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36.xml" ContentType="application/vnd.openxmlformats-officedocument.presentationml.tags+xml"/>
  <Override PartName="/ppt/tags/tag45.xml" ContentType="application/vnd.openxmlformats-officedocument.presentationml.tags+xml"/>
  <Override PartName="/ppt/tags/tag54.xml" ContentType="application/vnd.openxmlformats-officedocument.presentationml.tags+xml"/>
  <Override PartName="/ppt/tags/tag63.xml" ContentType="application/vnd.openxmlformats-officedocument.presentationml.tags+xml"/>
  <Override PartName="/docProps/custom.xml" ContentType="application/vnd.openxmlformats-officedocument.custom-propertie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tags/tag43.xml" ContentType="application/vnd.openxmlformats-officedocument.presentationml.tags+xml"/>
  <Override PartName="/ppt/tags/tag52.xml" ContentType="application/vnd.openxmlformats-officedocument.presentationml.tags+xml"/>
  <Override PartName="/ppt/tags/tag6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tags/tag41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tags/tag39.xml" ContentType="application/vnd.openxmlformats-officedocument.presentationml.tags+xml"/>
  <Override PartName="/ppt/tags/tag59.xml" ContentType="application/vnd.openxmlformats-officedocument.presentationml.tags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55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53.xml" ContentType="application/vnd.openxmlformats-officedocument.presentationml.tags+xml"/>
  <Override PartName="/ppt/tags/tag6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6"/>
  </p:notesMasterIdLst>
  <p:sldIdLst>
    <p:sldId id="256" r:id="rId2"/>
    <p:sldId id="289" r:id="rId3"/>
    <p:sldId id="437" r:id="rId4"/>
    <p:sldId id="438" r:id="rId5"/>
    <p:sldId id="439" r:id="rId6"/>
    <p:sldId id="440" r:id="rId7"/>
    <p:sldId id="443" r:id="rId8"/>
    <p:sldId id="441" r:id="rId9"/>
    <p:sldId id="442" r:id="rId10"/>
    <p:sldId id="446" r:id="rId11"/>
    <p:sldId id="447" r:id="rId12"/>
    <p:sldId id="452" r:id="rId13"/>
    <p:sldId id="449" r:id="rId14"/>
    <p:sldId id="453" r:id="rId15"/>
    <p:sldId id="454" r:id="rId16"/>
    <p:sldId id="455" r:id="rId17"/>
    <p:sldId id="456" r:id="rId18"/>
    <p:sldId id="457" r:id="rId19"/>
    <p:sldId id="444" r:id="rId20"/>
    <p:sldId id="445" r:id="rId21"/>
    <p:sldId id="458" r:id="rId22"/>
    <p:sldId id="459" r:id="rId23"/>
    <p:sldId id="460" r:id="rId24"/>
    <p:sldId id="388" r:id="rId25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000B8"/>
    <a:srgbClr val="CC00FF"/>
    <a:srgbClr val="DF5963"/>
    <a:srgbClr val="0070C0"/>
    <a:srgbClr val="0E98D6"/>
    <a:srgbClr val="FF9900"/>
    <a:srgbClr val="EAF5FB"/>
    <a:srgbClr val="009FB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 horzBarState="maximized">
    <p:restoredLeft sz="1186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22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DA8CE63-9043-4C7A-9E82-22BAB1B20D3B}" type="datetimeFigureOut">
              <a:rPr lang="zh-CN" altLang="en-US"/>
              <a:pPr>
                <a:defRPr/>
              </a:pPr>
              <a:t>2019/9/19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C340F6B-31A1-4C7F-920C-36F93A117B2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AD3D16DB-661D-4FBA-B34A-26F4DE60B78B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1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717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/>
            <a:fld id="{9DE2F6C1-6931-4CF7-A910-61B9ECF1588E}" type="slidenum">
              <a:rPr lang="zh-CN" altLang="en-US" smtClean="0">
                <a:solidFill>
                  <a:srgbClr val="000000"/>
                </a:solidFill>
                <a:latin typeface="Calibri" panose="020F0502020204030204" pitchFamily="34" charset="0"/>
                <a:ea typeface="微软雅黑" panose="020B0503020204020204" pitchFamily="34" charset="-122"/>
              </a:rPr>
              <a:pPr eaLnBrk="0" hangingPunct="0"/>
              <a:t>2</a:t>
            </a:fld>
            <a:endParaRPr lang="zh-CN" altLang="en-US" smtClean="0">
              <a:solidFill>
                <a:srgbClr val="000000"/>
              </a:solidFill>
              <a:latin typeface="Calibri" panose="020F0502020204030204" pitchFamily="3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7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669882" y="2588281"/>
            <a:ext cx="10852237" cy="899167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669882" y="3566160"/>
            <a:ext cx="10852237" cy="950984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69930" y="952508"/>
            <a:ext cx="10852237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669882" y="2588281"/>
            <a:ext cx="10852237" cy="899167"/>
          </a:xfrm>
        </p:spPr>
        <p:txBody>
          <a:bodyPr vert="horz" lIns="101600" tIns="38100" rIns="25400" bIns="38100" rtlCol="0" anchor="t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5400" b="0" i="0" u="none" strike="noStrike" kern="1200" cap="none" spc="600" normalizeH="0" baseline="0" noProof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69882" y="1296000"/>
            <a:ext cx="10852237" cy="5041355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930" y="3808730"/>
            <a:ext cx="10852237" cy="624845"/>
          </a:xfrm>
        </p:spPr>
        <p:txBody>
          <a:bodyPr lIns="101600" tIns="38100" rIns="63500" bIns="38100" anchor="t" anchorCtr="0">
            <a:noAutofit/>
          </a:bodyPr>
          <a:lstStyle>
            <a:lvl1pPr>
              <a:defRPr sz="3600" b="0" u="none" strike="noStrike" kern="1200" cap="none" spc="300" normalizeH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69925" y="4511675"/>
            <a:ext cx="10852237" cy="1077985"/>
          </a:xfrm>
        </p:spPr>
        <p:txBody>
          <a:bodyPr lIns="101600" tIns="38100" rIns="76200" bIns="38100">
            <a:noAutofit/>
          </a:bodyPr>
          <a:lstStyle>
            <a:lvl1pPr marL="0" indent="0" eaLnBrk="1" fontAlgn="auto" latinLnBrk="0" hangingPunct="1"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38877" y="1296000"/>
            <a:ext cx="5283242" cy="5040000"/>
          </a:xfrm>
        </p:spPr>
        <p:txBody>
          <a:bodyPr>
            <a:noAutofit/>
          </a:bodyPr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69882" y="432000"/>
            <a:ext cx="10852237" cy="64800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69930" y="1296000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1" u="none" strike="noStrike" kern="1200" cap="none" spc="200" normalizeH="0" baseline="0">
                <a:solidFill>
                  <a:schemeClr val="tx1"/>
                </a:solidFill>
                <a:uFillTx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69925" y="1789043"/>
            <a:ext cx="5283200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296000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789043"/>
            <a:ext cx="5283242" cy="4552234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69930" y="1296000"/>
            <a:ext cx="5283242" cy="5040000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238925" y="1296000"/>
            <a:ext cx="5283242" cy="5040000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pPr/>
              <a:t>2019/9/19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indent="0" eaLnBrk="1" fontAlgn="auto" latinLnBrk="0" hangingPunct="1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100000">
              <a:srgbClr val="DCDCD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69882" y="432000"/>
            <a:ext cx="10852237" cy="648000"/>
          </a:xfrm>
          <a:prstGeom prst="rect">
            <a:avLst/>
          </a:prstGeom>
        </p:spPr>
        <p:txBody>
          <a:bodyPr vert="horz" lIns="101600" tIns="38100" rIns="76200" bIns="38100" rtlCol="0" anchor="ctr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69882" y="1296000"/>
            <a:ext cx="10852237" cy="5040000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pPr/>
              <a:t>2019/9/19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2647907" y="2385053"/>
            <a:ext cx="696216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6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6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6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节</a:t>
            </a:r>
            <a:r>
              <a:rPr lang="en-US" altLang="zh-CN" sz="6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</a:t>
            </a:r>
            <a:r>
              <a:rPr lang="zh-CN" altLang="en-US" sz="6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升华和凝华</a:t>
            </a:r>
            <a:endParaRPr lang="zh-CN" altLang="en-US" sz="6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4100" name="文本框 4"/>
          <p:cNvSpPr txBox="1">
            <a:spLocks noChangeArrowheads="1"/>
          </p:cNvSpPr>
          <p:nvPr/>
        </p:nvSpPr>
        <p:spPr bwMode="auto">
          <a:xfrm>
            <a:off x="4657725" y="484188"/>
            <a:ext cx="28765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600" dirty="0" smtClean="0">
                <a:solidFill>
                  <a:srgbClr val="009FB9"/>
                </a:solidFill>
                <a:latin typeface="微软雅黑" panose="020B0503020204020204" pitchFamily="34" charset="-122"/>
              </a:rPr>
              <a:t>第三章   物态变化</a:t>
            </a:r>
            <a:endParaRPr lang="zh-CN" altLang="en-US" sz="1600" dirty="0">
              <a:solidFill>
                <a:srgbClr val="009FB9"/>
              </a:solidFill>
              <a:latin typeface="微软雅黑" panose="020B0503020204020204" pitchFamily="34" charset="-122"/>
            </a:endParaRPr>
          </a:p>
        </p:txBody>
      </p:sp>
      <p:grpSp>
        <p:nvGrpSpPr>
          <p:cNvPr id="4101" name="组合 28"/>
          <p:cNvGrpSpPr/>
          <p:nvPr/>
        </p:nvGrpSpPr>
        <p:grpSpPr bwMode="auto">
          <a:xfrm>
            <a:off x="7535863" y="614363"/>
            <a:ext cx="2517775" cy="76200"/>
            <a:chOff x="11867" y="1528"/>
            <a:chExt cx="3966" cy="120"/>
          </a:xfrm>
        </p:grpSpPr>
        <p:cxnSp>
          <p:nvCxnSpPr>
            <p:cNvPr id="10" name="直接连接符 9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3" name="矩形 12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5" name="矩形 14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27" name="矩形 26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78565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81867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846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87280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矩形 35"/>
          <p:cNvSpPr/>
          <p:nvPr/>
        </p:nvSpPr>
        <p:spPr>
          <a:xfrm>
            <a:off x="90074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矩形 36"/>
          <p:cNvSpPr/>
          <p:nvPr/>
        </p:nvSpPr>
        <p:spPr>
          <a:xfrm>
            <a:off x="92868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96234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9864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4110" name="组合 50"/>
          <p:cNvGrpSpPr/>
          <p:nvPr/>
        </p:nvGrpSpPr>
        <p:grpSpPr bwMode="auto">
          <a:xfrm>
            <a:off x="2138363" y="614363"/>
            <a:ext cx="2517775" cy="76200"/>
            <a:chOff x="11867" y="1528"/>
            <a:chExt cx="3966" cy="120"/>
          </a:xfrm>
        </p:grpSpPr>
        <p:cxnSp>
          <p:nvCxnSpPr>
            <p:cNvPr id="52" name="直接连接符 51"/>
            <p:cNvCxnSpPr/>
            <p:nvPr/>
          </p:nvCxnSpPr>
          <p:spPr>
            <a:xfrm flipH="1" flipV="1">
              <a:off x="11867" y="1585"/>
              <a:ext cx="3966" cy="3"/>
            </a:xfrm>
            <a:prstGeom prst="line">
              <a:avLst/>
            </a:prstGeom>
            <a:ln>
              <a:solidFill>
                <a:srgbClr val="009FB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矩形 52"/>
            <p:cNvSpPr/>
            <p:nvPr/>
          </p:nvSpPr>
          <p:spPr>
            <a:xfrm>
              <a:off x="1217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4" name="矩形 53"/>
            <p:cNvSpPr/>
            <p:nvPr/>
          </p:nvSpPr>
          <p:spPr>
            <a:xfrm>
              <a:off x="12692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>
              <a:off x="131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6" name="矩形 55"/>
            <p:cNvSpPr/>
            <p:nvPr/>
          </p:nvSpPr>
          <p:spPr>
            <a:xfrm>
              <a:off x="1354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7" name="矩形 56"/>
            <p:cNvSpPr/>
            <p:nvPr/>
          </p:nvSpPr>
          <p:spPr>
            <a:xfrm>
              <a:off x="1398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8" name="矩形 57"/>
            <p:cNvSpPr/>
            <p:nvPr/>
          </p:nvSpPr>
          <p:spPr>
            <a:xfrm>
              <a:off x="14425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495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  <p:sp>
          <p:nvSpPr>
            <p:cNvPr id="60" name="矩形 59"/>
            <p:cNvSpPr/>
            <p:nvPr/>
          </p:nvSpPr>
          <p:spPr>
            <a:xfrm>
              <a:off x="15333" y="1528"/>
              <a:ext cx="240" cy="120"/>
            </a:xfrm>
            <a:prstGeom prst="rect">
              <a:avLst/>
            </a:prstGeom>
            <a:solidFill>
              <a:srgbClr val="EAF5F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/>
            </a:p>
          </p:txBody>
        </p:sp>
      </p:grpSp>
      <p:sp>
        <p:nvSpPr>
          <p:cNvPr id="61" name="矩形 60"/>
          <p:cNvSpPr/>
          <p:nvPr/>
        </p:nvSpPr>
        <p:spPr>
          <a:xfrm>
            <a:off x="25098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2" name="矩形 61"/>
          <p:cNvSpPr/>
          <p:nvPr/>
        </p:nvSpPr>
        <p:spPr>
          <a:xfrm>
            <a:off x="2840038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3" name="矩形 62"/>
          <p:cNvSpPr/>
          <p:nvPr/>
        </p:nvSpPr>
        <p:spPr>
          <a:xfrm>
            <a:off x="31146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4" name="矩形 63"/>
          <p:cNvSpPr/>
          <p:nvPr/>
        </p:nvSpPr>
        <p:spPr>
          <a:xfrm>
            <a:off x="33813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36607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6" name="矩形 65"/>
          <p:cNvSpPr/>
          <p:nvPr/>
        </p:nvSpPr>
        <p:spPr>
          <a:xfrm>
            <a:off x="394017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7" name="矩形 66"/>
          <p:cNvSpPr/>
          <p:nvPr/>
        </p:nvSpPr>
        <p:spPr>
          <a:xfrm>
            <a:off x="42767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518025" y="741363"/>
            <a:ext cx="152400" cy="76200"/>
          </a:xfrm>
          <a:prstGeom prst="rect">
            <a:avLst/>
          </a:prstGeom>
          <a:solidFill>
            <a:srgbClr val="EAF5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9" name="文本框 49158"/>
          <p:cNvSpPr txBox="1">
            <a:spLocks noChangeArrowheads="1"/>
          </p:cNvSpPr>
          <p:nvPr/>
        </p:nvSpPr>
        <p:spPr bwMode="auto">
          <a:xfrm>
            <a:off x="937681" y="1087438"/>
            <a:ext cx="6048375" cy="9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indent="457200" algn="just">
              <a:lnSpc>
                <a:spcPct val="125000"/>
              </a:lnSpc>
            </a:pP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）衣柜里防虫用的樟脑丸，过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          </a:t>
            </a:r>
            <a:r>
              <a:rPr lang="zh-CN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段时间会 变小，最后不见了</a:t>
            </a:r>
            <a:r>
              <a:rPr lang="zh-CN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zh-CN" altLang="en-US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3" name="文本框 49159"/>
          <p:cNvSpPr txBox="1">
            <a:spLocks noChangeArrowheads="1"/>
          </p:cNvSpPr>
          <p:nvPr/>
        </p:nvSpPr>
        <p:spPr bwMode="auto">
          <a:xfrm>
            <a:off x="1905000" y="36576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endParaRPr lang="zh-CN" altLang="zh-CN" sz="3200" b="1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64" name="文本框 49163"/>
          <p:cNvSpPr txBox="1">
            <a:spLocks noChangeArrowheads="1"/>
          </p:cNvSpPr>
          <p:nvPr/>
        </p:nvSpPr>
        <p:spPr bwMode="auto">
          <a:xfrm>
            <a:off x="1524000" y="3532188"/>
            <a:ext cx="482123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）冬天冰冻的衣服也会变干。</a:t>
            </a:r>
          </a:p>
        </p:txBody>
      </p:sp>
      <p:pic>
        <p:nvPicPr>
          <p:cNvPr id="49169" name="图片 49168" descr="nb91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68" t="7880" r="4679" b="4350"/>
          <a:stretch>
            <a:fillRect/>
          </a:stretch>
        </p:blipFill>
        <p:spPr bwMode="auto">
          <a:xfrm>
            <a:off x="6103187" y="1586327"/>
            <a:ext cx="1765738" cy="1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0" name="图片 49169" descr="73611e01a76838da267fb50a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35" r="13145" b="7312"/>
          <a:stretch>
            <a:fillRect/>
          </a:stretch>
        </p:blipFill>
        <p:spPr bwMode="auto">
          <a:xfrm>
            <a:off x="6067451" y="3024941"/>
            <a:ext cx="1790675" cy="150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5" descr="发黑的灯泡4-2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26" t="10404"/>
          <a:stretch>
            <a:fillRect/>
          </a:stretch>
        </p:blipFill>
        <p:spPr bwMode="auto">
          <a:xfrm>
            <a:off x="6107511" y="4524696"/>
            <a:ext cx="1782026" cy="176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49165"/>
          <p:cNvSpPr txBox="1">
            <a:spLocks noChangeArrowheads="1"/>
          </p:cNvSpPr>
          <p:nvPr/>
        </p:nvSpPr>
        <p:spPr bwMode="auto">
          <a:xfrm>
            <a:off x="1490663" y="5184776"/>
            <a:ext cx="5151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宋体" panose="02010600030101010101" pitchFamily="2" charset="-122"/>
              </a:rPr>
              <a:t>（3）用久了的灯泡的灯丝会变细。     </a:t>
            </a:r>
          </a:p>
        </p:txBody>
      </p:sp>
      <p:sp>
        <p:nvSpPr>
          <p:cNvPr id="20" name="WordArt 4"/>
          <p:cNvSpPr>
            <a:spLocks noChangeArrowheads="1" noChangeShapeType="1" noTextEdit="1"/>
          </p:cNvSpPr>
          <p:nvPr/>
        </p:nvSpPr>
        <p:spPr bwMode="auto">
          <a:xfrm>
            <a:off x="1647751" y="287596"/>
            <a:ext cx="3589755" cy="54133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zh-CN" altLang="en-US" sz="3600" b="1" kern="10" dirty="0">
              <a:ln w="12700">
                <a:solidFill>
                  <a:srgbClr val="FF00FF"/>
                </a:solidFill>
                <a:miter lim="800000"/>
              </a:ln>
              <a:solidFill>
                <a:srgbClr val="FF00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宋体" panose="02010600030101010101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18707" y="287596"/>
            <a:ext cx="48378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二、生活中的物理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ransition spd="med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9" grpId="0"/>
      <p:bldP spid="49164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矩形 55299"/>
          <p:cNvSpPr>
            <a:spLocks noChangeArrowheads="1"/>
          </p:cNvSpPr>
          <p:nvPr/>
        </p:nvSpPr>
        <p:spPr bwMode="auto">
          <a:xfrm>
            <a:off x="894202" y="1730376"/>
            <a:ext cx="91852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FF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（霜是空气中的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水蒸气</a:t>
            </a:r>
            <a:r>
              <a:rPr lang="zh-CN" altLang="en-US" sz="2800" dirty="0">
                <a:solidFill>
                  <a:srgbClr val="FF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遇冷直接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凝华</a:t>
            </a:r>
            <a:r>
              <a:rPr lang="zh-CN" altLang="en-US" sz="2800" dirty="0">
                <a:solidFill>
                  <a:srgbClr val="FF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成的</a:t>
            </a:r>
            <a:r>
              <a:rPr lang="zh-CN" altLang="en-US" sz="2800" dirty="0">
                <a:solidFill>
                  <a:srgbClr val="3333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小冰粒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r>
              <a:rPr lang="en-US" altLang="zh-CN" sz="2800" dirty="0">
                <a:solidFill>
                  <a:srgbClr val="FF33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pic>
        <p:nvPicPr>
          <p:cNvPr id="55301" name="图片 55300" descr="qiou%20(17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6601" y="2505406"/>
            <a:ext cx="4932197" cy="3406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图片 55301" descr="937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7090" y="2527696"/>
            <a:ext cx="3240088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1299" y="74429"/>
            <a:ext cx="60559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三、升华和凝华现象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90847" y="1031358"/>
            <a:ext cx="593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+mn-ea"/>
                <a:ea typeface="+mn-ea"/>
              </a:rPr>
              <a:t>1.</a:t>
            </a:r>
            <a:r>
              <a:rPr lang="zh-CN" altLang="en-US" sz="2800" dirty="0" smtClean="0">
                <a:latin typeface="+mn-ea"/>
                <a:ea typeface="+mn-ea"/>
              </a:rPr>
              <a:t>霜的形成</a:t>
            </a:r>
            <a:endParaRPr lang="zh-CN" altLang="en-US" sz="2800" dirty="0"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Text Box 2"/>
          <p:cNvSpPr txBox="1">
            <a:spLocks noChangeArrowheads="1"/>
          </p:cNvSpPr>
          <p:nvPr/>
        </p:nvSpPr>
        <p:spPr bwMode="auto">
          <a:xfrm>
            <a:off x="2169797" y="554038"/>
            <a:ext cx="25415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zh-CN">
              <a:latin typeface="Arial" panose="020B0604020202020204" pitchFamily="34" charset="0"/>
            </a:endParaRPr>
          </a:p>
        </p:txBody>
      </p:sp>
      <p:pic>
        <p:nvPicPr>
          <p:cNvPr id="191492" name="Picture 4" descr="wl8akbt1-27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94871" y="1598930"/>
            <a:ext cx="2392737" cy="466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1494" name="Text Box 6"/>
          <p:cNvSpPr txBox="1">
            <a:spLocks noChangeArrowheads="1"/>
          </p:cNvSpPr>
          <p:nvPr/>
        </p:nvSpPr>
        <p:spPr bwMode="auto">
          <a:xfrm>
            <a:off x="4622296" y="2351878"/>
            <a:ext cx="135189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水蒸气</a:t>
            </a:r>
          </a:p>
        </p:txBody>
      </p:sp>
      <p:sp>
        <p:nvSpPr>
          <p:cNvPr id="191498" name="Text Box 10"/>
          <p:cNvSpPr txBox="1">
            <a:spLocks noChangeArrowheads="1"/>
          </p:cNvSpPr>
          <p:nvPr/>
        </p:nvSpPr>
        <p:spPr bwMode="auto">
          <a:xfrm>
            <a:off x="6201782" y="2117660"/>
            <a:ext cx="12604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凝华</a:t>
            </a:r>
          </a:p>
        </p:txBody>
      </p:sp>
      <p:sp>
        <p:nvSpPr>
          <p:cNvPr id="191500" name="Text Box 12"/>
          <p:cNvSpPr txBox="1">
            <a:spLocks noChangeArrowheads="1"/>
          </p:cNvSpPr>
          <p:nvPr/>
        </p:nvSpPr>
        <p:spPr bwMode="auto">
          <a:xfrm>
            <a:off x="3810478" y="3113088"/>
            <a:ext cx="5976937" cy="112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zh-CN" altLang="en-US" sz="2800" b="1">
                <a:ea typeface="楷体_GB2312" pitchFamily="49" charset="-122"/>
              </a:rPr>
              <a:t>思考：窗花出现在玻璃窗的内侧还是外侧？</a:t>
            </a:r>
          </a:p>
        </p:txBody>
      </p:sp>
      <p:sp>
        <p:nvSpPr>
          <p:cNvPr id="191501" name="Text Box 13"/>
          <p:cNvSpPr txBox="1">
            <a:spLocks noChangeArrowheads="1"/>
          </p:cNvSpPr>
          <p:nvPr/>
        </p:nvSpPr>
        <p:spPr bwMode="auto">
          <a:xfrm>
            <a:off x="5719446" y="4397376"/>
            <a:ext cx="15843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ea typeface="楷体_GB2312" pitchFamily="49" charset="-122"/>
              </a:rPr>
              <a:t>内侧</a:t>
            </a:r>
          </a:p>
        </p:txBody>
      </p:sp>
      <p:sp>
        <p:nvSpPr>
          <p:cNvPr id="191502" name="Text Box 14"/>
          <p:cNvSpPr txBox="1">
            <a:spLocks noChangeArrowheads="1"/>
          </p:cNvSpPr>
          <p:nvPr/>
        </p:nvSpPr>
        <p:spPr bwMode="auto">
          <a:xfrm>
            <a:off x="4495483" y="4428332"/>
            <a:ext cx="21605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答</a:t>
            </a:r>
            <a:r>
              <a:rPr lang="zh-CN" altLang="en-US" sz="2800" b="1" smtClean="0">
                <a:ea typeface="楷体_GB2312" pitchFamily="49" charset="-122"/>
              </a:rPr>
              <a:t>案：</a:t>
            </a:r>
            <a:endParaRPr lang="zh-CN" altLang="en-US" sz="2800" b="1">
              <a:ea typeface="楷体_GB2312" pitchFamily="49" charset="-122"/>
            </a:endParaRPr>
          </a:p>
        </p:txBody>
      </p:sp>
      <p:sp>
        <p:nvSpPr>
          <p:cNvPr id="191503" name="Text Box 15"/>
          <p:cNvSpPr txBox="1">
            <a:spLocks noChangeArrowheads="1"/>
          </p:cNvSpPr>
          <p:nvPr/>
        </p:nvSpPr>
        <p:spPr bwMode="auto">
          <a:xfrm>
            <a:off x="7444707" y="2330299"/>
            <a:ext cx="14457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a typeface="楷体_GB2312" pitchFamily="49" charset="-122"/>
              </a:rPr>
              <a:t>小冰晶</a:t>
            </a:r>
          </a:p>
        </p:txBody>
      </p:sp>
      <p:sp>
        <p:nvSpPr>
          <p:cNvPr id="191505" name="Line 17"/>
          <p:cNvSpPr>
            <a:spLocks noChangeShapeType="1"/>
          </p:cNvSpPr>
          <p:nvPr/>
        </p:nvSpPr>
        <p:spPr bwMode="auto">
          <a:xfrm>
            <a:off x="5990989" y="2613488"/>
            <a:ext cx="1368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91507" name="Text Box 19"/>
          <p:cNvSpPr txBox="1">
            <a:spLocks noChangeArrowheads="1"/>
          </p:cNvSpPr>
          <p:nvPr/>
        </p:nvSpPr>
        <p:spPr bwMode="auto">
          <a:xfrm>
            <a:off x="3990658" y="987426"/>
            <a:ext cx="5369089" cy="112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kumimoji="1" lang="zh-CN" altLang="en-US" sz="2800" b="1"/>
              <a:t>在寒冷的冬天，在玻璃窗的表面会有</a:t>
            </a:r>
            <a:r>
              <a:rPr kumimoji="1" lang="zh-CN" altLang="en-US" sz="2800" b="1">
                <a:solidFill>
                  <a:srgbClr val="FF0000"/>
                </a:solidFill>
              </a:rPr>
              <a:t>冰花</a:t>
            </a:r>
            <a:r>
              <a:rPr kumimoji="1" lang="zh-CN" altLang="en-US" sz="2800" b="1"/>
              <a:t>。</a:t>
            </a:r>
          </a:p>
        </p:txBody>
      </p:sp>
      <p:sp>
        <p:nvSpPr>
          <p:cNvPr id="191508" name="Text Box 20"/>
          <p:cNvSpPr txBox="1">
            <a:spLocks noChangeArrowheads="1"/>
          </p:cNvSpPr>
          <p:nvPr/>
        </p:nvSpPr>
        <p:spPr bwMode="auto">
          <a:xfrm>
            <a:off x="3810477" y="5137704"/>
            <a:ext cx="6566899" cy="609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kumimoji="1" lang="en-US" altLang="zh-CN" sz="2800" b="1" dirty="0">
                <a:solidFill>
                  <a:srgbClr val="CC0000"/>
                </a:solidFill>
              </a:rPr>
              <a:t>★</a:t>
            </a:r>
            <a:r>
              <a:rPr kumimoji="1" lang="zh-CN" altLang="en-US" sz="2800" b="1" dirty="0">
                <a:solidFill>
                  <a:schemeClr val="accent2"/>
                </a:solidFill>
              </a:rPr>
              <a:t>秋冬季节，玻璃窗上会“</a:t>
            </a:r>
            <a:r>
              <a:rPr kumimoji="1" lang="zh-CN" altLang="en-US" sz="2800" b="1" dirty="0">
                <a:solidFill>
                  <a:srgbClr val="FF0000"/>
                </a:solidFill>
              </a:rPr>
              <a:t>出汗”。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891606" y="335975"/>
            <a:ext cx="259600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CN" sz="32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200" b="1" dirty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）窗花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19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9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9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1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9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9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4" grpId="0"/>
      <p:bldP spid="191498" grpId="0"/>
      <p:bldP spid="191500" grpId="0"/>
      <p:bldP spid="191501" grpId="0"/>
      <p:bldP spid="191502" grpId="0"/>
      <p:bldP spid="191503" grpId="0"/>
      <p:bldP spid="191505" grpId="0" animBg="1"/>
      <p:bldP spid="191507" grpId="0"/>
      <p:bldP spid="19150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内容占位符 56322"/>
          <p:cNvSpPr>
            <a:spLocks noGrp="1" noChangeArrowheads="1"/>
          </p:cNvSpPr>
          <p:nvPr>
            <p:ph idx="1"/>
          </p:nvPr>
        </p:nvSpPr>
        <p:spPr bwMode="auto">
          <a:xfrm>
            <a:off x="736655" y="964904"/>
            <a:ext cx="8218401" cy="504825"/>
          </a:xfrm>
        </p:spPr>
        <p:txBody>
          <a:bodyPr wrap="square" numCol="1" anchor="t" anchorCtr="0" compatLnSpc="1">
            <a:no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（</a:t>
            </a:r>
            <a:r>
              <a:rPr lang="en-US" altLang="zh-CN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）寒冷的冬天，树枝上出现的</a:t>
            </a:r>
            <a:r>
              <a:rPr lang="zh-CN" altLang="en-US" sz="2800" dirty="0">
                <a:solidFill>
                  <a:srgbClr val="FF33CC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“雾凇”</a:t>
            </a:r>
            <a:r>
              <a:rPr lang="zh-CN" altLang="en-US" sz="2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</a:p>
        </p:txBody>
      </p:sp>
      <p:pic>
        <p:nvPicPr>
          <p:cNvPr id="56325" name="图片 56324" descr="Img22358867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1186"/>
          <a:stretch>
            <a:fillRect/>
          </a:stretch>
        </p:blipFill>
        <p:spPr bwMode="auto">
          <a:xfrm>
            <a:off x="1631950" y="3653650"/>
            <a:ext cx="2886366" cy="2600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4392" name="Text Box 8"/>
          <p:cNvSpPr txBox="1">
            <a:spLocks noChangeArrowheads="1"/>
          </p:cNvSpPr>
          <p:nvPr/>
        </p:nvSpPr>
        <p:spPr bwMode="auto">
          <a:xfrm>
            <a:off x="1828666" y="1745166"/>
            <a:ext cx="14689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>
                <a:solidFill>
                  <a:srgbClr val="3399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水蒸气</a:t>
            </a:r>
          </a:p>
        </p:txBody>
      </p:sp>
      <p:sp>
        <p:nvSpPr>
          <p:cNvPr id="144395" name="Text Box 11"/>
          <p:cNvSpPr txBox="1">
            <a:spLocks noChangeArrowheads="1"/>
          </p:cNvSpPr>
          <p:nvPr/>
        </p:nvSpPr>
        <p:spPr bwMode="auto">
          <a:xfrm>
            <a:off x="3341661" y="1483556"/>
            <a:ext cx="1368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凝华</a:t>
            </a:r>
          </a:p>
        </p:txBody>
      </p:sp>
      <p:sp>
        <p:nvSpPr>
          <p:cNvPr id="144400" name="Text Box 16"/>
          <p:cNvSpPr txBox="1">
            <a:spLocks noChangeArrowheads="1"/>
          </p:cNvSpPr>
          <p:nvPr/>
        </p:nvSpPr>
        <p:spPr bwMode="auto">
          <a:xfrm>
            <a:off x="4494294" y="1745166"/>
            <a:ext cx="14065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小冰晶</a:t>
            </a:r>
          </a:p>
        </p:txBody>
      </p:sp>
      <p:sp>
        <p:nvSpPr>
          <p:cNvPr id="144402" name="Line 18"/>
          <p:cNvSpPr>
            <a:spLocks noChangeShapeType="1"/>
          </p:cNvSpPr>
          <p:nvPr/>
        </p:nvSpPr>
        <p:spPr bwMode="auto">
          <a:xfrm>
            <a:off x="3125869" y="2006776"/>
            <a:ext cx="13684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 sz="2800"/>
          </a:p>
        </p:txBody>
      </p: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750425" y="2419878"/>
            <a:ext cx="519112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8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冰棍外表的“白粉”</a:t>
            </a:r>
          </a:p>
        </p:txBody>
      </p:sp>
      <p:pic>
        <p:nvPicPr>
          <p:cNvPr id="20" name="Picture 15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7583" y="3683373"/>
            <a:ext cx="2384036" cy="2541105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 Box 14"/>
          <p:cNvSpPr txBox="1">
            <a:spLocks noChangeArrowheads="1"/>
          </p:cNvSpPr>
          <p:nvPr/>
        </p:nvSpPr>
        <p:spPr bwMode="auto">
          <a:xfrm>
            <a:off x="1242205" y="2943098"/>
            <a:ext cx="7207299" cy="52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indent="457200" algn="just">
              <a:lnSpc>
                <a:spcPct val="130000"/>
              </a:lnSpc>
            </a:pPr>
            <a:r>
              <a:rPr lang="zh-CN" altLang="en-US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空气中的水蒸气遇冷</a:t>
            </a:r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凝华</a:t>
            </a:r>
            <a:r>
              <a:rPr lang="zh-CN" altLang="en-US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成冰颗粒附着在冰棍上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44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44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43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43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4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  <p:bldP spid="144392" grpId="0"/>
      <p:bldP spid="144395" grpId="0"/>
      <p:bldP spid="144400" grpId="0"/>
      <p:bldP spid="144402" grpId="0" animBg="1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55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4826" y="1268414"/>
            <a:ext cx="4608513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793604" y="1353945"/>
            <a:ext cx="3433969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0"/>
              </a:spcBef>
            </a:pPr>
            <a:r>
              <a:rPr lang="en-US" altLang="zh-CN" sz="3200" b="1">
                <a:latin typeface="Tahoma" panose="020B0604030504040204" pitchFamily="34" charset="0"/>
              </a:rPr>
              <a:t>       </a:t>
            </a:r>
            <a:r>
              <a:rPr lang="zh-CN" altLang="en-US" sz="3200" b="1">
                <a:latin typeface="Tahoma" panose="020B0604030504040204" pitchFamily="34" charset="0"/>
              </a:rPr>
              <a:t>用久的灯泡灯丝会变细，内壁会发黑，是因为钨丝发生了什么现象？ 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524000" y="5000625"/>
            <a:ext cx="16192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3200" b="1">
                <a:ea typeface="楷体_GB2312" pitchFamily="49" charset="-122"/>
              </a:rPr>
              <a:t>用久的灯泡</a:t>
            </a: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452813" y="4929189"/>
            <a:ext cx="3816350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ea typeface="楷体_GB2312" pitchFamily="49" charset="-122"/>
              </a:rPr>
              <a:t>灯丝</a:t>
            </a:r>
            <a:r>
              <a:rPr lang="zh-CN" altLang="en-US" sz="3200" b="1">
                <a:solidFill>
                  <a:srgbClr val="3399FF"/>
                </a:solidFill>
                <a:ea typeface="楷体_GB2312" pitchFamily="49" charset="-122"/>
              </a:rPr>
              <a:t>变细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ea typeface="楷体_GB2312" pitchFamily="49" charset="-122"/>
              </a:rPr>
              <a:t>内壁</a:t>
            </a:r>
            <a:r>
              <a:rPr lang="zh-CN" altLang="en-US" sz="3200" b="1">
                <a:ea typeface="楷体_GB2312" pitchFamily="49" charset="-122"/>
              </a:rPr>
              <a:t>变黑</a:t>
            </a:r>
          </a:p>
        </p:txBody>
      </p:sp>
      <p:sp>
        <p:nvSpPr>
          <p:cNvPr id="15" name="AutoShape 14"/>
          <p:cNvSpPr/>
          <p:nvPr/>
        </p:nvSpPr>
        <p:spPr bwMode="auto">
          <a:xfrm>
            <a:off x="3024188" y="5000625"/>
            <a:ext cx="285750" cy="1079500"/>
          </a:xfrm>
          <a:prstGeom prst="leftBrace">
            <a:avLst>
              <a:gd name="adj1" fmla="val 62263"/>
              <a:gd name="adj2" fmla="val 50000"/>
            </a:avLst>
          </a:prstGeom>
          <a:noFill/>
          <a:ln w="28575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/>
          </a:p>
        </p:txBody>
      </p:sp>
      <p:sp>
        <p:nvSpPr>
          <p:cNvPr id="16" name="Line 13"/>
          <p:cNvSpPr>
            <a:spLocks noChangeShapeType="1"/>
          </p:cNvSpPr>
          <p:nvPr/>
        </p:nvSpPr>
        <p:spPr bwMode="auto">
          <a:xfrm>
            <a:off x="5403428" y="5179596"/>
            <a:ext cx="7921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" name="Line 13"/>
          <p:cNvSpPr>
            <a:spLocks noChangeShapeType="1"/>
          </p:cNvSpPr>
          <p:nvPr/>
        </p:nvSpPr>
        <p:spPr bwMode="auto">
          <a:xfrm>
            <a:off x="5404182" y="5906003"/>
            <a:ext cx="7921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6165933" y="4870538"/>
            <a:ext cx="39957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ea typeface="楷体_GB2312" pitchFamily="49" charset="-122"/>
              </a:rPr>
              <a:t>钨丝</a:t>
            </a:r>
            <a:r>
              <a:rPr lang="zh-CN" altLang="en-US" sz="3200" b="1">
                <a:solidFill>
                  <a:srgbClr val="3399FF"/>
                </a:solidFill>
                <a:ea typeface="楷体_GB2312" pitchFamily="49" charset="-122"/>
              </a:rPr>
              <a:t>升华</a:t>
            </a:r>
            <a:r>
              <a:rPr lang="zh-CN" altLang="en-US" sz="3200" b="1">
                <a:ea typeface="楷体_GB2312" pitchFamily="49" charset="-122"/>
              </a:rPr>
              <a:t>为钨蒸气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6130926" y="5643564"/>
            <a:ext cx="4537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ea typeface="楷体_GB2312" pitchFamily="49" charset="-122"/>
              </a:rPr>
              <a:t>钨蒸气</a:t>
            </a:r>
            <a:r>
              <a:rPr lang="zh-CN" altLang="en-US" sz="3200" b="1">
                <a:solidFill>
                  <a:srgbClr val="FF3300"/>
                </a:solidFill>
                <a:ea typeface="楷体_GB2312" pitchFamily="49" charset="-122"/>
              </a:rPr>
              <a:t>凝华</a:t>
            </a:r>
            <a:r>
              <a:rPr lang="zh-CN" altLang="en-US" sz="3200" b="1">
                <a:ea typeface="楷体_GB2312" pitchFamily="49" charset="-122"/>
              </a:rPr>
              <a:t>为钨的颗粒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21969" y="276447"/>
            <a:ext cx="3455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+mj-ea"/>
                <a:ea typeface="+mj-ea"/>
              </a:rPr>
              <a:t>5.</a:t>
            </a:r>
            <a:r>
              <a:rPr lang="zh-CN" altLang="en-US" sz="2800" dirty="0" smtClean="0">
                <a:latin typeface="+mj-ea"/>
                <a:ea typeface="+mj-ea"/>
              </a:rPr>
              <a:t>灯泡变黑</a:t>
            </a:r>
            <a:endParaRPr lang="zh-CN" altLang="en-US" sz="2800" dirty="0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 animBg="1"/>
      <p:bldP spid="16" grpId="0" animBg="1"/>
      <p:bldP spid="17" grpId="0" animBg="1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1579730" y="705549"/>
            <a:ext cx="25711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dirty="0" smtClean="0">
                <a:solidFill>
                  <a:srgbClr val="0066CC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6.</a:t>
            </a:r>
            <a:r>
              <a:rPr lang="zh-CN" altLang="en-US" sz="3200" b="1" dirty="0" smtClean="0">
                <a:solidFill>
                  <a:srgbClr val="0066CC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干</a:t>
            </a:r>
            <a:r>
              <a:rPr lang="zh-CN" altLang="en-US" sz="3200" b="1" dirty="0">
                <a:solidFill>
                  <a:srgbClr val="0066CC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冰简介</a:t>
            </a:r>
            <a:endParaRPr lang="zh-CN" altLang="en-US" sz="3200" dirty="0">
              <a:solidFill>
                <a:srgbClr val="0066CC"/>
              </a:solidFill>
              <a:latin typeface="Times New Roman" panose="02020603050405020304" pitchFamily="18" charset="0"/>
              <a:ea typeface="华文楷体" panose="02010600040101010101" pitchFamily="2" charset="-122"/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1720181" y="1517511"/>
            <a:ext cx="8347911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</a:rPr>
              <a:t>　　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干冰是在一个大气压下以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－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78.5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o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C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存在的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固体二氧化碳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。在常温下可以直接变成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二氧化碳气体</a:t>
            </a:r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。</a:t>
            </a:r>
            <a:r>
              <a:rPr lang="zh-CN" altLang="en-US" sz="2800" b="1">
                <a:solidFill>
                  <a:srgbClr val="660066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 </a:t>
            </a:r>
          </a:p>
        </p:txBody>
      </p:sp>
      <p:pic>
        <p:nvPicPr>
          <p:cNvPr id="43012" name="Picture 4" descr="c015t0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032"/>
          <a:stretch>
            <a:fillRect/>
          </a:stretch>
        </p:blipFill>
        <p:spPr bwMode="auto">
          <a:xfrm>
            <a:off x="2435393" y="2859087"/>
            <a:ext cx="2892425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 descr="108316704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7642" y="2716213"/>
            <a:ext cx="2711450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6251742" y="5668963"/>
            <a:ext cx="3816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在饮料中加入干冰</a:t>
            </a:r>
          </a:p>
        </p:txBody>
      </p:sp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3011656" y="5668963"/>
            <a:ext cx="15128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干冰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5" grpId="0"/>
      <p:bldP spid="43016" grpId="0"/>
      <p:bldP spid="43014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标题 21505"/>
          <p:cNvSpPr>
            <a:spLocks noGrp="1" noChangeArrowheads="1"/>
          </p:cNvSpPr>
          <p:nvPr>
            <p:ph type="title" idx="4294967295"/>
          </p:nvPr>
        </p:nvSpPr>
        <p:spPr>
          <a:xfrm>
            <a:off x="3869131" y="852056"/>
            <a:ext cx="2598821" cy="535531"/>
          </a:xfrm>
        </p:spPr>
        <p:txBody>
          <a:bodyPr wrap="square" anchor="t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b="1" dirty="0">
                <a:solidFill>
                  <a:srgbClr val="0000FF"/>
                </a:solidFill>
                <a:ea typeface="方正姚体" panose="02010601030101010101" pitchFamily="2" charset="-122"/>
              </a:rPr>
              <a:t>舞台的烟雾</a:t>
            </a:r>
          </a:p>
        </p:txBody>
      </p:sp>
      <p:sp>
        <p:nvSpPr>
          <p:cNvPr id="21507" name="文本框 21506"/>
          <p:cNvSpPr txBox="1">
            <a:spLocks noChangeArrowheads="1"/>
          </p:cNvSpPr>
          <p:nvPr/>
        </p:nvSpPr>
        <p:spPr bwMode="auto">
          <a:xfrm>
            <a:off x="910437" y="1495670"/>
            <a:ext cx="891936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干冰粉（固态二氧化碳）喷洒到舞台上，迅速升华降温，从周围吸热，使</a:t>
            </a: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空气中的水蒸气遇冷液化成小水珠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，即我们所见到的烟雾，以渲染气氛。</a:t>
            </a:r>
          </a:p>
        </p:txBody>
      </p:sp>
      <p:pic>
        <p:nvPicPr>
          <p:cNvPr id="19460" name="图片 21508" descr="good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7125" y="3022516"/>
            <a:ext cx="4800600" cy="323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6987" y="3886199"/>
            <a:ext cx="2476460" cy="237005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33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图片 22529" descr="wl8akbt1-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8608" y="928188"/>
            <a:ext cx="4981575" cy="253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文本框 22530"/>
          <p:cNvSpPr txBox="1">
            <a:spLocks noChangeArrowheads="1"/>
          </p:cNvSpPr>
          <p:nvPr/>
        </p:nvSpPr>
        <p:spPr bwMode="auto">
          <a:xfrm>
            <a:off x="1888957" y="3441034"/>
            <a:ext cx="4876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3399"/>
                </a:solidFill>
                <a:ea typeface="华文新魏" panose="02010800040101010101" pitchFamily="2" charset="-122"/>
              </a:rPr>
              <a:t>人工降雨具体过程：</a:t>
            </a:r>
          </a:p>
        </p:txBody>
      </p:sp>
      <p:sp>
        <p:nvSpPr>
          <p:cNvPr id="22532" name="文本框 22531"/>
          <p:cNvSpPr txBox="1">
            <a:spLocks noChangeArrowheads="1"/>
          </p:cNvSpPr>
          <p:nvPr/>
        </p:nvSpPr>
        <p:spPr bwMode="auto">
          <a:xfrm>
            <a:off x="1723857" y="4101434"/>
            <a:ext cx="18367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ea typeface="华文中宋" panose="02010600040101010101" pitchFamily="2" charset="-122"/>
              </a:rPr>
              <a:t>升华吸热</a:t>
            </a:r>
            <a:endParaRPr lang="zh-CN" altLang="en-US" sz="2800">
              <a:solidFill>
                <a:srgbClr val="FF3300"/>
              </a:solidFill>
              <a:ea typeface="华文中宋" panose="02010600040101010101" pitchFamily="2" charset="-122"/>
            </a:endParaRPr>
          </a:p>
        </p:txBody>
      </p:sp>
      <p:sp>
        <p:nvSpPr>
          <p:cNvPr id="22533" name="文本框 22532"/>
          <p:cNvSpPr txBox="1">
            <a:spLocks noChangeArrowheads="1"/>
          </p:cNvSpPr>
          <p:nvPr/>
        </p:nvSpPr>
        <p:spPr bwMode="auto">
          <a:xfrm>
            <a:off x="3238333" y="3956972"/>
            <a:ext cx="18716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FF"/>
                </a:solidFill>
                <a:ea typeface="楷体_GB2312" pitchFamily="49" charset="-122"/>
              </a:rPr>
              <a:t>周围的空气</a:t>
            </a:r>
            <a:r>
              <a:rPr lang="zh-CN" altLang="en-US" sz="2800" b="1" u="sng">
                <a:solidFill>
                  <a:srgbClr val="FF0066"/>
                </a:solidFill>
                <a:ea typeface="楷体_GB2312" pitchFamily="49" charset="-122"/>
              </a:rPr>
              <a:t>温度急剧下降</a:t>
            </a:r>
          </a:p>
        </p:txBody>
      </p:sp>
      <p:sp>
        <p:nvSpPr>
          <p:cNvPr id="22534" name="文本框 22533"/>
          <p:cNvSpPr txBox="1">
            <a:spLocks noChangeArrowheads="1"/>
          </p:cNvSpPr>
          <p:nvPr/>
        </p:nvSpPr>
        <p:spPr bwMode="auto">
          <a:xfrm>
            <a:off x="5622757" y="3974434"/>
            <a:ext cx="14478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FF"/>
                </a:solidFill>
                <a:ea typeface="楷体_GB2312" pitchFamily="49" charset="-122"/>
              </a:rPr>
              <a:t>高空中的</a:t>
            </a:r>
            <a:r>
              <a:rPr lang="zh-CN" altLang="en-US" sz="2800" b="1" u="sng">
                <a:solidFill>
                  <a:srgbClr val="FF0066"/>
                </a:solidFill>
                <a:ea typeface="楷体_GB2312" pitchFamily="49" charset="-122"/>
              </a:rPr>
              <a:t>水蒸气遇冷</a:t>
            </a:r>
          </a:p>
        </p:txBody>
      </p:sp>
      <p:sp>
        <p:nvSpPr>
          <p:cNvPr id="22535" name="文本框 22534"/>
          <p:cNvSpPr txBox="1">
            <a:spLocks noChangeArrowheads="1"/>
          </p:cNvSpPr>
          <p:nvPr/>
        </p:nvSpPr>
        <p:spPr bwMode="auto">
          <a:xfrm>
            <a:off x="7270583" y="4174459"/>
            <a:ext cx="13684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ea typeface="华文中宋" panose="02010600040101010101" pitchFamily="2" charset="-122"/>
              </a:rPr>
              <a:t>凝华</a:t>
            </a:r>
          </a:p>
        </p:txBody>
      </p:sp>
      <p:sp>
        <p:nvSpPr>
          <p:cNvPr id="22536" name="文本框 22535"/>
          <p:cNvSpPr txBox="1">
            <a:spLocks noChangeArrowheads="1"/>
          </p:cNvSpPr>
          <p:nvPr/>
        </p:nvSpPr>
        <p:spPr bwMode="auto">
          <a:xfrm>
            <a:off x="8602495" y="4390359"/>
            <a:ext cx="14398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FF"/>
                </a:solidFill>
                <a:ea typeface="楷体_GB2312" pitchFamily="49" charset="-122"/>
              </a:rPr>
              <a:t>小冰粒</a:t>
            </a:r>
          </a:p>
        </p:txBody>
      </p:sp>
      <p:sp>
        <p:nvSpPr>
          <p:cNvPr id="22537" name="文本框 22536"/>
          <p:cNvSpPr txBox="1">
            <a:spLocks noChangeArrowheads="1"/>
          </p:cNvSpPr>
          <p:nvPr/>
        </p:nvSpPr>
        <p:spPr bwMode="auto">
          <a:xfrm>
            <a:off x="7630945" y="5541298"/>
            <a:ext cx="12239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ea typeface="华文中宋" panose="02010600040101010101" pitchFamily="2" charset="-122"/>
              </a:rPr>
              <a:t>熔化</a:t>
            </a:r>
          </a:p>
        </p:txBody>
      </p:sp>
      <p:sp>
        <p:nvSpPr>
          <p:cNvPr id="22538" name="直接连接符 22537"/>
          <p:cNvSpPr>
            <a:spLocks noChangeShapeType="1"/>
          </p:cNvSpPr>
          <p:nvPr/>
        </p:nvSpPr>
        <p:spPr bwMode="auto">
          <a:xfrm>
            <a:off x="1869907" y="4749134"/>
            <a:ext cx="15128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39" name="直接连接符 22538"/>
          <p:cNvSpPr>
            <a:spLocks noChangeShapeType="1"/>
          </p:cNvSpPr>
          <p:nvPr/>
        </p:nvSpPr>
        <p:spPr bwMode="auto">
          <a:xfrm>
            <a:off x="4965533" y="4749134"/>
            <a:ext cx="72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40" name="直接连接符 22539"/>
          <p:cNvSpPr>
            <a:spLocks noChangeShapeType="1"/>
          </p:cNvSpPr>
          <p:nvPr/>
        </p:nvSpPr>
        <p:spPr bwMode="auto">
          <a:xfrm>
            <a:off x="7126121" y="4749134"/>
            <a:ext cx="13668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2541" name="组合 22540"/>
          <p:cNvGrpSpPr/>
          <p:nvPr/>
        </p:nvGrpSpPr>
        <p:grpSpPr bwMode="auto">
          <a:xfrm>
            <a:off x="9210523" y="4895185"/>
            <a:ext cx="615934" cy="1222375"/>
            <a:chOff x="-4" y="0"/>
            <a:chExt cx="389" cy="771"/>
          </a:xfrm>
        </p:grpSpPr>
        <p:sp>
          <p:nvSpPr>
            <p:cNvPr id="20493" name="文本框 22541"/>
            <p:cNvSpPr txBox="1">
              <a:spLocks noChangeArrowheads="1"/>
            </p:cNvSpPr>
            <p:nvPr/>
          </p:nvSpPr>
          <p:spPr bwMode="auto">
            <a:xfrm>
              <a:off x="-4" y="91"/>
              <a:ext cx="389" cy="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zh-CN" altLang="en-US" sz="2800" b="1">
                  <a:ea typeface="楷体_GB2312" pitchFamily="49" charset="-122"/>
                </a:rPr>
                <a:t>下落</a:t>
              </a:r>
            </a:p>
          </p:txBody>
        </p:sp>
        <p:sp>
          <p:nvSpPr>
            <p:cNvPr id="20494" name="直接连接符 22542"/>
            <p:cNvSpPr>
              <a:spLocks noChangeShapeType="1"/>
            </p:cNvSpPr>
            <p:nvPr/>
          </p:nvSpPr>
          <p:spPr bwMode="auto">
            <a:xfrm>
              <a:off x="0" y="0"/>
              <a:ext cx="0" cy="77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sysDot"/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22544" name="组合 22543"/>
          <p:cNvGrpSpPr/>
          <p:nvPr/>
        </p:nvGrpSpPr>
        <p:grpSpPr bwMode="auto">
          <a:xfrm>
            <a:off x="5241757" y="5830223"/>
            <a:ext cx="3962400" cy="523875"/>
            <a:chOff x="0" y="0"/>
            <a:chExt cx="2495" cy="330"/>
          </a:xfrm>
        </p:grpSpPr>
        <p:sp>
          <p:nvSpPr>
            <p:cNvPr id="20496" name="文本框 22544"/>
            <p:cNvSpPr txBox="1">
              <a:spLocks noChangeArrowheads="1"/>
            </p:cNvSpPr>
            <p:nvPr/>
          </p:nvSpPr>
          <p:spPr bwMode="auto">
            <a:xfrm>
              <a:off x="0" y="0"/>
              <a:ext cx="1134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0" hangingPunct="0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0000FF"/>
                  </a:solidFill>
                  <a:ea typeface="楷体_GB2312" pitchFamily="49" charset="-122"/>
                </a:rPr>
                <a:t>小水滴</a:t>
              </a:r>
            </a:p>
          </p:txBody>
        </p:sp>
        <p:sp>
          <p:nvSpPr>
            <p:cNvPr id="20497" name="直接连接符 22545"/>
            <p:cNvSpPr>
              <a:spLocks noChangeShapeType="1"/>
            </p:cNvSpPr>
            <p:nvPr/>
          </p:nvSpPr>
          <p:spPr bwMode="auto">
            <a:xfrm>
              <a:off x="1089" y="181"/>
              <a:ext cx="140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2547" name="文本框 22546"/>
          <p:cNvSpPr txBox="1">
            <a:spLocks noChangeArrowheads="1"/>
          </p:cNvSpPr>
          <p:nvPr/>
        </p:nvSpPr>
        <p:spPr bwMode="auto">
          <a:xfrm>
            <a:off x="1144818" y="4245898"/>
            <a:ext cx="615553" cy="10810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3333FF"/>
                </a:solidFill>
                <a:ea typeface="楷体_GB2312" pitchFamily="49" charset="-122"/>
              </a:rPr>
              <a:t>干冰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25033" y="180753"/>
            <a:ext cx="3402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+mn-ea"/>
                <a:ea typeface="+mn-ea"/>
              </a:rPr>
              <a:t>7.</a:t>
            </a:r>
            <a:r>
              <a:rPr lang="zh-CN" altLang="en-US" sz="2800" dirty="0" smtClean="0">
                <a:latin typeface="+mn-ea"/>
                <a:ea typeface="+mn-ea"/>
              </a:rPr>
              <a:t>人工降雨</a:t>
            </a:r>
            <a:endParaRPr lang="zh-CN" altLang="en-US" sz="2800" dirty="0">
              <a:latin typeface="+mn-ea"/>
              <a:ea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2533" grpId="0"/>
      <p:bldP spid="22534" grpId="0"/>
      <p:bldP spid="22535" grpId="0"/>
      <p:bldP spid="22536" grpId="0"/>
      <p:bldP spid="22537" grpId="0"/>
      <p:bldP spid="22538" grpId="0" animBg="1"/>
      <p:bldP spid="22539" grpId="0" animBg="1"/>
      <p:bldP spid="22540" grpId="0" animBg="1"/>
      <p:bldP spid="22547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83933" y="699346"/>
            <a:ext cx="6874934" cy="5499947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392043" y="2028616"/>
            <a:ext cx="748923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冷</a:t>
            </a:r>
            <a:endParaRPr lang="en-US" altLang="zh-CN" sz="44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藏</a:t>
            </a:r>
            <a:endParaRPr lang="en-US" altLang="zh-CN" sz="44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食</a:t>
            </a:r>
            <a:endParaRPr lang="en-US" altLang="zh-CN" sz="44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r>
              <a:rPr lang="zh-CN" altLang="en-US" sz="4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物</a:t>
            </a:r>
            <a:endParaRPr lang="zh-CN" altLang="en-US" sz="4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255773" y="3091344"/>
            <a:ext cx="37397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6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升华吸热</a:t>
            </a:r>
            <a:endParaRPr lang="zh-CN" altLang="en-US" sz="60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7"/>
          <p:cNvSpPr txBox="1">
            <a:spLocks noChangeArrowheads="1"/>
          </p:cNvSpPr>
          <p:nvPr/>
        </p:nvSpPr>
        <p:spPr bwMode="auto">
          <a:xfrm rot="-5400000">
            <a:off x="3655418" y="5186363"/>
            <a:ext cx="61555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endParaRPr lang="zh-CN" altLang="en-US" sz="2800" b="0"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3557" name="Oval 19"/>
          <p:cNvSpPr>
            <a:spLocks noChangeArrowheads="1"/>
          </p:cNvSpPr>
          <p:nvPr/>
        </p:nvSpPr>
        <p:spPr bwMode="auto">
          <a:xfrm rot="-5400000">
            <a:off x="5491028" y="5281750"/>
            <a:ext cx="731837" cy="1295400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vert="eaVert" wrap="none" anchor="ctr"/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zh-CN" altLang="en-US" sz="2400">
              <a:solidFill>
                <a:srgbClr val="111111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3558" name="Oval 20"/>
          <p:cNvSpPr>
            <a:spLocks noChangeArrowheads="1"/>
          </p:cNvSpPr>
          <p:nvPr/>
        </p:nvSpPr>
        <p:spPr bwMode="auto">
          <a:xfrm rot="-5400000">
            <a:off x="5501346" y="982006"/>
            <a:ext cx="698500" cy="1860550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wrap="none" anchor="ctr"/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40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 </a:t>
            </a:r>
          </a:p>
        </p:txBody>
      </p:sp>
      <p:sp>
        <p:nvSpPr>
          <p:cNvPr id="18454" name="Line 22"/>
          <p:cNvSpPr>
            <a:spLocks noChangeShapeType="1"/>
          </p:cNvSpPr>
          <p:nvPr/>
        </p:nvSpPr>
        <p:spPr bwMode="auto">
          <a:xfrm rot="-5400000">
            <a:off x="5048909" y="4934280"/>
            <a:ext cx="1165225" cy="19050"/>
          </a:xfrm>
          <a:prstGeom prst="line">
            <a:avLst/>
          </a:prstGeom>
          <a:noFill/>
          <a:ln w="57150">
            <a:solidFill>
              <a:srgbClr val="0066C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55" name="Line 23"/>
          <p:cNvSpPr>
            <a:spLocks noChangeShapeType="1"/>
          </p:cNvSpPr>
          <p:nvPr/>
        </p:nvSpPr>
        <p:spPr bwMode="auto">
          <a:xfrm rot="-5400000">
            <a:off x="4907621" y="2954667"/>
            <a:ext cx="1338263" cy="14288"/>
          </a:xfrm>
          <a:prstGeom prst="line">
            <a:avLst/>
          </a:prstGeom>
          <a:noFill/>
          <a:ln w="57150">
            <a:solidFill>
              <a:srgbClr val="0066C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56" name="Line 24"/>
          <p:cNvSpPr>
            <a:spLocks noChangeShapeType="1"/>
          </p:cNvSpPr>
          <p:nvPr/>
        </p:nvSpPr>
        <p:spPr bwMode="auto">
          <a:xfrm rot="-5400000" flipH="1" flipV="1">
            <a:off x="5448959" y="4986668"/>
            <a:ext cx="1146175" cy="4127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57" name="Line 25"/>
          <p:cNvSpPr>
            <a:spLocks noChangeShapeType="1"/>
          </p:cNvSpPr>
          <p:nvPr/>
        </p:nvSpPr>
        <p:spPr bwMode="auto">
          <a:xfrm rot="5400000" flipV="1">
            <a:off x="5367203" y="3018961"/>
            <a:ext cx="1265237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51"/>
          <p:cNvGrpSpPr/>
          <p:nvPr/>
        </p:nvGrpSpPr>
        <p:grpSpPr bwMode="auto">
          <a:xfrm rot="-5400000">
            <a:off x="3104221" y="3627767"/>
            <a:ext cx="3530600" cy="533400"/>
            <a:chOff x="930" y="1147"/>
            <a:chExt cx="3946" cy="363"/>
          </a:xfrm>
        </p:grpSpPr>
        <p:sp>
          <p:nvSpPr>
            <p:cNvPr id="15370" name="Line 33"/>
            <p:cNvSpPr>
              <a:spLocks noChangeShapeType="1"/>
            </p:cNvSpPr>
            <p:nvPr/>
          </p:nvSpPr>
          <p:spPr bwMode="auto">
            <a:xfrm flipV="1">
              <a:off x="930" y="1147"/>
              <a:ext cx="453" cy="317"/>
            </a:xfrm>
            <a:prstGeom prst="line">
              <a:avLst/>
            </a:prstGeom>
            <a:noFill/>
            <a:ln w="57150">
              <a:solidFill>
                <a:srgbClr val="0066CC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71" name="Line 34"/>
            <p:cNvSpPr>
              <a:spLocks noChangeShapeType="1"/>
            </p:cNvSpPr>
            <p:nvPr/>
          </p:nvSpPr>
          <p:spPr bwMode="auto">
            <a:xfrm>
              <a:off x="1383" y="1147"/>
              <a:ext cx="2952" cy="0"/>
            </a:xfrm>
            <a:prstGeom prst="line">
              <a:avLst/>
            </a:prstGeom>
            <a:noFill/>
            <a:ln w="57150">
              <a:solidFill>
                <a:srgbClr val="0066CC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372" name="Line 35"/>
            <p:cNvSpPr>
              <a:spLocks noChangeShapeType="1"/>
            </p:cNvSpPr>
            <p:nvPr/>
          </p:nvSpPr>
          <p:spPr bwMode="auto">
            <a:xfrm>
              <a:off x="4286" y="1147"/>
              <a:ext cx="590" cy="363"/>
            </a:xfrm>
            <a:prstGeom prst="line">
              <a:avLst/>
            </a:prstGeom>
            <a:noFill/>
            <a:ln w="57150">
              <a:solidFill>
                <a:srgbClr val="0066CC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53"/>
          <p:cNvGrpSpPr/>
          <p:nvPr/>
        </p:nvGrpSpPr>
        <p:grpSpPr bwMode="auto">
          <a:xfrm rot="-5400000">
            <a:off x="5012396" y="3578554"/>
            <a:ext cx="3573462" cy="731838"/>
            <a:chOff x="975" y="2009"/>
            <a:chExt cx="3946" cy="499"/>
          </a:xfrm>
        </p:grpSpPr>
        <p:grpSp>
          <p:nvGrpSpPr>
            <p:cNvPr id="15374" name="Group 52"/>
            <p:cNvGrpSpPr/>
            <p:nvPr/>
          </p:nvGrpSpPr>
          <p:grpSpPr bwMode="auto">
            <a:xfrm>
              <a:off x="975" y="2009"/>
              <a:ext cx="3449" cy="499"/>
              <a:chOff x="975" y="2009"/>
              <a:chExt cx="3449" cy="499"/>
            </a:xfrm>
          </p:grpSpPr>
          <p:sp>
            <p:nvSpPr>
              <p:cNvPr id="15375" name="Line 48"/>
              <p:cNvSpPr>
                <a:spLocks noChangeShapeType="1"/>
              </p:cNvSpPr>
              <p:nvPr/>
            </p:nvSpPr>
            <p:spPr bwMode="auto">
              <a:xfrm flipH="1" flipV="1">
                <a:off x="1545" y="2500"/>
                <a:ext cx="2879" cy="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76" name="Line 49"/>
              <p:cNvSpPr>
                <a:spLocks noChangeShapeType="1"/>
              </p:cNvSpPr>
              <p:nvPr/>
            </p:nvSpPr>
            <p:spPr bwMode="auto">
              <a:xfrm flipH="1" flipV="1">
                <a:off x="975" y="2009"/>
                <a:ext cx="608" cy="49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377" name="Line 50"/>
            <p:cNvSpPr>
              <a:spLocks noChangeShapeType="1"/>
            </p:cNvSpPr>
            <p:nvPr/>
          </p:nvSpPr>
          <p:spPr bwMode="auto">
            <a:xfrm flipH="1">
              <a:off x="4422" y="2124"/>
              <a:ext cx="499" cy="38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23596" name="Text Box 44"/>
          <p:cNvSpPr txBox="1">
            <a:spLocks noChangeArrowheads="1"/>
          </p:cNvSpPr>
          <p:nvPr/>
        </p:nvSpPr>
        <p:spPr bwMode="auto">
          <a:xfrm>
            <a:off x="5160029" y="1644186"/>
            <a:ext cx="12557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水蒸气</a:t>
            </a:r>
          </a:p>
        </p:txBody>
      </p:sp>
      <p:grpSp>
        <p:nvGrpSpPr>
          <p:cNvPr id="5" name="Group 48"/>
          <p:cNvGrpSpPr/>
          <p:nvPr/>
        </p:nvGrpSpPr>
        <p:grpSpPr bwMode="auto">
          <a:xfrm>
            <a:off x="5280684" y="3671231"/>
            <a:ext cx="1211262" cy="679450"/>
            <a:chOff x="2335" y="2068"/>
            <a:chExt cx="763" cy="428"/>
          </a:xfrm>
        </p:grpSpPr>
        <p:sp>
          <p:nvSpPr>
            <p:cNvPr id="15380" name="Oval 21"/>
            <p:cNvSpPr>
              <a:spLocks noChangeArrowheads="1"/>
            </p:cNvSpPr>
            <p:nvPr/>
          </p:nvSpPr>
          <p:spPr bwMode="auto">
            <a:xfrm rot="-5400000">
              <a:off x="2503" y="1900"/>
              <a:ext cx="428" cy="763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3D8F95"/>
              </a:solidFill>
              <a:round/>
            </a:ln>
          </p:spPr>
          <p:txBody>
            <a:bodyPr wrap="none" anchor="ctr"/>
            <a:lstStyle>
              <a:lvl1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400">
                  <a:solidFill>
                    <a:srgbClr val="0066CC"/>
                  </a:solidFill>
                  <a:latin typeface="楷体_GB2312" pitchFamily="49" charset="-122"/>
                  <a:ea typeface="楷体_GB2312" pitchFamily="49" charset="-122"/>
                </a:rPr>
                <a:t> </a:t>
              </a:r>
            </a:p>
          </p:txBody>
        </p:sp>
        <p:sp>
          <p:nvSpPr>
            <p:cNvPr id="15381" name="Text Box 45"/>
            <p:cNvSpPr txBox="1">
              <a:spLocks noChangeArrowheads="1"/>
            </p:cNvSpPr>
            <p:nvPr/>
          </p:nvSpPr>
          <p:spPr bwMode="auto">
            <a:xfrm>
              <a:off x="2569" y="2120"/>
              <a:ext cx="31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36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>
                  <a:solidFill>
                    <a:srgbClr val="0066CC"/>
                  </a:solidFill>
                  <a:latin typeface="楷体_GB2312" pitchFamily="49" charset="-122"/>
                  <a:ea typeface="楷体_GB2312" pitchFamily="49" charset="-122"/>
                </a:rPr>
                <a:t>水</a:t>
              </a:r>
            </a:p>
          </p:txBody>
        </p:sp>
      </p:grpSp>
      <p:sp>
        <p:nvSpPr>
          <p:cNvPr id="23598" name="Text Box 46"/>
          <p:cNvSpPr txBox="1">
            <a:spLocks noChangeArrowheads="1"/>
          </p:cNvSpPr>
          <p:nvPr/>
        </p:nvSpPr>
        <p:spPr bwMode="auto">
          <a:xfrm>
            <a:off x="5590281" y="5678325"/>
            <a:ext cx="5413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80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冰</a:t>
            </a:r>
          </a:p>
        </p:txBody>
      </p:sp>
      <p:sp>
        <p:nvSpPr>
          <p:cNvPr id="23601" name="Text Box 49"/>
          <p:cNvSpPr txBox="1">
            <a:spLocks noChangeArrowheads="1"/>
          </p:cNvSpPr>
          <p:nvPr/>
        </p:nvSpPr>
        <p:spPr bwMode="auto">
          <a:xfrm>
            <a:off x="5050536" y="2663168"/>
            <a:ext cx="553998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汽化</a:t>
            </a:r>
          </a:p>
        </p:txBody>
      </p:sp>
      <p:sp>
        <p:nvSpPr>
          <p:cNvPr id="23602" name="Text Box 50"/>
          <p:cNvSpPr txBox="1">
            <a:spLocks noChangeArrowheads="1"/>
          </p:cNvSpPr>
          <p:nvPr/>
        </p:nvSpPr>
        <p:spPr bwMode="auto">
          <a:xfrm>
            <a:off x="6023674" y="2664757"/>
            <a:ext cx="55399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液化</a:t>
            </a:r>
          </a:p>
        </p:txBody>
      </p:sp>
      <p:sp>
        <p:nvSpPr>
          <p:cNvPr id="23603" name="Text Box 51"/>
          <p:cNvSpPr txBox="1">
            <a:spLocks noChangeArrowheads="1"/>
          </p:cNvSpPr>
          <p:nvPr/>
        </p:nvSpPr>
        <p:spPr bwMode="auto">
          <a:xfrm>
            <a:off x="6130036" y="4638018"/>
            <a:ext cx="553998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凝固</a:t>
            </a:r>
          </a:p>
        </p:txBody>
      </p:sp>
      <p:sp>
        <p:nvSpPr>
          <p:cNvPr id="23604" name="Text Box 52"/>
          <p:cNvSpPr txBox="1">
            <a:spLocks noChangeArrowheads="1"/>
          </p:cNvSpPr>
          <p:nvPr/>
        </p:nvSpPr>
        <p:spPr bwMode="auto">
          <a:xfrm>
            <a:off x="5087049" y="4639607"/>
            <a:ext cx="553998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熔化</a:t>
            </a:r>
          </a:p>
        </p:txBody>
      </p:sp>
      <p:sp>
        <p:nvSpPr>
          <p:cNvPr id="23605" name="Text Box 53"/>
          <p:cNvSpPr txBox="1">
            <a:spLocks noChangeArrowheads="1"/>
          </p:cNvSpPr>
          <p:nvPr/>
        </p:nvSpPr>
        <p:spPr bwMode="auto">
          <a:xfrm>
            <a:off x="4078986" y="3558519"/>
            <a:ext cx="553998" cy="137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升华</a:t>
            </a:r>
          </a:p>
        </p:txBody>
      </p:sp>
      <p:sp>
        <p:nvSpPr>
          <p:cNvPr id="23606" name="Text Box 54"/>
          <p:cNvSpPr txBox="1">
            <a:spLocks noChangeArrowheads="1"/>
          </p:cNvSpPr>
          <p:nvPr/>
        </p:nvSpPr>
        <p:spPr bwMode="auto">
          <a:xfrm>
            <a:off x="7355586" y="3415644"/>
            <a:ext cx="55399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0066CC"/>
                </a:solidFill>
                <a:latin typeface="楷体_GB2312" pitchFamily="49" charset="-122"/>
                <a:ea typeface="楷体_GB2312" pitchFamily="49" charset="-122"/>
              </a:rPr>
              <a:t>凝华</a:t>
            </a:r>
          </a:p>
        </p:txBody>
      </p:sp>
      <p:sp>
        <p:nvSpPr>
          <p:cNvPr id="15389" name="Text Box 4"/>
          <p:cNvSpPr txBox="1">
            <a:spLocks noChangeArrowheads="1"/>
          </p:cNvSpPr>
          <p:nvPr/>
        </p:nvSpPr>
        <p:spPr bwMode="auto">
          <a:xfrm>
            <a:off x="3382976" y="948929"/>
            <a:ext cx="4632298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mtClean="0">
                <a:solidFill>
                  <a:srgbClr val="0066CC"/>
                </a:solidFill>
                <a:latin typeface="宋体" panose="02010600030101010101" pitchFamily="2" charset="-122"/>
              </a:rPr>
              <a:t>水</a:t>
            </a:r>
            <a:r>
              <a:rPr lang="zh-CN" altLang="en-US">
                <a:solidFill>
                  <a:srgbClr val="0066CC"/>
                </a:solidFill>
                <a:latin typeface="宋体" panose="02010600030101010101" pitchFamily="2" charset="-122"/>
              </a:rPr>
              <a:t>在自然界中的循环</a:t>
            </a:r>
          </a:p>
        </p:txBody>
      </p:sp>
      <p:pic>
        <p:nvPicPr>
          <p:cNvPr id="39" name="Picture 9" descr="想想议议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367" y="142875"/>
            <a:ext cx="25146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7" grpId="0" animBg="1"/>
      <p:bldP spid="23558" grpId="0" animBg="1"/>
      <p:bldP spid="18454" grpId="0" animBg="1"/>
      <p:bldP spid="18455" grpId="0" animBg="1"/>
      <p:bldP spid="18456" grpId="0" animBg="1"/>
      <p:bldP spid="18457" grpId="0" animBg="1"/>
      <p:bldP spid="23596" grpId="0"/>
      <p:bldP spid="23598" grpId="0"/>
      <p:bldP spid="23601" grpId="0"/>
      <p:bldP spid="23602" grpId="0"/>
      <p:bldP spid="23603" grpId="0"/>
      <p:bldP spid="23604" grpId="0"/>
      <p:bldP spid="23605" grpId="0"/>
      <p:bldP spid="2360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1093169" y="1647776"/>
            <a:ext cx="75212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．通过观察碘的升华与凝华实验，了解物质的固态和气态之间是可以直接转化的。</a:t>
            </a:r>
            <a:endParaRPr lang="en-US" altLang="zh-CN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．知道升华和凝华，了解升华要吸热，凝华要放热。</a:t>
            </a:r>
            <a:endParaRPr lang="en-US" altLang="zh-CN" sz="2400" b="1" dirty="0" smtClean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  <a:p>
            <a:pPr indent="45720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3</a:t>
            </a:r>
            <a:r>
              <a:rPr lang="zh-CN" altLang="en-US" sz="24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方正兰亭黑_GB18030" panose="02000000000000000000" charset="-122"/>
                <a:cs typeface="Times New Roman" panose="02020603050405020304" pitchFamily="18" charset="0"/>
              </a:rPr>
              <a:t>．能用升华和凝华的知识，解释生活中的现象。</a:t>
            </a:r>
            <a:endParaRPr lang="zh-CN" altLang="en-US" sz="24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方正兰亭黑_GB18030" panose="02000000000000000000" charset="-122"/>
              <a:cs typeface="Times New Roman" panose="02020603050405020304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 bwMode="auto">
          <a:xfrm>
            <a:off x="736600" y="-388279"/>
            <a:ext cx="3113088" cy="0"/>
          </a:xfrm>
          <a:prstGeom prst="line">
            <a:avLst/>
          </a:prstGeom>
          <a:ln>
            <a:solidFill>
              <a:srgbClr val="009FB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3" descr="E:\导入资料\负责系列\2016-2017\全练\教师素材2016.2.20\教师素材\5化学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15450" y="2398713"/>
            <a:ext cx="2112963" cy="2058987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组合 12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14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学 习 目 标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7" name="直接连接符 16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8" name="图片 17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6" descr="水循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9310" y="508794"/>
            <a:ext cx="7565861" cy="5320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Oval 3" descr="栎木"/>
          <p:cNvSpPr>
            <a:spLocks noChangeArrowheads="1"/>
          </p:cNvSpPr>
          <p:nvPr/>
        </p:nvSpPr>
        <p:spPr bwMode="auto">
          <a:xfrm>
            <a:off x="5425826" y="1931118"/>
            <a:ext cx="1127375" cy="1074019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38100">
            <a:solidFill>
              <a:srgbClr val="FF00FF"/>
            </a:solidFill>
            <a:round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固态</a:t>
            </a:r>
          </a:p>
        </p:txBody>
      </p:sp>
      <p:sp>
        <p:nvSpPr>
          <p:cNvPr id="22532" name="Oval 4" descr="水滴"/>
          <p:cNvSpPr>
            <a:spLocks noChangeArrowheads="1"/>
          </p:cNvSpPr>
          <p:nvPr/>
        </p:nvSpPr>
        <p:spPr bwMode="auto">
          <a:xfrm>
            <a:off x="3012951" y="5163268"/>
            <a:ext cx="1127375" cy="1074018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38100">
            <a:solidFill>
              <a:srgbClr val="FF00FF"/>
            </a:solidFill>
            <a:round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>
                <a:solidFill>
                  <a:srgbClr val="3333FF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液态</a:t>
            </a:r>
          </a:p>
        </p:txBody>
      </p:sp>
      <p:sp>
        <p:nvSpPr>
          <p:cNvPr id="22533" name="Oval 5"/>
          <p:cNvSpPr>
            <a:spLocks noChangeArrowheads="1"/>
          </p:cNvSpPr>
          <p:nvPr/>
        </p:nvSpPr>
        <p:spPr bwMode="auto">
          <a:xfrm>
            <a:off x="8057926" y="5149445"/>
            <a:ext cx="1127375" cy="1074018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FF"/>
            </a:solidFill>
            <a:round/>
          </a:ln>
        </p:spPr>
        <p:txBody>
          <a:bodyPr wrap="none" anchor="ctr"/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>
                <a:solidFill>
                  <a:srgbClr val="FF0000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气态</a:t>
            </a: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4272467" y="5650326"/>
            <a:ext cx="37433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 flipH="1">
            <a:off x="4272467" y="5794789"/>
            <a:ext cx="367188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 rot="-2982433">
            <a:off x="2970214" y="3538866"/>
            <a:ext cx="2447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CC00FF"/>
                </a:solidFill>
                <a:ea typeface="华文中宋" panose="02010600040101010101" pitchFamily="2" charset="-122"/>
              </a:rPr>
              <a:t>凝固（放热）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 rot="-3003395">
            <a:off x="3606007" y="3967957"/>
            <a:ext cx="2447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CC00FF"/>
                </a:solidFill>
                <a:ea typeface="华文中宋" panose="02010600040101010101" pitchFamily="2" charset="-122"/>
              </a:rPr>
              <a:t>熔化（吸热）</a:t>
            </a:r>
          </a:p>
        </p:txBody>
      </p:sp>
      <p:sp>
        <p:nvSpPr>
          <p:cNvPr id="22538" name="Text Box 10"/>
          <p:cNvSpPr txBox="1">
            <a:spLocks noChangeArrowheads="1"/>
          </p:cNvSpPr>
          <p:nvPr/>
        </p:nvSpPr>
        <p:spPr bwMode="auto">
          <a:xfrm rot="2950212">
            <a:off x="6592889" y="3665866"/>
            <a:ext cx="24479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CC0000"/>
                </a:solidFill>
                <a:ea typeface="华文中宋" panose="02010600040101010101" pitchFamily="2" charset="-122"/>
              </a:rPr>
              <a:t>升华（吸热）</a:t>
            </a: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4775704" y="5074064"/>
            <a:ext cx="2447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6600FF"/>
                </a:solidFill>
                <a:ea typeface="华文中宋" panose="02010600040101010101" pitchFamily="2" charset="-122"/>
              </a:rPr>
              <a:t>汽化（吸热）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4848729" y="5794789"/>
            <a:ext cx="2447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6600FF"/>
                </a:solidFill>
                <a:ea typeface="华文中宋" panose="02010600040101010101" pitchFamily="2" charset="-122"/>
              </a:rPr>
              <a:t>液化（放热）</a:t>
            </a:r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 rot="3054105">
            <a:off x="5993607" y="4069557"/>
            <a:ext cx="24479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CC0000"/>
                </a:solidFill>
                <a:ea typeface="华文中宋" panose="02010600040101010101" pitchFamily="2" charset="-122"/>
              </a:rPr>
              <a:t>凝华（放热）</a:t>
            </a:r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 flipV="1">
            <a:off x="3503613" y="2890839"/>
            <a:ext cx="1871662" cy="2232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 flipH="1">
            <a:off x="3646489" y="3035300"/>
            <a:ext cx="1800225" cy="2159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>
            <a:off x="6553201" y="2928939"/>
            <a:ext cx="1871663" cy="223202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45" name="Line 17"/>
          <p:cNvSpPr>
            <a:spLocks noChangeShapeType="1"/>
          </p:cNvSpPr>
          <p:nvPr/>
        </p:nvSpPr>
        <p:spPr bwMode="auto">
          <a:xfrm flipH="1" flipV="1">
            <a:off x="6400801" y="3005138"/>
            <a:ext cx="1800225" cy="2159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tailEnd type="triangle" w="lg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2546" name="Text Box 18"/>
          <p:cNvSpPr txBox="1">
            <a:spLocks noChangeArrowheads="1"/>
          </p:cNvSpPr>
          <p:nvPr/>
        </p:nvSpPr>
        <p:spPr bwMode="auto">
          <a:xfrm>
            <a:off x="3551127" y="943194"/>
            <a:ext cx="4770438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hangingPunct="1">
              <a:defRPr/>
            </a:pPr>
            <a:r>
              <a:rPr lang="zh-CN" altLang="en-US" sz="4000" cap="all" dirty="0">
                <a:solidFill>
                  <a:srgbClr val="0000FF"/>
                </a:solidFill>
                <a:effectLst>
                  <a:reflection blurRad="12700" stA="50000" endPos="50000" dist="5000" dir="5400000" sy="-100000" rotWithShape="0"/>
                </a:effectLst>
                <a:ea typeface="隶书" panose="02010509060101010101" pitchFamily="49" charset="-122"/>
              </a:rPr>
              <a:t>常见的六种物态变化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31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小 结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32" name="组合 31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33" name="直接连接符 32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34" name="图片 33" descr="标题2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2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2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7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7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2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7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2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animBg="1"/>
      <p:bldP spid="22532" grpId="0" animBg="1"/>
      <p:bldP spid="22533" grpId="0" animBg="1"/>
      <p:bldP spid="22534" grpId="0" animBg="1"/>
      <p:bldP spid="22535" grpId="0" animBg="1"/>
      <p:bldP spid="22536" grpId="0"/>
      <p:bldP spid="22537" grpId="0"/>
      <p:bldP spid="22538" grpId="0"/>
      <p:bldP spid="22539" grpId="0"/>
      <p:bldP spid="22540" grpId="0"/>
      <p:bldP spid="22541" grpId="0"/>
      <p:bldP spid="22542" grpId="0" animBg="1"/>
      <p:bldP spid="22543" grpId="0" animBg="1"/>
      <p:bldP spid="22544" grpId="0" animBg="1"/>
      <p:bldP spid="2254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ChangeArrowheads="1"/>
          </p:cNvSpPr>
          <p:nvPr/>
        </p:nvSpPr>
        <p:spPr bwMode="auto">
          <a:xfrm>
            <a:off x="651674" y="954087"/>
            <a:ext cx="8605342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en-US" altLang="zh-CN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物质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CN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态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直接变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为</a:t>
            </a:r>
            <a:r>
              <a:rPr lang="en-US" altLang="zh-CN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态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的过程叫升华，  升华时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要</a:t>
            </a:r>
            <a:r>
              <a:rPr lang="en-US" altLang="zh-CN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热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4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en-US" altLang="zh-CN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物质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CN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态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直接变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为</a:t>
            </a:r>
            <a:r>
              <a:rPr lang="en-US" altLang="zh-CN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态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的过程叫凝华，凝华时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要</a:t>
            </a:r>
            <a:r>
              <a:rPr lang="en-US" altLang="zh-CN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热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CN" sz="2400" b="1" dirty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0000"/>
              </a:lnSpc>
              <a:spcBef>
                <a:spcPts val="0"/>
              </a:spcBef>
            </a:pPr>
            <a:r>
              <a:rPr lang="en-US" altLang="zh-CN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哈尔滨寒冷的冬天，公园里冰雕作品会一天天减小，这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是</a:t>
            </a:r>
            <a:r>
              <a:rPr lang="en-US" altLang="zh-CN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_______</a:t>
            </a:r>
            <a:r>
              <a:rPr lang="zh-CN" altLang="en-US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现</a:t>
            </a:r>
            <a:r>
              <a:rPr lang="zh-CN" altLang="en-US" sz="24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象。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2335719" y="936787"/>
            <a:ext cx="955711" cy="47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ctr">
              <a:lnSpc>
                <a:spcPct val="120000"/>
              </a:lnSpc>
              <a:spcBef>
                <a:spcPts val="0"/>
              </a:spcBef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固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5089159" y="929957"/>
            <a:ext cx="95571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ctr">
              <a:lnSpc>
                <a:spcPct val="120000"/>
              </a:lnSpc>
              <a:spcBef>
                <a:spcPts val="0"/>
              </a:spcBef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气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464515" y="1342557"/>
            <a:ext cx="95571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ctr">
              <a:lnSpc>
                <a:spcPct val="120000"/>
              </a:lnSpc>
              <a:spcBef>
                <a:spcPts val="0"/>
              </a:spcBef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吸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376414" y="3116791"/>
            <a:ext cx="1919679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ctr">
              <a:lnSpc>
                <a:spcPct val="120000"/>
              </a:lnSpc>
              <a:spcBef>
                <a:spcPts val="0"/>
              </a:spcBef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升华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2374316" y="1794317"/>
            <a:ext cx="95571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ctr">
              <a:lnSpc>
                <a:spcPct val="120000"/>
              </a:lnSpc>
              <a:spcBef>
                <a:spcPts val="0"/>
              </a:spcBef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气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104936" y="1794317"/>
            <a:ext cx="95571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ctr">
              <a:lnSpc>
                <a:spcPct val="120000"/>
              </a:lnSpc>
              <a:spcBef>
                <a:spcPts val="0"/>
              </a:spcBef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固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464515" y="2252111"/>
            <a:ext cx="955711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ctr">
              <a:lnSpc>
                <a:spcPct val="120000"/>
              </a:lnSpc>
              <a:spcBef>
                <a:spcPts val="0"/>
              </a:spcBef>
            </a:pP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放</a:t>
            </a:r>
          </a:p>
        </p:txBody>
      </p:sp>
      <p:pic>
        <p:nvPicPr>
          <p:cNvPr id="19" name="Picture 21" descr="_______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0275" y="3403304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WordArt 17"/>
          <p:cNvSpPr>
            <a:spLocks noChangeArrowheads="1" noChangeShapeType="1" noTextEdit="1"/>
          </p:cNvSpPr>
          <p:nvPr/>
        </p:nvSpPr>
        <p:spPr bwMode="auto">
          <a:xfrm>
            <a:off x="9898924" y="2235703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  <p:sp>
        <p:nvSpPr>
          <p:cNvPr id="5" name="矩形 4"/>
          <p:cNvSpPr/>
          <p:nvPr/>
        </p:nvSpPr>
        <p:spPr>
          <a:xfrm>
            <a:off x="651674" y="3655669"/>
            <a:ext cx="868753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．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利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用干冰进行人工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增雨（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雪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）的原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理是干冰被“喷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”入冷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空气层，升华吸收大量热量，冷空气层中的水蒸气便会变成小冰晶，小冰晶逐渐变大成为大雪花下落。水蒸气变成小冰晶或雪花的过程中发生的物态变化是（　　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lang="en-US" altLang="zh-CN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30000"/>
              </a:lnSpc>
            </a:pP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．升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华    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．凝华 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CN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．液</a:t>
            </a:r>
            <a:r>
              <a:rPr lang="zh-CN" alt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化     </a:t>
            </a: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．凝固 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4741219" y="5128813"/>
            <a:ext cx="1919679" cy="47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algn="ctr">
              <a:lnSpc>
                <a:spcPct val="120000"/>
              </a:lnSpc>
              <a:spcBef>
                <a:spcPts val="0"/>
              </a:spcBef>
            </a:pPr>
            <a:r>
              <a:rPr lang="en-US" altLang="zh-CN" sz="2400" b="1" smtClean="0">
                <a:solidFill>
                  <a:srgbClr val="FF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zh-CN" altLang="en-US" sz="2400" b="1">
              <a:solidFill>
                <a:srgbClr val="FF0000"/>
              </a:solidFill>
              <a:latin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23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课 堂 练 习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24" name="组合 23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25" name="直接连接符 24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26" name="图片 25" descr="标题2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7" grpId="0"/>
      <p:bldP spid="44038" grpId="0"/>
      <p:bldP spid="44039" grpId="0"/>
      <p:bldP spid="2" grpId="0"/>
      <p:bldP spid="3" grpId="0"/>
      <p:bldP spid="4" grpId="0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3"/>
          <p:cNvSpPr>
            <a:spLocks noChangeArrowheads="1"/>
          </p:cNvSpPr>
          <p:nvPr/>
        </p:nvSpPr>
        <p:spPr bwMode="auto">
          <a:xfrm>
            <a:off x="1044433" y="1023167"/>
            <a:ext cx="7109099" cy="244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2400" b="1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zh-CN" altLang="en-US" sz="24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冬天早晨看到的霜，是空气中的水蒸气（     ）</a:t>
            </a:r>
          </a:p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凝固而成的</a:t>
            </a:r>
          </a:p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直接凝华而成的</a:t>
            </a:r>
          </a:p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液化而成的</a:t>
            </a:r>
          </a:p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先液化后凝固而成的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6870421" y="1032249"/>
            <a:ext cx="933046" cy="49244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26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7654" name="Rectangle 4"/>
          <p:cNvSpPr>
            <a:spLocks noChangeArrowheads="1"/>
          </p:cNvSpPr>
          <p:nvPr/>
        </p:nvSpPr>
        <p:spPr bwMode="auto">
          <a:xfrm>
            <a:off x="1044433" y="3657127"/>
            <a:ext cx="6891338" cy="2441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CN" sz="2400" b="1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zh-CN" altLang="en-US" sz="2400" b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下面哪些现象属于升华现象（     ）</a:t>
            </a:r>
          </a:p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放在木箱中的樟脑球过一段时间会变小</a:t>
            </a:r>
          </a:p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夏天清晨，草地上常有露水</a:t>
            </a:r>
          </a:p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洒在地上的水变干了</a:t>
            </a:r>
          </a:p>
          <a:p>
            <a:pPr>
              <a:lnSpc>
                <a:spcPct val="130000"/>
              </a:lnSpc>
            </a:pPr>
            <a:r>
              <a:rPr lang="en-US" altLang="zh-CN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400" b="1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放在冷冻室的鲜肉变硬了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5263776" y="3655935"/>
            <a:ext cx="91099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4" name="Picture 21" descr="_______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0275" y="3403304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WordArt 17"/>
          <p:cNvSpPr>
            <a:spLocks noChangeArrowheads="1" noChangeShapeType="1" noTextEdit="1"/>
          </p:cNvSpPr>
          <p:nvPr/>
        </p:nvSpPr>
        <p:spPr bwMode="auto">
          <a:xfrm>
            <a:off x="9898924" y="2235703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/>
      <p:bldP spid="27654" grpId="0"/>
      <p:bldP spid="440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1" descr="_______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10275" y="3403304"/>
            <a:ext cx="1847850" cy="162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WordArt 17"/>
          <p:cNvSpPr>
            <a:spLocks noChangeArrowheads="1" noChangeShapeType="1" noTextEdit="1"/>
          </p:cNvSpPr>
          <p:nvPr/>
        </p:nvSpPr>
        <p:spPr bwMode="auto">
          <a:xfrm>
            <a:off x="9898924" y="2235703"/>
            <a:ext cx="1928813" cy="78581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9690"/>
              </a:avLst>
            </a:prstTxWarp>
          </a:bodyPr>
          <a:lstStyle/>
          <a:p>
            <a:pPr algn="ctr"/>
            <a:r>
              <a:rPr lang="zh-CN" altLang="en-US" sz="3600" kern="10">
                <a:ln w="9525">
                  <a:solidFill>
                    <a:srgbClr val="CC99FF"/>
                  </a:solidFill>
                  <a:rou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+mn-ea"/>
                <a:ea typeface="+mn-ea"/>
                <a:cs typeface="+mn-ea"/>
              </a:rPr>
              <a:t>你能做吗？</a:t>
            </a: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577261" y="788293"/>
            <a:ext cx="7652339" cy="267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indent="45720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altLang="zh-CN" sz="2400" smtClean="0">
                <a:cs typeface="Times New Roman" panose="02020603050405020304" pitchFamily="18" charset="0"/>
              </a:rPr>
              <a:t>7</a:t>
            </a:r>
            <a:r>
              <a:rPr lang="zh-CN" altLang="en-US" sz="2400" smtClean="0">
                <a:cs typeface="Times New Roman" panose="02020603050405020304" pitchFamily="18" charset="0"/>
              </a:rPr>
              <a:t>．</a:t>
            </a:r>
            <a:r>
              <a:rPr lang="zh-CN" altLang="en-US" sz="2400" b="1" smtClean="0">
                <a:cs typeface="Times New Roman" panose="02020603050405020304" pitchFamily="18" charset="0"/>
              </a:rPr>
              <a:t>冬</a:t>
            </a:r>
            <a:r>
              <a:rPr lang="zh-CN" altLang="en-US" sz="2400" b="1">
                <a:cs typeface="Times New Roman" panose="02020603050405020304" pitchFamily="18" charset="0"/>
              </a:rPr>
              <a:t>天的早晨，在有人居住的室内窗户上往往会出现冰花，下面说法正确的是</a:t>
            </a:r>
            <a:r>
              <a:rPr lang="en-US" altLang="zh-CN" sz="2400" b="1">
                <a:cs typeface="Times New Roman" panose="02020603050405020304" pitchFamily="18" charset="0"/>
              </a:rPr>
              <a:t>(       )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altLang="zh-CN" sz="2400" b="1" smtClean="0">
                <a:cs typeface="Times New Roman" panose="02020603050405020304" pitchFamily="18" charset="0"/>
              </a:rPr>
              <a:t>A</a:t>
            </a:r>
            <a:r>
              <a:rPr lang="zh-CN" altLang="en-US" sz="2400" b="1" smtClean="0">
                <a:cs typeface="Times New Roman" panose="02020603050405020304" pitchFamily="18" charset="0"/>
              </a:rPr>
              <a:t>．出</a:t>
            </a:r>
            <a:r>
              <a:rPr lang="zh-CN" altLang="en-US" sz="2400" b="1">
                <a:cs typeface="Times New Roman" panose="02020603050405020304" pitchFamily="18" charset="0"/>
              </a:rPr>
              <a:t>现在窗户的内侧，由大量水蒸气凝华而成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altLang="zh-CN" sz="2400" b="1" smtClean="0">
                <a:cs typeface="Times New Roman" panose="02020603050405020304" pitchFamily="18" charset="0"/>
              </a:rPr>
              <a:t>B</a:t>
            </a:r>
            <a:r>
              <a:rPr lang="zh-CN" altLang="en-US" sz="2400" b="1" smtClean="0">
                <a:cs typeface="Times New Roman" panose="02020603050405020304" pitchFamily="18" charset="0"/>
              </a:rPr>
              <a:t>．出</a:t>
            </a:r>
            <a:r>
              <a:rPr lang="zh-CN" altLang="en-US" sz="2400" b="1">
                <a:cs typeface="Times New Roman" panose="02020603050405020304" pitchFamily="18" charset="0"/>
              </a:rPr>
              <a:t>现在窗户的内侧，由水凝华而成</a:t>
            </a:r>
          </a:p>
          <a:p>
            <a:pPr marL="0" indent="45720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altLang="zh-CN" sz="2400" b="1" smtClean="0">
                <a:cs typeface="Times New Roman" panose="02020603050405020304" pitchFamily="18" charset="0"/>
              </a:rPr>
              <a:t>C</a:t>
            </a:r>
            <a:r>
              <a:rPr lang="zh-CN" altLang="en-US" sz="2400" b="1" smtClean="0">
                <a:cs typeface="Times New Roman" panose="02020603050405020304" pitchFamily="18" charset="0"/>
              </a:rPr>
              <a:t>．出</a:t>
            </a:r>
            <a:r>
              <a:rPr lang="zh-CN" altLang="en-US" sz="2400" b="1">
                <a:cs typeface="Times New Roman" panose="02020603050405020304" pitchFamily="18" charset="0"/>
              </a:rPr>
              <a:t>现在窗的外侧，由大量水蒸气凝华而</a:t>
            </a:r>
            <a:r>
              <a:rPr lang="zh-CN" altLang="en-US" sz="2400" b="1" smtClean="0">
                <a:cs typeface="Times New Roman" panose="02020603050405020304" pitchFamily="18" charset="0"/>
              </a:rPr>
              <a:t>成</a:t>
            </a:r>
            <a:endParaRPr lang="en-US" altLang="zh-CN" sz="2400" b="1" smtClean="0">
              <a:cs typeface="Times New Roman" panose="02020603050405020304" pitchFamily="18" charset="0"/>
            </a:endParaRPr>
          </a:p>
          <a:p>
            <a:pPr marL="0" indent="45720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en-US" altLang="zh-CN" sz="2400" b="1" smtClean="0">
                <a:cs typeface="Times New Roman" panose="02020603050405020304" pitchFamily="18" charset="0"/>
              </a:rPr>
              <a:t>D</a:t>
            </a:r>
            <a:r>
              <a:rPr lang="zh-CN" altLang="en-US" sz="2400" b="1" smtClean="0">
                <a:cs typeface="Times New Roman" panose="02020603050405020304" pitchFamily="18" charset="0"/>
              </a:rPr>
              <a:t>．出</a:t>
            </a:r>
            <a:r>
              <a:rPr lang="zh-CN" altLang="en-US" sz="2400" b="1">
                <a:cs typeface="Times New Roman" panose="02020603050405020304" pitchFamily="18" charset="0"/>
              </a:rPr>
              <a:t>现在窗户外侧，由水凝华而成</a:t>
            </a: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4084428" y="1218294"/>
            <a:ext cx="869149" cy="496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indent="457200" eaLnBrk="0" hangingPunct="0">
              <a:lnSpc>
                <a:spcPct val="120000"/>
              </a:lnSpc>
              <a:spcBef>
                <a:spcPts val="0"/>
              </a:spcBef>
            </a:pPr>
            <a:r>
              <a:rPr lang="en-US" altLang="zh-CN" sz="2400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491789" y="3802189"/>
            <a:ext cx="787137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indent="457200">
              <a:lnSpc>
                <a:spcPct val="120000"/>
              </a:lnSpc>
            </a:pPr>
            <a:r>
              <a:rPr lang="en-US" altLang="zh-C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zh-CN" altLang="en-US" sz="2400" dirty="0">
                <a:cs typeface="Times New Roman" panose="02020603050405020304" pitchFamily="18" charset="0"/>
              </a:rPr>
              <a:t> ．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一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代伟人毛泽东在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《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沁园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春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·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雪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》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中写到“北国风光，千里冰封，万里雪飘”形成这种自然景象的主要物态变化是（　 ）</a:t>
            </a:r>
          </a:p>
          <a:p>
            <a:pPr indent="457200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．熔化和汽化               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．凝固和液化 </a:t>
            </a:r>
          </a:p>
          <a:p>
            <a:pPr indent="457200">
              <a:lnSpc>
                <a:spcPct val="120000"/>
              </a:lnSpc>
            </a:pP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zh-CN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．凝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固和凝华              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zh-CN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．汽化和升华</a:t>
            </a:r>
          </a:p>
        </p:txBody>
      </p:sp>
      <p:sp>
        <p:nvSpPr>
          <p:cNvPr id="27" name="Text Box 4"/>
          <p:cNvSpPr txBox="1">
            <a:spLocks noChangeArrowheads="1"/>
          </p:cNvSpPr>
          <p:nvPr/>
        </p:nvSpPr>
        <p:spPr bwMode="auto">
          <a:xfrm>
            <a:off x="1846708" y="4710129"/>
            <a:ext cx="865529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图片 6145" descr="45b76001228c39ce277fb5a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585" y="1475313"/>
            <a:ext cx="6406842" cy="4791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img20070611153513029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5346" y="400368"/>
            <a:ext cx="5622141" cy="4014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文本框 6146"/>
          <p:cNvSpPr txBox="1">
            <a:spLocks noChangeArrowheads="1"/>
          </p:cNvSpPr>
          <p:nvPr/>
        </p:nvSpPr>
        <p:spPr bwMode="auto">
          <a:xfrm>
            <a:off x="3432175" y="1268413"/>
            <a:ext cx="61928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zh-CN" altLang="zh-CN"/>
          </a:p>
        </p:txBody>
      </p:sp>
      <p:sp>
        <p:nvSpPr>
          <p:cNvPr id="5123" name="文本框 6147"/>
          <p:cNvSpPr txBox="1">
            <a:spLocks noChangeArrowheads="1"/>
          </p:cNvSpPr>
          <p:nvPr/>
        </p:nvSpPr>
        <p:spPr bwMode="auto">
          <a:xfrm>
            <a:off x="2100850" y="3138746"/>
            <a:ext cx="1223962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6000" b="1">
                <a:solidFill>
                  <a:srgbClr val="FF0000"/>
                </a:solidFill>
                <a:ea typeface="华文新魏" panose="02010800040101010101" pitchFamily="2" charset="-122"/>
              </a:rPr>
              <a:t>雪</a:t>
            </a:r>
          </a:p>
        </p:txBody>
      </p:sp>
      <p:sp>
        <p:nvSpPr>
          <p:cNvPr id="6149" name="文本框 6148"/>
          <p:cNvSpPr txBox="1">
            <a:spLocks noChangeArrowheads="1"/>
          </p:cNvSpPr>
          <p:nvPr/>
        </p:nvSpPr>
        <p:spPr bwMode="auto">
          <a:xfrm>
            <a:off x="3432175" y="2990817"/>
            <a:ext cx="647223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3000B8"/>
                </a:solidFill>
                <a:latin typeface="Tahoma" panose="020B0604030504040204" pitchFamily="34" charset="0"/>
                <a:ea typeface="楷体_GB2312" pitchFamily="49" charset="-122"/>
              </a:rPr>
              <a:t>是怎样形成的？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3000B8"/>
                </a:solidFill>
                <a:latin typeface="Tahoma" panose="020B0604030504040204" pitchFamily="34" charset="0"/>
                <a:ea typeface="楷体_GB2312" pitchFamily="49" charset="-122"/>
              </a:rPr>
              <a:t>是由什么状态变成什么状态？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16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新 课 引 入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8" name="直接连接符 17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9" name="图片 18" descr="标题2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7169" descr="_____57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62224" y="1386682"/>
            <a:ext cx="7272337" cy="500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图片 7172" descr="32199451200801171200440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9698" y="933134"/>
            <a:ext cx="3446462" cy="514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文本框 7174"/>
          <p:cNvSpPr txBox="1">
            <a:spLocks noChangeArrowheads="1"/>
          </p:cNvSpPr>
          <p:nvPr/>
        </p:nvSpPr>
        <p:spPr bwMode="auto">
          <a:xfrm>
            <a:off x="2229698" y="3888582"/>
            <a:ext cx="1262062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6000" b="1">
                <a:solidFill>
                  <a:srgbClr val="CC00FF"/>
                </a:solidFill>
                <a:ea typeface="华文新魏" panose="02010800040101010101" pitchFamily="2" charset="-122"/>
              </a:rPr>
              <a:t>霜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7145" y="933134"/>
            <a:ext cx="5040576" cy="3669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4" name="文本框 7173"/>
          <p:cNvSpPr txBox="1">
            <a:spLocks noChangeArrowheads="1"/>
          </p:cNvSpPr>
          <p:nvPr/>
        </p:nvSpPr>
        <p:spPr bwMode="auto">
          <a:xfrm>
            <a:off x="3491760" y="3354445"/>
            <a:ext cx="6019800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FFFF00"/>
                </a:solidFill>
                <a:latin typeface="Tahoma" panose="020B0604030504040204" pitchFamily="34" charset="0"/>
                <a:ea typeface="楷体_GB2312" pitchFamily="49" charset="-122"/>
              </a:rPr>
              <a:t>在秋末、初冬时节，你见过吗？</a:t>
            </a:r>
          </a:p>
          <a:p>
            <a:pPr eaLnBrk="0" hangingPunct="0">
              <a:spcBef>
                <a:spcPct val="50000"/>
              </a:spcBef>
            </a:pPr>
            <a:r>
              <a:rPr lang="zh-CN" altLang="en-US" sz="3200" b="1" dirty="0">
                <a:solidFill>
                  <a:srgbClr val="FFFF00"/>
                </a:solidFill>
                <a:latin typeface="Tahoma" panose="020B0604030504040204" pitchFamily="34" charset="0"/>
                <a:ea typeface="楷体_GB2312" pitchFamily="49" charset="-122"/>
              </a:rPr>
              <a:t>它是怎样形成的？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1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7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7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8193" descr="20071206082412302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9601" y="891542"/>
            <a:ext cx="7200900" cy="540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文本框 8194"/>
          <p:cNvSpPr txBox="1">
            <a:spLocks noChangeArrowheads="1"/>
          </p:cNvSpPr>
          <p:nvPr/>
        </p:nvSpPr>
        <p:spPr bwMode="auto">
          <a:xfrm>
            <a:off x="2495550" y="3213101"/>
            <a:ext cx="1752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6000" b="1" dirty="0" smtClean="0">
                <a:solidFill>
                  <a:srgbClr val="FF0000"/>
                </a:solidFill>
                <a:ea typeface="华文新魏" panose="02010800040101010101" pitchFamily="2" charset="-122"/>
              </a:rPr>
              <a:t>雾凇</a:t>
            </a:r>
            <a:endParaRPr lang="zh-CN" altLang="en-US" sz="6000" b="1" dirty="0">
              <a:solidFill>
                <a:srgbClr val="FF0000"/>
              </a:solidFill>
              <a:ea typeface="华文新魏" panose="02010800040101010101" pitchFamily="2" charset="-122"/>
            </a:endParaRPr>
          </a:p>
        </p:txBody>
      </p:sp>
      <p:sp>
        <p:nvSpPr>
          <p:cNvPr id="8196" name="矩形 8195"/>
          <p:cNvSpPr>
            <a:spLocks noChangeArrowheads="1"/>
          </p:cNvSpPr>
          <p:nvPr/>
        </p:nvSpPr>
        <p:spPr bwMode="auto">
          <a:xfrm>
            <a:off x="1992314" y="4124326"/>
            <a:ext cx="7088187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solidFill>
                  <a:srgbClr val="FFFF00"/>
                </a:solidFill>
                <a:latin typeface="Tahoma" panose="020B0604030504040204" pitchFamily="34" charset="0"/>
                <a:ea typeface="楷体_GB2312" pitchFamily="49" charset="-122"/>
              </a:rPr>
              <a:t>        </a:t>
            </a:r>
            <a:r>
              <a:rPr lang="zh-CN" altLang="en-US" sz="3200" b="1">
                <a:solidFill>
                  <a:srgbClr val="FFFF00"/>
                </a:solidFill>
                <a:latin typeface="Tahoma" panose="020B0604030504040204" pitchFamily="34" charset="0"/>
                <a:ea typeface="楷体_GB2312" pitchFamily="49" charset="-122"/>
              </a:rPr>
              <a:t>俗称树挂，是严冬时节经常出现在吉林松花江畔的自然现象，与桂林山水、长江三峡、云南石林并称为中国四大奇观。</a:t>
            </a:r>
          </a:p>
        </p:txBody>
      </p:sp>
      <p:pic>
        <p:nvPicPr>
          <p:cNvPr id="8197" name="图片 8196" descr="20071002050306181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1386" y="276911"/>
            <a:ext cx="5634038" cy="391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800" decel="100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2"/>
          <p:cNvSpPr>
            <a:spLocks noChangeArrowheads="1"/>
          </p:cNvSpPr>
          <p:nvPr/>
        </p:nvSpPr>
        <p:spPr bwMode="auto">
          <a:xfrm>
            <a:off x="5484391" y="1557171"/>
            <a:ext cx="1068546" cy="924764"/>
          </a:xfrm>
          <a:prstGeom prst="ellipse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>
                <a:solidFill>
                  <a:srgbClr val="FF0000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气态</a:t>
            </a:r>
          </a:p>
        </p:txBody>
      </p:sp>
      <p:sp>
        <p:nvSpPr>
          <p:cNvPr id="8195" name="Oval 3" descr="栎木"/>
          <p:cNvSpPr>
            <a:spLocks noChangeArrowheads="1"/>
          </p:cNvSpPr>
          <p:nvPr/>
        </p:nvSpPr>
        <p:spPr bwMode="auto">
          <a:xfrm>
            <a:off x="3450405" y="4395782"/>
            <a:ext cx="1093406" cy="1023983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>
                <a:solidFill>
                  <a:schemeClr val="bg1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固态</a:t>
            </a:r>
          </a:p>
        </p:txBody>
      </p:sp>
      <p:sp>
        <p:nvSpPr>
          <p:cNvPr id="8196" name="Oval 4" descr="水滴"/>
          <p:cNvSpPr>
            <a:spLocks noChangeArrowheads="1"/>
          </p:cNvSpPr>
          <p:nvPr/>
        </p:nvSpPr>
        <p:spPr bwMode="auto">
          <a:xfrm>
            <a:off x="7514445" y="4221443"/>
            <a:ext cx="1048931" cy="1026152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38100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>
                <a:solidFill>
                  <a:srgbClr val="3333FF"/>
                </a:solidFill>
                <a:latin typeface="Arial" panose="020B0604020202020204" pitchFamily="34" charset="0"/>
                <a:ea typeface="华文中宋" panose="02010600040101010101" pitchFamily="2" charset="-122"/>
              </a:rPr>
              <a:t>液态</a:t>
            </a:r>
          </a:p>
        </p:txBody>
      </p:sp>
      <p:sp>
        <p:nvSpPr>
          <p:cNvPr id="7172" name="Text Box 11"/>
          <p:cNvSpPr txBox="1">
            <a:spLocks noChangeArrowheads="1"/>
          </p:cNvSpPr>
          <p:nvPr/>
        </p:nvSpPr>
        <p:spPr bwMode="auto">
          <a:xfrm>
            <a:off x="5075238" y="4757738"/>
            <a:ext cx="116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latin typeface="Arial" panose="020B0604020202020204" pitchFamily="34" charset="0"/>
              </a:rPr>
              <a:t>          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5437206" y="4206157"/>
            <a:ext cx="12239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CC0000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凝固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5582055" y="5096186"/>
            <a:ext cx="13684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CC0000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熔化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 rot="19353656">
            <a:off x="7219824" y="2228713"/>
            <a:ext cx="10572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CC0000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液</a:t>
            </a:r>
          </a:p>
          <a:p>
            <a:r>
              <a:rPr lang="zh-CN" altLang="en-US" sz="2400">
                <a:solidFill>
                  <a:srgbClr val="CC0000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化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 rot="19361407">
            <a:off x="6533781" y="2644555"/>
            <a:ext cx="12652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rgbClr val="CC0000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汽</a:t>
            </a:r>
          </a:p>
          <a:p>
            <a:r>
              <a:rPr lang="zh-CN" altLang="en-US" sz="2400">
                <a:solidFill>
                  <a:srgbClr val="CC0000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化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3892357" y="2512552"/>
            <a:ext cx="9366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400" b="0">
                <a:solidFill>
                  <a:srgbClr val="FF0066"/>
                </a:solidFill>
                <a:latin typeface="Tahoma" panose="020B0604030504040204" pitchFamily="34" charset="0"/>
                <a:ea typeface="隶书" panose="02010509060101010101" pitchFamily="49" charset="-122"/>
              </a:rPr>
              <a:t>？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604585" y="3065672"/>
            <a:ext cx="8382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5400" b="0">
                <a:solidFill>
                  <a:srgbClr val="FF0066"/>
                </a:solidFill>
                <a:latin typeface="Tahoma" panose="020B0604030504040204" pitchFamily="34" charset="0"/>
                <a:ea typeface="隶书" panose="02010509060101010101" pitchFamily="49" charset="-122"/>
              </a:rPr>
              <a:t>？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2585833" y="5676656"/>
            <a:ext cx="6809226" cy="461665"/>
          </a:xfrm>
          <a:prstGeom prst="rect">
            <a:avLst/>
          </a:prstGeom>
          <a:solidFill>
            <a:srgbClr val="CCFFCC"/>
          </a:solidFill>
          <a:ln w="19050">
            <a:solidFill>
              <a:srgbClr val="0000FF"/>
            </a:solidFill>
            <a:prstDash val="dashDot"/>
            <a:miter lim="800000"/>
          </a:ln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zh-CN" altLang="en-US" sz="2400">
                <a:latin typeface="宋体" panose="02010600030101010101" pitchFamily="2" charset="-122"/>
              </a:rPr>
              <a:t>那么固态和气态之间是否可以直接相互转化呢？</a:t>
            </a:r>
          </a:p>
        </p:txBody>
      </p:sp>
      <p:grpSp>
        <p:nvGrpSpPr>
          <p:cNvPr id="2" name="Group 28"/>
          <p:cNvGrpSpPr/>
          <p:nvPr/>
        </p:nvGrpSpPr>
        <p:grpSpPr bwMode="auto">
          <a:xfrm rot="1994675">
            <a:off x="4529478" y="2144175"/>
            <a:ext cx="337997" cy="2245572"/>
            <a:chOff x="1296" y="1296"/>
            <a:chExt cx="288" cy="1646"/>
          </a:xfrm>
        </p:grpSpPr>
        <p:sp>
          <p:nvSpPr>
            <p:cNvPr id="7181" name="AutoShape 26"/>
            <p:cNvSpPr>
              <a:spLocks noChangeAspect="1" noChangeArrowheads="1"/>
            </p:cNvSpPr>
            <p:nvPr/>
          </p:nvSpPr>
          <p:spPr bwMode="auto">
            <a:xfrm>
              <a:off x="1296" y="1296"/>
              <a:ext cx="114" cy="1646"/>
            </a:xfrm>
            <a:prstGeom prst="downArrow">
              <a:avLst>
                <a:gd name="adj1" fmla="val 50000"/>
                <a:gd name="adj2" fmla="val 360898"/>
              </a:avLst>
            </a:prstGeom>
            <a:solidFill>
              <a:srgbClr val="FFFF99"/>
            </a:solidFill>
            <a:ln w="12700">
              <a:solidFill>
                <a:srgbClr val="0000FF"/>
              </a:solidFill>
              <a:miter lim="800000"/>
            </a:ln>
          </p:spPr>
          <p:txBody>
            <a:bodyPr vert="eaVert"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82" name="Line 27"/>
            <p:cNvSpPr>
              <a:spLocks noChangeShapeType="1"/>
            </p:cNvSpPr>
            <p:nvPr/>
          </p:nvSpPr>
          <p:spPr bwMode="auto">
            <a:xfrm>
              <a:off x="1584" y="1872"/>
              <a:ext cx="0" cy="43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30"/>
          <p:cNvGrpSpPr/>
          <p:nvPr/>
        </p:nvGrpSpPr>
        <p:grpSpPr bwMode="auto">
          <a:xfrm rot="5400000">
            <a:off x="5692996" y="3608038"/>
            <a:ext cx="473194" cy="2594547"/>
            <a:chOff x="1296" y="1296"/>
            <a:chExt cx="288" cy="1646"/>
          </a:xfrm>
        </p:grpSpPr>
        <p:sp>
          <p:nvSpPr>
            <p:cNvPr id="7184" name="AutoShape 31"/>
            <p:cNvSpPr>
              <a:spLocks noChangeAspect="1" noChangeArrowheads="1"/>
            </p:cNvSpPr>
            <p:nvPr/>
          </p:nvSpPr>
          <p:spPr bwMode="auto">
            <a:xfrm>
              <a:off x="1296" y="1296"/>
              <a:ext cx="114" cy="1646"/>
            </a:xfrm>
            <a:prstGeom prst="downArrow">
              <a:avLst>
                <a:gd name="adj1" fmla="val 50000"/>
                <a:gd name="adj2" fmla="val 360898"/>
              </a:avLst>
            </a:prstGeom>
            <a:solidFill>
              <a:srgbClr val="FFFF99"/>
            </a:solidFill>
            <a:ln w="12700">
              <a:solidFill>
                <a:srgbClr val="0000FF"/>
              </a:solidFill>
              <a:miter lim="800000"/>
            </a:ln>
          </p:spPr>
          <p:txBody>
            <a:bodyPr vert="eaVert"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85" name="Line 32"/>
            <p:cNvSpPr>
              <a:spLocks noChangeShapeType="1"/>
            </p:cNvSpPr>
            <p:nvPr/>
          </p:nvSpPr>
          <p:spPr bwMode="auto">
            <a:xfrm>
              <a:off x="1584" y="1872"/>
              <a:ext cx="0" cy="43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" name="Group 33"/>
          <p:cNvGrpSpPr/>
          <p:nvPr/>
        </p:nvGrpSpPr>
        <p:grpSpPr bwMode="auto">
          <a:xfrm rot="-5400000">
            <a:off x="5803550" y="3639493"/>
            <a:ext cx="473196" cy="2594560"/>
            <a:chOff x="1296" y="1296"/>
            <a:chExt cx="288" cy="1646"/>
          </a:xfrm>
        </p:grpSpPr>
        <p:sp>
          <p:nvSpPr>
            <p:cNvPr id="7187" name="AutoShape 34"/>
            <p:cNvSpPr>
              <a:spLocks noChangeAspect="1" noChangeArrowheads="1"/>
            </p:cNvSpPr>
            <p:nvPr/>
          </p:nvSpPr>
          <p:spPr bwMode="auto">
            <a:xfrm>
              <a:off x="1296" y="1296"/>
              <a:ext cx="114" cy="1646"/>
            </a:xfrm>
            <a:prstGeom prst="downArrow">
              <a:avLst>
                <a:gd name="adj1" fmla="val 50000"/>
                <a:gd name="adj2" fmla="val 360898"/>
              </a:avLst>
            </a:prstGeom>
            <a:solidFill>
              <a:srgbClr val="FFFF99"/>
            </a:solidFill>
            <a:ln w="12700">
              <a:solidFill>
                <a:srgbClr val="0000FF"/>
              </a:solidFill>
              <a:miter lim="800000"/>
            </a:ln>
          </p:spPr>
          <p:txBody>
            <a:bodyPr vert="eaVert"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88" name="Line 35"/>
            <p:cNvSpPr>
              <a:spLocks noChangeShapeType="1"/>
            </p:cNvSpPr>
            <p:nvPr/>
          </p:nvSpPr>
          <p:spPr bwMode="auto">
            <a:xfrm>
              <a:off x="1584" y="1872"/>
              <a:ext cx="0" cy="43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7" name="Group 42"/>
          <p:cNvGrpSpPr/>
          <p:nvPr/>
        </p:nvGrpSpPr>
        <p:grpSpPr bwMode="auto">
          <a:xfrm rot="12844061">
            <a:off x="4638338" y="2137043"/>
            <a:ext cx="337997" cy="2330252"/>
            <a:chOff x="1296" y="1296"/>
            <a:chExt cx="288" cy="1646"/>
          </a:xfrm>
        </p:grpSpPr>
        <p:sp>
          <p:nvSpPr>
            <p:cNvPr id="7196" name="AutoShape 43"/>
            <p:cNvSpPr>
              <a:spLocks noChangeAspect="1" noChangeArrowheads="1"/>
            </p:cNvSpPr>
            <p:nvPr/>
          </p:nvSpPr>
          <p:spPr bwMode="auto">
            <a:xfrm>
              <a:off x="1296" y="1296"/>
              <a:ext cx="114" cy="1646"/>
            </a:xfrm>
            <a:prstGeom prst="downArrow">
              <a:avLst>
                <a:gd name="adj1" fmla="val 50000"/>
                <a:gd name="adj2" fmla="val 360898"/>
              </a:avLst>
            </a:prstGeom>
            <a:solidFill>
              <a:srgbClr val="FFFF99"/>
            </a:solidFill>
            <a:ln w="12700">
              <a:solidFill>
                <a:srgbClr val="0000FF"/>
              </a:solidFill>
              <a:miter lim="800000"/>
            </a:ln>
          </p:spPr>
          <p:txBody>
            <a:bodyPr vert="eaVert"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97" name="Line 44"/>
            <p:cNvSpPr>
              <a:spLocks noChangeShapeType="1"/>
            </p:cNvSpPr>
            <p:nvPr/>
          </p:nvSpPr>
          <p:spPr bwMode="auto">
            <a:xfrm>
              <a:off x="1584" y="1872"/>
              <a:ext cx="0" cy="43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8237" name="Rectangle 45"/>
          <p:cNvSpPr>
            <a:spLocks noChangeArrowheads="1"/>
          </p:cNvSpPr>
          <p:nvPr/>
        </p:nvSpPr>
        <p:spPr bwMode="auto">
          <a:xfrm>
            <a:off x="1402084" y="944558"/>
            <a:ext cx="807024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FF33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    前面我们学习了</a:t>
            </a:r>
            <a:r>
              <a:rPr lang="zh-CN" altLang="en-US" u="sng">
                <a:solidFill>
                  <a:srgbClr val="FF33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固态与液态之间</a:t>
            </a:r>
            <a:r>
              <a:rPr lang="zh-CN" altLang="en-US">
                <a:solidFill>
                  <a:srgbClr val="FF33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、</a:t>
            </a:r>
            <a:r>
              <a:rPr lang="zh-CN" altLang="en-US" u="sng">
                <a:solidFill>
                  <a:srgbClr val="FF33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气态与液态</a:t>
            </a:r>
            <a:r>
              <a:rPr lang="zh-CN" altLang="en-US">
                <a:solidFill>
                  <a:srgbClr val="FF3399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之间的物态变化。</a:t>
            </a:r>
          </a:p>
        </p:txBody>
      </p:sp>
      <p:sp>
        <p:nvSpPr>
          <p:cNvPr id="6164" name="WordArt 46"/>
          <p:cNvSpPr>
            <a:spLocks noChangeArrowheads="1" noChangeShapeType="1" noTextEdit="1"/>
          </p:cNvSpPr>
          <p:nvPr/>
        </p:nvSpPr>
        <p:spPr bwMode="auto">
          <a:xfrm>
            <a:off x="770556" y="2087896"/>
            <a:ext cx="2895600" cy="8493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行楷" panose="02010800040101010101" pitchFamily="2" charset="-122"/>
                <a:ea typeface="华文行楷" panose="02010800040101010101" pitchFamily="2" charset="-122"/>
              </a:rPr>
              <a:t>还记得吗？</a:t>
            </a:r>
          </a:p>
        </p:txBody>
      </p:sp>
      <p:grpSp>
        <p:nvGrpSpPr>
          <p:cNvPr id="33" name="Group 28"/>
          <p:cNvGrpSpPr/>
          <p:nvPr/>
        </p:nvGrpSpPr>
        <p:grpSpPr bwMode="auto">
          <a:xfrm rot="19711495">
            <a:off x="7304769" y="1984079"/>
            <a:ext cx="337997" cy="2108664"/>
            <a:chOff x="1296" y="1296"/>
            <a:chExt cx="288" cy="1646"/>
          </a:xfrm>
        </p:grpSpPr>
        <p:sp>
          <p:nvSpPr>
            <p:cNvPr id="34" name="AutoShape 26"/>
            <p:cNvSpPr>
              <a:spLocks noChangeAspect="1" noChangeArrowheads="1"/>
            </p:cNvSpPr>
            <p:nvPr/>
          </p:nvSpPr>
          <p:spPr bwMode="auto">
            <a:xfrm>
              <a:off x="1296" y="1296"/>
              <a:ext cx="114" cy="1646"/>
            </a:xfrm>
            <a:prstGeom prst="downArrow">
              <a:avLst>
                <a:gd name="adj1" fmla="val 50000"/>
                <a:gd name="adj2" fmla="val 360898"/>
              </a:avLst>
            </a:prstGeom>
            <a:solidFill>
              <a:srgbClr val="FFFF99"/>
            </a:solidFill>
            <a:ln w="12700">
              <a:solidFill>
                <a:srgbClr val="0000FF"/>
              </a:solidFill>
              <a:miter lim="800000"/>
            </a:ln>
          </p:spPr>
          <p:txBody>
            <a:bodyPr vert="eaVert"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" name="Line 27"/>
            <p:cNvSpPr>
              <a:spLocks noChangeShapeType="1"/>
            </p:cNvSpPr>
            <p:nvPr/>
          </p:nvSpPr>
          <p:spPr bwMode="auto">
            <a:xfrm>
              <a:off x="1584" y="1872"/>
              <a:ext cx="0" cy="43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6" name="Group 42"/>
          <p:cNvGrpSpPr/>
          <p:nvPr/>
        </p:nvGrpSpPr>
        <p:grpSpPr bwMode="auto">
          <a:xfrm rot="8848337">
            <a:off x="6877641" y="2275089"/>
            <a:ext cx="337996" cy="2153247"/>
            <a:chOff x="1296" y="1296"/>
            <a:chExt cx="288" cy="1646"/>
          </a:xfrm>
        </p:grpSpPr>
        <p:sp>
          <p:nvSpPr>
            <p:cNvPr id="37" name="AutoShape 43"/>
            <p:cNvSpPr>
              <a:spLocks noChangeAspect="1" noChangeArrowheads="1"/>
            </p:cNvSpPr>
            <p:nvPr/>
          </p:nvSpPr>
          <p:spPr bwMode="auto">
            <a:xfrm>
              <a:off x="1296" y="1296"/>
              <a:ext cx="114" cy="1646"/>
            </a:xfrm>
            <a:prstGeom prst="downArrow">
              <a:avLst>
                <a:gd name="adj1" fmla="val 50000"/>
                <a:gd name="adj2" fmla="val 360898"/>
              </a:avLst>
            </a:prstGeom>
            <a:solidFill>
              <a:srgbClr val="FFFF99"/>
            </a:solidFill>
            <a:ln w="12700">
              <a:solidFill>
                <a:srgbClr val="0000FF"/>
              </a:solidFill>
              <a:miter lim="800000"/>
            </a:ln>
          </p:spPr>
          <p:txBody>
            <a:bodyPr vert="eaVert" wrap="none" anchor="ctr"/>
            <a:lstStyle>
              <a:lvl1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 sz="2800" b="1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" name="Line 44"/>
            <p:cNvSpPr>
              <a:spLocks noChangeShapeType="1"/>
            </p:cNvSpPr>
            <p:nvPr/>
          </p:nvSpPr>
          <p:spPr bwMode="auto">
            <a:xfrm>
              <a:off x="1584" y="1872"/>
              <a:ext cx="0" cy="432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48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复 习 回 顾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49" name="组合 48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50" name="直接连接符 49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51" name="图片 50" descr="标题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4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animBg="1"/>
      <p:bldP spid="8196" grpId="0" animBg="1"/>
      <p:bldP spid="8204" grpId="0"/>
      <p:bldP spid="8205" grpId="0"/>
      <p:bldP spid="8206" grpId="0"/>
      <p:bldP spid="8207" grpId="0"/>
      <p:bldP spid="8212" grpId="0"/>
      <p:bldP spid="8213" grpId="0"/>
      <p:bldP spid="8214" grpId="0" animBg="1"/>
      <p:bldP spid="8237" grpId="0"/>
      <p:bldP spid="61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1709137" y="1608249"/>
            <a:ext cx="4460435" cy="2532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25000"/>
              </a:lnSpc>
              <a:buClr>
                <a:schemeClr val="folHlink"/>
              </a:buClr>
              <a:buSzPct val="75000"/>
              <a:buFont typeface="Wingdings" panose="05000000000000000000" pitchFamily="2" charset="2"/>
              <a:buNone/>
            </a:pPr>
            <a:r>
              <a:rPr lang="zh-CN" altLang="en-US" sz="2600" b="1" smtClean="0">
                <a:solidFill>
                  <a:srgbClr val="111111"/>
                </a:solidFill>
                <a:latin typeface="宋体" panose="02010600030101010101" pitchFamily="2" charset="-122"/>
              </a:rPr>
              <a:t>在</a:t>
            </a:r>
            <a:r>
              <a:rPr lang="zh-CN" altLang="en-US" sz="2600" b="1">
                <a:solidFill>
                  <a:srgbClr val="111111"/>
                </a:solidFill>
                <a:latin typeface="宋体" panose="02010600030101010101" pitchFamily="2" charset="-122"/>
              </a:rPr>
              <a:t>试管中放入少量碘并盖紧塞子，烧杯中加入热水，将试管放入烧杯中加热。当试管中充满某种气体后将试管取出放入凉水中。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709137" y="4193547"/>
            <a:ext cx="833120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indent="457200">
              <a:lnSpc>
                <a:spcPct val="125000"/>
              </a:lnSpc>
            </a:pPr>
            <a:r>
              <a:rPr lang="zh-CN" altLang="en-US" sz="2600" b="1" dirty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仔细观察</a:t>
            </a:r>
            <a:r>
              <a:rPr lang="zh-CN" altLang="en-US" sz="2600" b="1" dirty="0" smtClean="0">
                <a:solidFill>
                  <a:srgbClr val="0066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2600" b="1" dirty="0" smtClean="0">
              <a:solidFill>
                <a:srgbClr val="0066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>
              <a:lnSpc>
                <a:spcPct val="125000"/>
              </a:lnSpc>
            </a:pPr>
            <a:r>
              <a:rPr lang="en-US" altLang="zh-CN" sz="26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加热前</a:t>
            </a:r>
            <a:r>
              <a:rPr lang="zh-CN" altLang="en-US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碘是什么状态的？</a:t>
            </a:r>
          </a:p>
          <a:p>
            <a:pPr indent="457200">
              <a:lnSpc>
                <a:spcPct val="125000"/>
              </a:lnSpc>
            </a:pPr>
            <a:r>
              <a:rPr lang="en-US" altLang="zh-CN" sz="26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加热过程中</a:t>
            </a:r>
            <a:r>
              <a:rPr lang="zh-CN" altLang="en-US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发生了什么变化？</a:t>
            </a:r>
          </a:p>
          <a:p>
            <a:pPr indent="457200">
              <a:lnSpc>
                <a:spcPct val="125000"/>
              </a:lnSpc>
            </a:pPr>
            <a:r>
              <a:rPr lang="en-US" altLang="zh-CN" sz="26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．</a:t>
            </a:r>
            <a:r>
              <a:rPr lang="zh-C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停止加热并冷却过程中</a:t>
            </a:r>
            <a:r>
              <a:rPr lang="zh-CN" altLang="en-US" sz="2600" b="1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看到了什么现象？</a:t>
            </a:r>
          </a:p>
        </p:txBody>
      </p:sp>
      <p:sp>
        <p:nvSpPr>
          <p:cNvPr id="9221" name="矩形 196612"/>
          <p:cNvSpPr>
            <a:spLocks noChangeArrowheads="1"/>
          </p:cNvSpPr>
          <p:nvPr/>
        </p:nvSpPr>
        <p:spPr bwMode="auto">
          <a:xfrm>
            <a:off x="3844924" y="1038255"/>
            <a:ext cx="3785913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400">
                <a:solidFill>
                  <a:schemeClr val="tx1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</a:t>
            </a:r>
            <a:r>
              <a:rPr lang="zh-CN" altLang="en-US" sz="260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验：碘</a:t>
            </a:r>
            <a:r>
              <a:rPr lang="zh-CN" altLang="en-US" sz="260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的升华和凝华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402739" y="21978"/>
            <a:ext cx="3496087" cy="1003300"/>
            <a:chOff x="402739" y="21978"/>
            <a:chExt cx="3496087" cy="1003300"/>
          </a:xfrm>
        </p:grpSpPr>
        <p:sp>
          <p:nvSpPr>
            <p:cNvPr id="15" name="TextBox 2"/>
            <p:cNvSpPr txBox="1"/>
            <p:nvPr/>
          </p:nvSpPr>
          <p:spPr bwMode="auto">
            <a:xfrm>
              <a:off x="1190236" y="248322"/>
              <a:ext cx="270859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 smtClean="0">
                  <a:solidFill>
                    <a:srgbClr val="009FB9"/>
                  </a:solidFill>
                  <a:latin typeface="+mj-ea"/>
                  <a:ea typeface="+mj-ea"/>
                </a:rPr>
                <a:t>自 主 探 究</a:t>
              </a:r>
              <a:endParaRPr lang="zh-CN" altLang="en-US" sz="3600" b="1" dirty="0">
                <a:solidFill>
                  <a:srgbClr val="009FB9"/>
                </a:solidFill>
                <a:latin typeface="+mj-ea"/>
                <a:ea typeface="+mj-ea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402739" y="21978"/>
              <a:ext cx="3346936" cy="1003300"/>
              <a:chOff x="402739" y="21978"/>
              <a:chExt cx="3346936" cy="1003300"/>
            </a:xfrm>
          </p:grpSpPr>
          <p:cxnSp>
            <p:nvCxnSpPr>
              <p:cNvPr id="17" name="直接连接符 16"/>
              <p:cNvCxnSpPr/>
              <p:nvPr/>
            </p:nvCxnSpPr>
            <p:spPr bwMode="auto">
              <a:xfrm>
                <a:off x="736656" y="860108"/>
                <a:ext cx="3013019" cy="0"/>
              </a:xfrm>
              <a:prstGeom prst="line">
                <a:avLst/>
              </a:prstGeom>
              <a:ln>
                <a:solidFill>
                  <a:srgbClr val="009FB9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8" name="图片 17" descr="标题2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402739" y="21978"/>
                <a:ext cx="1003300" cy="1003300"/>
              </a:xfrm>
              <a:prstGeom prst="rect">
                <a:avLst/>
              </a:prstGeom>
            </p:spPr>
          </p:pic>
        </p:grp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4545" y="1767774"/>
            <a:ext cx="1695450" cy="279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9" name="Text Box 7"/>
          <p:cNvSpPr txBox="1">
            <a:spLocks noChangeArrowheads="1"/>
          </p:cNvSpPr>
          <p:nvPr/>
        </p:nvSpPr>
        <p:spPr bwMode="auto">
          <a:xfrm>
            <a:off x="2095500" y="4992410"/>
            <a:ext cx="77152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800" b="1">
                <a:solidFill>
                  <a:srgbClr val="3333FF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物质从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固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态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直接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变成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气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态的过程叫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升华</a:t>
            </a:r>
            <a:r>
              <a:rPr lang="zh-CN" altLang="en-US" sz="2800" b="1">
                <a:latin typeface="宋体" panose="02010600030101010101" pitchFamily="2" charset="-122"/>
              </a:rPr>
              <a:t>。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物质升华过程中需要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吸热</a:t>
            </a:r>
            <a:r>
              <a:rPr lang="zh-CN" altLang="en-US" sz="2800" b="1"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2" name="Group 21"/>
          <p:cNvGrpSpPr/>
          <p:nvPr/>
        </p:nvGrpSpPr>
        <p:grpSpPr bwMode="auto">
          <a:xfrm>
            <a:off x="2809876" y="3563660"/>
            <a:ext cx="1560513" cy="1239838"/>
            <a:chOff x="748" y="1706"/>
            <a:chExt cx="983" cy="781"/>
          </a:xfrm>
        </p:grpSpPr>
        <p:sp>
          <p:nvSpPr>
            <p:cNvPr id="10255" name="Oval 7"/>
            <p:cNvSpPr>
              <a:spLocks noChangeArrowheads="1"/>
            </p:cNvSpPr>
            <p:nvPr/>
          </p:nvSpPr>
          <p:spPr bwMode="auto">
            <a:xfrm>
              <a:off x="748" y="1706"/>
              <a:ext cx="786" cy="781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3D8F95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10256" name="Text Box 8"/>
            <p:cNvSpPr txBox="1">
              <a:spLocks noChangeArrowheads="1"/>
            </p:cNvSpPr>
            <p:nvPr/>
          </p:nvSpPr>
          <p:spPr bwMode="auto">
            <a:xfrm>
              <a:off x="839" y="1895"/>
              <a:ext cx="89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11111"/>
                  </a:solidFill>
                  <a:latin typeface="楷体_GB2312" pitchFamily="49" charset="-122"/>
                  <a:ea typeface="楷体_GB2312" pitchFamily="49" charset="-122"/>
                </a:rPr>
                <a:t>固态</a:t>
              </a:r>
            </a:p>
          </p:txBody>
        </p:sp>
      </p:grpSp>
      <p:sp>
        <p:nvSpPr>
          <p:cNvPr id="30729" name="AutoShape 9"/>
          <p:cNvSpPr>
            <a:spLocks noChangeArrowheads="1"/>
          </p:cNvSpPr>
          <p:nvPr/>
        </p:nvSpPr>
        <p:spPr bwMode="auto">
          <a:xfrm>
            <a:off x="3381376" y="2206349"/>
            <a:ext cx="358775" cy="1006475"/>
          </a:xfrm>
          <a:prstGeom prst="downArrow">
            <a:avLst>
              <a:gd name="adj1" fmla="val 50000"/>
              <a:gd name="adj2" fmla="val 70133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40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  <p:sp>
        <p:nvSpPr>
          <p:cNvPr id="10245" name="Text Box 10"/>
          <p:cNvSpPr txBox="1">
            <a:spLocks noChangeArrowheads="1"/>
          </p:cNvSpPr>
          <p:nvPr/>
        </p:nvSpPr>
        <p:spPr bwMode="auto">
          <a:xfrm>
            <a:off x="2166938" y="1134786"/>
            <a:ext cx="316865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anose="02010600030101010101" pitchFamily="2" charset="-122"/>
              </a:rPr>
              <a:t>加热前</a:t>
            </a:r>
          </a:p>
          <a:p>
            <a:pPr algn="ctr" eaLnBrk="1" hangingPunct="1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anose="02010600030101010101" pitchFamily="2" charset="-122"/>
              </a:rPr>
              <a:t>碘是什么状态？</a:t>
            </a: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6762092" y="1157939"/>
            <a:ext cx="345598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anose="02010600030101010101" pitchFamily="2" charset="-122"/>
              </a:rPr>
              <a:t>加热后</a:t>
            </a:r>
          </a:p>
          <a:p>
            <a:pPr algn="ctr" eaLnBrk="1" hangingPunct="1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anose="02010600030101010101" pitchFamily="2" charset="-122"/>
              </a:rPr>
              <a:t>  碘是什么状态？</a:t>
            </a:r>
          </a:p>
        </p:txBody>
      </p:sp>
      <p:sp>
        <p:nvSpPr>
          <p:cNvPr id="30735" name="AutoShape 15"/>
          <p:cNvSpPr>
            <a:spLocks noChangeArrowheads="1"/>
          </p:cNvSpPr>
          <p:nvPr/>
        </p:nvSpPr>
        <p:spPr bwMode="auto">
          <a:xfrm>
            <a:off x="8310563" y="2206348"/>
            <a:ext cx="360362" cy="1009650"/>
          </a:xfrm>
          <a:prstGeom prst="downArrow">
            <a:avLst>
              <a:gd name="adj1" fmla="val 50000"/>
              <a:gd name="adj2" fmla="val 70044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1400">
              <a:solidFill>
                <a:schemeClr val="bg1"/>
              </a:solidFill>
              <a:latin typeface="宋体" panose="02010600030101010101" pitchFamily="2" charset="-122"/>
            </a:endParaRPr>
          </a:p>
        </p:txBody>
      </p:sp>
      <p:grpSp>
        <p:nvGrpSpPr>
          <p:cNvPr id="3" name="Group 22"/>
          <p:cNvGrpSpPr/>
          <p:nvPr/>
        </p:nvGrpSpPr>
        <p:grpSpPr bwMode="auto">
          <a:xfrm>
            <a:off x="7810500" y="3563661"/>
            <a:ext cx="1441450" cy="1266825"/>
            <a:chOff x="4229" y="1726"/>
            <a:chExt cx="874" cy="752"/>
          </a:xfrm>
        </p:grpSpPr>
        <p:sp>
          <p:nvSpPr>
            <p:cNvPr id="10253" name="Oval 13"/>
            <p:cNvSpPr>
              <a:spLocks noChangeArrowheads="1"/>
            </p:cNvSpPr>
            <p:nvPr/>
          </p:nvSpPr>
          <p:spPr bwMode="auto">
            <a:xfrm>
              <a:off x="4229" y="1726"/>
              <a:ext cx="783" cy="752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3D8F95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2800" b="1">
                <a:solidFill>
                  <a:schemeClr val="bg1"/>
                </a:solidFill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10254" name="Text Box 17"/>
            <p:cNvSpPr txBox="1">
              <a:spLocks noChangeArrowheads="1"/>
            </p:cNvSpPr>
            <p:nvPr/>
          </p:nvSpPr>
          <p:spPr bwMode="auto">
            <a:xfrm>
              <a:off x="4289" y="1886"/>
              <a:ext cx="814" cy="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11111"/>
                  </a:solidFill>
                  <a:latin typeface="楷体_GB2312" pitchFamily="49" charset="-122"/>
                  <a:ea typeface="楷体_GB2312" pitchFamily="49" charset="-122"/>
                </a:rPr>
                <a:t>气态</a:t>
              </a:r>
            </a:p>
          </p:txBody>
        </p:sp>
      </p:grpSp>
      <p:grpSp>
        <p:nvGrpSpPr>
          <p:cNvPr id="4" name="Group 23"/>
          <p:cNvGrpSpPr/>
          <p:nvPr/>
        </p:nvGrpSpPr>
        <p:grpSpPr bwMode="auto">
          <a:xfrm>
            <a:off x="4310064" y="3563661"/>
            <a:ext cx="3455987" cy="1152525"/>
            <a:chOff x="1837" y="1759"/>
            <a:chExt cx="2223" cy="726"/>
          </a:xfrm>
        </p:grpSpPr>
        <p:sp>
          <p:nvSpPr>
            <p:cNvPr id="10251" name="AutoShape 12"/>
            <p:cNvSpPr>
              <a:spLocks noChangeArrowheads="1"/>
            </p:cNvSpPr>
            <p:nvPr/>
          </p:nvSpPr>
          <p:spPr bwMode="auto">
            <a:xfrm>
              <a:off x="1837" y="1759"/>
              <a:ext cx="2223" cy="726"/>
            </a:xfrm>
            <a:prstGeom prst="rightArrow">
              <a:avLst>
                <a:gd name="adj1" fmla="val 50000"/>
                <a:gd name="adj2" fmla="val 76550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2800" b="1">
                <a:latin typeface="楷体_GB2312" pitchFamily="49" charset="-122"/>
                <a:ea typeface="楷体_GB2312" pitchFamily="49" charset="-122"/>
              </a:endParaRPr>
            </a:p>
          </p:txBody>
        </p:sp>
        <p:sp>
          <p:nvSpPr>
            <p:cNvPr id="10252" name="Text Box 19"/>
            <p:cNvSpPr txBox="1">
              <a:spLocks noChangeArrowheads="1"/>
            </p:cNvSpPr>
            <p:nvPr/>
          </p:nvSpPr>
          <p:spPr bwMode="auto">
            <a:xfrm>
              <a:off x="1882" y="1933"/>
              <a:ext cx="15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11111"/>
                  </a:solidFill>
                  <a:latin typeface="楷体_GB2312" pitchFamily="49" charset="-122"/>
                  <a:ea typeface="楷体_GB2312" pitchFamily="49" charset="-122"/>
                </a:rPr>
                <a:t>变化条件：</a:t>
              </a:r>
            </a:p>
          </p:txBody>
        </p:sp>
      </p:grpSp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6090666" y="3832945"/>
            <a:ext cx="13763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吸热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4790" y="159488"/>
            <a:ext cx="46357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华文隶书" pitchFamily="2" charset="-122"/>
                <a:ea typeface="华文隶书" pitchFamily="2" charset="-122"/>
              </a:rPr>
              <a:t>一、升华和凝华</a:t>
            </a:r>
            <a:endParaRPr lang="zh-CN" altLang="en-US" sz="4400" dirty="0">
              <a:solidFill>
                <a:srgbClr val="FF0000"/>
              </a:solidFill>
              <a:latin typeface="华文隶书" pitchFamily="2" charset="-122"/>
              <a:ea typeface="华文隶书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9" grpId="0" animBg="1"/>
      <p:bldP spid="30734" grpId="0"/>
      <p:bldP spid="30735" grpId="0" animBg="1"/>
      <p:bldP spid="307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2236077" y="4746749"/>
            <a:ext cx="71437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    物质从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气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态</a:t>
            </a:r>
            <a:r>
              <a:rPr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直接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变成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固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态的过程叫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凝华</a:t>
            </a:r>
            <a:r>
              <a:rPr lang="zh-CN" altLang="en-US" sz="2800" b="1">
                <a:latin typeface="宋体" panose="02010600030101010101" pitchFamily="2" charset="-122"/>
              </a:rPr>
              <a:t>。</a:t>
            </a:r>
            <a:r>
              <a:rPr lang="zh-CN" altLang="en-US" sz="2800" b="1">
                <a:solidFill>
                  <a:srgbClr val="0066CC"/>
                </a:solidFill>
                <a:latin typeface="宋体" panose="02010600030101010101" pitchFamily="2" charset="-122"/>
              </a:rPr>
              <a:t>物质凝华过程中需要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放热</a:t>
            </a:r>
            <a:r>
              <a:rPr lang="zh-CN" altLang="en-US" sz="2800" b="1">
                <a:solidFill>
                  <a:srgbClr val="3333FF"/>
                </a:solidFill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11267" name="Group 20"/>
          <p:cNvGrpSpPr/>
          <p:nvPr/>
        </p:nvGrpSpPr>
        <p:grpSpPr bwMode="auto">
          <a:xfrm>
            <a:off x="6057191" y="1055811"/>
            <a:ext cx="3495674" cy="3394075"/>
            <a:chOff x="47" y="955"/>
            <a:chExt cx="2202" cy="2138"/>
          </a:xfrm>
        </p:grpSpPr>
        <p:sp>
          <p:nvSpPr>
            <p:cNvPr id="11276" name="Oval 6"/>
            <p:cNvSpPr>
              <a:spLocks noChangeArrowheads="1"/>
            </p:cNvSpPr>
            <p:nvPr/>
          </p:nvSpPr>
          <p:spPr bwMode="auto">
            <a:xfrm>
              <a:off x="869" y="2386"/>
              <a:ext cx="695" cy="707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3D8F95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277" name="Text Box 7"/>
            <p:cNvSpPr txBox="1">
              <a:spLocks noChangeArrowheads="1"/>
            </p:cNvSpPr>
            <p:nvPr/>
          </p:nvSpPr>
          <p:spPr bwMode="auto">
            <a:xfrm>
              <a:off x="884" y="2522"/>
              <a:ext cx="66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11111"/>
                  </a:solidFill>
                  <a:latin typeface="楷体_GB2312" pitchFamily="49" charset="-122"/>
                  <a:ea typeface="楷体_GB2312" pitchFamily="49" charset="-122"/>
                </a:rPr>
                <a:t>固态</a:t>
              </a:r>
            </a:p>
          </p:txBody>
        </p:sp>
        <p:sp>
          <p:nvSpPr>
            <p:cNvPr id="11278" name="AutoShape 8"/>
            <p:cNvSpPr>
              <a:spLocks noChangeArrowheads="1"/>
            </p:cNvSpPr>
            <p:nvPr/>
          </p:nvSpPr>
          <p:spPr bwMode="auto">
            <a:xfrm>
              <a:off x="1058" y="1615"/>
              <a:ext cx="260" cy="687"/>
            </a:xfrm>
            <a:prstGeom prst="downArrow">
              <a:avLst>
                <a:gd name="adj1" fmla="val 50000"/>
                <a:gd name="adj2" fmla="val 56893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279" name="Text Box 9"/>
            <p:cNvSpPr txBox="1">
              <a:spLocks noChangeArrowheads="1"/>
            </p:cNvSpPr>
            <p:nvPr/>
          </p:nvSpPr>
          <p:spPr bwMode="auto">
            <a:xfrm>
              <a:off x="47" y="955"/>
              <a:ext cx="2202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10000"/>
                </a:lnSpc>
              </a:pPr>
              <a:r>
                <a:rPr lang="zh-CN" altLang="en-US" sz="2800" b="1">
                  <a:solidFill>
                    <a:srgbClr val="111111"/>
                  </a:solidFill>
                  <a:latin typeface="宋体" panose="02010600030101010101" pitchFamily="2" charset="-122"/>
                </a:rPr>
                <a:t>停止加</a:t>
              </a:r>
              <a:r>
                <a:rPr lang="zh-CN" altLang="en-US" sz="2800" b="1" smtClean="0">
                  <a:solidFill>
                    <a:srgbClr val="111111"/>
                  </a:solidFill>
                  <a:latin typeface="宋体" panose="02010600030101010101" pitchFamily="2" charset="-122"/>
                </a:rPr>
                <a:t>热后，烧</a:t>
              </a:r>
              <a:r>
                <a:rPr lang="zh-CN" altLang="en-US" sz="2800" b="1">
                  <a:solidFill>
                    <a:srgbClr val="111111"/>
                  </a:solidFill>
                  <a:latin typeface="宋体" panose="02010600030101010101" pitchFamily="2" charset="-122"/>
                </a:rPr>
                <a:t>杯壁上</a:t>
              </a:r>
              <a:r>
                <a:rPr lang="zh-CN" altLang="en-US" sz="2800" b="1" smtClean="0">
                  <a:solidFill>
                    <a:srgbClr val="111111"/>
                  </a:solidFill>
                  <a:latin typeface="宋体" panose="02010600030101010101" pitchFamily="2" charset="-122"/>
                </a:rPr>
                <a:t>的碘</a:t>
              </a:r>
              <a:r>
                <a:rPr lang="zh-CN" altLang="en-US" sz="2800" b="1">
                  <a:solidFill>
                    <a:srgbClr val="111111"/>
                  </a:solidFill>
                  <a:latin typeface="宋体" panose="02010600030101010101" pitchFamily="2" charset="-122"/>
                </a:rPr>
                <a:t>是什么状态？</a:t>
              </a:r>
            </a:p>
          </p:txBody>
        </p:sp>
      </p:grpSp>
      <p:grpSp>
        <p:nvGrpSpPr>
          <p:cNvPr id="11268" name="Group 22"/>
          <p:cNvGrpSpPr/>
          <p:nvPr/>
        </p:nvGrpSpPr>
        <p:grpSpPr bwMode="auto">
          <a:xfrm>
            <a:off x="1593140" y="889124"/>
            <a:ext cx="3492500" cy="3532188"/>
            <a:chOff x="3514" y="896"/>
            <a:chExt cx="2200" cy="2225"/>
          </a:xfrm>
        </p:grpSpPr>
        <p:sp>
          <p:nvSpPr>
            <p:cNvPr id="11272" name="Oval 12"/>
            <p:cNvSpPr>
              <a:spLocks noChangeArrowheads="1"/>
            </p:cNvSpPr>
            <p:nvPr/>
          </p:nvSpPr>
          <p:spPr bwMode="auto">
            <a:xfrm>
              <a:off x="4149" y="2386"/>
              <a:ext cx="760" cy="735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3D8F95"/>
              </a:solidFill>
              <a:rou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273" name="Rectangle 13"/>
            <p:cNvSpPr>
              <a:spLocks noChangeArrowheads="1"/>
            </p:cNvSpPr>
            <p:nvPr/>
          </p:nvSpPr>
          <p:spPr bwMode="auto">
            <a:xfrm>
              <a:off x="3514" y="896"/>
              <a:ext cx="220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125000"/>
                </a:lnSpc>
              </a:pPr>
              <a:r>
                <a:rPr lang="zh-CN" altLang="en-US" sz="2800" b="1">
                  <a:solidFill>
                    <a:srgbClr val="111111"/>
                  </a:solidFill>
                  <a:latin typeface="宋体" panose="02010600030101010101" pitchFamily="2" charset="-122"/>
                </a:rPr>
                <a:t>加热</a:t>
              </a:r>
              <a:r>
                <a:rPr lang="zh-CN" altLang="en-US" sz="2800" b="1" smtClean="0">
                  <a:solidFill>
                    <a:srgbClr val="111111"/>
                  </a:solidFill>
                  <a:latin typeface="宋体" panose="02010600030101010101" pitchFamily="2" charset="-122"/>
                </a:rPr>
                <a:t>时碘出现了</a:t>
              </a:r>
              <a:endParaRPr lang="en-US" altLang="zh-CN" sz="2800" b="1" smtClean="0">
                <a:solidFill>
                  <a:srgbClr val="111111"/>
                </a:solidFill>
                <a:latin typeface="宋体" panose="02010600030101010101" pitchFamily="2" charset="-122"/>
              </a:endParaRPr>
            </a:p>
            <a:p>
              <a:pPr algn="ctr" eaLnBrk="1" hangingPunct="1">
                <a:lnSpc>
                  <a:spcPct val="125000"/>
                </a:lnSpc>
              </a:pPr>
              <a:r>
                <a:rPr lang="zh-CN" altLang="en-US" sz="2800" b="1" smtClean="0">
                  <a:solidFill>
                    <a:srgbClr val="111111"/>
                  </a:solidFill>
                  <a:latin typeface="宋体" panose="02010600030101010101" pitchFamily="2" charset="-122"/>
                </a:rPr>
                <a:t>什</a:t>
              </a:r>
              <a:r>
                <a:rPr lang="zh-CN" altLang="en-US" sz="2800" b="1">
                  <a:solidFill>
                    <a:srgbClr val="111111"/>
                  </a:solidFill>
                  <a:latin typeface="宋体" panose="02010600030101010101" pitchFamily="2" charset="-122"/>
                </a:rPr>
                <a:t>么状态？</a:t>
              </a:r>
            </a:p>
          </p:txBody>
        </p:sp>
        <p:sp>
          <p:nvSpPr>
            <p:cNvPr id="11274" name="AutoShape 14"/>
            <p:cNvSpPr>
              <a:spLocks noChangeArrowheads="1"/>
            </p:cNvSpPr>
            <p:nvPr/>
          </p:nvSpPr>
          <p:spPr bwMode="auto">
            <a:xfrm>
              <a:off x="4376" y="1661"/>
              <a:ext cx="227" cy="680"/>
            </a:xfrm>
            <a:prstGeom prst="downArrow">
              <a:avLst>
                <a:gd name="adj1" fmla="val 50000"/>
                <a:gd name="adj2" fmla="val 74890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</p:spPr>
          <p:txBody>
            <a:bodyPr vert="eaVert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275" name="Text Box 16"/>
            <p:cNvSpPr txBox="1">
              <a:spLocks noChangeArrowheads="1"/>
            </p:cNvSpPr>
            <p:nvPr/>
          </p:nvSpPr>
          <p:spPr bwMode="auto">
            <a:xfrm>
              <a:off x="4195" y="2568"/>
              <a:ext cx="67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11111"/>
                  </a:solidFill>
                  <a:latin typeface="楷体_GB2312" pitchFamily="49" charset="-122"/>
                  <a:ea typeface="楷体_GB2312" pitchFamily="49" charset="-122"/>
                </a:rPr>
                <a:t>气态</a:t>
              </a:r>
            </a:p>
          </p:txBody>
        </p:sp>
      </p:grpSp>
      <p:sp>
        <p:nvSpPr>
          <p:cNvPr id="11269" name="AutoShape 11"/>
          <p:cNvSpPr>
            <a:spLocks noChangeArrowheads="1"/>
          </p:cNvSpPr>
          <p:nvPr/>
        </p:nvSpPr>
        <p:spPr bwMode="auto">
          <a:xfrm rot="10800000" flipH="1">
            <a:off x="3879141" y="3246563"/>
            <a:ext cx="3457575" cy="1152525"/>
          </a:xfrm>
          <a:prstGeom prst="rightArrow">
            <a:avLst>
              <a:gd name="adj1" fmla="val 50000"/>
              <a:gd name="adj2" fmla="val 75000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endParaRPr lang="zh-CN" altLang="en-US" sz="2800"/>
          </a:p>
        </p:txBody>
      </p:sp>
      <p:sp>
        <p:nvSpPr>
          <p:cNvPr id="11270" name="Text Box 15"/>
          <p:cNvSpPr txBox="1">
            <a:spLocks noChangeArrowheads="1"/>
          </p:cNvSpPr>
          <p:nvPr/>
        </p:nvSpPr>
        <p:spPr bwMode="auto">
          <a:xfrm flipH="1">
            <a:off x="5807953" y="3532312"/>
            <a:ext cx="10525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放热</a:t>
            </a:r>
          </a:p>
        </p:txBody>
      </p:sp>
      <p:sp>
        <p:nvSpPr>
          <p:cNvPr id="11271" name="Text Box 18"/>
          <p:cNvSpPr txBox="1">
            <a:spLocks noChangeArrowheads="1"/>
          </p:cNvSpPr>
          <p:nvPr/>
        </p:nvSpPr>
        <p:spPr bwMode="auto">
          <a:xfrm flipH="1">
            <a:off x="3950577" y="3532312"/>
            <a:ext cx="22542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111111"/>
                </a:solidFill>
                <a:latin typeface="楷体_GB2312" pitchFamily="49" charset="-122"/>
                <a:ea typeface="楷体_GB2312" pitchFamily="49" charset="-122"/>
              </a:rPr>
              <a:t>变化条件：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187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"/>
  <p:tag name="KSO_WM_TEMPLATE_SUBCATEGORY" val="0"/>
  <p:tag name="KSO_WM_TAG_VERSION" val="1.0"/>
  <p:tag name="KSO_WM_BEAUTIFY_FLAG" val="#wm#"/>
  <p:tag name="KSO_WM_TEMPLATE_CATEGORY" val="custom"/>
  <p:tag name="KSO_WM_TEMPLATE_INDEX" val="20187308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  <p:tag name="KSO_WM_SLIDE_MODEL_TYPE" val="cover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SUBTYPE" val="pureTxt"/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SLIDE_SIZE" val="828*343"/>
  <p:tag name="KSO_WM_SLIDE_POSITION" val="66*144"/>
  <p:tag name="KSO_WM_BEAUTIFY_FLAG" val="#wm#"/>
  <p:tag name="KSO_WM_SLIDE_TYPE" val="title"/>
  <p:tag name="KSO_WM_SLIDE_LAYOUT_CNT" val="1_1"/>
  <p:tag name="KSO_WM_SLIDE_LAYOUT" val="a_b"/>
  <p:tag name="KSO_WM_SLIDE_ITEM_CNT" val="2"/>
  <p:tag name="KSO_WM_SLIDE_INDEX" val="1"/>
  <p:tag name="KSO_WM_SLIDE_ID" val="custom20184553_1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1094</Words>
  <Application>WPS 演示</Application>
  <PresentationFormat>自定义</PresentationFormat>
  <Paragraphs>171</Paragraphs>
  <Slides>24</Slides>
  <Notes>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舞台的烟雾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27</cp:revision>
  <dcterms:created xsi:type="dcterms:W3CDTF">2018-03-01T02:03:00Z</dcterms:created>
  <dcterms:modified xsi:type="dcterms:W3CDTF">2019-09-19T13:42:37Z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