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559" r:id="rId2"/>
    <p:sldId id="560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69" r:id="rId12"/>
    <p:sldId id="570" r:id="rId13"/>
    <p:sldId id="571" r:id="rId14"/>
    <p:sldId id="572" r:id="rId15"/>
    <p:sldId id="573" r:id="rId16"/>
    <p:sldId id="574" r:id="rId17"/>
    <p:sldId id="575" r:id="rId18"/>
    <p:sldId id="576" r:id="rId19"/>
    <p:sldId id="577" r:id="rId20"/>
    <p:sldId id="590" r:id="rId21"/>
    <p:sldId id="591" r:id="rId22"/>
    <p:sldId id="592" r:id="rId23"/>
    <p:sldId id="593" r:id="rId24"/>
    <p:sldId id="594" r:id="rId25"/>
    <p:sldId id="595" r:id="rId26"/>
    <p:sldId id="603" r:id="rId27"/>
    <p:sldId id="596" r:id="rId28"/>
    <p:sldId id="597" r:id="rId29"/>
    <p:sldId id="598" r:id="rId30"/>
    <p:sldId id="599" r:id="rId31"/>
    <p:sldId id="602" r:id="rId32"/>
    <p:sldId id="581" r:id="rId33"/>
    <p:sldId id="582" r:id="rId34"/>
  </p:sldIdLst>
  <p:sldSz cx="9144000" cy="5143500" type="screen16x9"/>
  <p:notesSz cx="6858000" cy="9144000"/>
  <p:embeddedFontLst>
    <p:embeddedFont>
      <p:font typeface="黑体" panose="02010609060101010101" pitchFamily="49" charset="-122"/>
      <p:regular r:id="rId37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4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5062" autoAdjust="0"/>
  </p:normalViewPr>
  <p:slideViewPr>
    <p:cSldViewPr showGuides="1">
      <p:cViewPr varScale="1">
        <p:scale>
          <a:sx n="104" d="100"/>
          <a:sy n="104" d="100"/>
        </p:scale>
        <p:origin x="941" y="82"/>
      </p:cViewPr>
      <p:guideLst>
        <p:guide orient="horz" pos="164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18611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1651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754063"/>
            <a:ext cx="5854700" cy="329406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/>
          </p:nvPr>
        </p:nvSpPr>
        <p:spPr>
          <a:xfrm>
            <a:off x="538163" y="4387850"/>
            <a:ext cx="5780087" cy="3952875"/>
          </a:xfrm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9459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xfrm>
            <a:off x="3884613" y="8685213"/>
            <a:ext cx="29718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305C34-45A2-41E4-A585-41F34AF3DA58}" type="slidenum">
              <a:rPr kumimoji="0" lang="zh-CN" altLang="en-US" sz="1200" b="0" i="0" u="none" strike="noStrike" kern="1200" cap="none" spc="0" normalizeH="0" baseline="0" noProof="1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21</a:t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0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8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21021;&#20108;&#12288;&#19977;&#33394;&#21512;&#25104;&#21407;&#29702;.exe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image.baidu.com/i?ct=503316480&amp;z=0&amp;tn=baiduimagedetail&amp;word=%BC%D2%D3%C3%D7%CF%CD%E2%CF%DF%C9%B1%BE%FA%B5%C6&amp;in=5403&amp;cl=2&amp;cm=1&amp;sc=0&amp;lm=-1&amp;pn=540&amp;rn=1&amp;di=2255918952&amp;ln=2000&amp;fr=ala0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39068;&#33394;&#20043;&#35868;.swf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zb.edu.sh.cn/wuli-kg/dzjc/c2dzjc-1/3e.htm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20809;&#30340;&#33394;&#25955;.M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2051720" y="1598057"/>
            <a:ext cx="523378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+mj-ea"/>
                <a:ea typeface="+mj-ea"/>
              </a:rPr>
              <a:t>第</a:t>
            </a:r>
            <a:r>
              <a:rPr lang="en-US" altLang="zh-CN" sz="4800" dirty="0">
                <a:latin typeface="+mj-ea"/>
                <a:ea typeface="+mj-ea"/>
              </a:rPr>
              <a:t>4</a:t>
            </a:r>
            <a:r>
              <a:rPr lang="zh-CN" altLang="en-US" sz="4800" dirty="0">
                <a:latin typeface="+mj-ea"/>
                <a:ea typeface="+mj-ea"/>
              </a:rPr>
              <a:t>章 光的世界</a:t>
            </a:r>
            <a:endParaRPr lang="en-US" altLang="zh-CN" sz="4800" dirty="0">
              <a:latin typeface="+mj-ea"/>
              <a:ea typeface="+mj-ea"/>
            </a:endParaRPr>
          </a:p>
          <a:p>
            <a:pPr algn="ctr"/>
            <a:endParaRPr lang="en-US" altLang="zh-CN" sz="4000" dirty="0">
              <a:latin typeface="+mj-ea"/>
              <a:ea typeface="+mj-ea"/>
            </a:endParaRP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400" b="1" dirty="0">
                <a:solidFill>
                  <a:srgbClr val="FF0000"/>
                </a:solidFill>
                <a:latin typeface="+mj-ea"/>
                <a:ea typeface="+mj-ea"/>
              </a:rPr>
              <a:t>8</a:t>
            </a:r>
            <a:r>
              <a:rPr lang="zh-CN" altLang="en-US" sz="4400" b="1" dirty="0">
                <a:solidFill>
                  <a:srgbClr val="FF0000"/>
                </a:solidFill>
                <a:latin typeface="+mj-ea"/>
                <a:ea typeface="+mj-ea"/>
              </a:rPr>
              <a:t>节 走进彩色世界</a:t>
            </a:r>
            <a:endParaRPr lang="en-US" altLang="zh-CN" sz="44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999147" y="1635646"/>
            <a:ext cx="7146925" cy="219290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indent="457200" fontAlgn="base">
              <a:lnSpc>
                <a:spcPct val="150000"/>
              </a:lnSpc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一束日光穿过棱镜</a:t>
            </a:r>
            <a:r>
              <a:rPr 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, 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结果白光会分散成许多不同颜色的光。在屏上会出现由红到紫连续排列的七彩光带</a:t>
            </a:r>
            <a:r>
              <a:rPr 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, 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称为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光谱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。</a:t>
            </a:r>
            <a:endParaRPr lang="zh-CN" altLang="en-US" sz="3200" dirty="0">
              <a:solidFill>
                <a:schemeClr val="tx1"/>
              </a:solidFill>
              <a:latin typeface="黑体" panose="02010609060101010101" pitchFamily="49" charset="-122"/>
              <a:ea typeface="楷体_GB2312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827584" y="1203598"/>
            <a:ext cx="7811135" cy="312854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 光的色散的原理：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光的折射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。 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 不要误认为光屏上的光谱颜色是无序的。  </a:t>
            </a:r>
          </a:p>
          <a:p>
            <a:pPr fontAlgn="base">
              <a:lnSpc>
                <a:spcPct val="150000"/>
              </a:lnSpc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l"/>
            </a:pP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 太阳光中的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红光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偏折程度最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小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，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紫光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偏折程度最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</a:rPr>
              <a:t>大</a:t>
            </a:r>
            <a:r>
              <a:rPr lang="zh-CN" altLang="en-US" sz="3200" dirty="0">
                <a:solidFill>
                  <a:schemeClr val="tx1"/>
                </a:solidFill>
                <a:latin typeface="黑体" panose="02010609060101010101" pitchFamily="49" charset="-122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030704" y="1033818"/>
            <a:ext cx="3571875" cy="588010"/>
          </a:xfrm>
          <a:prstGeom prst="rect">
            <a:avLst/>
          </a:prstGeom>
        </p:spPr>
        <p:txBody>
          <a:bodyPr lIns="0" rIns="0" bIns="0" anchor="b"/>
          <a:lstStyle/>
          <a:p>
            <a:pPr marL="0" marR="0" lvl="0" indent="0" algn="ctr" defTabSz="685800" rtl="0" eaLnBrk="0" fontAlgn="base" latinLnBrk="0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彩虹产生的原因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47911" y="1851670"/>
            <a:ext cx="8568952" cy="216024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这是因为空气中飘浮有大量的小水滴。当太阳光照射到这些小水滴上，一个个的小水滴就像棱镜似地把白光分解成七种单色光，对阳光起分光色散作用。</a:t>
            </a:r>
          </a:p>
          <a:p>
            <a:pPr marL="257175" marR="0" lvl="0" indent="-257175" algn="l" defTabSz="685800" rtl="0" eaLnBrk="0" fontAlgn="base" latinLnBrk="0" hangingPunct="0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彩虹是太阳光传播过程中被空中的水滴色散而产生的</a:t>
            </a:r>
            <a:r>
              <a:rPr kumimoji="0" lang="zh-CN" altLang="en-US" sz="2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621030" y="1605280"/>
            <a:ext cx="7901305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b="1">
                <a:solidFill>
                  <a:srgbClr val="FF0000"/>
                </a:solidFill>
                <a:latin typeface="黑体" panose="02010609060101010101" pitchFamily="49" charset="-122"/>
              </a:rPr>
              <a:t>彩色电视机里的各种颜色是怎样产生的呢</a:t>
            </a:r>
            <a:r>
              <a:rPr lang="en-US" sz="3200" b="1">
                <a:solidFill>
                  <a:srgbClr val="FF0000"/>
                </a:solidFill>
                <a:latin typeface="黑体" panose="02010609060101010101" pitchFamily="49" charset="-122"/>
              </a:rPr>
              <a:t>?</a:t>
            </a:r>
            <a:r>
              <a:rPr lang="en-US" sz="4400" b="0">
                <a:solidFill>
                  <a:srgbClr val="FF0000"/>
                </a:solidFill>
                <a:latin typeface="黑体" panose="02010609060101010101" pitchFamily="49" charset="-122"/>
              </a:rPr>
              <a:t> 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591820" y="2647950"/>
            <a:ext cx="7960995" cy="119888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b="1">
                <a:solidFill>
                  <a:schemeClr val="tx1"/>
                </a:solidFill>
                <a:latin typeface="黑体" panose="02010609060101010101" pitchFamily="49" charset="-122"/>
              </a:rPr>
              <a:t>打开教室的电视机，请同学用放大镜看彩色电视画面。</a:t>
            </a:r>
            <a:r>
              <a:rPr lang="zh-CN" altLang="en-US" sz="4000" b="0">
                <a:solidFill>
                  <a:schemeClr val="tx1"/>
                </a:solidFill>
                <a:latin typeface="黑体" panose="02010609060101010101" pitchFamily="49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1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56720" y="1131590"/>
            <a:ext cx="2934970" cy="663575"/>
          </a:xfrm>
          <a:prstGeom prst="rect">
            <a:avLst/>
          </a:prstGeom>
        </p:spPr>
        <p:txBody>
          <a:bodyPr lIns="0" rIns="0" bIns="0" anchor="b"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j-cs"/>
              </a:rPr>
              <a:t>二、色光的混合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+mn-ea"/>
              <a:ea typeface="+mn-ea"/>
              <a:cs typeface="+mj-cs"/>
              <a:hlinkClick r:id="rId2" action="ppaction://hlinkfile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853129" y="2026094"/>
            <a:ext cx="5930900" cy="746125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色光的三原色：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红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FF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绿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、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蓝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。</a:t>
            </a: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875620" y="2722451"/>
            <a:ext cx="8307947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fontAlgn="base" hangingPunct="0">
              <a:buFontTx/>
              <a:buNone/>
            </a:pPr>
            <a:r>
              <a:rPr lang="en-US" sz="3200" b="1" dirty="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lang="zh-CN" altLang="en-US" sz="3200" b="1" dirty="0">
                <a:solidFill>
                  <a:schemeClr val="tx1"/>
                </a:solidFill>
                <a:latin typeface="+mn-ea"/>
                <a:ea typeface="+mn-ea"/>
              </a:rPr>
              <a:t>利用这三种色光，可以混合成不同的颜色。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4520963" y="3579862"/>
            <a:ext cx="4032250" cy="123880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lnSpc>
                <a:spcPct val="125000"/>
              </a:lnSpc>
              <a:spcBef>
                <a:spcPts val="0"/>
              </a:spcBef>
              <a:buFontTx/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电视</a:t>
            </a:r>
            <a:r>
              <a:rPr lang="zh-TW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、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电影</a:t>
            </a:r>
            <a:r>
              <a:rPr lang="zh-TW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都是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根据</a:t>
            </a:r>
            <a:r>
              <a:rPr lang="zh-TW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色光三原色所</a:t>
            </a:r>
            <a:r>
              <a:rPr lang="zh-CN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制</a:t>
            </a:r>
            <a:r>
              <a:rPr lang="zh-TW" altLang="en-US" sz="32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成。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900113" y="1322411"/>
            <a:ext cx="2808287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红</a:t>
            </a:r>
            <a:r>
              <a:rPr 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3600" b="1">
                <a:solidFill>
                  <a:srgbClr val="00FF00"/>
                </a:solidFill>
                <a:ea typeface="宋体" panose="02010600030101010101" pitchFamily="2" charset="-122"/>
              </a:rPr>
              <a:t>绿</a:t>
            </a:r>
            <a:r>
              <a:rPr lang="en-US" sz="3600" b="1">
                <a:solidFill>
                  <a:schemeClr val="tx1"/>
                </a:solidFill>
                <a:ea typeface="宋体" panose="02010600030101010101" pitchFamily="2" charset="-122"/>
              </a:rPr>
              <a:t>=</a:t>
            </a:r>
            <a:r>
              <a:rPr lang="zh-CN" altLang="en-US" sz="3600" b="1">
                <a:solidFill>
                  <a:srgbClr val="FFCC00"/>
                </a:solidFill>
                <a:ea typeface="宋体" panose="02010600030101010101" pitchFamily="2" charset="-122"/>
              </a:rPr>
              <a:t>黄</a:t>
            </a:r>
          </a:p>
        </p:txBody>
      </p:sp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900113" y="1897086"/>
            <a:ext cx="259080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FF3300"/>
                </a:solidFill>
                <a:ea typeface="宋体" panose="02010600030101010101" pitchFamily="2" charset="-122"/>
              </a:rPr>
              <a:t>红</a:t>
            </a:r>
            <a:r>
              <a:rPr lang="en-US" sz="3600" b="1" dirty="0">
                <a:solidFill>
                  <a:srgbClr val="FF33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3600" b="1" dirty="0">
                <a:solidFill>
                  <a:srgbClr val="0000FF"/>
                </a:solidFill>
                <a:ea typeface="宋体" panose="02010600030101010101" pitchFamily="2" charset="-122"/>
              </a:rPr>
              <a:t>蓝</a:t>
            </a:r>
            <a:r>
              <a:rPr lang="en-US" sz="3600" b="1" dirty="0">
                <a:solidFill>
                  <a:schemeClr val="tx1"/>
                </a:solidFill>
                <a:ea typeface="宋体" panose="02010600030101010101" pitchFamily="2" charset="-122"/>
              </a:rPr>
              <a:t>=</a:t>
            </a:r>
            <a:r>
              <a:rPr lang="zh-CN" altLang="en-US" sz="3600" b="1" dirty="0">
                <a:solidFill>
                  <a:srgbClr val="FF3399"/>
                </a:solidFill>
                <a:ea typeface="宋体" panose="02010600030101010101" pitchFamily="2" charset="-122"/>
              </a:rPr>
              <a:t>品红</a:t>
            </a:r>
          </a:p>
        </p:txBody>
      </p:sp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00113" y="2546373"/>
            <a:ext cx="3529012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00FF00"/>
                </a:solidFill>
                <a:ea typeface="宋体" panose="02010600030101010101" pitchFamily="2" charset="-122"/>
              </a:rPr>
              <a:t>绿</a:t>
            </a:r>
            <a:r>
              <a:rPr 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3600" b="1">
                <a:solidFill>
                  <a:srgbClr val="0000FF"/>
                </a:solidFill>
                <a:ea typeface="宋体" panose="02010600030101010101" pitchFamily="2" charset="-122"/>
              </a:rPr>
              <a:t>蓝</a:t>
            </a:r>
            <a:r>
              <a:rPr lang="en-US" sz="3600" b="1">
                <a:solidFill>
                  <a:schemeClr val="tx1"/>
                </a:solidFill>
                <a:ea typeface="宋体" panose="02010600030101010101" pitchFamily="2" charset="-122"/>
              </a:rPr>
              <a:t>=</a:t>
            </a:r>
            <a:r>
              <a:rPr lang="zh-CN" altLang="en-US" sz="3600" b="1">
                <a:solidFill>
                  <a:srgbClr val="66CCFF"/>
                </a:solidFill>
                <a:ea typeface="宋体" panose="02010600030101010101" pitchFamily="2" charset="-122"/>
              </a:rPr>
              <a:t>青（靛）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900113" y="3194073"/>
            <a:ext cx="3600450" cy="641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红</a:t>
            </a:r>
            <a:r>
              <a:rPr 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3600" b="1">
                <a:solidFill>
                  <a:srgbClr val="00FF00"/>
                </a:solidFill>
                <a:ea typeface="宋体" panose="02010600030101010101" pitchFamily="2" charset="-122"/>
              </a:rPr>
              <a:t>绿</a:t>
            </a:r>
            <a:r>
              <a:rPr lang="en-US" sz="3600" b="1">
                <a:solidFill>
                  <a:srgbClr val="FF3300"/>
                </a:solidFill>
                <a:ea typeface="宋体" panose="02010600030101010101" pitchFamily="2" charset="-122"/>
              </a:rPr>
              <a:t>+</a:t>
            </a:r>
            <a:r>
              <a:rPr lang="zh-CN" altLang="en-US" sz="3600" b="1">
                <a:solidFill>
                  <a:srgbClr val="0000FF"/>
                </a:solidFill>
                <a:ea typeface="宋体" panose="02010600030101010101" pitchFamily="2" charset="-122"/>
              </a:rPr>
              <a:t>蓝</a:t>
            </a:r>
            <a:r>
              <a:rPr lang="en-US" sz="3600" b="1">
                <a:solidFill>
                  <a:srgbClr val="0000FF"/>
                </a:solidFill>
                <a:ea typeface="宋体" panose="02010600030101010101" pitchFamily="2" charset="-122"/>
              </a:rPr>
              <a:t>=</a:t>
            </a:r>
            <a:r>
              <a:rPr lang="zh-CN" altLang="en-US" sz="3600" b="1">
                <a:solidFill>
                  <a:schemeClr val="tx1"/>
                </a:solidFill>
                <a:ea typeface="宋体" panose="02010600030101010101" pitchFamily="2" charset="-122"/>
              </a:rPr>
              <a:t>白</a:t>
            </a:r>
          </a:p>
        </p:txBody>
      </p:sp>
      <p:pic>
        <p:nvPicPr>
          <p:cNvPr id="14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9515" y="1010308"/>
            <a:ext cx="2553970" cy="2504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utoUpdateAnimBg="0"/>
      <p:bldP spid="10" grpId="0" autoUpdateAnimBg="0"/>
      <p:bldP spid="11" grpId="0" autoUpdateAnimBg="0"/>
      <p:bldP spid="12" grpId="0" autoUpdateAnimBg="0"/>
      <p:bldP spid="1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1082674" y="1851670"/>
            <a:ext cx="706818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黑体" panose="02010609060101010101" pitchFamily="49" charset="-122"/>
              </a:rPr>
              <a:t>红花绿草的颜色是由什么决定的</a:t>
            </a:r>
            <a:r>
              <a:rPr lang="en-US" sz="3600" b="1" dirty="0">
                <a:solidFill>
                  <a:srgbClr val="FF0000"/>
                </a:solidFill>
                <a:latin typeface="黑体" panose="02010609060101010101" pitchFamily="49" charset="-122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971600" y="2021182"/>
            <a:ext cx="4237990" cy="899160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1</a:t>
            </a: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透明物体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的颜色是由它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透过的色光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决定的。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10" name="Picture 4" descr="Pict0545"/>
          <p:cNvPicPr>
            <a:picLocks noChangeAspect="1" noChangeArrowheads="1"/>
          </p:cNvPicPr>
          <p:nvPr/>
        </p:nvPicPr>
        <p:blipFill>
          <a:blip r:embed="rId2">
            <a:lum bright="-12000" contrast="36000"/>
          </a:blip>
          <a:srcRect/>
          <a:stretch>
            <a:fillRect/>
          </a:stretch>
        </p:blipFill>
        <p:spPr bwMode="auto">
          <a:xfrm>
            <a:off x="5652120" y="1480797"/>
            <a:ext cx="2766060" cy="1979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971600" y="1147762"/>
            <a:ext cx="3162935" cy="650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0" rIns="0" bIns="0" anchor="b"/>
          <a:lstStyle/>
          <a:p>
            <a:pPr fontAlgn="base"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</a:rPr>
              <a:t>三、物体的颜色</a:t>
            </a:r>
          </a:p>
        </p:txBody>
      </p:sp>
      <p:sp>
        <p:nvSpPr>
          <p:cNvPr id="12" name="矩形 6"/>
          <p:cNvSpPr>
            <a:spLocks noChangeArrowheads="1"/>
          </p:cNvSpPr>
          <p:nvPr/>
        </p:nvSpPr>
        <p:spPr bwMode="auto">
          <a:xfrm>
            <a:off x="971600" y="3723878"/>
            <a:ext cx="6583680" cy="6299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marL="273050" indent="-273050" eaLnBrk="0" fontAlgn="base" hangingPunct="0">
              <a:lnSpc>
                <a:spcPct val="125000"/>
              </a:lnSpc>
              <a:buClr>
                <a:srgbClr val="0BD0D9"/>
              </a:buClr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tx1"/>
                </a:solidFill>
                <a:latin typeface="+mn-ea"/>
                <a:ea typeface="+mn-ea"/>
              </a:rPr>
              <a:t>例如，有红光通过玻璃，则玻璃是红色。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12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55576" y="1635646"/>
            <a:ext cx="7762240" cy="576064"/>
          </a:xfrm>
          <a:prstGeom prst="rect">
            <a:avLst/>
          </a:prstGeom>
        </p:spPr>
        <p:txBody>
          <a:bodyPr/>
          <a:lstStyle/>
          <a:p>
            <a:pPr marL="257175" marR="0" lvl="0" indent="-257175" algn="l" defTabSz="685800" rtl="0" eaLnBrk="0" fontAlgn="base" latinLnBrk="0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kumimoji="0" lang="en-US" altLang="zh-CN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不透明物体</a:t>
            </a: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的颜色是由它</a:t>
            </a: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反射的色光</a:t>
            </a:r>
            <a:r>
              <a:rPr kumimoji="0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决定的。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755576" y="2417068"/>
            <a:ext cx="8388424" cy="71558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buFontTx/>
              <a:buNone/>
            </a:pPr>
            <a:r>
              <a:rPr lang="en-US" sz="27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3.</a:t>
            </a:r>
            <a:r>
              <a:rPr lang="zh-CN" altLang="en-US" sz="27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白色</a:t>
            </a:r>
            <a:r>
              <a:rPr lang="zh-CN" altLang="en-US" sz="27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物体能</a:t>
            </a:r>
            <a:r>
              <a:rPr lang="zh-CN" altLang="en-US" sz="27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反射所有色光</a:t>
            </a:r>
            <a:r>
              <a:rPr lang="zh-CN" altLang="en-US" sz="27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；</a:t>
            </a:r>
            <a:r>
              <a:rPr lang="zh-CN" altLang="en-US" sz="27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黑色</a:t>
            </a:r>
            <a:r>
              <a:rPr lang="zh-CN" altLang="en-US" sz="27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物体</a:t>
            </a:r>
            <a:r>
              <a:rPr lang="zh-CN" altLang="en-US" sz="27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吸收所有色光</a:t>
            </a:r>
            <a:r>
              <a:rPr lang="zh-CN" altLang="en-US" sz="2700" b="1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fig4-323"/>
          <p:cNvPicPr>
            <a:picLocks noChangeAspect="1" noChangeArrowheads="1"/>
          </p:cNvPicPr>
          <p:nvPr/>
        </p:nvPicPr>
        <p:blipFill>
          <a:blip r:embed="rId2"/>
          <a:srcRect r="2430"/>
          <a:stretch>
            <a:fillRect/>
          </a:stretch>
        </p:blipFill>
        <p:spPr bwMode="auto">
          <a:xfrm>
            <a:off x="323850" y="1642745"/>
            <a:ext cx="2880995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fig4-3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1643056"/>
            <a:ext cx="2667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fig4-32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72225" y="1665281"/>
            <a:ext cx="2667000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755576" y="1203598"/>
            <a:ext cx="813670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了解光的色散现象，知道光谱的概念。了解光的三原色，认识色光的混合。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2.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经历关于色光混合的实验探究。体验利用计算机软件了解自然原理的探究过程。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3.</a:t>
            </a: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形成色光合成白光的观念，具有尊重事实的科学态度。</a:t>
            </a:r>
            <a:endParaRPr lang="en-US" altLang="zh-CN" sz="24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+mn-ea"/>
                <a:cs typeface="Times New Roman" pitchFamily="18" charset="0"/>
              </a:rPr>
              <a:t>增加学生对色散的兴趣和体验。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1842129" y="3980974"/>
            <a:ext cx="4884081" cy="953929"/>
            <a:chOff x="1782" y="2642"/>
            <a:chExt cx="543" cy="2003"/>
          </a:xfrm>
        </p:grpSpPr>
        <p:sp>
          <p:nvSpPr>
            <p:cNvPr id="18" name="圆角矩形 17"/>
            <p:cNvSpPr/>
            <p:nvPr/>
          </p:nvSpPr>
          <p:spPr>
            <a:xfrm>
              <a:off x="1789" y="2780"/>
              <a:ext cx="529" cy="834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>
                <a:latin typeface="+mj-ea"/>
                <a:ea typeface="+mj-ea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782" y="2642"/>
              <a:ext cx="543" cy="20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sz="2800" b="1" dirty="0">
                  <a:latin typeface="+mj-ea"/>
                  <a:ea typeface="+mj-ea"/>
                </a:rPr>
                <a:t>红外线、紫外线人眼都看不见</a:t>
              </a:r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t="2719"/>
          <a:stretch>
            <a:fillRect/>
          </a:stretch>
        </p:blipFill>
        <p:spPr>
          <a:xfrm>
            <a:off x="1055370" y="2079308"/>
            <a:ext cx="6993731" cy="528161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2771775" y="1238250"/>
            <a:ext cx="0" cy="2628900"/>
          </a:xfrm>
          <a:prstGeom prst="line">
            <a:avLst/>
          </a:prstGeom>
          <a:ln w="1587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等腰三角形 6"/>
          <p:cNvSpPr/>
          <p:nvPr/>
        </p:nvSpPr>
        <p:spPr>
          <a:xfrm rot="10800000">
            <a:off x="4434364" y="2628900"/>
            <a:ext cx="235744" cy="14763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+mj-ea"/>
              <a:ea typeface="+mj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904218" y="2844641"/>
            <a:ext cx="27055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latin typeface="+mj-ea"/>
                <a:ea typeface="+mj-ea"/>
              </a:rPr>
              <a:t>太阳的可见光谱</a:t>
            </a:r>
          </a:p>
        </p:txBody>
      </p:sp>
      <p:sp>
        <p:nvSpPr>
          <p:cNvPr id="10" name="等腰三角形 9"/>
          <p:cNvSpPr/>
          <p:nvPr/>
        </p:nvSpPr>
        <p:spPr>
          <a:xfrm rot="10800000">
            <a:off x="7072789" y="2628900"/>
            <a:ext cx="235744" cy="14763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+mj-ea"/>
              <a:ea typeface="+mj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13897" y="2844641"/>
            <a:ext cx="131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latin typeface="+mj-ea"/>
                <a:ea typeface="+mj-ea"/>
              </a:rPr>
              <a:t>紫外</a:t>
            </a:r>
            <a:r>
              <a:rPr lang="zh-CN" sz="2800" b="1">
                <a:latin typeface="+mj-ea"/>
                <a:ea typeface="+mj-ea"/>
                <a:sym typeface="+mn-ea"/>
              </a:rPr>
              <a:t>线</a:t>
            </a:r>
            <a:endParaRPr lang="zh-CN" sz="2800" b="1">
              <a:latin typeface="+mj-ea"/>
              <a:ea typeface="+mj-ea"/>
            </a:endParaRPr>
          </a:p>
        </p:txBody>
      </p:sp>
      <p:sp>
        <p:nvSpPr>
          <p:cNvPr id="12" name="等腰三角形 11"/>
          <p:cNvSpPr/>
          <p:nvPr/>
        </p:nvSpPr>
        <p:spPr>
          <a:xfrm rot="10800000">
            <a:off x="1844040" y="2628900"/>
            <a:ext cx="235744" cy="147638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+mj-ea"/>
              <a:ea typeface="+mj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85148" y="2844641"/>
            <a:ext cx="131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latin typeface="+mj-ea"/>
                <a:ea typeface="+mj-ea"/>
              </a:rPr>
              <a:t>红外线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115616" y="1251109"/>
            <a:ext cx="131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>
                <a:solidFill>
                  <a:srgbClr val="A8AEB7"/>
                </a:solidFill>
                <a:latin typeface="+mj-ea"/>
                <a:ea typeface="+mj-ea"/>
              </a:rPr>
              <a:t>看不见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413897" y="1251109"/>
            <a:ext cx="1314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2800" b="1" dirty="0">
                <a:solidFill>
                  <a:srgbClr val="A8AEB7"/>
                </a:solidFill>
                <a:latin typeface="+mj-ea"/>
                <a:ea typeface="+mj-ea"/>
              </a:rPr>
              <a:t>看不见</a:t>
            </a:r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2747628" y="926712"/>
            <a:ext cx="37627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 dirty="0">
                <a:latin typeface="+mj-ea"/>
                <a:ea typeface="+mj-ea"/>
              </a:rPr>
              <a:t>四、红外线和紫外线</a:t>
            </a:r>
            <a:r>
              <a:rPr lang="zh-CN" altLang="en-US" sz="2800" b="1" dirty="0">
                <a:latin typeface="+mj-ea"/>
                <a:ea typeface="+mj-ea"/>
              </a:rPr>
              <a:t> </a:t>
            </a:r>
          </a:p>
        </p:txBody>
      </p:sp>
      <p:cxnSp>
        <p:nvCxnSpPr>
          <p:cNvPr id="2" name="直接连接符 1"/>
          <p:cNvCxnSpPr/>
          <p:nvPr/>
        </p:nvCxnSpPr>
        <p:spPr>
          <a:xfrm>
            <a:off x="6312535" y="1340485"/>
            <a:ext cx="0" cy="2628900"/>
          </a:xfrm>
          <a:prstGeom prst="line">
            <a:avLst/>
          </a:prstGeom>
          <a:ln w="1587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  <p:bldP spid="10" grpId="0" bldLvl="0" animBg="1"/>
      <p:bldP spid="11" grpId="0"/>
      <p:bldP spid="12" grpId="0" bldLvl="0" animBg="1"/>
      <p:bldP spid="13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/>
          <p:nvPr/>
        </p:nvSpPr>
        <p:spPr>
          <a:xfrm>
            <a:off x="843200" y="1707654"/>
            <a:ext cx="7896547" cy="83099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+mn-ea"/>
                <a:ea typeface="+mn-ea"/>
              </a:rPr>
              <a:t>可见光谱的红端之外的辐射叫作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ea typeface="+mn-ea"/>
              </a:rPr>
              <a:t>红外线</a:t>
            </a:r>
            <a:r>
              <a:rPr lang="zh-CN" altLang="en-US" sz="3200" dirty="0">
                <a:latin typeface="+mn-ea"/>
                <a:ea typeface="+mn-ea"/>
              </a:rPr>
              <a:t>。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967245" y="3066575"/>
            <a:ext cx="5920245" cy="1467327"/>
            <a:chOff x="2031" y="6439"/>
            <a:chExt cx="12431" cy="3081"/>
          </a:xfrm>
        </p:grpSpPr>
        <p:sp>
          <p:nvSpPr>
            <p:cNvPr id="2" name="矩形 1"/>
            <p:cNvSpPr/>
            <p:nvPr/>
          </p:nvSpPr>
          <p:spPr>
            <a:xfrm>
              <a:off x="5349" y="6439"/>
              <a:ext cx="9113" cy="1258"/>
            </a:xfrm>
            <a:prstGeom prst="rect">
              <a:avLst/>
            </a:prstGeom>
            <a:gradFill>
              <a:gsLst>
                <a:gs pos="38000">
                  <a:srgbClr val="FFFF00"/>
                </a:gs>
                <a:gs pos="20000">
                  <a:srgbClr val="FFC000"/>
                </a:gs>
                <a:gs pos="0">
                  <a:srgbClr val="FF0000"/>
                </a:gs>
                <a:gs pos="69000">
                  <a:srgbClr val="00B050"/>
                </a:gs>
                <a:gs pos="80000">
                  <a:srgbClr val="0070C0"/>
                </a:gs>
                <a:gs pos="88000">
                  <a:srgbClr val="065279"/>
                </a:gs>
                <a:gs pos="96000">
                  <a:srgbClr val="7030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2031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5349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4462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rot="10800000">
              <a:off x="5349" y="8302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rot="10800000" flipH="1">
              <a:off x="11037" y="8287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8969" y="7517"/>
              <a:ext cx="2545" cy="200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800" b="1" dirty="0">
                  <a:latin typeface="+mn-ea"/>
                  <a:ea typeface="+mn-ea"/>
                </a:rPr>
                <a:t>可视光线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354" y="7697"/>
              <a:ext cx="3133" cy="109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2800" b="1" dirty="0">
                  <a:latin typeface="+mn-ea"/>
                  <a:ea typeface="+mn-ea"/>
                </a:rPr>
                <a:t>红外线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H="1" flipV="1">
              <a:off x="2031" y="8312"/>
              <a:ext cx="440" cy="15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4747" y="8302"/>
              <a:ext cx="498" cy="1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710" name="矩形 5"/>
          <p:cNvSpPr/>
          <p:nvPr/>
        </p:nvSpPr>
        <p:spPr>
          <a:xfrm>
            <a:off x="611560" y="1059582"/>
            <a:ext cx="2064989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indent="228600" eaLnBrk="1" hangingPunct="1"/>
            <a:r>
              <a:rPr lang="en-US" altLang="zh-CN" sz="3200" b="1" dirty="0">
                <a:solidFill>
                  <a:srgbClr val="FF0000"/>
                </a:solidFill>
                <a:latin typeface="+mn-ea"/>
                <a:ea typeface="+mn-ea"/>
                <a:sym typeface="Times New Roman" panose="02020603050405020304" pitchFamily="18" charset="0"/>
              </a:rPr>
              <a:t>1.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sym typeface="Times New Roman" panose="02020603050405020304" pitchFamily="18" charset="0"/>
              </a:rPr>
              <a:t>红外线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 txBox="1"/>
          <p:nvPr/>
        </p:nvSpPr>
        <p:spPr>
          <a:xfrm>
            <a:off x="988219" y="1976438"/>
            <a:ext cx="6805613" cy="650081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latin typeface="宋体" panose="02010600030101010101" pitchFamily="2" charset="-122"/>
              </a:rPr>
              <a:t>①红外线具有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热效应</a:t>
            </a:r>
            <a:endParaRPr lang="zh-CN" altLang="en-US" sz="32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340" name="Rectangle 5"/>
          <p:cNvSpPr/>
          <p:nvPr/>
        </p:nvSpPr>
        <p:spPr>
          <a:xfrm>
            <a:off x="988219" y="2859782"/>
            <a:ext cx="7075170" cy="6477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79730" indent="-352425" eaLnBrk="1" hangingPunct="1">
              <a:lnSpc>
                <a:spcPct val="150000"/>
              </a:lnSpc>
              <a:buClr>
                <a:schemeClr val="folHlink"/>
              </a:buClr>
              <a:buSzPct val="60000"/>
            </a:pPr>
            <a:r>
              <a:rPr lang="zh-CN" altLang="en-US" sz="3200" b="1" dirty="0">
                <a:latin typeface="宋体" panose="02010600030101010101" pitchFamily="2" charset="-122"/>
              </a:rPr>
              <a:t>②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</a:rPr>
              <a:t>红外线穿透能力强</a:t>
            </a:r>
            <a:endParaRPr lang="zh-CN" altLang="en-US" sz="32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60" name="矩形 14341"/>
          <p:cNvSpPr/>
          <p:nvPr/>
        </p:nvSpPr>
        <p:spPr>
          <a:xfrm>
            <a:off x="683568" y="1158118"/>
            <a:ext cx="4160083" cy="7375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（</a:t>
            </a:r>
            <a:r>
              <a:rPr kumimoji="0" lang="en-US" altLang="zh-CN" sz="3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1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）红外线的特点</a:t>
            </a:r>
            <a:r>
              <a:rPr lang="zh-CN" altLang="en-US" sz="3200" b="1" noProof="1">
                <a:solidFill>
                  <a:srgbClr val="0070C0"/>
                </a:solidFill>
                <a:latin typeface="Times New Roman" panose="02020603050405020304" pitchFamily="18" charset="0"/>
                <a:cs typeface="+mn-ea"/>
              </a:rPr>
              <a:t>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/>
          <p:nvPr/>
        </p:nvSpPr>
        <p:spPr>
          <a:xfrm>
            <a:off x="907524" y="1833597"/>
            <a:ext cx="3755949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buClr>
                <a:srgbClr val="9900CC"/>
              </a:buClr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①红外线</a:t>
            </a: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诊断病情</a:t>
            </a:r>
          </a:p>
        </p:txBody>
      </p:sp>
      <p:sp>
        <p:nvSpPr>
          <p:cNvPr id="16389" name="Rectangle 5"/>
          <p:cNvSpPr/>
          <p:nvPr/>
        </p:nvSpPr>
        <p:spPr>
          <a:xfrm>
            <a:off x="1224648" y="2495120"/>
            <a:ext cx="5156909" cy="203132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用红外胶片拍出的“热谱图”图中的颜色是制作时加上的，不同的颜色表示不同的温度 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697639" y="1716715"/>
            <a:ext cx="1933102" cy="3088958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20485" name="矩形 14341"/>
          <p:cNvSpPr/>
          <p:nvPr/>
        </p:nvSpPr>
        <p:spPr>
          <a:xfrm>
            <a:off x="899592" y="1131590"/>
            <a:ext cx="2870624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红外线的应用</a:t>
            </a:r>
            <a:endParaRPr kumimoji="0" lang="zh-CN" altLang="en-US" sz="3200" b="1" i="0" u="none" strike="noStrike" kern="1200" cap="none" spc="0" normalizeH="0" baseline="0" noProof="1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 animBg="1"/>
      <p:bldP spid="1638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/>
          <p:nvPr/>
        </p:nvSpPr>
        <p:spPr>
          <a:xfrm>
            <a:off x="713794" y="1880223"/>
            <a:ext cx="4650762" cy="217290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just" eaLnBrk="1" hangingPunct="1">
              <a:lnSpc>
                <a:spcPct val="130000"/>
              </a:lnSpc>
            </a:pPr>
            <a:r>
              <a:rPr lang="en-US" altLang="zh-CN" sz="2600" dirty="0">
                <a:latin typeface="宋体" panose="02010600030101010101" pitchFamily="2" charset="-122"/>
              </a:rPr>
              <a:t>    </a:t>
            </a:r>
            <a:r>
              <a:rPr lang="zh-CN" altLang="en-US" sz="2600" dirty="0">
                <a:latin typeface="宋体" panose="02010600030101010101" pitchFamily="2" charset="-122"/>
              </a:rPr>
              <a:t>夜间人的体温比野外草木、岩石的温度高，人辐射的红外线比它们强，人们根据这个原理制成了</a:t>
            </a:r>
            <a:r>
              <a:rPr lang="zh-CN" altLang="en-US" sz="2600" dirty="0">
                <a:solidFill>
                  <a:srgbClr val="FF3300"/>
                </a:solidFill>
                <a:latin typeface="宋体" panose="02010600030101010101" pitchFamily="2" charset="-122"/>
              </a:rPr>
              <a:t>红外线夜视仪。</a:t>
            </a:r>
            <a:endParaRPr lang="zh-CN" altLang="en-US" sz="2600" dirty="0">
              <a:latin typeface="宋体" panose="02010600030101010101" pitchFamily="2" charset="-122"/>
            </a:endParaRPr>
          </a:p>
        </p:txBody>
      </p:sp>
      <p:sp>
        <p:nvSpPr>
          <p:cNvPr id="33795" name="Text Box 4"/>
          <p:cNvSpPr txBox="1"/>
          <p:nvPr/>
        </p:nvSpPr>
        <p:spPr>
          <a:xfrm>
            <a:off x="723166" y="1128414"/>
            <a:ext cx="3416905" cy="6524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buClr>
                <a:srgbClr val="9900CC"/>
              </a:buClr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②红外线夜视仪</a:t>
            </a: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5508102" y="1994566"/>
            <a:ext cx="3380825" cy="1944216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/>
          <p:nvPr/>
        </p:nvSpPr>
        <p:spPr>
          <a:xfrm>
            <a:off x="875578" y="1203598"/>
            <a:ext cx="4629150" cy="57304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Clr>
                <a:srgbClr val="9900CC"/>
              </a:buClr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③红外线可以用来进行遥控</a:t>
            </a:r>
          </a:p>
        </p:txBody>
      </p:sp>
      <p:sp>
        <p:nvSpPr>
          <p:cNvPr id="18435" name="Text Box 3"/>
          <p:cNvSpPr txBox="1"/>
          <p:nvPr/>
        </p:nvSpPr>
        <p:spPr>
          <a:xfrm>
            <a:off x="853999" y="1884045"/>
            <a:ext cx="5684996" cy="225350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dirty="0">
                <a:latin typeface="宋体" panose="02010600030101010101" pitchFamily="2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</a:rPr>
              <a:t>电视机遥控器的前端有一个发光二极管，按下不同的键时，可以发出不同的红外线，来实现电视机的遥控。</a:t>
            </a: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6732240" y="1884045"/>
            <a:ext cx="2008823" cy="184023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/>
          <p:nvPr/>
        </p:nvSpPr>
        <p:spPr>
          <a:xfrm>
            <a:off x="931174" y="1203598"/>
            <a:ext cx="5472608" cy="5232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buClr>
                <a:srgbClr val="9900CC"/>
              </a:buClr>
              <a:buFont typeface="Wingdings" panose="05000000000000000000" pitchFamily="2" charset="2"/>
            </a:pPr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④红外线还可以用来加热物体</a:t>
            </a:r>
          </a:p>
        </p:txBody>
      </p:sp>
      <p:sp>
        <p:nvSpPr>
          <p:cNvPr id="3" name="Text Box 4"/>
          <p:cNvSpPr txBox="1"/>
          <p:nvPr/>
        </p:nvSpPr>
        <p:spPr>
          <a:xfrm>
            <a:off x="852069" y="2427734"/>
            <a:ext cx="5570756" cy="52322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 dirty="0">
                <a:latin typeface="宋体" panose="02010600030101010101" pitchFamily="2" charset="-122"/>
              </a:rPr>
              <a:t>红外线烤箱烤食品、红外线烘干仪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6403782" y="1563637"/>
            <a:ext cx="2304256" cy="258378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566877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/>
          <p:nvPr/>
        </p:nvSpPr>
        <p:spPr>
          <a:xfrm>
            <a:off x="1043608" y="1707654"/>
            <a:ext cx="7168991" cy="128400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2800" dirty="0">
                <a:latin typeface="宋体" panose="02010600030101010101" pitchFamily="2" charset="-122"/>
              </a:rPr>
              <a:t>在可见光谱的紫端以外，有一种看不见的光，叫作</a:t>
            </a: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紫外线</a:t>
            </a:r>
            <a:r>
              <a:rPr lang="zh-CN" altLang="en-US" sz="2800" dirty="0"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326833" y="3246599"/>
            <a:ext cx="5914085" cy="1094424"/>
            <a:chOff x="2235" y="6470"/>
            <a:chExt cx="12418" cy="2298"/>
          </a:xfrm>
        </p:grpSpPr>
        <p:sp>
          <p:nvSpPr>
            <p:cNvPr id="2" name="矩形 1"/>
            <p:cNvSpPr/>
            <p:nvPr/>
          </p:nvSpPr>
          <p:spPr>
            <a:xfrm>
              <a:off x="2235" y="6470"/>
              <a:ext cx="9113" cy="1258"/>
            </a:xfrm>
            <a:prstGeom prst="rect">
              <a:avLst/>
            </a:prstGeom>
            <a:gradFill>
              <a:gsLst>
                <a:gs pos="38000">
                  <a:srgbClr val="FFFF00"/>
                </a:gs>
                <a:gs pos="20000">
                  <a:srgbClr val="FFC000"/>
                </a:gs>
                <a:gs pos="0">
                  <a:srgbClr val="FF0000"/>
                </a:gs>
                <a:gs pos="69000">
                  <a:srgbClr val="00B050"/>
                </a:gs>
                <a:gs pos="80000">
                  <a:srgbClr val="0070C0"/>
                </a:gs>
                <a:gs pos="88000">
                  <a:srgbClr val="065279"/>
                </a:gs>
                <a:gs pos="96000">
                  <a:srgbClr val="7030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kumimoji="0" lang="zh-CN" altLang="en-US" sz="1350" b="0" i="0" u="none" strike="noStrike" kern="1200" cap="none" spc="0" normalizeH="0" baseline="0" noProof="1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11322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14653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2235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rot="10800000">
              <a:off x="2303" y="8247"/>
              <a:ext cx="317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rot="10800000" flipH="1">
              <a:off x="8072" y="8232"/>
              <a:ext cx="317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5251" y="7787"/>
              <a:ext cx="3082" cy="969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2400" b="1" dirty="0">
                  <a:latin typeface="+mj-ea"/>
                  <a:ea typeface="+mj-ea"/>
                </a:rPr>
                <a:t>可视光线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762" y="7799"/>
              <a:ext cx="2545" cy="96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2400" b="1" dirty="0">
                  <a:latin typeface="+mj-ea"/>
                  <a:ea typeface="+mj-ea"/>
                </a:rPr>
                <a:t>紫外线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H="1" flipV="1">
              <a:off x="11322" y="8257"/>
              <a:ext cx="440" cy="15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14051" y="8247"/>
              <a:ext cx="498" cy="1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878" name="矩形 5"/>
          <p:cNvSpPr/>
          <p:nvPr/>
        </p:nvSpPr>
        <p:spPr>
          <a:xfrm>
            <a:off x="911244" y="1054478"/>
            <a:ext cx="2064989" cy="58477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indent="228600" eaLnBrk="1" hangingPunct="1"/>
            <a:r>
              <a:rPr lang="en-US" altLang="zh-CN" sz="3200" b="1" dirty="0">
                <a:solidFill>
                  <a:srgbClr val="FF0000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2.</a:t>
            </a:r>
            <a:r>
              <a:rPr lang="zh-CN" altLang="en-US" sz="3200" b="1" dirty="0">
                <a:solidFill>
                  <a:srgbClr val="FF0000"/>
                </a:solidFill>
                <a:latin typeface="宋体" panose="02010600030101010101" pitchFamily="2" charset="-122"/>
                <a:sym typeface="Times New Roman" panose="02020603050405020304" pitchFamily="18" charset="0"/>
              </a:rPr>
              <a:t>紫外线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/>
          <p:nvPr/>
        </p:nvSpPr>
        <p:spPr>
          <a:xfrm>
            <a:off x="683568" y="1131590"/>
            <a:ext cx="5670947" cy="7375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  <a:buNone/>
            </a:pP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）紫外线的特</a:t>
            </a:r>
            <a:r>
              <a:rPr lang="zh-CN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点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：</a:t>
            </a:r>
            <a:r>
              <a:rPr lang="en-US" altLang="zh-CN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     </a:t>
            </a:r>
            <a:r>
              <a:rPr lang="en-US" altLang="en-US" sz="32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569047" y="1923678"/>
            <a:ext cx="2902744" cy="7375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Times New Roman" panose="02020603050405020304" pitchFamily="18" charset="0"/>
              </a:rPr>
              <a:t>①杀菌作用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571192" y="2661188"/>
            <a:ext cx="2902744" cy="73751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Times New Roman" panose="02020603050405020304" pitchFamily="18" charset="0"/>
                <a:sym typeface="宋体" panose="02010600030101010101" pitchFamily="2" charset="-122"/>
              </a:rPr>
              <a:t>②</a:t>
            </a:r>
            <a:r>
              <a:rPr lang="en-US" altLang="zh-CN" sz="3200" dirty="0">
                <a:latin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3200" dirty="0">
                <a:latin typeface="Times New Roman" panose="02020603050405020304" pitchFamily="18" charset="0"/>
                <a:sym typeface="宋体" panose="02010600030101010101" pitchFamily="2" charset="-122"/>
              </a:rPr>
              <a:t>荧光效应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 txBox="1"/>
          <p:nvPr/>
        </p:nvSpPr>
        <p:spPr>
          <a:xfrm>
            <a:off x="971600" y="1059582"/>
            <a:ext cx="4267200" cy="67562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/>
            <a:r>
              <a:rPr lang="zh-CN" altLang="en-US" sz="2800" dirty="0">
                <a:solidFill>
                  <a:srgbClr val="0000FF"/>
                </a:solidFill>
                <a:latin typeface="宋体" panose="02010600030101010101" pitchFamily="2" charset="-122"/>
              </a:rPr>
              <a:t>①紫外线消毒灭菌</a:t>
            </a:r>
          </a:p>
        </p:txBody>
      </p:sp>
      <p:pic>
        <p:nvPicPr>
          <p:cNvPr id="39939" name="Picture 5" descr="u=2458110263,441668252&amp;fm=0&amp;gp=-4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3279" y="2659856"/>
            <a:ext cx="3196828" cy="1700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0" name="Rectangle 2"/>
          <p:cNvSpPr txBox="1"/>
          <p:nvPr/>
        </p:nvSpPr>
        <p:spPr>
          <a:xfrm>
            <a:off x="1331639" y="4083110"/>
            <a:ext cx="2876411" cy="576872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/>
            <a:r>
              <a:rPr lang="zh-CN" altLang="en-US" sz="2800" dirty="0">
                <a:latin typeface="宋体" panose="02010600030101010101" pitchFamily="2" charset="-122"/>
              </a:rPr>
              <a:t>紫外线消毒柜</a:t>
            </a:r>
          </a:p>
        </p:txBody>
      </p:sp>
      <p:pic>
        <p:nvPicPr>
          <p:cNvPr id="39941" name="图片 25605" descr="消毒柜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5309" y="1851670"/>
            <a:ext cx="2836069" cy="225028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2" name="Rectangle 2"/>
          <p:cNvSpPr txBox="1"/>
          <p:nvPr/>
        </p:nvSpPr>
        <p:spPr>
          <a:xfrm>
            <a:off x="5581999" y="2019300"/>
            <a:ext cx="2845394" cy="5524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eaLnBrk="1" hangingPunct="1"/>
            <a:r>
              <a:rPr lang="zh-CN" altLang="en-US" sz="2800" dirty="0">
                <a:latin typeface="宋体" panose="02010600030101010101" pitchFamily="2" charset="-122"/>
              </a:rPr>
              <a:t>紫外线灭菌灯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/>
        </p:nvSpPr>
        <p:spPr>
          <a:xfrm>
            <a:off x="1043608" y="1491630"/>
            <a:ext cx="34932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1.</a:t>
            </a:r>
            <a:r>
              <a:rPr lang="zh-CN" altLang="en-US" sz="3200" dirty="0"/>
              <a:t>光的折射规律。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2.</a:t>
            </a:r>
            <a:r>
              <a:rPr lang="zh-CN" altLang="en-US" sz="3200" dirty="0"/>
              <a:t>光折射的应用。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3-图片-34验钞机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1835696" y="1863433"/>
            <a:ext cx="5652356" cy="294141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5" name="Text Box 5"/>
          <p:cNvSpPr txBox="1"/>
          <p:nvPr/>
        </p:nvSpPr>
        <p:spPr>
          <a:xfrm>
            <a:off x="1140380" y="1156875"/>
            <a:ext cx="7752099" cy="6524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2800" dirty="0">
                <a:latin typeface="Arial" panose="020B0604020202020204" pitchFamily="34" charset="0"/>
              </a:rPr>
              <a:t>验钞机原理：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荧光物质在紫外线照射下能发光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18021" y="1450806"/>
            <a:ext cx="648072" cy="2677656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CN" altLang="en-US" sz="2800" dirty="0">
                <a:latin typeface="Arial" panose="020B0604020202020204" pitchFamily="34" charset="0"/>
              </a:rPr>
              <a:t>走进彩色世界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198142" y="1109761"/>
            <a:ext cx="6624736" cy="430887"/>
          </a:xfrm>
          <a:prstGeom prst="rect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光的色散：太阳光通过棱镜后被分解成各种颜色的光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198142" y="1672288"/>
            <a:ext cx="5087958" cy="430887"/>
          </a:xfrm>
          <a:prstGeom prst="rect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/>
              <a:t>太阳光谱</a:t>
            </a:r>
            <a:r>
              <a:rPr lang="en-US" altLang="zh-CN" sz="2200" dirty="0"/>
              <a:t>:</a:t>
            </a:r>
            <a:r>
              <a:rPr lang="zh-CN" altLang="en-US" sz="2200" dirty="0">
                <a:latin typeface="宋体" panose="02010600030101010101" pitchFamily="2" charset="-122"/>
              </a:rPr>
              <a:t>红、橙、黄、绿、蓝、靛、紫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183327" y="2287869"/>
            <a:ext cx="3952895" cy="430887"/>
          </a:xfrm>
          <a:prstGeom prst="rect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色光的三原色：</a:t>
            </a:r>
            <a:r>
              <a:rPr lang="zh-CN" altLang="en-US" sz="2200" dirty="0">
                <a:latin typeface="Arial" panose="020B0604020202020204" pitchFamily="34" charset="0"/>
                <a:sym typeface="+mn-ea"/>
              </a:rPr>
              <a:t>红、绿、蓝</a:t>
            </a:r>
            <a:endParaRPr lang="zh-CN" altLang="en-US" sz="2200" dirty="0">
              <a:latin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185602" y="3532630"/>
            <a:ext cx="1645086" cy="430887"/>
          </a:xfrm>
          <a:prstGeom prst="rect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看不见的光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115162" y="2992623"/>
            <a:ext cx="1113326" cy="430887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红外线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159774" y="3964320"/>
            <a:ext cx="1113326" cy="430887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紫外线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25976" y="2765640"/>
            <a:ext cx="846714" cy="430887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特点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510510" y="3275556"/>
            <a:ext cx="846714" cy="430887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478494" y="4336584"/>
            <a:ext cx="846714" cy="430887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1838101" y="1428767"/>
            <a:ext cx="265510" cy="2591991"/>
          </a:xfrm>
          <a:prstGeom prst="leftBrace">
            <a:avLst>
              <a:gd name="adj1" fmla="val 54595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左大括号 14"/>
          <p:cNvSpPr/>
          <p:nvPr/>
        </p:nvSpPr>
        <p:spPr>
          <a:xfrm>
            <a:off x="3923872" y="3042448"/>
            <a:ext cx="165497" cy="1170385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左大括号 15"/>
          <p:cNvSpPr/>
          <p:nvPr/>
        </p:nvSpPr>
        <p:spPr>
          <a:xfrm>
            <a:off x="5332638" y="2884268"/>
            <a:ext cx="123735" cy="718796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左大括号 16"/>
          <p:cNvSpPr/>
          <p:nvPr/>
        </p:nvSpPr>
        <p:spPr>
          <a:xfrm>
            <a:off x="5306647" y="3804086"/>
            <a:ext cx="134887" cy="817494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35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486586" y="3774207"/>
            <a:ext cx="848179" cy="430887"/>
          </a:xfrm>
          <a:prstGeom prst="rect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CN" altLang="en-US" sz="2200" dirty="0">
                <a:latin typeface="Arial" panose="020B0604020202020204" pitchFamily="34" charset="0"/>
              </a:rPr>
              <a:t>特点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ldLvl="0" animBg="1"/>
      <p:bldP spid="4" grpId="0" bldLvl="0" animBg="1"/>
      <p:bldP spid="5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3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275856" y="1923678"/>
            <a:ext cx="28498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491880" y="2202418"/>
            <a:ext cx="2236510" cy="7155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kumimoji="1" lang="zh-CN" altLang="en-US" sz="32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课后练习册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888" y="987574"/>
            <a:ext cx="4032448" cy="2572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323528" y="1923678"/>
            <a:ext cx="2631440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latin typeface="Times New Roman" panose="02020603050405020304" pitchFamily="18" charset="0"/>
              </a:rPr>
              <a:t>你见过彩虹吗？</a:t>
            </a:r>
          </a:p>
        </p:txBody>
      </p:sp>
      <p:sp>
        <p:nvSpPr>
          <p:cNvPr id="11" name="WordArt 3"/>
          <p:cNvSpPr>
            <a:spLocks noChangeArrowheads="1" noChangeShapeType="1"/>
          </p:cNvSpPr>
          <p:nvPr/>
        </p:nvSpPr>
        <p:spPr bwMode="auto">
          <a:xfrm>
            <a:off x="1907704" y="3735565"/>
            <a:ext cx="5519750" cy="60959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2400" dirty="0">
                <a:solidFill>
                  <a:srgbClr val="0070C0"/>
                </a:solidFill>
                <a:latin typeface="Times New Roman" panose="02020603050405020304" pitchFamily="18" charset="0"/>
              </a:rPr>
              <a:t>雨后为什么会有彩虹？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 autoUpdateAnimBg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9" descr="f5a46cf9-f40d-448b-8b2e-f324a26555b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9517633">
            <a:off x="6399305" y="3211220"/>
            <a:ext cx="2312035" cy="1829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3397885" y="1108710"/>
            <a:ext cx="5498465" cy="242290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17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世纪以前，人们一直认为在五光十色的世界中太阳光是最为单纯的。直到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1665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年，牛顿做了一个有趣的实验，才揭示了太阳光的本质。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845022"/>
            <a:ext cx="2622619" cy="36031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971600" y="1131590"/>
            <a:ext cx="2680335" cy="616585"/>
          </a:xfrm>
          <a:prstGeom prst="rect">
            <a:avLst/>
          </a:prstGeom>
        </p:spPr>
        <p:txBody>
          <a:bodyPr lIns="0" rIns="0" bIns="0" anchor="b"/>
          <a:lstStyle/>
          <a:p>
            <a:pPr marL="0" marR="0" lvl="0" indent="0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ea"/>
                <a:ea typeface="+mj-ea"/>
                <a:cs typeface="+mj-cs"/>
              </a:rPr>
              <a:t>一、光的色散</a:t>
            </a:r>
            <a:endParaRPr kumimoji="0" lang="zh-CN" altLang="en-US" sz="33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ea"/>
              <a:ea typeface="+mj-ea"/>
              <a:cs typeface="+mj-cs"/>
              <a:hlinkClick r:id="rId2" action="ppaction://hlinkfile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611560" y="1995686"/>
            <a:ext cx="8352928" cy="1451992"/>
          </a:xfrm>
          <a:prstGeom prst="rect">
            <a:avLst/>
          </a:prstGeom>
        </p:spPr>
        <p:txBody>
          <a:bodyPr/>
          <a:lstStyle/>
          <a:p>
            <a:pPr marR="0" lvl="0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[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演示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]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按照图示，让一束光穿过狭缝射在三棱镜上 ，</a:t>
            </a:r>
            <a:endParaRPr kumimoji="0" lang="en-US" altLang="zh-CN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ea"/>
              <a:ea typeface="+mj-ea"/>
              <a:cs typeface="+mn-cs"/>
            </a:endParaRPr>
          </a:p>
          <a:p>
            <a:pPr marR="0" lvl="0" algn="l" defTabSz="685800" rtl="0" eaLnBrk="0" fontAlgn="base" latinLnBrk="0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同学们在白屏上能看到什么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  <a:hlinkClick r:id="" action="ppaction://noaction"/>
              </a:rPr>
              <a:t>现象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(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屏离三棱镜不要太远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)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ea"/>
                <a:ea typeface="+mj-ea"/>
                <a:cs typeface="+mn-cs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740352" y="1017983"/>
            <a:ext cx="677108" cy="371283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49" charset="-122"/>
              </a:rPr>
              <a:t>红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FF9966"/>
                </a:solidFill>
                <a:latin typeface="黑体" panose="02010609060101010101" pitchFamily="49" charset="-122"/>
              </a:rPr>
              <a:t>橙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chemeClr val="tx2"/>
                </a:solidFill>
                <a:latin typeface="黑体" panose="02010609060101010101" pitchFamily="49" charset="-122"/>
              </a:rPr>
              <a:t>黄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FF00"/>
                </a:solidFill>
                <a:latin typeface="黑体" panose="02010609060101010101" pitchFamily="49" charset="-122"/>
              </a:rPr>
              <a:t>绿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66FF"/>
                </a:solidFill>
                <a:latin typeface="黑体" panose="02010609060101010101" pitchFamily="49" charset="-122"/>
              </a:rPr>
              <a:t>蓝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00FFFF"/>
                </a:solidFill>
                <a:latin typeface="黑体" panose="02010609060101010101" pitchFamily="49" charset="-122"/>
              </a:rPr>
              <a:t>靛</a:t>
            </a:r>
            <a:r>
              <a:rPr lang="zh-CN" altLang="en-US" sz="2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2800" b="1" dirty="0">
                <a:solidFill>
                  <a:srgbClr val="CC00FF"/>
                </a:solidFill>
                <a:latin typeface="黑体" panose="02010609060101010101" pitchFamily="49" charset="-122"/>
              </a:rPr>
              <a:t>紫</a:t>
            </a:r>
            <a:r>
              <a:rPr lang="zh-CN" altLang="en-US" sz="3200" b="1" dirty="0">
                <a:solidFill>
                  <a:srgbClr val="CC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pic>
        <p:nvPicPr>
          <p:cNvPr id="4" name="图片 3" descr="t019825b719f775e0da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017983"/>
            <a:ext cx="6954742" cy="36326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r="4820"/>
          <a:stretch>
            <a:fillRect/>
          </a:stretch>
        </p:blipFill>
        <p:spPr bwMode="auto">
          <a:xfrm>
            <a:off x="4994275" y="1244962"/>
            <a:ext cx="3159760" cy="249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723106" y="1203598"/>
            <a:ext cx="3960440" cy="272863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indent="457200" eaLnBrk="0" fontAlgn="base" hangingPunct="0">
              <a:lnSpc>
                <a:spcPct val="125000"/>
              </a:lnSpc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</a:rPr>
              <a:t>太阳光通过棱镜后，被分解为</a:t>
            </a:r>
            <a:r>
              <a:rPr lang="zh-CN" altLang="en-US" sz="2800" dirty="0">
                <a:solidFill>
                  <a:srgbClr val="FF0000"/>
                </a:solidFill>
              </a:rPr>
              <a:t>红、橙、黄、绿、蓝、靛、紫</a:t>
            </a:r>
            <a:r>
              <a:rPr lang="zh-CN" altLang="en-US" sz="2800" dirty="0">
                <a:solidFill>
                  <a:schemeClr val="tx1"/>
                </a:solidFill>
              </a:rPr>
              <a:t>七种颜色的光。这种现象叫作</a:t>
            </a:r>
            <a:r>
              <a:rPr lang="zh-CN" altLang="en-US" sz="2800" dirty="0">
                <a:solidFill>
                  <a:srgbClr val="FF0000"/>
                </a:solidFill>
              </a:rPr>
              <a:t>光的色散。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24535" y="4032885"/>
            <a:ext cx="773589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buFontTx/>
              <a:buNone/>
            </a:pP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</a:rPr>
              <a:t>由此可以猜想：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</a:rPr>
              <a:t>白光是由各种色光混合而成的。</a:t>
            </a:r>
          </a:p>
        </p:txBody>
      </p: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8101634" y="2113007"/>
            <a:ext cx="336550" cy="115189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square">
            <a:spAutoFit/>
          </a:bodyPr>
          <a:lstStyle/>
          <a:p>
            <a:pPr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</a:pPr>
            <a:r>
              <a:rPr lang="zh-CN" altLang="en-US" sz="800" b="1" dirty="0">
                <a:solidFill>
                  <a:srgbClr val="FF0000"/>
                </a:solidFill>
                <a:latin typeface="黑体" panose="02010609060101010101" pitchFamily="49" charset="-122"/>
              </a:rPr>
              <a:t>红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rgbClr val="FF9966"/>
                </a:solidFill>
                <a:latin typeface="黑体" panose="02010609060101010101" pitchFamily="49" charset="-122"/>
              </a:rPr>
              <a:t>橙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chemeClr val="tx2"/>
                </a:solidFill>
                <a:latin typeface="黑体" panose="02010609060101010101" pitchFamily="49" charset="-122"/>
              </a:rPr>
              <a:t>黄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rgbClr val="00FF00"/>
                </a:solidFill>
                <a:latin typeface="黑体" panose="02010609060101010101" pitchFamily="49" charset="-122"/>
              </a:rPr>
              <a:t>绿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rgbClr val="0066FF"/>
                </a:solidFill>
                <a:latin typeface="黑体" panose="02010609060101010101" pitchFamily="49" charset="-122"/>
              </a:rPr>
              <a:t>蓝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rgbClr val="00FFFF"/>
                </a:solidFill>
                <a:latin typeface="黑体" panose="02010609060101010101" pitchFamily="49" charset="-122"/>
              </a:rPr>
              <a:t>靛</a:t>
            </a:r>
            <a:r>
              <a:rPr lang="zh-CN" altLang="en-US" sz="800" b="1" dirty="0">
                <a:solidFill>
                  <a:schemeClr val="hlink"/>
                </a:solidFill>
                <a:latin typeface="黑体" panose="02010609060101010101" pitchFamily="49" charset="-122"/>
              </a:rPr>
              <a:t> </a:t>
            </a:r>
            <a:r>
              <a:rPr lang="zh-CN" altLang="en-US" sz="800" b="1" dirty="0">
                <a:solidFill>
                  <a:srgbClr val="CC00FF"/>
                </a:solidFill>
                <a:latin typeface="黑体" panose="02010609060101010101" pitchFamily="49" charset="-122"/>
              </a:rPr>
              <a:t>紫</a:t>
            </a:r>
            <a:r>
              <a:rPr lang="zh-CN" altLang="en-US" sz="1000" b="1" dirty="0">
                <a:solidFill>
                  <a:srgbClr val="CC00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棱镜的色散　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5139" y="1357304"/>
            <a:ext cx="3990975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4" descr="棱镜的色散　b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357304"/>
            <a:ext cx="39179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1286</Words>
  <Application>Microsoft Office PowerPoint</Application>
  <PresentationFormat>全屏显示(16:9)</PresentationFormat>
  <Paragraphs>90</Paragraphs>
  <Slides>33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宋体</vt:lpstr>
      <vt:lpstr>Calibri</vt:lpstr>
      <vt:lpstr>Times New Roman</vt:lpstr>
      <vt:lpstr>黑体</vt:lpstr>
      <vt:lpstr>Wingdings</vt:lpstr>
      <vt:lpstr>Arial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Administrator</cp:lastModifiedBy>
  <cp:revision>762</cp:revision>
  <dcterms:created xsi:type="dcterms:W3CDTF">2018-11-06T06:39:00Z</dcterms:created>
  <dcterms:modified xsi:type="dcterms:W3CDTF">2026-08-14T00:04:57Z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