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270" r:id="rId4"/>
    <p:sldId id="290" r:id="rId5"/>
    <p:sldId id="293" r:id="rId6"/>
    <p:sldId id="296" r:id="rId7"/>
    <p:sldId id="299" r:id="rId8"/>
    <p:sldId id="309" r:id="rId9"/>
    <p:sldId id="307" r:id="rId10"/>
    <p:sldId id="301" r:id="rId11"/>
    <p:sldId id="311" r:id="rId12"/>
    <p:sldId id="297" r:id="rId13"/>
    <p:sldId id="295" r:id="rId14"/>
    <p:sldId id="294" r:id="rId15"/>
    <p:sldId id="312" r:id="rId16"/>
    <p:sldId id="289" r:id="rId17"/>
    <p:sldId id="314" r:id="rId18"/>
    <p:sldId id="315" r:id="rId19"/>
    <p:sldId id="313" r:id="rId20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908F61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142434259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63879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177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05469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197187"/>
            <a:ext cx="4038600" cy="16354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197187"/>
            <a:ext cx="4038600" cy="16354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2946649"/>
            <a:ext cx="4038600" cy="1636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2946649"/>
            <a:ext cx="4038600" cy="1636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2888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14-&#21160;&#30011;-14&#65306;&#20915;&#23450;&#30005;&#38459;&#22823;&#23567;&#30340;&#22240;&#32032;.sw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9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429123" y="2396059"/>
            <a:ext cx="3158411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第十六章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798529" y="810986"/>
            <a:ext cx="441960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5008037" y="3165737"/>
            <a:ext cx="1657124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变阻器</a:t>
            </a:r>
            <a:endParaRPr lang="zh-CN" sz="5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9503" y="1922044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3"/>
          <p:cNvSpPr>
            <a:spLocks noChangeArrowheads="1"/>
          </p:cNvSpPr>
          <p:nvPr/>
        </p:nvSpPr>
        <p:spPr bwMode="auto">
          <a:xfrm>
            <a:off x="184152" y="100097"/>
            <a:ext cx="5976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400" dirty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滑动变阻器控制电阻两端的电压</a:t>
            </a:r>
          </a:p>
        </p:txBody>
      </p:sp>
      <p:sp>
        <p:nvSpPr>
          <p:cNvPr id="336900" name="Text Box 7"/>
          <p:cNvSpPr txBox="1">
            <a:spLocks noChangeArrowheads="1"/>
          </p:cNvSpPr>
          <p:nvPr/>
        </p:nvSpPr>
        <p:spPr bwMode="auto">
          <a:xfrm>
            <a:off x="358775" y="3939948"/>
            <a:ext cx="79565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endParaRPr lang="zh-CN" altLang="en-US" sz="2000" b="1"/>
          </a:p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endParaRPr lang="zh-CN" altLang="en-US" sz="2000"/>
          </a:p>
        </p:txBody>
      </p:sp>
      <p:sp>
        <p:nvSpPr>
          <p:cNvPr id="336901" name="Text Box 5"/>
          <p:cNvSpPr txBox="1">
            <a:spLocks noChangeArrowheads="1"/>
          </p:cNvSpPr>
          <p:nvPr/>
        </p:nvSpPr>
        <p:spPr bwMode="auto">
          <a:xfrm>
            <a:off x="97102" y="3801448"/>
            <a:ext cx="86571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buFont typeface="Arial" pitchFamily="34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）换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用不同的定值电阻，使电阻成整数倍地变化（</a:t>
            </a:r>
            <a:r>
              <a:rPr lang="en-US" altLang="zh-CN" sz="24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5Ω</a:t>
            </a:r>
            <a:r>
              <a:rPr lang="zh-CN" altLang="en-US" sz="24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10Ω</a:t>
            </a:r>
            <a:r>
              <a:rPr lang="zh-CN" altLang="en-US" sz="24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15Ω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），闭合开关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调节滑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片，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保持定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值电阻两端的电压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不变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690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2815" y="593322"/>
            <a:ext cx="3606705" cy="223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7102" y="614349"/>
            <a:ext cx="48750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800" b="1" dirty="0" smtClean="0">
                <a:latin typeface="Times New Roman" pitchFamily="18" charset="0"/>
              </a:rPr>
              <a:t>根据电路图，</a:t>
            </a:r>
            <a:r>
              <a:rPr lang="zh-CN" altLang="en-US" sz="2800" b="1" dirty="0">
                <a:latin typeface="Times New Roman" pitchFamily="18" charset="0"/>
              </a:rPr>
              <a:t>连接实物</a:t>
            </a:r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1041399" y="1012652"/>
            <a:ext cx="2603185" cy="1756946"/>
            <a:chOff x="3580" y="838"/>
            <a:chExt cx="1873" cy="1548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294" t="12727" r="34663" b="38606"/>
            <a:stretch>
              <a:fillRect/>
            </a:stretch>
          </p:blipFill>
          <p:spPr bwMode="auto">
            <a:xfrm>
              <a:off x="3580" y="1003"/>
              <a:ext cx="1873" cy="1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4842" y="838"/>
              <a:ext cx="25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latin typeface="Times New Roman" pitchFamily="18" charset="0"/>
                </a:rPr>
                <a:t>S</a:t>
              </a:r>
            </a:p>
          </p:txBody>
        </p:sp>
      </p:grp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84152" y="2831952"/>
            <a:ext cx="84798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）闭合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，调节滑动变阻器的滑片，使定值电阻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两端的电压成整数倍地变化。</a:t>
            </a:r>
          </a:p>
        </p:txBody>
      </p:sp>
    </p:spTree>
    <p:extLst>
      <p:ext uri="{BB962C8B-B14F-4D97-AF65-F5344CB8AC3E}">
        <p14:creationId xmlns:p14="http://schemas.microsoft.com/office/powerpoint/2010/main" xmlns="" val="223280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69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901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3"/>
          <p:cNvSpPr>
            <a:spLocks noChangeArrowheads="1"/>
          </p:cNvSpPr>
          <p:nvPr/>
        </p:nvSpPr>
        <p:spPr bwMode="auto">
          <a:xfrm>
            <a:off x="331330" y="726881"/>
            <a:ext cx="37496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表示出阻值的变阻器。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97824" y="48742"/>
            <a:ext cx="1887694" cy="52321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二、电阻箱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96743" y="1291437"/>
            <a:ext cx="2235201" cy="2723053"/>
            <a:chOff x="5231030" y="2412832"/>
            <a:chExt cx="3529013" cy="3803028"/>
          </a:xfrm>
        </p:grpSpPr>
        <p:pic>
          <p:nvPicPr>
            <p:cNvPr id="10" name="Picture 19" descr="图片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1030" y="2412832"/>
              <a:ext cx="3529013" cy="329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6119812" y="5589240"/>
              <a:ext cx="2058044" cy="626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电阻箱</a:t>
              </a:r>
            </a:p>
          </p:txBody>
        </p:sp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796743" y="4117382"/>
            <a:ext cx="1484313" cy="66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>
              <a:buFont typeface="Arial" pitchFamily="34" charset="0"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读数方法：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561852" y="4220718"/>
            <a:ext cx="45948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指针所指数值乘以倍率后相加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35" t="671" r="38650" b="1430"/>
          <a:stretch/>
        </p:blipFill>
        <p:spPr>
          <a:xfrm>
            <a:off x="5242138" y="862000"/>
            <a:ext cx="2361742" cy="315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14946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674306" y="1262792"/>
            <a:ext cx="4282742" cy="175432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改变</a:t>
            </a:r>
            <a:r>
              <a:rPr 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电路中的电流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改变</a:t>
            </a:r>
            <a:r>
              <a:rPr 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部分电路两端的电压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保护电路</a:t>
            </a:r>
            <a:r>
              <a:rPr 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355600" y="141616"/>
            <a:ext cx="296491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三、变阻器</a:t>
            </a:r>
            <a:r>
              <a:rPr lang="zh-CN" altLang="en-US" dirty="0"/>
              <a:t>的应用</a:t>
            </a: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372533" y="739574"/>
            <a:ext cx="2543323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olidFill>
                  <a:srgbClr val="007E27"/>
                </a:solidFill>
              </a:rPr>
              <a:t>1.</a:t>
            </a:r>
            <a:r>
              <a:rPr lang="zh-CN" altLang="en-US" dirty="0" smtClean="0">
                <a:solidFill>
                  <a:srgbClr val="007E27"/>
                </a:solidFill>
              </a:rPr>
              <a:t>变阻器的作用</a:t>
            </a:r>
            <a:endParaRPr lang="zh-CN" altLang="en-US" dirty="0">
              <a:solidFill>
                <a:srgbClr val="007E27"/>
              </a:solidFill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371951" y="3107267"/>
            <a:ext cx="1466105" cy="52321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800" dirty="0" smtClean="0">
                <a:solidFill>
                  <a:srgbClr val="007E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solidFill>
                  <a:srgbClr val="007E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电位器</a:t>
            </a:r>
            <a:endParaRPr lang="zh-CN" altLang="en-US" sz="2800" dirty="0">
              <a:solidFill>
                <a:srgbClr val="007E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6519595"/>
              </p:ext>
            </p:extLst>
          </p:nvPr>
        </p:nvGraphicFramePr>
        <p:xfrm>
          <a:off x="4957048" y="1262792"/>
          <a:ext cx="3624195" cy="2367693"/>
        </p:xfrm>
        <a:graphic>
          <a:graphicData uri="http://schemas.openxmlformats.org/presentationml/2006/ole">
            <p:oleObj spid="_x0000_s5143" r:id="rId3" imgW="2286198" imgH="1523810" progId="">
              <p:embed/>
            </p:oleObj>
          </a:graphicData>
        </a:graphic>
      </p:graphicFrame>
      <p:sp>
        <p:nvSpPr>
          <p:cNvPr id="26" name="矩形 25"/>
          <p:cNvSpPr/>
          <p:nvPr/>
        </p:nvSpPr>
        <p:spPr>
          <a:xfrm>
            <a:off x="674306" y="3720634"/>
            <a:ext cx="8102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生活中，不论是收音机的音量变化，还是电视机的亮度变化、剧场中灯的变化都有一个相当于滑动变阻器的元件． </a:t>
            </a:r>
          </a:p>
        </p:txBody>
      </p:sp>
    </p:spTree>
    <p:extLst>
      <p:ext uri="{BB962C8B-B14F-4D97-AF65-F5344CB8AC3E}">
        <p14:creationId xmlns:p14="http://schemas.microsoft.com/office/powerpoint/2010/main" xmlns="" val="27724056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5695" y="627895"/>
            <a:ext cx="2160000" cy="2033239"/>
            <a:chOff x="1244600" y="1388533"/>
            <a:chExt cx="3386668" cy="2774787"/>
          </a:xfrm>
        </p:grpSpPr>
        <p:pic>
          <p:nvPicPr>
            <p:cNvPr id="3" name="Picture 2" descr="E:\01商乐\05区工作\04课题组\做ppt\16章 电压电阻\电压电阻图\16-4-5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01" t="9038" r="1864" b="9208"/>
            <a:stretch/>
          </p:blipFill>
          <p:spPr bwMode="auto">
            <a:xfrm>
              <a:off x="1244600" y="1388533"/>
              <a:ext cx="3386668" cy="2038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646088" y="3533280"/>
              <a:ext cx="2890593" cy="630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400" noProof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机械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电位器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54917" y="627895"/>
            <a:ext cx="1846186" cy="2033239"/>
            <a:chOff x="4112794" y="1032285"/>
            <a:chExt cx="2054607" cy="2344271"/>
          </a:xfrm>
        </p:grpSpPr>
        <p:pic>
          <p:nvPicPr>
            <p:cNvPr id="6" name="Picture 5" descr="http://image.suning.cn/content/catentries/00000000010330/000000000103305672/fullimage/000000000103305672_1f.jpg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2794" y="1032285"/>
              <a:ext cx="2054607" cy="1722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4310222" y="2844268"/>
              <a:ext cx="1659749" cy="532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调光台灯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20325" y="636236"/>
            <a:ext cx="1505463" cy="1968835"/>
            <a:chOff x="6937813" y="1444483"/>
            <a:chExt cx="1282522" cy="2266869"/>
          </a:xfrm>
        </p:grpSpPr>
        <p:pic>
          <p:nvPicPr>
            <p:cNvPr id="9" name="Picture 7" descr="http://pic8.nipic.com/20100622/4282793_171054214561_2.jpg"/>
            <p:cNvPicPr preferRelativeResize="0">
              <a:picLocks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748" b="2785"/>
            <a:stretch/>
          </p:blipFill>
          <p:spPr bwMode="auto">
            <a:xfrm>
              <a:off x="6937813" y="1444483"/>
              <a:ext cx="1181630" cy="1710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6937813" y="3179802"/>
              <a:ext cx="1282522" cy="53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音量旋钮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26579" y="637673"/>
            <a:ext cx="2341669" cy="1967397"/>
            <a:chOff x="1609155" y="3606273"/>
            <a:chExt cx="1961715" cy="1964426"/>
          </a:xfrm>
        </p:grpSpPr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1833161" y="5109034"/>
              <a:ext cx="173770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FF0000"/>
                  </a:solidFill>
                </a:rPr>
                <a:t>调温电熨斗</a:t>
              </a:r>
            </a:p>
          </p:txBody>
        </p:sp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5" cstate="print">
              <a:lum bright="18000" contrast="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155" y="3606273"/>
              <a:ext cx="1864554" cy="1484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5154940" y="3005333"/>
            <a:ext cx="1709993" cy="1880906"/>
            <a:chOff x="846573" y="2577618"/>
            <a:chExt cx="2046083" cy="235068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508" t="39604" r="317" b="-330"/>
            <a:stretch/>
          </p:blipFill>
          <p:spPr>
            <a:xfrm>
              <a:off x="846573" y="2577618"/>
              <a:ext cx="2046083" cy="185045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846573" y="4466634"/>
              <a:ext cx="17235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数字电位器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15348" y="3005333"/>
            <a:ext cx="2031325" cy="1965622"/>
            <a:chOff x="6393396" y="432446"/>
            <a:chExt cx="2031325" cy="1965622"/>
          </a:xfrm>
        </p:grpSpPr>
        <p:sp>
          <p:nvSpPr>
            <p:cNvPr id="18" name="Text Box 8"/>
            <p:cNvSpPr txBox="1">
              <a:spLocks noChangeArrowheads="1"/>
            </p:cNvSpPr>
            <p:nvPr/>
          </p:nvSpPr>
          <p:spPr bwMode="auto">
            <a:xfrm>
              <a:off x="6393396" y="1936403"/>
              <a:ext cx="20313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调节耳机音量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6986" y="432446"/>
              <a:ext cx="1624147" cy="1479028"/>
            </a:xfrm>
            <a:prstGeom prst="rect">
              <a:avLst/>
            </a:prstGeom>
          </p:spPr>
        </p:pic>
      </p:grpSp>
      <p:sp>
        <p:nvSpPr>
          <p:cNvPr id="20" name="文本框 78856"/>
          <p:cNvSpPr txBox="1">
            <a:spLocks noChangeArrowheads="1"/>
          </p:cNvSpPr>
          <p:nvPr/>
        </p:nvSpPr>
        <p:spPr bwMode="auto">
          <a:xfrm>
            <a:off x="2508703" y="6981756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B0F0"/>
                </a:solidFill>
                <a:latin typeface="华文细黑" pitchFamily="2" charset="-122"/>
                <a:ea typeface="华文细黑" pitchFamily="2" charset="-122"/>
              </a:rPr>
              <a:t>利用电位器调节耳机音量</a:t>
            </a:r>
          </a:p>
        </p:txBody>
      </p:sp>
      <p:sp>
        <p:nvSpPr>
          <p:cNvPr id="21" name="文本框 78857"/>
          <p:cNvSpPr txBox="1">
            <a:spLocks noChangeArrowheads="1"/>
          </p:cNvSpPr>
          <p:nvPr/>
        </p:nvSpPr>
        <p:spPr bwMode="auto">
          <a:xfrm>
            <a:off x="231123" y="2797278"/>
            <a:ext cx="480914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+mj-ea"/>
              <a:buAutoNum type="circleNumDbPlain" startAt="2"/>
            </a:pPr>
            <a:r>
              <a:rPr lang="zh-CN" altLang="en-US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 数字电位器：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数字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电位器具有可程序控制改变阻值、耐震动、噪声小、寿命长、抗环境污染等优点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23" name="矩形 22"/>
          <p:cNvSpPr/>
          <p:nvPr/>
        </p:nvSpPr>
        <p:spPr>
          <a:xfrm>
            <a:off x="149983" y="136293"/>
            <a:ext cx="21611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en-US" sz="2400" noProof="1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 机械</a:t>
            </a:r>
            <a:r>
              <a:rPr lang="zh-CN" altLang="en-US" sz="2400" dirty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电位器</a:t>
            </a:r>
          </a:p>
        </p:txBody>
      </p:sp>
    </p:spTree>
    <p:extLst>
      <p:ext uri="{BB962C8B-B14F-4D97-AF65-F5344CB8AC3E}">
        <p14:creationId xmlns:p14="http://schemas.microsoft.com/office/powerpoint/2010/main" xmlns="" val="3820078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19737" y="102116"/>
            <a:ext cx="2880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汽车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油量表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原理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9" t="14322" r="19217" b="23880"/>
          <a:stretch/>
        </p:blipFill>
        <p:spPr>
          <a:xfrm>
            <a:off x="1682126" y="634922"/>
            <a:ext cx="5276714" cy="3006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74675" y="3712927"/>
            <a:ext cx="8569325" cy="113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油面上升时，杠杆左端上翘，变阻器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连入电路中的电阻</a:t>
            </a:r>
            <a:r>
              <a:rPr lang="zh-CN" altLang="en-US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，油量表（电流表）的示数</a:t>
            </a:r>
            <a:r>
              <a:rPr lang="zh-CN" altLang="en-US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311292" y="4286041"/>
            <a:ext cx="1079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变小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279805" y="4287128"/>
            <a:ext cx="1079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变大</a:t>
            </a:r>
          </a:p>
        </p:txBody>
      </p:sp>
    </p:spTree>
    <p:extLst>
      <p:ext uri="{BB962C8B-B14F-4D97-AF65-F5344CB8AC3E}">
        <p14:creationId xmlns:p14="http://schemas.microsoft.com/office/powerpoint/2010/main" xmlns="" val="6987316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92695" y="907202"/>
            <a:ext cx="1177925" cy="497244"/>
          </a:xfrm>
          <a:prstGeom prst="rect">
            <a:avLst/>
          </a:prstGeom>
          <a:solidFill>
            <a:schemeClr val="bg1">
              <a:alpha val="39999"/>
            </a:schemeClr>
          </a:solidFill>
          <a:ln w="19050" algn="ctr">
            <a:solidFill>
              <a:srgbClr val="0066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变阻器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24408" y="1973156"/>
            <a:ext cx="1714500" cy="497244"/>
          </a:xfrm>
          <a:prstGeom prst="rect">
            <a:avLst/>
          </a:prstGeom>
          <a:solidFill>
            <a:schemeClr val="bg1">
              <a:alpha val="39999"/>
            </a:schemeClr>
          </a:solidFill>
          <a:ln w="19050" algn="ctr">
            <a:solidFill>
              <a:srgbClr val="0066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滑动变阻器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55683" y="2885285"/>
            <a:ext cx="2078081" cy="497244"/>
          </a:xfrm>
          <a:prstGeom prst="rect">
            <a:avLst/>
          </a:prstGeom>
          <a:solidFill>
            <a:schemeClr val="bg1">
              <a:alpha val="39999"/>
            </a:schemeClr>
          </a:solidFill>
          <a:ln w="19050" algn="ctr">
            <a:solidFill>
              <a:srgbClr val="0066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应用：电位器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873948" y="585816"/>
            <a:ext cx="5568950" cy="497244"/>
          </a:xfrm>
          <a:prstGeom prst="rect">
            <a:avLst/>
          </a:prstGeom>
          <a:solidFill>
            <a:schemeClr val="accent5">
              <a:lumMod val="60000"/>
              <a:lumOff val="40000"/>
              <a:alpha val="3999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构造：瓷筒、线圈、滑片、金属棒、接线柱等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864175" y="3677851"/>
            <a:ext cx="4711863" cy="722596"/>
          </a:xfrm>
          <a:prstGeom prst="rect">
            <a:avLst/>
          </a:prstGeom>
          <a:solidFill>
            <a:schemeClr val="accent5">
              <a:lumMod val="60000"/>
              <a:lumOff val="40000"/>
              <a:alpha val="3999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能够连续改变接入电路的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电阻   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 algn="l" eaLnBrk="1" hangingPunct="1"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缺点：但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不能显示接入电路的阻值大小</a:t>
            </a: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238908" y="750198"/>
            <a:ext cx="636587" cy="3254535"/>
            <a:chOff x="221411" y="1193800"/>
            <a:chExt cx="361013" cy="1733296"/>
          </a:xfrm>
        </p:grpSpPr>
        <p:cxnSp>
          <p:nvCxnSpPr>
            <p:cNvPr id="53262" name="直接连接符 16"/>
            <p:cNvCxnSpPr>
              <a:cxnSpLocks noChangeShapeType="1"/>
            </p:cNvCxnSpPr>
            <p:nvPr/>
          </p:nvCxnSpPr>
          <p:spPr bwMode="auto">
            <a:xfrm>
              <a:off x="384048" y="1193800"/>
              <a:ext cx="188247" cy="0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263" name="直接连接符 53"/>
            <p:cNvCxnSpPr>
              <a:cxnSpLocks noChangeShapeType="1"/>
            </p:cNvCxnSpPr>
            <p:nvPr/>
          </p:nvCxnSpPr>
          <p:spPr bwMode="auto">
            <a:xfrm>
              <a:off x="384048" y="2927096"/>
              <a:ext cx="188247" cy="0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264" name="直接连接符 54"/>
            <p:cNvCxnSpPr>
              <a:cxnSpLocks noChangeShapeType="1"/>
            </p:cNvCxnSpPr>
            <p:nvPr/>
          </p:nvCxnSpPr>
          <p:spPr bwMode="auto">
            <a:xfrm>
              <a:off x="384048" y="1193800"/>
              <a:ext cx="0" cy="1733296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265" name="直接连接符 55"/>
            <p:cNvCxnSpPr>
              <a:cxnSpLocks noChangeShapeType="1"/>
            </p:cNvCxnSpPr>
            <p:nvPr/>
          </p:nvCxnSpPr>
          <p:spPr bwMode="auto">
            <a:xfrm>
              <a:off x="221411" y="2067461"/>
              <a:ext cx="361013" cy="0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266" name="直接连接符 16"/>
            <p:cNvCxnSpPr>
              <a:cxnSpLocks noChangeShapeType="1"/>
            </p:cNvCxnSpPr>
            <p:nvPr/>
          </p:nvCxnSpPr>
          <p:spPr bwMode="auto">
            <a:xfrm>
              <a:off x="384048" y="1623154"/>
              <a:ext cx="188247" cy="0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267" name="直接连接符 16"/>
            <p:cNvCxnSpPr>
              <a:cxnSpLocks noChangeShapeType="1"/>
            </p:cNvCxnSpPr>
            <p:nvPr/>
          </p:nvCxnSpPr>
          <p:spPr bwMode="auto">
            <a:xfrm>
              <a:off x="391239" y="2493334"/>
              <a:ext cx="188247" cy="0"/>
            </a:xfrm>
            <a:prstGeom prst="line">
              <a:avLst/>
            </a:prstGeom>
            <a:noFill/>
            <a:ln w="19050" algn="ctr">
              <a:solidFill>
                <a:srgbClr val="007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864175" y="1278174"/>
            <a:ext cx="6079591" cy="501033"/>
          </a:xfrm>
          <a:prstGeom prst="rect">
            <a:avLst/>
          </a:prstGeom>
          <a:solidFill>
            <a:schemeClr val="accent5">
              <a:lumMod val="60000"/>
              <a:lumOff val="40000"/>
              <a:alpha val="3999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原理：通过改变接入电路中的电阻丝长度来改变电阻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853335" y="2043769"/>
            <a:ext cx="3169530" cy="497244"/>
          </a:xfrm>
          <a:prstGeom prst="rect">
            <a:avLst/>
          </a:prstGeom>
          <a:solidFill>
            <a:schemeClr val="accent5">
              <a:lumMod val="60000"/>
              <a:lumOff val="40000"/>
              <a:alpha val="3999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接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法：“一上一下”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853335" y="2761089"/>
            <a:ext cx="5787945" cy="688476"/>
          </a:xfrm>
          <a:prstGeom prst="rect">
            <a:avLst/>
          </a:prstGeom>
          <a:solidFill>
            <a:schemeClr val="accent5">
              <a:lumMod val="60000"/>
              <a:lumOff val="40000"/>
              <a:alpha val="3999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作用：改变电路中的电流和部分电路两 端的电压；保护电路</a:t>
            </a:r>
          </a:p>
        </p:txBody>
      </p:sp>
      <p:cxnSp>
        <p:nvCxnSpPr>
          <p:cNvPr id="25" name="直接箭头连接符 24"/>
          <p:cNvCxnSpPr/>
          <p:nvPr/>
        </p:nvCxnSpPr>
        <p:spPr bwMode="auto">
          <a:xfrm>
            <a:off x="1365785" y="1420472"/>
            <a:ext cx="0" cy="547919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 bwMode="auto">
          <a:xfrm>
            <a:off x="1383249" y="2466492"/>
            <a:ext cx="0" cy="547919"/>
          </a:xfrm>
          <a:prstGeom prst="straightConnector1">
            <a:avLst/>
          </a:prstGeom>
          <a:ln>
            <a:headEnd type="none" w="med" len="med"/>
            <a:tailEnd type="arrow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7" name="Shape 108"/>
          <p:cNvSpPr/>
          <p:nvPr/>
        </p:nvSpPr>
        <p:spPr>
          <a:xfrm>
            <a:off x="284119" y="714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1206309" y="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133208" y="516367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0" name="Shape 112"/>
          <p:cNvSpPr/>
          <p:nvPr/>
        </p:nvSpPr>
        <p:spPr>
          <a:xfrm>
            <a:off x="263163" y="115169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0" y="4534962"/>
            <a:ext cx="4648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：滑动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变阻器的原理及使用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420290" y="4534962"/>
            <a:ext cx="49055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rgbClr val="007E27"/>
                </a:solidFill>
              </a:rPr>
              <a:t>难点</a:t>
            </a:r>
            <a:r>
              <a:rPr lang="zh-CN" altLang="en-US" dirty="0"/>
              <a:t>：正确使用与连接滑动变阻器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9169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2" grpId="0" animBg="1"/>
      <p:bldP spid="23" grpId="0" animBg="1"/>
      <p:bldP spid="31" grpId="0" animBg="1"/>
      <p:bldP spid="32" grpId="0" animBg="1"/>
      <p:bldP spid="33" grpId="0" animBg="1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241431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1327" y="221194"/>
            <a:ext cx="59230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滑动变阻器的连接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7527" y="744414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71813" y="1081033"/>
            <a:ext cx="866550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2019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天津市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）如图是滑动变阻器的结构和连入电路的示意图。当滑片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向左滑动时，连入电路的电阻变小的是（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877189" y="2245642"/>
            <a:ext cx="2080133" cy="1284965"/>
            <a:chOff x="5166836" y="2734187"/>
            <a:chExt cx="2238791" cy="1440000"/>
          </a:xfrm>
        </p:grpSpPr>
        <p:pic>
          <p:nvPicPr>
            <p:cNvPr id="6147" name="Picture 3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5627" y="2734187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5166836" y="3318741"/>
              <a:ext cx="48932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B.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281002" y="3537529"/>
            <a:ext cx="2150739" cy="1326325"/>
            <a:chOff x="1117683" y="3508987"/>
            <a:chExt cx="2228060" cy="1446988"/>
          </a:xfrm>
        </p:grpSpPr>
        <p:pic>
          <p:nvPicPr>
            <p:cNvPr id="6146" name="Picture 2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0819" y="3508987"/>
              <a:ext cx="1774924" cy="14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1117683" y="4047067"/>
              <a:ext cx="44026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C. </a:t>
              </a:r>
              <a:endPara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77190" y="3571368"/>
            <a:ext cx="2080134" cy="1292488"/>
            <a:chOff x="4192824" y="3788733"/>
            <a:chExt cx="2196774" cy="1386964"/>
          </a:xfrm>
        </p:grpSpPr>
        <p:pic>
          <p:nvPicPr>
            <p:cNvPr id="6145" name="Picture 1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3381" y="3788733"/>
              <a:ext cx="1766217" cy="1386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4192824" y="4365546"/>
              <a:ext cx="530567" cy="49541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ctr"/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D. </a:t>
              </a:r>
              <a:endPara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7032162" y="1748265"/>
            <a:ext cx="5325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zh-CN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81002" y="2332886"/>
            <a:ext cx="2150739" cy="1153121"/>
            <a:chOff x="1561108" y="2919940"/>
            <a:chExt cx="2259538" cy="1440000"/>
          </a:xfrm>
        </p:grpSpPr>
        <p:pic>
          <p:nvPicPr>
            <p:cNvPr id="6148" name="Picture 4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0646" y="2919940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1561108" y="3481739"/>
              <a:ext cx="47481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ctr"/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A.</a:t>
              </a:r>
              <a:endPara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804" y="214848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68871" y="799196"/>
            <a:ext cx="801999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2019 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山东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菏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泽）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当滑动变阻器的滑片向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端滑动时，下列四种接法中，变阻器阻值变大的是（　　）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77890" y="3463646"/>
            <a:ext cx="2217922" cy="1440000"/>
            <a:chOff x="1209691" y="3456973"/>
            <a:chExt cx="2217922" cy="1440000"/>
          </a:xfrm>
        </p:grpSpPr>
        <p:pic>
          <p:nvPicPr>
            <p:cNvPr id="9218" name="图片 198" descr="说明: 5b4b5c4d.png (142×73)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7613" y="3456973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1209691" y="4094665"/>
              <a:ext cx="45508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C.</a:t>
              </a:r>
              <a:endPara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9169" y="1990276"/>
            <a:ext cx="2156643" cy="1440000"/>
            <a:chOff x="1793890" y="2152788"/>
            <a:chExt cx="2156643" cy="1440000"/>
          </a:xfrm>
        </p:grpSpPr>
        <p:pic>
          <p:nvPicPr>
            <p:cNvPr id="9220" name="图片 192" descr="说明: ba934668.png (153×70)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533" y="2152788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1793890" y="2841070"/>
              <a:ext cx="47042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A.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89281" y="3463646"/>
            <a:ext cx="2231980" cy="1440000"/>
            <a:chOff x="4449226" y="3350028"/>
            <a:chExt cx="2231980" cy="1440000"/>
          </a:xfrm>
        </p:grpSpPr>
        <p:pic>
          <p:nvPicPr>
            <p:cNvPr id="9217" name="图片 201" descr="说明: a03ba0fd.png (140×89)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06" y="3350028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4449226" y="3946140"/>
              <a:ext cx="62442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D.</a:t>
              </a:r>
              <a:endPara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78869" y="2007435"/>
            <a:ext cx="2242392" cy="1422841"/>
            <a:chOff x="4825983" y="2094118"/>
            <a:chExt cx="2242392" cy="1422841"/>
          </a:xfrm>
        </p:grpSpPr>
        <p:pic>
          <p:nvPicPr>
            <p:cNvPr id="9219" name="图片 195" descr="说明: ac3dae89.png (142×77)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8375" y="2094118"/>
              <a:ext cx="1800000" cy="1422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4825983" y="2650203"/>
              <a:ext cx="61595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B.</a:t>
              </a:r>
              <a:endPara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951582" y="1469378"/>
            <a:ext cx="460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70652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1" y="216805"/>
            <a:ext cx="5854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滑动变阻器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的作用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819" y="75085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42" name="Picture 2" descr="111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86" t="10939" r="21208" b="27513"/>
          <a:stretch>
            <a:fillRect/>
          </a:stretch>
        </p:blipFill>
        <p:spPr bwMode="auto">
          <a:xfrm>
            <a:off x="1173449" y="2731840"/>
            <a:ext cx="198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1" descr="22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91" t="8122" r="20982" b="11270"/>
          <a:stretch>
            <a:fillRect/>
          </a:stretch>
        </p:blipFill>
        <p:spPr bwMode="auto">
          <a:xfrm>
            <a:off x="4409424" y="2731840"/>
            <a:ext cx="198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30687" y="1076622"/>
            <a:ext cx="854653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2019 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四川 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广安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如图所示，电源电压不变，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两个灯泡的规格相同。闭合开关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，当滑动变阻器的滑片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P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都从中点向右滑动的过程中，关于两灯的亮度情况，说法正确的是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（ 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　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46014" y="3866035"/>
            <a:ext cx="6999385" cy="12003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始终比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暗	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始终比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亮	</a:t>
            </a:r>
            <a:endParaRPr lang="zh-CN" altLang="en-US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都变暗	    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都变亮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47851" y="2246173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135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401" y="55299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8547" y="545882"/>
            <a:ext cx="843412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(2019 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四川自贡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某同学在做“用滑动变阻器改变电流”的实验时，连接如图所示的电路，将滑动变阻器的滑片移动到最大阻值处，闭合开关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，发现小灯不亮，接下来的操作，在以下步骤中最合理的是（　　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265" name="图片24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272" y="2273012"/>
            <a:ext cx="1724611" cy="110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60401" y="3343621"/>
            <a:ext cx="766433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．断开开关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，更换额定功率大一点的灯泡重新实验	</a:t>
            </a:r>
          </a:p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．断开开关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，增加电池的节数重新实验	</a:t>
            </a:r>
          </a:p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．断开开关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，拆掉导线重新连接电路	</a:t>
            </a:r>
          </a:p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．观察电流表的示数是否为零，判断电路是否断路</a:t>
            </a:r>
          </a:p>
        </p:txBody>
      </p:sp>
      <p:sp>
        <p:nvSpPr>
          <p:cNvPr id="5" name="矩形 4"/>
          <p:cNvSpPr/>
          <p:nvPr/>
        </p:nvSpPr>
        <p:spPr>
          <a:xfrm>
            <a:off x="3211087" y="2273012"/>
            <a:ext cx="5100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8364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4820" y="1184360"/>
            <a:ext cx="152862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复习回顾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0977" y="1183731"/>
            <a:ext cx="465542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影响电阻大小的因素有哪些？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grpSp>
        <p:nvGrpSpPr>
          <p:cNvPr id="10" name="Group 3"/>
          <p:cNvGrpSpPr>
            <a:grpSpLocks/>
          </p:cNvGrpSpPr>
          <p:nvPr/>
        </p:nvGrpSpPr>
        <p:grpSpPr bwMode="auto">
          <a:xfrm>
            <a:off x="6330471" y="3565553"/>
            <a:ext cx="1748315" cy="269846"/>
            <a:chOff x="0" y="0"/>
            <a:chExt cx="1428760" cy="190501"/>
          </a:xfrm>
        </p:grpSpPr>
        <p:cxnSp>
          <p:nvCxnSpPr>
            <p:cNvPr id="11" name="直接连接符 7"/>
            <p:cNvCxnSpPr>
              <a:cxnSpLocks noChangeShapeType="1"/>
            </p:cNvCxnSpPr>
            <p:nvPr/>
          </p:nvCxnSpPr>
          <p:spPr bwMode="auto">
            <a:xfrm>
              <a:off x="0" y="95250"/>
              <a:ext cx="1428760" cy="10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" name="矩形 8"/>
            <p:cNvSpPr>
              <a:spLocks noChangeArrowheads="1"/>
            </p:cNvSpPr>
            <p:nvPr/>
          </p:nvSpPr>
          <p:spPr bwMode="auto">
            <a:xfrm>
              <a:off x="400053" y="0"/>
              <a:ext cx="628654" cy="19050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13" name="Picture 8" descr="7bd91f5880f9e6a58b25290049949b4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4111" y="1056189"/>
            <a:ext cx="1844675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1661954" y="1771711"/>
            <a:ext cx="3958016" cy="1903257"/>
            <a:chOff x="1661954" y="1802684"/>
            <a:chExt cx="3958016" cy="1903257"/>
          </a:xfrm>
        </p:grpSpPr>
        <p:sp>
          <p:nvSpPr>
            <p:cNvPr id="18" name="TextBox 17"/>
            <p:cNvSpPr txBox="1"/>
            <p:nvPr/>
          </p:nvSpPr>
          <p:spPr>
            <a:xfrm>
              <a:off x="2100977" y="1802684"/>
              <a:ext cx="3436223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1.</a:t>
              </a:r>
              <a:r>
                <a:rPr lang="zh-CN" altLang="en-US" dirty="0"/>
                <a:t>导体的材料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10687" y="2264347"/>
              <a:ext cx="3436223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导体的长度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83747" y="3244278"/>
              <a:ext cx="3436223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4.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导体的温度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10687" y="2748207"/>
              <a:ext cx="3436223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3.</a:t>
              </a:r>
              <a:r>
                <a:rPr lang="zh-CN" altLang="en-US" dirty="0"/>
                <a:t>导体的横截面积</a:t>
              </a:r>
            </a:p>
          </p:txBody>
        </p:sp>
        <p:sp>
          <p:nvSpPr>
            <p:cNvPr id="7" name="左大括号 6"/>
            <p:cNvSpPr/>
            <p:nvPr/>
          </p:nvSpPr>
          <p:spPr>
            <a:xfrm>
              <a:off x="1661954" y="1971573"/>
              <a:ext cx="498880" cy="1503535"/>
            </a:xfrm>
            <a:prstGeom prst="leftBrac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458936" y="3774530"/>
            <a:ext cx="387097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导体电阻跟长度的关系？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2333" y="4236193"/>
            <a:ext cx="503664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其他条件一定，导体越长电阻越大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99738" y="783139"/>
            <a:ext cx="8320537" cy="1945413"/>
            <a:chOff x="297305" y="774960"/>
            <a:chExt cx="8320537" cy="1945413"/>
          </a:xfrm>
        </p:grpSpPr>
        <p:sp>
          <p:nvSpPr>
            <p:cNvPr id="7" name="Shape 120"/>
            <p:cNvSpPr/>
            <p:nvPr/>
          </p:nvSpPr>
          <p:spPr>
            <a:xfrm>
              <a:off x="297305" y="1060809"/>
              <a:ext cx="1231106" cy="369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>
                <a:defRPr b="1">
                  <a:solidFill>
                    <a:srgbClr val="B61C22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rgbClr val="007E27"/>
                  </a:solidFill>
                </a:rPr>
                <a:t>观察思考</a:t>
              </a:r>
              <a:endParaRPr sz="2400" b="1" dirty="0">
                <a:solidFill>
                  <a:srgbClr val="007E27"/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636" t="2076" r="17272"/>
            <a:stretch/>
          </p:blipFill>
          <p:spPr>
            <a:xfrm>
              <a:off x="6893337" y="774960"/>
              <a:ext cx="1724505" cy="1945413"/>
            </a:xfrm>
            <a:prstGeom prst="rect">
              <a:avLst/>
            </a:prstGeom>
          </p:spPr>
        </p:pic>
        <p:sp>
          <p:nvSpPr>
            <p:cNvPr id="8" name="文本框 99"/>
            <p:cNvSpPr txBox="1">
              <a:spLocks noChangeArrowheads="1"/>
            </p:cNvSpPr>
            <p:nvPr/>
          </p:nvSpPr>
          <p:spPr bwMode="auto">
            <a:xfrm>
              <a:off x="1611293" y="919982"/>
              <a:ext cx="501963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把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台灯接上电源，开灯调节亮度。</a:t>
              </a:r>
              <a:endPara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zh-CN" sz="24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你</a:t>
              </a:r>
              <a:r>
                <a:rPr 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知道它是怎样调节灯光亮度的吗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?</a:t>
              </a:r>
              <a:endParaRPr lang="en-US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3"/>
          <p:cNvGrpSpPr>
            <a:grpSpLocks/>
          </p:cNvGrpSpPr>
          <p:nvPr/>
        </p:nvGrpSpPr>
        <p:grpSpPr bwMode="auto">
          <a:xfrm>
            <a:off x="2546687" y="3381258"/>
            <a:ext cx="3162269" cy="1643806"/>
            <a:chOff x="2329" y="5984"/>
            <a:chExt cx="7176" cy="3483"/>
          </a:xfrm>
        </p:grpSpPr>
        <p:pic>
          <p:nvPicPr>
            <p:cNvPr id="10" name="Picture 1" descr="E:\01商乐\05区工作\04课题组\做ppt\16章 电压电阻\电压电阻图\16-4-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35" b="11375"/>
            <a:stretch>
              <a:fillRect/>
            </a:stretch>
          </p:blipFill>
          <p:spPr bwMode="auto">
            <a:xfrm>
              <a:off x="2329" y="5984"/>
              <a:ext cx="7176" cy="3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5"/>
            <p:cNvSpPr>
              <a:spLocks noChangeArrowheads="1"/>
            </p:cNvSpPr>
            <p:nvPr/>
          </p:nvSpPr>
          <p:spPr bwMode="auto">
            <a:xfrm>
              <a:off x="4819" y="8027"/>
              <a:ext cx="2791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铅笔芯</a:t>
              </a:r>
            </a:p>
          </p:txBody>
        </p:sp>
      </p:grpSp>
      <p:sp>
        <p:nvSpPr>
          <p:cNvPr id="12" name="矩形 67597"/>
          <p:cNvSpPr>
            <a:spLocks noChangeArrowheads="1"/>
          </p:cNvSpPr>
          <p:nvPr/>
        </p:nvSpPr>
        <p:spPr bwMode="auto">
          <a:xfrm>
            <a:off x="183041" y="2360771"/>
            <a:ext cx="87843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沿铅笔芯移动导线夹，小灯泡的亮度怎样变化？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随着铅笔芯接入电路的长度变化，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灯泡的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亮度会怎样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变化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hape 120"/>
          <p:cNvSpPr/>
          <p:nvPr/>
        </p:nvSpPr>
        <p:spPr>
          <a:xfrm>
            <a:off x="243850" y="2022107"/>
            <a:ext cx="12311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dirty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做做想想</a:t>
            </a:r>
            <a:endParaRPr sz="2400" dirty="0">
              <a:solidFill>
                <a:srgbClr val="007E27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</a:endParaRPr>
          </a:p>
        </p:txBody>
      </p:sp>
      <p:sp>
        <p:nvSpPr>
          <p:cNvPr id="14" name="Shape 108"/>
          <p:cNvSpPr/>
          <p:nvPr/>
        </p:nvSpPr>
        <p:spPr>
          <a:xfrm>
            <a:off x="251848" y="253916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5" name="Shape 112"/>
          <p:cNvSpPr/>
          <p:nvPr/>
        </p:nvSpPr>
        <p:spPr>
          <a:xfrm>
            <a:off x="299738" y="253916"/>
            <a:ext cx="628739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204089" y="25174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059873" y="77496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xmlns="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300298" y="242059"/>
            <a:ext cx="276998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实验现象及原因分析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文本框 43010">
            <a:hlinkClick r:id="rId3"/>
          </p:cNvPr>
          <p:cNvSpPr txBox="1">
            <a:spLocks noChangeArrowheads="1"/>
          </p:cNvSpPr>
          <p:nvPr/>
        </p:nvSpPr>
        <p:spPr bwMode="auto">
          <a:xfrm>
            <a:off x="304263" y="611391"/>
            <a:ext cx="79338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）当铅笔芯连入电路中的长度变长时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，灯泡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亮度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变暗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0" name="文本框 43014">
            <a:hlinkClick r:id="rId3"/>
          </p:cNvPr>
          <p:cNvSpPr txBox="1">
            <a:spLocks noChangeArrowheads="1"/>
          </p:cNvSpPr>
          <p:nvPr/>
        </p:nvSpPr>
        <p:spPr bwMode="auto">
          <a:xfrm>
            <a:off x="289449" y="1503355"/>
            <a:ext cx="80311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）当铅笔芯连入电路中的长度变短时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，灯泡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亮度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变亮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236529" y="2418276"/>
            <a:ext cx="78025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en-US" dirty="0"/>
              <a:t>这是</a:t>
            </a:r>
            <a:r>
              <a:rPr lang="zh-CN" altLang="en-US" dirty="0" smtClean="0"/>
              <a:t>由于</a:t>
            </a:r>
            <a:r>
              <a:rPr lang="en-US" altLang="zh-CN" dirty="0" smtClean="0"/>
              <a:t>:</a:t>
            </a:r>
            <a:r>
              <a:rPr lang="zh-CN" altLang="en-US" dirty="0" smtClean="0"/>
              <a:t>铅笔</a:t>
            </a:r>
            <a:r>
              <a:rPr lang="zh-CN" altLang="en-US" dirty="0"/>
              <a:t>芯连入电路中</a:t>
            </a:r>
            <a:r>
              <a:rPr lang="zh-CN" altLang="en-US" dirty="0" smtClean="0"/>
              <a:t>的长度改变，使接入电路的电阻值改变，造成通过灯泡的电流的</a:t>
            </a:r>
            <a:r>
              <a:rPr lang="zh-CN" altLang="en-US" dirty="0"/>
              <a:t>变化</a:t>
            </a:r>
            <a:r>
              <a:rPr lang="en-US" altLang="zh-CN" dirty="0"/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1719203" y="3985341"/>
            <a:ext cx="72469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能改变接入电路中电阻大小的元件叫做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变阻器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19059" y="3985341"/>
            <a:ext cx="1994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变阻器：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6766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8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97824" y="48742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一、滑动变阻器</a:t>
            </a:r>
          </a:p>
        </p:txBody>
      </p:sp>
      <p:sp>
        <p:nvSpPr>
          <p:cNvPr id="6" name="矩形 5"/>
          <p:cNvSpPr/>
          <p:nvPr/>
        </p:nvSpPr>
        <p:spPr>
          <a:xfrm>
            <a:off x="1871020" y="710967"/>
            <a:ext cx="67649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改变接入电路中电阻线的长度来改变接入电阻，从而改变电流。</a:t>
            </a:r>
          </a:p>
        </p:txBody>
      </p:sp>
      <p:sp>
        <p:nvSpPr>
          <p:cNvPr id="7" name="矩形 6"/>
          <p:cNvSpPr/>
          <p:nvPr/>
        </p:nvSpPr>
        <p:spPr>
          <a:xfrm>
            <a:off x="81376" y="710968"/>
            <a:ext cx="17443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工作原理</a:t>
            </a:r>
            <a:r>
              <a:rPr lang="en-US" altLang="zh-CN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solidFill>
                <a:srgbClr val="007E2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376" y="2012571"/>
            <a:ext cx="11288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结构</a:t>
            </a:r>
            <a:r>
              <a:rPr lang="en-US" altLang="zh-CN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solidFill>
                <a:srgbClr val="007E2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10211" y="1757070"/>
            <a:ext cx="6972299" cy="3015164"/>
            <a:chOff x="982133" y="1372609"/>
            <a:chExt cx="6972299" cy="2691057"/>
          </a:xfrm>
        </p:grpSpPr>
        <p:pic>
          <p:nvPicPr>
            <p:cNvPr id="21" name="Picture 4" descr="14-图片-1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837" t="19956" r="12271" b="13098"/>
            <a:stretch/>
          </p:blipFill>
          <p:spPr bwMode="auto">
            <a:xfrm>
              <a:off x="1571626" y="1951567"/>
              <a:ext cx="5877982" cy="1964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2" name="组合 21"/>
            <p:cNvGrpSpPr/>
            <p:nvPr/>
          </p:nvGrpSpPr>
          <p:grpSpPr>
            <a:xfrm>
              <a:off x="982133" y="1372609"/>
              <a:ext cx="6972299" cy="2691057"/>
              <a:chOff x="905932" y="1372609"/>
              <a:chExt cx="7047048" cy="2691057"/>
            </a:xfrm>
          </p:grpSpPr>
          <p:sp>
            <p:nvSpPr>
              <p:cNvPr id="23" name="AutoShape 5"/>
              <p:cNvSpPr>
                <a:spLocks noChangeArrowheads="1"/>
              </p:cNvSpPr>
              <p:nvPr/>
            </p:nvSpPr>
            <p:spPr bwMode="auto">
              <a:xfrm>
                <a:off x="3437468" y="1454914"/>
                <a:ext cx="812799" cy="349269"/>
              </a:xfrm>
              <a:prstGeom prst="wedgeRoundRectCallout">
                <a:avLst>
                  <a:gd name="adj1" fmla="val 41209"/>
                  <a:gd name="adj2" fmla="val 175160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滑片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黑体" pitchFamily="49" charset="-122"/>
                  </a:rPr>
                  <a:t>P</a:t>
                </a:r>
              </a:p>
            </p:txBody>
          </p:sp>
          <p:sp>
            <p:nvSpPr>
              <p:cNvPr id="24" name="AutoShape 6"/>
              <p:cNvSpPr>
                <a:spLocks noChangeArrowheads="1"/>
              </p:cNvSpPr>
              <p:nvPr/>
            </p:nvSpPr>
            <p:spPr bwMode="auto">
              <a:xfrm>
                <a:off x="6763413" y="1485360"/>
                <a:ext cx="1189567" cy="349769"/>
              </a:xfrm>
              <a:prstGeom prst="wedgeRoundRectCallout">
                <a:avLst>
                  <a:gd name="adj1" fmla="val -29070"/>
                  <a:gd name="adj2" fmla="val 117071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接线柱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黑体" pitchFamily="49" charset="-122"/>
                  </a:rPr>
                  <a:t>D</a:t>
                </a:r>
              </a:p>
            </p:txBody>
          </p:sp>
          <p:sp>
            <p:nvSpPr>
              <p:cNvPr id="25" name="AutoShape 7"/>
              <p:cNvSpPr>
                <a:spLocks noChangeArrowheads="1"/>
              </p:cNvSpPr>
              <p:nvPr/>
            </p:nvSpPr>
            <p:spPr bwMode="auto">
              <a:xfrm>
                <a:off x="6585886" y="3343772"/>
                <a:ext cx="1159934" cy="361807"/>
              </a:xfrm>
              <a:prstGeom prst="wedgeRoundRectCallout">
                <a:avLst>
                  <a:gd name="adj1" fmla="val -54833"/>
                  <a:gd name="adj2" fmla="val -119532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接线柱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黑体" pitchFamily="49" charset="-122"/>
                  </a:rPr>
                  <a:t>B</a:t>
                </a:r>
              </a:p>
            </p:txBody>
          </p:sp>
          <p:sp>
            <p:nvSpPr>
              <p:cNvPr id="26" name="AutoShape 8"/>
              <p:cNvSpPr>
                <a:spLocks noChangeArrowheads="1"/>
              </p:cNvSpPr>
              <p:nvPr/>
            </p:nvSpPr>
            <p:spPr bwMode="auto">
              <a:xfrm>
                <a:off x="1050407" y="1758865"/>
                <a:ext cx="1540933" cy="335184"/>
              </a:xfrm>
              <a:prstGeom prst="wedgeRoundRectCallout">
                <a:avLst>
                  <a:gd name="adj1" fmla="val 28995"/>
                  <a:gd name="adj2" fmla="val 152343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接线柱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黑体" pitchFamily="49" charset="-122"/>
                  </a:rPr>
                  <a:t>C</a:t>
                </a:r>
              </a:p>
            </p:txBody>
          </p:sp>
          <p:sp>
            <p:nvSpPr>
              <p:cNvPr id="27" name="AutoShape 9"/>
              <p:cNvSpPr>
                <a:spLocks noChangeArrowheads="1"/>
              </p:cNvSpPr>
              <p:nvPr/>
            </p:nvSpPr>
            <p:spPr bwMode="auto">
              <a:xfrm>
                <a:off x="3177117" y="3588740"/>
                <a:ext cx="1333500" cy="368126"/>
              </a:xfrm>
              <a:prstGeom prst="wedgeRoundRectCallout">
                <a:avLst>
                  <a:gd name="adj1" fmla="val -47134"/>
                  <a:gd name="adj2" fmla="val -157292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接线柱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黑体" pitchFamily="49" charset="-122"/>
                  </a:rPr>
                  <a:t>A</a:t>
                </a:r>
              </a:p>
            </p:txBody>
          </p:sp>
          <p:sp>
            <p:nvSpPr>
              <p:cNvPr id="28" name="AutoShape 10"/>
              <p:cNvSpPr>
                <a:spLocks noChangeArrowheads="1"/>
              </p:cNvSpPr>
              <p:nvPr/>
            </p:nvSpPr>
            <p:spPr bwMode="auto">
              <a:xfrm>
                <a:off x="5029200" y="1372609"/>
                <a:ext cx="914400" cy="330350"/>
              </a:xfrm>
              <a:prstGeom prst="wedgeRoundRectCallout">
                <a:avLst>
                  <a:gd name="adj1" fmla="val 9943"/>
                  <a:gd name="adj2" fmla="val 196619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金属杆</a:t>
                </a:r>
              </a:p>
            </p:txBody>
          </p:sp>
          <p:sp>
            <p:nvSpPr>
              <p:cNvPr id="29" name="AutoShape 11"/>
              <p:cNvSpPr>
                <a:spLocks noChangeArrowheads="1"/>
              </p:cNvSpPr>
              <p:nvPr/>
            </p:nvSpPr>
            <p:spPr bwMode="auto">
              <a:xfrm>
                <a:off x="1275780" y="2793436"/>
                <a:ext cx="706967" cy="373097"/>
              </a:xfrm>
              <a:prstGeom prst="wedgeRoundRectCallout">
                <a:avLst>
                  <a:gd name="adj1" fmla="val 88153"/>
                  <a:gd name="adj2" fmla="val 31773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瓷筒</a:t>
                </a:r>
              </a:p>
            </p:txBody>
          </p:sp>
          <p:sp>
            <p:nvSpPr>
              <p:cNvPr id="30" name="AutoShape 12"/>
              <p:cNvSpPr>
                <a:spLocks noChangeArrowheads="1"/>
              </p:cNvSpPr>
              <p:nvPr/>
            </p:nvSpPr>
            <p:spPr bwMode="auto">
              <a:xfrm>
                <a:off x="905932" y="3705579"/>
                <a:ext cx="846667" cy="358087"/>
              </a:xfrm>
              <a:prstGeom prst="wedgeRoundRectCallout">
                <a:avLst>
                  <a:gd name="adj1" fmla="val 96944"/>
                  <a:gd name="adj2" fmla="val -48176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支架</a:t>
                </a:r>
              </a:p>
            </p:txBody>
          </p:sp>
          <p:sp>
            <p:nvSpPr>
              <p:cNvPr id="31" name="AutoShape 13"/>
              <p:cNvSpPr>
                <a:spLocks noChangeArrowheads="1"/>
              </p:cNvSpPr>
              <p:nvPr/>
            </p:nvSpPr>
            <p:spPr bwMode="auto">
              <a:xfrm>
                <a:off x="4992578" y="3571807"/>
                <a:ext cx="1312333" cy="344473"/>
              </a:xfrm>
              <a:prstGeom prst="wedgeRoundRectCallout">
                <a:avLst>
                  <a:gd name="adj1" fmla="val -56833"/>
                  <a:gd name="adj2" fmla="val -242449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电阻线圈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892429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3678" y="0"/>
            <a:ext cx="1875617" cy="116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2559" y="175989"/>
            <a:ext cx="22862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3.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结构示意图：</a:t>
            </a:r>
            <a:endParaRPr lang="zh-CN" altLang="en-US" sz="2400" dirty="0">
              <a:solidFill>
                <a:srgbClr val="007E27"/>
              </a:solidFill>
              <a:latin typeface="微软雅黑" pitchFamily="34" charset="-122"/>
              <a:ea typeface="微软雅黑" pitchFamily="34" charset="-122"/>
              <a:cs typeface="Arial" panose="020B0706020202030204"/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9121" y="1357673"/>
            <a:ext cx="1265612" cy="49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36535" y="1349994"/>
            <a:ext cx="23507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4.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元件符号：</a:t>
            </a:r>
            <a:endParaRPr lang="zh-CN" altLang="en-US" sz="2400" dirty="0">
              <a:solidFill>
                <a:srgbClr val="007E27"/>
              </a:solidFill>
              <a:latin typeface="微软雅黑" pitchFamily="34" charset="-122"/>
              <a:ea typeface="微软雅黑" pitchFamily="34" charset="-122"/>
              <a:cs typeface="Arial" panose="020B070602020203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593" y="2066120"/>
            <a:ext cx="26063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5.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连接方法：</a:t>
            </a:r>
            <a:endParaRPr lang="zh-CN" altLang="en-US" sz="2400" dirty="0">
              <a:solidFill>
                <a:srgbClr val="007E27"/>
              </a:solidFill>
              <a:latin typeface="微软雅黑" pitchFamily="34" charset="-122"/>
              <a:ea typeface="微软雅黑" pitchFamily="34" charset="-122"/>
              <a:cs typeface="Arial" panose="020B0706020202030204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17686" y="1964037"/>
            <a:ext cx="52436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串联在电路中  ②一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上一下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原则</a:t>
            </a:r>
          </a:p>
        </p:txBody>
      </p:sp>
      <p:grpSp>
        <p:nvGrpSpPr>
          <p:cNvPr id="444" name="组合 443"/>
          <p:cNvGrpSpPr/>
          <p:nvPr/>
        </p:nvGrpSpPr>
        <p:grpSpPr>
          <a:xfrm>
            <a:off x="1022604" y="2610368"/>
            <a:ext cx="2733648" cy="1939583"/>
            <a:chOff x="780151" y="2520442"/>
            <a:chExt cx="3702050" cy="2792597"/>
          </a:xfrm>
        </p:grpSpPr>
        <p:sp>
          <p:nvSpPr>
            <p:cNvPr id="332" name="Freeform 649"/>
            <p:cNvSpPr>
              <a:spLocks/>
            </p:cNvSpPr>
            <p:nvPr/>
          </p:nvSpPr>
          <p:spPr bwMode="auto">
            <a:xfrm>
              <a:off x="899835" y="4254706"/>
              <a:ext cx="641350" cy="1058333"/>
            </a:xfrm>
            <a:custGeom>
              <a:avLst/>
              <a:gdLst>
                <a:gd name="T0" fmla="*/ 2147483647 w 408"/>
                <a:gd name="T1" fmla="*/ 0 h 504"/>
                <a:gd name="T2" fmla="*/ 2147483647 w 408"/>
                <a:gd name="T3" fmla="*/ 2147483647 h 504"/>
                <a:gd name="T4" fmla="*/ 2147483647 w 408"/>
                <a:gd name="T5" fmla="*/ 2147483647 h 504"/>
                <a:gd name="T6" fmla="*/ 2147483647 w 408"/>
                <a:gd name="T7" fmla="*/ 2147483647 h 504"/>
                <a:gd name="T8" fmla="*/ 2147483647 w 408"/>
                <a:gd name="T9" fmla="*/ 2147483647 h 504"/>
                <a:gd name="T10" fmla="*/ 2147483647 w 408"/>
                <a:gd name="T11" fmla="*/ 2147483647 h 504"/>
                <a:gd name="T12" fmla="*/ 2147483647 w 408"/>
                <a:gd name="T13" fmla="*/ 2147483647 h 504"/>
                <a:gd name="T14" fmla="*/ 2147483647 w 408"/>
                <a:gd name="T15" fmla="*/ 2147483647 h 504"/>
                <a:gd name="T16" fmla="*/ 0 w 408"/>
                <a:gd name="T17" fmla="*/ 2147483647 h 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8" h="504">
                  <a:moveTo>
                    <a:pt x="408" y="0"/>
                  </a:moveTo>
                  <a:cubicBezTo>
                    <a:pt x="400" y="12"/>
                    <a:pt x="390" y="23"/>
                    <a:pt x="384" y="36"/>
                  </a:cubicBezTo>
                  <a:cubicBezTo>
                    <a:pt x="374" y="59"/>
                    <a:pt x="360" y="108"/>
                    <a:pt x="360" y="108"/>
                  </a:cubicBezTo>
                  <a:cubicBezTo>
                    <a:pt x="356" y="176"/>
                    <a:pt x="355" y="244"/>
                    <a:pt x="348" y="312"/>
                  </a:cubicBezTo>
                  <a:cubicBezTo>
                    <a:pt x="347" y="325"/>
                    <a:pt x="347" y="342"/>
                    <a:pt x="336" y="348"/>
                  </a:cubicBezTo>
                  <a:cubicBezTo>
                    <a:pt x="307" y="364"/>
                    <a:pt x="240" y="372"/>
                    <a:pt x="240" y="372"/>
                  </a:cubicBezTo>
                  <a:cubicBezTo>
                    <a:pt x="231" y="400"/>
                    <a:pt x="191" y="462"/>
                    <a:pt x="168" y="480"/>
                  </a:cubicBezTo>
                  <a:cubicBezTo>
                    <a:pt x="160" y="486"/>
                    <a:pt x="87" y="503"/>
                    <a:pt x="84" y="504"/>
                  </a:cubicBezTo>
                  <a:cubicBezTo>
                    <a:pt x="8" y="479"/>
                    <a:pt x="37" y="480"/>
                    <a:pt x="0" y="480"/>
                  </a:cubicBezTo>
                </a:path>
              </a:pathLst>
            </a:custGeom>
            <a:noFill/>
            <a:ln w="38100" cap="flat" cmpd="sng">
              <a:solidFill>
                <a:srgbClr val="FF9900"/>
              </a:solidFill>
              <a:prstDash val="solid"/>
              <a:round/>
              <a:headEnd/>
              <a:tailEnd/>
            </a:ln>
            <a:effectLst>
              <a:outerShdw dist="53882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zh-CN" altLang="en-US"/>
            </a:p>
          </p:txBody>
        </p:sp>
        <p:grpSp>
          <p:nvGrpSpPr>
            <p:cNvPr id="443" name="组合 442"/>
            <p:cNvGrpSpPr/>
            <p:nvPr/>
          </p:nvGrpSpPr>
          <p:grpSpPr>
            <a:xfrm>
              <a:off x="780151" y="2520442"/>
              <a:ext cx="3702050" cy="2501840"/>
              <a:chOff x="759395" y="2912049"/>
              <a:chExt cx="3702050" cy="2501840"/>
            </a:xfrm>
          </p:grpSpPr>
          <p:grpSp>
            <p:nvGrpSpPr>
              <p:cNvPr id="171" name="Group 327"/>
              <p:cNvGrpSpPr>
                <a:grpSpLocks noChangeAspect="1"/>
              </p:cNvGrpSpPr>
              <p:nvPr/>
            </p:nvGrpSpPr>
            <p:grpSpPr bwMode="auto">
              <a:xfrm>
                <a:off x="894332" y="3671873"/>
                <a:ext cx="3567113" cy="1742016"/>
                <a:chOff x="2822" y="1652"/>
                <a:chExt cx="2520" cy="923"/>
              </a:xfrm>
            </p:grpSpPr>
            <p:grpSp>
              <p:nvGrpSpPr>
                <p:cNvPr id="172" name="Group 328"/>
                <p:cNvGrpSpPr>
                  <a:grpSpLocks noChangeAspect="1"/>
                </p:cNvGrpSpPr>
                <p:nvPr/>
              </p:nvGrpSpPr>
              <p:grpSpPr bwMode="auto">
                <a:xfrm>
                  <a:off x="2842" y="1745"/>
                  <a:ext cx="2466" cy="830"/>
                  <a:chOff x="2715" y="2313"/>
                  <a:chExt cx="2466" cy="830"/>
                </a:xfrm>
              </p:grpSpPr>
              <p:grpSp>
                <p:nvGrpSpPr>
                  <p:cNvPr id="177" name="Group 32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935" y="2527"/>
                    <a:ext cx="2040" cy="376"/>
                    <a:chOff x="2935" y="2527"/>
                    <a:chExt cx="2040" cy="376"/>
                  </a:xfrm>
                </p:grpSpPr>
                <p:sp>
                  <p:nvSpPr>
                    <p:cNvPr id="208" name="Rectangle 3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935" y="2535"/>
                      <a:ext cx="2040" cy="363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bg1">
                            <a:gamma/>
                            <a:shade val="6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66275"/>
                            <a:invGamma/>
                          </a:schemeClr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>
                        <a:defRPr/>
                      </a:pPr>
                      <a:endParaRPr lang="zh-CN" altLang="en-US" dirty="0"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09" name="Rectangle 3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971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0" name="Rectangle 3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02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1" name="Rectangle 3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33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2" name="Rectangle 3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64" y="2527"/>
                      <a:ext cx="29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3" name="Rectangle 3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095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4" name="Rectangle 3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126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5" name="Rectangle 3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940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6" name="Rectangle 3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157" y="2527"/>
                      <a:ext cx="28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7" name="Rectangle 3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188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8" name="Rectangle 3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18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19" name="Rectangle 3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9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20" name="Rectangle 3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65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21" name="Rectangle 3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96" y="2527"/>
                      <a:ext cx="28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22" name="Rectangle 3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726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23" name="Rectangle 3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756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24" name="Rectangle 3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787" y="2527"/>
                      <a:ext cx="29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25" name="Rectangle 3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342" y="2527"/>
                      <a:ext cx="28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26" name="Rectangle 3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311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27" name="Rectangle 3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73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28" name="Rectangle 3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03" y="2527"/>
                      <a:ext cx="28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29" name="Rectangle 3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34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30" name="Rectangle 3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19" y="2527"/>
                      <a:ext cx="28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31" name="Rectangle 3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50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32" name="Rectangle 3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481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33" name="Rectangle 3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11" y="2527"/>
                      <a:ext cx="28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34" name="Rectangle 3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543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35" name="Rectangle 35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79" y="2527"/>
                      <a:ext cx="29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36" name="Rectangle 3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908" y="2527"/>
                      <a:ext cx="28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37" name="Rectangle 35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251" y="2527"/>
                      <a:ext cx="29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38" name="Rectangle 36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280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39" name="Rectangle 3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372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40" name="Rectangle 36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02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41" name="Rectangle 36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06" y="2527"/>
                      <a:ext cx="29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42" name="Rectangle 36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75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43" name="Rectangle 3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45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44" name="Rectangle 36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36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45" name="Rectangle 36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67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46" name="Rectangle 3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219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47" name="Rectangle 3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739" y="2527"/>
                      <a:ext cx="28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48" name="Rectangle 37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708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49" name="Rectangle 37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678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50" name="Rectangle 37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648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51" name="Rectangle 3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617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52" name="Rectangle 37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586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53" name="Rectangle 3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556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54" name="Rectangle 3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525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55" name="Rectangle 37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95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56" name="Rectangle 37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64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57" name="Rectangle 3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433" y="2527"/>
                      <a:ext cx="29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58" name="Rectangle 3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389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59" name="Rectangle 3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359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60" name="Rectangle 3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328" y="2527"/>
                      <a:ext cx="31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61" name="Rectangle 3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297" y="2527"/>
                      <a:ext cx="30" cy="376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/>
                    <a:p>
                      <a:pPr>
                        <a:spcBef>
                          <a:spcPct val="20000"/>
                        </a:spcBef>
                        <a:defRPr/>
                      </a:pPr>
                      <a:endParaRPr lang="zh-CN" altLang="en-US" sz="2800" dirty="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262" name="Line 38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145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3" name="Line 3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328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4" name="Line 38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359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5" name="Line 38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389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6" name="Line 38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419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" name="Line 38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464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8" name="Line 39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495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9" name="Line 39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525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0" name="Line 39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555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1" name="Line 39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586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2" name="Line 39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617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3" name="Line 39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647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4" name="Line 39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678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5" name="Line 39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708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6" name="Line 39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739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" name="Line 39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769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8" name="Line 40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250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9" name="Line 40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297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0" name="Line 40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267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1" name="Line 40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175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2" name="Line 40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206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3" name="Line 40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236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Line 40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433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5" name="Line 40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402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" name="Line 40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311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" name="Line 40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280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" name="Line 41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940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9" name="Line 41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909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0" name="Line 41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573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1" name="Line 41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543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2" name="Line 41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512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3" name="Line 41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481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4" name="Line 41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450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5" name="Line 41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665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6" name="Line 41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634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7" name="Line 41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603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8" name="Line 42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342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9" name="Line 42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372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0" name="Line 42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818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1" name="Line 42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87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2" name="Line 42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56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3" name="Line 42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26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4" name="Line 42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696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5" name="Line 42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879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6" name="Line 42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849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7" name="Line 42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219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8" name="Line 43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188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9" name="Line 43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971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0" name="Line 43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157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" name="Line 43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126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" name="Line 43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095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" name="Line 43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064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" name="Line 43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033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5" name="Line 43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002" y="2527"/>
                      <a:ext cx="0" cy="37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80808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6" name="Rectangle 4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774" y="2527"/>
                      <a:ext cx="76" cy="376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767676"/>
                        </a:gs>
                        <a:gs pos="50000">
                          <a:schemeClr val="bg1"/>
                        </a:gs>
                        <a:gs pos="100000">
                          <a:srgbClr val="767676"/>
                        </a:gs>
                      </a:gsLst>
                      <a:lin ang="5400000" scaled="1"/>
                    </a:gradFill>
                    <a:ln w="9525" algn="ctr">
                      <a:solidFill>
                        <a:srgbClr val="B2B2B2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>
                        <a:defRPr/>
                      </a:pPr>
                      <a:endParaRPr lang="zh-CN" altLang="en-US" dirty="0"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317" name="Rectangle 4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068" y="2527"/>
                      <a:ext cx="74" cy="376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767676"/>
                        </a:gs>
                        <a:gs pos="50000">
                          <a:schemeClr val="bg1"/>
                        </a:gs>
                        <a:gs pos="100000">
                          <a:srgbClr val="767676"/>
                        </a:gs>
                      </a:gsLst>
                      <a:lin ang="5400000" scaled="1"/>
                    </a:gradFill>
                    <a:ln w="9525" algn="ctr">
                      <a:solidFill>
                        <a:srgbClr val="B2B2B2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>
                        <a:defRPr/>
                      </a:pPr>
                      <a:endParaRPr lang="zh-CN" altLang="en-US" dirty="0">
                        <a:ea typeface="黑体" panose="02010609060101010101" pitchFamily="49" charset="-122"/>
                      </a:endParaRPr>
                    </a:p>
                  </p:txBody>
                </p:sp>
                <p:grpSp>
                  <p:nvGrpSpPr>
                    <p:cNvPr id="318" name="Group 44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3048" y="2690"/>
                      <a:ext cx="104" cy="104"/>
                      <a:chOff x="3941" y="1668"/>
                      <a:chExt cx="181" cy="113"/>
                    </a:xfrm>
                  </p:grpSpPr>
                  <p:sp>
                    <p:nvSpPr>
                      <p:cNvPr id="327" name="AutoShape 44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941" y="1668"/>
                        <a:ext cx="181" cy="113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solidFill>
                        <a:srgbClr val="000000"/>
                      </a:solidFill>
                      <a:ln w="9525" algn="ctr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>
                        <a:outerShdw dist="53882" dir="2700000" algn="ctr" rotWithShape="0">
                          <a:schemeClr val="bg2"/>
                        </a:outerShdw>
                      </a:effectLst>
                    </p:spPr>
                    <p:txBody>
                      <a:bodyPr wrap="none" lIns="0" tIns="0" rIns="0" bIns="0" anchor="ctr"/>
                      <a:lstStyle/>
                      <a:p>
                        <a:pPr eaLnBrk="1" hangingPunct="1"/>
                        <a:endParaRPr lang="zh-CN" altLang="en-US">
                          <a:ea typeface="黑体" pitchFamily="49" charset="-122"/>
                        </a:endParaRPr>
                      </a:p>
                    </p:txBody>
                  </p:sp>
                  <p:sp>
                    <p:nvSpPr>
                      <p:cNvPr id="328" name="Line 442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966" y="1668"/>
                        <a:ext cx="0" cy="11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9" name="Line 443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100" y="1668"/>
                        <a:ext cx="0" cy="11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0" name="Line 444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3964" y="1699"/>
                        <a:ext cx="136" cy="0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1" name="Line 445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3966" y="1743"/>
                        <a:ext cx="136" cy="0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19" name="Group 446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4754" y="2686"/>
                      <a:ext cx="104" cy="104"/>
                      <a:chOff x="3941" y="1668"/>
                      <a:chExt cx="181" cy="113"/>
                    </a:xfrm>
                  </p:grpSpPr>
                  <p:sp>
                    <p:nvSpPr>
                      <p:cNvPr id="322" name="AutoShape 44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941" y="1668"/>
                        <a:ext cx="181" cy="113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solidFill>
                        <a:srgbClr val="000000"/>
                      </a:solidFill>
                      <a:ln w="9525" algn="ctr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>
                        <a:outerShdw dist="53882" dir="2700000" algn="ctr" rotWithShape="0">
                          <a:schemeClr val="bg2"/>
                        </a:outerShdw>
                      </a:effectLst>
                    </p:spPr>
                    <p:txBody>
                      <a:bodyPr wrap="none" lIns="0" tIns="0" rIns="0" bIns="0" anchor="ctr"/>
                      <a:lstStyle/>
                      <a:p>
                        <a:pPr eaLnBrk="1" hangingPunct="1"/>
                        <a:endParaRPr lang="zh-CN" altLang="en-US">
                          <a:ea typeface="黑体" pitchFamily="49" charset="-122"/>
                        </a:endParaRPr>
                      </a:p>
                    </p:txBody>
                  </p:sp>
                  <p:sp>
                    <p:nvSpPr>
                      <p:cNvPr id="323" name="Line 448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966" y="1668"/>
                        <a:ext cx="0" cy="11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4" name="Line 449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100" y="1668"/>
                        <a:ext cx="0" cy="11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5" name="Line 450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3964" y="1699"/>
                        <a:ext cx="136" cy="0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6" name="Line 451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3966" y="1743"/>
                        <a:ext cx="136" cy="0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20" name="Rectangle 4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752" y="2800"/>
                      <a:ext cx="113" cy="16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0" scaled="1"/>
                    </a:gradFill>
                    <a:ln>
                      <a:noFill/>
                    </a:ln>
                    <a:effectLst>
                      <a:outerShdw dist="35921" dir="2700000" algn="ctr" rotWithShape="0">
                        <a:schemeClr val="bg2"/>
                      </a:outerShdw>
                    </a:effectLst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>
                        <a:defRPr/>
                      </a:pPr>
                      <a:endParaRPr lang="zh-CN" altLang="en-US" dirty="0"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321" name="Rectangle 4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042" y="2804"/>
                      <a:ext cx="112" cy="11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0" scaled="1"/>
                    </a:gradFill>
                    <a:ln>
                      <a:noFill/>
                    </a:ln>
                    <a:effectLst>
                      <a:outerShdw dist="35921" dir="2700000" algn="ctr" rotWithShape="0">
                        <a:schemeClr val="bg2"/>
                      </a:outerShdw>
                    </a:effectLst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>
                        <a:defRPr/>
                      </a:pPr>
                      <a:endParaRPr lang="zh-CN" altLang="en-US" dirty="0">
                        <a:ea typeface="黑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178" name="Group 45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715" y="2313"/>
                    <a:ext cx="2466" cy="481"/>
                    <a:chOff x="2715" y="2313"/>
                    <a:chExt cx="2466" cy="481"/>
                  </a:xfrm>
                </p:grpSpPr>
                <p:grpSp>
                  <p:nvGrpSpPr>
                    <p:cNvPr id="189" name="Group 455"/>
                    <p:cNvGrpSpPr>
                      <a:grpSpLocks noChangeAspect="1"/>
                    </p:cNvGrpSpPr>
                    <p:nvPr/>
                  </p:nvGrpSpPr>
                  <p:grpSpPr bwMode="auto">
                    <a:xfrm flipH="1">
                      <a:off x="2715" y="2395"/>
                      <a:ext cx="104" cy="104"/>
                      <a:chOff x="3941" y="1668"/>
                      <a:chExt cx="181" cy="113"/>
                    </a:xfrm>
                  </p:grpSpPr>
                  <p:sp>
                    <p:nvSpPr>
                      <p:cNvPr id="203" name="AutoShape 45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941" y="1668"/>
                        <a:ext cx="181" cy="113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solidFill>
                        <a:srgbClr val="000000"/>
                      </a:solidFill>
                      <a:ln w="9525" algn="ctr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lIns="0" tIns="0" rIns="0" bIns="0" anchor="ctr"/>
                      <a:lstStyle/>
                      <a:p>
                        <a:pPr eaLnBrk="1" hangingPunct="1"/>
                        <a:endParaRPr lang="zh-CN" altLang="en-US">
                          <a:ea typeface="黑体" pitchFamily="49" charset="-122"/>
                        </a:endParaRPr>
                      </a:p>
                    </p:txBody>
                  </p:sp>
                  <p:sp>
                    <p:nvSpPr>
                      <p:cNvPr id="204" name="Line 457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966" y="1668"/>
                        <a:ext cx="0" cy="11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5" name="Line 458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100" y="1668"/>
                        <a:ext cx="0" cy="11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6" name="Line 459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3964" y="1699"/>
                        <a:ext cx="136" cy="0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7" name="Line 460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3966" y="1743"/>
                        <a:ext cx="136" cy="0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0" name="Rectangle 4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818" y="2425"/>
                      <a:ext cx="2267" cy="45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808080"/>
                        </a:gs>
                        <a:gs pos="50000">
                          <a:schemeClr val="bg1"/>
                        </a:gs>
                        <a:gs pos="100000">
                          <a:srgbClr val="80808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rgbClr val="B2B2B2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>
                        <a:defRPr/>
                      </a:pPr>
                      <a:endParaRPr lang="zh-CN" altLang="en-US" dirty="0">
                        <a:ea typeface="黑体" panose="02010609060101010101" pitchFamily="49" charset="-122"/>
                      </a:endParaRPr>
                    </a:p>
                  </p:txBody>
                </p:sp>
                <p:grpSp>
                  <p:nvGrpSpPr>
                    <p:cNvPr id="191" name="Group 46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5077" y="2395"/>
                      <a:ext cx="104" cy="104"/>
                      <a:chOff x="3941" y="1668"/>
                      <a:chExt cx="181" cy="113"/>
                    </a:xfrm>
                  </p:grpSpPr>
                  <p:sp>
                    <p:nvSpPr>
                      <p:cNvPr id="198" name="AutoShape 46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3941" y="1668"/>
                        <a:ext cx="181" cy="113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solidFill>
                        <a:srgbClr val="000000"/>
                      </a:solidFill>
                      <a:ln w="9525" algn="ctr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lIns="0" tIns="0" rIns="0" bIns="0" anchor="ctr"/>
                      <a:lstStyle/>
                      <a:p>
                        <a:pPr eaLnBrk="1" hangingPunct="1"/>
                        <a:endParaRPr lang="zh-CN" altLang="en-US">
                          <a:ea typeface="黑体" pitchFamily="49" charset="-122"/>
                        </a:endParaRPr>
                      </a:p>
                    </p:txBody>
                  </p:sp>
                  <p:sp>
                    <p:nvSpPr>
                      <p:cNvPr id="199" name="Line 464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966" y="1668"/>
                        <a:ext cx="0" cy="11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0" name="Line 465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4100" y="1668"/>
                        <a:ext cx="0" cy="11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1" name="Line 466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3964" y="1699"/>
                        <a:ext cx="136" cy="0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02" name="Line 467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3966" y="1743"/>
                        <a:ext cx="136" cy="0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92" name="Line 46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833" y="2357"/>
                      <a:ext cx="0" cy="152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B2B2B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Line 46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106" y="2357"/>
                      <a:ext cx="0" cy="152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B2B2B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94" name="Group 47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912" y="2386"/>
                      <a:ext cx="113" cy="408"/>
                      <a:chOff x="3903" y="2387"/>
                      <a:chExt cx="97" cy="341"/>
                    </a:xfrm>
                  </p:grpSpPr>
                  <p:sp>
                    <p:nvSpPr>
                      <p:cNvPr id="196" name="Freeform 472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3919" y="2393"/>
                        <a:ext cx="68" cy="272"/>
                      </a:xfrm>
                      <a:custGeom>
                        <a:avLst/>
                        <a:gdLst>
                          <a:gd name="T0" fmla="*/ 2 w 88"/>
                          <a:gd name="T1" fmla="*/ 0 h 227"/>
                          <a:gd name="T2" fmla="*/ 2 w 88"/>
                          <a:gd name="T3" fmla="*/ 961 h 227"/>
                          <a:gd name="T4" fmla="*/ 4 w 88"/>
                          <a:gd name="T5" fmla="*/ 1157 h 227"/>
                          <a:gd name="T6" fmla="*/ 8 w 88"/>
                          <a:gd name="T7" fmla="*/ 961 h 227"/>
                          <a:gd name="T8" fmla="*/ 8 w 88"/>
                          <a:gd name="T9" fmla="*/ 0 h 22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0" t="0" r="r" b="b"/>
                        <a:pathLst>
                          <a:path w="88" h="227">
                            <a:moveTo>
                              <a:pt x="6" y="0"/>
                            </a:moveTo>
                            <a:cubicBezTo>
                              <a:pt x="3" y="75"/>
                              <a:pt x="0" y="151"/>
                              <a:pt x="6" y="189"/>
                            </a:cubicBezTo>
                            <a:cubicBezTo>
                              <a:pt x="12" y="227"/>
                              <a:pt x="31" y="227"/>
                              <a:pt x="44" y="227"/>
                            </a:cubicBezTo>
                            <a:cubicBezTo>
                              <a:pt x="57" y="227"/>
                              <a:pt x="76" y="227"/>
                              <a:pt x="82" y="189"/>
                            </a:cubicBezTo>
                            <a:cubicBezTo>
                              <a:pt x="88" y="151"/>
                              <a:pt x="82" y="31"/>
                              <a:pt x="82" y="0"/>
                            </a:cubicBezTo>
                          </a:path>
                        </a:pathLst>
                      </a:custGeom>
                      <a:noFill/>
                      <a:ln w="9525" cap="flat" cmpd="sng">
                        <a:solidFill>
                          <a:srgbClr val="B2B2B2"/>
                        </a:solidFill>
                        <a:prstDash val="solid"/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0" tIns="0" rIns="0" bIns="0" anchor="ctr" anchorCtr="1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97" name="AutoShape 47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rot="5400000">
                        <a:off x="3781" y="2509"/>
                        <a:ext cx="341" cy="97"/>
                      </a:xfrm>
                      <a:prstGeom prst="homePlate">
                        <a:avLst>
                          <a:gd name="adj" fmla="val 87887"/>
                        </a:avLst>
                      </a:prstGeom>
                      <a:gradFill rotWithShape="1">
                        <a:gsLst>
                          <a:gs pos="0">
                            <a:schemeClr val="bg1"/>
                          </a:gs>
                          <a:gs pos="100000">
                            <a:schemeClr val="bg1">
                              <a:gamma/>
                              <a:shade val="46275"/>
                              <a:invGamma/>
                            </a:schemeClr>
                          </a:gs>
                        </a:gsLst>
                        <a:lin ang="5400000" scaled="1"/>
                      </a:gradFill>
                      <a:ln w="9525" algn="ctr">
                        <a:solidFill>
                          <a:srgbClr val="B2B2B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53882" dir="2700000" algn="ctr" rotWithShape="0">
                                <a:schemeClr val="tx1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lIns="0" tIns="0" rIns="0" bIns="0" anchor="ctr"/>
                      <a:lstStyle/>
                      <a:p>
                        <a:pPr eaLnBrk="1" hangingPunct="1">
                          <a:defRPr/>
                        </a:pPr>
                        <a:endParaRPr lang="zh-CN" altLang="en-US" dirty="0">
                          <a:ea typeface="黑体" panose="02010609060101010101" pitchFamily="49" charset="-122"/>
                        </a:endParaRPr>
                      </a:p>
                    </p:txBody>
                  </p:sp>
                </p:grpSp>
                <p:sp>
                  <p:nvSpPr>
                    <p:cNvPr id="195" name="AutoShape 4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01" y="2313"/>
                      <a:ext cx="341" cy="76"/>
                    </a:xfrm>
                    <a:prstGeom prst="roundRect">
                      <a:avLst>
                        <a:gd name="adj" fmla="val 16667"/>
                      </a:avLst>
                    </a:prstGeom>
                    <a:gradFill rotWithShape="1">
                      <a:gsLst>
                        <a:gs pos="0">
                          <a:schemeClr val="bg2"/>
                        </a:gs>
                        <a:gs pos="50000">
                          <a:srgbClr val="000000"/>
                        </a:gs>
                        <a:gs pos="100000">
                          <a:schemeClr val="bg2"/>
                        </a:gs>
                      </a:gsLst>
                      <a:lin ang="0" scaled="1"/>
                    </a:gradFill>
                    <a:ln w="9525" algn="ctr">
                      <a:solidFill>
                        <a:srgbClr val="B2B2B2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>
                        <a:defRPr/>
                      </a:pPr>
                      <a:endParaRPr lang="zh-CN" altLang="en-US" dirty="0">
                        <a:ea typeface="黑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179" name="Group 47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63" y="2379"/>
                    <a:ext cx="171" cy="762"/>
                    <a:chOff x="4963" y="2387"/>
                    <a:chExt cx="171" cy="762"/>
                  </a:xfrm>
                </p:grpSpPr>
                <p:sp>
                  <p:nvSpPr>
                    <p:cNvPr id="185" name="AutoShape 4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968" y="2515"/>
                      <a:ext cx="90" cy="403"/>
                    </a:xfrm>
                    <a:prstGeom prst="bevel">
                      <a:avLst>
                        <a:gd name="adj" fmla="val 5264"/>
                      </a:avLst>
                    </a:prstGeom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>
                        <a:defRPr/>
                      </a:pPr>
                      <a:endParaRPr lang="zh-CN" altLang="en-US" dirty="0"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186" name="AutoShape 4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963" y="2387"/>
                      <a:ext cx="91" cy="152"/>
                    </a:xfrm>
                    <a:prstGeom prst="bevel">
                      <a:avLst>
                        <a:gd name="adj" fmla="val 5264"/>
                      </a:avLst>
                    </a:prstGeom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/>
                      <a:endParaRPr lang="zh-CN" altLang="en-US">
                        <a:ea typeface="黑体" pitchFamily="49" charset="-122"/>
                      </a:endParaRPr>
                    </a:p>
                  </p:txBody>
                </p:sp>
                <p:sp>
                  <p:nvSpPr>
                    <p:cNvPr id="187" name="AutoShape 47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>
                      <a:off x="4964" y="2915"/>
                      <a:ext cx="170" cy="230"/>
                    </a:xfrm>
                    <a:prstGeom prst="parallelogram">
                      <a:avLst>
                        <a:gd name="adj" fmla="val 49120"/>
                      </a:avLst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bg2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/>
                      <a:endParaRPr lang="zh-CN" altLang="en-US">
                        <a:ea typeface="黑体" pitchFamily="49" charset="-122"/>
                      </a:endParaRPr>
                    </a:p>
                  </p:txBody>
                </p:sp>
                <p:sp>
                  <p:nvSpPr>
                    <p:cNvPr id="188" name="AutoShape 47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48" y="3122"/>
                      <a:ext cx="86" cy="27"/>
                    </a:xfrm>
                    <a:prstGeom prst="bevel">
                      <a:avLst>
                        <a:gd name="adj" fmla="val 5264"/>
                      </a:avLst>
                    </a:prstGeom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/>
                      <a:endParaRPr lang="zh-CN" altLang="en-US">
                        <a:ea typeface="黑体" pitchFamily="49" charset="-122"/>
                      </a:endParaRPr>
                    </a:p>
                  </p:txBody>
                </p:sp>
              </p:grpSp>
              <p:grpSp>
                <p:nvGrpSpPr>
                  <p:cNvPr id="180" name="Group 479"/>
                  <p:cNvGrpSpPr>
                    <a:grpSpLocks noChangeAspect="1"/>
                  </p:cNvGrpSpPr>
                  <p:nvPr/>
                </p:nvGrpSpPr>
                <p:grpSpPr bwMode="auto">
                  <a:xfrm flipH="1">
                    <a:off x="2782" y="2381"/>
                    <a:ext cx="171" cy="762"/>
                    <a:chOff x="4963" y="2387"/>
                    <a:chExt cx="171" cy="762"/>
                  </a:xfrm>
                </p:grpSpPr>
                <p:sp>
                  <p:nvSpPr>
                    <p:cNvPr id="181" name="AutoShape 480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>
                      <a:off x="4963" y="2515"/>
                      <a:ext cx="91" cy="403"/>
                    </a:xfrm>
                    <a:prstGeom prst="bevel">
                      <a:avLst>
                        <a:gd name="adj" fmla="val 5264"/>
                      </a:avLst>
                    </a:prstGeom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>
                        <a:defRPr/>
                      </a:pPr>
                      <a:endParaRPr lang="zh-CN" altLang="en-US" dirty="0"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182" name="AutoShape 48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>
                      <a:off x="4963" y="2387"/>
                      <a:ext cx="91" cy="152"/>
                    </a:xfrm>
                    <a:prstGeom prst="bevel">
                      <a:avLst>
                        <a:gd name="adj" fmla="val 5264"/>
                      </a:avLst>
                    </a:prstGeom>
                    <a:gradFill rotWithShape="1">
                      <a:gsLst>
                        <a:gs pos="0">
                          <a:schemeClr val="bg2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/>
                      <a:endParaRPr lang="zh-CN" altLang="en-US">
                        <a:ea typeface="黑体" pitchFamily="49" charset="-122"/>
                      </a:endParaRPr>
                    </a:p>
                  </p:txBody>
                </p:sp>
                <p:sp>
                  <p:nvSpPr>
                    <p:cNvPr id="183" name="AutoShape 48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H="1">
                      <a:off x="4964" y="2915"/>
                      <a:ext cx="170" cy="230"/>
                    </a:xfrm>
                    <a:prstGeom prst="parallelogram">
                      <a:avLst>
                        <a:gd name="adj" fmla="val 49120"/>
                      </a:avLst>
                    </a:prstGeom>
                    <a:solidFill>
                      <a:schemeClr val="tx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chemeClr val="bg2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/>
                      <a:endParaRPr lang="zh-CN" altLang="en-US">
                        <a:ea typeface="黑体" pitchFamily="49" charset="-122"/>
                      </a:endParaRPr>
                    </a:p>
                  </p:txBody>
                </p:sp>
                <p:sp>
                  <p:nvSpPr>
                    <p:cNvPr id="184" name="AutoShape 4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48" y="3122"/>
                      <a:ext cx="86" cy="27"/>
                    </a:xfrm>
                    <a:prstGeom prst="bevel">
                      <a:avLst>
                        <a:gd name="adj" fmla="val 5264"/>
                      </a:avLst>
                    </a:prstGeom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chemeClr val="bg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xmlns="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/>
                      <a:endParaRPr lang="zh-CN" altLang="en-US">
                        <a:ea typeface="黑体" pitchFamily="49" charset="-122"/>
                      </a:endParaRPr>
                    </a:p>
                  </p:txBody>
                </p:sp>
              </p:grpSp>
            </p:grpSp>
            <p:sp>
              <p:nvSpPr>
                <p:cNvPr id="173" name="Text Box 48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068" y="1989"/>
                  <a:ext cx="152" cy="1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Ctr="1">
                  <a:spAutoFit/>
                </a:bodyPr>
                <a:lstStyle>
                  <a:lvl1pPr marL="342900" indent="-3429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90000"/>
                    </a:lnSpc>
                    <a:spcBef>
                      <a:spcPct val="50000"/>
                    </a:spcBef>
                  </a:pPr>
                  <a:r>
                    <a:rPr lang="en-US" altLang="zh-CN">
                      <a:solidFill>
                        <a:srgbClr val="FF3300"/>
                      </a:solidFill>
                      <a:latin typeface="Times New Roman" pitchFamily="18" charset="0"/>
                      <a:ea typeface="隶书" pitchFamily="49" charset="-122"/>
                    </a:rPr>
                    <a:t>A</a:t>
                  </a:r>
                </a:p>
              </p:txBody>
            </p:sp>
            <p:sp>
              <p:nvSpPr>
                <p:cNvPr id="174" name="Text Box 48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952" y="1985"/>
                  <a:ext cx="152" cy="1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Ctr="1">
                  <a:spAutoFit/>
                </a:bodyPr>
                <a:lstStyle>
                  <a:lvl1pPr marL="342900" indent="-3429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90000"/>
                    </a:lnSpc>
                    <a:spcBef>
                      <a:spcPct val="50000"/>
                    </a:spcBef>
                  </a:pPr>
                  <a:r>
                    <a:rPr lang="en-US" altLang="zh-CN">
                      <a:solidFill>
                        <a:srgbClr val="FF3300"/>
                      </a:solidFill>
                      <a:latin typeface="Times New Roman" pitchFamily="18" charset="0"/>
                      <a:ea typeface="隶书" pitchFamily="49" charset="-122"/>
                    </a:rPr>
                    <a:t>B</a:t>
                  </a:r>
                </a:p>
              </p:txBody>
            </p:sp>
            <p:sp>
              <p:nvSpPr>
                <p:cNvPr id="175" name="Text Box 48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822" y="1656"/>
                  <a:ext cx="152" cy="1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Ctr="1">
                  <a:spAutoFit/>
                </a:bodyPr>
                <a:lstStyle>
                  <a:lvl1pPr marL="342900" indent="-3429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90000"/>
                    </a:lnSpc>
                    <a:spcBef>
                      <a:spcPct val="50000"/>
                    </a:spcBef>
                  </a:pPr>
                  <a:r>
                    <a:rPr lang="en-US" altLang="zh-CN">
                      <a:solidFill>
                        <a:srgbClr val="FF3300"/>
                      </a:solidFill>
                      <a:latin typeface="Times New Roman" pitchFamily="18" charset="0"/>
                      <a:ea typeface="隶书" pitchFamily="49" charset="-122"/>
                    </a:rPr>
                    <a:t>C</a:t>
                  </a:r>
                </a:p>
              </p:txBody>
            </p:sp>
            <p:sp>
              <p:nvSpPr>
                <p:cNvPr id="176" name="Text Box 48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190" y="1652"/>
                  <a:ext cx="152" cy="1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Ctr="1">
                  <a:spAutoFit/>
                </a:bodyPr>
                <a:lstStyle>
                  <a:lvl1pPr marL="342900" indent="-3429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lnSpc>
                      <a:spcPct val="90000"/>
                    </a:lnSpc>
                    <a:spcBef>
                      <a:spcPct val="50000"/>
                    </a:spcBef>
                  </a:pPr>
                  <a:r>
                    <a:rPr lang="en-US" altLang="zh-CN">
                      <a:solidFill>
                        <a:srgbClr val="FF3300"/>
                      </a:solidFill>
                      <a:latin typeface="Times New Roman" pitchFamily="18" charset="0"/>
                      <a:ea typeface="隶书" pitchFamily="49" charset="-122"/>
                    </a:rPr>
                    <a:t>D</a:t>
                  </a:r>
                </a:p>
              </p:txBody>
            </p:sp>
          </p:grpSp>
          <p:grpSp>
            <p:nvGrpSpPr>
              <p:cNvPr id="333" name="Group 653"/>
              <p:cNvGrpSpPr>
                <a:grpSpLocks/>
              </p:cNvGrpSpPr>
              <p:nvPr/>
            </p:nvGrpSpPr>
            <p:grpSpPr bwMode="auto">
              <a:xfrm>
                <a:off x="1509930" y="4203412"/>
                <a:ext cx="1133475" cy="692149"/>
                <a:chOff x="3258" y="3221"/>
                <a:chExt cx="796" cy="376"/>
              </a:xfrm>
            </p:grpSpPr>
            <p:sp>
              <p:nvSpPr>
                <p:cNvPr id="334" name="Rectangle 654"/>
                <p:cNvSpPr>
                  <a:spLocks noChangeArrowheads="1"/>
                </p:cNvSpPr>
                <p:nvPr/>
              </p:nvSpPr>
              <p:spPr bwMode="auto">
                <a:xfrm>
                  <a:off x="4023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35" name="Rectangle 655"/>
                <p:cNvSpPr>
                  <a:spLocks noChangeArrowheads="1"/>
                </p:cNvSpPr>
                <p:nvPr/>
              </p:nvSpPr>
              <p:spPr bwMode="auto">
                <a:xfrm>
                  <a:off x="3901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36" name="Rectangle 656"/>
                <p:cNvSpPr>
                  <a:spLocks noChangeArrowheads="1"/>
                </p:cNvSpPr>
                <p:nvPr/>
              </p:nvSpPr>
              <p:spPr bwMode="auto">
                <a:xfrm>
                  <a:off x="3932" y="3221"/>
                  <a:ext cx="30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37" name="Rectangle 657"/>
                <p:cNvSpPr>
                  <a:spLocks noChangeArrowheads="1"/>
                </p:cNvSpPr>
                <p:nvPr/>
              </p:nvSpPr>
              <p:spPr bwMode="auto">
                <a:xfrm>
                  <a:off x="3748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38" name="Rectangle 658"/>
                <p:cNvSpPr>
                  <a:spLocks noChangeArrowheads="1"/>
                </p:cNvSpPr>
                <p:nvPr/>
              </p:nvSpPr>
              <p:spPr bwMode="auto">
                <a:xfrm>
                  <a:off x="3779" y="3221"/>
                  <a:ext cx="30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39" name="Rectangle 659"/>
                <p:cNvSpPr>
                  <a:spLocks noChangeArrowheads="1"/>
                </p:cNvSpPr>
                <p:nvPr/>
              </p:nvSpPr>
              <p:spPr bwMode="auto">
                <a:xfrm>
                  <a:off x="3809" y="3221"/>
                  <a:ext cx="30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40" name="Rectangle 660"/>
                <p:cNvSpPr>
                  <a:spLocks noChangeArrowheads="1"/>
                </p:cNvSpPr>
                <p:nvPr/>
              </p:nvSpPr>
              <p:spPr bwMode="auto">
                <a:xfrm>
                  <a:off x="3839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41" name="Rectangle 661"/>
                <p:cNvSpPr>
                  <a:spLocks noChangeArrowheads="1"/>
                </p:cNvSpPr>
                <p:nvPr/>
              </p:nvSpPr>
              <p:spPr bwMode="auto">
                <a:xfrm>
                  <a:off x="3870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42" name="Rectangle 662"/>
                <p:cNvSpPr>
                  <a:spLocks noChangeArrowheads="1"/>
                </p:cNvSpPr>
                <p:nvPr/>
              </p:nvSpPr>
              <p:spPr bwMode="auto">
                <a:xfrm>
                  <a:off x="3656" y="3221"/>
                  <a:ext cx="30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43" name="Rectangle 663"/>
                <p:cNvSpPr>
                  <a:spLocks noChangeArrowheads="1"/>
                </p:cNvSpPr>
                <p:nvPr/>
              </p:nvSpPr>
              <p:spPr bwMode="auto">
                <a:xfrm>
                  <a:off x="3686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44" name="Rectangle 664"/>
                <p:cNvSpPr>
                  <a:spLocks noChangeArrowheads="1"/>
                </p:cNvSpPr>
                <p:nvPr/>
              </p:nvSpPr>
              <p:spPr bwMode="auto">
                <a:xfrm>
                  <a:off x="3717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45" name="Rectangle 665"/>
                <p:cNvSpPr>
                  <a:spLocks noChangeArrowheads="1"/>
                </p:cNvSpPr>
                <p:nvPr/>
              </p:nvSpPr>
              <p:spPr bwMode="auto">
                <a:xfrm>
                  <a:off x="3502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46" name="Rectangle 666"/>
                <p:cNvSpPr>
                  <a:spLocks noChangeArrowheads="1"/>
                </p:cNvSpPr>
                <p:nvPr/>
              </p:nvSpPr>
              <p:spPr bwMode="auto">
                <a:xfrm>
                  <a:off x="3533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47" name="Rectangle 667"/>
                <p:cNvSpPr>
                  <a:spLocks noChangeArrowheads="1"/>
                </p:cNvSpPr>
                <p:nvPr/>
              </p:nvSpPr>
              <p:spPr bwMode="auto">
                <a:xfrm>
                  <a:off x="3564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48" name="Rectangle 668"/>
                <p:cNvSpPr>
                  <a:spLocks noChangeArrowheads="1"/>
                </p:cNvSpPr>
                <p:nvPr/>
              </p:nvSpPr>
              <p:spPr bwMode="auto">
                <a:xfrm>
                  <a:off x="3595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49" name="Rectangle 669"/>
                <p:cNvSpPr>
                  <a:spLocks noChangeArrowheads="1"/>
                </p:cNvSpPr>
                <p:nvPr/>
              </p:nvSpPr>
              <p:spPr bwMode="auto">
                <a:xfrm>
                  <a:off x="3626" y="3221"/>
                  <a:ext cx="30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50" name="Rectangle 670"/>
                <p:cNvSpPr>
                  <a:spLocks noChangeArrowheads="1"/>
                </p:cNvSpPr>
                <p:nvPr/>
              </p:nvSpPr>
              <p:spPr bwMode="auto">
                <a:xfrm>
                  <a:off x="3962" y="3221"/>
                  <a:ext cx="30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51" name="Rectangle 671"/>
                <p:cNvSpPr>
                  <a:spLocks noChangeArrowheads="1"/>
                </p:cNvSpPr>
                <p:nvPr/>
              </p:nvSpPr>
              <p:spPr bwMode="auto">
                <a:xfrm>
                  <a:off x="3992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52" name="Rectangle 672"/>
                <p:cNvSpPr>
                  <a:spLocks noChangeArrowheads="1"/>
                </p:cNvSpPr>
                <p:nvPr/>
              </p:nvSpPr>
              <p:spPr bwMode="auto">
                <a:xfrm>
                  <a:off x="3289" y="3221"/>
                  <a:ext cx="30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53" name="Rectangle 673"/>
                <p:cNvSpPr>
                  <a:spLocks noChangeArrowheads="1"/>
                </p:cNvSpPr>
                <p:nvPr/>
              </p:nvSpPr>
              <p:spPr bwMode="auto">
                <a:xfrm>
                  <a:off x="3258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54" name="Rectangle 674"/>
                <p:cNvSpPr>
                  <a:spLocks noChangeArrowheads="1"/>
                </p:cNvSpPr>
                <p:nvPr/>
              </p:nvSpPr>
              <p:spPr bwMode="auto">
                <a:xfrm>
                  <a:off x="3319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55" name="Rectangle 675"/>
                <p:cNvSpPr>
                  <a:spLocks noChangeArrowheads="1"/>
                </p:cNvSpPr>
                <p:nvPr/>
              </p:nvSpPr>
              <p:spPr bwMode="auto">
                <a:xfrm>
                  <a:off x="3350" y="3221"/>
                  <a:ext cx="30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56" name="Rectangle 676"/>
                <p:cNvSpPr>
                  <a:spLocks noChangeArrowheads="1"/>
                </p:cNvSpPr>
                <p:nvPr/>
              </p:nvSpPr>
              <p:spPr bwMode="auto">
                <a:xfrm>
                  <a:off x="3472" y="3221"/>
                  <a:ext cx="30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57" name="Rectangle 677"/>
                <p:cNvSpPr>
                  <a:spLocks noChangeArrowheads="1"/>
                </p:cNvSpPr>
                <p:nvPr/>
              </p:nvSpPr>
              <p:spPr bwMode="auto">
                <a:xfrm>
                  <a:off x="3442" y="3221"/>
                  <a:ext cx="30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58" name="Rectangle 678"/>
                <p:cNvSpPr>
                  <a:spLocks noChangeArrowheads="1"/>
                </p:cNvSpPr>
                <p:nvPr/>
              </p:nvSpPr>
              <p:spPr bwMode="auto">
                <a:xfrm>
                  <a:off x="3411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59" name="Rectangle 679"/>
                <p:cNvSpPr>
                  <a:spLocks noChangeArrowheads="1"/>
                </p:cNvSpPr>
                <p:nvPr/>
              </p:nvSpPr>
              <p:spPr bwMode="auto">
                <a:xfrm>
                  <a:off x="3380" y="3221"/>
                  <a:ext cx="31" cy="376"/>
                </a:xfrm>
                <a:prstGeom prst="rect">
                  <a:avLst/>
                </a:prstGeom>
                <a:solidFill>
                  <a:srgbClr val="FF9900"/>
                </a:solidFill>
                <a:ln w="9525" algn="ctr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pPr>
                    <a:spcBef>
                      <a:spcPct val="20000"/>
                    </a:spcBef>
                  </a:pPr>
                  <a:endParaRPr lang="zh-CN" altLang="en-US" sz="2800">
                    <a:latin typeface="Calibri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360" name="Line 680"/>
                <p:cNvSpPr>
                  <a:spLocks noChangeShapeType="1"/>
                </p:cNvSpPr>
                <p:nvPr/>
              </p:nvSpPr>
              <p:spPr bwMode="auto">
                <a:xfrm>
                  <a:off x="3411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61" name="Line 681"/>
                <p:cNvSpPr>
                  <a:spLocks noChangeShapeType="1"/>
                </p:cNvSpPr>
                <p:nvPr/>
              </p:nvSpPr>
              <p:spPr bwMode="auto">
                <a:xfrm>
                  <a:off x="3442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62" name="Line 682"/>
                <p:cNvSpPr>
                  <a:spLocks noChangeShapeType="1"/>
                </p:cNvSpPr>
                <p:nvPr/>
              </p:nvSpPr>
              <p:spPr bwMode="auto">
                <a:xfrm>
                  <a:off x="3472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63" name="Line 683"/>
                <p:cNvSpPr>
                  <a:spLocks noChangeShapeType="1"/>
                </p:cNvSpPr>
                <p:nvPr/>
              </p:nvSpPr>
              <p:spPr bwMode="auto">
                <a:xfrm>
                  <a:off x="3502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64" name="Line 684"/>
                <p:cNvSpPr>
                  <a:spLocks noChangeShapeType="1"/>
                </p:cNvSpPr>
                <p:nvPr/>
              </p:nvSpPr>
              <p:spPr bwMode="auto">
                <a:xfrm>
                  <a:off x="3380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65" name="Line 685"/>
                <p:cNvSpPr>
                  <a:spLocks noChangeShapeType="1"/>
                </p:cNvSpPr>
                <p:nvPr/>
              </p:nvSpPr>
              <p:spPr bwMode="auto">
                <a:xfrm>
                  <a:off x="3350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66" name="Line 686"/>
                <p:cNvSpPr>
                  <a:spLocks noChangeShapeType="1"/>
                </p:cNvSpPr>
                <p:nvPr/>
              </p:nvSpPr>
              <p:spPr bwMode="auto">
                <a:xfrm>
                  <a:off x="3258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67" name="Line 687"/>
                <p:cNvSpPr>
                  <a:spLocks noChangeShapeType="1"/>
                </p:cNvSpPr>
                <p:nvPr/>
              </p:nvSpPr>
              <p:spPr bwMode="auto">
                <a:xfrm>
                  <a:off x="3289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68" name="Line 688"/>
                <p:cNvSpPr>
                  <a:spLocks noChangeShapeType="1"/>
                </p:cNvSpPr>
                <p:nvPr/>
              </p:nvSpPr>
              <p:spPr bwMode="auto">
                <a:xfrm>
                  <a:off x="3319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69" name="Line 689"/>
                <p:cNvSpPr>
                  <a:spLocks noChangeShapeType="1"/>
                </p:cNvSpPr>
                <p:nvPr/>
              </p:nvSpPr>
              <p:spPr bwMode="auto">
                <a:xfrm>
                  <a:off x="4023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70" name="Line 690"/>
                <p:cNvSpPr>
                  <a:spLocks noChangeShapeType="1"/>
                </p:cNvSpPr>
                <p:nvPr/>
              </p:nvSpPr>
              <p:spPr bwMode="auto">
                <a:xfrm>
                  <a:off x="3992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71" name="Line 691"/>
                <p:cNvSpPr>
                  <a:spLocks noChangeShapeType="1"/>
                </p:cNvSpPr>
                <p:nvPr/>
              </p:nvSpPr>
              <p:spPr bwMode="auto">
                <a:xfrm>
                  <a:off x="3656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72" name="Line 692"/>
                <p:cNvSpPr>
                  <a:spLocks noChangeShapeType="1"/>
                </p:cNvSpPr>
                <p:nvPr/>
              </p:nvSpPr>
              <p:spPr bwMode="auto">
                <a:xfrm>
                  <a:off x="3626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73" name="Line 693"/>
                <p:cNvSpPr>
                  <a:spLocks noChangeShapeType="1"/>
                </p:cNvSpPr>
                <p:nvPr/>
              </p:nvSpPr>
              <p:spPr bwMode="auto">
                <a:xfrm>
                  <a:off x="3595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74" name="Line 694"/>
                <p:cNvSpPr>
                  <a:spLocks noChangeShapeType="1"/>
                </p:cNvSpPr>
                <p:nvPr/>
              </p:nvSpPr>
              <p:spPr bwMode="auto">
                <a:xfrm>
                  <a:off x="3564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75" name="Line 695"/>
                <p:cNvSpPr>
                  <a:spLocks noChangeShapeType="1"/>
                </p:cNvSpPr>
                <p:nvPr/>
              </p:nvSpPr>
              <p:spPr bwMode="auto">
                <a:xfrm>
                  <a:off x="3533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76" name="Line 696"/>
                <p:cNvSpPr>
                  <a:spLocks noChangeShapeType="1"/>
                </p:cNvSpPr>
                <p:nvPr/>
              </p:nvSpPr>
              <p:spPr bwMode="auto">
                <a:xfrm>
                  <a:off x="3748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77" name="Line 697"/>
                <p:cNvSpPr>
                  <a:spLocks noChangeShapeType="1"/>
                </p:cNvSpPr>
                <p:nvPr/>
              </p:nvSpPr>
              <p:spPr bwMode="auto">
                <a:xfrm>
                  <a:off x="3717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78" name="Line 698"/>
                <p:cNvSpPr>
                  <a:spLocks noChangeShapeType="1"/>
                </p:cNvSpPr>
                <p:nvPr/>
              </p:nvSpPr>
              <p:spPr bwMode="auto">
                <a:xfrm>
                  <a:off x="3686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79" name="Line 699"/>
                <p:cNvSpPr>
                  <a:spLocks noChangeShapeType="1"/>
                </p:cNvSpPr>
                <p:nvPr/>
              </p:nvSpPr>
              <p:spPr bwMode="auto">
                <a:xfrm>
                  <a:off x="3901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80" name="Line 700"/>
                <p:cNvSpPr>
                  <a:spLocks noChangeShapeType="1"/>
                </p:cNvSpPr>
                <p:nvPr/>
              </p:nvSpPr>
              <p:spPr bwMode="auto">
                <a:xfrm>
                  <a:off x="3870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81" name="Line 701"/>
                <p:cNvSpPr>
                  <a:spLocks noChangeShapeType="1"/>
                </p:cNvSpPr>
                <p:nvPr/>
              </p:nvSpPr>
              <p:spPr bwMode="auto">
                <a:xfrm>
                  <a:off x="3839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82" name="Line 702"/>
                <p:cNvSpPr>
                  <a:spLocks noChangeShapeType="1"/>
                </p:cNvSpPr>
                <p:nvPr/>
              </p:nvSpPr>
              <p:spPr bwMode="auto">
                <a:xfrm>
                  <a:off x="3809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83" name="Line 703"/>
                <p:cNvSpPr>
                  <a:spLocks noChangeShapeType="1"/>
                </p:cNvSpPr>
                <p:nvPr/>
              </p:nvSpPr>
              <p:spPr bwMode="auto">
                <a:xfrm>
                  <a:off x="3779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84" name="Line 704"/>
                <p:cNvSpPr>
                  <a:spLocks noChangeShapeType="1"/>
                </p:cNvSpPr>
                <p:nvPr/>
              </p:nvSpPr>
              <p:spPr bwMode="auto">
                <a:xfrm>
                  <a:off x="3962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85" name="Line 705"/>
                <p:cNvSpPr>
                  <a:spLocks noChangeShapeType="1"/>
                </p:cNvSpPr>
                <p:nvPr/>
              </p:nvSpPr>
              <p:spPr bwMode="auto">
                <a:xfrm>
                  <a:off x="3932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  <p:sp>
              <p:nvSpPr>
                <p:cNvPr id="386" name="Line 706"/>
                <p:cNvSpPr>
                  <a:spLocks noChangeShapeType="1"/>
                </p:cNvSpPr>
                <p:nvPr/>
              </p:nvSpPr>
              <p:spPr bwMode="auto">
                <a:xfrm>
                  <a:off x="4054" y="3221"/>
                  <a:ext cx="0" cy="376"/>
                </a:xfrm>
                <a:prstGeom prst="line">
                  <a:avLst/>
                </a:prstGeom>
                <a:noFill/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53882" dir="2700000" algn="ctr" rotWithShape="0">
                          <a:schemeClr val="tx1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 anchorCtr="1"/>
                <a:lstStyle/>
                <a:p>
                  <a:endParaRPr lang="zh-CN" altLang="en-US"/>
                </a:p>
              </p:txBody>
            </p:sp>
          </p:grpSp>
          <p:sp>
            <p:nvSpPr>
              <p:cNvPr id="387" name="Freeform 650"/>
              <p:cNvSpPr>
                <a:spLocks/>
              </p:cNvSpPr>
              <p:nvPr/>
            </p:nvSpPr>
            <p:spPr bwMode="auto">
              <a:xfrm>
                <a:off x="759395" y="2912049"/>
                <a:ext cx="474662" cy="1185333"/>
              </a:xfrm>
              <a:custGeom>
                <a:avLst/>
                <a:gdLst>
                  <a:gd name="T0" fmla="*/ 2147483647 w 301"/>
                  <a:gd name="T1" fmla="*/ 2147483647 h 564"/>
                  <a:gd name="T2" fmla="*/ 2147483647 w 301"/>
                  <a:gd name="T3" fmla="*/ 2147483647 h 564"/>
                  <a:gd name="T4" fmla="*/ 2147483647 w 301"/>
                  <a:gd name="T5" fmla="*/ 2147483647 h 564"/>
                  <a:gd name="T6" fmla="*/ 2147483647 w 301"/>
                  <a:gd name="T7" fmla="*/ 2147483647 h 564"/>
                  <a:gd name="T8" fmla="*/ 2147483647 w 301"/>
                  <a:gd name="T9" fmla="*/ 2147483647 h 564"/>
                  <a:gd name="T10" fmla="*/ 2147483647 w 301"/>
                  <a:gd name="T11" fmla="*/ 2147483647 h 564"/>
                  <a:gd name="T12" fmla="*/ 2147483647 w 301"/>
                  <a:gd name="T13" fmla="*/ 2147483647 h 564"/>
                  <a:gd name="T14" fmla="*/ 2147483647 w 301"/>
                  <a:gd name="T15" fmla="*/ 2147483647 h 564"/>
                  <a:gd name="T16" fmla="*/ 2147483647 w 301"/>
                  <a:gd name="T17" fmla="*/ 2147483647 h 564"/>
                  <a:gd name="T18" fmla="*/ 0 w 301"/>
                  <a:gd name="T19" fmla="*/ 0 h 56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1" h="564">
                    <a:moveTo>
                      <a:pt x="204" y="564"/>
                    </a:moveTo>
                    <a:cubicBezTo>
                      <a:pt x="208" y="532"/>
                      <a:pt x="204" y="498"/>
                      <a:pt x="216" y="468"/>
                    </a:cubicBezTo>
                    <a:cubicBezTo>
                      <a:pt x="221" y="455"/>
                      <a:pt x="242" y="454"/>
                      <a:pt x="252" y="444"/>
                    </a:cubicBezTo>
                    <a:cubicBezTo>
                      <a:pt x="262" y="434"/>
                      <a:pt x="270" y="421"/>
                      <a:pt x="276" y="408"/>
                    </a:cubicBezTo>
                    <a:cubicBezTo>
                      <a:pt x="286" y="385"/>
                      <a:pt x="300" y="336"/>
                      <a:pt x="300" y="336"/>
                    </a:cubicBezTo>
                    <a:cubicBezTo>
                      <a:pt x="289" y="272"/>
                      <a:pt x="301" y="204"/>
                      <a:pt x="276" y="144"/>
                    </a:cubicBezTo>
                    <a:cubicBezTo>
                      <a:pt x="273" y="137"/>
                      <a:pt x="170" y="89"/>
                      <a:pt x="156" y="84"/>
                    </a:cubicBezTo>
                    <a:cubicBezTo>
                      <a:pt x="152" y="72"/>
                      <a:pt x="153" y="57"/>
                      <a:pt x="144" y="48"/>
                    </a:cubicBezTo>
                    <a:cubicBezTo>
                      <a:pt x="135" y="39"/>
                      <a:pt x="119" y="42"/>
                      <a:pt x="108" y="36"/>
                    </a:cubicBezTo>
                    <a:cubicBezTo>
                      <a:pt x="69" y="16"/>
                      <a:pt x="46" y="0"/>
                      <a:pt x="0" y="0"/>
                    </a:cubicBezTo>
                  </a:path>
                </a:pathLst>
              </a:custGeom>
              <a:noFill/>
              <a:ln w="38100" cap="flat" cmpd="sng">
                <a:solidFill>
                  <a:srgbClr val="FF9900"/>
                </a:solidFill>
                <a:prstDash val="solid"/>
                <a:round/>
                <a:headEnd/>
                <a:tailEnd/>
              </a:ln>
              <a:effectLst>
                <a:outerShdw dist="53882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</p:grpSp>
      </p:grpSp>
      <p:grpSp>
        <p:nvGrpSpPr>
          <p:cNvPr id="445" name="组合 444"/>
          <p:cNvGrpSpPr/>
          <p:nvPr/>
        </p:nvGrpSpPr>
        <p:grpSpPr>
          <a:xfrm>
            <a:off x="4506582" y="2663462"/>
            <a:ext cx="3036094" cy="1669119"/>
            <a:chOff x="4909014" y="2822206"/>
            <a:chExt cx="3973011" cy="2680886"/>
          </a:xfrm>
        </p:grpSpPr>
        <p:grpSp>
          <p:nvGrpSpPr>
            <p:cNvPr id="8" name="Group 163"/>
            <p:cNvGrpSpPr>
              <a:grpSpLocks noChangeAspect="1"/>
            </p:cNvGrpSpPr>
            <p:nvPr/>
          </p:nvGrpSpPr>
          <p:grpSpPr bwMode="auto">
            <a:xfrm>
              <a:off x="4909014" y="3390363"/>
              <a:ext cx="3648914" cy="1651000"/>
              <a:chOff x="2822" y="1652"/>
              <a:chExt cx="2567" cy="923"/>
            </a:xfrm>
          </p:grpSpPr>
          <p:grpSp>
            <p:nvGrpSpPr>
              <p:cNvPr id="9" name="Group 164"/>
              <p:cNvGrpSpPr>
                <a:grpSpLocks noChangeAspect="1"/>
              </p:cNvGrpSpPr>
              <p:nvPr/>
            </p:nvGrpSpPr>
            <p:grpSpPr bwMode="auto">
              <a:xfrm>
                <a:off x="2842" y="1745"/>
                <a:ext cx="2547" cy="830"/>
                <a:chOff x="2715" y="2313"/>
                <a:chExt cx="2547" cy="830"/>
              </a:xfrm>
            </p:grpSpPr>
            <p:grpSp>
              <p:nvGrpSpPr>
                <p:cNvPr id="14" name="Group 165"/>
                <p:cNvGrpSpPr>
                  <a:grpSpLocks noChangeAspect="1"/>
                </p:cNvGrpSpPr>
                <p:nvPr/>
              </p:nvGrpSpPr>
              <p:grpSpPr bwMode="auto">
                <a:xfrm>
                  <a:off x="2935" y="2527"/>
                  <a:ext cx="2040" cy="376"/>
                  <a:chOff x="2935" y="2527"/>
                  <a:chExt cx="2040" cy="376"/>
                </a:xfrm>
              </p:grpSpPr>
              <p:sp>
                <p:nvSpPr>
                  <p:cNvPr id="45" name="Rectangle 1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35" y="2537"/>
                    <a:ext cx="2040" cy="361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bg1">
                          <a:gamma/>
                          <a:shade val="6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6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>
                      <a:defRPr/>
                    </a:pPr>
                    <a:endParaRPr lang="zh-CN" altLang="en-US" dirty="0"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6" name="Rectangle 1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75" y="2531"/>
                    <a:ext cx="28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7" name="Rectangle 1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03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8" name="Rectangle 1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33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9" name="Rectangle 1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64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0" name="Rectangle 17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95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1" name="Rectangle 1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28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2" name="Rectangle 1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40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3" name="Rectangle 1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57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4" name="Rectangle 1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88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5" name="Rectangle 1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821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6" name="Rectangle 1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850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7" name="Rectangle 1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68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8" name="Rectangle 1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97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59" name="Rectangle 1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26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0" name="Rectangle 1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56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1" name="Rectangle 1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87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2" name="Rectangle 1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42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3" name="Rectangle 1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11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4" name="Rectangle 1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73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5" name="Rectangle 1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03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6" name="Rectangle 1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34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7" name="Rectangle 1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19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8" name="Rectangle 1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50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9" name="Rectangle 1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81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0" name="Rectangle 19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12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1" name="Rectangle 1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44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2" name="Rectangle 1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879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3" name="Rectangle 1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09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4" name="Rectangle 19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252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5" name="Rectangle 1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281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6" name="Rectangle 1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72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7" name="Rectangle 19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06" y="2531"/>
                    <a:ext cx="28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8" name="Rectangle 1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06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9" name="Rectangle 20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175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0" name="Rectangle 20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145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1" name="Rectangle 20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37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2" name="Rectangle 2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67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3" name="Rectangle 20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219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4" name="Rectangle 20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41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5" name="Rectangle 20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12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6" name="Rectangle 2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78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7" name="Rectangle 20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47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8" name="Rectangle 2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17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89" name="Rectangle 21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88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0" name="Rectangle 2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59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1" name="Rectangle 2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525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2" name="Rectangle 2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95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3" name="Rectangle 2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64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4" name="Rectangle 21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434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5" name="Rectangle 2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90" y="2531"/>
                    <a:ext cx="29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6" name="Rectangle 21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59" y="2531"/>
                    <a:ext cx="30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7" name="Rectangle 21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28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8" name="Rectangle 2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97" y="2531"/>
                    <a:ext cx="31" cy="372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/>
                  <a:p>
                    <a:pPr>
                      <a:spcBef>
                        <a:spcPct val="20000"/>
                      </a:spcBef>
                      <a:defRPr/>
                    </a:pPr>
                    <a:endParaRPr lang="zh-CN" altLang="en-US" sz="2800" dirty="0">
                      <a:latin typeface="Calibri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9" name="Line 22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45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Line 22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28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Line 2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59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Line 2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89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Line 22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419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Line 22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464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Line 2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495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Line 2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525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Line 2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555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Line 22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586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Line 23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617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Line 23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647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Line 2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678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Line 2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708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Line 2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739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Line 23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769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Line 23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250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Line 23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97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Line 2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67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Line 2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75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Line 24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06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Line 24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36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Line 24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433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Line 24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402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Line 2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311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Line 2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280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Line 24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940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Line 24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909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Line 24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573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Line 2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543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Line 2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512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Line 25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481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Line 25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450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Line 25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665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Line 25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634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Line 2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603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Line 2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342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Line 25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372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Line 25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818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Line 25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87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Line 2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56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Line 2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26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Line 26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696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Line 26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879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Line 26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849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Line 26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219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Line 2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188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" name="Line 2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971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" name="Line 26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157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Line 26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126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Line 27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095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Line 2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064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Line 2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033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Line 27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002" y="2527"/>
                    <a:ext cx="0" cy="376"/>
                  </a:xfrm>
                  <a:prstGeom prst="line">
                    <a:avLst/>
                  </a:prstGeom>
                  <a:noFill/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Rectangle 27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74" y="2531"/>
                    <a:ext cx="76" cy="372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767676"/>
                      </a:gs>
                      <a:gs pos="50000">
                        <a:schemeClr val="bg1"/>
                      </a:gs>
                      <a:gs pos="100000">
                        <a:srgbClr val="767676"/>
                      </a:gs>
                    </a:gsLst>
                    <a:lin ang="5400000" scaled="1"/>
                  </a:gradFill>
                  <a:ln w="9525" algn="ctr">
                    <a:solidFill>
                      <a:srgbClr val="B2B2B2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>
                      <a:defRPr/>
                    </a:pPr>
                    <a:endParaRPr lang="zh-CN" altLang="en-US" dirty="0"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4" name="Rectangle 2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69" y="2531"/>
                    <a:ext cx="76" cy="372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767676"/>
                      </a:gs>
                      <a:gs pos="50000">
                        <a:schemeClr val="bg1"/>
                      </a:gs>
                      <a:gs pos="100000">
                        <a:srgbClr val="767676"/>
                      </a:gs>
                    </a:gsLst>
                    <a:lin ang="5400000" scaled="1"/>
                  </a:gradFill>
                  <a:ln w="9525" algn="ctr">
                    <a:solidFill>
                      <a:srgbClr val="B2B2B2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>
                      <a:defRPr/>
                    </a:pPr>
                    <a:endParaRPr lang="zh-CN" altLang="en-US" dirty="0">
                      <a:ea typeface="黑体" panose="02010609060101010101" pitchFamily="49" charset="-122"/>
                    </a:endParaRPr>
                  </a:p>
                </p:txBody>
              </p:sp>
              <p:grpSp>
                <p:nvGrpSpPr>
                  <p:cNvPr id="155" name="Group 276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3048" y="2690"/>
                    <a:ext cx="104" cy="104"/>
                    <a:chOff x="3941" y="1668"/>
                    <a:chExt cx="181" cy="113"/>
                  </a:xfrm>
                </p:grpSpPr>
                <p:sp>
                  <p:nvSpPr>
                    <p:cNvPr id="164" name="AutoShape 27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941" y="1668"/>
                      <a:ext cx="181" cy="113"/>
                    </a:xfrm>
                    <a:prstGeom prst="roundRect">
                      <a:avLst>
                        <a:gd name="adj" fmla="val 16667"/>
                      </a:avLst>
                    </a:prstGeom>
                    <a:solidFill>
                      <a:srgbClr val="000000"/>
                    </a:solidFill>
                    <a:ln w="9525" algn="ctr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>
                      <a:outerShdw dist="53882" dir="2700000" algn="ctr" rotWithShape="0">
                        <a:schemeClr val="bg2"/>
                      </a:outerShdw>
                    </a:effectLst>
                  </p:spPr>
                  <p:txBody>
                    <a:bodyPr wrap="none" lIns="0" tIns="0" rIns="0" bIns="0" anchor="ctr"/>
                    <a:lstStyle/>
                    <a:p>
                      <a:pPr eaLnBrk="1" hangingPunct="1"/>
                      <a:endParaRPr lang="zh-CN" altLang="en-US">
                        <a:ea typeface="黑体" pitchFamily="49" charset="-122"/>
                      </a:endParaRPr>
                    </a:p>
                  </p:txBody>
                </p:sp>
                <p:sp>
                  <p:nvSpPr>
                    <p:cNvPr id="165" name="Line 278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966" y="1668"/>
                      <a:ext cx="0" cy="11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Line 279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100" y="1668"/>
                      <a:ext cx="0" cy="11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" name="Line 280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964" y="1699"/>
                      <a:ext cx="1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8" name="Line 281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966" y="1743"/>
                      <a:ext cx="1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56" name="Group 28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4754" y="2686"/>
                    <a:ext cx="104" cy="104"/>
                    <a:chOff x="3941" y="1668"/>
                    <a:chExt cx="181" cy="113"/>
                  </a:xfrm>
                </p:grpSpPr>
                <p:sp>
                  <p:nvSpPr>
                    <p:cNvPr id="159" name="AutoShape 2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941" y="1668"/>
                      <a:ext cx="181" cy="113"/>
                    </a:xfrm>
                    <a:prstGeom prst="roundRect">
                      <a:avLst>
                        <a:gd name="adj" fmla="val 16667"/>
                      </a:avLst>
                    </a:prstGeom>
                    <a:solidFill>
                      <a:srgbClr val="000000"/>
                    </a:solidFill>
                    <a:ln w="9525" algn="ctr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>
                      <a:outerShdw dist="53882" dir="2700000" algn="ctr" rotWithShape="0">
                        <a:schemeClr val="bg2"/>
                      </a:outerShdw>
                    </a:effectLst>
                  </p:spPr>
                  <p:txBody>
                    <a:bodyPr wrap="none" lIns="0" tIns="0" rIns="0" bIns="0" anchor="ctr"/>
                    <a:lstStyle/>
                    <a:p>
                      <a:pPr eaLnBrk="1" hangingPunct="1"/>
                      <a:endParaRPr lang="zh-CN" altLang="en-US">
                        <a:ea typeface="黑体" pitchFamily="49" charset="-122"/>
                      </a:endParaRPr>
                    </a:p>
                  </p:txBody>
                </p:sp>
                <p:sp>
                  <p:nvSpPr>
                    <p:cNvPr id="160" name="Line 28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966" y="1668"/>
                      <a:ext cx="0" cy="11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1" name="Line 285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100" y="1668"/>
                      <a:ext cx="0" cy="11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2" name="Line 28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964" y="1699"/>
                      <a:ext cx="1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3" name="Line 28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966" y="1743"/>
                      <a:ext cx="1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57" name="Rectangle 28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752" y="2800"/>
                    <a:ext cx="113" cy="1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>
                    <a:outerShdw dist="35921" dir="2700000" algn="ctr" rotWithShape="0">
                      <a:schemeClr val="bg2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>
                      <a:defRPr/>
                    </a:pPr>
                    <a:endParaRPr lang="zh-CN" altLang="en-US" dirty="0"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8" name="Rectangle 28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41" y="2805"/>
                    <a:ext cx="113" cy="1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bg1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>
                    <a:outerShdw dist="35921" dir="2700000" algn="ctr" rotWithShape="0">
                      <a:schemeClr val="bg2"/>
                    </a:outerShdw>
                  </a:effectLst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>
                      <a:defRPr/>
                    </a:pPr>
                    <a:endParaRPr lang="zh-CN" altLang="en-US" dirty="0"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5" name="Group 290"/>
                <p:cNvGrpSpPr>
                  <a:grpSpLocks noChangeAspect="1"/>
                </p:cNvGrpSpPr>
                <p:nvPr/>
              </p:nvGrpSpPr>
              <p:grpSpPr bwMode="auto">
                <a:xfrm>
                  <a:off x="2715" y="2313"/>
                  <a:ext cx="2547" cy="481"/>
                  <a:chOff x="2715" y="2313"/>
                  <a:chExt cx="2547" cy="481"/>
                </a:xfrm>
              </p:grpSpPr>
              <p:grpSp>
                <p:nvGrpSpPr>
                  <p:cNvPr id="26" name="Group 291"/>
                  <p:cNvGrpSpPr>
                    <a:grpSpLocks noChangeAspect="1"/>
                  </p:cNvGrpSpPr>
                  <p:nvPr/>
                </p:nvGrpSpPr>
                <p:grpSpPr bwMode="auto">
                  <a:xfrm flipH="1">
                    <a:off x="2715" y="2395"/>
                    <a:ext cx="104" cy="104"/>
                    <a:chOff x="3941" y="1668"/>
                    <a:chExt cx="181" cy="113"/>
                  </a:xfrm>
                </p:grpSpPr>
                <p:sp>
                  <p:nvSpPr>
                    <p:cNvPr id="40" name="AutoShape 2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941" y="1668"/>
                      <a:ext cx="181" cy="113"/>
                    </a:xfrm>
                    <a:prstGeom prst="roundRect">
                      <a:avLst>
                        <a:gd name="adj" fmla="val 16667"/>
                      </a:avLst>
                    </a:prstGeom>
                    <a:solidFill>
                      <a:srgbClr val="000000"/>
                    </a:solidFill>
                    <a:ln w="9525" algn="ctr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/>
                      <a:endParaRPr lang="zh-CN" altLang="en-US">
                        <a:ea typeface="黑体" pitchFamily="49" charset="-122"/>
                      </a:endParaRPr>
                    </a:p>
                  </p:txBody>
                </p:sp>
                <p:sp>
                  <p:nvSpPr>
                    <p:cNvPr id="41" name="Line 29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966" y="1668"/>
                      <a:ext cx="0" cy="11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" name="Line 29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100" y="1668"/>
                      <a:ext cx="0" cy="11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Line 29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964" y="1699"/>
                      <a:ext cx="1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" name="Line 29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966" y="1743"/>
                      <a:ext cx="1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7" name="Rectangle 29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95" y="2419"/>
                    <a:ext cx="2267" cy="4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chemeClr val="bg1"/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B2B2B2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>
                      <a:defRPr/>
                    </a:pPr>
                    <a:endParaRPr lang="zh-CN" altLang="en-US" dirty="0">
                      <a:ea typeface="黑体" panose="02010609060101010101" pitchFamily="49" charset="-122"/>
                    </a:endParaRPr>
                  </a:p>
                </p:txBody>
              </p:sp>
              <p:grpSp>
                <p:nvGrpSpPr>
                  <p:cNvPr id="28" name="Group 29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077" y="2395"/>
                    <a:ext cx="104" cy="104"/>
                    <a:chOff x="3941" y="1668"/>
                    <a:chExt cx="181" cy="113"/>
                  </a:xfrm>
                </p:grpSpPr>
                <p:sp>
                  <p:nvSpPr>
                    <p:cNvPr id="35" name="AutoShape 2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941" y="1668"/>
                      <a:ext cx="181" cy="113"/>
                    </a:xfrm>
                    <a:prstGeom prst="roundRect">
                      <a:avLst>
                        <a:gd name="adj" fmla="val 16667"/>
                      </a:avLst>
                    </a:prstGeom>
                    <a:solidFill>
                      <a:srgbClr val="000000"/>
                    </a:solidFill>
                    <a:ln w="9525" algn="ctr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/>
                      <a:endParaRPr lang="zh-CN" altLang="en-US">
                        <a:ea typeface="黑体" pitchFamily="49" charset="-122"/>
                      </a:endParaRPr>
                    </a:p>
                  </p:txBody>
                </p:sp>
                <p:sp>
                  <p:nvSpPr>
                    <p:cNvPr id="36" name="Line 30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966" y="1668"/>
                      <a:ext cx="0" cy="11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" name="Line 30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4100" y="1668"/>
                      <a:ext cx="0" cy="113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Line 30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964" y="1699"/>
                      <a:ext cx="1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Line 303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966" y="1743"/>
                      <a:ext cx="13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" name="Line 30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833" y="2357"/>
                    <a:ext cx="0" cy="152"/>
                  </a:xfrm>
                  <a:prstGeom prst="line">
                    <a:avLst/>
                  </a:prstGeom>
                  <a:noFill/>
                  <a:ln w="28575">
                    <a:solidFill>
                      <a:srgbClr val="B2B2B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Line 3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106" y="2357"/>
                    <a:ext cx="0" cy="152"/>
                  </a:xfrm>
                  <a:prstGeom prst="line">
                    <a:avLst/>
                  </a:prstGeom>
                  <a:noFill/>
                  <a:ln w="28575">
                    <a:solidFill>
                      <a:srgbClr val="B2B2B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 anchor="ctr" anchorCtr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1" name="Group 30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912" y="2386"/>
                    <a:ext cx="113" cy="408"/>
                    <a:chOff x="3903" y="2387"/>
                    <a:chExt cx="97" cy="341"/>
                  </a:xfrm>
                </p:grpSpPr>
                <p:sp>
                  <p:nvSpPr>
                    <p:cNvPr id="33" name="AutoShape 307"/>
                    <p:cNvSpPr>
                      <a:spLocks noChangeAspect="1" noChangeArrowheads="1"/>
                    </p:cNvSpPr>
                    <p:nvPr/>
                  </p:nvSpPr>
                  <p:spPr bwMode="auto">
                    <a:xfrm rot="5400000">
                      <a:off x="3786" y="2513"/>
                      <a:ext cx="332" cy="97"/>
                    </a:xfrm>
                    <a:prstGeom prst="homePlate">
                      <a:avLst>
                        <a:gd name="adj" fmla="val 87887"/>
                      </a:avLst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46275"/>
                            <a:invGamma/>
                          </a:schemeClr>
                        </a:gs>
                      </a:gsLst>
                      <a:lin ang="5400000" scaled="1"/>
                    </a:gradFill>
                    <a:ln w="9525" algn="ctr">
                      <a:solidFill>
                        <a:srgbClr val="B2B2B2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eaLnBrk="1" hangingPunct="1">
                        <a:defRPr/>
                      </a:pPr>
                      <a:endParaRPr lang="zh-CN" altLang="en-US" dirty="0"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34" name="Freeform 30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3919" y="2393"/>
                      <a:ext cx="68" cy="272"/>
                    </a:xfrm>
                    <a:custGeom>
                      <a:avLst/>
                      <a:gdLst>
                        <a:gd name="T0" fmla="*/ 2 w 88"/>
                        <a:gd name="T1" fmla="*/ 0 h 227"/>
                        <a:gd name="T2" fmla="*/ 2 w 88"/>
                        <a:gd name="T3" fmla="*/ 961 h 227"/>
                        <a:gd name="T4" fmla="*/ 4 w 88"/>
                        <a:gd name="T5" fmla="*/ 1157 h 227"/>
                        <a:gd name="T6" fmla="*/ 8 w 88"/>
                        <a:gd name="T7" fmla="*/ 961 h 227"/>
                        <a:gd name="T8" fmla="*/ 8 w 88"/>
                        <a:gd name="T9" fmla="*/ 0 h 22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88" h="227">
                          <a:moveTo>
                            <a:pt x="6" y="0"/>
                          </a:moveTo>
                          <a:cubicBezTo>
                            <a:pt x="3" y="75"/>
                            <a:pt x="0" y="151"/>
                            <a:pt x="6" y="189"/>
                          </a:cubicBezTo>
                          <a:cubicBezTo>
                            <a:pt x="12" y="227"/>
                            <a:pt x="31" y="227"/>
                            <a:pt x="44" y="227"/>
                          </a:cubicBezTo>
                          <a:cubicBezTo>
                            <a:pt x="57" y="227"/>
                            <a:pt x="76" y="227"/>
                            <a:pt x="82" y="189"/>
                          </a:cubicBezTo>
                          <a:cubicBezTo>
                            <a:pt x="88" y="151"/>
                            <a:pt x="82" y="31"/>
                            <a:pt x="82" y="0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rgbClr val="B2B2B2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 xmlns="">
                          <a:effectLst>
                            <a:outerShdw dist="53882" dir="2700000" algn="ctr" rotWithShape="0">
                              <a:schemeClr val="tx1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 anchor="ctr" anchorCtr="1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2" name="AutoShape 30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800" y="2313"/>
                    <a:ext cx="344" cy="76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chemeClr val="bg2"/>
                      </a:gs>
                      <a:gs pos="50000">
                        <a:srgbClr val="000000"/>
                      </a:gs>
                      <a:gs pos="100000">
                        <a:schemeClr val="bg2"/>
                      </a:gs>
                    </a:gsLst>
                    <a:lin ang="0" scaled="1"/>
                  </a:gradFill>
                  <a:ln w="9525" algn="ctr">
                    <a:solidFill>
                      <a:srgbClr val="B2B2B2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>
                      <a:defRPr/>
                    </a:pPr>
                    <a:endParaRPr lang="zh-CN" altLang="en-US" dirty="0">
                      <a:ea typeface="黑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6" name="Group 310"/>
                <p:cNvGrpSpPr>
                  <a:grpSpLocks noChangeAspect="1"/>
                </p:cNvGrpSpPr>
                <p:nvPr/>
              </p:nvGrpSpPr>
              <p:grpSpPr bwMode="auto">
                <a:xfrm>
                  <a:off x="4963" y="2379"/>
                  <a:ext cx="171" cy="762"/>
                  <a:chOff x="4963" y="2387"/>
                  <a:chExt cx="171" cy="762"/>
                </a:xfrm>
              </p:grpSpPr>
              <p:sp>
                <p:nvSpPr>
                  <p:cNvPr id="22" name="AutoShape 31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63" y="2519"/>
                    <a:ext cx="90" cy="399"/>
                  </a:xfrm>
                  <a:prstGeom prst="bevel">
                    <a:avLst>
                      <a:gd name="adj" fmla="val 5264"/>
                    </a:avLst>
                  </a:prstGeom>
                  <a:gradFill rotWithShape="1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>
                      <a:defRPr/>
                    </a:pPr>
                    <a:endParaRPr lang="zh-CN" altLang="en-US" dirty="0"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23" name="AutoShape 31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963" y="2387"/>
                    <a:ext cx="91" cy="152"/>
                  </a:xfrm>
                  <a:prstGeom prst="bevel">
                    <a:avLst>
                      <a:gd name="adj" fmla="val 5264"/>
                    </a:avLst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/>
                    <a:endParaRPr lang="zh-CN" altLang="en-US">
                      <a:ea typeface="黑体" pitchFamily="49" charset="-122"/>
                    </a:endParaRPr>
                  </a:p>
                </p:txBody>
              </p:sp>
              <p:sp>
                <p:nvSpPr>
                  <p:cNvPr id="24" name="AutoShape 313"/>
                  <p:cNvSpPr>
                    <a:spLocks noChangeAspect="1" noChangeArrowheads="1"/>
                  </p:cNvSpPr>
                  <p:nvPr/>
                </p:nvSpPr>
                <p:spPr bwMode="auto">
                  <a:xfrm flipH="1">
                    <a:off x="4964" y="2915"/>
                    <a:ext cx="170" cy="230"/>
                  </a:xfrm>
                  <a:prstGeom prst="parallelogram">
                    <a:avLst>
                      <a:gd name="adj" fmla="val 49120"/>
                    </a:avLst>
                  </a:prstGeom>
                  <a:solidFill>
                    <a:schemeClr val="tx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bg2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/>
                    <a:endParaRPr lang="zh-CN" altLang="en-US">
                      <a:ea typeface="黑体" pitchFamily="49" charset="-122"/>
                    </a:endParaRPr>
                  </a:p>
                </p:txBody>
              </p:sp>
              <p:sp>
                <p:nvSpPr>
                  <p:cNvPr id="25" name="AutoShape 31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048" y="3122"/>
                    <a:ext cx="86" cy="27"/>
                  </a:xfrm>
                  <a:prstGeom prst="bevel">
                    <a:avLst>
                      <a:gd name="adj" fmla="val 5264"/>
                    </a:avLst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/>
                    <a:endParaRPr lang="zh-CN" altLang="en-US">
                      <a:ea typeface="黑体" pitchFamily="49" charset="-122"/>
                    </a:endParaRPr>
                  </a:p>
                </p:txBody>
              </p:sp>
            </p:grpSp>
            <p:grpSp>
              <p:nvGrpSpPr>
                <p:cNvPr id="17" name="Group 315"/>
                <p:cNvGrpSpPr>
                  <a:grpSpLocks noChangeAspect="1"/>
                </p:cNvGrpSpPr>
                <p:nvPr/>
              </p:nvGrpSpPr>
              <p:grpSpPr bwMode="auto">
                <a:xfrm flipH="1">
                  <a:off x="2782" y="2381"/>
                  <a:ext cx="171" cy="762"/>
                  <a:chOff x="4963" y="2387"/>
                  <a:chExt cx="171" cy="762"/>
                </a:xfrm>
              </p:grpSpPr>
              <p:sp>
                <p:nvSpPr>
                  <p:cNvPr id="18" name="AutoShape 316"/>
                  <p:cNvSpPr>
                    <a:spLocks noChangeAspect="1" noChangeArrowheads="1"/>
                  </p:cNvSpPr>
                  <p:nvPr/>
                </p:nvSpPr>
                <p:spPr bwMode="auto">
                  <a:xfrm flipH="1">
                    <a:off x="4963" y="2515"/>
                    <a:ext cx="90" cy="405"/>
                  </a:xfrm>
                  <a:prstGeom prst="bevel">
                    <a:avLst>
                      <a:gd name="adj" fmla="val 5264"/>
                    </a:avLst>
                  </a:prstGeom>
                  <a:gradFill rotWithShape="1">
                    <a:gsLst>
                      <a:gs pos="0">
                        <a:srgbClr val="000000"/>
                      </a:gs>
                      <a:gs pos="5000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>
                      <a:defRPr/>
                    </a:pPr>
                    <a:endParaRPr lang="zh-CN" altLang="en-US" dirty="0"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9" name="AutoShape 317"/>
                  <p:cNvSpPr>
                    <a:spLocks noChangeAspect="1" noChangeArrowheads="1"/>
                  </p:cNvSpPr>
                  <p:nvPr/>
                </p:nvSpPr>
                <p:spPr bwMode="auto">
                  <a:xfrm flipH="1">
                    <a:off x="4963" y="2387"/>
                    <a:ext cx="91" cy="152"/>
                  </a:xfrm>
                  <a:prstGeom prst="bevel">
                    <a:avLst>
                      <a:gd name="adj" fmla="val 5264"/>
                    </a:avLst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/>
                    <a:endParaRPr lang="zh-CN" altLang="en-US">
                      <a:ea typeface="黑体" pitchFamily="49" charset="-122"/>
                    </a:endParaRPr>
                  </a:p>
                </p:txBody>
              </p:sp>
              <p:sp>
                <p:nvSpPr>
                  <p:cNvPr id="20" name="AutoShape 318"/>
                  <p:cNvSpPr>
                    <a:spLocks noChangeAspect="1" noChangeArrowheads="1"/>
                  </p:cNvSpPr>
                  <p:nvPr/>
                </p:nvSpPr>
                <p:spPr bwMode="auto">
                  <a:xfrm flipH="1">
                    <a:off x="4964" y="2915"/>
                    <a:ext cx="170" cy="230"/>
                  </a:xfrm>
                  <a:prstGeom prst="parallelogram">
                    <a:avLst>
                      <a:gd name="adj" fmla="val 49120"/>
                    </a:avLst>
                  </a:prstGeom>
                  <a:solidFill>
                    <a:schemeClr val="tx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bg2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/>
                    <a:endParaRPr lang="zh-CN" altLang="en-US">
                      <a:ea typeface="黑体" pitchFamily="49" charset="-122"/>
                    </a:endParaRPr>
                  </a:p>
                </p:txBody>
              </p:sp>
              <p:sp>
                <p:nvSpPr>
                  <p:cNvPr id="21" name="AutoShape 31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048" y="3122"/>
                    <a:ext cx="86" cy="27"/>
                  </a:xfrm>
                  <a:prstGeom prst="bevel">
                    <a:avLst>
                      <a:gd name="adj" fmla="val 5264"/>
                    </a:avLst>
                  </a:prstGeom>
                  <a:gradFill rotWithShape="1">
                    <a:gsLst>
                      <a:gs pos="0">
                        <a:srgbClr val="000000"/>
                      </a:gs>
                      <a:gs pos="100000">
                        <a:schemeClr val="bg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53882" dir="2700000" algn="ctr" rotWithShape="0">
                            <a:schemeClr val="tx1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0" tIns="0" rIns="0" bIns="0" anchor="ctr"/>
                  <a:lstStyle/>
                  <a:p>
                    <a:pPr eaLnBrk="1" hangingPunct="1"/>
                    <a:endParaRPr lang="zh-CN" altLang="en-US">
                      <a:ea typeface="黑体" pitchFamily="49" charset="-122"/>
                    </a:endParaRPr>
                  </a:p>
                </p:txBody>
              </p:sp>
            </p:grpSp>
          </p:grpSp>
          <p:sp>
            <p:nvSpPr>
              <p:cNvPr id="10" name="Text Box 320"/>
              <p:cNvSpPr txBox="1">
                <a:spLocks noChangeAspect="1" noChangeArrowheads="1"/>
              </p:cNvSpPr>
              <p:nvPr/>
            </p:nvSpPr>
            <p:spPr bwMode="auto">
              <a:xfrm>
                <a:off x="3068" y="1989"/>
                <a:ext cx="152" cy="1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Ctr="1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50000"/>
                  </a:spcBef>
                </a:pPr>
                <a:r>
                  <a:rPr lang="en-US" altLang="zh-CN">
                    <a:solidFill>
                      <a:srgbClr val="FF3300"/>
                    </a:solidFill>
                    <a:latin typeface="Times New Roman" pitchFamily="18" charset="0"/>
                    <a:ea typeface="隶书" pitchFamily="49" charset="-122"/>
                  </a:rPr>
                  <a:t>A</a:t>
                </a:r>
              </a:p>
            </p:txBody>
          </p:sp>
          <p:sp>
            <p:nvSpPr>
              <p:cNvPr id="11" name="Text Box 321"/>
              <p:cNvSpPr txBox="1">
                <a:spLocks noChangeAspect="1" noChangeArrowheads="1"/>
              </p:cNvSpPr>
              <p:nvPr/>
            </p:nvSpPr>
            <p:spPr bwMode="auto">
              <a:xfrm>
                <a:off x="4952" y="1985"/>
                <a:ext cx="152" cy="1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Ctr="1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50000"/>
                  </a:spcBef>
                </a:pPr>
                <a:r>
                  <a:rPr lang="en-US" altLang="zh-CN">
                    <a:solidFill>
                      <a:srgbClr val="FF3300"/>
                    </a:solidFill>
                    <a:latin typeface="Times New Roman" pitchFamily="18" charset="0"/>
                    <a:ea typeface="隶书" pitchFamily="49" charset="-122"/>
                  </a:rPr>
                  <a:t>B</a:t>
                </a:r>
              </a:p>
            </p:txBody>
          </p:sp>
          <p:sp>
            <p:nvSpPr>
              <p:cNvPr id="12" name="Text Box 322"/>
              <p:cNvSpPr txBox="1">
                <a:spLocks noChangeAspect="1" noChangeArrowheads="1"/>
              </p:cNvSpPr>
              <p:nvPr/>
            </p:nvSpPr>
            <p:spPr bwMode="auto">
              <a:xfrm>
                <a:off x="2822" y="1656"/>
                <a:ext cx="152" cy="1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Ctr="1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50000"/>
                  </a:spcBef>
                </a:pPr>
                <a:r>
                  <a:rPr lang="en-US" altLang="zh-CN">
                    <a:solidFill>
                      <a:srgbClr val="FF3300"/>
                    </a:solidFill>
                    <a:latin typeface="Times New Roman" pitchFamily="18" charset="0"/>
                    <a:ea typeface="隶书" pitchFamily="49" charset="-122"/>
                  </a:rPr>
                  <a:t>C</a:t>
                </a:r>
              </a:p>
            </p:txBody>
          </p:sp>
          <p:sp>
            <p:nvSpPr>
              <p:cNvPr id="13" name="Text Box 323"/>
              <p:cNvSpPr txBox="1">
                <a:spLocks noChangeAspect="1" noChangeArrowheads="1"/>
              </p:cNvSpPr>
              <p:nvPr/>
            </p:nvSpPr>
            <p:spPr bwMode="auto">
              <a:xfrm>
                <a:off x="5130" y="1652"/>
                <a:ext cx="152" cy="1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Ctr="1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50000"/>
                  </a:spcBef>
                </a:pPr>
                <a:r>
                  <a:rPr lang="en-US" altLang="zh-CN">
                    <a:solidFill>
                      <a:srgbClr val="FF3300"/>
                    </a:solidFill>
                    <a:latin typeface="Times New Roman" pitchFamily="18" charset="0"/>
                    <a:ea typeface="隶书" pitchFamily="49" charset="-122"/>
                  </a:rPr>
                  <a:t>D</a:t>
                </a:r>
              </a:p>
            </p:txBody>
          </p:sp>
        </p:grpSp>
        <p:sp>
          <p:nvSpPr>
            <p:cNvPr id="169" name="Freeform 324"/>
            <p:cNvSpPr>
              <a:spLocks/>
            </p:cNvSpPr>
            <p:nvPr/>
          </p:nvSpPr>
          <p:spPr bwMode="auto">
            <a:xfrm>
              <a:off x="4909910" y="4491325"/>
              <a:ext cx="531813" cy="1011767"/>
            </a:xfrm>
            <a:custGeom>
              <a:avLst/>
              <a:gdLst>
                <a:gd name="T0" fmla="*/ 2147483647 w 336"/>
                <a:gd name="T1" fmla="*/ 0 h 480"/>
                <a:gd name="T2" fmla="*/ 2147483647 w 336"/>
                <a:gd name="T3" fmla="*/ 2147483647 h 480"/>
                <a:gd name="T4" fmla="*/ 2147483647 w 336"/>
                <a:gd name="T5" fmla="*/ 2147483647 h 480"/>
                <a:gd name="T6" fmla="*/ 2147483647 w 336"/>
                <a:gd name="T7" fmla="*/ 2147483647 h 480"/>
                <a:gd name="T8" fmla="*/ 2147483647 w 336"/>
                <a:gd name="T9" fmla="*/ 2147483647 h 480"/>
                <a:gd name="T10" fmla="*/ 2147483647 w 336"/>
                <a:gd name="T11" fmla="*/ 2147483647 h 480"/>
                <a:gd name="T12" fmla="*/ 0 w 336"/>
                <a:gd name="T13" fmla="*/ 2147483647 h 4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6" h="480">
                  <a:moveTo>
                    <a:pt x="336" y="0"/>
                  </a:moveTo>
                  <a:cubicBezTo>
                    <a:pt x="328" y="12"/>
                    <a:pt x="318" y="23"/>
                    <a:pt x="312" y="36"/>
                  </a:cubicBezTo>
                  <a:cubicBezTo>
                    <a:pt x="302" y="59"/>
                    <a:pt x="288" y="108"/>
                    <a:pt x="288" y="108"/>
                  </a:cubicBezTo>
                  <a:cubicBezTo>
                    <a:pt x="280" y="212"/>
                    <a:pt x="277" y="260"/>
                    <a:pt x="252" y="348"/>
                  </a:cubicBezTo>
                  <a:cubicBezTo>
                    <a:pt x="249" y="360"/>
                    <a:pt x="249" y="375"/>
                    <a:pt x="240" y="384"/>
                  </a:cubicBezTo>
                  <a:cubicBezTo>
                    <a:pt x="196" y="428"/>
                    <a:pt x="107" y="465"/>
                    <a:pt x="48" y="480"/>
                  </a:cubicBezTo>
                  <a:cubicBezTo>
                    <a:pt x="8" y="467"/>
                    <a:pt x="25" y="468"/>
                    <a:pt x="0" y="468"/>
                  </a:cubicBezTo>
                </a:path>
              </a:pathLst>
            </a:custGeom>
            <a:noFill/>
            <a:ln w="38100" cap="flat" cmpd="sng">
              <a:solidFill>
                <a:srgbClr val="FF9900"/>
              </a:solidFill>
              <a:prstDash val="solid"/>
              <a:round/>
              <a:headEnd/>
              <a:tailEnd/>
            </a:ln>
            <a:effectLst>
              <a:outerShdw dist="53882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zh-CN" altLang="en-US"/>
            </a:p>
          </p:txBody>
        </p:sp>
        <p:sp>
          <p:nvSpPr>
            <p:cNvPr id="170" name="Freeform 325"/>
            <p:cNvSpPr>
              <a:spLocks/>
            </p:cNvSpPr>
            <p:nvPr/>
          </p:nvSpPr>
          <p:spPr bwMode="auto">
            <a:xfrm rot="1558156">
              <a:off x="8464512" y="2822206"/>
              <a:ext cx="417513" cy="1087967"/>
            </a:xfrm>
            <a:custGeom>
              <a:avLst/>
              <a:gdLst>
                <a:gd name="T0" fmla="*/ 0 w 264"/>
                <a:gd name="T1" fmla="*/ 2147483647 h 516"/>
                <a:gd name="T2" fmla="*/ 2147483647 w 264"/>
                <a:gd name="T3" fmla="*/ 2147483647 h 516"/>
                <a:gd name="T4" fmla="*/ 2147483647 w 264"/>
                <a:gd name="T5" fmla="*/ 2147483647 h 516"/>
                <a:gd name="T6" fmla="*/ 2147483647 w 264"/>
                <a:gd name="T7" fmla="*/ 2147483647 h 516"/>
                <a:gd name="T8" fmla="*/ 2147483647 w 264"/>
                <a:gd name="T9" fmla="*/ 2147483647 h 516"/>
                <a:gd name="T10" fmla="*/ 2147483647 w 264"/>
                <a:gd name="T11" fmla="*/ 2147483647 h 516"/>
                <a:gd name="T12" fmla="*/ 2147483647 w 264"/>
                <a:gd name="T13" fmla="*/ 0 h 5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4" h="516">
                  <a:moveTo>
                    <a:pt x="0" y="516"/>
                  </a:moveTo>
                  <a:cubicBezTo>
                    <a:pt x="7" y="483"/>
                    <a:pt x="13" y="407"/>
                    <a:pt x="48" y="384"/>
                  </a:cubicBezTo>
                  <a:cubicBezTo>
                    <a:pt x="62" y="375"/>
                    <a:pt x="80" y="376"/>
                    <a:pt x="96" y="372"/>
                  </a:cubicBezTo>
                  <a:cubicBezTo>
                    <a:pt x="138" y="340"/>
                    <a:pt x="161" y="305"/>
                    <a:pt x="204" y="276"/>
                  </a:cubicBezTo>
                  <a:cubicBezTo>
                    <a:pt x="228" y="205"/>
                    <a:pt x="221" y="134"/>
                    <a:pt x="180" y="72"/>
                  </a:cubicBezTo>
                  <a:cubicBezTo>
                    <a:pt x="194" y="30"/>
                    <a:pt x="185" y="34"/>
                    <a:pt x="228" y="12"/>
                  </a:cubicBezTo>
                  <a:cubicBezTo>
                    <a:pt x="239" y="6"/>
                    <a:pt x="264" y="0"/>
                    <a:pt x="264" y="0"/>
                  </a:cubicBezTo>
                </a:path>
              </a:pathLst>
            </a:custGeom>
            <a:noFill/>
            <a:ln w="38100" cap="flat" cmpd="sng">
              <a:solidFill>
                <a:srgbClr val="FF9900"/>
              </a:solidFill>
              <a:prstDash val="solid"/>
              <a:round/>
              <a:headEnd/>
              <a:tailEnd/>
            </a:ln>
            <a:effectLst>
              <a:outerShdw dist="53882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zh-CN" altLang="en-US"/>
            </a:p>
          </p:txBody>
        </p:sp>
        <p:grpSp>
          <p:nvGrpSpPr>
            <p:cNvPr id="388" name="Group 707"/>
            <p:cNvGrpSpPr>
              <a:grpSpLocks/>
            </p:cNvGrpSpPr>
            <p:nvPr/>
          </p:nvGrpSpPr>
          <p:grpSpPr bwMode="auto">
            <a:xfrm>
              <a:off x="5518474" y="3876778"/>
              <a:ext cx="1138237" cy="694267"/>
              <a:chOff x="3258" y="3221"/>
              <a:chExt cx="796" cy="376"/>
            </a:xfrm>
          </p:grpSpPr>
          <p:sp>
            <p:nvSpPr>
              <p:cNvPr id="389" name="Rectangle 708"/>
              <p:cNvSpPr>
                <a:spLocks noChangeArrowheads="1"/>
              </p:cNvSpPr>
              <p:nvPr/>
            </p:nvSpPr>
            <p:spPr bwMode="auto">
              <a:xfrm>
                <a:off x="4023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390" name="Rectangle 709"/>
              <p:cNvSpPr>
                <a:spLocks noChangeArrowheads="1"/>
              </p:cNvSpPr>
              <p:nvPr/>
            </p:nvSpPr>
            <p:spPr bwMode="auto">
              <a:xfrm>
                <a:off x="3901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391" name="Rectangle 710"/>
              <p:cNvSpPr>
                <a:spLocks noChangeArrowheads="1"/>
              </p:cNvSpPr>
              <p:nvPr/>
            </p:nvSpPr>
            <p:spPr bwMode="auto">
              <a:xfrm>
                <a:off x="3932" y="3221"/>
                <a:ext cx="30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392" name="Rectangle 711"/>
              <p:cNvSpPr>
                <a:spLocks noChangeArrowheads="1"/>
              </p:cNvSpPr>
              <p:nvPr/>
            </p:nvSpPr>
            <p:spPr bwMode="auto">
              <a:xfrm>
                <a:off x="3748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393" name="Rectangle 712"/>
              <p:cNvSpPr>
                <a:spLocks noChangeArrowheads="1"/>
              </p:cNvSpPr>
              <p:nvPr/>
            </p:nvSpPr>
            <p:spPr bwMode="auto">
              <a:xfrm>
                <a:off x="3779" y="3221"/>
                <a:ext cx="30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394" name="Rectangle 713"/>
              <p:cNvSpPr>
                <a:spLocks noChangeArrowheads="1"/>
              </p:cNvSpPr>
              <p:nvPr/>
            </p:nvSpPr>
            <p:spPr bwMode="auto">
              <a:xfrm>
                <a:off x="3809" y="3221"/>
                <a:ext cx="30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395" name="Rectangle 714"/>
              <p:cNvSpPr>
                <a:spLocks noChangeArrowheads="1"/>
              </p:cNvSpPr>
              <p:nvPr/>
            </p:nvSpPr>
            <p:spPr bwMode="auto">
              <a:xfrm>
                <a:off x="3839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396" name="Rectangle 715"/>
              <p:cNvSpPr>
                <a:spLocks noChangeArrowheads="1"/>
              </p:cNvSpPr>
              <p:nvPr/>
            </p:nvSpPr>
            <p:spPr bwMode="auto">
              <a:xfrm>
                <a:off x="3870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397" name="Rectangle 716"/>
              <p:cNvSpPr>
                <a:spLocks noChangeArrowheads="1"/>
              </p:cNvSpPr>
              <p:nvPr/>
            </p:nvSpPr>
            <p:spPr bwMode="auto">
              <a:xfrm>
                <a:off x="3656" y="3221"/>
                <a:ext cx="30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398" name="Rectangle 717"/>
              <p:cNvSpPr>
                <a:spLocks noChangeArrowheads="1"/>
              </p:cNvSpPr>
              <p:nvPr/>
            </p:nvSpPr>
            <p:spPr bwMode="auto">
              <a:xfrm>
                <a:off x="3686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399" name="Rectangle 718"/>
              <p:cNvSpPr>
                <a:spLocks noChangeArrowheads="1"/>
              </p:cNvSpPr>
              <p:nvPr/>
            </p:nvSpPr>
            <p:spPr bwMode="auto">
              <a:xfrm>
                <a:off x="3717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00" name="Rectangle 719"/>
              <p:cNvSpPr>
                <a:spLocks noChangeArrowheads="1"/>
              </p:cNvSpPr>
              <p:nvPr/>
            </p:nvSpPr>
            <p:spPr bwMode="auto">
              <a:xfrm>
                <a:off x="3502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01" name="Rectangle 720"/>
              <p:cNvSpPr>
                <a:spLocks noChangeArrowheads="1"/>
              </p:cNvSpPr>
              <p:nvPr/>
            </p:nvSpPr>
            <p:spPr bwMode="auto">
              <a:xfrm>
                <a:off x="3533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02" name="Rectangle 721"/>
              <p:cNvSpPr>
                <a:spLocks noChangeArrowheads="1"/>
              </p:cNvSpPr>
              <p:nvPr/>
            </p:nvSpPr>
            <p:spPr bwMode="auto">
              <a:xfrm>
                <a:off x="3564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03" name="Rectangle 722"/>
              <p:cNvSpPr>
                <a:spLocks noChangeArrowheads="1"/>
              </p:cNvSpPr>
              <p:nvPr/>
            </p:nvSpPr>
            <p:spPr bwMode="auto">
              <a:xfrm>
                <a:off x="3595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04" name="Rectangle 723"/>
              <p:cNvSpPr>
                <a:spLocks noChangeArrowheads="1"/>
              </p:cNvSpPr>
              <p:nvPr/>
            </p:nvSpPr>
            <p:spPr bwMode="auto">
              <a:xfrm>
                <a:off x="3626" y="3221"/>
                <a:ext cx="30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05" name="Rectangle 724"/>
              <p:cNvSpPr>
                <a:spLocks noChangeArrowheads="1"/>
              </p:cNvSpPr>
              <p:nvPr/>
            </p:nvSpPr>
            <p:spPr bwMode="auto">
              <a:xfrm>
                <a:off x="3962" y="3221"/>
                <a:ext cx="30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06" name="Rectangle 725"/>
              <p:cNvSpPr>
                <a:spLocks noChangeArrowheads="1"/>
              </p:cNvSpPr>
              <p:nvPr/>
            </p:nvSpPr>
            <p:spPr bwMode="auto">
              <a:xfrm>
                <a:off x="3992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07" name="Rectangle 726"/>
              <p:cNvSpPr>
                <a:spLocks noChangeArrowheads="1"/>
              </p:cNvSpPr>
              <p:nvPr/>
            </p:nvSpPr>
            <p:spPr bwMode="auto">
              <a:xfrm>
                <a:off x="3289" y="3221"/>
                <a:ext cx="30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08" name="Rectangle 727"/>
              <p:cNvSpPr>
                <a:spLocks noChangeArrowheads="1"/>
              </p:cNvSpPr>
              <p:nvPr/>
            </p:nvSpPr>
            <p:spPr bwMode="auto">
              <a:xfrm>
                <a:off x="3258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09" name="Rectangle 728"/>
              <p:cNvSpPr>
                <a:spLocks noChangeArrowheads="1"/>
              </p:cNvSpPr>
              <p:nvPr/>
            </p:nvSpPr>
            <p:spPr bwMode="auto">
              <a:xfrm>
                <a:off x="3319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10" name="Rectangle 729"/>
              <p:cNvSpPr>
                <a:spLocks noChangeArrowheads="1"/>
              </p:cNvSpPr>
              <p:nvPr/>
            </p:nvSpPr>
            <p:spPr bwMode="auto">
              <a:xfrm>
                <a:off x="3350" y="3221"/>
                <a:ext cx="30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11" name="Rectangle 730"/>
              <p:cNvSpPr>
                <a:spLocks noChangeArrowheads="1"/>
              </p:cNvSpPr>
              <p:nvPr/>
            </p:nvSpPr>
            <p:spPr bwMode="auto">
              <a:xfrm>
                <a:off x="3472" y="3221"/>
                <a:ext cx="30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12" name="Rectangle 731"/>
              <p:cNvSpPr>
                <a:spLocks noChangeArrowheads="1"/>
              </p:cNvSpPr>
              <p:nvPr/>
            </p:nvSpPr>
            <p:spPr bwMode="auto">
              <a:xfrm>
                <a:off x="3442" y="3221"/>
                <a:ext cx="30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13" name="Rectangle 732"/>
              <p:cNvSpPr>
                <a:spLocks noChangeArrowheads="1"/>
              </p:cNvSpPr>
              <p:nvPr/>
            </p:nvSpPr>
            <p:spPr bwMode="auto">
              <a:xfrm>
                <a:off x="3411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14" name="Rectangle 733"/>
              <p:cNvSpPr>
                <a:spLocks noChangeArrowheads="1"/>
              </p:cNvSpPr>
              <p:nvPr/>
            </p:nvSpPr>
            <p:spPr bwMode="auto">
              <a:xfrm>
                <a:off x="3380" y="3221"/>
                <a:ext cx="31" cy="37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spcBef>
                    <a:spcPct val="20000"/>
                  </a:spcBef>
                </a:pPr>
                <a:endParaRPr lang="zh-CN" altLang="en-US" sz="2800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415" name="Line 734"/>
              <p:cNvSpPr>
                <a:spLocks noChangeShapeType="1"/>
              </p:cNvSpPr>
              <p:nvPr/>
            </p:nvSpPr>
            <p:spPr bwMode="auto">
              <a:xfrm>
                <a:off x="3411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16" name="Line 735"/>
              <p:cNvSpPr>
                <a:spLocks noChangeShapeType="1"/>
              </p:cNvSpPr>
              <p:nvPr/>
            </p:nvSpPr>
            <p:spPr bwMode="auto">
              <a:xfrm>
                <a:off x="3442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17" name="Line 736"/>
              <p:cNvSpPr>
                <a:spLocks noChangeShapeType="1"/>
              </p:cNvSpPr>
              <p:nvPr/>
            </p:nvSpPr>
            <p:spPr bwMode="auto">
              <a:xfrm>
                <a:off x="3472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18" name="Line 737"/>
              <p:cNvSpPr>
                <a:spLocks noChangeShapeType="1"/>
              </p:cNvSpPr>
              <p:nvPr/>
            </p:nvSpPr>
            <p:spPr bwMode="auto">
              <a:xfrm>
                <a:off x="3502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19" name="Line 738"/>
              <p:cNvSpPr>
                <a:spLocks noChangeShapeType="1"/>
              </p:cNvSpPr>
              <p:nvPr/>
            </p:nvSpPr>
            <p:spPr bwMode="auto">
              <a:xfrm>
                <a:off x="3380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20" name="Line 739"/>
              <p:cNvSpPr>
                <a:spLocks noChangeShapeType="1"/>
              </p:cNvSpPr>
              <p:nvPr/>
            </p:nvSpPr>
            <p:spPr bwMode="auto">
              <a:xfrm>
                <a:off x="3350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21" name="Line 740"/>
              <p:cNvSpPr>
                <a:spLocks noChangeShapeType="1"/>
              </p:cNvSpPr>
              <p:nvPr/>
            </p:nvSpPr>
            <p:spPr bwMode="auto">
              <a:xfrm>
                <a:off x="3258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22" name="Line 741"/>
              <p:cNvSpPr>
                <a:spLocks noChangeShapeType="1"/>
              </p:cNvSpPr>
              <p:nvPr/>
            </p:nvSpPr>
            <p:spPr bwMode="auto">
              <a:xfrm>
                <a:off x="3289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23" name="Line 742"/>
              <p:cNvSpPr>
                <a:spLocks noChangeShapeType="1"/>
              </p:cNvSpPr>
              <p:nvPr/>
            </p:nvSpPr>
            <p:spPr bwMode="auto">
              <a:xfrm>
                <a:off x="3319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24" name="Line 743"/>
              <p:cNvSpPr>
                <a:spLocks noChangeShapeType="1"/>
              </p:cNvSpPr>
              <p:nvPr/>
            </p:nvSpPr>
            <p:spPr bwMode="auto">
              <a:xfrm>
                <a:off x="4023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25" name="Line 744"/>
              <p:cNvSpPr>
                <a:spLocks noChangeShapeType="1"/>
              </p:cNvSpPr>
              <p:nvPr/>
            </p:nvSpPr>
            <p:spPr bwMode="auto">
              <a:xfrm>
                <a:off x="3992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26" name="Line 745"/>
              <p:cNvSpPr>
                <a:spLocks noChangeShapeType="1"/>
              </p:cNvSpPr>
              <p:nvPr/>
            </p:nvSpPr>
            <p:spPr bwMode="auto">
              <a:xfrm>
                <a:off x="3656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27" name="Line 746"/>
              <p:cNvSpPr>
                <a:spLocks noChangeShapeType="1"/>
              </p:cNvSpPr>
              <p:nvPr/>
            </p:nvSpPr>
            <p:spPr bwMode="auto">
              <a:xfrm>
                <a:off x="3626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28" name="Line 747"/>
              <p:cNvSpPr>
                <a:spLocks noChangeShapeType="1"/>
              </p:cNvSpPr>
              <p:nvPr/>
            </p:nvSpPr>
            <p:spPr bwMode="auto">
              <a:xfrm>
                <a:off x="3595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29" name="Line 748"/>
              <p:cNvSpPr>
                <a:spLocks noChangeShapeType="1"/>
              </p:cNvSpPr>
              <p:nvPr/>
            </p:nvSpPr>
            <p:spPr bwMode="auto">
              <a:xfrm>
                <a:off x="3564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30" name="Line 749"/>
              <p:cNvSpPr>
                <a:spLocks noChangeShapeType="1"/>
              </p:cNvSpPr>
              <p:nvPr/>
            </p:nvSpPr>
            <p:spPr bwMode="auto">
              <a:xfrm>
                <a:off x="3533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31" name="Line 750"/>
              <p:cNvSpPr>
                <a:spLocks noChangeShapeType="1"/>
              </p:cNvSpPr>
              <p:nvPr/>
            </p:nvSpPr>
            <p:spPr bwMode="auto">
              <a:xfrm>
                <a:off x="3748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32" name="Line 751"/>
              <p:cNvSpPr>
                <a:spLocks noChangeShapeType="1"/>
              </p:cNvSpPr>
              <p:nvPr/>
            </p:nvSpPr>
            <p:spPr bwMode="auto">
              <a:xfrm>
                <a:off x="3717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33" name="Line 752"/>
              <p:cNvSpPr>
                <a:spLocks noChangeShapeType="1"/>
              </p:cNvSpPr>
              <p:nvPr/>
            </p:nvSpPr>
            <p:spPr bwMode="auto">
              <a:xfrm>
                <a:off x="3686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34" name="Line 753"/>
              <p:cNvSpPr>
                <a:spLocks noChangeShapeType="1"/>
              </p:cNvSpPr>
              <p:nvPr/>
            </p:nvSpPr>
            <p:spPr bwMode="auto">
              <a:xfrm>
                <a:off x="3901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35" name="Line 754"/>
              <p:cNvSpPr>
                <a:spLocks noChangeShapeType="1"/>
              </p:cNvSpPr>
              <p:nvPr/>
            </p:nvSpPr>
            <p:spPr bwMode="auto">
              <a:xfrm>
                <a:off x="3870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36" name="Line 755"/>
              <p:cNvSpPr>
                <a:spLocks noChangeShapeType="1"/>
              </p:cNvSpPr>
              <p:nvPr/>
            </p:nvSpPr>
            <p:spPr bwMode="auto">
              <a:xfrm>
                <a:off x="3839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37" name="Line 756"/>
              <p:cNvSpPr>
                <a:spLocks noChangeShapeType="1"/>
              </p:cNvSpPr>
              <p:nvPr/>
            </p:nvSpPr>
            <p:spPr bwMode="auto">
              <a:xfrm>
                <a:off x="3809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38" name="Line 757"/>
              <p:cNvSpPr>
                <a:spLocks noChangeShapeType="1"/>
              </p:cNvSpPr>
              <p:nvPr/>
            </p:nvSpPr>
            <p:spPr bwMode="auto">
              <a:xfrm>
                <a:off x="3779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39" name="Line 758"/>
              <p:cNvSpPr>
                <a:spLocks noChangeShapeType="1"/>
              </p:cNvSpPr>
              <p:nvPr/>
            </p:nvSpPr>
            <p:spPr bwMode="auto">
              <a:xfrm>
                <a:off x="3962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40" name="Line 759"/>
              <p:cNvSpPr>
                <a:spLocks noChangeShapeType="1"/>
              </p:cNvSpPr>
              <p:nvPr/>
            </p:nvSpPr>
            <p:spPr bwMode="auto">
              <a:xfrm>
                <a:off x="3932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  <p:sp>
            <p:nvSpPr>
              <p:cNvPr id="441" name="Line 760"/>
              <p:cNvSpPr>
                <a:spLocks noChangeShapeType="1"/>
              </p:cNvSpPr>
              <p:nvPr/>
            </p:nvSpPr>
            <p:spPr bwMode="auto">
              <a:xfrm>
                <a:off x="4054" y="3221"/>
                <a:ext cx="0" cy="376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53882" dir="2700000" algn="ctr" rotWithShape="0">
                        <a:schemeClr val="tx1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1"/>
              <a:lstStyle/>
              <a:p>
                <a:endParaRPr lang="zh-CN" altLang="en-US"/>
              </a:p>
            </p:txBody>
          </p:sp>
        </p:grpSp>
      </p:grpSp>
      <p:sp>
        <p:nvSpPr>
          <p:cNvPr id="442" name="矩形 441"/>
          <p:cNvSpPr/>
          <p:nvPr/>
        </p:nvSpPr>
        <p:spPr>
          <a:xfrm>
            <a:off x="2762932" y="4425505"/>
            <a:ext cx="2977097" cy="581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  <a:cs typeface="Arial" panose="020B0706020202030204"/>
              </a:rPr>
              <a:t>接</a:t>
            </a: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  <a:cs typeface="Arial" panose="020B0706020202030204"/>
              </a:rPr>
              <a:t>A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  <a:cs typeface="Arial" panose="020B0706020202030204"/>
              </a:rPr>
              <a:t>、</a:t>
            </a: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  <a:cs typeface="Arial" panose="020B0706020202030204"/>
              </a:rPr>
              <a:t>C=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  <a:cs typeface="Arial" panose="020B0706020202030204"/>
              </a:rPr>
              <a:t>接</a:t>
            </a: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  <a:cs typeface="Arial" panose="020B0706020202030204"/>
              </a:rPr>
              <a:t>A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  <a:cs typeface="Arial" panose="020B0706020202030204"/>
              </a:rPr>
              <a:t>、</a:t>
            </a: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  <a:cs typeface="Arial" panose="020B0706020202030204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xmlns="" val="17940020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65744" y="165959"/>
            <a:ext cx="1963671" cy="809271"/>
            <a:chOff x="3095892" y="4827"/>
            <a:chExt cx="2548631" cy="991321"/>
          </a:xfrm>
        </p:grpSpPr>
        <p:pic>
          <p:nvPicPr>
            <p:cNvPr id="47106" name="Picture 5" descr="滑线变阻器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2420" b="17136"/>
            <a:stretch>
              <a:fillRect/>
            </a:stretch>
          </p:blipFill>
          <p:spPr bwMode="auto">
            <a:xfrm>
              <a:off x="3095892" y="4827"/>
              <a:ext cx="2509837" cy="99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95" name="Text Box 4"/>
            <p:cNvSpPr txBox="1">
              <a:spLocks noChangeArrowheads="1"/>
            </p:cNvSpPr>
            <p:nvPr/>
          </p:nvSpPr>
          <p:spPr bwMode="auto">
            <a:xfrm>
              <a:off x="3741919" y="642460"/>
              <a:ext cx="383029" cy="326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000" b="1" dirty="0">
                  <a:solidFill>
                    <a:srgbClr val="FF5050"/>
                  </a:solidFill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  <p:sp>
          <p:nvSpPr>
            <p:cNvPr id="47196" name="Text Box 5"/>
            <p:cNvSpPr txBox="1">
              <a:spLocks noChangeArrowheads="1"/>
            </p:cNvSpPr>
            <p:nvPr/>
          </p:nvSpPr>
          <p:spPr bwMode="auto">
            <a:xfrm>
              <a:off x="4878466" y="584117"/>
              <a:ext cx="383029" cy="326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000" b="1" dirty="0">
                  <a:solidFill>
                    <a:srgbClr val="FF5050"/>
                  </a:solidFill>
                  <a:latin typeface="Times New Roman" pitchFamily="18" charset="0"/>
                  <a:ea typeface="黑体" pitchFamily="49" charset="-122"/>
                </a:rPr>
                <a:t>B</a:t>
              </a:r>
            </a:p>
          </p:txBody>
        </p:sp>
        <p:sp>
          <p:nvSpPr>
            <p:cNvPr id="47197" name="Text Box 6"/>
            <p:cNvSpPr txBox="1">
              <a:spLocks noChangeArrowheads="1"/>
            </p:cNvSpPr>
            <p:nvPr/>
          </p:nvSpPr>
          <p:spPr bwMode="auto">
            <a:xfrm>
              <a:off x="5261494" y="162640"/>
              <a:ext cx="383029" cy="326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en-US" altLang="zh-CN" sz="2000" b="1" dirty="0">
                  <a:solidFill>
                    <a:srgbClr val="FF5050"/>
                  </a:solidFill>
                  <a:latin typeface="Times New Roman" pitchFamily="18" charset="0"/>
                  <a:ea typeface="黑体" pitchFamily="49" charset="-122"/>
                </a:rPr>
                <a:t>D</a:t>
              </a:r>
            </a:p>
          </p:txBody>
        </p:sp>
        <p:sp>
          <p:nvSpPr>
            <p:cNvPr id="47198" name="Text Box 7"/>
            <p:cNvSpPr txBox="1">
              <a:spLocks noChangeArrowheads="1"/>
            </p:cNvSpPr>
            <p:nvPr/>
          </p:nvSpPr>
          <p:spPr bwMode="auto">
            <a:xfrm>
              <a:off x="3152557" y="242107"/>
              <a:ext cx="383029" cy="400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en-US" altLang="zh-CN" sz="2000" b="1" dirty="0">
                  <a:solidFill>
                    <a:srgbClr val="FF5050"/>
                  </a:solidFill>
                  <a:latin typeface="Times New Roman" pitchFamily="18" charset="0"/>
                  <a:ea typeface="黑体" pitchFamily="49" charset="-122"/>
                </a:rPr>
                <a:t>C</a:t>
              </a:r>
            </a:p>
          </p:txBody>
        </p:sp>
      </p:grpSp>
      <p:graphicFrame>
        <p:nvGraphicFramePr>
          <p:cNvPr id="9" name="Group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8423000"/>
              </p:ext>
            </p:extLst>
          </p:nvPr>
        </p:nvGraphicFramePr>
        <p:xfrm>
          <a:off x="490420" y="1060967"/>
          <a:ext cx="7389282" cy="3835718"/>
        </p:xfrm>
        <a:graphic>
          <a:graphicData uri="http://schemas.openxmlformats.org/drawingml/2006/table">
            <a:tbl>
              <a:tblPr/>
              <a:tblGrid>
                <a:gridCol w="13712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25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800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27149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连入电路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的接线柱</a:t>
                      </a:r>
                    </a:p>
                  </a:txBody>
                  <a:tcPr marL="80233" marR="80233" marT="40009" marB="40009" anchor="ctr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滑片向左滑</a:t>
                      </a: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接入电路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的示意图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anchor="ctr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63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接入电路的阻值变化</a:t>
                      </a: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灯的亮度变化</a:t>
                      </a:r>
                    </a:p>
                  </a:txBody>
                  <a:tcPr marL="80233" marR="80233" marT="40009" marB="40009" anchor="ctr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、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D</a:t>
                      </a:r>
                    </a:p>
                  </a:txBody>
                  <a:tcPr marL="80233" marR="80233" marT="40009" marB="40009" anchor="ctr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、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</a:p>
                  </a:txBody>
                  <a:tcPr marL="80233" marR="80233" marT="40009" marB="40009" anchor="ctr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78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、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D</a:t>
                      </a:r>
                    </a:p>
                  </a:txBody>
                  <a:tcPr marL="80233" marR="80233" marT="40009" marB="40009" anchor="ctr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03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、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</a:p>
                  </a:txBody>
                  <a:tcPr marL="80233" marR="80233" marT="40009" marB="40009" anchor="ctr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349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、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</a:p>
                  </a:txBody>
                  <a:tcPr marL="80233" marR="80233" marT="40009" marB="40009" anchor="ctr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403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、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D</a:t>
                      </a:r>
                    </a:p>
                  </a:txBody>
                  <a:tcPr marL="80233" marR="80233" marT="40009" marB="40009" anchor="ctr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233" marR="80233" marT="40009" marB="40009" horzOverflow="overflow">
                    <a:lnL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0" name="Text Box 52"/>
          <p:cNvSpPr txBox="1">
            <a:spLocks noChangeArrowheads="1"/>
          </p:cNvSpPr>
          <p:nvPr/>
        </p:nvSpPr>
        <p:spPr bwMode="auto">
          <a:xfrm>
            <a:off x="1940696" y="2179980"/>
            <a:ext cx="16303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AP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、变小</a:t>
            </a:r>
          </a:p>
        </p:txBody>
      </p:sp>
      <p:sp>
        <p:nvSpPr>
          <p:cNvPr id="11" name="Text Box 53"/>
          <p:cNvSpPr txBox="1">
            <a:spLocks noChangeArrowheads="1"/>
          </p:cNvSpPr>
          <p:nvPr/>
        </p:nvSpPr>
        <p:spPr bwMode="auto">
          <a:xfrm>
            <a:off x="3637033" y="2217556"/>
            <a:ext cx="1092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变亮</a:t>
            </a:r>
          </a:p>
        </p:txBody>
      </p:sp>
      <p:sp>
        <p:nvSpPr>
          <p:cNvPr id="17" name="Text Box 59"/>
          <p:cNvSpPr txBox="1">
            <a:spLocks noChangeArrowheads="1"/>
          </p:cNvSpPr>
          <p:nvPr/>
        </p:nvSpPr>
        <p:spPr bwMode="auto">
          <a:xfrm>
            <a:off x="1940696" y="2667369"/>
            <a:ext cx="16303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AP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、变小</a:t>
            </a:r>
          </a:p>
        </p:txBody>
      </p:sp>
      <p:sp>
        <p:nvSpPr>
          <p:cNvPr id="18" name="Text Box 60"/>
          <p:cNvSpPr txBox="1">
            <a:spLocks noChangeArrowheads="1"/>
          </p:cNvSpPr>
          <p:nvPr/>
        </p:nvSpPr>
        <p:spPr bwMode="auto">
          <a:xfrm>
            <a:off x="3709606" y="2650429"/>
            <a:ext cx="1092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变亮</a:t>
            </a:r>
          </a:p>
        </p:txBody>
      </p:sp>
      <p:sp>
        <p:nvSpPr>
          <p:cNvPr id="24" name="Text Box 66"/>
          <p:cNvSpPr txBox="1">
            <a:spLocks noChangeArrowheads="1"/>
          </p:cNvSpPr>
          <p:nvPr/>
        </p:nvSpPr>
        <p:spPr bwMode="auto">
          <a:xfrm>
            <a:off x="1935053" y="3112094"/>
            <a:ext cx="16303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BP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、变大</a:t>
            </a:r>
          </a:p>
        </p:txBody>
      </p:sp>
      <p:sp>
        <p:nvSpPr>
          <p:cNvPr id="25" name="Text Box 67"/>
          <p:cNvSpPr txBox="1">
            <a:spLocks noChangeArrowheads="1"/>
          </p:cNvSpPr>
          <p:nvPr/>
        </p:nvSpPr>
        <p:spPr bwMode="auto">
          <a:xfrm>
            <a:off x="3716973" y="3086144"/>
            <a:ext cx="1092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变暗</a:t>
            </a:r>
          </a:p>
        </p:txBody>
      </p:sp>
      <p:sp>
        <p:nvSpPr>
          <p:cNvPr id="31" name="Text Box 73"/>
          <p:cNvSpPr txBox="1">
            <a:spLocks noChangeArrowheads="1"/>
          </p:cNvSpPr>
          <p:nvPr/>
        </p:nvSpPr>
        <p:spPr bwMode="auto">
          <a:xfrm>
            <a:off x="1929409" y="3545437"/>
            <a:ext cx="16303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BP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、变大</a:t>
            </a:r>
          </a:p>
        </p:txBody>
      </p:sp>
      <p:sp>
        <p:nvSpPr>
          <p:cNvPr id="32" name="Text Box 74"/>
          <p:cNvSpPr txBox="1">
            <a:spLocks noChangeArrowheads="1"/>
          </p:cNvSpPr>
          <p:nvPr/>
        </p:nvSpPr>
        <p:spPr bwMode="auto">
          <a:xfrm>
            <a:off x="3737215" y="3579304"/>
            <a:ext cx="1092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变暗</a:t>
            </a:r>
          </a:p>
        </p:txBody>
      </p:sp>
      <p:sp>
        <p:nvSpPr>
          <p:cNvPr id="38" name="Text Box 80"/>
          <p:cNvSpPr txBox="1">
            <a:spLocks noChangeArrowheads="1"/>
          </p:cNvSpPr>
          <p:nvPr/>
        </p:nvSpPr>
        <p:spPr bwMode="auto">
          <a:xfrm>
            <a:off x="1940696" y="3970038"/>
            <a:ext cx="16963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、不变</a:t>
            </a:r>
          </a:p>
        </p:txBody>
      </p:sp>
      <p:sp>
        <p:nvSpPr>
          <p:cNvPr id="39" name="Text Box 81"/>
          <p:cNvSpPr txBox="1">
            <a:spLocks noChangeArrowheads="1"/>
          </p:cNvSpPr>
          <p:nvPr/>
        </p:nvSpPr>
        <p:spPr bwMode="auto">
          <a:xfrm>
            <a:off x="3722743" y="4007102"/>
            <a:ext cx="1092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不变</a:t>
            </a:r>
          </a:p>
        </p:txBody>
      </p:sp>
      <p:sp>
        <p:nvSpPr>
          <p:cNvPr id="44" name="Text Box 86"/>
          <p:cNvSpPr txBox="1">
            <a:spLocks noChangeArrowheads="1"/>
          </p:cNvSpPr>
          <p:nvPr/>
        </p:nvSpPr>
        <p:spPr bwMode="auto">
          <a:xfrm>
            <a:off x="1909645" y="4396563"/>
            <a:ext cx="16032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CD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、不变</a:t>
            </a:r>
          </a:p>
        </p:txBody>
      </p:sp>
      <p:sp>
        <p:nvSpPr>
          <p:cNvPr id="45" name="Text Box 87"/>
          <p:cNvSpPr txBox="1">
            <a:spLocks noChangeArrowheads="1"/>
          </p:cNvSpPr>
          <p:nvPr/>
        </p:nvSpPr>
        <p:spPr bwMode="auto">
          <a:xfrm>
            <a:off x="3791494" y="4457032"/>
            <a:ext cx="8847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不变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5022375" y="2633998"/>
            <a:ext cx="2112543" cy="552418"/>
            <a:chOff x="490567" y="1466926"/>
            <a:chExt cx="2463518" cy="791560"/>
          </a:xfrm>
        </p:grpSpPr>
        <p:grpSp>
          <p:nvGrpSpPr>
            <p:cNvPr id="74" name="组合 73"/>
            <p:cNvGrpSpPr/>
            <p:nvPr/>
          </p:nvGrpSpPr>
          <p:grpSpPr>
            <a:xfrm>
              <a:off x="490567" y="1514616"/>
              <a:ext cx="2463518" cy="743870"/>
              <a:chOff x="851186" y="1645131"/>
              <a:chExt cx="3339285" cy="1012400"/>
            </a:xfrm>
          </p:grpSpPr>
          <p:grpSp>
            <p:nvGrpSpPr>
              <p:cNvPr id="77" name="Group 28"/>
              <p:cNvGrpSpPr>
                <a:grpSpLocks/>
              </p:cNvGrpSpPr>
              <p:nvPr/>
            </p:nvGrpSpPr>
            <p:grpSpPr bwMode="auto">
              <a:xfrm>
                <a:off x="851186" y="1645131"/>
                <a:ext cx="2808287" cy="873975"/>
                <a:chOff x="-32" y="200"/>
                <a:chExt cx="2585" cy="1014"/>
              </a:xfrm>
            </p:grpSpPr>
            <p:graphicFrame>
              <p:nvGraphicFramePr>
                <p:cNvPr id="79" name="Object 2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xmlns="" val="1288755197"/>
                    </p:ext>
                  </p:extLst>
                </p:nvPr>
              </p:nvGraphicFramePr>
              <p:xfrm>
                <a:off x="-32" y="200"/>
                <a:ext cx="2585" cy="1014"/>
              </p:xfrm>
              <a:graphic>
                <a:graphicData uri="http://schemas.openxmlformats.org/presentationml/2006/ole">
                  <p:oleObj spid="_x0000_s4309" r:id="rId4" imgW="5401429" imgH="2514286" progId="">
                    <p:embed/>
                  </p:oleObj>
                </a:graphicData>
              </a:graphic>
            </p:graphicFrame>
            <p:graphicFrame>
              <p:nvGraphicFramePr>
                <p:cNvPr id="80" name="Object 31"/>
                <p:cNvGraphicFramePr>
                  <a:graphicFrameLocks noChangeAspect="1"/>
                </p:cNvGraphicFramePr>
                <p:nvPr/>
              </p:nvGraphicFramePr>
              <p:xfrm>
                <a:off x="0" y="227"/>
                <a:ext cx="2540" cy="227"/>
              </p:xfrm>
              <a:graphic>
                <a:graphicData uri="http://schemas.openxmlformats.org/presentationml/2006/ole">
                  <p:oleObj spid="_x0000_s4310" r:id="rId5" imgW="5428571" imgH="2542857" progId="">
                    <p:embed/>
                  </p:oleObj>
                </a:graphicData>
              </a:graphic>
            </p:graphicFrame>
          </p:grpSp>
          <p:sp>
            <p:nvSpPr>
              <p:cNvPr id="78" name="Text Box 44"/>
              <p:cNvSpPr txBox="1">
                <a:spLocks noChangeArrowheads="1"/>
              </p:cNvSpPr>
              <p:nvPr/>
            </p:nvSpPr>
            <p:spPr bwMode="auto">
              <a:xfrm>
                <a:off x="3577697" y="1831339"/>
                <a:ext cx="612774" cy="826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1" hangingPunct="1">
                  <a:spcBef>
                    <a:spcPct val="50000"/>
                  </a:spcBef>
                  <a:defRPr sz="4000" b="1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2400" dirty="0"/>
                  <a:t>√</a:t>
                </a:r>
              </a:p>
            </p:txBody>
          </p:sp>
        </p:grpSp>
        <p:sp>
          <p:nvSpPr>
            <p:cNvPr id="75" name="任意多边形 74"/>
            <p:cNvSpPr/>
            <p:nvPr/>
          </p:nvSpPr>
          <p:spPr>
            <a:xfrm>
              <a:off x="712467" y="1466926"/>
              <a:ext cx="152501" cy="160867"/>
            </a:xfrm>
            <a:custGeom>
              <a:avLst/>
              <a:gdLst>
                <a:gd name="connsiteX0" fmla="*/ 33968 w 152501"/>
                <a:gd name="connsiteY0" fmla="*/ 160867 h 160867"/>
                <a:gd name="connsiteX1" fmla="*/ 59368 w 152501"/>
                <a:gd name="connsiteY1" fmla="*/ 118533 h 160867"/>
                <a:gd name="connsiteX2" fmla="*/ 50901 w 152501"/>
                <a:gd name="connsiteY2" fmla="*/ 33867 h 160867"/>
                <a:gd name="connsiteX3" fmla="*/ 42435 w 152501"/>
                <a:gd name="connsiteY3" fmla="*/ 8467 h 160867"/>
                <a:gd name="connsiteX4" fmla="*/ 17035 w 152501"/>
                <a:gd name="connsiteY4" fmla="*/ 0 h 160867"/>
                <a:gd name="connsiteX5" fmla="*/ 101 w 152501"/>
                <a:gd name="connsiteY5" fmla="*/ 16933 h 160867"/>
                <a:gd name="connsiteX6" fmla="*/ 25501 w 152501"/>
                <a:gd name="connsiteY6" fmla="*/ 67733 h 160867"/>
                <a:gd name="connsiteX7" fmla="*/ 93235 w 152501"/>
                <a:gd name="connsiteY7" fmla="*/ 76200 h 160867"/>
                <a:gd name="connsiteX8" fmla="*/ 127101 w 152501"/>
                <a:gd name="connsiteY8" fmla="*/ 67733 h 160867"/>
                <a:gd name="connsiteX9" fmla="*/ 152501 w 152501"/>
                <a:gd name="connsiteY9" fmla="*/ 59267 h 16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501" h="160867">
                  <a:moveTo>
                    <a:pt x="33968" y="160867"/>
                  </a:moveTo>
                  <a:cubicBezTo>
                    <a:pt x="42435" y="146756"/>
                    <a:pt x="57193" y="134845"/>
                    <a:pt x="59368" y="118533"/>
                  </a:cubicBezTo>
                  <a:cubicBezTo>
                    <a:pt x="63116" y="90419"/>
                    <a:pt x="55214" y="61900"/>
                    <a:pt x="50901" y="33867"/>
                  </a:cubicBezTo>
                  <a:cubicBezTo>
                    <a:pt x="49544" y="25046"/>
                    <a:pt x="48746" y="14778"/>
                    <a:pt x="42435" y="8467"/>
                  </a:cubicBezTo>
                  <a:cubicBezTo>
                    <a:pt x="36124" y="2156"/>
                    <a:pt x="25502" y="2822"/>
                    <a:pt x="17035" y="0"/>
                  </a:cubicBezTo>
                  <a:cubicBezTo>
                    <a:pt x="11390" y="5644"/>
                    <a:pt x="1667" y="9106"/>
                    <a:pt x="101" y="16933"/>
                  </a:cubicBezTo>
                  <a:cubicBezTo>
                    <a:pt x="-1615" y="25513"/>
                    <a:pt x="18897" y="65091"/>
                    <a:pt x="25501" y="67733"/>
                  </a:cubicBezTo>
                  <a:cubicBezTo>
                    <a:pt x="46627" y="76184"/>
                    <a:pt x="70657" y="73378"/>
                    <a:pt x="93235" y="76200"/>
                  </a:cubicBezTo>
                  <a:cubicBezTo>
                    <a:pt x="104524" y="73378"/>
                    <a:pt x="115913" y="70930"/>
                    <a:pt x="127101" y="67733"/>
                  </a:cubicBezTo>
                  <a:cubicBezTo>
                    <a:pt x="135682" y="65281"/>
                    <a:pt x="152501" y="59267"/>
                    <a:pt x="152501" y="59267"/>
                  </a:cubicBezTo>
                </a:path>
              </a:pathLst>
            </a:cu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713252" y="1948124"/>
              <a:ext cx="237067" cy="169627"/>
            </a:xfrm>
            <a:custGeom>
              <a:avLst/>
              <a:gdLst>
                <a:gd name="connsiteX0" fmla="*/ 42333 w 237067"/>
                <a:gd name="connsiteY0" fmla="*/ 0 h 169626"/>
                <a:gd name="connsiteX1" fmla="*/ 25400 w 237067"/>
                <a:gd name="connsiteY1" fmla="*/ 42333 h 169626"/>
                <a:gd name="connsiteX2" fmla="*/ 0 w 237067"/>
                <a:gd name="connsiteY2" fmla="*/ 93133 h 169626"/>
                <a:gd name="connsiteX3" fmla="*/ 8467 w 237067"/>
                <a:gd name="connsiteY3" fmla="*/ 135466 h 169626"/>
                <a:gd name="connsiteX4" fmla="*/ 33867 w 237067"/>
                <a:gd name="connsiteY4" fmla="*/ 143933 h 169626"/>
                <a:gd name="connsiteX5" fmla="*/ 59267 w 237067"/>
                <a:gd name="connsiteY5" fmla="*/ 160866 h 169626"/>
                <a:gd name="connsiteX6" fmla="*/ 118533 w 237067"/>
                <a:gd name="connsiteY6" fmla="*/ 152400 h 169626"/>
                <a:gd name="connsiteX7" fmla="*/ 160867 w 237067"/>
                <a:gd name="connsiteY7" fmla="*/ 118533 h 169626"/>
                <a:gd name="connsiteX8" fmla="*/ 186267 w 237067"/>
                <a:gd name="connsiteY8" fmla="*/ 101600 h 169626"/>
                <a:gd name="connsiteX9" fmla="*/ 143933 w 237067"/>
                <a:gd name="connsiteY9" fmla="*/ 67733 h 169626"/>
                <a:gd name="connsiteX10" fmla="*/ 118533 w 237067"/>
                <a:gd name="connsiteY10" fmla="*/ 76200 h 169626"/>
                <a:gd name="connsiteX11" fmla="*/ 152400 w 237067"/>
                <a:gd name="connsiteY11" fmla="*/ 169333 h 169626"/>
                <a:gd name="connsiteX12" fmla="*/ 237067 w 237067"/>
                <a:gd name="connsiteY12" fmla="*/ 160866 h 1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7067" h="169626">
                  <a:moveTo>
                    <a:pt x="42333" y="0"/>
                  </a:moveTo>
                  <a:cubicBezTo>
                    <a:pt x="36689" y="14111"/>
                    <a:pt x="32197" y="28739"/>
                    <a:pt x="25400" y="42333"/>
                  </a:cubicBezTo>
                  <a:cubicBezTo>
                    <a:pt x="-7427" y="107988"/>
                    <a:pt x="21283" y="29287"/>
                    <a:pt x="0" y="93133"/>
                  </a:cubicBezTo>
                  <a:cubicBezTo>
                    <a:pt x="2822" y="107244"/>
                    <a:pt x="485" y="123492"/>
                    <a:pt x="8467" y="135466"/>
                  </a:cubicBezTo>
                  <a:cubicBezTo>
                    <a:pt x="13418" y="142892"/>
                    <a:pt x="25885" y="139942"/>
                    <a:pt x="33867" y="143933"/>
                  </a:cubicBezTo>
                  <a:cubicBezTo>
                    <a:pt x="42968" y="148484"/>
                    <a:pt x="50800" y="155222"/>
                    <a:pt x="59267" y="160866"/>
                  </a:cubicBezTo>
                  <a:cubicBezTo>
                    <a:pt x="79022" y="158044"/>
                    <a:pt x="99419" y="158134"/>
                    <a:pt x="118533" y="152400"/>
                  </a:cubicBezTo>
                  <a:cubicBezTo>
                    <a:pt x="139377" y="146147"/>
                    <a:pt x="145522" y="130809"/>
                    <a:pt x="160867" y="118533"/>
                  </a:cubicBezTo>
                  <a:cubicBezTo>
                    <a:pt x="168813" y="112176"/>
                    <a:pt x="177800" y="107244"/>
                    <a:pt x="186267" y="101600"/>
                  </a:cubicBezTo>
                  <a:cubicBezTo>
                    <a:pt x="177220" y="92553"/>
                    <a:pt x="156750" y="69869"/>
                    <a:pt x="143933" y="67733"/>
                  </a:cubicBezTo>
                  <a:cubicBezTo>
                    <a:pt x="135130" y="66266"/>
                    <a:pt x="127000" y="73378"/>
                    <a:pt x="118533" y="76200"/>
                  </a:cubicBezTo>
                  <a:cubicBezTo>
                    <a:pt x="120378" y="92801"/>
                    <a:pt x="108820" y="165981"/>
                    <a:pt x="152400" y="169333"/>
                  </a:cubicBezTo>
                  <a:cubicBezTo>
                    <a:pt x="180680" y="171508"/>
                    <a:pt x="237067" y="160866"/>
                    <a:pt x="237067" y="160866"/>
                  </a:cubicBezTo>
                </a:path>
              </a:pathLst>
            </a:cu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016190" y="1982692"/>
            <a:ext cx="2118728" cy="658952"/>
            <a:chOff x="207032" y="1105056"/>
            <a:chExt cx="3402018" cy="1558955"/>
          </a:xfrm>
        </p:grpSpPr>
        <p:graphicFrame>
          <p:nvGraphicFramePr>
            <p:cNvPr id="48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93409946"/>
                </p:ext>
              </p:extLst>
            </p:nvPr>
          </p:nvGraphicFramePr>
          <p:xfrm>
            <a:off x="207032" y="1468057"/>
            <a:ext cx="2849047" cy="1073623"/>
          </p:xfrm>
          <a:graphic>
            <a:graphicData uri="http://schemas.openxmlformats.org/presentationml/2006/ole">
              <p:oleObj spid="_x0000_s4311" r:id="rId6" imgW="5401429" imgH="2514286" progId="PBrush">
                <p:embed/>
              </p:oleObj>
            </a:graphicData>
          </a:graphic>
        </p:graphicFrame>
        <p:sp>
          <p:nvSpPr>
            <p:cNvPr id="49" name="任意多边形 48"/>
            <p:cNvSpPr/>
            <p:nvPr/>
          </p:nvSpPr>
          <p:spPr>
            <a:xfrm flipV="1">
              <a:off x="506173" y="2175223"/>
              <a:ext cx="196625" cy="319084"/>
            </a:xfrm>
            <a:custGeom>
              <a:avLst/>
              <a:gdLst>
                <a:gd name="connsiteX0" fmla="*/ 33968 w 152501"/>
                <a:gd name="connsiteY0" fmla="*/ 160867 h 160867"/>
                <a:gd name="connsiteX1" fmla="*/ 59368 w 152501"/>
                <a:gd name="connsiteY1" fmla="*/ 118533 h 160867"/>
                <a:gd name="connsiteX2" fmla="*/ 50901 w 152501"/>
                <a:gd name="connsiteY2" fmla="*/ 33867 h 160867"/>
                <a:gd name="connsiteX3" fmla="*/ 42435 w 152501"/>
                <a:gd name="connsiteY3" fmla="*/ 8467 h 160867"/>
                <a:gd name="connsiteX4" fmla="*/ 17035 w 152501"/>
                <a:gd name="connsiteY4" fmla="*/ 0 h 160867"/>
                <a:gd name="connsiteX5" fmla="*/ 101 w 152501"/>
                <a:gd name="connsiteY5" fmla="*/ 16933 h 160867"/>
                <a:gd name="connsiteX6" fmla="*/ 25501 w 152501"/>
                <a:gd name="connsiteY6" fmla="*/ 67733 h 160867"/>
                <a:gd name="connsiteX7" fmla="*/ 93235 w 152501"/>
                <a:gd name="connsiteY7" fmla="*/ 76200 h 160867"/>
                <a:gd name="connsiteX8" fmla="*/ 127101 w 152501"/>
                <a:gd name="connsiteY8" fmla="*/ 67733 h 160867"/>
                <a:gd name="connsiteX9" fmla="*/ 152501 w 152501"/>
                <a:gd name="connsiteY9" fmla="*/ 59267 h 16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501" h="160867">
                  <a:moveTo>
                    <a:pt x="33968" y="160867"/>
                  </a:moveTo>
                  <a:cubicBezTo>
                    <a:pt x="42435" y="146756"/>
                    <a:pt x="57193" y="134845"/>
                    <a:pt x="59368" y="118533"/>
                  </a:cubicBezTo>
                  <a:cubicBezTo>
                    <a:pt x="63116" y="90419"/>
                    <a:pt x="55214" y="61900"/>
                    <a:pt x="50901" y="33867"/>
                  </a:cubicBezTo>
                  <a:cubicBezTo>
                    <a:pt x="49544" y="25046"/>
                    <a:pt x="48746" y="14778"/>
                    <a:pt x="42435" y="8467"/>
                  </a:cubicBezTo>
                  <a:cubicBezTo>
                    <a:pt x="36124" y="2156"/>
                    <a:pt x="25502" y="2822"/>
                    <a:pt x="17035" y="0"/>
                  </a:cubicBezTo>
                  <a:cubicBezTo>
                    <a:pt x="11390" y="5644"/>
                    <a:pt x="1667" y="9106"/>
                    <a:pt x="101" y="16933"/>
                  </a:cubicBezTo>
                  <a:cubicBezTo>
                    <a:pt x="-1615" y="25513"/>
                    <a:pt x="18897" y="65091"/>
                    <a:pt x="25501" y="67733"/>
                  </a:cubicBezTo>
                  <a:cubicBezTo>
                    <a:pt x="46627" y="76184"/>
                    <a:pt x="70657" y="73378"/>
                    <a:pt x="93235" y="76200"/>
                  </a:cubicBezTo>
                  <a:cubicBezTo>
                    <a:pt x="104524" y="73378"/>
                    <a:pt x="115913" y="70930"/>
                    <a:pt x="127101" y="67733"/>
                  </a:cubicBezTo>
                  <a:cubicBezTo>
                    <a:pt x="135682" y="65281"/>
                    <a:pt x="152501" y="59267"/>
                    <a:pt x="152501" y="59267"/>
                  </a:cubicBezTo>
                </a:path>
              </a:pathLst>
            </a:cu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679006" y="1105056"/>
              <a:ext cx="252042" cy="482535"/>
            </a:xfrm>
            <a:custGeom>
              <a:avLst/>
              <a:gdLst>
                <a:gd name="connsiteX0" fmla="*/ 33968 w 152501"/>
                <a:gd name="connsiteY0" fmla="*/ 160867 h 160867"/>
                <a:gd name="connsiteX1" fmla="*/ 59368 w 152501"/>
                <a:gd name="connsiteY1" fmla="*/ 118533 h 160867"/>
                <a:gd name="connsiteX2" fmla="*/ 50901 w 152501"/>
                <a:gd name="connsiteY2" fmla="*/ 33867 h 160867"/>
                <a:gd name="connsiteX3" fmla="*/ 42435 w 152501"/>
                <a:gd name="connsiteY3" fmla="*/ 8467 h 160867"/>
                <a:gd name="connsiteX4" fmla="*/ 17035 w 152501"/>
                <a:gd name="connsiteY4" fmla="*/ 0 h 160867"/>
                <a:gd name="connsiteX5" fmla="*/ 101 w 152501"/>
                <a:gd name="connsiteY5" fmla="*/ 16933 h 160867"/>
                <a:gd name="connsiteX6" fmla="*/ 25501 w 152501"/>
                <a:gd name="connsiteY6" fmla="*/ 67733 h 160867"/>
                <a:gd name="connsiteX7" fmla="*/ 93235 w 152501"/>
                <a:gd name="connsiteY7" fmla="*/ 76200 h 160867"/>
                <a:gd name="connsiteX8" fmla="*/ 127101 w 152501"/>
                <a:gd name="connsiteY8" fmla="*/ 67733 h 160867"/>
                <a:gd name="connsiteX9" fmla="*/ 152501 w 152501"/>
                <a:gd name="connsiteY9" fmla="*/ 59267 h 16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501" h="160867">
                  <a:moveTo>
                    <a:pt x="33968" y="160867"/>
                  </a:moveTo>
                  <a:cubicBezTo>
                    <a:pt x="42435" y="146756"/>
                    <a:pt x="57193" y="134845"/>
                    <a:pt x="59368" y="118533"/>
                  </a:cubicBezTo>
                  <a:cubicBezTo>
                    <a:pt x="63116" y="90419"/>
                    <a:pt x="55214" y="61900"/>
                    <a:pt x="50901" y="33867"/>
                  </a:cubicBezTo>
                  <a:cubicBezTo>
                    <a:pt x="49544" y="25046"/>
                    <a:pt x="48746" y="14778"/>
                    <a:pt x="42435" y="8467"/>
                  </a:cubicBezTo>
                  <a:cubicBezTo>
                    <a:pt x="36124" y="2156"/>
                    <a:pt x="25502" y="2822"/>
                    <a:pt x="17035" y="0"/>
                  </a:cubicBezTo>
                  <a:cubicBezTo>
                    <a:pt x="11390" y="5644"/>
                    <a:pt x="1667" y="9106"/>
                    <a:pt x="101" y="16933"/>
                  </a:cubicBezTo>
                  <a:cubicBezTo>
                    <a:pt x="-1615" y="25513"/>
                    <a:pt x="18897" y="65091"/>
                    <a:pt x="25501" y="67733"/>
                  </a:cubicBezTo>
                  <a:cubicBezTo>
                    <a:pt x="46627" y="76184"/>
                    <a:pt x="70657" y="73378"/>
                    <a:pt x="93235" y="76200"/>
                  </a:cubicBezTo>
                  <a:cubicBezTo>
                    <a:pt x="104524" y="73378"/>
                    <a:pt x="115913" y="70930"/>
                    <a:pt x="127101" y="67733"/>
                  </a:cubicBezTo>
                  <a:cubicBezTo>
                    <a:pt x="135682" y="65281"/>
                    <a:pt x="152501" y="59267"/>
                    <a:pt x="152501" y="59267"/>
                  </a:cubicBezTo>
                </a:path>
              </a:pathLst>
            </a:cu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51" name="Text Box 40"/>
            <p:cNvSpPr txBox="1">
              <a:spLocks noChangeArrowheads="1"/>
            </p:cNvSpPr>
            <p:nvPr/>
          </p:nvSpPr>
          <p:spPr bwMode="auto">
            <a:xfrm>
              <a:off x="2961506" y="1571800"/>
              <a:ext cx="647544" cy="1092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1" hangingPunct="1">
                <a:spcBef>
                  <a:spcPct val="50000"/>
                </a:spcBef>
                <a:defRPr sz="32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dirty="0"/>
                <a:t>√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22153" y="4038333"/>
            <a:ext cx="2150293" cy="461666"/>
            <a:chOff x="534604" y="3134907"/>
            <a:chExt cx="2251226" cy="647528"/>
          </a:xfrm>
        </p:grpSpPr>
        <p:grpSp>
          <p:nvGrpSpPr>
            <p:cNvPr id="59" name="组合 58"/>
            <p:cNvGrpSpPr/>
            <p:nvPr/>
          </p:nvGrpSpPr>
          <p:grpSpPr>
            <a:xfrm>
              <a:off x="534604" y="3134907"/>
              <a:ext cx="2251226" cy="647528"/>
              <a:chOff x="-421960" y="3109459"/>
              <a:chExt cx="3010621" cy="936358"/>
            </a:xfrm>
          </p:grpSpPr>
          <p:graphicFrame>
            <p:nvGraphicFramePr>
              <p:cNvPr id="62" name="Object 1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xmlns="" val="3461083763"/>
                  </p:ext>
                </p:extLst>
              </p:nvPr>
            </p:nvGraphicFramePr>
            <p:xfrm>
              <a:off x="-421960" y="3138245"/>
              <a:ext cx="2479492" cy="762321"/>
            </p:xfrm>
            <a:graphic>
              <a:graphicData uri="http://schemas.openxmlformats.org/presentationml/2006/ole">
                <p:oleObj spid="_x0000_s4312" r:id="rId7" imgW="5409524" imgH="2505425" progId="PBrush">
                  <p:embed/>
                </p:oleObj>
              </a:graphicData>
            </a:graphic>
          </p:graphicFrame>
          <p:sp>
            <p:nvSpPr>
              <p:cNvPr id="63" name="Text Box 42"/>
              <p:cNvSpPr txBox="1">
                <a:spLocks noChangeArrowheads="1"/>
              </p:cNvSpPr>
              <p:nvPr/>
            </p:nvSpPr>
            <p:spPr bwMode="auto">
              <a:xfrm>
                <a:off x="2015108" y="3109459"/>
                <a:ext cx="573553" cy="936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1" hangingPunct="1">
                  <a:spcBef>
                    <a:spcPct val="50000"/>
                  </a:spcBef>
                  <a:defRPr sz="4000" b="1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dirty="0"/>
                  <a:t>×</a:t>
                </a:r>
              </a:p>
            </p:txBody>
          </p:sp>
        </p:grpSp>
        <p:sp>
          <p:nvSpPr>
            <p:cNvPr id="60" name="任意多边形 59"/>
            <p:cNvSpPr/>
            <p:nvPr/>
          </p:nvSpPr>
          <p:spPr>
            <a:xfrm>
              <a:off x="619196" y="3453484"/>
              <a:ext cx="152501" cy="160867"/>
            </a:xfrm>
            <a:custGeom>
              <a:avLst/>
              <a:gdLst>
                <a:gd name="connsiteX0" fmla="*/ 33968 w 152501"/>
                <a:gd name="connsiteY0" fmla="*/ 160867 h 160867"/>
                <a:gd name="connsiteX1" fmla="*/ 59368 w 152501"/>
                <a:gd name="connsiteY1" fmla="*/ 118533 h 160867"/>
                <a:gd name="connsiteX2" fmla="*/ 50901 w 152501"/>
                <a:gd name="connsiteY2" fmla="*/ 33867 h 160867"/>
                <a:gd name="connsiteX3" fmla="*/ 42435 w 152501"/>
                <a:gd name="connsiteY3" fmla="*/ 8467 h 160867"/>
                <a:gd name="connsiteX4" fmla="*/ 17035 w 152501"/>
                <a:gd name="connsiteY4" fmla="*/ 0 h 160867"/>
                <a:gd name="connsiteX5" fmla="*/ 101 w 152501"/>
                <a:gd name="connsiteY5" fmla="*/ 16933 h 160867"/>
                <a:gd name="connsiteX6" fmla="*/ 25501 w 152501"/>
                <a:gd name="connsiteY6" fmla="*/ 67733 h 160867"/>
                <a:gd name="connsiteX7" fmla="*/ 93235 w 152501"/>
                <a:gd name="connsiteY7" fmla="*/ 76200 h 160867"/>
                <a:gd name="connsiteX8" fmla="*/ 127101 w 152501"/>
                <a:gd name="connsiteY8" fmla="*/ 67733 h 160867"/>
                <a:gd name="connsiteX9" fmla="*/ 152501 w 152501"/>
                <a:gd name="connsiteY9" fmla="*/ 59267 h 16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501" h="160867">
                  <a:moveTo>
                    <a:pt x="33968" y="160867"/>
                  </a:moveTo>
                  <a:cubicBezTo>
                    <a:pt x="42435" y="146756"/>
                    <a:pt x="57193" y="134845"/>
                    <a:pt x="59368" y="118533"/>
                  </a:cubicBezTo>
                  <a:cubicBezTo>
                    <a:pt x="63116" y="90419"/>
                    <a:pt x="55214" y="61900"/>
                    <a:pt x="50901" y="33867"/>
                  </a:cubicBezTo>
                  <a:cubicBezTo>
                    <a:pt x="49544" y="25046"/>
                    <a:pt x="48746" y="14778"/>
                    <a:pt x="42435" y="8467"/>
                  </a:cubicBezTo>
                  <a:cubicBezTo>
                    <a:pt x="36124" y="2156"/>
                    <a:pt x="25502" y="2822"/>
                    <a:pt x="17035" y="0"/>
                  </a:cubicBezTo>
                  <a:cubicBezTo>
                    <a:pt x="11390" y="5644"/>
                    <a:pt x="1667" y="9106"/>
                    <a:pt x="101" y="16933"/>
                  </a:cubicBezTo>
                  <a:cubicBezTo>
                    <a:pt x="-1615" y="25513"/>
                    <a:pt x="18897" y="65091"/>
                    <a:pt x="25501" y="67733"/>
                  </a:cubicBezTo>
                  <a:cubicBezTo>
                    <a:pt x="46627" y="76184"/>
                    <a:pt x="70657" y="73378"/>
                    <a:pt x="93235" y="76200"/>
                  </a:cubicBezTo>
                  <a:cubicBezTo>
                    <a:pt x="104524" y="73378"/>
                    <a:pt x="115913" y="70930"/>
                    <a:pt x="127101" y="67733"/>
                  </a:cubicBezTo>
                  <a:cubicBezTo>
                    <a:pt x="135682" y="65281"/>
                    <a:pt x="152501" y="59267"/>
                    <a:pt x="152501" y="59267"/>
                  </a:cubicBezTo>
                </a:path>
              </a:pathLst>
            </a:cu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1957660" y="3359875"/>
              <a:ext cx="237067" cy="169626"/>
            </a:xfrm>
            <a:custGeom>
              <a:avLst/>
              <a:gdLst>
                <a:gd name="connsiteX0" fmla="*/ 42333 w 237067"/>
                <a:gd name="connsiteY0" fmla="*/ 0 h 169626"/>
                <a:gd name="connsiteX1" fmla="*/ 25400 w 237067"/>
                <a:gd name="connsiteY1" fmla="*/ 42333 h 169626"/>
                <a:gd name="connsiteX2" fmla="*/ 0 w 237067"/>
                <a:gd name="connsiteY2" fmla="*/ 93133 h 169626"/>
                <a:gd name="connsiteX3" fmla="*/ 8467 w 237067"/>
                <a:gd name="connsiteY3" fmla="*/ 135466 h 169626"/>
                <a:gd name="connsiteX4" fmla="*/ 33867 w 237067"/>
                <a:gd name="connsiteY4" fmla="*/ 143933 h 169626"/>
                <a:gd name="connsiteX5" fmla="*/ 59267 w 237067"/>
                <a:gd name="connsiteY5" fmla="*/ 160866 h 169626"/>
                <a:gd name="connsiteX6" fmla="*/ 118533 w 237067"/>
                <a:gd name="connsiteY6" fmla="*/ 152400 h 169626"/>
                <a:gd name="connsiteX7" fmla="*/ 160867 w 237067"/>
                <a:gd name="connsiteY7" fmla="*/ 118533 h 169626"/>
                <a:gd name="connsiteX8" fmla="*/ 186267 w 237067"/>
                <a:gd name="connsiteY8" fmla="*/ 101600 h 169626"/>
                <a:gd name="connsiteX9" fmla="*/ 143933 w 237067"/>
                <a:gd name="connsiteY9" fmla="*/ 67733 h 169626"/>
                <a:gd name="connsiteX10" fmla="*/ 118533 w 237067"/>
                <a:gd name="connsiteY10" fmla="*/ 76200 h 169626"/>
                <a:gd name="connsiteX11" fmla="*/ 152400 w 237067"/>
                <a:gd name="connsiteY11" fmla="*/ 169333 h 169626"/>
                <a:gd name="connsiteX12" fmla="*/ 237067 w 237067"/>
                <a:gd name="connsiteY12" fmla="*/ 160866 h 1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7067" h="169626">
                  <a:moveTo>
                    <a:pt x="42333" y="0"/>
                  </a:moveTo>
                  <a:cubicBezTo>
                    <a:pt x="36689" y="14111"/>
                    <a:pt x="32197" y="28739"/>
                    <a:pt x="25400" y="42333"/>
                  </a:cubicBezTo>
                  <a:cubicBezTo>
                    <a:pt x="-7427" y="107988"/>
                    <a:pt x="21283" y="29287"/>
                    <a:pt x="0" y="93133"/>
                  </a:cubicBezTo>
                  <a:cubicBezTo>
                    <a:pt x="2822" y="107244"/>
                    <a:pt x="485" y="123492"/>
                    <a:pt x="8467" y="135466"/>
                  </a:cubicBezTo>
                  <a:cubicBezTo>
                    <a:pt x="13418" y="142892"/>
                    <a:pt x="25885" y="139942"/>
                    <a:pt x="33867" y="143933"/>
                  </a:cubicBezTo>
                  <a:cubicBezTo>
                    <a:pt x="42968" y="148484"/>
                    <a:pt x="50800" y="155222"/>
                    <a:pt x="59267" y="160866"/>
                  </a:cubicBezTo>
                  <a:cubicBezTo>
                    <a:pt x="79022" y="158044"/>
                    <a:pt x="99419" y="158134"/>
                    <a:pt x="118533" y="152400"/>
                  </a:cubicBezTo>
                  <a:cubicBezTo>
                    <a:pt x="139377" y="146147"/>
                    <a:pt x="145522" y="130809"/>
                    <a:pt x="160867" y="118533"/>
                  </a:cubicBezTo>
                  <a:cubicBezTo>
                    <a:pt x="168813" y="112176"/>
                    <a:pt x="177800" y="107244"/>
                    <a:pt x="186267" y="101600"/>
                  </a:cubicBezTo>
                  <a:cubicBezTo>
                    <a:pt x="177220" y="92553"/>
                    <a:pt x="156750" y="69869"/>
                    <a:pt x="143933" y="67733"/>
                  </a:cubicBezTo>
                  <a:cubicBezTo>
                    <a:pt x="135130" y="66266"/>
                    <a:pt x="127000" y="73378"/>
                    <a:pt x="118533" y="76200"/>
                  </a:cubicBezTo>
                  <a:cubicBezTo>
                    <a:pt x="120378" y="92801"/>
                    <a:pt x="108820" y="165981"/>
                    <a:pt x="152400" y="169333"/>
                  </a:cubicBezTo>
                  <a:cubicBezTo>
                    <a:pt x="180680" y="171508"/>
                    <a:pt x="237067" y="160866"/>
                    <a:pt x="237067" y="160866"/>
                  </a:cubicBezTo>
                </a:path>
              </a:pathLst>
            </a:cu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013180" y="3133123"/>
            <a:ext cx="2121738" cy="461665"/>
            <a:chOff x="3826664" y="766555"/>
            <a:chExt cx="2316725" cy="691812"/>
          </a:xfrm>
        </p:grpSpPr>
        <p:sp>
          <p:nvSpPr>
            <p:cNvPr id="65" name="Text Box 41"/>
            <p:cNvSpPr txBox="1">
              <a:spLocks noChangeArrowheads="1"/>
            </p:cNvSpPr>
            <p:nvPr/>
          </p:nvSpPr>
          <p:spPr bwMode="auto">
            <a:xfrm flipH="1">
              <a:off x="5681128" y="766555"/>
              <a:ext cx="462261" cy="691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1" hangingPunct="1">
                <a:spcBef>
                  <a:spcPct val="50000"/>
                </a:spcBef>
                <a:defRPr sz="32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400" dirty="0" smtClean="0"/>
                <a:t>√</a:t>
              </a:r>
              <a:endParaRPr lang="zh-CN" altLang="en-US" sz="2400" dirty="0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3826664" y="830252"/>
              <a:ext cx="1992076" cy="481205"/>
              <a:chOff x="3826664" y="830252"/>
              <a:chExt cx="1992076" cy="481205"/>
            </a:xfrm>
          </p:grpSpPr>
          <p:graphicFrame>
            <p:nvGraphicFramePr>
              <p:cNvPr id="67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xmlns="" val="3026344807"/>
                  </p:ext>
                </p:extLst>
              </p:nvPr>
            </p:nvGraphicFramePr>
            <p:xfrm>
              <a:off x="3826664" y="830252"/>
              <a:ext cx="1940169" cy="481205"/>
            </p:xfrm>
            <a:graphic>
              <a:graphicData uri="http://schemas.openxmlformats.org/presentationml/2006/ole">
                <p:oleObj spid="_x0000_s4313" r:id="rId8" imgW="5409524" imgH="2600000" progId="PBrush">
                  <p:embed/>
                </p:oleObj>
              </a:graphicData>
            </a:graphic>
          </p:graphicFrame>
          <p:sp>
            <p:nvSpPr>
              <p:cNvPr id="68" name="任意多边形 67"/>
              <p:cNvSpPr/>
              <p:nvPr/>
            </p:nvSpPr>
            <p:spPr>
              <a:xfrm>
                <a:off x="5571184" y="846413"/>
                <a:ext cx="152501" cy="160867"/>
              </a:xfrm>
              <a:custGeom>
                <a:avLst/>
                <a:gdLst>
                  <a:gd name="connsiteX0" fmla="*/ 33968 w 152501"/>
                  <a:gd name="connsiteY0" fmla="*/ 160867 h 160867"/>
                  <a:gd name="connsiteX1" fmla="*/ 59368 w 152501"/>
                  <a:gd name="connsiteY1" fmla="*/ 118533 h 160867"/>
                  <a:gd name="connsiteX2" fmla="*/ 50901 w 152501"/>
                  <a:gd name="connsiteY2" fmla="*/ 33867 h 160867"/>
                  <a:gd name="connsiteX3" fmla="*/ 42435 w 152501"/>
                  <a:gd name="connsiteY3" fmla="*/ 8467 h 160867"/>
                  <a:gd name="connsiteX4" fmla="*/ 17035 w 152501"/>
                  <a:gd name="connsiteY4" fmla="*/ 0 h 160867"/>
                  <a:gd name="connsiteX5" fmla="*/ 101 w 152501"/>
                  <a:gd name="connsiteY5" fmla="*/ 16933 h 160867"/>
                  <a:gd name="connsiteX6" fmla="*/ 25501 w 152501"/>
                  <a:gd name="connsiteY6" fmla="*/ 67733 h 160867"/>
                  <a:gd name="connsiteX7" fmla="*/ 93235 w 152501"/>
                  <a:gd name="connsiteY7" fmla="*/ 76200 h 160867"/>
                  <a:gd name="connsiteX8" fmla="*/ 127101 w 152501"/>
                  <a:gd name="connsiteY8" fmla="*/ 67733 h 160867"/>
                  <a:gd name="connsiteX9" fmla="*/ 152501 w 152501"/>
                  <a:gd name="connsiteY9" fmla="*/ 59267 h 160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501" h="160867">
                    <a:moveTo>
                      <a:pt x="33968" y="160867"/>
                    </a:moveTo>
                    <a:cubicBezTo>
                      <a:pt x="42435" y="146756"/>
                      <a:pt x="57193" y="134845"/>
                      <a:pt x="59368" y="118533"/>
                    </a:cubicBezTo>
                    <a:cubicBezTo>
                      <a:pt x="63116" y="90419"/>
                      <a:pt x="55214" y="61900"/>
                      <a:pt x="50901" y="33867"/>
                    </a:cubicBezTo>
                    <a:cubicBezTo>
                      <a:pt x="49544" y="25046"/>
                      <a:pt x="48746" y="14778"/>
                      <a:pt x="42435" y="8467"/>
                    </a:cubicBezTo>
                    <a:cubicBezTo>
                      <a:pt x="36124" y="2156"/>
                      <a:pt x="25502" y="2822"/>
                      <a:pt x="17035" y="0"/>
                    </a:cubicBezTo>
                    <a:cubicBezTo>
                      <a:pt x="11390" y="5644"/>
                      <a:pt x="1667" y="9106"/>
                      <a:pt x="101" y="16933"/>
                    </a:cubicBezTo>
                    <a:cubicBezTo>
                      <a:pt x="-1615" y="25513"/>
                      <a:pt x="18897" y="65091"/>
                      <a:pt x="25501" y="67733"/>
                    </a:cubicBezTo>
                    <a:cubicBezTo>
                      <a:pt x="46627" y="76184"/>
                      <a:pt x="70657" y="73378"/>
                      <a:pt x="93235" y="76200"/>
                    </a:cubicBezTo>
                    <a:cubicBezTo>
                      <a:pt x="104524" y="73378"/>
                      <a:pt x="115913" y="70930"/>
                      <a:pt x="127101" y="67733"/>
                    </a:cubicBezTo>
                    <a:cubicBezTo>
                      <a:pt x="135682" y="65281"/>
                      <a:pt x="152501" y="59267"/>
                      <a:pt x="152501" y="59267"/>
                    </a:cubicBezTo>
                  </a:path>
                </a:pathLst>
              </a:custGeom>
              <a:ln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 rot="0" spcFirstLastPara="1" vertOverflow="overflow" horzOverflow="overflow" vert="horz" wrap="square" lIns="91439" tIns="45719" rIns="9143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5581672" y="1080949"/>
                <a:ext cx="237068" cy="169626"/>
              </a:xfrm>
              <a:custGeom>
                <a:avLst/>
                <a:gdLst>
                  <a:gd name="connsiteX0" fmla="*/ 42333 w 237067"/>
                  <a:gd name="connsiteY0" fmla="*/ 0 h 169626"/>
                  <a:gd name="connsiteX1" fmla="*/ 25400 w 237067"/>
                  <a:gd name="connsiteY1" fmla="*/ 42333 h 169626"/>
                  <a:gd name="connsiteX2" fmla="*/ 0 w 237067"/>
                  <a:gd name="connsiteY2" fmla="*/ 93133 h 169626"/>
                  <a:gd name="connsiteX3" fmla="*/ 8467 w 237067"/>
                  <a:gd name="connsiteY3" fmla="*/ 135466 h 169626"/>
                  <a:gd name="connsiteX4" fmla="*/ 33867 w 237067"/>
                  <a:gd name="connsiteY4" fmla="*/ 143933 h 169626"/>
                  <a:gd name="connsiteX5" fmla="*/ 59267 w 237067"/>
                  <a:gd name="connsiteY5" fmla="*/ 160866 h 169626"/>
                  <a:gd name="connsiteX6" fmla="*/ 118533 w 237067"/>
                  <a:gd name="connsiteY6" fmla="*/ 152400 h 169626"/>
                  <a:gd name="connsiteX7" fmla="*/ 160867 w 237067"/>
                  <a:gd name="connsiteY7" fmla="*/ 118533 h 169626"/>
                  <a:gd name="connsiteX8" fmla="*/ 186267 w 237067"/>
                  <a:gd name="connsiteY8" fmla="*/ 101600 h 169626"/>
                  <a:gd name="connsiteX9" fmla="*/ 143933 w 237067"/>
                  <a:gd name="connsiteY9" fmla="*/ 67733 h 169626"/>
                  <a:gd name="connsiteX10" fmla="*/ 118533 w 237067"/>
                  <a:gd name="connsiteY10" fmla="*/ 76200 h 169626"/>
                  <a:gd name="connsiteX11" fmla="*/ 152400 w 237067"/>
                  <a:gd name="connsiteY11" fmla="*/ 169333 h 169626"/>
                  <a:gd name="connsiteX12" fmla="*/ 237067 w 237067"/>
                  <a:gd name="connsiteY12" fmla="*/ 160866 h 16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7067" h="169626">
                    <a:moveTo>
                      <a:pt x="42333" y="0"/>
                    </a:moveTo>
                    <a:cubicBezTo>
                      <a:pt x="36689" y="14111"/>
                      <a:pt x="32197" y="28739"/>
                      <a:pt x="25400" y="42333"/>
                    </a:cubicBezTo>
                    <a:cubicBezTo>
                      <a:pt x="-7427" y="107988"/>
                      <a:pt x="21283" y="29287"/>
                      <a:pt x="0" y="93133"/>
                    </a:cubicBezTo>
                    <a:cubicBezTo>
                      <a:pt x="2822" y="107244"/>
                      <a:pt x="485" y="123492"/>
                      <a:pt x="8467" y="135466"/>
                    </a:cubicBezTo>
                    <a:cubicBezTo>
                      <a:pt x="13418" y="142892"/>
                      <a:pt x="25885" y="139942"/>
                      <a:pt x="33867" y="143933"/>
                    </a:cubicBezTo>
                    <a:cubicBezTo>
                      <a:pt x="42968" y="148484"/>
                      <a:pt x="50800" y="155222"/>
                      <a:pt x="59267" y="160866"/>
                    </a:cubicBezTo>
                    <a:cubicBezTo>
                      <a:pt x="79022" y="158044"/>
                      <a:pt x="99419" y="158134"/>
                      <a:pt x="118533" y="152400"/>
                    </a:cubicBezTo>
                    <a:cubicBezTo>
                      <a:pt x="139377" y="146147"/>
                      <a:pt x="145522" y="130809"/>
                      <a:pt x="160867" y="118533"/>
                    </a:cubicBezTo>
                    <a:cubicBezTo>
                      <a:pt x="168813" y="112176"/>
                      <a:pt x="177800" y="107244"/>
                      <a:pt x="186267" y="101600"/>
                    </a:cubicBezTo>
                    <a:cubicBezTo>
                      <a:pt x="177220" y="92553"/>
                      <a:pt x="156750" y="69869"/>
                      <a:pt x="143933" y="67733"/>
                    </a:cubicBezTo>
                    <a:cubicBezTo>
                      <a:pt x="135130" y="66266"/>
                      <a:pt x="127000" y="73378"/>
                      <a:pt x="118533" y="76200"/>
                    </a:cubicBezTo>
                    <a:cubicBezTo>
                      <a:pt x="120378" y="92801"/>
                      <a:pt x="108820" y="165981"/>
                      <a:pt x="152400" y="169333"/>
                    </a:cubicBezTo>
                    <a:cubicBezTo>
                      <a:pt x="180680" y="171508"/>
                      <a:pt x="237067" y="160866"/>
                      <a:pt x="237067" y="160866"/>
                    </a:cubicBezTo>
                  </a:path>
                </a:pathLst>
              </a:custGeom>
              <a:ln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 rot="0" spcFirstLastPara="1" vertOverflow="overflow" horzOverflow="overflow" vert="horz" wrap="square" lIns="91439" tIns="45719" rIns="9143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4974840" y="4431702"/>
            <a:ext cx="2028457" cy="461665"/>
            <a:chOff x="3880042" y="3606989"/>
            <a:chExt cx="2280837" cy="925511"/>
          </a:xfrm>
        </p:grpSpPr>
        <p:grpSp>
          <p:nvGrpSpPr>
            <p:cNvPr id="71" name="组合 70"/>
            <p:cNvGrpSpPr/>
            <p:nvPr/>
          </p:nvGrpSpPr>
          <p:grpSpPr>
            <a:xfrm>
              <a:off x="3880042" y="3606989"/>
              <a:ext cx="2280837" cy="925511"/>
              <a:chOff x="3402974" y="3325492"/>
              <a:chExt cx="3892649" cy="1306865"/>
            </a:xfrm>
          </p:grpSpPr>
          <p:graphicFrame>
            <p:nvGraphicFramePr>
              <p:cNvPr id="82" name="Object 2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xmlns="" val="3180944750"/>
                  </p:ext>
                </p:extLst>
              </p:nvPr>
            </p:nvGraphicFramePr>
            <p:xfrm>
              <a:off x="3402974" y="3559576"/>
              <a:ext cx="3477435" cy="958738"/>
            </p:xfrm>
            <a:graphic>
              <a:graphicData uri="http://schemas.openxmlformats.org/presentationml/2006/ole">
                <p:oleObj spid="_x0000_s4314" r:id="rId9" imgW="5401429" imgH="2561905" progId="PBrush">
                  <p:embed/>
                </p:oleObj>
              </a:graphicData>
            </a:graphic>
          </p:graphicFrame>
          <p:sp>
            <p:nvSpPr>
              <p:cNvPr id="83" name="Text Box 43"/>
              <p:cNvSpPr txBox="1">
                <a:spLocks noChangeArrowheads="1"/>
              </p:cNvSpPr>
              <p:nvPr/>
            </p:nvSpPr>
            <p:spPr bwMode="auto">
              <a:xfrm>
                <a:off x="6762224" y="3325492"/>
                <a:ext cx="533399" cy="13068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1" hangingPunct="1">
                  <a:spcBef>
                    <a:spcPct val="50000"/>
                  </a:spcBef>
                  <a:defRPr sz="3200" b="1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400" dirty="0"/>
                  <a:t>×</a:t>
                </a:r>
              </a:p>
            </p:txBody>
          </p:sp>
        </p:grpSp>
        <p:sp>
          <p:nvSpPr>
            <p:cNvPr id="72" name="任意多边形 71"/>
            <p:cNvSpPr/>
            <p:nvPr/>
          </p:nvSpPr>
          <p:spPr>
            <a:xfrm>
              <a:off x="5655651" y="3793086"/>
              <a:ext cx="237067" cy="169626"/>
            </a:xfrm>
            <a:custGeom>
              <a:avLst/>
              <a:gdLst>
                <a:gd name="connsiteX0" fmla="*/ 42333 w 237067"/>
                <a:gd name="connsiteY0" fmla="*/ 0 h 169626"/>
                <a:gd name="connsiteX1" fmla="*/ 25400 w 237067"/>
                <a:gd name="connsiteY1" fmla="*/ 42333 h 169626"/>
                <a:gd name="connsiteX2" fmla="*/ 0 w 237067"/>
                <a:gd name="connsiteY2" fmla="*/ 93133 h 169626"/>
                <a:gd name="connsiteX3" fmla="*/ 8467 w 237067"/>
                <a:gd name="connsiteY3" fmla="*/ 135466 h 169626"/>
                <a:gd name="connsiteX4" fmla="*/ 33867 w 237067"/>
                <a:gd name="connsiteY4" fmla="*/ 143933 h 169626"/>
                <a:gd name="connsiteX5" fmla="*/ 59267 w 237067"/>
                <a:gd name="connsiteY5" fmla="*/ 160866 h 169626"/>
                <a:gd name="connsiteX6" fmla="*/ 118533 w 237067"/>
                <a:gd name="connsiteY6" fmla="*/ 152400 h 169626"/>
                <a:gd name="connsiteX7" fmla="*/ 160867 w 237067"/>
                <a:gd name="connsiteY7" fmla="*/ 118533 h 169626"/>
                <a:gd name="connsiteX8" fmla="*/ 186267 w 237067"/>
                <a:gd name="connsiteY8" fmla="*/ 101600 h 169626"/>
                <a:gd name="connsiteX9" fmla="*/ 143933 w 237067"/>
                <a:gd name="connsiteY9" fmla="*/ 67733 h 169626"/>
                <a:gd name="connsiteX10" fmla="*/ 118533 w 237067"/>
                <a:gd name="connsiteY10" fmla="*/ 76200 h 169626"/>
                <a:gd name="connsiteX11" fmla="*/ 152400 w 237067"/>
                <a:gd name="connsiteY11" fmla="*/ 169333 h 169626"/>
                <a:gd name="connsiteX12" fmla="*/ 237067 w 237067"/>
                <a:gd name="connsiteY12" fmla="*/ 160866 h 1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7067" h="169626">
                  <a:moveTo>
                    <a:pt x="42333" y="0"/>
                  </a:moveTo>
                  <a:cubicBezTo>
                    <a:pt x="36689" y="14111"/>
                    <a:pt x="32197" y="28739"/>
                    <a:pt x="25400" y="42333"/>
                  </a:cubicBezTo>
                  <a:cubicBezTo>
                    <a:pt x="-7427" y="107988"/>
                    <a:pt x="21283" y="29287"/>
                    <a:pt x="0" y="93133"/>
                  </a:cubicBezTo>
                  <a:cubicBezTo>
                    <a:pt x="2822" y="107244"/>
                    <a:pt x="485" y="123492"/>
                    <a:pt x="8467" y="135466"/>
                  </a:cubicBezTo>
                  <a:cubicBezTo>
                    <a:pt x="13418" y="142892"/>
                    <a:pt x="25885" y="139942"/>
                    <a:pt x="33867" y="143933"/>
                  </a:cubicBezTo>
                  <a:cubicBezTo>
                    <a:pt x="42968" y="148484"/>
                    <a:pt x="50800" y="155222"/>
                    <a:pt x="59267" y="160866"/>
                  </a:cubicBezTo>
                  <a:cubicBezTo>
                    <a:pt x="79022" y="158044"/>
                    <a:pt x="99419" y="158134"/>
                    <a:pt x="118533" y="152400"/>
                  </a:cubicBezTo>
                  <a:cubicBezTo>
                    <a:pt x="139377" y="146147"/>
                    <a:pt x="145522" y="130809"/>
                    <a:pt x="160867" y="118533"/>
                  </a:cubicBezTo>
                  <a:cubicBezTo>
                    <a:pt x="168813" y="112176"/>
                    <a:pt x="177800" y="107244"/>
                    <a:pt x="186267" y="101600"/>
                  </a:cubicBezTo>
                  <a:cubicBezTo>
                    <a:pt x="177220" y="92553"/>
                    <a:pt x="156750" y="69869"/>
                    <a:pt x="143933" y="67733"/>
                  </a:cubicBezTo>
                  <a:cubicBezTo>
                    <a:pt x="135130" y="66266"/>
                    <a:pt x="127000" y="73378"/>
                    <a:pt x="118533" y="76200"/>
                  </a:cubicBezTo>
                  <a:cubicBezTo>
                    <a:pt x="120378" y="92801"/>
                    <a:pt x="108820" y="165981"/>
                    <a:pt x="152400" y="169333"/>
                  </a:cubicBezTo>
                  <a:cubicBezTo>
                    <a:pt x="180680" y="171508"/>
                    <a:pt x="237067" y="160866"/>
                    <a:pt x="237067" y="160866"/>
                  </a:cubicBezTo>
                </a:path>
              </a:pathLst>
            </a:cu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090313" y="3793084"/>
              <a:ext cx="189700" cy="91654"/>
            </a:xfrm>
            <a:custGeom>
              <a:avLst/>
              <a:gdLst>
                <a:gd name="connsiteX0" fmla="*/ 42333 w 237067"/>
                <a:gd name="connsiteY0" fmla="*/ 0 h 169626"/>
                <a:gd name="connsiteX1" fmla="*/ 25400 w 237067"/>
                <a:gd name="connsiteY1" fmla="*/ 42333 h 169626"/>
                <a:gd name="connsiteX2" fmla="*/ 0 w 237067"/>
                <a:gd name="connsiteY2" fmla="*/ 93133 h 169626"/>
                <a:gd name="connsiteX3" fmla="*/ 8467 w 237067"/>
                <a:gd name="connsiteY3" fmla="*/ 135466 h 169626"/>
                <a:gd name="connsiteX4" fmla="*/ 33867 w 237067"/>
                <a:gd name="connsiteY4" fmla="*/ 143933 h 169626"/>
                <a:gd name="connsiteX5" fmla="*/ 59267 w 237067"/>
                <a:gd name="connsiteY5" fmla="*/ 160866 h 169626"/>
                <a:gd name="connsiteX6" fmla="*/ 118533 w 237067"/>
                <a:gd name="connsiteY6" fmla="*/ 152400 h 169626"/>
                <a:gd name="connsiteX7" fmla="*/ 160867 w 237067"/>
                <a:gd name="connsiteY7" fmla="*/ 118533 h 169626"/>
                <a:gd name="connsiteX8" fmla="*/ 186267 w 237067"/>
                <a:gd name="connsiteY8" fmla="*/ 101600 h 169626"/>
                <a:gd name="connsiteX9" fmla="*/ 143933 w 237067"/>
                <a:gd name="connsiteY9" fmla="*/ 67733 h 169626"/>
                <a:gd name="connsiteX10" fmla="*/ 118533 w 237067"/>
                <a:gd name="connsiteY10" fmla="*/ 76200 h 169626"/>
                <a:gd name="connsiteX11" fmla="*/ 152400 w 237067"/>
                <a:gd name="connsiteY11" fmla="*/ 169333 h 169626"/>
                <a:gd name="connsiteX12" fmla="*/ 237067 w 237067"/>
                <a:gd name="connsiteY12" fmla="*/ 160866 h 1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7067" h="169626">
                  <a:moveTo>
                    <a:pt x="42333" y="0"/>
                  </a:moveTo>
                  <a:cubicBezTo>
                    <a:pt x="36689" y="14111"/>
                    <a:pt x="32197" y="28739"/>
                    <a:pt x="25400" y="42333"/>
                  </a:cubicBezTo>
                  <a:cubicBezTo>
                    <a:pt x="-7427" y="107988"/>
                    <a:pt x="21283" y="29287"/>
                    <a:pt x="0" y="93133"/>
                  </a:cubicBezTo>
                  <a:cubicBezTo>
                    <a:pt x="2822" y="107244"/>
                    <a:pt x="485" y="123492"/>
                    <a:pt x="8467" y="135466"/>
                  </a:cubicBezTo>
                  <a:cubicBezTo>
                    <a:pt x="13418" y="142892"/>
                    <a:pt x="25885" y="139942"/>
                    <a:pt x="33867" y="143933"/>
                  </a:cubicBezTo>
                  <a:cubicBezTo>
                    <a:pt x="42968" y="148484"/>
                    <a:pt x="50800" y="155222"/>
                    <a:pt x="59267" y="160866"/>
                  </a:cubicBezTo>
                  <a:cubicBezTo>
                    <a:pt x="79022" y="158044"/>
                    <a:pt x="99419" y="158134"/>
                    <a:pt x="118533" y="152400"/>
                  </a:cubicBezTo>
                  <a:cubicBezTo>
                    <a:pt x="139377" y="146147"/>
                    <a:pt x="145522" y="130809"/>
                    <a:pt x="160867" y="118533"/>
                  </a:cubicBezTo>
                  <a:cubicBezTo>
                    <a:pt x="168813" y="112176"/>
                    <a:pt x="177800" y="107244"/>
                    <a:pt x="186267" y="101600"/>
                  </a:cubicBezTo>
                  <a:cubicBezTo>
                    <a:pt x="177220" y="92553"/>
                    <a:pt x="156750" y="69869"/>
                    <a:pt x="143933" y="67733"/>
                  </a:cubicBezTo>
                  <a:cubicBezTo>
                    <a:pt x="135130" y="66266"/>
                    <a:pt x="127000" y="73378"/>
                    <a:pt x="118533" y="76200"/>
                  </a:cubicBezTo>
                  <a:cubicBezTo>
                    <a:pt x="120378" y="92801"/>
                    <a:pt x="108820" y="165981"/>
                    <a:pt x="152400" y="169333"/>
                  </a:cubicBezTo>
                  <a:cubicBezTo>
                    <a:pt x="180680" y="171508"/>
                    <a:pt x="237067" y="160866"/>
                    <a:pt x="237067" y="160866"/>
                  </a:cubicBezTo>
                </a:path>
              </a:pathLst>
            </a:cu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12636" y="3571008"/>
            <a:ext cx="2010958" cy="496252"/>
            <a:chOff x="4945896" y="3296157"/>
            <a:chExt cx="2010958" cy="496252"/>
          </a:xfrm>
        </p:grpSpPr>
        <p:sp>
          <p:nvSpPr>
            <p:cNvPr id="85" name="Text Box 45"/>
            <p:cNvSpPr txBox="1">
              <a:spLocks noChangeArrowheads="1"/>
            </p:cNvSpPr>
            <p:nvPr/>
          </p:nvSpPr>
          <p:spPr bwMode="auto">
            <a:xfrm>
              <a:off x="6693607" y="3330744"/>
              <a:ext cx="2632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√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945896" y="3296157"/>
              <a:ext cx="1774293" cy="395507"/>
              <a:chOff x="4945897" y="3296157"/>
              <a:chExt cx="1812465" cy="395507"/>
            </a:xfrm>
          </p:grpSpPr>
          <p:graphicFrame>
            <p:nvGraphicFramePr>
              <p:cNvPr id="84" name="Object 3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xmlns="" val="2923320432"/>
                  </p:ext>
                </p:extLst>
              </p:nvPr>
            </p:nvGraphicFramePr>
            <p:xfrm>
              <a:off x="4945897" y="3322828"/>
              <a:ext cx="1812465" cy="368836"/>
            </p:xfrm>
            <a:graphic>
              <a:graphicData uri="http://schemas.openxmlformats.org/presentationml/2006/ole">
                <p:oleObj spid="_x0000_s4315" r:id="rId10" imgW="5428571" imgH="2542857" progId="PBrush">
                  <p:embed/>
                </p:oleObj>
              </a:graphicData>
            </a:graphic>
          </p:graphicFrame>
          <p:sp>
            <p:nvSpPr>
              <p:cNvPr id="86" name="任意多边形 85"/>
              <p:cNvSpPr/>
              <p:nvPr/>
            </p:nvSpPr>
            <p:spPr>
              <a:xfrm>
                <a:off x="6369699" y="3451979"/>
                <a:ext cx="203717" cy="129001"/>
              </a:xfrm>
              <a:custGeom>
                <a:avLst/>
                <a:gdLst>
                  <a:gd name="connsiteX0" fmla="*/ 42333 w 237067"/>
                  <a:gd name="connsiteY0" fmla="*/ 0 h 169626"/>
                  <a:gd name="connsiteX1" fmla="*/ 25400 w 237067"/>
                  <a:gd name="connsiteY1" fmla="*/ 42333 h 169626"/>
                  <a:gd name="connsiteX2" fmla="*/ 0 w 237067"/>
                  <a:gd name="connsiteY2" fmla="*/ 93133 h 169626"/>
                  <a:gd name="connsiteX3" fmla="*/ 8467 w 237067"/>
                  <a:gd name="connsiteY3" fmla="*/ 135466 h 169626"/>
                  <a:gd name="connsiteX4" fmla="*/ 33867 w 237067"/>
                  <a:gd name="connsiteY4" fmla="*/ 143933 h 169626"/>
                  <a:gd name="connsiteX5" fmla="*/ 59267 w 237067"/>
                  <a:gd name="connsiteY5" fmla="*/ 160866 h 169626"/>
                  <a:gd name="connsiteX6" fmla="*/ 118533 w 237067"/>
                  <a:gd name="connsiteY6" fmla="*/ 152400 h 169626"/>
                  <a:gd name="connsiteX7" fmla="*/ 160867 w 237067"/>
                  <a:gd name="connsiteY7" fmla="*/ 118533 h 169626"/>
                  <a:gd name="connsiteX8" fmla="*/ 186267 w 237067"/>
                  <a:gd name="connsiteY8" fmla="*/ 101600 h 169626"/>
                  <a:gd name="connsiteX9" fmla="*/ 143933 w 237067"/>
                  <a:gd name="connsiteY9" fmla="*/ 67733 h 169626"/>
                  <a:gd name="connsiteX10" fmla="*/ 118533 w 237067"/>
                  <a:gd name="connsiteY10" fmla="*/ 76200 h 169626"/>
                  <a:gd name="connsiteX11" fmla="*/ 152400 w 237067"/>
                  <a:gd name="connsiteY11" fmla="*/ 169333 h 169626"/>
                  <a:gd name="connsiteX12" fmla="*/ 237067 w 237067"/>
                  <a:gd name="connsiteY12" fmla="*/ 160866 h 16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7067" h="169626">
                    <a:moveTo>
                      <a:pt x="42333" y="0"/>
                    </a:moveTo>
                    <a:cubicBezTo>
                      <a:pt x="36689" y="14111"/>
                      <a:pt x="32197" y="28739"/>
                      <a:pt x="25400" y="42333"/>
                    </a:cubicBezTo>
                    <a:cubicBezTo>
                      <a:pt x="-7427" y="107988"/>
                      <a:pt x="21283" y="29287"/>
                      <a:pt x="0" y="93133"/>
                    </a:cubicBezTo>
                    <a:cubicBezTo>
                      <a:pt x="2822" y="107244"/>
                      <a:pt x="485" y="123492"/>
                      <a:pt x="8467" y="135466"/>
                    </a:cubicBezTo>
                    <a:cubicBezTo>
                      <a:pt x="13418" y="142892"/>
                      <a:pt x="25885" y="139942"/>
                      <a:pt x="33867" y="143933"/>
                    </a:cubicBezTo>
                    <a:cubicBezTo>
                      <a:pt x="42968" y="148484"/>
                      <a:pt x="50800" y="155222"/>
                      <a:pt x="59267" y="160866"/>
                    </a:cubicBezTo>
                    <a:cubicBezTo>
                      <a:pt x="79022" y="158044"/>
                      <a:pt x="99419" y="158134"/>
                      <a:pt x="118533" y="152400"/>
                    </a:cubicBezTo>
                    <a:cubicBezTo>
                      <a:pt x="139377" y="146147"/>
                      <a:pt x="145522" y="130809"/>
                      <a:pt x="160867" y="118533"/>
                    </a:cubicBezTo>
                    <a:cubicBezTo>
                      <a:pt x="168813" y="112176"/>
                      <a:pt x="177800" y="107244"/>
                      <a:pt x="186267" y="101600"/>
                    </a:cubicBezTo>
                    <a:cubicBezTo>
                      <a:pt x="177220" y="92553"/>
                      <a:pt x="156750" y="69869"/>
                      <a:pt x="143933" y="67733"/>
                    </a:cubicBezTo>
                    <a:cubicBezTo>
                      <a:pt x="135130" y="66266"/>
                      <a:pt x="127000" y="73378"/>
                      <a:pt x="118533" y="76200"/>
                    </a:cubicBezTo>
                    <a:cubicBezTo>
                      <a:pt x="120378" y="92801"/>
                      <a:pt x="108820" y="165981"/>
                      <a:pt x="152400" y="169333"/>
                    </a:cubicBezTo>
                    <a:cubicBezTo>
                      <a:pt x="180680" y="171508"/>
                      <a:pt x="237067" y="160866"/>
                      <a:pt x="237067" y="160866"/>
                    </a:cubicBezTo>
                  </a:path>
                </a:pathLst>
              </a:custGeom>
              <a:ln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 rot="0" spcFirstLastPara="1" vertOverflow="overflow" horzOverflow="overflow" vert="horz" wrap="square" lIns="91439" tIns="45719" rIns="9143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endParaRPr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4955618" y="3296157"/>
                <a:ext cx="152400" cy="152400"/>
              </a:xfrm>
              <a:custGeom>
                <a:avLst/>
                <a:gdLst>
                  <a:gd name="connsiteX0" fmla="*/ 33968 w 152501"/>
                  <a:gd name="connsiteY0" fmla="*/ 160867 h 160867"/>
                  <a:gd name="connsiteX1" fmla="*/ 59368 w 152501"/>
                  <a:gd name="connsiteY1" fmla="*/ 118533 h 160867"/>
                  <a:gd name="connsiteX2" fmla="*/ 50901 w 152501"/>
                  <a:gd name="connsiteY2" fmla="*/ 33867 h 160867"/>
                  <a:gd name="connsiteX3" fmla="*/ 42435 w 152501"/>
                  <a:gd name="connsiteY3" fmla="*/ 8467 h 160867"/>
                  <a:gd name="connsiteX4" fmla="*/ 17035 w 152501"/>
                  <a:gd name="connsiteY4" fmla="*/ 0 h 160867"/>
                  <a:gd name="connsiteX5" fmla="*/ 101 w 152501"/>
                  <a:gd name="connsiteY5" fmla="*/ 16933 h 160867"/>
                  <a:gd name="connsiteX6" fmla="*/ 25501 w 152501"/>
                  <a:gd name="connsiteY6" fmla="*/ 67733 h 160867"/>
                  <a:gd name="connsiteX7" fmla="*/ 93235 w 152501"/>
                  <a:gd name="connsiteY7" fmla="*/ 76200 h 160867"/>
                  <a:gd name="connsiteX8" fmla="*/ 127101 w 152501"/>
                  <a:gd name="connsiteY8" fmla="*/ 67733 h 160867"/>
                  <a:gd name="connsiteX9" fmla="*/ 152501 w 152501"/>
                  <a:gd name="connsiteY9" fmla="*/ 59267 h 160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501" h="160867">
                    <a:moveTo>
                      <a:pt x="33968" y="160867"/>
                    </a:moveTo>
                    <a:cubicBezTo>
                      <a:pt x="42435" y="146756"/>
                      <a:pt x="57193" y="134845"/>
                      <a:pt x="59368" y="118533"/>
                    </a:cubicBezTo>
                    <a:cubicBezTo>
                      <a:pt x="63116" y="90419"/>
                      <a:pt x="55214" y="61900"/>
                      <a:pt x="50901" y="33867"/>
                    </a:cubicBezTo>
                    <a:cubicBezTo>
                      <a:pt x="49544" y="25046"/>
                      <a:pt x="48746" y="14778"/>
                      <a:pt x="42435" y="8467"/>
                    </a:cubicBezTo>
                    <a:cubicBezTo>
                      <a:pt x="36124" y="2156"/>
                      <a:pt x="25502" y="2822"/>
                      <a:pt x="17035" y="0"/>
                    </a:cubicBezTo>
                    <a:cubicBezTo>
                      <a:pt x="11390" y="5644"/>
                      <a:pt x="1667" y="9106"/>
                      <a:pt x="101" y="16933"/>
                    </a:cubicBezTo>
                    <a:cubicBezTo>
                      <a:pt x="-1615" y="25513"/>
                      <a:pt x="18897" y="65091"/>
                      <a:pt x="25501" y="67733"/>
                    </a:cubicBezTo>
                    <a:cubicBezTo>
                      <a:pt x="46627" y="76184"/>
                      <a:pt x="70657" y="73378"/>
                      <a:pt x="93235" y="76200"/>
                    </a:cubicBezTo>
                    <a:cubicBezTo>
                      <a:pt x="104524" y="73378"/>
                      <a:pt x="115913" y="70930"/>
                      <a:pt x="127101" y="67733"/>
                    </a:cubicBezTo>
                    <a:cubicBezTo>
                      <a:pt x="135682" y="65281"/>
                      <a:pt x="152501" y="59267"/>
                      <a:pt x="152501" y="59267"/>
                    </a:cubicBezTo>
                  </a:path>
                </a:pathLst>
              </a:custGeom>
              <a:ln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 rot="0" spcFirstLastPara="1" vertOverflow="overflow" horzOverflow="overflow" vert="horz" wrap="square" lIns="91439" tIns="45719" rIns="9143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14581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7" grpId="0" autoUpdateAnimBg="0"/>
      <p:bldP spid="18" grpId="0" autoUpdateAnimBg="0"/>
      <p:bldP spid="24" grpId="0" autoUpdateAnimBg="0"/>
      <p:bldP spid="25" grpId="0" autoUpdateAnimBg="0"/>
      <p:bldP spid="31" grpId="0" autoUpdateAnimBg="0"/>
      <p:bldP spid="32" grpId="0" autoUpdateAnimBg="0"/>
      <p:bldP spid="38" grpId="0" autoUpdateAnimBg="0"/>
      <p:bldP spid="39" grpId="0" autoUpdateAnimBg="0"/>
      <p:bldP spid="44" grpId="0" autoUpdateAnimBg="0"/>
      <p:bldP spid="4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66675" y="673836"/>
            <a:ext cx="80660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）一般要串联在电路中</a:t>
            </a:r>
          </a:p>
          <a:p>
            <a:pPr algn="l">
              <a:lnSpc>
                <a:spcPct val="150000"/>
              </a:lnSpc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）一上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一下，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主要看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下</a:t>
            </a:r>
            <a:r>
              <a:rPr kumimoji="1"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下面的那个接线柱和滑片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之间的长度决定接入电路的电阻大小</a:t>
            </a:r>
            <a:r>
              <a:rPr kumimoji="1"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kumimoji="1"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）使用前应将滑片放在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阻值 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最大位置</a:t>
            </a:r>
          </a:p>
        </p:txBody>
      </p:sp>
      <p:sp>
        <p:nvSpPr>
          <p:cNvPr id="3" name="矩形 2"/>
          <p:cNvSpPr/>
          <p:nvPr/>
        </p:nvSpPr>
        <p:spPr>
          <a:xfrm>
            <a:off x="410346" y="174427"/>
            <a:ext cx="36536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滑动变阻器连接方法小结：</a:t>
            </a:r>
            <a:endParaRPr lang="zh-CN" altLang="en-US" sz="2400" dirty="0">
              <a:solidFill>
                <a:srgbClr val="007E27"/>
              </a:solidFill>
              <a:latin typeface="微软雅黑" pitchFamily="34" charset="-122"/>
              <a:ea typeface="微软雅黑" pitchFamily="34" charset="-122"/>
              <a:cs typeface="Arial" panose="020B0706020202030204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5351" y="2930745"/>
            <a:ext cx="1173669" cy="51308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/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铭牌：</a:t>
            </a:r>
            <a:endParaRPr kumimoji="1"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10346" y="3263485"/>
            <a:ext cx="8479654" cy="166076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l-GR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表示：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；“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1.5A”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表示：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。在闭合开关前应该把滑片移到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处。目的是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lum bright="-24000" contrast="5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00" t="19333" r="17000" b="35156"/>
          <a:stretch>
            <a:fillRect/>
          </a:stretch>
        </p:blipFill>
        <p:spPr bwMode="auto">
          <a:xfrm>
            <a:off x="6147593" y="2259596"/>
            <a:ext cx="2402946" cy="1348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352239" y="2930745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如： “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l-GR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1.5A”“</a:t>
            </a:r>
            <a:endParaRPr lang="zh-CN" altLang="en-US" sz="2400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330059" y="3326154"/>
            <a:ext cx="25923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最大阻值为</a:t>
            </a:r>
            <a:r>
              <a:rPr lang="en-US" altLang="zh-CN" dirty="0"/>
              <a:t>200</a:t>
            </a:r>
            <a:r>
              <a:rPr lang="el-GR" altLang="en-US" dirty="0"/>
              <a:t>Ω</a:t>
            </a:r>
            <a:endParaRPr lang="en-US" altLang="zh-CN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33318" y="4435882"/>
            <a:ext cx="167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最大阻值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553631" y="4435070"/>
            <a:ext cx="15486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保护电路</a:t>
            </a:r>
            <a:endParaRPr lang="zh-CN" altLang="en-US" dirty="0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251846" y="3869706"/>
            <a:ext cx="38957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允许通过的最大电流为</a:t>
            </a:r>
            <a:r>
              <a:rPr lang="en-US" altLang="zh-CN" dirty="0"/>
              <a:t>1.5A</a:t>
            </a:r>
          </a:p>
        </p:txBody>
      </p:sp>
    </p:spTree>
    <p:extLst>
      <p:ext uri="{BB962C8B-B14F-4D97-AF65-F5344CB8AC3E}">
        <p14:creationId xmlns:p14="http://schemas.microsoft.com/office/powerpoint/2010/main" xmlns="" val="35005795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/>
      <p:bldP spid="5" grpId="0" uiExpand="1" build="p" autoUpdateAnimBg="0"/>
      <p:bldP spid="7" grpId="0"/>
      <p:bldP spid="8" grpId="0" animBg="1" autoUpdateAnimBg="0"/>
      <p:bldP spid="9" grpId="0" animBg="1" autoUpdateAnimBg="0"/>
      <p:bldP spid="10" grpId="0" animBg="1" autoUpdateAnimBg="0"/>
      <p:bldP spid="11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27205" y="318816"/>
            <a:ext cx="64436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007E27"/>
                </a:solidFill>
              </a:rPr>
              <a:t>7</a:t>
            </a:r>
            <a:r>
              <a:rPr lang="en-US" altLang="zh-CN" dirty="0" smtClean="0">
                <a:solidFill>
                  <a:srgbClr val="007E27"/>
                </a:solidFill>
              </a:rPr>
              <a:t>. </a:t>
            </a:r>
            <a:r>
              <a:rPr lang="zh-CN" altLang="en-US" dirty="0" smtClean="0">
                <a:solidFill>
                  <a:srgbClr val="007E27"/>
                </a:solidFill>
              </a:rPr>
              <a:t>实验</a:t>
            </a:r>
            <a:r>
              <a:rPr lang="zh-CN" altLang="en-US" dirty="0">
                <a:solidFill>
                  <a:srgbClr val="007E27"/>
                </a:solidFill>
              </a:rPr>
              <a:t>：用滑动变阻器改变小灯泡的亮度</a:t>
            </a:r>
          </a:p>
        </p:txBody>
      </p:sp>
      <p:pic>
        <p:nvPicPr>
          <p:cNvPr id="9" name="Picture 2" descr="E:\01商乐\05区工作\04课题组\做ppt\16章 电压电阻\电压电阻图\16-4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1682" y="927761"/>
            <a:ext cx="3747191" cy="231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27205" y="3389673"/>
            <a:ext cx="7488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想一想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开关闭合前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应将滑片放到什么位置上？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877120" y="4017228"/>
            <a:ext cx="44163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滑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片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离下端接线柱最远的位置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40033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1176</Words>
  <Application>Microsoft Office PowerPoint</Application>
  <PresentationFormat>自定义</PresentationFormat>
  <Paragraphs>179</Paragraphs>
  <Slides>19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103</cp:revision>
  <dcterms:created xsi:type="dcterms:W3CDTF">2019-04-02T02:49:40Z</dcterms:created>
  <dcterms:modified xsi:type="dcterms:W3CDTF">2019-10-25T01:47:58Z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