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22"/>
  </p:notesMasterIdLst>
  <p:handoutMasterIdLst>
    <p:handoutMasterId r:id="rId23"/>
  </p:handoutMasterIdLst>
  <p:sldIdLst>
    <p:sldId id="291" r:id="rId3"/>
    <p:sldId id="290" r:id="rId4"/>
    <p:sldId id="262" r:id="rId5"/>
    <p:sldId id="398" r:id="rId6"/>
    <p:sldId id="583" r:id="rId7"/>
    <p:sldId id="585" r:id="rId8"/>
    <p:sldId id="609" r:id="rId9"/>
    <p:sldId id="610" r:id="rId10"/>
    <p:sldId id="298" r:id="rId11"/>
    <p:sldId id="641" r:id="rId12"/>
    <p:sldId id="608" r:id="rId13"/>
    <p:sldId id="584" r:id="rId14"/>
    <p:sldId id="607" r:id="rId15"/>
    <p:sldId id="570" r:id="rId16"/>
    <p:sldId id="643" r:id="rId17"/>
    <p:sldId id="642" r:id="rId18"/>
    <p:sldId id="283" r:id="rId19"/>
    <p:sldId id="301" r:id="rId20"/>
    <p:sldId id="258" r:id="rId21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3">
          <p15:clr>
            <a:srgbClr val="A4A3A4"/>
          </p15:clr>
        </p15:guide>
        <p15:guide id="2" pos="55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B7F1"/>
    <a:srgbClr val="373847"/>
    <a:srgbClr val="026BA5"/>
    <a:srgbClr val="0EC562"/>
    <a:srgbClr val="D4D016"/>
    <a:srgbClr val="D98200"/>
    <a:srgbClr val="95B3D7"/>
    <a:srgbClr val="B9E18E"/>
    <a:srgbClr val="4888E3"/>
    <a:srgbClr val="203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85" autoAdjust="0"/>
  </p:normalViewPr>
  <p:slideViewPr>
    <p:cSldViewPr showGuides="1">
      <p:cViewPr varScale="1">
        <p:scale>
          <a:sx n="81" d="100"/>
          <a:sy n="81" d="100"/>
        </p:scale>
        <p:origin x="725" y="67"/>
      </p:cViewPr>
      <p:guideLst>
        <p:guide orient="horz" pos="3123"/>
        <p:guide pos="551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  <p:pic>
        <p:nvPicPr>
          <p:cNvPr id="18" name="图片 17" descr="D:\2021年\7月\体系\人教16\16-1\【教学图片】闪电8.jpeg【教学图片】闪电8"/>
          <p:cNvPicPr>
            <a:picLocks noChangeAspect="1"/>
          </p:cNvPicPr>
          <p:nvPr userDrawn="1"/>
        </p:nvPicPr>
        <p:blipFill>
          <a:blip r:embed="rId4">
            <a:lum bright="-12000"/>
          </a:blip>
          <a:srcRect/>
          <a:stretch>
            <a:fillRect/>
          </a:stretch>
        </p:blipFill>
        <p:spPr>
          <a:xfrm>
            <a:off x="0" y="-1008380"/>
            <a:ext cx="12192000" cy="7872730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4427190" y="2331742"/>
            <a:ext cx="4249025" cy="1446550"/>
          </a:xfrm>
          <a:prstGeom prst="rect">
            <a:avLst/>
          </a:prstGeom>
          <a:noFill/>
          <a:effectLst>
            <a:glow rad="1270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 rad="1143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microsoft.com/office/2007/relationships/media" Target="file:///D:\2021&#24180;\7&#26376;\&#20307;&#31995;\&#20154;&#25945;16\16-2\&#12304;&#32032;&#26448;&#35270;&#39057;&#12305;&#25506;&#31350;&#24182;&#32852;&#30005;&#36335;&#30005;&#21387;&#35268;&#24459;2.mp4" TargetMode="External"/><Relationship Id="rId7" Type="http://schemas.openxmlformats.org/officeDocument/2006/relationships/image" Target="../media/image40.png"/><Relationship Id="rId2" Type="http://schemas.openxmlformats.org/officeDocument/2006/relationships/video" Target="file:///D:\2021&#24180;\7&#26376;\&#20307;&#31995;\&#20154;&#25945;16\16-2\&#12304;&#32032;&#26448;&#35270;&#39057;&#12305;&#25506;&#31350;&#24182;&#32852;&#30005;&#36335;&#30005;&#21387;&#35268;&#24459;1.mp4" TargetMode="External"/><Relationship Id="rId1" Type="http://schemas.microsoft.com/office/2007/relationships/media" Target="file:///D:\2021&#24180;\7&#26376;\&#20307;&#31995;\&#20154;&#25945;16\16-2\&#12304;&#32032;&#26448;&#35270;&#39057;&#12305;&#25506;&#31350;&#24182;&#32852;&#30005;&#36335;&#30005;&#21387;&#35268;&#24459;1.mp4" TargetMode="Externa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1.png"/><Relationship Id="rId4" Type="http://schemas.openxmlformats.org/officeDocument/2006/relationships/video" Target="file:///D:\2021&#24180;\7&#26376;\&#20307;&#31995;\&#20154;&#25945;16\16-2\&#12304;&#32032;&#26448;&#35270;&#39057;&#12305;&#25506;&#31350;&#24182;&#32852;&#30005;&#36335;&#30005;&#21387;&#35268;&#24459;2.mp4" TargetMode="Externa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16.png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4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20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1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8.png"/><Relationship Id="rId5" Type="http://schemas.openxmlformats.org/officeDocument/2006/relationships/tags" Target="../tags/tag5.xml"/><Relationship Id="rId10" Type="http://schemas.openxmlformats.org/officeDocument/2006/relationships/image" Target="../media/image11.png"/><Relationship Id="rId4" Type="http://schemas.openxmlformats.org/officeDocument/2006/relationships/tags" Target="../tags/tag4.xml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13" Type="http://schemas.openxmlformats.org/officeDocument/2006/relationships/image" Target="../media/image12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2.png"/><Relationship Id="rId5" Type="http://schemas.openxmlformats.org/officeDocument/2006/relationships/tags" Target="../tags/tag11.xml"/><Relationship Id="rId15" Type="http://schemas.openxmlformats.org/officeDocument/2006/relationships/image" Target="../media/image20.png"/><Relationship Id="rId10" Type="http://schemas.openxmlformats.org/officeDocument/2006/relationships/image" Target="../media/image21.png"/><Relationship Id="rId4" Type="http://schemas.openxmlformats.org/officeDocument/2006/relationships/tags" Target="../tags/tag10.xml"/><Relationship Id="rId9" Type="http://schemas.openxmlformats.org/officeDocument/2006/relationships/image" Target="../media/image19.pn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7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openxmlformats.org/officeDocument/2006/relationships/image" Target="../media/image28.png"/><Relationship Id="rId4" Type="http://schemas.openxmlformats.org/officeDocument/2006/relationships/image" Target="../media/image24.png"/><Relationship Id="rId9" Type="http://schemas.openxmlformats.org/officeDocument/2006/relationships/image" Target="../media/image11.png"/><Relationship Id="rId1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0.em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10" Type="http://schemas.openxmlformats.org/officeDocument/2006/relationships/image" Target="../media/image23.png"/><Relationship Id="rId4" Type="http://schemas.openxmlformats.org/officeDocument/2006/relationships/image" Target="../media/image31.emf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png"/><Relationship Id="rId7" Type="http://schemas.openxmlformats.org/officeDocument/2006/relationships/image" Target="../media/image12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7.png"/><Relationship Id="rId5" Type="http://schemas.openxmlformats.org/officeDocument/2006/relationships/image" Target="../media/image25.png"/><Relationship Id="rId10" Type="http://schemas.openxmlformats.org/officeDocument/2006/relationships/image" Target="../media/image36.png"/><Relationship Id="rId4" Type="http://schemas.openxmlformats.org/officeDocument/2006/relationships/image" Target="../media/image24.png"/><Relationship Id="rId9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546" y="1359000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第十六章 电压</a:t>
            </a:r>
            <a:r>
              <a:rPr lang="en-US" altLang="zh-CN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电阻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-204001" y="2934000"/>
            <a:ext cx="8275583" cy="1988237"/>
          </a:xfrm>
        </p:spPr>
        <p:txBody>
          <a:bodyPr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串、并联电路中电压的规律</a:t>
            </a:r>
          </a:p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8032" y="2684563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37010" y="-36195"/>
            <a:ext cx="5940000" cy="69840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5845" y="616648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6115" y="5896610"/>
            <a:ext cx="1631315" cy="950595"/>
          </a:xfrm>
          <a:prstGeom prst="rect">
            <a:avLst/>
          </a:prstGeom>
        </p:spPr>
      </p:pic>
      <p:pic>
        <p:nvPicPr>
          <p:cNvPr id="26" name="图片 25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340715" y="4599305"/>
            <a:ext cx="1205865" cy="1514475"/>
          </a:xfrm>
          <a:prstGeom prst="rect">
            <a:avLst/>
          </a:prstGeom>
        </p:spPr>
      </p:pic>
      <p:pic>
        <p:nvPicPr>
          <p:cNvPr id="12" name="图片 11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4735810" y="4591685"/>
            <a:ext cx="1205865" cy="1514475"/>
          </a:xfrm>
          <a:prstGeom prst="rect">
            <a:avLst/>
          </a:prstGeom>
        </p:spPr>
      </p:pic>
      <p:pic>
        <p:nvPicPr>
          <p:cNvPr id="13" name="图片 12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130905" y="4546600"/>
            <a:ext cx="1205865" cy="1514475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9" name="图片 8" descr="D:\2021年\8月\体系\绘图\收到\8.26物理图片\图01.png图0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504315" y="2033905"/>
            <a:ext cx="6520180" cy="3667760"/>
          </a:xfrm>
          <a:prstGeom prst="rect">
            <a:avLst/>
          </a:prstGeom>
        </p:spPr>
      </p:pic>
      <p:pic>
        <p:nvPicPr>
          <p:cNvPr id="11" name="图片 10" descr="图0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91075" y="1134110"/>
            <a:ext cx="9624695" cy="5414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55975" y="1530985"/>
            <a:ext cx="3354070" cy="4973320"/>
            <a:chOff x="5285" y="2411"/>
            <a:chExt cx="5282" cy="7832"/>
          </a:xfrm>
        </p:grpSpPr>
        <p:sp>
          <p:nvSpPr>
            <p:cNvPr id="4" name="文本框 3"/>
            <p:cNvSpPr txBox="1"/>
            <p:nvPr/>
          </p:nvSpPr>
          <p:spPr>
            <a:xfrm>
              <a:off x="5285" y="2973"/>
              <a:ext cx="5283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32" y="5052"/>
              <a:ext cx="2569" cy="1497"/>
            </a:xfrm>
            <a:prstGeom prst="rect">
              <a:avLst/>
            </a:prstGeom>
          </p:spPr>
        </p:pic>
        <p:grpSp>
          <p:nvGrpSpPr>
            <p:cNvPr id="6" name="Group 6"/>
            <p:cNvGrpSpPr/>
            <p:nvPr/>
          </p:nvGrpSpPr>
          <p:grpSpPr bwMode="auto">
            <a:xfrm>
              <a:off x="6263" y="2411"/>
              <a:ext cx="3134" cy="1120"/>
              <a:chOff x="1344" y="1680"/>
              <a:chExt cx="2928" cy="448"/>
            </a:xfrm>
          </p:grpSpPr>
          <p:sp>
            <p:nvSpPr>
              <p:cNvPr id="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632" y="7127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连接电路时，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断开开关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54900" y="1499870"/>
            <a:ext cx="4075430" cy="5005070"/>
            <a:chOff x="11740" y="2362"/>
            <a:chExt cx="6418" cy="7882"/>
          </a:xfrm>
        </p:grpSpPr>
        <p:sp>
          <p:nvSpPr>
            <p:cNvPr id="46" name="文本框 45"/>
            <p:cNvSpPr txBox="1"/>
            <p:nvPr/>
          </p:nvSpPr>
          <p:spPr>
            <a:xfrm>
              <a:off x="11740" y="2973"/>
              <a:ext cx="6418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6" name="图片 25" descr="D:\手动F盘-资料\视频\电\Done\电压表.png电压表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3669" y="3724"/>
              <a:ext cx="2559" cy="3215"/>
            </a:xfrm>
            <a:prstGeom prst="rect">
              <a:avLst/>
            </a:prstGeom>
          </p:spPr>
        </p:pic>
        <p:sp>
          <p:nvSpPr>
            <p:cNvPr id="44" name="文本框 43" descr="7b0a202020202262756c6c6574223a20227b5c2263617465676f727949645c223a31303031302c5c2274656d706c61746549645c223a32303233313138377d220a7d0a"/>
            <p:cNvSpPr txBox="1"/>
            <p:nvPr/>
          </p:nvSpPr>
          <p:spPr>
            <a:xfrm>
              <a:off x="12037" y="7127"/>
              <a:ext cx="5822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>
                  <a:latin typeface="黑体" panose="02010609060101010101" pitchFamily="49" charset="-122"/>
                  <a:ea typeface="黑体" panose="02010609060101010101" pitchFamily="49" charset="-122"/>
                </a:rPr>
                <a:t>使用前调零</a:t>
              </a: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和被测用电器并联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en-US" altLang="zh-CN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电流从“</a:t>
              </a: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＋”接线柱流进，从</a:t>
              </a:r>
              <a:r>
                <a:rPr lang="en-US" altLang="zh-CN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“</a:t>
              </a: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－”接线柱流出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选择适当量程</a:t>
              </a:r>
              <a:endParaRPr lang="zh-CN" altLang="en-US" sz="2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7" name="Group 6"/>
            <p:cNvGrpSpPr/>
            <p:nvPr/>
          </p:nvGrpSpPr>
          <p:grpSpPr bwMode="auto">
            <a:xfrm>
              <a:off x="13427" y="2362"/>
              <a:ext cx="3134" cy="1120"/>
              <a:chOff x="1344" y="1680"/>
              <a:chExt cx="2928" cy="448"/>
            </a:xfrm>
          </p:grpSpPr>
          <p:sp>
            <p:nvSpPr>
              <p:cNvPr id="4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05125" y="1810385"/>
            <a:ext cx="4116705" cy="1153160"/>
            <a:chOff x="5717" y="3245"/>
            <a:chExt cx="6483" cy="1816"/>
          </a:xfrm>
        </p:grpSpPr>
        <p:sp>
          <p:nvSpPr>
            <p:cNvPr id="11" name="文本框 10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按电路图组装电路，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分别测量电压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lang="en-US" sz="22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lang="en-US" sz="22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13" name="【素材视频】串联电路中的电流规律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31535" y="3937635"/>
            <a:ext cx="3863886" cy="21600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14" name="组合 13"/>
          <p:cNvGrpSpPr/>
          <p:nvPr/>
        </p:nvGrpSpPr>
        <p:grpSpPr>
          <a:xfrm>
            <a:off x="7353300" y="1804670"/>
            <a:ext cx="4116705" cy="1153160"/>
            <a:chOff x="5717" y="3245"/>
            <a:chExt cx="6483" cy="1816"/>
          </a:xfrm>
        </p:grpSpPr>
        <p:sp>
          <p:nvSpPr>
            <p:cNvPr id="18" name="文本框 17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换用不同规格的小灯泡，重复试验，记录实验数据。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20" name="【素材视频】串联电路中的电流规律-换用不同规格的小灯泡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79710" y="3937635"/>
            <a:ext cx="3863886" cy="2160000"/>
          </a:xfrm>
          <a:prstGeom prst="rect">
            <a:avLst/>
          </a:prstGeom>
          <a:ln w="63500">
            <a:solidFill>
              <a:srgbClr val="B1D0F5"/>
            </a:solidFill>
          </a:ln>
        </p:spPr>
      </p:pic>
      <p:grpSp>
        <p:nvGrpSpPr>
          <p:cNvPr id="21" name="Group 12"/>
          <p:cNvGrpSpPr>
            <a:grpSpLocks noChangeAspect="1"/>
          </p:cNvGrpSpPr>
          <p:nvPr/>
        </p:nvGrpSpPr>
        <p:grpSpPr bwMode="auto">
          <a:xfrm>
            <a:off x="8976360" y="2932430"/>
            <a:ext cx="2541905" cy="774700"/>
            <a:chOff x="1890" y="912"/>
            <a:chExt cx="1831" cy="558"/>
          </a:xfrm>
        </p:grpSpPr>
        <p:sp>
          <p:nvSpPr>
            <p:cNvPr id="22" name="Freeform 13"/>
            <p:cNvSpPr/>
            <p:nvPr/>
          </p:nvSpPr>
          <p:spPr bwMode="gray">
            <a:xfrm>
              <a:off x="1998" y="1332"/>
              <a:ext cx="1615" cy="138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gray">
            <a:xfrm>
              <a:off x="1890" y="912"/>
              <a:ext cx="1831" cy="495"/>
            </a:xfrm>
            <a:prstGeom prst="rect">
              <a:avLst/>
            </a:prstGeom>
            <a:gradFill rotWithShape="1">
              <a:gsLst>
                <a:gs pos="0">
                  <a:srgbClr val="D8755A"/>
                </a:gs>
                <a:gs pos="50000">
                  <a:srgbClr val="D8755A">
                    <a:gamma/>
                    <a:tint val="39216"/>
                    <a:invGamma/>
                  </a:srgbClr>
                </a:gs>
                <a:gs pos="100000">
                  <a:srgbClr val="D8755A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目的</a:t>
              </a:r>
              <a:r>
                <a:rPr lang="en-US" altLang="zh-CN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:</a:t>
              </a:r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得到普遍规律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4" name="表格 23"/>
          <p:cNvGraphicFramePr/>
          <p:nvPr>
            <p:custDataLst>
              <p:tags r:id="rId1"/>
            </p:custDataLst>
          </p:nvPr>
        </p:nvGraphicFramePr>
        <p:xfrm>
          <a:off x="2997200" y="1718945"/>
          <a:ext cx="8917665" cy="259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3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支路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支路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电源两端的电压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 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spc="160" dirty="0"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 spc="160" dirty="0"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  <a:endParaRPr lang="en-US" altLang="zh-CN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  <a:endParaRPr lang="en-US" altLang="zh-CN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5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6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 spc="160" dirty="0">
                          <a:uFillTx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并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  <a:endParaRPr lang="en-US" altLang="zh-CN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  <a:endParaRPr lang="en-US" altLang="zh-CN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1.2</a:t>
                      </a:r>
                      <a:endParaRPr lang="en-US" altLang="zh-CN" sz="20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3037205" y="2574290"/>
            <a:ext cx="888555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982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Group 92"/>
          <p:cNvGrpSpPr/>
          <p:nvPr/>
        </p:nvGrpSpPr>
        <p:grpSpPr bwMode="auto">
          <a:xfrm>
            <a:off x="2685098" y="4707255"/>
            <a:ext cx="5038724" cy="530225"/>
            <a:chOff x="1269" y="1296"/>
            <a:chExt cx="3174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21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1" y="1341"/>
              <a:ext cx="2867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2685098" y="5335270"/>
            <a:ext cx="5037138" cy="549275"/>
            <a:chOff x="1268" y="1776"/>
            <a:chExt cx="3173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19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885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2685098" y="6007418"/>
            <a:ext cx="5018088" cy="547687"/>
            <a:chOff x="1270" y="2247"/>
            <a:chExt cx="3161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09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13" y="2295"/>
              <a:ext cx="2918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3037205" y="3136900"/>
            <a:ext cx="8886190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4D016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37205" y="3699510"/>
            <a:ext cx="8886190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0EC56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7841615" y="4319905"/>
            <a:ext cx="4265930" cy="2105025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791" y="8312"/>
              <a:ext cx="5050" cy="1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200">
                  <a:latin typeface="黑体" panose="02010609060101010101" pitchFamily="49" charset="-122"/>
                  <a:ea typeface="黑体" panose="02010609060101010101" pitchFamily="49" charset="-122"/>
                </a:rPr>
                <a:t>联电路中，</a:t>
              </a:r>
            </a:p>
            <a:p>
              <a:r>
                <a:rPr lang="zh-CN" altLang="en-US" sz="2200">
                  <a:latin typeface="黑体" panose="02010609060101010101" pitchFamily="49" charset="-122"/>
                  <a:ea typeface="黑体" panose="02010609060101010101" pitchFamily="49" charset="-122"/>
                </a:rPr>
                <a:t>电</a:t>
              </a:r>
              <a:r>
                <a:rPr lang="zh-CN" altLang="en-US" sz="22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源</a:t>
              </a:r>
              <a:r>
                <a:rPr lang="zh-CN" altLang="en-US" sz="2200">
                  <a:latin typeface="黑体" panose="02010609060101010101" pitchFamily="49" charset="-122"/>
                  <a:ea typeface="黑体" panose="02010609060101010101" pitchFamily="49" charset="-122"/>
                </a:rPr>
                <a:t>两端电压等于各支路两端电压。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5" grpId="1" animBg="1"/>
      <p:bldP spid="57" grpId="0" bldLvl="0" animBg="1"/>
      <p:bldP spid="57" grpId="1" animBg="1"/>
      <p:bldP spid="58" grpId="0" bldLvl="0" animBg="1"/>
      <p:bldP spid="5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81020" y="593725"/>
            <a:ext cx="78790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如图所示，闭合开关S，两电路中的小灯泡均发光，若电压表V、V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和V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的示数分别为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，电流表A、A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和A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的示数分别为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，则下列关系正确的是</a:t>
            </a:r>
            <a:r>
              <a:rPr 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A. 无论两灯是否相同，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&gt;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B. 无论两灯是否相同，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始终成立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C. 无论两灯是否相同，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D. 无论两灯是否相同，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始终成立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5" name="图片 4" descr="D:\2021年\8月\体系\绘图\收到\8.26物理图片\图02.png图0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126105" y="2003425"/>
            <a:ext cx="4718685" cy="2654300"/>
          </a:xfrm>
          <a:prstGeom prst="rect">
            <a:avLst/>
          </a:prstGeom>
        </p:spPr>
      </p:pic>
      <p:sp>
        <p:nvSpPr>
          <p:cNvPr id="13" name="Text Box 31"/>
          <p:cNvSpPr txBox="1">
            <a:spLocks noChangeArrowheads="1"/>
          </p:cNvSpPr>
          <p:nvPr/>
        </p:nvSpPr>
        <p:spPr bwMode="gray">
          <a:xfrm>
            <a:off x="6302375" y="1656080"/>
            <a:ext cx="53340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8032750" y="2121535"/>
            <a:ext cx="3905885" cy="1885315"/>
            <a:chOff x="12364" y="7749"/>
            <a:chExt cx="5914" cy="291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749"/>
              <a:ext cx="5914" cy="291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945" y="8841"/>
              <a:ext cx="4784" cy="15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串联电路中，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l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</a:t>
              </a:r>
              <a:r>
                <a:rPr lang="zh-CN" altLang="en-US" sz="20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源</a:t>
              </a:r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两端电压等于各用电器两端电压之和。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032750" y="3986530"/>
            <a:ext cx="3905885" cy="1885315"/>
            <a:chOff x="12364" y="7749"/>
            <a:chExt cx="5914" cy="2918"/>
          </a:xfrm>
        </p:grpSpPr>
        <p:pic>
          <p:nvPicPr>
            <p:cNvPr id="15" name="图片 14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749"/>
              <a:ext cx="5914" cy="291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2697" y="8991"/>
              <a:ext cx="5378" cy="1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并联电路中，</a:t>
              </a:r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l"/>
              <a:r>
                <a:rPr lang="zh-CN" altLang="en-US" sz="20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干路电流等于各支路电流之和。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81020" y="415925"/>
            <a:ext cx="78790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如图所示电路，电源电压恒定，当开关S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断开、S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闭合时，电压表示数为9V；当开关S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闭合，开关S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断开时，电压表示数为6V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灯泡L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、L</a:t>
            </a:r>
            <a:r>
              <a:rPr sz="24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两端电压分别是(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    </a:t>
            </a: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A. 6V和3V	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B. 3V和6V	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C. 9V和6V	</a:t>
            </a:r>
          </a:p>
          <a:p>
            <a:pPr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D. 9V和3V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3" name="Text Box 31"/>
          <p:cNvSpPr txBox="1">
            <a:spLocks noChangeArrowheads="1"/>
          </p:cNvSpPr>
          <p:nvPr/>
        </p:nvSpPr>
        <p:spPr bwMode="gray">
          <a:xfrm>
            <a:off x="8459470" y="1677670"/>
            <a:ext cx="533400" cy="460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225" y="2190115"/>
            <a:ext cx="2644775" cy="21215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5"/>
          <p:cNvGrpSpPr/>
          <p:nvPr/>
        </p:nvGrpSpPr>
        <p:grpSpPr>
          <a:xfrm>
            <a:off x="3035935" y="4331335"/>
            <a:ext cx="8502015" cy="2423160"/>
            <a:chOff x="3147" y="6472"/>
            <a:chExt cx="13389" cy="3816"/>
          </a:xfrm>
        </p:grpSpPr>
        <p:grpSp>
          <p:nvGrpSpPr>
            <p:cNvPr id="25" name="组合 24"/>
            <p:cNvGrpSpPr/>
            <p:nvPr/>
          </p:nvGrpSpPr>
          <p:grpSpPr>
            <a:xfrm>
              <a:off x="3147" y="6472"/>
              <a:ext cx="13389" cy="3816"/>
              <a:chOff x="1227" y="5632"/>
              <a:chExt cx="13389" cy="3816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1227" y="5632"/>
                <a:ext cx="13389" cy="3816"/>
              </a:xfrm>
              <a:custGeom>
                <a:avLst/>
                <a:gdLst>
                  <a:gd name="connsiteX0" fmla="*/ 467173 w 9694331"/>
                  <a:gd name="connsiteY0" fmla="*/ 143919 h 2043595"/>
                  <a:gd name="connsiteX1" fmla="*/ 2316293 w 9694331"/>
                  <a:gd name="connsiteY1" fmla="*/ 326799 h 2043595"/>
                  <a:gd name="connsiteX2" fmla="*/ 4795333 w 9694331"/>
                  <a:gd name="connsiteY2" fmla="*/ 21999 h 2043595"/>
                  <a:gd name="connsiteX3" fmla="*/ 8137973 w 9694331"/>
                  <a:gd name="connsiteY3" fmla="*/ 113439 h 2043595"/>
                  <a:gd name="connsiteX4" fmla="*/ 9418133 w 9694331"/>
                  <a:gd name="connsiteY4" fmla="*/ 824639 h 2043595"/>
                  <a:gd name="connsiteX5" fmla="*/ 9367333 w 9694331"/>
                  <a:gd name="connsiteY5" fmla="*/ 1850799 h 2043595"/>
                  <a:gd name="connsiteX6" fmla="*/ 5953573 w 9694331"/>
                  <a:gd name="connsiteY6" fmla="*/ 2013359 h 2043595"/>
                  <a:gd name="connsiteX7" fmla="*/ 3596453 w 9694331"/>
                  <a:gd name="connsiteY7" fmla="*/ 2023519 h 2043595"/>
                  <a:gd name="connsiteX8" fmla="*/ 284293 w 9694331"/>
                  <a:gd name="connsiteY8" fmla="*/ 1799999 h 2043595"/>
                  <a:gd name="connsiteX9" fmla="*/ 396053 w 9694331"/>
                  <a:gd name="connsiteY9" fmla="*/ 32159 h 2043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694331" h="2043595">
                    <a:moveTo>
                      <a:pt x="467173" y="143919"/>
                    </a:moveTo>
                    <a:cubicBezTo>
                      <a:pt x="1031053" y="245519"/>
                      <a:pt x="1594933" y="347119"/>
                      <a:pt x="2316293" y="326799"/>
                    </a:cubicBezTo>
                    <a:cubicBezTo>
                      <a:pt x="3037653" y="306479"/>
                      <a:pt x="3825053" y="57559"/>
                      <a:pt x="4795333" y="21999"/>
                    </a:cubicBezTo>
                    <a:cubicBezTo>
                      <a:pt x="5765613" y="-13561"/>
                      <a:pt x="7367506" y="-20334"/>
                      <a:pt x="8137973" y="113439"/>
                    </a:cubicBezTo>
                    <a:cubicBezTo>
                      <a:pt x="8908440" y="247212"/>
                      <a:pt x="9213240" y="535079"/>
                      <a:pt x="9418133" y="824639"/>
                    </a:cubicBezTo>
                    <a:cubicBezTo>
                      <a:pt x="9623026" y="1114199"/>
                      <a:pt x="9944760" y="1652679"/>
                      <a:pt x="9367333" y="1850799"/>
                    </a:cubicBezTo>
                    <a:cubicBezTo>
                      <a:pt x="8789906" y="2048919"/>
                      <a:pt x="6915386" y="1984572"/>
                      <a:pt x="5953573" y="2013359"/>
                    </a:cubicBezTo>
                    <a:cubicBezTo>
                      <a:pt x="4991760" y="2042146"/>
                      <a:pt x="4541333" y="2059079"/>
                      <a:pt x="3596453" y="2023519"/>
                    </a:cubicBezTo>
                    <a:cubicBezTo>
                      <a:pt x="2651573" y="1987959"/>
                      <a:pt x="817693" y="2131892"/>
                      <a:pt x="284293" y="1799999"/>
                    </a:cubicBezTo>
                    <a:cubicBezTo>
                      <a:pt x="-249107" y="1468106"/>
                      <a:pt x="73473" y="750132"/>
                      <a:pt x="396053" y="32159"/>
                    </a:cubicBezTo>
                  </a:path>
                </a:pathLst>
              </a:custGeom>
              <a:solidFill>
                <a:srgbClr val="FDC252">
                  <a:alpha val="29000"/>
                </a:srgbClr>
              </a:solidFill>
              <a:ln w="31750">
                <a:noFill/>
              </a:ln>
              <a:effectLst>
                <a:glow>
                  <a:schemeClr val="accent1"/>
                </a:glow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69" y="5688"/>
                <a:ext cx="2122" cy="2812"/>
                <a:chOff x="2766138" y="4124783"/>
                <a:chExt cx="1347274" cy="1785697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66138" y="4124783"/>
                  <a:ext cx="1347274" cy="1785697"/>
                </a:xfrm>
                <a:prstGeom prst="rect">
                  <a:avLst/>
                </a:prstGeom>
              </p:spPr>
            </p:pic>
            <p:sp>
              <p:nvSpPr>
                <p:cNvPr id="18" name="矩形 17"/>
                <p:cNvSpPr/>
                <p:nvPr/>
              </p:nvSpPr>
              <p:spPr>
                <a:xfrm>
                  <a:off x="3081580" y="5123531"/>
                  <a:ext cx="957675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kern="100" dirty="0">
                      <a:effectLst>
                        <a:glow>
                          <a:srgbClr val="FDC050"/>
                        </a:glow>
                        <a:innerShdw blurRad="63500" dist="50800" dir="13500000">
                          <a:prstClr val="black">
                            <a:alpha val="50000"/>
                          </a:prstClr>
                        </a:innerShdw>
                      </a:effectLst>
                      <a:latin typeface="黑体" panose="02010609060101010101" pitchFamily="49" charset="-122"/>
                      <a:ea typeface="黑体" panose="02010609060101010101" pitchFamily="49" charset="-122"/>
                      <a:cs typeface="仿宋" panose="02010609060101010101" pitchFamily="49" charset="-122"/>
                    </a:rPr>
                    <a:t>解析</a:t>
                  </a:r>
                  <a:endParaRPr lang="zh-CN" altLang="en-US" sz="2400" dirty="0"/>
                </a:p>
              </p:txBody>
            </p:sp>
          </p:grpSp>
        </p:grpSp>
        <p:sp>
          <p:nvSpPr>
            <p:cNvPr id="19" name="Text Box 15"/>
            <p:cNvSpPr txBox="1">
              <a:spLocks noChangeArrowheads="1"/>
            </p:cNvSpPr>
            <p:nvPr/>
          </p:nvSpPr>
          <p:spPr bwMode="auto">
            <a:xfrm>
              <a:off x="5486" y="7012"/>
              <a:ext cx="10246" cy="3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当S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断开、S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闭合时，L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和L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串联，</a:t>
              </a:r>
            </a:p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电压表并联在电源的两端，故电源电压为9V，</a:t>
              </a:r>
            </a:p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当开关S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闭合、S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断开时，L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和L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串联，</a:t>
              </a:r>
            </a:p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电压表并联在了L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的两端，故L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的电压为6V；</a:t>
              </a:r>
            </a:p>
            <a:p>
              <a:pPr algn="ctr">
                <a:lnSpc>
                  <a:spcPct val="120000"/>
                </a:lnSpc>
                <a:spcBef>
                  <a:spcPts val="40"/>
                </a:spcBef>
                <a:spcAft>
                  <a:spcPts val="20"/>
                </a:spcAft>
              </a:pP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则L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两端的电压U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=U−U</a:t>
              </a:r>
              <a:r>
                <a:rPr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zh-CN" altLang="en-US" sz="2000" kern="1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=9V−6V=3V．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0805" y="323850"/>
            <a:ext cx="9398635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为探究并联电路中电压的规律，实验室提供的器材有：干电池组(电压为3V)、电压表、多个小灯泡、开关、导线若干．</a:t>
            </a: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(1)实验开始前，开关应处于 ______ 状态．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(2)同组的小红发现连线中有一处不符合实验要求，所以才出现上述现象，而且只需改动一根导线的连接，就可以顺利进行实验．请你在需要改动的导线上打“×”，并用笔画线代替导线画出正确的接线．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(3)开关闭合前，发现电压表指针如图乙，你认为原因是： __________________ ．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(4)解决问题后进行试验，某小组用电压表分别测出灯L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、L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两端的电压和并联电路的总电压，电压表示数如图丙，其值为 ______ V，根据这组数据，该小组得出并联电路中电压的特点，你认为实验的不足之处： _____________________________ 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872480" y="3163570"/>
            <a:ext cx="1089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断开</a:t>
            </a:r>
          </a:p>
        </p:txBody>
      </p:sp>
      <p:sp>
        <p:nvSpPr>
          <p:cNvPr id="19" name="Text Box 31"/>
          <p:cNvSpPr txBox="1">
            <a:spLocks noChangeArrowheads="1"/>
          </p:cNvSpPr>
          <p:nvPr/>
        </p:nvSpPr>
        <p:spPr bwMode="gray">
          <a:xfrm>
            <a:off x="7173595" y="5923280"/>
            <a:ext cx="53340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2.8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gray">
          <a:xfrm>
            <a:off x="7672705" y="6353175"/>
            <a:ext cx="4158615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一组实验数据得出结论带有偶然性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770" y="1179195"/>
            <a:ext cx="7856855" cy="197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 Box 31"/>
          <p:cNvSpPr txBox="1">
            <a:spLocks noChangeArrowheads="1"/>
          </p:cNvSpPr>
          <p:nvPr/>
        </p:nvSpPr>
        <p:spPr bwMode="gray">
          <a:xfrm>
            <a:off x="9063355" y="5003800"/>
            <a:ext cx="252476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电压表的指针未调零</a:t>
            </a:r>
          </a:p>
        </p:txBody>
      </p:sp>
      <p:pic>
        <p:nvPicPr>
          <p:cNvPr id="102" name="图片 101"/>
          <p:cNvPicPr/>
          <p:nvPr/>
        </p:nvPicPr>
        <p:blipFill>
          <a:blip r:embed="rId6"/>
          <a:stretch>
            <a:fillRect/>
          </a:stretch>
        </p:blipFill>
        <p:spPr>
          <a:xfrm>
            <a:off x="3531235" y="1358900"/>
            <a:ext cx="318135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ldLvl="0" animBg="1"/>
      <p:bldP spid="19" grpId="1"/>
      <p:bldP spid="22" grpId="0" bldLvl="0" animBg="1"/>
      <p:bldP spid="22" grpId="1"/>
      <p:bldP spid="48" grpId="0" bldLvl="0" animBg="1"/>
      <p:bldP spid="4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D:\2021年\8月\体系\绘图\收到\8.17物理图片\图02.png图0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66418" y="73660"/>
            <a:ext cx="3754120" cy="2112010"/>
          </a:xfrm>
          <a:prstGeom prst="rect">
            <a:avLst/>
          </a:prstGeom>
          <a:ln w="63500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28128" y="4506922"/>
            <a:ext cx="1572904" cy="657860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6592"/>
            <a:ext cx="1572904" cy="657860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20" y="5712460"/>
            <a:ext cx="932180" cy="1145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22443" y="2198564"/>
            <a:ext cx="3535680" cy="1186815"/>
            <a:chOff x="7128223" y="730783"/>
            <a:chExt cx="3535680" cy="1186815"/>
          </a:xfrm>
        </p:grpSpPr>
        <p:sp>
          <p:nvSpPr>
            <p:cNvPr id="79" name="圆角矩形 78"/>
            <p:cNvSpPr/>
            <p:nvPr/>
          </p:nvSpPr>
          <p:spPr>
            <a:xfrm>
              <a:off x="7770843" y="730783"/>
              <a:ext cx="2893060" cy="118681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换用不同规格的小灯泡，多次测量得到普遍规律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7128223" y="1309539"/>
              <a:ext cx="648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749131" y="4415321"/>
            <a:ext cx="3565525" cy="1606550"/>
            <a:chOff x="7318935" y="2040872"/>
            <a:chExt cx="3565525" cy="1606550"/>
          </a:xfrm>
        </p:grpSpPr>
        <p:sp>
          <p:nvSpPr>
            <p:cNvPr id="32" name="圆角矩形 31"/>
            <p:cNvSpPr/>
            <p:nvPr/>
          </p:nvSpPr>
          <p:spPr>
            <a:xfrm>
              <a:off x="7767245" y="2040872"/>
              <a:ext cx="3117215" cy="160655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 spc="160" dirty="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联电路中，</a:t>
              </a:r>
              <a:endPara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电源两端电压等于各支路电压。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7318935" y="2847971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14823" y="180534"/>
            <a:ext cx="3504565" cy="1922780"/>
            <a:chOff x="7159338" y="305968"/>
            <a:chExt cx="3504565" cy="1922780"/>
          </a:xfrm>
        </p:grpSpPr>
        <p:sp>
          <p:nvSpPr>
            <p:cNvPr id="33" name="圆角矩形 32"/>
            <p:cNvSpPr/>
            <p:nvPr/>
          </p:nvSpPr>
          <p:spPr>
            <a:xfrm>
              <a:off x="7770843" y="305968"/>
              <a:ext cx="2893060" cy="192278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7159338" y="1298744"/>
              <a:ext cx="6372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7936456" y="1175565"/>
            <a:ext cx="0" cy="162000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86334" y="1920245"/>
            <a:ext cx="550122" cy="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76152" y="1426539"/>
            <a:ext cx="5083810" cy="4062731"/>
            <a:chOff x="847352" y="1259105"/>
            <a:chExt cx="5083810" cy="4655559"/>
          </a:xfrm>
        </p:grpSpPr>
        <p:sp>
          <p:nvSpPr>
            <p:cNvPr id="29" name="圆角矩形 28"/>
            <p:cNvSpPr/>
            <p:nvPr/>
          </p:nvSpPr>
          <p:spPr>
            <a:xfrm>
              <a:off x="4465582" y="1259105"/>
              <a:ext cx="1130300" cy="117371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617" y="5162265"/>
              <a:ext cx="1439545" cy="75239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结论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593310" y="1824681"/>
              <a:ext cx="909324" cy="3754030"/>
              <a:chOff x="3743898" y="1676850"/>
              <a:chExt cx="909324" cy="375403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87712" y="1710313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43086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1680" y="1676850"/>
                <a:ext cx="0" cy="375403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43898" y="3514147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圆角矩形 53"/>
            <p:cNvSpPr/>
            <p:nvPr>
              <p:custDataLst>
                <p:tags r:id="rId1"/>
              </p:custDataLst>
            </p:nvPr>
          </p:nvSpPr>
          <p:spPr>
            <a:xfrm>
              <a:off x="847352" y="2801741"/>
              <a:ext cx="2790190" cy="1492427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kumimoji="1"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联电路</a:t>
              </a:r>
            </a:p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</a:t>
              </a:r>
              <a:r>
                <a:rPr kumimoji="1"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规律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1470" y="2469515"/>
            <a:ext cx="802195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能正确将电压表接入待测电路，并能画出相应的电路图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altLang="zh-CN" sz="240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871470" y="3138170"/>
            <a:ext cx="860742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能正确使用电压表测量并联电路中用电器两端的电压，进一步练习连接电路和使用电压表的技能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/>
          <p:nvPr/>
        </p:nvSpPr>
        <p:spPr>
          <a:xfrm>
            <a:off x="2874645" y="4774565"/>
            <a:ext cx="823531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能通过实验探究，归纳总结出并联电路中电压的规律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lang="zh-CN" alt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读书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5525" y="4838065"/>
            <a:ext cx="828675" cy="1083310"/>
          </a:xfrm>
          <a:prstGeom prst="rect">
            <a:avLst/>
          </a:prstGeom>
        </p:spPr>
      </p:pic>
      <p:sp>
        <p:nvSpPr>
          <p:cNvPr id="7" name="Freeform 334"/>
          <p:cNvSpPr>
            <a:spLocks noEditPoints="1"/>
          </p:cNvSpPr>
          <p:nvPr/>
        </p:nvSpPr>
        <p:spPr bwMode="auto">
          <a:xfrm rot="10800000" flipH="1">
            <a:off x="2969305" y="4596740"/>
            <a:ext cx="49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 rot="21106913">
            <a:off x="8101132" y="405579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468140" y="3873475"/>
            <a:ext cx="781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 rot="21106913">
            <a:off x="10391577" y="461713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3" name="Freeform 334"/>
          <p:cNvSpPr>
            <a:spLocks noEditPoints="1"/>
          </p:cNvSpPr>
          <p:nvPr/>
        </p:nvSpPr>
        <p:spPr bwMode="auto">
          <a:xfrm rot="10800000" flipH="1">
            <a:off x="3575955" y="5320005"/>
            <a:ext cx="67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91965" y="906145"/>
            <a:ext cx="308038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串联电路的电压规律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185842" y="329904"/>
            <a:ext cx="911784" cy="1216800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6771005" y="2348865"/>
            <a:ext cx="4850130" cy="2512695"/>
            <a:chOff x="12364" y="7153"/>
            <a:chExt cx="7122" cy="3514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364" y="7153"/>
              <a:ext cx="7122" cy="3514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959" y="8474"/>
              <a:ext cx="6234" cy="1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串联电路中，</a:t>
              </a:r>
              <a:endParaRPr lang="zh-CN" altLang="en-US" sz="260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l"/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</a:t>
              </a:r>
              <a:r>
                <a:rPr lang="zh-CN" altLang="en-US" sz="26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源</a:t>
              </a:r>
              <a:r>
                <a:rPr lang="zh-CN" altLang="en-US" sz="260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两端电压等于各用电器两端电压之和。</a:t>
              </a:r>
              <a:endParaRPr lang="zh-CN" altLang="en-US" sz="2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715568" y="1943735"/>
            <a:ext cx="26606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buNone/>
            </a:pP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+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U</a:t>
            </a:r>
            <a:r>
              <a:rPr lang="en-US" altLang="zh-CN" sz="28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endParaRPr lang="en-US" altLang="zh-CN" sz="2800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5" name="图片 24" descr="D:\2021年\8月\体系\绘图\收到\8.16物理插图\图02.png图0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15845" y="2393950"/>
            <a:ext cx="5358765" cy="3014345"/>
          </a:xfrm>
          <a:prstGeom prst="rect">
            <a:avLst/>
          </a:prstGeom>
          <a:ln w="635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378075"/>
            <a:ext cx="4441825" cy="152336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17855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并联电路中，</a:t>
            </a:r>
            <a:r>
              <a:rPr lang="zh-CN" altLang="en-US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各用电器两端的电压与电源两端电压有什么关系？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9995" y="2152650"/>
            <a:ext cx="2917825" cy="365379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各支路两端的电压与电源两端电压相等</a:t>
            </a:r>
            <a:endParaRPr lang="zh-CN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各支路两端的电压之和与电源两端电压相等</a:t>
            </a: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623935" y="1517650"/>
            <a:ext cx="2148840" cy="802005"/>
            <a:chOff x="4991" y="4100"/>
            <a:chExt cx="3384" cy="1263"/>
          </a:xfrm>
        </p:grpSpPr>
        <p:sp>
          <p:nvSpPr>
            <p:cNvPr id="80" name="文本框 7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81" name="图片 80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猜想</a:t>
              </a:r>
            </a:p>
          </p:txBody>
        </p:sp>
      </p:grpSp>
      <p:pic>
        <p:nvPicPr>
          <p:cNvPr id="8" name="图片 7" descr="D:\2021年\8月\体系\绘图\收到\8.17物理图片\图02.png图0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87675" y="3474403"/>
            <a:ext cx="5358765" cy="3013710"/>
          </a:xfrm>
          <a:prstGeom prst="rect">
            <a:avLst/>
          </a:prstGeom>
          <a:ln w="635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1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84999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设计实验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10291445" y="139827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297795" y="35769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 descr="D:\2021年\8月\体系\绘图\收到\8.17物理图片\图03.png图0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1686" y="1530896"/>
            <a:ext cx="2879725" cy="1620000"/>
          </a:xfrm>
          <a:prstGeom prst="rect">
            <a:avLst/>
          </a:prstGeom>
        </p:spPr>
      </p:pic>
      <p:pic>
        <p:nvPicPr>
          <p:cNvPr id="11" name="图片 10" descr="D:\2021年\8月\体系\绘图\收到\8.17物理图片\图04.png图0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1508" y="3215031"/>
            <a:ext cx="2879725" cy="161988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9802495" y="571436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 descr="D:\2021年\8月\体系\绘图\收到\8.17物理图片\图05.png图0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1238" y="4899051"/>
            <a:ext cx="2879725" cy="1619885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7663815" y="3661410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3272155" y="2378075"/>
            <a:ext cx="4441825" cy="152336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17855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并联电路中，</a:t>
            </a:r>
            <a:r>
              <a:rPr lang="zh-CN" altLang="en-US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各用电器两端的电压与电源两端电压有什么关系？</a:t>
            </a:r>
          </a:p>
        </p:txBody>
      </p:sp>
      <p:pic>
        <p:nvPicPr>
          <p:cNvPr id="8" name="图片 7" descr="D:\2021年\8月\体系\绘图\收到\8.17物理图片\图02.png图02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87675" y="3474403"/>
            <a:ext cx="5358765" cy="3013710"/>
          </a:xfrm>
          <a:prstGeom prst="rect">
            <a:avLst/>
          </a:prstGeom>
          <a:ln w="635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3" grpId="0" bldLvl="0" animBg="1"/>
      <p:bldP spid="13" grpId="1" animBg="1"/>
      <p:bldP spid="14" grpId="0" bldLvl="0" animBg="1"/>
      <p:bldP spid="14" grpId="1" animBg="1"/>
      <p:bldP spid="18" grpId="0" bldLvl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3840" y="1410335"/>
            <a:ext cx="484568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704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5647690" y="341185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710" y="198691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940" y="1717040"/>
            <a:ext cx="1631315" cy="950595"/>
          </a:xfrm>
          <a:prstGeom prst="rect">
            <a:avLst/>
          </a:prstGeom>
        </p:spPr>
      </p:pic>
      <p:pic>
        <p:nvPicPr>
          <p:cNvPr id="26" name="图片 25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400925" y="4585335"/>
            <a:ext cx="1205865" cy="1514475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7"/>
          <a:stretch>
            <a:fillRect/>
          </a:stretch>
        </p:blipFill>
        <p:spPr>
          <a:xfrm>
            <a:off x="8660765" y="4551045"/>
            <a:ext cx="2181225" cy="1524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87130" y="3273425"/>
            <a:ext cx="1089660" cy="769620"/>
            <a:chOff x="13922" y="4967"/>
            <a:chExt cx="1716" cy="121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922" y="4967"/>
              <a:ext cx="1716" cy="121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986" y="501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79665" y="3255010"/>
            <a:ext cx="1087120" cy="768985"/>
            <a:chOff x="11583" y="4916"/>
            <a:chExt cx="1712" cy="121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583" y="4916"/>
              <a:ext cx="1712" cy="1211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2788" y="4977"/>
              <a:ext cx="488" cy="4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7356475" y="3024505"/>
            <a:ext cx="2744470" cy="116967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201910" y="3348355"/>
            <a:ext cx="88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7" name="图片 6" descr="D:\2021年\8月\体系\绘图\收到\8.17物理图片\图03.png图03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37911" y="1530896"/>
            <a:ext cx="2879725" cy="1620000"/>
          </a:xfrm>
          <a:prstGeom prst="rect">
            <a:avLst/>
          </a:prstGeom>
        </p:spPr>
      </p:pic>
      <p:pic>
        <p:nvPicPr>
          <p:cNvPr id="11" name="图片 10" descr="D:\2021年\8月\体系\绘图\收到\8.17物理图片\图04.png图04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37733" y="3215031"/>
            <a:ext cx="2879725" cy="1619885"/>
          </a:xfrm>
          <a:prstGeom prst="rect">
            <a:avLst/>
          </a:prstGeom>
        </p:spPr>
      </p:pic>
      <p:pic>
        <p:nvPicPr>
          <p:cNvPr id="12" name="图片 11" descr="D:\2021年\8月\体系\绘图\收到\8.17物理图片\图05.png图0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37463" y="4899051"/>
            <a:ext cx="2879725" cy="1619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6" grpId="1" animBg="1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6275" y="1449070"/>
            <a:ext cx="7436485" cy="212725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Group 92"/>
          <p:cNvGrpSpPr/>
          <p:nvPr/>
        </p:nvGrpSpPr>
        <p:grpSpPr bwMode="auto">
          <a:xfrm>
            <a:off x="3101658" y="4210685"/>
            <a:ext cx="3090862" cy="530225"/>
            <a:chOff x="1269" y="1296"/>
            <a:chExt cx="194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179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1610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3087370" y="4838700"/>
            <a:ext cx="3105150" cy="549275"/>
            <a:chOff x="1268" y="1776"/>
            <a:chExt cx="1956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1802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1587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3103245" y="5510848"/>
            <a:ext cx="3089275" cy="547687"/>
            <a:chOff x="1270" y="2247"/>
            <a:chExt cx="194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179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1579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 spc="160" dirty="0"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并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" name="Shape 25434"/>
          <p:cNvSpPr/>
          <p:nvPr/>
        </p:nvSpPr>
        <p:spPr>
          <a:xfrm>
            <a:off x="7188702" y="498385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Shape 25434"/>
          <p:cNvSpPr/>
          <p:nvPr/>
        </p:nvSpPr>
        <p:spPr>
          <a:xfrm>
            <a:off x="7198227" y="492670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4615" y="4838700"/>
            <a:ext cx="3207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9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次实验，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有更简便的办法吗？</a:t>
            </a:r>
          </a:p>
        </p:txBody>
      </p:sp>
      <p:pic>
        <p:nvPicPr>
          <p:cNvPr id="8" name="图片 7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1175" y="4748530"/>
            <a:ext cx="988695" cy="10318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66415" y="1576070"/>
            <a:ext cx="2879090" cy="1751965"/>
            <a:chOff x="14349" y="2202"/>
            <a:chExt cx="4534" cy="2759"/>
          </a:xfrm>
        </p:grpSpPr>
        <p:sp>
          <p:nvSpPr>
            <p:cNvPr id="7" name="椭圆 6"/>
            <p:cNvSpPr/>
            <p:nvPr/>
          </p:nvSpPr>
          <p:spPr>
            <a:xfrm>
              <a:off x="16207" y="2202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D:\2021年\8月\体系\绘图\收到\8.17物理图片\图03.png图03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349" y="2411"/>
              <a:ext cx="4535" cy="2551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467350" y="1870075"/>
            <a:ext cx="2879090" cy="1619250"/>
            <a:chOff x="14349" y="5063"/>
            <a:chExt cx="4534" cy="2550"/>
          </a:xfrm>
        </p:grpSpPr>
        <p:sp>
          <p:nvSpPr>
            <p:cNvPr id="11" name="椭圆 10"/>
            <p:cNvSpPr/>
            <p:nvPr/>
          </p:nvSpPr>
          <p:spPr>
            <a:xfrm>
              <a:off x="16217" y="5633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5" name="图片 14" descr="D:\2021年\8月\体系\绘图\收到\8.17物理图片\图04.png图04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349" y="5063"/>
              <a:ext cx="4535" cy="2551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7868285" y="1870710"/>
            <a:ext cx="2879090" cy="1619250"/>
            <a:chOff x="14348" y="7715"/>
            <a:chExt cx="4534" cy="2550"/>
          </a:xfrm>
        </p:grpSpPr>
        <p:sp>
          <p:nvSpPr>
            <p:cNvPr id="16" name="椭圆 15"/>
            <p:cNvSpPr/>
            <p:nvPr/>
          </p:nvSpPr>
          <p:spPr>
            <a:xfrm>
              <a:off x="15437" y="8999"/>
              <a:ext cx="850" cy="850"/>
            </a:xfrm>
            <a:prstGeom prst="ellipse">
              <a:avLst/>
            </a:prstGeom>
            <a:solidFill>
              <a:srgbClr val="FFFF00"/>
            </a:soli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17" name="图片 16" descr="D:\2021年\8月\体系\绘图\收到\8.17物理图片\图05.png图05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4348" y="7715"/>
              <a:ext cx="4535" cy="25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2021年\8月\体系\绘图\收到\8.17物理图片\图02.png图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05000" y="1770063"/>
            <a:ext cx="5358765" cy="3013710"/>
          </a:xfrm>
          <a:prstGeom prst="rect">
            <a:avLst/>
          </a:prstGeom>
          <a:ln w="63500">
            <a:noFill/>
          </a:ln>
        </p:spPr>
      </p:pic>
      <p:grpSp>
        <p:nvGrpSpPr>
          <p:cNvPr id="123" name="组合 122"/>
          <p:cNvGrpSpPr>
            <a:grpSpLocks noChangeAspect="1"/>
          </p:cNvGrpSpPr>
          <p:nvPr/>
        </p:nvGrpSpPr>
        <p:grpSpPr>
          <a:xfrm>
            <a:off x="16221075" y="99060"/>
            <a:ext cx="5016500" cy="3818890"/>
            <a:chOff x="4790" y="3628"/>
            <a:chExt cx="7900" cy="6014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0" y="3628"/>
              <a:ext cx="7900" cy="6015"/>
            </a:xfrm>
            <a:prstGeom prst="rect">
              <a:avLst/>
            </a:prstGeom>
            <a:ln w="63500">
              <a:noFill/>
            </a:ln>
          </p:spPr>
        </p:pic>
        <p:sp>
          <p:nvSpPr>
            <p:cNvPr id="125" name="椭圆 124"/>
            <p:cNvSpPr>
              <a:spLocks noChangeAspect="1"/>
            </p:cNvSpPr>
            <p:nvPr/>
          </p:nvSpPr>
          <p:spPr>
            <a:xfrm>
              <a:off x="551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26" name="椭圆 125"/>
            <p:cNvSpPr>
              <a:spLocks noChangeAspect="1"/>
            </p:cNvSpPr>
            <p:nvPr/>
          </p:nvSpPr>
          <p:spPr>
            <a:xfrm>
              <a:off x="8323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7" name="椭圆 126"/>
            <p:cNvSpPr>
              <a:spLocks noChangeAspect="1"/>
            </p:cNvSpPr>
            <p:nvPr/>
          </p:nvSpPr>
          <p:spPr>
            <a:xfrm>
              <a:off x="1115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并联电路的电压规律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2" name="右箭头 61"/>
          <p:cNvSpPr/>
          <p:nvPr/>
        </p:nvSpPr>
        <p:spPr>
          <a:xfrm>
            <a:off x="6229350" y="280733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4655820" y="5720715"/>
            <a:ext cx="4616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同时测量三个位置的电压</a:t>
            </a:r>
          </a:p>
        </p:txBody>
      </p:sp>
      <p:pic>
        <p:nvPicPr>
          <p:cNvPr id="9" name="图片 8" descr="D:\2021年\8月\体系\绘图\收到\8.17物理图片\图07.png图0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442710" y="1646555"/>
            <a:ext cx="6349365" cy="357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5845" y="616648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06115" y="5896610"/>
            <a:ext cx="1631315" cy="950595"/>
          </a:xfrm>
          <a:prstGeom prst="rect">
            <a:avLst/>
          </a:prstGeom>
        </p:spPr>
      </p:pic>
      <p:pic>
        <p:nvPicPr>
          <p:cNvPr id="26" name="图片 25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3340715" y="4599305"/>
            <a:ext cx="1205865" cy="1514475"/>
          </a:xfrm>
          <a:prstGeom prst="rect">
            <a:avLst/>
          </a:prstGeom>
        </p:spPr>
      </p:pic>
      <p:pic>
        <p:nvPicPr>
          <p:cNvPr id="12" name="图片 11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4735810" y="4591685"/>
            <a:ext cx="1205865" cy="1514475"/>
          </a:xfrm>
          <a:prstGeom prst="rect">
            <a:avLst/>
          </a:prstGeom>
        </p:spPr>
      </p:pic>
      <p:pic>
        <p:nvPicPr>
          <p:cNvPr id="13" name="图片 12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6130905" y="4546600"/>
            <a:ext cx="1205865" cy="1514475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 descr="D:\2021年\8月\体系\绘图\收到\8.26物理图片\图01.png图0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504315" y="2033905"/>
            <a:ext cx="6520180" cy="3667760"/>
          </a:xfrm>
          <a:prstGeom prst="rect">
            <a:avLst/>
          </a:prstGeom>
        </p:spPr>
      </p:pic>
      <p:pic>
        <p:nvPicPr>
          <p:cNvPr id="10" name="图片 9" descr="D:\2021年\7月\体系\精品课件\绘图\返回\7.22物理插图5张\05.png05"/>
          <p:cNvPicPr>
            <a:picLocks noChangeAspect="1"/>
          </p:cNvPicPr>
          <p:nvPr/>
        </p:nvPicPr>
        <p:blipFill>
          <a:blip r:embed="rId10"/>
          <a:srcRect l="65382" t="7716" b="52295"/>
          <a:stretch>
            <a:fillRect/>
          </a:stretch>
        </p:blipFill>
        <p:spPr>
          <a:xfrm>
            <a:off x="17391380" y="-480695"/>
            <a:ext cx="1768475" cy="1299845"/>
          </a:xfrm>
          <a:prstGeom prst="roundRect">
            <a:avLst>
              <a:gd name="adj" fmla="val 28285"/>
            </a:avLst>
          </a:prstGeom>
        </p:spPr>
      </p:pic>
      <p:pic>
        <p:nvPicPr>
          <p:cNvPr id="11" name="图片 10" descr="D:\2021年\8月\体系\绘图\收到\8.3物理插图\01.png01"/>
          <p:cNvPicPr>
            <a:picLocks noChangeAspect="1"/>
          </p:cNvPicPr>
          <p:nvPr/>
        </p:nvPicPr>
        <p:blipFill>
          <a:blip r:embed="rId11"/>
          <a:srcRect l="24714" t="17118" r="53419" b="51303"/>
          <a:stretch>
            <a:fillRect/>
          </a:stretch>
        </p:blipFill>
        <p:spPr>
          <a:xfrm flipH="1">
            <a:off x="17969865" y="2888615"/>
            <a:ext cx="1478280" cy="1200785"/>
          </a:xfrm>
          <a:prstGeom prst="rect">
            <a:avLst/>
          </a:prstGeom>
        </p:spPr>
      </p:pic>
      <p:pic>
        <p:nvPicPr>
          <p:cNvPr id="17" name="图片 16" descr="D:\2021年\8月\体系\绘图\收到\8.3物理插图\01.png01"/>
          <p:cNvPicPr>
            <a:picLocks noChangeAspect="1"/>
          </p:cNvPicPr>
          <p:nvPr/>
        </p:nvPicPr>
        <p:blipFill>
          <a:blip r:embed="rId11"/>
          <a:srcRect l="19115" t="54910" r="44730" b="18788"/>
          <a:stretch>
            <a:fillRect/>
          </a:stretch>
        </p:blipFill>
        <p:spPr>
          <a:xfrm flipH="1">
            <a:off x="15643225" y="3114040"/>
            <a:ext cx="2444115" cy="1000125"/>
          </a:xfrm>
          <a:prstGeom prst="rect">
            <a:avLst/>
          </a:prstGeom>
        </p:spPr>
      </p:pic>
      <p:pic>
        <p:nvPicPr>
          <p:cNvPr id="27" name="图片 26" descr="D:\2021年\7月\体系\精品课件\绘图\返回\7.22物理插图5张\05.png05"/>
          <p:cNvPicPr>
            <a:picLocks noChangeAspect="1"/>
          </p:cNvPicPr>
          <p:nvPr/>
        </p:nvPicPr>
        <p:blipFill>
          <a:blip r:embed="rId10"/>
          <a:srcRect t="8654" r="66762" b="53370"/>
          <a:stretch>
            <a:fillRect/>
          </a:stretch>
        </p:blipFill>
        <p:spPr>
          <a:xfrm>
            <a:off x="16941165" y="819150"/>
            <a:ext cx="1697990" cy="1234440"/>
          </a:xfrm>
          <a:prstGeom prst="roundRect">
            <a:avLst>
              <a:gd name="adj" fmla="val 36574"/>
            </a:avLst>
          </a:prstGeom>
        </p:spPr>
      </p:pic>
      <p:grpSp>
        <p:nvGrpSpPr>
          <p:cNvPr id="28" name="组合 27"/>
          <p:cNvGrpSpPr/>
          <p:nvPr/>
        </p:nvGrpSpPr>
        <p:grpSpPr>
          <a:xfrm>
            <a:off x="19191605" y="-938530"/>
            <a:ext cx="930910" cy="1440180"/>
            <a:chOff x="11301" y="4472"/>
            <a:chExt cx="1466" cy="2268"/>
          </a:xfrm>
        </p:grpSpPr>
        <p:pic>
          <p:nvPicPr>
            <p:cNvPr id="29" name="图片 28" descr="D:\2021年\8月\体系\绘图\收到\8.3物理插图\01.png01"/>
            <p:cNvPicPr>
              <a:picLocks noChangeAspect="1"/>
            </p:cNvPicPr>
            <p:nvPr/>
          </p:nvPicPr>
          <p:blipFill>
            <a:blip r:embed="rId11"/>
            <a:srcRect l="61601" r="18542" b="45374"/>
            <a:stretch>
              <a:fillRect/>
            </a:stretch>
          </p:blipFill>
          <p:spPr>
            <a:xfrm>
              <a:off x="11301" y="4472"/>
              <a:ext cx="1466" cy="2268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11608" y="4577"/>
              <a:ext cx="791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CN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211040" y="1895475"/>
            <a:ext cx="930910" cy="1440180"/>
            <a:chOff x="13568" y="4456"/>
            <a:chExt cx="1466" cy="2268"/>
          </a:xfrm>
        </p:grpSpPr>
        <p:pic>
          <p:nvPicPr>
            <p:cNvPr id="32" name="图片 31" descr="D:\2021年\8月\体系\绘图\收到\8.3物理插图\01.png01"/>
            <p:cNvPicPr>
              <a:picLocks noChangeAspect="1"/>
            </p:cNvPicPr>
            <p:nvPr/>
          </p:nvPicPr>
          <p:blipFill>
            <a:blip r:embed="rId11"/>
            <a:srcRect l="61601" r="18542" b="45374"/>
            <a:stretch>
              <a:fillRect/>
            </a:stretch>
          </p:blipFill>
          <p:spPr>
            <a:xfrm>
              <a:off x="13568" y="4456"/>
              <a:ext cx="1466" cy="2268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3876" y="4507"/>
              <a:ext cx="791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CN" sz="24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277715" y="4114165"/>
            <a:ext cx="930910" cy="1440180"/>
            <a:chOff x="15908" y="4543"/>
            <a:chExt cx="1466" cy="2268"/>
          </a:xfrm>
        </p:grpSpPr>
        <p:pic>
          <p:nvPicPr>
            <p:cNvPr id="35" name="图片 34" descr="D:\2021年\8月\体系\绘图\收到\8.3物理插图\01.png01"/>
            <p:cNvPicPr>
              <a:picLocks noChangeAspect="1"/>
            </p:cNvPicPr>
            <p:nvPr/>
          </p:nvPicPr>
          <p:blipFill>
            <a:blip r:embed="rId11"/>
            <a:srcRect l="61601" r="18542" b="45374"/>
            <a:stretch>
              <a:fillRect/>
            </a:stretch>
          </p:blipFill>
          <p:spPr>
            <a:xfrm>
              <a:off x="15908" y="4543"/>
              <a:ext cx="1466" cy="226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6222" y="4577"/>
              <a:ext cx="635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图0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3295" y="1159510"/>
            <a:ext cx="9625600" cy="54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97650f-665e-48e5-aab8-d7f1028bca5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1066</Words>
  <Application>Microsoft Office PowerPoint</Application>
  <PresentationFormat>宽屏</PresentationFormat>
  <Paragraphs>259</Paragraphs>
  <Slides>19</Slides>
  <Notes>17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Wingdings 2</vt:lpstr>
      <vt:lpstr>主题1</vt:lpstr>
      <vt:lpstr>Office 主题</vt:lpstr>
      <vt:lpstr>第十六章 电压 电阻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第十六章 电压 电阻</dc:title>
  <cp:lastModifiedBy>Administrator</cp:lastModifiedBy>
  <cp:revision>1</cp:revision>
  <cp:lastPrinted>2021-03-01T08:24:00Z</cp:lastPrinted>
  <dcterms:created xsi:type="dcterms:W3CDTF">2018-12-13T05:08:00Z</dcterms:created>
  <dcterms:modified xsi:type="dcterms:W3CDTF">2024-02-06T12:29:46Z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05D62D588D1A4DDFAC60325A47179E5B</vt:lpwstr>
  </property>
  <property fmtid="{D5CDD505-2E9C-101B-9397-08002B2CF9AE}" pid="3" name="KSOProductBuildVer">
    <vt:lpwstr>2052-11.1.0.10700</vt:lpwstr>
  </property>
  <property fmtid="{D5CDD505-2E9C-101B-9397-08002B2CF9AE}" pid="4" name="KSOSaveFontToCloudKey">
    <vt:lpwstr>354733695_cloud</vt:lpwstr>
  </property>
</Properties>
</file>