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activeX/activeX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ms-office.activeX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activeX/activeX3.xml" ContentType="application/vnd.ms-office.activeX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activeX/activeX1.xml" ContentType="application/vnd.ms-office.activeX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7" r:id="rId1"/>
  </p:sldMasterIdLst>
  <p:notesMasterIdLst>
    <p:notesMasterId r:id="rId30"/>
  </p:notesMasterIdLst>
  <p:handoutMasterIdLst>
    <p:handoutMasterId r:id="rId31"/>
  </p:handoutMasterIdLst>
  <p:sldIdLst>
    <p:sldId id="321" r:id="rId2"/>
    <p:sldId id="313" r:id="rId3"/>
    <p:sldId id="257" r:id="rId4"/>
    <p:sldId id="258" r:id="rId5"/>
    <p:sldId id="272" r:id="rId6"/>
    <p:sldId id="262" r:id="rId7"/>
    <p:sldId id="273" r:id="rId8"/>
    <p:sldId id="275" r:id="rId9"/>
    <p:sldId id="290" r:id="rId10"/>
    <p:sldId id="291" r:id="rId11"/>
    <p:sldId id="294" r:id="rId12"/>
    <p:sldId id="293" r:id="rId13"/>
    <p:sldId id="284" r:id="rId14"/>
    <p:sldId id="287" r:id="rId15"/>
    <p:sldId id="300" r:id="rId16"/>
    <p:sldId id="302" r:id="rId17"/>
    <p:sldId id="315" r:id="rId18"/>
    <p:sldId id="314" r:id="rId19"/>
    <p:sldId id="316" r:id="rId20"/>
    <p:sldId id="317" r:id="rId21"/>
    <p:sldId id="318" r:id="rId22"/>
    <p:sldId id="319" r:id="rId23"/>
    <p:sldId id="320" r:id="rId24"/>
    <p:sldId id="304" r:id="rId25"/>
    <p:sldId id="288" r:id="rId26"/>
    <p:sldId id="295" r:id="rId27"/>
    <p:sldId id="296" r:id="rId28"/>
    <p:sldId id="298" r:id="rId2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6699FF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96" autoAdjust="0"/>
    <p:restoredTop sz="94660"/>
  </p:normalViewPr>
  <p:slideViewPr>
    <p:cSldViewPr>
      <p:cViewPr>
        <p:scale>
          <a:sx n="60" d="100"/>
          <a:sy n="60" d="100"/>
        </p:scale>
        <p:origin x="-1554" y="-1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2088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35C8C-7105-4C85-8E23-5F9A3963158A}" type="datetimeFigureOut">
              <a:rPr lang="zh-CN" altLang="en-US" smtClean="0"/>
              <a:pPr/>
              <a:t>2018/11/1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84E515-C3E1-456D-8E59-921AB8DFF4B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9838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/>
            </a:lvl1pPr>
          </a:lstStyle>
          <a:p>
            <a:endParaRPr lang="en-US" altLang="zh-CN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C6D9D309-F770-498F-9DF6-E95189A4F6B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16195965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D4D4EB3F-B97E-47D2-8E67-E197A27305FF}" type="slidenum">
              <a:rPr lang="en-US" altLang="zh-CN"/>
              <a:pPr/>
              <a:t>4</a:t>
            </a:fld>
            <a:endParaRPr lang="en-US" altLang="zh-CN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CC19EEED-059D-4FD6-B3FC-746620B0DE26}" type="slidenum">
              <a:rPr lang="en-US" altLang="zh-CN"/>
              <a:pPr/>
              <a:t>14</a:t>
            </a:fld>
            <a:endParaRPr lang="en-US" altLang="zh-CN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fld id="{27756120-82F3-4CC6-A39D-32D2F8E406C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2046821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fld id="{A0E6246E-E47E-4B1F-95B7-3C00D88AD09C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fld id="{50EF1712-BCCC-41A3-B19F-92CCF031F5E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圆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圆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t01eb16761102982252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914400" y="1371600"/>
            <a:ext cx="7315200" cy="4114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90" r:id="rId12"/>
    <p:sldLayoutId id="2147483691" r:id="rId13"/>
    <p:sldLayoutId id="2147483692" r:id="rId14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../../&#25105;&#30340;&#25991;&#26723;/&#29289;&#29702;&#35838;&#20214;/12-2%20&#29992;&#28369;&#21160;&#21464;&#38459;&#22120;&#25913;&#21464;&#30005;&#27969;.wmv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33119" y="2132856"/>
            <a:ext cx="6167273" cy="792163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4800" b="1" spc="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14.1</a:t>
            </a:r>
            <a:r>
              <a:rPr lang="zh-CN" altLang="en-US" sz="4800" b="1" spc="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怎样认识电阻</a:t>
            </a:r>
            <a:endParaRPr lang="zh-CN" altLang="en-US" sz="4800" b="1" spc="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332656"/>
            <a:ext cx="38747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/>
              <a:t>第十四章 探究欧姆定律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158983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611188" y="1052513"/>
            <a:ext cx="55800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</a:rPr>
              <a:t>探究导体电阻与温度的关系。 </a:t>
            </a: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755650" y="2233146"/>
            <a:ext cx="77771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控制不变的量有＿＿、＿</a:t>
            </a:r>
            <a:r>
              <a:rPr lang="zh-CN" altLang="en-US" sz="2800" b="1" u="sng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        </a:t>
            </a:r>
            <a:r>
              <a:rPr lang="zh-CN" altLang="en-US" sz="2800" b="1" dirty="0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＿、＿＿。</a:t>
            </a:r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3275856" y="2157413"/>
            <a:ext cx="451598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长度　 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横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截面积　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材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开关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1484313"/>
            <a:ext cx="2016125" cy="107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5299" name="Picture 3" descr="灯泡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2997200"/>
            <a:ext cx="1152525" cy="84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5300" name="Picture 4" descr="电流表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550" y="2997200"/>
            <a:ext cx="2376488" cy="199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5301" name="Picture 5" descr="电池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350" y="1125538"/>
            <a:ext cx="2808288" cy="127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5302" name="Picture 6" descr="SNQ00064"/>
          <p:cNvPicPr>
            <a:picLocks noChangeAspect="1" noChangeArrowheads="1"/>
          </p:cNvPicPr>
          <p:nvPr/>
        </p:nvPicPr>
        <p:blipFill>
          <a:blip r:embed="rId6" cstate="email"/>
          <a:srcRect l="15132" t="-9650" r="38020" b="10088"/>
          <a:stretch>
            <a:fillRect/>
          </a:stretch>
        </p:blipFill>
        <p:spPr bwMode="auto">
          <a:xfrm>
            <a:off x="4643438" y="2852738"/>
            <a:ext cx="1512887" cy="165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900113" y="765175"/>
            <a:ext cx="7448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演示实验：</a:t>
            </a:r>
            <a:r>
              <a:rPr lang="zh-CN" altLang="en-US" sz="2800">
                <a:latin typeface="黑体" panose="02010609060101010101" pitchFamily="2" charset="-122"/>
                <a:ea typeface="黑体" panose="02010609060101010101" pitchFamily="2" charset="-122"/>
              </a:rPr>
              <a:t>将细铁丝绕制成线圈连入电路。</a:t>
            </a:r>
          </a:p>
        </p:txBody>
      </p:sp>
      <p:sp>
        <p:nvSpPr>
          <p:cNvPr id="55304" name="Line 8"/>
          <p:cNvSpPr>
            <a:spLocks noChangeShapeType="1"/>
          </p:cNvSpPr>
          <p:nvPr/>
        </p:nvSpPr>
        <p:spPr bwMode="auto">
          <a:xfrm flipV="1">
            <a:off x="2195513" y="3429000"/>
            <a:ext cx="504825" cy="4318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05" name="Line 9"/>
          <p:cNvSpPr>
            <a:spLocks noChangeShapeType="1"/>
          </p:cNvSpPr>
          <p:nvPr/>
        </p:nvSpPr>
        <p:spPr bwMode="auto">
          <a:xfrm flipH="1" flipV="1">
            <a:off x="1908175" y="3429000"/>
            <a:ext cx="287338" cy="4318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06" name="Freeform 10"/>
          <p:cNvSpPr/>
          <p:nvPr/>
        </p:nvSpPr>
        <p:spPr bwMode="auto">
          <a:xfrm>
            <a:off x="444500" y="1293813"/>
            <a:ext cx="1390650" cy="3214687"/>
          </a:xfrm>
          <a:custGeom>
            <a:avLst/>
            <a:gdLst>
              <a:gd name="T0" fmla="*/ 650 w 876"/>
              <a:gd name="T1" fmla="*/ 2025 h 2025"/>
              <a:gd name="T2" fmla="*/ 377 w 876"/>
              <a:gd name="T3" fmla="*/ 1980 h 2025"/>
              <a:gd name="T4" fmla="*/ 196 w 876"/>
              <a:gd name="T5" fmla="*/ 1844 h 2025"/>
              <a:gd name="T6" fmla="*/ 105 w 876"/>
              <a:gd name="T7" fmla="*/ 1526 h 2025"/>
              <a:gd name="T8" fmla="*/ 60 w 876"/>
              <a:gd name="T9" fmla="*/ 1345 h 2025"/>
              <a:gd name="T10" fmla="*/ 60 w 876"/>
              <a:gd name="T11" fmla="*/ 1027 h 2025"/>
              <a:gd name="T12" fmla="*/ 15 w 876"/>
              <a:gd name="T13" fmla="*/ 619 h 2025"/>
              <a:gd name="T14" fmla="*/ 151 w 876"/>
              <a:gd name="T15" fmla="*/ 302 h 2025"/>
              <a:gd name="T16" fmla="*/ 241 w 876"/>
              <a:gd name="T17" fmla="*/ 166 h 2025"/>
              <a:gd name="T18" fmla="*/ 740 w 876"/>
              <a:gd name="T19" fmla="*/ 30 h 2025"/>
              <a:gd name="T20" fmla="*/ 876 w 876"/>
              <a:gd name="T21" fmla="*/ 347 h 20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76" h="2025">
                <a:moveTo>
                  <a:pt x="650" y="2025"/>
                </a:moveTo>
                <a:cubicBezTo>
                  <a:pt x="551" y="2017"/>
                  <a:pt x="453" y="2010"/>
                  <a:pt x="377" y="1980"/>
                </a:cubicBezTo>
                <a:cubicBezTo>
                  <a:pt x="301" y="1950"/>
                  <a:pt x="241" y="1920"/>
                  <a:pt x="196" y="1844"/>
                </a:cubicBezTo>
                <a:cubicBezTo>
                  <a:pt x="151" y="1768"/>
                  <a:pt x="128" y="1609"/>
                  <a:pt x="105" y="1526"/>
                </a:cubicBezTo>
                <a:cubicBezTo>
                  <a:pt x="82" y="1443"/>
                  <a:pt x="67" y="1428"/>
                  <a:pt x="60" y="1345"/>
                </a:cubicBezTo>
                <a:cubicBezTo>
                  <a:pt x="53" y="1262"/>
                  <a:pt x="67" y="1148"/>
                  <a:pt x="60" y="1027"/>
                </a:cubicBezTo>
                <a:cubicBezTo>
                  <a:pt x="53" y="906"/>
                  <a:pt x="0" y="740"/>
                  <a:pt x="15" y="619"/>
                </a:cubicBezTo>
                <a:cubicBezTo>
                  <a:pt x="30" y="498"/>
                  <a:pt x="113" y="377"/>
                  <a:pt x="151" y="302"/>
                </a:cubicBezTo>
                <a:cubicBezTo>
                  <a:pt x="189" y="227"/>
                  <a:pt x="143" y="211"/>
                  <a:pt x="241" y="166"/>
                </a:cubicBezTo>
                <a:cubicBezTo>
                  <a:pt x="339" y="121"/>
                  <a:pt x="634" y="0"/>
                  <a:pt x="740" y="30"/>
                </a:cubicBezTo>
                <a:cubicBezTo>
                  <a:pt x="846" y="60"/>
                  <a:pt x="861" y="203"/>
                  <a:pt x="876" y="34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07" name="Freeform 11"/>
          <p:cNvSpPr/>
          <p:nvPr/>
        </p:nvSpPr>
        <p:spPr bwMode="auto">
          <a:xfrm>
            <a:off x="3851275" y="1509713"/>
            <a:ext cx="1873250" cy="479425"/>
          </a:xfrm>
          <a:custGeom>
            <a:avLst/>
            <a:gdLst>
              <a:gd name="T0" fmla="*/ 0 w 1180"/>
              <a:gd name="T1" fmla="*/ 211 h 302"/>
              <a:gd name="T2" fmla="*/ 273 w 1180"/>
              <a:gd name="T3" fmla="*/ 30 h 302"/>
              <a:gd name="T4" fmla="*/ 409 w 1180"/>
              <a:gd name="T5" fmla="*/ 30 h 302"/>
              <a:gd name="T6" fmla="*/ 681 w 1180"/>
              <a:gd name="T7" fmla="*/ 30 h 302"/>
              <a:gd name="T8" fmla="*/ 862 w 1180"/>
              <a:gd name="T9" fmla="*/ 30 h 302"/>
              <a:gd name="T10" fmla="*/ 998 w 1180"/>
              <a:gd name="T11" fmla="*/ 120 h 302"/>
              <a:gd name="T12" fmla="*/ 1180 w 1180"/>
              <a:gd name="T13" fmla="*/ 302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80" h="302">
                <a:moveTo>
                  <a:pt x="0" y="211"/>
                </a:moveTo>
                <a:cubicBezTo>
                  <a:pt x="102" y="135"/>
                  <a:pt x="205" y="60"/>
                  <a:pt x="273" y="30"/>
                </a:cubicBezTo>
                <a:cubicBezTo>
                  <a:pt x="341" y="0"/>
                  <a:pt x="341" y="30"/>
                  <a:pt x="409" y="30"/>
                </a:cubicBezTo>
                <a:cubicBezTo>
                  <a:pt x="477" y="30"/>
                  <a:pt x="606" y="30"/>
                  <a:pt x="681" y="30"/>
                </a:cubicBezTo>
                <a:cubicBezTo>
                  <a:pt x="756" y="30"/>
                  <a:pt x="809" y="15"/>
                  <a:pt x="862" y="30"/>
                </a:cubicBezTo>
                <a:cubicBezTo>
                  <a:pt x="915" y="45"/>
                  <a:pt x="945" y="75"/>
                  <a:pt x="998" y="120"/>
                </a:cubicBezTo>
                <a:cubicBezTo>
                  <a:pt x="1051" y="165"/>
                  <a:pt x="1115" y="233"/>
                  <a:pt x="1180" y="30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08" name="Freeform 12"/>
          <p:cNvSpPr/>
          <p:nvPr/>
        </p:nvSpPr>
        <p:spPr bwMode="auto">
          <a:xfrm>
            <a:off x="6516688" y="1833563"/>
            <a:ext cx="1908175" cy="1739900"/>
          </a:xfrm>
          <a:custGeom>
            <a:avLst/>
            <a:gdLst>
              <a:gd name="T0" fmla="*/ 0 w 1202"/>
              <a:gd name="T1" fmla="*/ 143 h 1096"/>
              <a:gd name="T2" fmla="*/ 363 w 1202"/>
              <a:gd name="T3" fmla="*/ 7 h 1096"/>
              <a:gd name="T4" fmla="*/ 589 w 1202"/>
              <a:gd name="T5" fmla="*/ 98 h 1096"/>
              <a:gd name="T6" fmla="*/ 907 w 1202"/>
              <a:gd name="T7" fmla="*/ 143 h 1096"/>
              <a:gd name="T8" fmla="*/ 1088 w 1202"/>
              <a:gd name="T9" fmla="*/ 325 h 1096"/>
              <a:gd name="T10" fmla="*/ 1179 w 1202"/>
              <a:gd name="T11" fmla="*/ 506 h 1096"/>
              <a:gd name="T12" fmla="*/ 1179 w 1202"/>
              <a:gd name="T13" fmla="*/ 687 h 1096"/>
              <a:gd name="T14" fmla="*/ 1043 w 1202"/>
              <a:gd name="T15" fmla="*/ 869 h 1096"/>
              <a:gd name="T16" fmla="*/ 907 w 1202"/>
              <a:gd name="T17" fmla="*/ 1096 h 10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02" h="1096">
                <a:moveTo>
                  <a:pt x="0" y="143"/>
                </a:moveTo>
                <a:cubicBezTo>
                  <a:pt x="132" y="78"/>
                  <a:pt x="265" y="14"/>
                  <a:pt x="363" y="7"/>
                </a:cubicBezTo>
                <a:cubicBezTo>
                  <a:pt x="461" y="0"/>
                  <a:pt x="498" y="75"/>
                  <a:pt x="589" y="98"/>
                </a:cubicBezTo>
                <a:cubicBezTo>
                  <a:pt x="680" y="121"/>
                  <a:pt x="824" y="105"/>
                  <a:pt x="907" y="143"/>
                </a:cubicBezTo>
                <a:cubicBezTo>
                  <a:pt x="990" y="181"/>
                  <a:pt x="1043" y="265"/>
                  <a:pt x="1088" y="325"/>
                </a:cubicBezTo>
                <a:cubicBezTo>
                  <a:pt x="1133" y="385"/>
                  <a:pt x="1164" y="446"/>
                  <a:pt x="1179" y="506"/>
                </a:cubicBezTo>
                <a:cubicBezTo>
                  <a:pt x="1194" y="566"/>
                  <a:pt x="1202" y="627"/>
                  <a:pt x="1179" y="687"/>
                </a:cubicBezTo>
                <a:cubicBezTo>
                  <a:pt x="1156" y="747"/>
                  <a:pt x="1088" y="801"/>
                  <a:pt x="1043" y="869"/>
                </a:cubicBezTo>
                <a:cubicBezTo>
                  <a:pt x="998" y="937"/>
                  <a:pt x="952" y="1016"/>
                  <a:pt x="907" y="109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09" name="Freeform 13"/>
          <p:cNvSpPr/>
          <p:nvPr/>
        </p:nvSpPr>
        <p:spPr bwMode="auto">
          <a:xfrm>
            <a:off x="2484438" y="3933825"/>
            <a:ext cx="2182812" cy="971550"/>
          </a:xfrm>
          <a:custGeom>
            <a:avLst/>
            <a:gdLst>
              <a:gd name="T0" fmla="*/ 1360 w 1375"/>
              <a:gd name="T1" fmla="*/ 0 h 612"/>
              <a:gd name="T2" fmla="*/ 1360 w 1375"/>
              <a:gd name="T3" fmla="*/ 136 h 612"/>
              <a:gd name="T4" fmla="*/ 1270 w 1375"/>
              <a:gd name="T5" fmla="*/ 317 h 612"/>
              <a:gd name="T6" fmla="*/ 952 w 1375"/>
              <a:gd name="T7" fmla="*/ 408 h 612"/>
              <a:gd name="T8" fmla="*/ 589 w 1375"/>
              <a:gd name="T9" fmla="*/ 498 h 612"/>
              <a:gd name="T10" fmla="*/ 453 w 1375"/>
              <a:gd name="T11" fmla="*/ 589 h 612"/>
              <a:gd name="T12" fmla="*/ 0 w 1375"/>
              <a:gd name="T13" fmla="*/ 362 h 6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75" h="612">
                <a:moveTo>
                  <a:pt x="1360" y="0"/>
                </a:moveTo>
                <a:cubicBezTo>
                  <a:pt x="1367" y="41"/>
                  <a:pt x="1375" y="83"/>
                  <a:pt x="1360" y="136"/>
                </a:cubicBezTo>
                <a:cubicBezTo>
                  <a:pt x="1345" y="189"/>
                  <a:pt x="1338" y="272"/>
                  <a:pt x="1270" y="317"/>
                </a:cubicBezTo>
                <a:cubicBezTo>
                  <a:pt x="1202" y="362"/>
                  <a:pt x="1065" y="378"/>
                  <a:pt x="952" y="408"/>
                </a:cubicBezTo>
                <a:cubicBezTo>
                  <a:pt x="839" y="438"/>
                  <a:pt x="672" y="468"/>
                  <a:pt x="589" y="498"/>
                </a:cubicBezTo>
                <a:cubicBezTo>
                  <a:pt x="506" y="528"/>
                  <a:pt x="551" y="612"/>
                  <a:pt x="453" y="589"/>
                </a:cubicBezTo>
                <a:cubicBezTo>
                  <a:pt x="355" y="566"/>
                  <a:pt x="75" y="400"/>
                  <a:pt x="0" y="36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10" name="Freeform 14"/>
          <p:cNvSpPr/>
          <p:nvPr/>
        </p:nvSpPr>
        <p:spPr bwMode="auto">
          <a:xfrm>
            <a:off x="6156325" y="3573463"/>
            <a:ext cx="1295400" cy="947737"/>
          </a:xfrm>
          <a:custGeom>
            <a:avLst/>
            <a:gdLst>
              <a:gd name="T0" fmla="*/ 0 w 816"/>
              <a:gd name="T1" fmla="*/ 227 h 597"/>
              <a:gd name="T2" fmla="*/ 136 w 816"/>
              <a:gd name="T3" fmla="*/ 544 h 597"/>
              <a:gd name="T4" fmla="*/ 454 w 816"/>
              <a:gd name="T5" fmla="*/ 544 h 597"/>
              <a:gd name="T6" fmla="*/ 680 w 816"/>
              <a:gd name="T7" fmla="*/ 363 h 597"/>
              <a:gd name="T8" fmla="*/ 816 w 816"/>
              <a:gd name="T9" fmla="*/ 0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16" h="597">
                <a:moveTo>
                  <a:pt x="0" y="227"/>
                </a:moveTo>
                <a:cubicBezTo>
                  <a:pt x="30" y="359"/>
                  <a:pt x="60" y="491"/>
                  <a:pt x="136" y="544"/>
                </a:cubicBezTo>
                <a:cubicBezTo>
                  <a:pt x="212" y="597"/>
                  <a:pt x="363" y="574"/>
                  <a:pt x="454" y="544"/>
                </a:cubicBezTo>
                <a:cubicBezTo>
                  <a:pt x="545" y="514"/>
                  <a:pt x="620" y="454"/>
                  <a:pt x="680" y="363"/>
                </a:cubicBezTo>
                <a:cubicBezTo>
                  <a:pt x="740" y="272"/>
                  <a:pt x="778" y="136"/>
                  <a:pt x="816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55311" name="Picture 15" descr="SNQ0012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59338" y="4149725"/>
            <a:ext cx="1060450" cy="122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5312" name="Line 16"/>
          <p:cNvSpPr>
            <a:spLocks noChangeShapeType="1"/>
          </p:cNvSpPr>
          <p:nvPr/>
        </p:nvSpPr>
        <p:spPr bwMode="auto">
          <a:xfrm flipV="1">
            <a:off x="7740650" y="2708275"/>
            <a:ext cx="0" cy="2159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13" name="Line 17"/>
          <p:cNvSpPr>
            <a:spLocks noChangeShapeType="1"/>
          </p:cNvSpPr>
          <p:nvPr/>
        </p:nvSpPr>
        <p:spPr bwMode="auto">
          <a:xfrm flipV="1">
            <a:off x="7885113" y="2852738"/>
            <a:ext cx="142875" cy="144462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14" name="Line 18"/>
          <p:cNvSpPr>
            <a:spLocks noChangeShapeType="1"/>
          </p:cNvSpPr>
          <p:nvPr/>
        </p:nvSpPr>
        <p:spPr bwMode="auto">
          <a:xfrm flipH="1" flipV="1">
            <a:off x="7308850" y="2997200"/>
            <a:ext cx="142875" cy="71438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15" name="Line 19"/>
          <p:cNvSpPr>
            <a:spLocks noChangeShapeType="1"/>
          </p:cNvSpPr>
          <p:nvPr/>
        </p:nvSpPr>
        <p:spPr bwMode="auto">
          <a:xfrm flipH="1" flipV="1">
            <a:off x="7451725" y="2781300"/>
            <a:ext cx="144463" cy="2159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16" name="Line 20"/>
          <p:cNvSpPr>
            <a:spLocks noChangeShapeType="1"/>
          </p:cNvSpPr>
          <p:nvPr/>
        </p:nvSpPr>
        <p:spPr bwMode="auto">
          <a:xfrm flipH="1">
            <a:off x="7308850" y="3213100"/>
            <a:ext cx="142875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17" name="Line 21"/>
          <p:cNvSpPr>
            <a:spLocks noChangeShapeType="1"/>
          </p:cNvSpPr>
          <p:nvPr/>
        </p:nvSpPr>
        <p:spPr bwMode="auto">
          <a:xfrm flipV="1">
            <a:off x="7956550" y="3068638"/>
            <a:ext cx="144463" cy="7302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318" name="Text Box 22"/>
          <p:cNvSpPr txBox="1">
            <a:spLocks noChangeArrowheads="1"/>
          </p:cNvSpPr>
          <p:nvPr/>
        </p:nvSpPr>
        <p:spPr bwMode="auto">
          <a:xfrm>
            <a:off x="1023938" y="566737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/>
          </a:p>
        </p:txBody>
      </p:sp>
      <p:sp>
        <p:nvSpPr>
          <p:cNvPr id="55319" name="Text Box 23"/>
          <p:cNvSpPr txBox="1">
            <a:spLocks noChangeArrowheads="1"/>
          </p:cNvSpPr>
          <p:nvPr/>
        </p:nvSpPr>
        <p:spPr bwMode="auto">
          <a:xfrm>
            <a:off x="539750" y="5589588"/>
            <a:ext cx="8208963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600" dirty="0">
                <a:solidFill>
                  <a:srgbClr val="0000FF"/>
                </a:solidFill>
                <a:ea typeface="黑体" panose="02010609060101010101" pitchFamily="2" charset="-122"/>
              </a:rPr>
              <a:t>结论：导体的电阻还跟</a:t>
            </a:r>
            <a:r>
              <a:rPr lang="zh-CN" altLang="en-US" sz="2600" dirty="0">
                <a:solidFill>
                  <a:srgbClr val="FF0000"/>
                </a:solidFill>
                <a:ea typeface="黑体" panose="02010609060101010101" pitchFamily="2" charset="-122"/>
              </a:rPr>
              <a:t>温度</a:t>
            </a:r>
            <a:r>
              <a:rPr lang="zh-CN" altLang="en-US" sz="2600" dirty="0">
                <a:solidFill>
                  <a:srgbClr val="0000FF"/>
                </a:solidFill>
                <a:ea typeface="黑体" panose="02010609060101010101" pitchFamily="2" charset="-122"/>
              </a:rPr>
              <a:t>有关。对大多数金属导体而言，温度越高，电阻越大。</a:t>
            </a:r>
          </a:p>
        </p:txBody>
      </p:sp>
      <p:sp>
        <p:nvSpPr>
          <p:cNvPr id="55320" name="Text Box 24"/>
          <p:cNvSpPr txBox="1">
            <a:spLocks noChangeArrowheads="1"/>
          </p:cNvSpPr>
          <p:nvPr/>
        </p:nvSpPr>
        <p:spPr bwMode="auto">
          <a:xfrm>
            <a:off x="900113" y="260350"/>
            <a:ext cx="7448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探究温度和导体电阻的关系</a:t>
            </a:r>
            <a:r>
              <a:rPr lang="zh-CN" altLang="en-US" sz="2800"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5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4" grpId="0" animBg="1"/>
      <p:bldP spid="55305" grpId="0" animBg="1"/>
      <p:bldP spid="55314" grpId="0" animBg="1"/>
      <p:bldP spid="55316" grpId="0" animBg="1"/>
      <p:bldP spid="55317" grpId="0" animBg="1"/>
      <p:bldP spid="553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486184" y="620688"/>
            <a:ext cx="249299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600" dirty="0">
                <a:solidFill>
                  <a:srgbClr val="FF3300"/>
                </a:solidFill>
                <a:ea typeface="黑体" panose="02010609060101010101" pitchFamily="2" charset="-122"/>
              </a:rPr>
              <a:t>实验结</a:t>
            </a:r>
            <a:r>
              <a:rPr lang="zh-CN" altLang="en-US" sz="3600" dirty="0" smtClean="0">
                <a:solidFill>
                  <a:srgbClr val="FF3300"/>
                </a:solidFill>
                <a:ea typeface="黑体" panose="02010609060101010101" pitchFamily="2" charset="-122"/>
              </a:rPr>
              <a:t>论：</a:t>
            </a:r>
            <a:endParaRPr lang="zh-CN" altLang="en-US" sz="3600" dirty="0">
              <a:solidFill>
                <a:srgbClr val="FF3300"/>
              </a:solidFill>
              <a:ea typeface="黑体" panose="02010609060101010101" pitchFamily="2" charset="-122"/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684163" y="1412875"/>
            <a:ext cx="748823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(1)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导体的电阻跟导体的长度有关，当导体的材料和粗细相同时，导体越长，电阻越大。</a:t>
            </a: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756171" y="2565400"/>
            <a:ext cx="748823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(2)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导体的电阻跟导体的粗细有关，当导体的材料和长度相同时，导体越粗，电阻越小。</a:t>
            </a:r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755600" y="3716338"/>
            <a:ext cx="7416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(3)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导体的电阻跟材料有关，当导体的粗细和长度相同时，不同材料的导体，其电阻不同。</a:t>
            </a: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683840" y="4941888"/>
            <a:ext cx="7848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(4)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进一步研究表明，导体的电阻还跟温度有关，</a:t>
            </a:r>
          </a:p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数金属的电阻随温度的升高而增大。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/>
      <p:bldP spid="54276" grpId="0"/>
      <p:bldP spid="54277" grpId="0"/>
      <p:bldP spid="5427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395288" y="1557338"/>
            <a:ext cx="7993062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dirty="0">
                <a:latin typeface="Times New Roman" panose="02020603050405020304" pitchFamily="18" charset="0"/>
                <a:ea typeface="黑体" panose="02010609060101010101" pitchFamily="2" charset="-122"/>
              </a:rPr>
              <a:t>1 </a:t>
            </a:r>
            <a:r>
              <a:rPr lang="zh-CN" altLang="en-US" sz="2800" dirty="0">
                <a:latin typeface="Times New Roman" panose="02020603050405020304" pitchFamily="18" charset="0"/>
                <a:ea typeface="黑体" panose="02010609060101010101" pitchFamily="2" charset="-122"/>
              </a:rPr>
              <a:t>、</a:t>
            </a:r>
            <a:r>
              <a:rPr lang="zh-CN" altLang="en-US" sz="2800" dirty="0">
                <a:ea typeface="黑体" panose="02010609060101010101" pitchFamily="2" charset="-122"/>
              </a:rPr>
              <a:t>导体的电阻是导体本身的一种性质，它的大小</a:t>
            </a:r>
          </a:p>
          <a:p>
            <a:r>
              <a:rPr lang="zh-CN" altLang="en-US" sz="2800" dirty="0">
                <a:ea typeface="黑体" panose="02010609060101010101" pitchFamily="2" charset="-122"/>
              </a:rPr>
              <a:t>       取决于导体的</a:t>
            </a:r>
            <a:r>
              <a:rPr lang="zh-CN" altLang="en-US" sz="2800" dirty="0">
                <a:solidFill>
                  <a:srgbClr val="FF3300"/>
                </a:solidFill>
                <a:ea typeface="黑体" panose="02010609060101010101" pitchFamily="2" charset="-122"/>
              </a:rPr>
              <a:t>材料</a:t>
            </a:r>
            <a:r>
              <a:rPr lang="zh-CN" altLang="en-US" sz="2800" dirty="0">
                <a:ea typeface="黑体" panose="02010609060101010101" pitchFamily="2" charset="-122"/>
              </a:rPr>
              <a:t>、</a:t>
            </a:r>
            <a:r>
              <a:rPr lang="zh-CN" altLang="en-US" sz="2800" dirty="0">
                <a:solidFill>
                  <a:srgbClr val="FF3300"/>
                </a:solidFill>
                <a:ea typeface="黑体" panose="02010609060101010101" pitchFamily="2" charset="-122"/>
              </a:rPr>
              <a:t>长度</a:t>
            </a:r>
            <a:r>
              <a:rPr lang="zh-CN" altLang="en-US" sz="2800" dirty="0">
                <a:ea typeface="黑体" panose="02010609060101010101" pitchFamily="2" charset="-122"/>
              </a:rPr>
              <a:t>和</a:t>
            </a:r>
            <a:r>
              <a:rPr lang="zh-CN" altLang="en-US" sz="2800" dirty="0">
                <a:solidFill>
                  <a:srgbClr val="FF3300"/>
                </a:solidFill>
                <a:ea typeface="黑体" panose="02010609060101010101" pitchFamily="2" charset="-122"/>
              </a:rPr>
              <a:t>横截面积</a:t>
            </a:r>
            <a:r>
              <a:rPr lang="zh-CN" altLang="en-US" sz="2800" dirty="0">
                <a:ea typeface="黑体" panose="02010609060101010101" pitchFamily="2" charset="-122"/>
              </a:rPr>
              <a:t>。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5399087" cy="850900"/>
          </a:xfrm>
          <a:noFill/>
        </p:spPr>
        <p:txBody>
          <a:bodyPr/>
          <a:lstStyle/>
          <a:p>
            <a:pPr algn="l"/>
            <a:r>
              <a:rPr lang="zh-CN" altLang="en-US" sz="3600" b="1" dirty="0"/>
              <a:t>二、电阻与哪些因素有关</a:t>
            </a: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468313" y="2636838"/>
            <a:ext cx="79930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dirty="0">
                <a:latin typeface="Times New Roman" panose="02020603050405020304" pitchFamily="18" charset="0"/>
                <a:ea typeface="黑体" panose="02010609060101010101" pitchFamily="2" charset="-122"/>
              </a:rPr>
              <a:t>2 </a:t>
            </a:r>
            <a:r>
              <a:rPr lang="zh-CN" altLang="en-US" sz="2800" dirty="0">
                <a:latin typeface="Times New Roman" panose="02020603050405020304" pitchFamily="18" charset="0"/>
                <a:ea typeface="黑体" panose="02010609060101010101" pitchFamily="2" charset="-122"/>
              </a:rPr>
              <a:t>、</a:t>
            </a:r>
            <a:r>
              <a:rPr lang="zh-CN" altLang="en-US" sz="2800" dirty="0">
                <a:ea typeface="黑体" panose="02010609060101010101" pitchFamily="2" charset="-122"/>
              </a:rPr>
              <a:t>进一步研究表明，导体的电阻还跟温度有关。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/>
      <p:bldP spid="389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419475" y="404813"/>
            <a:ext cx="4895850" cy="777875"/>
          </a:xfrm>
        </p:spPr>
        <p:txBody>
          <a:bodyPr/>
          <a:lstStyle/>
          <a:p>
            <a:pPr algn="l"/>
            <a:r>
              <a:rPr lang="zh-CN" altLang="en-US" sz="2800" b="1">
                <a:solidFill>
                  <a:srgbClr val="FF3300"/>
                </a:solidFill>
              </a:rPr>
              <a:t>一些电器正常工作时的电阻</a:t>
            </a:r>
          </a:p>
        </p:txBody>
      </p:sp>
      <p:graphicFrame>
        <p:nvGraphicFramePr>
          <p:cNvPr id="42031" name="Group 47"/>
          <p:cNvGraphicFramePr>
            <a:graphicFrameLocks noGrp="1"/>
          </p:cNvGraphicFramePr>
          <p:nvPr>
            <p:ph type="tbl" idx="1"/>
          </p:nvPr>
        </p:nvGraphicFramePr>
        <p:xfrm>
          <a:off x="3779838" y="1341438"/>
          <a:ext cx="4381500" cy="2378710"/>
        </p:xfrm>
        <a:graphic>
          <a:graphicData uri="http://schemas.openxmlformats.org/drawingml/2006/table">
            <a:tbl>
              <a:tblPr/>
              <a:tblGrid>
                <a:gridCol w="2774950"/>
                <a:gridCol w="1606550"/>
              </a:tblGrid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名称（规格）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电阻</a:t>
                      </a: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R/Ω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52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白炽灯泡</a:t>
                      </a: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(25W)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1936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白炽灯泡</a:t>
                      </a: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(40W)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1210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白炽灯泡</a:t>
                      </a: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(100W)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电熨斗</a:t>
                      </a: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(75W)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64.5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实验用小灯泡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</a:t>
                      </a: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～</a:t>
                      </a: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2023" name="Text Box 39"/>
          <p:cNvSpPr txBox="1">
            <a:spLocks noChangeArrowheads="1"/>
          </p:cNvSpPr>
          <p:nvPr/>
        </p:nvSpPr>
        <p:spPr bwMode="auto">
          <a:xfrm>
            <a:off x="395288" y="765175"/>
            <a:ext cx="3240087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/>
              <a:t>     </a:t>
            </a:r>
            <a:r>
              <a:rPr lang="zh-CN" altLang="en-US" sz="2400" b="1"/>
              <a:t>由右表可知，</a:t>
            </a:r>
            <a:r>
              <a:rPr lang="en-US" altLang="zh-CN" sz="2400" b="1"/>
              <a:t>100W</a:t>
            </a:r>
            <a:r>
              <a:rPr lang="zh-CN" altLang="en-US" sz="2400" b="1"/>
              <a:t>的白炽灯泡的电阻比</a:t>
            </a:r>
            <a:r>
              <a:rPr lang="en-US" altLang="zh-CN" sz="2400" b="1"/>
              <a:t>25W</a:t>
            </a:r>
            <a:r>
              <a:rPr lang="zh-CN" altLang="en-US" sz="2400" b="1"/>
              <a:t>的白炽灯泡的电阻小，表明灯泡的亮度与灯丝的电阻有关。请观察一下，这两个灯泡的灯丝的长短，粗细一样吗？</a:t>
            </a:r>
          </a:p>
        </p:txBody>
      </p:sp>
      <p:pic>
        <p:nvPicPr>
          <p:cNvPr id="42025" name="Picture 41"/>
          <p:cNvPicPr>
            <a:picLocks noChangeAspect="1" noChangeArrowheads="1"/>
          </p:cNvPicPr>
          <p:nvPr/>
        </p:nvPicPr>
        <p:blipFill>
          <a:blip r:embed="rId3" cstate="email">
            <a:lum bright="40000" contrast="-40000"/>
          </a:blip>
          <a:srcRect/>
          <a:stretch>
            <a:fillRect/>
          </a:stretch>
        </p:blipFill>
        <p:spPr bwMode="auto">
          <a:xfrm>
            <a:off x="323850" y="4005263"/>
            <a:ext cx="3313113" cy="251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2033" name="Picture 49"/>
          <p:cNvPicPr>
            <a:picLocks noChangeAspect="1" noChangeArrowheads="1"/>
          </p:cNvPicPr>
          <p:nvPr/>
        </p:nvPicPr>
        <p:blipFill>
          <a:blip r:embed="rId4" cstate="print">
            <a:lum bright="40000" contrast="-40000"/>
          </a:blip>
          <a:srcRect/>
          <a:stretch>
            <a:fillRect/>
          </a:stretch>
        </p:blipFill>
        <p:spPr bwMode="auto">
          <a:xfrm>
            <a:off x="3995738" y="4005263"/>
            <a:ext cx="4537075" cy="259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2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2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533400" y="22860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838200" y="2209800"/>
            <a:ext cx="7140575" cy="170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kumimoji="1" lang="en-US" altLang="zh-CN" sz="4800" b="1">
              <a:solidFill>
                <a:srgbClr val="FF9900"/>
              </a:solidFill>
              <a:latin typeface="Times New Roman" panose="02020603050405020304" pitchFamily="18" charset="0"/>
              <a:ea typeface="华文新魏" pitchFamily="2" charset="-122"/>
            </a:endParaRPr>
          </a:p>
          <a:p>
            <a:pPr>
              <a:spcBef>
                <a:spcPct val="20000"/>
              </a:spcBef>
            </a:pPr>
            <a:r>
              <a:rPr lang="en-US" altLang="zh-CN" sz="4800" b="1">
                <a:solidFill>
                  <a:srgbClr val="3333CC"/>
                </a:solidFill>
                <a:ea typeface="华文新魏" pitchFamily="2" charset="-122"/>
              </a:rPr>
              <a:t>  </a:t>
            </a:r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sz="4000" b="1" dirty="0">
                <a:ea typeface="楷体_GB2312" pitchFamily="49" charset="-122"/>
              </a:rPr>
              <a:t>三</a:t>
            </a:r>
            <a:r>
              <a:rPr lang="en-US" altLang="zh-CN" sz="4000" b="1" dirty="0">
                <a:ea typeface="楷体_GB2312" pitchFamily="49" charset="-122"/>
              </a:rPr>
              <a:t>.</a:t>
            </a:r>
            <a:r>
              <a:rPr lang="zh-CN" altLang="en-US" sz="4000" b="1" dirty="0">
                <a:ea typeface="楷体_GB2312" pitchFamily="49" charset="-122"/>
              </a:rPr>
              <a:t>电阻器的分类</a:t>
            </a:r>
          </a:p>
        </p:txBody>
      </p:sp>
      <p:sp>
        <p:nvSpPr>
          <p:cNvPr id="73733" name="Rectangle 5"/>
          <p:cNvSpPr>
            <a:spLocks noGrp="1" noChangeArrowheads="1"/>
          </p:cNvSpPr>
          <p:nvPr>
            <p:ph idx="1"/>
          </p:nvPr>
        </p:nvSpPr>
        <p:spPr>
          <a:xfrm>
            <a:off x="539750" y="1412875"/>
            <a:ext cx="7921625" cy="4344988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b="1" dirty="0"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b="1" dirty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b="1" dirty="0">
                <a:latin typeface="楷体_GB2312" pitchFamily="49" charset="-122"/>
                <a:ea typeface="楷体_GB2312" pitchFamily="49" charset="-122"/>
              </a:rPr>
              <a:t>）定值电阻</a:t>
            </a:r>
            <a:r>
              <a:rPr lang="en-US" altLang="zh-CN" b="1" dirty="0">
                <a:latin typeface="楷体_GB2312" pitchFamily="49" charset="-122"/>
                <a:ea typeface="楷体_GB2312" pitchFamily="49" charset="-122"/>
              </a:rPr>
              <a:t>---</a:t>
            </a:r>
            <a:r>
              <a:rPr lang="zh-CN" altLang="en-US" b="1" dirty="0">
                <a:latin typeface="楷体_GB2312" pitchFamily="49" charset="-122"/>
                <a:ea typeface="楷体_GB2312" pitchFamily="49" charset="-122"/>
              </a:rPr>
              <a:t>电阻</a:t>
            </a:r>
          </a:p>
          <a:p>
            <a:pPr>
              <a:buFontTx/>
              <a:buNone/>
            </a:pP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  <a:p>
            <a:pPr>
              <a:buFontTx/>
              <a:buNone/>
            </a:pPr>
            <a:endParaRPr lang="zh-CN" altLang="en-US" b="1" dirty="0">
              <a:latin typeface="楷体_GB2312" pitchFamily="49" charset="-122"/>
              <a:ea typeface="楷体_GB2312" pitchFamily="49" charset="-122"/>
            </a:endParaRPr>
          </a:p>
          <a:p>
            <a:pPr>
              <a:buFontTx/>
              <a:buNone/>
            </a:pPr>
            <a:r>
              <a:rPr lang="zh-CN" altLang="en-US" b="1" dirty="0"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b="1" dirty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b="1" dirty="0">
                <a:latin typeface="楷体_GB2312" pitchFamily="49" charset="-122"/>
                <a:ea typeface="楷体_GB2312" pitchFamily="49" charset="-122"/>
              </a:rPr>
              <a:t>）可变电阻</a:t>
            </a:r>
            <a:r>
              <a:rPr lang="en-US" altLang="zh-CN" b="1" dirty="0">
                <a:latin typeface="楷体_GB2312" pitchFamily="49" charset="-122"/>
                <a:ea typeface="楷体_GB2312" pitchFamily="49" charset="-122"/>
              </a:rPr>
              <a:t>---</a:t>
            </a:r>
            <a:r>
              <a:rPr lang="zh-CN" altLang="en-US" b="1" dirty="0">
                <a:latin typeface="楷体_GB2312" pitchFamily="49" charset="-122"/>
                <a:ea typeface="楷体_GB2312" pitchFamily="49" charset="-122"/>
              </a:rPr>
              <a:t>滑动变阻器</a:t>
            </a:r>
            <a:r>
              <a:rPr lang="en-US" altLang="zh-CN" b="1" dirty="0">
                <a:latin typeface="楷体_GB2312" pitchFamily="49" charset="-122"/>
                <a:ea typeface="楷体_GB2312" pitchFamily="49" charset="-122"/>
              </a:rPr>
              <a:t>/</a:t>
            </a:r>
            <a:r>
              <a:rPr lang="zh-CN" altLang="en-US" b="1" dirty="0">
                <a:latin typeface="楷体_GB2312" pitchFamily="49" charset="-122"/>
                <a:ea typeface="楷体_GB2312" pitchFamily="49" charset="-122"/>
              </a:rPr>
              <a:t>电阻箱</a:t>
            </a:r>
          </a:p>
          <a:p>
            <a:pPr>
              <a:buFontTx/>
              <a:buNone/>
            </a:pPr>
            <a:r>
              <a:rPr lang="zh-CN" altLang="en-US" b="1" dirty="0">
                <a:latin typeface="楷体_GB2312" pitchFamily="49" charset="-122"/>
                <a:ea typeface="楷体_GB2312" pitchFamily="49" charset="-122"/>
              </a:rPr>
              <a:t> </a:t>
            </a:r>
          </a:p>
        </p:txBody>
      </p:sp>
      <p:pic>
        <p:nvPicPr>
          <p:cNvPr id="7373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886" y="1556792"/>
            <a:ext cx="3600450" cy="122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373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150" y="4005263"/>
            <a:ext cx="489585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3736" name="Rectangle 8"/>
          <p:cNvSpPr>
            <a:spLocks noChangeArrowheads="1"/>
          </p:cNvSpPr>
          <p:nvPr/>
        </p:nvSpPr>
        <p:spPr bwMode="auto">
          <a:xfrm>
            <a:off x="3779838" y="5013325"/>
            <a:ext cx="215900" cy="3603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3737" name="Rectangle 9"/>
          <p:cNvSpPr>
            <a:spLocks noChangeArrowheads="1"/>
          </p:cNvSpPr>
          <p:nvPr/>
        </p:nvSpPr>
        <p:spPr bwMode="auto">
          <a:xfrm>
            <a:off x="5508625" y="5156200"/>
            <a:ext cx="71438" cy="2889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3738" name="Line 10"/>
          <p:cNvSpPr>
            <a:spLocks noChangeShapeType="1"/>
          </p:cNvSpPr>
          <p:nvPr/>
        </p:nvSpPr>
        <p:spPr bwMode="auto">
          <a:xfrm>
            <a:off x="5508625" y="5157788"/>
            <a:ext cx="0" cy="142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 cstate="email">
            <a:lum contrast="24000"/>
          </a:blip>
          <a:srcRect/>
          <a:stretch>
            <a:fillRect/>
          </a:stretch>
        </p:blipFill>
        <p:spPr bwMode="auto">
          <a:xfrm>
            <a:off x="1008459" y="1389112"/>
            <a:ext cx="701992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1835150" y="1484313"/>
            <a:ext cx="10080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FF"/>
                </a:solidFill>
                <a:latin typeface="Tahoma" panose="020B0604030504040204" pitchFamily="34" charset="0"/>
              </a:rPr>
              <a:t>滑片</a:t>
            </a: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4140200" y="3573463"/>
            <a:ext cx="10795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FF"/>
                </a:solidFill>
                <a:latin typeface="Tahoma" panose="020B0604030504040204" pitchFamily="34" charset="0"/>
              </a:rPr>
              <a:t>线圈</a:t>
            </a:r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5364163" y="1412875"/>
            <a:ext cx="129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FF"/>
                </a:solidFill>
                <a:latin typeface="Tahoma" panose="020B0604030504040204" pitchFamily="34" charset="0"/>
              </a:rPr>
              <a:t>金属杆</a:t>
            </a:r>
          </a:p>
        </p:txBody>
      </p:sp>
      <p:sp>
        <p:nvSpPr>
          <p:cNvPr id="77830" name="Line 6"/>
          <p:cNvSpPr>
            <a:spLocks noChangeShapeType="1"/>
          </p:cNvSpPr>
          <p:nvPr/>
        </p:nvSpPr>
        <p:spPr bwMode="auto">
          <a:xfrm flipH="1">
            <a:off x="5003800" y="1844675"/>
            <a:ext cx="287338" cy="330200"/>
          </a:xfrm>
          <a:prstGeom prst="line">
            <a:avLst/>
          </a:prstGeom>
          <a:noFill/>
          <a:ln w="38100">
            <a:solidFill>
              <a:srgbClr val="0000FF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 flipH="1" flipV="1">
            <a:off x="2843213" y="1773238"/>
            <a:ext cx="561975" cy="293687"/>
          </a:xfrm>
          <a:prstGeom prst="line">
            <a:avLst/>
          </a:prstGeom>
          <a:noFill/>
          <a:ln w="38100">
            <a:solidFill>
              <a:srgbClr val="0000FF"/>
            </a:solidFill>
            <a:miter lim="800000"/>
            <a:head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77832" name="Line 8"/>
          <p:cNvSpPr>
            <a:spLocks noChangeShapeType="1"/>
          </p:cNvSpPr>
          <p:nvPr/>
        </p:nvSpPr>
        <p:spPr bwMode="auto">
          <a:xfrm flipV="1">
            <a:off x="5148263" y="3141663"/>
            <a:ext cx="241300" cy="500062"/>
          </a:xfrm>
          <a:prstGeom prst="line">
            <a:avLst/>
          </a:prstGeom>
          <a:noFill/>
          <a:ln w="57150">
            <a:solidFill>
              <a:srgbClr val="0000FF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77833" name="Text Box 9"/>
          <p:cNvSpPr txBox="1">
            <a:spLocks noChangeArrowheads="1"/>
          </p:cNvSpPr>
          <p:nvPr/>
        </p:nvSpPr>
        <p:spPr bwMode="auto">
          <a:xfrm>
            <a:off x="7019925" y="3429000"/>
            <a:ext cx="611188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FF"/>
                </a:solidFill>
                <a:latin typeface="Tahoma" panose="020B0604030504040204" pitchFamily="34" charset="0"/>
              </a:rPr>
              <a:t>瓷筒</a:t>
            </a:r>
          </a:p>
        </p:txBody>
      </p:sp>
      <p:sp>
        <p:nvSpPr>
          <p:cNvPr id="77834" name="Line 10"/>
          <p:cNvSpPr>
            <a:spLocks noChangeShapeType="1"/>
          </p:cNvSpPr>
          <p:nvPr/>
        </p:nvSpPr>
        <p:spPr bwMode="auto">
          <a:xfrm>
            <a:off x="6443663" y="3860800"/>
            <a:ext cx="471487" cy="246063"/>
          </a:xfrm>
          <a:prstGeom prst="line">
            <a:avLst/>
          </a:prstGeom>
          <a:noFill/>
          <a:ln w="38100">
            <a:solidFill>
              <a:srgbClr val="0000FF"/>
            </a:solidFill>
            <a:miter lim="800000"/>
            <a:head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77835" name="Text Box 11"/>
          <p:cNvSpPr txBox="1">
            <a:spLocks noChangeArrowheads="1"/>
          </p:cNvSpPr>
          <p:nvPr/>
        </p:nvSpPr>
        <p:spPr bwMode="auto">
          <a:xfrm>
            <a:off x="2469232" y="4437112"/>
            <a:ext cx="4191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 dirty="0">
                <a:solidFill>
                  <a:schemeClr val="hlink"/>
                </a:solidFill>
                <a:latin typeface="Tahoma" panose="020B0604030504040204" pitchFamily="34" charset="0"/>
              </a:rPr>
              <a:t>A</a:t>
            </a:r>
            <a:r>
              <a:rPr kumimoji="1" lang="zh-CN" altLang="en-US" sz="2800" b="1" dirty="0">
                <a:solidFill>
                  <a:schemeClr val="hlink"/>
                </a:solidFill>
                <a:latin typeface="Tahoma" panose="020B0604030504040204" pitchFamily="34" charset="0"/>
              </a:rPr>
              <a:t>、</a:t>
            </a:r>
            <a:r>
              <a:rPr kumimoji="1" lang="en-US" altLang="zh-CN" sz="2800" b="1" dirty="0">
                <a:solidFill>
                  <a:schemeClr val="hlink"/>
                </a:solidFill>
                <a:latin typeface="Tahoma" panose="020B0604030504040204" pitchFamily="34" charset="0"/>
              </a:rPr>
              <a:t>B</a:t>
            </a:r>
            <a:r>
              <a:rPr kumimoji="1" lang="zh-CN" altLang="en-US" sz="2800" b="1" dirty="0">
                <a:solidFill>
                  <a:schemeClr val="hlink"/>
                </a:solidFill>
                <a:latin typeface="Tahoma" panose="020B0604030504040204" pitchFamily="34" charset="0"/>
              </a:rPr>
              <a:t>、</a:t>
            </a:r>
            <a:r>
              <a:rPr kumimoji="1" lang="en-US" altLang="zh-CN" sz="2800" b="1" dirty="0">
                <a:solidFill>
                  <a:schemeClr val="hlink"/>
                </a:solidFill>
                <a:latin typeface="Tahoma" panose="020B0604030504040204" pitchFamily="34" charset="0"/>
              </a:rPr>
              <a:t>C</a:t>
            </a:r>
            <a:r>
              <a:rPr kumimoji="1" lang="zh-CN" altLang="en-US" sz="2800" b="1" dirty="0">
                <a:solidFill>
                  <a:schemeClr val="hlink"/>
                </a:solidFill>
                <a:latin typeface="Tahoma" panose="020B0604030504040204" pitchFamily="34" charset="0"/>
              </a:rPr>
              <a:t>、</a:t>
            </a:r>
            <a:r>
              <a:rPr kumimoji="1" lang="en-US" altLang="zh-CN" sz="2800" b="1" dirty="0">
                <a:solidFill>
                  <a:schemeClr val="hlink"/>
                </a:solidFill>
                <a:latin typeface="Tahoma" panose="020B0604030504040204" pitchFamily="34" charset="0"/>
              </a:rPr>
              <a:t>D</a:t>
            </a:r>
            <a:r>
              <a:rPr kumimoji="1" lang="zh-CN" altLang="en-US" sz="2800" b="1" dirty="0">
                <a:solidFill>
                  <a:srgbClr val="0000FF"/>
                </a:solidFill>
                <a:latin typeface="Tahoma" panose="020B0604030504040204" pitchFamily="34" charset="0"/>
              </a:rPr>
              <a:t>（接线柱）</a:t>
            </a:r>
          </a:p>
        </p:txBody>
      </p:sp>
      <p:sp>
        <p:nvSpPr>
          <p:cNvPr id="77836" name="Rectangle 12"/>
          <p:cNvSpPr>
            <a:spLocks noChangeArrowheads="1"/>
          </p:cNvSpPr>
          <p:nvPr/>
        </p:nvSpPr>
        <p:spPr bwMode="auto">
          <a:xfrm>
            <a:off x="468313" y="260350"/>
            <a:ext cx="69834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4000" b="1" dirty="0">
                <a:solidFill>
                  <a:srgbClr val="0000FF"/>
                </a:solidFill>
              </a:rPr>
              <a:t>四</a:t>
            </a:r>
            <a:r>
              <a:rPr lang="en-US" altLang="zh-CN" sz="4000" b="1" dirty="0">
                <a:solidFill>
                  <a:srgbClr val="0000FF"/>
                </a:solidFill>
              </a:rPr>
              <a:t>.</a:t>
            </a:r>
            <a:r>
              <a:rPr lang="zh-CN" altLang="en-US" sz="4000" b="1" dirty="0">
                <a:solidFill>
                  <a:srgbClr val="0000FF"/>
                </a:solidFill>
              </a:rPr>
              <a:t>滑动变阻器的原理和作用</a:t>
            </a:r>
          </a:p>
        </p:txBody>
      </p:sp>
      <p:sp>
        <p:nvSpPr>
          <p:cNvPr id="77837" name="Rectangle 13"/>
          <p:cNvSpPr>
            <a:spLocks noChangeArrowheads="1"/>
          </p:cNvSpPr>
          <p:nvPr/>
        </p:nvSpPr>
        <p:spPr bwMode="auto">
          <a:xfrm>
            <a:off x="684213" y="4975428"/>
            <a:ext cx="7991475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 dirty="0">
                <a:solidFill>
                  <a:srgbClr val="CC3300"/>
                </a:solidFill>
              </a:rPr>
              <a:t>1.</a:t>
            </a:r>
            <a:r>
              <a:rPr lang="zh-CN" altLang="en-US" sz="2800" b="1" dirty="0">
                <a:solidFill>
                  <a:srgbClr val="CC3300"/>
                </a:solidFill>
              </a:rPr>
              <a:t>作用</a:t>
            </a:r>
            <a:r>
              <a:rPr lang="zh-CN" altLang="en-US" sz="2400" b="1" dirty="0">
                <a:solidFill>
                  <a:srgbClr val="CC3300"/>
                </a:solidFill>
              </a:rPr>
              <a:t>：</a:t>
            </a:r>
          </a:p>
          <a:p>
            <a:r>
              <a:rPr lang="zh-CN" altLang="en-US" sz="2400" b="1" dirty="0">
                <a:solidFill>
                  <a:srgbClr val="CC3300"/>
                </a:solidFill>
              </a:rPr>
              <a:t>          </a:t>
            </a:r>
            <a:r>
              <a:rPr lang="zh-CN" altLang="en-US" sz="2400" b="1" dirty="0">
                <a:sym typeface="Wingdings" panose="05000000000000000000" pitchFamily="2" charset="2"/>
              </a:rPr>
              <a:t>（</a:t>
            </a:r>
            <a:r>
              <a:rPr lang="en-US" altLang="zh-CN" sz="2400" b="1" dirty="0">
                <a:sym typeface="Wingdings" panose="05000000000000000000" pitchFamily="2" charset="2"/>
              </a:rPr>
              <a:t>1</a:t>
            </a:r>
            <a:r>
              <a:rPr lang="zh-CN" altLang="en-US" sz="2400" b="1" dirty="0">
                <a:sym typeface="Wingdings" panose="05000000000000000000" pitchFamily="2" charset="2"/>
              </a:rPr>
              <a:t>）</a:t>
            </a:r>
            <a:r>
              <a:rPr lang="zh-CN" altLang="en-US" sz="2400" b="1" dirty="0"/>
              <a:t>通过改变电阻的大</a:t>
            </a:r>
            <a:r>
              <a:rPr lang="zh-CN" altLang="en-US" sz="2400" b="1" dirty="0" smtClean="0"/>
              <a:t>小从而</a:t>
            </a:r>
            <a:r>
              <a:rPr lang="zh-CN" altLang="en-US" sz="2400" b="1" dirty="0"/>
              <a:t>改变电流的大</a:t>
            </a:r>
            <a:r>
              <a:rPr lang="zh-CN" altLang="en-US" sz="2400" b="1" dirty="0" smtClean="0"/>
              <a:t>小。</a:t>
            </a:r>
            <a:endParaRPr lang="zh-CN" altLang="en-US" sz="2400" b="1" dirty="0"/>
          </a:p>
          <a:p>
            <a:r>
              <a:rPr lang="zh-CN" altLang="en-US" sz="2400" b="1" dirty="0"/>
              <a:t>          （</a:t>
            </a:r>
            <a:r>
              <a:rPr lang="en-US" altLang="zh-CN" sz="2400" b="1" dirty="0"/>
              <a:t>2</a:t>
            </a:r>
            <a:r>
              <a:rPr lang="zh-CN" altLang="en-US" sz="2400" b="1" dirty="0"/>
              <a:t>）保护电</a:t>
            </a:r>
            <a:r>
              <a:rPr lang="zh-CN" altLang="en-US" sz="2400" b="1" dirty="0" smtClean="0"/>
              <a:t>路。</a:t>
            </a:r>
            <a:endParaRPr lang="zh-CN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8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78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autoUpdateAnimBg="0"/>
      <p:bldP spid="77828" grpId="0" autoUpdateAnimBg="0"/>
      <p:bldP spid="77829" grpId="0" autoUpdateAnimBg="0"/>
      <p:bldP spid="77833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9" name="Rectangle 11"/>
          <p:cNvSpPr>
            <a:spLocks noChangeArrowheads="1"/>
          </p:cNvSpPr>
          <p:nvPr/>
        </p:nvSpPr>
        <p:spPr bwMode="auto">
          <a:xfrm>
            <a:off x="395288" y="620713"/>
            <a:ext cx="6048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 dirty="0">
                <a:latin typeface="Times New Roman" panose="02020603050405020304" pitchFamily="18" charset="0"/>
                <a:ea typeface="黑体" panose="02010609060101010101" pitchFamily="2" charset="-122"/>
              </a:rPr>
              <a:t>2</a:t>
            </a:r>
            <a:r>
              <a:rPr kumimoji="1" lang="zh-CN" altLang="en-US" sz="2800" b="1" dirty="0">
                <a:latin typeface="Times New Roman" panose="02020603050405020304" pitchFamily="18" charset="0"/>
                <a:ea typeface="黑体" panose="02010609060101010101" pitchFamily="2" charset="-122"/>
              </a:rPr>
              <a:t>、滑动变阻器的结构示意图和符号</a:t>
            </a:r>
          </a:p>
        </p:txBody>
      </p:sp>
      <p:grpSp>
        <p:nvGrpSpPr>
          <p:cNvPr id="2" name="Group 175"/>
          <p:cNvGrpSpPr/>
          <p:nvPr/>
        </p:nvGrpSpPr>
        <p:grpSpPr bwMode="auto">
          <a:xfrm>
            <a:off x="611188" y="1125538"/>
            <a:ext cx="3500437" cy="1517650"/>
            <a:chOff x="385" y="709"/>
            <a:chExt cx="2479" cy="1103"/>
          </a:xfrm>
        </p:grpSpPr>
        <p:grpSp>
          <p:nvGrpSpPr>
            <p:cNvPr id="3" name="Group 86"/>
            <p:cNvGrpSpPr/>
            <p:nvPr/>
          </p:nvGrpSpPr>
          <p:grpSpPr bwMode="auto">
            <a:xfrm>
              <a:off x="385" y="709"/>
              <a:ext cx="2479" cy="908"/>
              <a:chOff x="624" y="2688"/>
              <a:chExt cx="2479" cy="908"/>
            </a:xfrm>
          </p:grpSpPr>
          <p:sp>
            <p:nvSpPr>
              <p:cNvPr id="58455" name="Line 87"/>
              <p:cNvSpPr>
                <a:spLocks noChangeShapeType="1"/>
              </p:cNvSpPr>
              <p:nvPr/>
            </p:nvSpPr>
            <p:spPr bwMode="auto">
              <a:xfrm>
                <a:off x="2400" y="3216"/>
                <a:ext cx="48" cy="144"/>
              </a:xfrm>
              <a:prstGeom prst="line">
                <a:avLst/>
              </a:prstGeom>
              <a:noFill/>
              <a:ln w="381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grpSp>
            <p:nvGrpSpPr>
              <p:cNvPr id="4" name="Group 88"/>
              <p:cNvGrpSpPr/>
              <p:nvPr/>
            </p:nvGrpSpPr>
            <p:grpSpPr bwMode="auto">
              <a:xfrm>
                <a:off x="624" y="2688"/>
                <a:ext cx="2479" cy="908"/>
                <a:chOff x="720" y="3120"/>
                <a:chExt cx="2479" cy="908"/>
              </a:xfrm>
            </p:grpSpPr>
            <p:grpSp>
              <p:nvGrpSpPr>
                <p:cNvPr id="5" name="Group 89"/>
                <p:cNvGrpSpPr/>
                <p:nvPr/>
              </p:nvGrpSpPr>
              <p:grpSpPr bwMode="auto">
                <a:xfrm>
                  <a:off x="720" y="3120"/>
                  <a:ext cx="2479" cy="908"/>
                  <a:chOff x="432" y="3072"/>
                  <a:chExt cx="2479" cy="908"/>
                </a:xfrm>
              </p:grpSpPr>
              <p:grpSp>
                <p:nvGrpSpPr>
                  <p:cNvPr id="6" name="Group 90"/>
                  <p:cNvGrpSpPr/>
                  <p:nvPr/>
                </p:nvGrpSpPr>
                <p:grpSpPr bwMode="auto">
                  <a:xfrm>
                    <a:off x="768" y="3600"/>
                    <a:ext cx="1776" cy="240"/>
                    <a:chOff x="768" y="3600"/>
                    <a:chExt cx="1776" cy="240"/>
                  </a:xfrm>
                </p:grpSpPr>
                <p:sp>
                  <p:nvSpPr>
                    <p:cNvPr id="58459" name="Line 9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008" y="3600"/>
                      <a:ext cx="48" cy="144"/>
                    </a:xfrm>
                    <a:prstGeom prst="line">
                      <a:avLst/>
                    </a:prstGeom>
                    <a:noFill/>
                    <a:ln w="38100" cap="sq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7" name="Group 92"/>
                    <p:cNvGrpSpPr/>
                    <p:nvPr/>
                  </p:nvGrpSpPr>
                  <p:grpSpPr bwMode="auto">
                    <a:xfrm>
                      <a:off x="768" y="3600"/>
                      <a:ext cx="1776" cy="240"/>
                      <a:chOff x="768" y="3600"/>
                      <a:chExt cx="1776" cy="240"/>
                    </a:xfrm>
                  </p:grpSpPr>
                  <p:sp>
                    <p:nvSpPr>
                      <p:cNvPr id="58461" name="Line 9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68" y="3744"/>
                        <a:ext cx="240" cy="0"/>
                      </a:xfrm>
                      <a:prstGeom prst="line">
                        <a:avLst/>
                      </a:prstGeom>
                      <a:noFill/>
                      <a:ln w="38100" cap="sq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8" name="Group 94"/>
                      <p:cNvGrpSpPr/>
                      <p:nvPr/>
                    </p:nvGrpSpPr>
                    <p:grpSpPr bwMode="auto">
                      <a:xfrm>
                        <a:off x="1056" y="3600"/>
                        <a:ext cx="192" cy="240"/>
                        <a:chOff x="1056" y="3600"/>
                        <a:chExt cx="192" cy="240"/>
                      </a:xfrm>
                    </p:grpSpPr>
                    <p:sp>
                      <p:nvSpPr>
                        <p:cNvPr id="58463" name="Line 9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52" y="3600"/>
                          <a:ext cx="48" cy="240"/>
                        </a:xfrm>
                        <a:prstGeom prst="line">
                          <a:avLst/>
                        </a:prstGeom>
                        <a:noFill/>
                        <a:ln w="38100" cap="sq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/>
                        <a:lstStyle/>
                        <a:p>
                          <a:endParaRPr lang="zh-CN" altLang="en-US"/>
                        </a:p>
                      </p:txBody>
                    </p:sp>
                    <p:grpSp>
                      <p:nvGrpSpPr>
                        <p:cNvPr id="9" name="Group 96"/>
                        <p:cNvGrpSpPr/>
                        <p:nvPr/>
                      </p:nvGrpSpPr>
                      <p:grpSpPr bwMode="auto">
                        <a:xfrm>
                          <a:off x="1056" y="3600"/>
                          <a:ext cx="192" cy="240"/>
                          <a:chOff x="1056" y="3600"/>
                          <a:chExt cx="192" cy="240"/>
                        </a:xfrm>
                      </p:grpSpPr>
                      <p:sp>
                        <p:nvSpPr>
                          <p:cNvPr id="58465" name="Line 97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056" y="3600"/>
                            <a:ext cx="48" cy="240"/>
                          </a:xfrm>
                          <a:prstGeom prst="line">
                            <a:avLst/>
                          </a:prstGeom>
                          <a:noFill/>
                          <a:ln w="38100" cap="sq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 xmlns="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 xmlns="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58466" name="Line 98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V="1">
                            <a:off x="1104" y="3600"/>
                            <a:ext cx="48" cy="240"/>
                          </a:xfrm>
                          <a:prstGeom prst="line">
                            <a:avLst/>
                          </a:prstGeom>
                          <a:noFill/>
                          <a:ln w="38100" cap="sq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 xmlns="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 xmlns="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58467" name="Line 99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V="1">
                            <a:off x="1200" y="3600"/>
                            <a:ext cx="48" cy="240"/>
                          </a:xfrm>
                          <a:prstGeom prst="line">
                            <a:avLst/>
                          </a:prstGeom>
                          <a:noFill/>
                          <a:ln w="38100" cap="sq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 xmlns="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 xmlns="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</p:grpSp>
                  <p:grpSp>
                    <p:nvGrpSpPr>
                      <p:cNvPr id="10" name="Group 100"/>
                      <p:cNvGrpSpPr/>
                      <p:nvPr/>
                    </p:nvGrpSpPr>
                    <p:grpSpPr bwMode="auto">
                      <a:xfrm>
                        <a:off x="1248" y="3600"/>
                        <a:ext cx="192" cy="240"/>
                        <a:chOff x="1056" y="3600"/>
                        <a:chExt cx="192" cy="240"/>
                      </a:xfrm>
                    </p:grpSpPr>
                    <p:sp>
                      <p:nvSpPr>
                        <p:cNvPr id="58469" name="Line 10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52" y="3600"/>
                          <a:ext cx="48" cy="240"/>
                        </a:xfrm>
                        <a:prstGeom prst="line">
                          <a:avLst/>
                        </a:prstGeom>
                        <a:noFill/>
                        <a:ln w="38100" cap="sq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/>
                        <a:lstStyle/>
                        <a:p>
                          <a:endParaRPr lang="zh-CN" altLang="en-US"/>
                        </a:p>
                      </p:txBody>
                    </p:sp>
                    <p:grpSp>
                      <p:nvGrpSpPr>
                        <p:cNvPr id="11" name="Group 102"/>
                        <p:cNvGrpSpPr/>
                        <p:nvPr/>
                      </p:nvGrpSpPr>
                      <p:grpSpPr bwMode="auto">
                        <a:xfrm>
                          <a:off x="1056" y="3600"/>
                          <a:ext cx="192" cy="240"/>
                          <a:chOff x="1056" y="3600"/>
                          <a:chExt cx="192" cy="240"/>
                        </a:xfrm>
                      </p:grpSpPr>
                      <p:sp>
                        <p:nvSpPr>
                          <p:cNvPr id="58471" name="Line 103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056" y="3600"/>
                            <a:ext cx="48" cy="240"/>
                          </a:xfrm>
                          <a:prstGeom prst="line">
                            <a:avLst/>
                          </a:prstGeom>
                          <a:noFill/>
                          <a:ln w="38100" cap="sq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 xmlns="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 xmlns="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58472" name="Line 104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V="1">
                            <a:off x="1104" y="3600"/>
                            <a:ext cx="48" cy="240"/>
                          </a:xfrm>
                          <a:prstGeom prst="line">
                            <a:avLst/>
                          </a:prstGeom>
                          <a:noFill/>
                          <a:ln w="38100" cap="sq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 xmlns="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 xmlns="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58473" name="Line 105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V="1">
                            <a:off x="1200" y="3600"/>
                            <a:ext cx="48" cy="240"/>
                          </a:xfrm>
                          <a:prstGeom prst="line">
                            <a:avLst/>
                          </a:prstGeom>
                          <a:noFill/>
                          <a:ln w="38100" cap="sq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 xmlns="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 xmlns="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</p:grpSp>
                  <p:grpSp>
                    <p:nvGrpSpPr>
                      <p:cNvPr id="12" name="Group 106"/>
                      <p:cNvGrpSpPr/>
                      <p:nvPr/>
                    </p:nvGrpSpPr>
                    <p:grpSpPr bwMode="auto">
                      <a:xfrm>
                        <a:off x="1440" y="3600"/>
                        <a:ext cx="192" cy="240"/>
                        <a:chOff x="1056" y="3600"/>
                        <a:chExt cx="192" cy="240"/>
                      </a:xfrm>
                    </p:grpSpPr>
                    <p:sp>
                      <p:nvSpPr>
                        <p:cNvPr id="58475" name="Line 10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52" y="3600"/>
                          <a:ext cx="48" cy="240"/>
                        </a:xfrm>
                        <a:prstGeom prst="line">
                          <a:avLst/>
                        </a:prstGeom>
                        <a:noFill/>
                        <a:ln w="38100" cap="sq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/>
                        <a:lstStyle/>
                        <a:p>
                          <a:endParaRPr lang="zh-CN" altLang="en-US"/>
                        </a:p>
                      </p:txBody>
                    </p:sp>
                    <p:grpSp>
                      <p:nvGrpSpPr>
                        <p:cNvPr id="13" name="Group 108"/>
                        <p:cNvGrpSpPr/>
                        <p:nvPr/>
                      </p:nvGrpSpPr>
                      <p:grpSpPr bwMode="auto">
                        <a:xfrm>
                          <a:off x="1056" y="3600"/>
                          <a:ext cx="192" cy="240"/>
                          <a:chOff x="1056" y="3600"/>
                          <a:chExt cx="192" cy="240"/>
                        </a:xfrm>
                      </p:grpSpPr>
                      <p:sp>
                        <p:nvSpPr>
                          <p:cNvPr id="58477" name="Line 109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056" y="3600"/>
                            <a:ext cx="48" cy="240"/>
                          </a:xfrm>
                          <a:prstGeom prst="line">
                            <a:avLst/>
                          </a:prstGeom>
                          <a:noFill/>
                          <a:ln w="38100" cap="sq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 xmlns="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 xmlns="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58478" name="Line 110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V="1">
                            <a:off x="1104" y="3600"/>
                            <a:ext cx="48" cy="240"/>
                          </a:xfrm>
                          <a:prstGeom prst="line">
                            <a:avLst/>
                          </a:prstGeom>
                          <a:noFill/>
                          <a:ln w="38100" cap="sq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 xmlns="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 xmlns="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58479" name="Line 111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V="1">
                            <a:off x="1200" y="3600"/>
                            <a:ext cx="48" cy="240"/>
                          </a:xfrm>
                          <a:prstGeom prst="line">
                            <a:avLst/>
                          </a:prstGeom>
                          <a:noFill/>
                          <a:ln w="38100" cap="sq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 xmlns="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 xmlns="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</p:grpSp>
                  <p:grpSp>
                    <p:nvGrpSpPr>
                      <p:cNvPr id="14" name="Group 112"/>
                      <p:cNvGrpSpPr/>
                      <p:nvPr/>
                    </p:nvGrpSpPr>
                    <p:grpSpPr bwMode="auto">
                      <a:xfrm>
                        <a:off x="1632" y="3600"/>
                        <a:ext cx="192" cy="240"/>
                        <a:chOff x="1056" y="3600"/>
                        <a:chExt cx="192" cy="240"/>
                      </a:xfrm>
                    </p:grpSpPr>
                    <p:sp>
                      <p:nvSpPr>
                        <p:cNvPr id="58481" name="Line 11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52" y="3600"/>
                          <a:ext cx="48" cy="240"/>
                        </a:xfrm>
                        <a:prstGeom prst="line">
                          <a:avLst/>
                        </a:prstGeom>
                        <a:noFill/>
                        <a:ln w="38100" cap="sq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/>
                        <a:lstStyle/>
                        <a:p>
                          <a:endParaRPr lang="zh-CN" altLang="en-US"/>
                        </a:p>
                      </p:txBody>
                    </p:sp>
                    <p:grpSp>
                      <p:nvGrpSpPr>
                        <p:cNvPr id="15" name="Group 114"/>
                        <p:cNvGrpSpPr/>
                        <p:nvPr/>
                      </p:nvGrpSpPr>
                      <p:grpSpPr bwMode="auto">
                        <a:xfrm>
                          <a:off x="1056" y="3600"/>
                          <a:ext cx="192" cy="240"/>
                          <a:chOff x="1056" y="3600"/>
                          <a:chExt cx="192" cy="240"/>
                        </a:xfrm>
                      </p:grpSpPr>
                      <p:sp>
                        <p:nvSpPr>
                          <p:cNvPr id="58483" name="Line 115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056" y="3600"/>
                            <a:ext cx="48" cy="240"/>
                          </a:xfrm>
                          <a:prstGeom prst="line">
                            <a:avLst/>
                          </a:prstGeom>
                          <a:noFill/>
                          <a:ln w="38100" cap="sq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 xmlns="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 xmlns="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58484" name="Line 116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V="1">
                            <a:off x="1104" y="3600"/>
                            <a:ext cx="48" cy="240"/>
                          </a:xfrm>
                          <a:prstGeom prst="line">
                            <a:avLst/>
                          </a:prstGeom>
                          <a:noFill/>
                          <a:ln w="38100" cap="sq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 xmlns="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 xmlns="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58485" name="Line 117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V="1">
                            <a:off x="1200" y="3600"/>
                            <a:ext cx="48" cy="240"/>
                          </a:xfrm>
                          <a:prstGeom prst="line">
                            <a:avLst/>
                          </a:prstGeom>
                          <a:noFill/>
                          <a:ln w="38100" cap="sq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 xmlns="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 xmlns="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</p:grpSp>
                  <p:grpSp>
                    <p:nvGrpSpPr>
                      <p:cNvPr id="16" name="Group 118"/>
                      <p:cNvGrpSpPr/>
                      <p:nvPr/>
                    </p:nvGrpSpPr>
                    <p:grpSpPr bwMode="auto">
                      <a:xfrm>
                        <a:off x="2016" y="3600"/>
                        <a:ext cx="192" cy="240"/>
                        <a:chOff x="1056" y="3600"/>
                        <a:chExt cx="192" cy="240"/>
                      </a:xfrm>
                    </p:grpSpPr>
                    <p:sp>
                      <p:nvSpPr>
                        <p:cNvPr id="58487" name="Line 11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152" y="3600"/>
                          <a:ext cx="48" cy="240"/>
                        </a:xfrm>
                        <a:prstGeom prst="line">
                          <a:avLst/>
                        </a:prstGeom>
                        <a:noFill/>
                        <a:ln w="38100" cap="sq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/>
                        <a:lstStyle/>
                        <a:p>
                          <a:endParaRPr lang="zh-CN" altLang="en-US"/>
                        </a:p>
                      </p:txBody>
                    </p:sp>
                    <p:grpSp>
                      <p:nvGrpSpPr>
                        <p:cNvPr id="17" name="Group 120"/>
                        <p:cNvGrpSpPr/>
                        <p:nvPr/>
                      </p:nvGrpSpPr>
                      <p:grpSpPr bwMode="auto">
                        <a:xfrm>
                          <a:off x="1056" y="3600"/>
                          <a:ext cx="192" cy="240"/>
                          <a:chOff x="1056" y="3600"/>
                          <a:chExt cx="192" cy="240"/>
                        </a:xfrm>
                      </p:grpSpPr>
                      <p:sp>
                        <p:nvSpPr>
                          <p:cNvPr id="58489" name="Line 121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056" y="3600"/>
                            <a:ext cx="48" cy="240"/>
                          </a:xfrm>
                          <a:prstGeom prst="line">
                            <a:avLst/>
                          </a:prstGeom>
                          <a:noFill/>
                          <a:ln w="38100" cap="sq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 xmlns="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 xmlns="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58490" name="Line 122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V="1">
                            <a:off x="1104" y="3600"/>
                            <a:ext cx="48" cy="240"/>
                          </a:xfrm>
                          <a:prstGeom prst="line">
                            <a:avLst/>
                          </a:prstGeom>
                          <a:noFill/>
                          <a:ln w="38100" cap="sq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 xmlns="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 xmlns="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58491" name="Line 123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V="1">
                            <a:off x="1200" y="3600"/>
                            <a:ext cx="48" cy="240"/>
                          </a:xfrm>
                          <a:prstGeom prst="line">
                            <a:avLst/>
                          </a:prstGeom>
                          <a:noFill/>
                          <a:ln w="38100" cap="sq">
                            <a:solidFill>
                              <a:schemeClr val="tx1"/>
                            </a:solidFill>
                            <a:round/>
                            <a:headEnd type="none" w="sm" len="sm"/>
                            <a:tailEnd type="none" w="sm" len="sm"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 xmlns="">
                                <a:noFill/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 xmlns="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/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</p:grpSp>
                  <p:sp>
                    <p:nvSpPr>
                      <p:cNvPr id="58492" name="Line 12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56" y="3744"/>
                        <a:ext cx="288" cy="0"/>
                      </a:xfrm>
                      <a:prstGeom prst="line">
                        <a:avLst/>
                      </a:prstGeom>
                      <a:noFill/>
                      <a:ln w="38100" cap="sq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18" name="Group 125"/>
                  <p:cNvGrpSpPr/>
                  <p:nvPr/>
                </p:nvGrpSpPr>
                <p:grpSpPr bwMode="auto">
                  <a:xfrm>
                    <a:off x="432" y="3072"/>
                    <a:ext cx="2479" cy="908"/>
                    <a:chOff x="432" y="3072"/>
                    <a:chExt cx="2479" cy="908"/>
                  </a:xfrm>
                </p:grpSpPr>
                <p:grpSp>
                  <p:nvGrpSpPr>
                    <p:cNvPr id="19" name="Group 126"/>
                    <p:cNvGrpSpPr/>
                    <p:nvPr/>
                  </p:nvGrpSpPr>
                  <p:grpSpPr bwMode="auto">
                    <a:xfrm>
                      <a:off x="1824" y="3600"/>
                      <a:ext cx="192" cy="240"/>
                      <a:chOff x="1056" y="3600"/>
                      <a:chExt cx="192" cy="240"/>
                    </a:xfrm>
                  </p:grpSpPr>
                  <p:sp>
                    <p:nvSpPr>
                      <p:cNvPr id="58495" name="Line 12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52" y="3600"/>
                        <a:ext cx="48" cy="240"/>
                      </a:xfrm>
                      <a:prstGeom prst="line">
                        <a:avLst/>
                      </a:prstGeom>
                      <a:noFill/>
                      <a:ln w="38100" cap="sq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20" name="Group 128"/>
                      <p:cNvGrpSpPr/>
                      <p:nvPr/>
                    </p:nvGrpSpPr>
                    <p:grpSpPr bwMode="auto">
                      <a:xfrm>
                        <a:off x="1056" y="3600"/>
                        <a:ext cx="192" cy="240"/>
                        <a:chOff x="1056" y="3600"/>
                        <a:chExt cx="192" cy="240"/>
                      </a:xfrm>
                    </p:grpSpPr>
                    <p:sp>
                      <p:nvSpPr>
                        <p:cNvPr id="58497" name="Line 12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056" y="3600"/>
                          <a:ext cx="48" cy="240"/>
                        </a:xfrm>
                        <a:prstGeom prst="line">
                          <a:avLst/>
                        </a:prstGeom>
                        <a:noFill/>
                        <a:ln w="38100" cap="sq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8498" name="Line 13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104" y="3600"/>
                          <a:ext cx="48" cy="240"/>
                        </a:xfrm>
                        <a:prstGeom prst="line">
                          <a:avLst/>
                        </a:prstGeom>
                        <a:noFill/>
                        <a:ln w="38100" cap="sq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58499" name="Line 13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200" y="3600"/>
                          <a:ext cx="48" cy="240"/>
                        </a:xfrm>
                        <a:prstGeom prst="line">
                          <a:avLst/>
                        </a:prstGeom>
                        <a:noFill/>
                        <a:ln w="38100" cap="sq">
                          <a:solidFill>
                            <a:schemeClr val="tx1"/>
                          </a:solidFill>
                          <a:round/>
                          <a:headEnd type="none" w="sm" len="sm"/>
                          <a:tailEnd type="none" w="sm" len="sm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</p:grpSp>
                <p:sp>
                  <p:nvSpPr>
                    <p:cNvPr id="58500" name="Line 1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68" y="3312"/>
                      <a:ext cx="1776" cy="0"/>
                    </a:xfrm>
                    <a:prstGeom prst="line">
                      <a:avLst/>
                    </a:prstGeom>
                    <a:noFill/>
                    <a:ln w="38100" cap="sq" cmpd="dbl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8501" name="Line 1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32" y="3312"/>
                      <a:ext cx="0" cy="288"/>
                    </a:xfrm>
                    <a:prstGeom prst="line">
                      <a:avLst/>
                    </a:prstGeom>
                    <a:noFill/>
                    <a:ln w="38100" cap="sq">
                      <a:solidFill>
                        <a:schemeClr val="tx1"/>
                      </a:solidFill>
                      <a:round/>
                      <a:headEnd type="none" w="sm" len="sm"/>
                      <a:tailEnd type="arrow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21" name="Group 134"/>
                    <p:cNvGrpSpPr/>
                    <p:nvPr/>
                  </p:nvGrpSpPr>
                  <p:grpSpPr bwMode="auto">
                    <a:xfrm>
                      <a:off x="2496" y="3216"/>
                      <a:ext cx="192" cy="192"/>
                      <a:chOff x="3072" y="3360"/>
                      <a:chExt cx="192" cy="192"/>
                    </a:xfrm>
                  </p:grpSpPr>
                  <p:sp>
                    <p:nvSpPr>
                      <p:cNvPr id="58503" name="Oval 1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120" y="3360"/>
                        <a:ext cx="96" cy="1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 cap="sq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8504" name="Line 136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072" y="3360"/>
                        <a:ext cx="192" cy="192"/>
                      </a:xfrm>
                      <a:prstGeom prst="line">
                        <a:avLst/>
                      </a:prstGeom>
                      <a:noFill/>
                      <a:ln w="38100" cap="sq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2" name="Group 137"/>
                    <p:cNvGrpSpPr/>
                    <p:nvPr/>
                  </p:nvGrpSpPr>
                  <p:grpSpPr bwMode="auto">
                    <a:xfrm>
                      <a:off x="624" y="3216"/>
                      <a:ext cx="192" cy="192"/>
                      <a:chOff x="3072" y="3360"/>
                      <a:chExt cx="192" cy="192"/>
                    </a:xfrm>
                  </p:grpSpPr>
                  <p:sp>
                    <p:nvSpPr>
                      <p:cNvPr id="58506" name="Oval 13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120" y="3360"/>
                        <a:ext cx="96" cy="1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 cap="sq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8507" name="Line 139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072" y="3360"/>
                        <a:ext cx="192" cy="192"/>
                      </a:xfrm>
                      <a:prstGeom prst="line">
                        <a:avLst/>
                      </a:prstGeom>
                      <a:noFill/>
                      <a:ln w="38100" cap="sq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3" name="Group 140"/>
                    <p:cNvGrpSpPr/>
                    <p:nvPr/>
                  </p:nvGrpSpPr>
                  <p:grpSpPr bwMode="auto">
                    <a:xfrm>
                      <a:off x="624" y="3648"/>
                      <a:ext cx="192" cy="192"/>
                      <a:chOff x="3072" y="3360"/>
                      <a:chExt cx="192" cy="192"/>
                    </a:xfrm>
                  </p:grpSpPr>
                  <p:sp>
                    <p:nvSpPr>
                      <p:cNvPr id="58509" name="Oval 14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120" y="3360"/>
                        <a:ext cx="96" cy="1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 cap="sq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8510" name="Line 142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072" y="3360"/>
                        <a:ext cx="192" cy="192"/>
                      </a:xfrm>
                      <a:prstGeom prst="line">
                        <a:avLst/>
                      </a:prstGeom>
                      <a:noFill/>
                      <a:ln w="38100" cap="sq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4" name="Group 143"/>
                    <p:cNvGrpSpPr/>
                    <p:nvPr/>
                  </p:nvGrpSpPr>
                  <p:grpSpPr bwMode="auto">
                    <a:xfrm>
                      <a:off x="2496" y="3648"/>
                      <a:ext cx="192" cy="192"/>
                      <a:chOff x="3072" y="3360"/>
                      <a:chExt cx="192" cy="192"/>
                    </a:xfrm>
                  </p:grpSpPr>
                  <p:sp>
                    <p:nvSpPr>
                      <p:cNvPr id="58512" name="Oval 14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120" y="3360"/>
                        <a:ext cx="96" cy="144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38100" cap="sq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8513" name="Line 145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072" y="3360"/>
                        <a:ext cx="192" cy="192"/>
                      </a:xfrm>
                      <a:prstGeom prst="line">
                        <a:avLst/>
                      </a:prstGeom>
                      <a:noFill/>
                      <a:ln w="38100" cap="sq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58514" name="Rectangle 1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2" y="3600"/>
                      <a:ext cx="287" cy="33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12700">
                          <a:solidFill>
                            <a:schemeClr val="tx1"/>
                          </a:solidFill>
                          <a:miter lim="800000"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kumimoji="1" lang="en-US" altLang="zh-CN"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</a:rPr>
                        <a:t>A</a:t>
                      </a:r>
                    </a:p>
                  </p:txBody>
                </p:sp>
                <p:sp>
                  <p:nvSpPr>
                    <p:cNvPr id="58515" name="Rectangle 1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36" y="3648"/>
                      <a:ext cx="274" cy="33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12700">
                          <a:solidFill>
                            <a:schemeClr val="tx1"/>
                          </a:solidFill>
                          <a:miter lim="800000"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kumimoji="1" lang="en-US" altLang="zh-CN"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</a:rPr>
                        <a:t>B</a:t>
                      </a:r>
                    </a:p>
                  </p:txBody>
                </p:sp>
                <p:sp>
                  <p:nvSpPr>
                    <p:cNvPr id="58516" name="Rectangle 1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2" y="3072"/>
                      <a:ext cx="287" cy="33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12700">
                          <a:solidFill>
                            <a:schemeClr val="tx1"/>
                          </a:solidFill>
                          <a:miter lim="800000"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kumimoji="1" lang="en-US" altLang="zh-CN"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</a:rPr>
                        <a:t>C</a:t>
                      </a:r>
                    </a:p>
                  </p:txBody>
                </p:sp>
                <p:sp>
                  <p:nvSpPr>
                    <p:cNvPr id="58517" name="Rectangle 14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25" y="3072"/>
                      <a:ext cx="286" cy="33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xmlns="" w="12700">
                          <a:solidFill>
                            <a:schemeClr val="tx1"/>
                          </a:solidFill>
                          <a:miter lim="800000"/>
                          <a:headEnd type="none" w="sm" len="sm"/>
                          <a:tailEnd type="none" w="sm" len="sm"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kumimoji="1" lang="en-US" altLang="zh-CN"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</a:rPr>
                        <a:t>D</a:t>
                      </a:r>
                    </a:p>
                  </p:txBody>
                </p:sp>
              </p:grpSp>
            </p:grpSp>
            <p:sp>
              <p:nvSpPr>
                <p:cNvPr id="58518" name="Rectangle 150"/>
                <p:cNvSpPr>
                  <a:spLocks noChangeArrowheads="1"/>
                </p:cNvSpPr>
                <p:nvPr/>
              </p:nvSpPr>
              <p:spPr bwMode="auto">
                <a:xfrm>
                  <a:off x="1632" y="3360"/>
                  <a:ext cx="262" cy="3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12700">
                      <a:solidFill>
                        <a:schemeClr val="tx1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kumimoji="1" lang="en-US" altLang="zh-CN" sz="2400" b="1">
                      <a:solidFill>
                        <a:srgbClr val="0000FF"/>
                      </a:solidFill>
                      <a:latin typeface="Times New Roman" panose="02020603050405020304" pitchFamily="18" charset="0"/>
                    </a:rPr>
                    <a:t>P</a:t>
                  </a:r>
                </a:p>
              </p:txBody>
            </p:sp>
          </p:grpSp>
        </p:grpSp>
        <p:sp>
          <p:nvSpPr>
            <p:cNvPr id="58528" name="Text Box 160"/>
            <p:cNvSpPr txBox="1">
              <a:spLocks noChangeArrowheads="1"/>
            </p:cNvSpPr>
            <p:nvPr/>
          </p:nvSpPr>
          <p:spPr bwMode="auto">
            <a:xfrm>
              <a:off x="1020" y="1480"/>
              <a:ext cx="1359" cy="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solidFill>
                    <a:srgbClr val="FF3300"/>
                  </a:solidFill>
                </a:rPr>
                <a:t>结构示意图</a:t>
              </a:r>
            </a:p>
          </p:txBody>
        </p:sp>
      </p:grpSp>
      <p:sp>
        <p:nvSpPr>
          <p:cNvPr id="58534" name="Rectangle 166"/>
          <p:cNvSpPr>
            <a:spLocks noChangeArrowheads="1"/>
          </p:cNvSpPr>
          <p:nvPr/>
        </p:nvSpPr>
        <p:spPr bwMode="auto">
          <a:xfrm>
            <a:off x="468313" y="3141663"/>
            <a:ext cx="3816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 dirty="0">
                <a:latin typeface="Times New Roman" panose="02020603050405020304" pitchFamily="18" charset="0"/>
                <a:ea typeface="黑体" panose="02010609060101010101" pitchFamily="2" charset="-122"/>
              </a:rPr>
              <a:t>3</a:t>
            </a:r>
            <a:r>
              <a:rPr kumimoji="1" lang="zh-CN" altLang="en-US" sz="2800" b="1" dirty="0">
                <a:latin typeface="Times New Roman" panose="02020603050405020304" pitchFamily="18" charset="0"/>
                <a:ea typeface="黑体" panose="02010609060101010101" pitchFamily="2" charset="-122"/>
              </a:rPr>
              <a:t>、滑动变阻器的标牌</a:t>
            </a:r>
          </a:p>
        </p:txBody>
      </p:sp>
      <p:pic>
        <p:nvPicPr>
          <p:cNvPr id="58535" name="Picture 167" descr="滑动变阻器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3860800"/>
            <a:ext cx="316865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Group 168"/>
          <p:cNvGrpSpPr/>
          <p:nvPr/>
        </p:nvGrpSpPr>
        <p:grpSpPr bwMode="auto">
          <a:xfrm>
            <a:off x="5508625" y="2708275"/>
            <a:ext cx="3779838" cy="1079500"/>
            <a:chOff x="2208" y="384"/>
            <a:chExt cx="2448" cy="816"/>
          </a:xfrm>
        </p:grpSpPr>
        <p:sp>
          <p:nvSpPr>
            <p:cNvPr id="58537" name="AutoShape 169"/>
            <p:cNvSpPr>
              <a:spLocks noChangeArrowheads="1"/>
            </p:cNvSpPr>
            <p:nvPr/>
          </p:nvSpPr>
          <p:spPr bwMode="auto">
            <a:xfrm>
              <a:off x="2208" y="384"/>
              <a:ext cx="2304" cy="816"/>
            </a:xfrm>
            <a:prstGeom prst="wedgeEllipseCallout">
              <a:avLst>
                <a:gd name="adj1" fmla="val -46745"/>
                <a:gd name="adj2" fmla="val 62991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zh-CN" altLang="zh-CN"/>
            </a:p>
          </p:txBody>
        </p:sp>
        <p:sp>
          <p:nvSpPr>
            <p:cNvPr id="58538" name="Text Box 170"/>
            <p:cNvSpPr txBox="1">
              <a:spLocks noChangeArrowheads="1"/>
            </p:cNvSpPr>
            <p:nvPr/>
          </p:nvSpPr>
          <p:spPr bwMode="auto">
            <a:xfrm>
              <a:off x="2448" y="468"/>
              <a:ext cx="2208" cy="7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>
                  <a:solidFill>
                    <a:srgbClr val="FF0000"/>
                  </a:solidFill>
                  <a:latin typeface="Arial" panose="020B0604020202020204"/>
                  <a:ea typeface="华文行楷" pitchFamily="2" charset="-122"/>
                </a:rPr>
                <a:t>“</a:t>
              </a:r>
              <a:r>
                <a:rPr lang="en-US" altLang="zh-CN" sz="2800">
                  <a:solidFill>
                    <a:srgbClr val="FF0000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50Ω</a:t>
              </a:r>
              <a:r>
                <a:rPr lang="zh-CN" altLang="en-US" sz="2800">
                  <a:solidFill>
                    <a:srgbClr val="FF0000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，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</a:rPr>
                <a:t>1.5</a:t>
              </a:r>
              <a:r>
                <a:rPr lang="en-US" altLang="zh-CN" sz="2800">
                  <a:solidFill>
                    <a:srgbClr val="FF0000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A</a:t>
              </a:r>
              <a:r>
                <a:rPr lang="en-US" altLang="zh-CN" sz="2800">
                  <a:solidFill>
                    <a:srgbClr val="FF0000"/>
                  </a:solidFill>
                  <a:latin typeface="Arial" panose="020B0604020202020204"/>
                  <a:ea typeface="华文行楷" pitchFamily="2" charset="-122"/>
                </a:rPr>
                <a:t>”</a:t>
              </a:r>
              <a:r>
                <a:rPr lang="zh-CN" altLang="en-US" sz="2800">
                  <a:solidFill>
                    <a:srgbClr val="FF0000"/>
                  </a:solidFill>
                  <a:latin typeface="华文行楷" pitchFamily="2" charset="-122"/>
                  <a:ea typeface="华文行楷" pitchFamily="2" charset="-122"/>
                </a:rPr>
                <a:t>表示什么意思呢？</a:t>
              </a:r>
            </a:p>
          </p:txBody>
        </p:sp>
      </p:grpSp>
      <p:sp>
        <p:nvSpPr>
          <p:cNvPr id="58542" name="Text Box 174"/>
          <p:cNvSpPr txBox="1">
            <a:spLocks noChangeArrowheads="1"/>
          </p:cNvSpPr>
          <p:nvPr/>
        </p:nvSpPr>
        <p:spPr bwMode="auto">
          <a:xfrm>
            <a:off x="900113" y="3716338"/>
            <a:ext cx="3763962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标牌</a:t>
            </a:r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上标有最大阻值和允许通过的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最大电流</a:t>
            </a:r>
            <a:r>
              <a:rPr lang="en-US" altLang="zh-CN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.</a:t>
            </a:r>
          </a:p>
        </p:txBody>
      </p:sp>
      <p:sp>
        <p:nvSpPr>
          <p:cNvPr id="58545" name="Rectangle 177"/>
          <p:cNvSpPr>
            <a:spLocks noChangeArrowheads="1"/>
          </p:cNvSpPr>
          <p:nvPr/>
        </p:nvSpPr>
        <p:spPr bwMode="auto">
          <a:xfrm>
            <a:off x="1042988" y="5373688"/>
            <a:ext cx="5834062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通过改变</a:t>
            </a:r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连入</a:t>
            </a:r>
            <a:r>
              <a:rPr lang="zh-CN" altLang="en-US" sz="2800" b="1" dirty="0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电路中电阻丝的</a:t>
            </a:r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长度</a:t>
            </a:r>
            <a:r>
              <a:rPr lang="zh-CN" altLang="en-US" sz="2800" b="1" dirty="0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来改变电阻，从而改变电流</a:t>
            </a:r>
            <a:r>
              <a:rPr lang="en-US" altLang="zh-CN" sz="2800" b="1" dirty="0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.</a:t>
            </a:r>
          </a:p>
        </p:txBody>
      </p:sp>
      <p:sp>
        <p:nvSpPr>
          <p:cNvPr id="58546" name="Rectangle 178"/>
          <p:cNvSpPr>
            <a:spLocks noChangeArrowheads="1"/>
          </p:cNvSpPr>
          <p:nvPr/>
        </p:nvSpPr>
        <p:spPr bwMode="auto">
          <a:xfrm>
            <a:off x="539750" y="4868863"/>
            <a:ext cx="43926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 dirty="0">
                <a:latin typeface="Times New Roman" panose="02020603050405020304" pitchFamily="18" charset="0"/>
                <a:ea typeface="黑体" panose="02010609060101010101" pitchFamily="2" charset="-122"/>
              </a:rPr>
              <a:t>4</a:t>
            </a:r>
            <a:r>
              <a:rPr kumimoji="1" lang="zh-CN" altLang="en-US" sz="2800" b="1" dirty="0">
                <a:latin typeface="Times New Roman" panose="02020603050405020304" pitchFamily="18" charset="0"/>
                <a:ea typeface="黑体" panose="02010609060101010101" pitchFamily="2" charset="-122"/>
              </a:rPr>
              <a:t>、滑动变阻器的原理</a:t>
            </a:r>
          </a:p>
        </p:txBody>
      </p:sp>
      <p:sp>
        <p:nvSpPr>
          <p:cNvPr id="58555" name="Text Box 187"/>
          <p:cNvSpPr txBox="1">
            <a:spLocks noChangeArrowheads="1"/>
          </p:cNvSpPr>
          <p:nvPr/>
        </p:nvSpPr>
        <p:spPr bwMode="auto">
          <a:xfrm>
            <a:off x="5003800" y="2205038"/>
            <a:ext cx="3097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图形符号</a:t>
            </a:r>
          </a:p>
        </p:txBody>
      </p:sp>
      <p:pic>
        <p:nvPicPr>
          <p:cNvPr id="58556" name="Picture 18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732588" y="1341438"/>
            <a:ext cx="2052637" cy="82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8557" name="Picture 189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11638" y="1341438"/>
            <a:ext cx="2089150" cy="87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8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855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5855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85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8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0" decel="100000" fill="hold"/>
                                        <p:tgtEl>
                                          <p:spTgt spid="58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58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8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8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8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8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9" grpId="0" build="p" autoUpdateAnimBg="0"/>
      <p:bldP spid="58534" grpId="0" build="p" autoUpdateAnimBg="0"/>
      <p:bldP spid="58542" grpId="0"/>
      <p:bldP spid="58546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p:control spid="84996" name="ShockwaveFlash1" r:id="rId2" imgW="8747753" imgH="5831657"/>
    </p:controls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611188" y="1052513"/>
            <a:ext cx="777557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(1)</a:t>
            </a:r>
            <a:r>
              <a:rPr lang="zh-CN" altLang="en-US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在金属杆和圆筒上各取一个接线柱串联接入电路，即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“</a:t>
            </a:r>
            <a:r>
              <a:rPr lang="zh-CN" altLang="en-US" sz="28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一上一下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”。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539750" y="620713"/>
            <a:ext cx="53292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5</a:t>
            </a:r>
            <a:r>
              <a:rPr kumimoji="1"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、滑动变阻器的连接方法</a:t>
            </a:r>
          </a:p>
        </p:txBody>
      </p:sp>
      <p:sp>
        <p:nvSpPr>
          <p:cNvPr id="59400" name="Rectangle 8"/>
          <p:cNvSpPr>
            <a:spLocks noChangeArrowheads="1"/>
          </p:cNvSpPr>
          <p:nvPr/>
        </p:nvSpPr>
        <p:spPr bwMode="auto">
          <a:xfrm>
            <a:off x="611188" y="1917700"/>
            <a:ext cx="6851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(2)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闭合开关前，滑片</a:t>
            </a:r>
            <a:r>
              <a:rPr lang="en-US" altLang="zh-CN" sz="2800" dirty="0">
                <a:latin typeface="黑体" panose="02010609060101010101" pitchFamily="2" charset="-122"/>
                <a:ea typeface="黑体" panose="02010609060101010101" pitchFamily="2" charset="-122"/>
              </a:rPr>
              <a:t>P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应移到</a:t>
            </a:r>
            <a:r>
              <a:rPr lang="zh-CN" altLang="en-US" sz="2800" dirty="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最大阻值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处。</a:t>
            </a:r>
          </a:p>
        </p:txBody>
      </p:sp>
      <p:grpSp>
        <p:nvGrpSpPr>
          <p:cNvPr id="2" name="Group 9"/>
          <p:cNvGrpSpPr/>
          <p:nvPr/>
        </p:nvGrpSpPr>
        <p:grpSpPr bwMode="auto">
          <a:xfrm>
            <a:off x="395288" y="3068638"/>
            <a:ext cx="2519362" cy="1655762"/>
            <a:chOff x="228" y="708"/>
            <a:chExt cx="2343" cy="1380"/>
          </a:xfrm>
        </p:grpSpPr>
        <p:sp>
          <p:nvSpPr>
            <p:cNvPr id="59402" name="Freeform 10"/>
            <p:cNvSpPr/>
            <p:nvPr/>
          </p:nvSpPr>
          <p:spPr bwMode="auto">
            <a:xfrm>
              <a:off x="252" y="1584"/>
              <a:ext cx="408" cy="504"/>
            </a:xfrm>
            <a:custGeom>
              <a:avLst/>
              <a:gdLst>
                <a:gd name="T0" fmla="*/ 408 w 408"/>
                <a:gd name="T1" fmla="*/ 0 h 504"/>
                <a:gd name="T2" fmla="*/ 384 w 408"/>
                <a:gd name="T3" fmla="*/ 36 h 504"/>
                <a:gd name="T4" fmla="*/ 360 w 408"/>
                <a:gd name="T5" fmla="*/ 108 h 504"/>
                <a:gd name="T6" fmla="*/ 348 w 408"/>
                <a:gd name="T7" fmla="*/ 312 h 504"/>
                <a:gd name="T8" fmla="*/ 336 w 408"/>
                <a:gd name="T9" fmla="*/ 348 h 504"/>
                <a:gd name="T10" fmla="*/ 240 w 408"/>
                <a:gd name="T11" fmla="*/ 372 h 504"/>
                <a:gd name="T12" fmla="*/ 168 w 408"/>
                <a:gd name="T13" fmla="*/ 480 h 504"/>
                <a:gd name="T14" fmla="*/ 84 w 408"/>
                <a:gd name="T15" fmla="*/ 504 h 504"/>
                <a:gd name="T16" fmla="*/ 0 w 408"/>
                <a:gd name="T17" fmla="*/ 480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8" h="504">
                  <a:moveTo>
                    <a:pt x="408" y="0"/>
                  </a:moveTo>
                  <a:cubicBezTo>
                    <a:pt x="400" y="12"/>
                    <a:pt x="390" y="23"/>
                    <a:pt x="384" y="36"/>
                  </a:cubicBezTo>
                  <a:cubicBezTo>
                    <a:pt x="374" y="59"/>
                    <a:pt x="360" y="108"/>
                    <a:pt x="360" y="108"/>
                  </a:cubicBezTo>
                  <a:cubicBezTo>
                    <a:pt x="356" y="176"/>
                    <a:pt x="355" y="244"/>
                    <a:pt x="348" y="312"/>
                  </a:cubicBezTo>
                  <a:cubicBezTo>
                    <a:pt x="347" y="325"/>
                    <a:pt x="347" y="342"/>
                    <a:pt x="336" y="348"/>
                  </a:cubicBezTo>
                  <a:cubicBezTo>
                    <a:pt x="307" y="364"/>
                    <a:pt x="240" y="372"/>
                    <a:pt x="240" y="372"/>
                  </a:cubicBezTo>
                  <a:cubicBezTo>
                    <a:pt x="231" y="400"/>
                    <a:pt x="191" y="462"/>
                    <a:pt x="168" y="480"/>
                  </a:cubicBezTo>
                  <a:cubicBezTo>
                    <a:pt x="160" y="486"/>
                    <a:pt x="87" y="503"/>
                    <a:pt x="84" y="504"/>
                  </a:cubicBezTo>
                  <a:cubicBezTo>
                    <a:pt x="8" y="479"/>
                    <a:pt x="37" y="480"/>
                    <a:pt x="0" y="480"/>
                  </a:cubicBezTo>
                </a:path>
              </a:pathLst>
            </a:custGeom>
            <a:noFill/>
            <a:ln w="38100" cap="flat" cmpd="sng">
              <a:solidFill>
                <a:srgbClr val="FF9900"/>
              </a:solidFill>
              <a:prstDash val="solid"/>
              <a:round/>
            </a:ln>
            <a:effectLst>
              <a:outerShdw dist="53882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zh-CN" altLang="en-US"/>
            </a:p>
          </p:txBody>
        </p:sp>
        <p:sp>
          <p:nvSpPr>
            <p:cNvPr id="59403" name="Freeform 11"/>
            <p:cNvSpPr/>
            <p:nvPr/>
          </p:nvSpPr>
          <p:spPr bwMode="auto">
            <a:xfrm>
              <a:off x="228" y="708"/>
              <a:ext cx="301" cy="564"/>
            </a:xfrm>
            <a:custGeom>
              <a:avLst/>
              <a:gdLst>
                <a:gd name="T0" fmla="*/ 204 w 301"/>
                <a:gd name="T1" fmla="*/ 564 h 564"/>
                <a:gd name="T2" fmla="*/ 216 w 301"/>
                <a:gd name="T3" fmla="*/ 468 h 564"/>
                <a:gd name="T4" fmla="*/ 252 w 301"/>
                <a:gd name="T5" fmla="*/ 444 h 564"/>
                <a:gd name="T6" fmla="*/ 276 w 301"/>
                <a:gd name="T7" fmla="*/ 408 h 564"/>
                <a:gd name="T8" fmla="*/ 300 w 301"/>
                <a:gd name="T9" fmla="*/ 336 h 564"/>
                <a:gd name="T10" fmla="*/ 276 w 301"/>
                <a:gd name="T11" fmla="*/ 144 h 564"/>
                <a:gd name="T12" fmla="*/ 156 w 301"/>
                <a:gd name="T13" fmla="*/ 84 h 564"/>
                <a:gd name="T14" fmla="*/ 144 w 301"/>
                <a:gd name="T15" fmla="*/ 48 h 564"/>
                <a:gd name="T16" fmla="*/ 108 w 301"/>
                <a:gd name="T17" fmla="*/ 36 h 564"/>
                <a:gd name="T18" fmla="*/ 0 w 301"/>
                <a:gd name="T19" fmla="*/ 0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1" h="564">
                  <a:moveTo>
                    <a:pt x="204" y="564"/>
                  </a:moveTo>
                  <a:cubicBezTo>
                    <a:pt x="208" y="532"/>
                    <a:pt x="204" y="498"/>
                    <a:pt x="216" y="468"/>
                  </a:cubicBezTo>
                  <a:cubicBezTo>
                    <a:pt x="221" y="455"/>
                    <a:pt x="242" y="454"/>
                    <a:pt x="252" y="444"/>
                  </a:cubicBezTo>
                  <a:cubicBezTo>
                    <a:pt x="262" y="434"/>
                    <a:pt x="270" y="421"/>
                    <a:pt x="276" y="408"/>
                  </a:cubicBezTo>
                  <a:cubicBezTo>
                    <a:pt x="286" y="385"/>
                    <a:pt x="300" y="336"/>
                    <a:pt x="300" y="336"/>
                  </a:cubicBezTo>
                  <a:cubicBezTo>
                    <a:pt x="289" y="272"/>
                    <a:pt x="301" y="204"/>
                    <a:pt x="276" y="144"/>
                  </a:cubicBezTo>
                  <a:cubicBezTo>
                    <a:pt x="273" y="137"/>
                    <a:pt x="170" y="89"/>
                    <a:pt x="156" y="84"/>
                  </a:cubicBezTo>
                  <a:cubicBezTo>
                    <a:pt x="152" y="72"/>
                    <a:pt x="153" y="57"/>
                    <a:pt x="144" y="48"/>
                  </a:cubicBezTo>
                  <a:cubicBezTo>
                    <a:pt x="135" y="39"/>
                    <a:pt x="119" y="42"/>
                    <a:pt x="108" y="36"/>
                  </a:cubicBezTo>
                  <a:cubicBezTo>
                    <a:pt x="69" y="16"/>
                    <a:pt x="46" y="0"/>
                    <a:pt x="0" y="0"/>
                  </a:cubicBezTo>
                </a:path>
              </a:pathLst>
            </a:custGeom>
            <a:noFill/>
            <a:ln w="38100" cap="flat" cmpd="sng">
              <a:solidFill>
                <a:srgbClr val="FF9900"/>
              </a:solidFill>
              <a:prstDash val="solid"/>
              <a:round/>
            </a:ln>
            <a:effectLst>
              <a:outerShdw dist="53882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zh-CN" altLang="en-US"/>
            </a:p>
          </p:txBody>
        </p:sp>
        <p:grpSp>
          <p:nvGrpSpPr>
            <p:cNvPr id="3" name="Group 12"/>
            <p:cNvGrpSpPr/>
            <p:nvPr/>
          </p:nvGrpSpPr>
          <p:grpSpPr bwMode="auto">
            <a:xfrm>
              <a:off x="304" y="1062"/>
              <a:ext cx="2267" cy="830"/>
              <a:chOff x="304" y="1062"/>
              <a:chExt cx="2267" cy="830"/>
            </a:xfrm>
          </p:grpSpPr>
          <p:grpSp>
            <p:nvGrpSpPr>
              <p:cNvPr id="4" name="Group 13"/>
              <p:cNvGrpSpPr>
                <a:grpSpLocks noChangeAspect="1"/>
              </p:cNvGrpSpPr>
              <p:nvPr/>
            </p:nvGrpSpPr>
            <p:grpSpPr bwMode="auto">
              <a:xfrm>
                <a:off x="304" y="1062"/>
                <a:ext cx="2267" cy="830"/>
                <a:chOff x="2822" y="1652"/>
                <a:chExt cx="2520" cy="923"/>
              </a:xfrm>
            </p:grpSpPr>
            <p:grpSp>
              <p:nvGrpSpPr>
                <p:cNvPr id="5" name="Group 14"/>
                <p:cNvGrpSpPr>
                  <a:grpSpLocks noChangeAspect="1"/>
                </p:cNvGrpSpPr>
                <p:nvPr/>
              </p:nvGrpSpPr>
              <p:grpSpPr bwMode="auto">
                <a:xfrm>
                  <a:off x="2842" y="1745"/>
                  <a:ext cx="2466" cy="830"/>
                  <a:chOff x="2715" y="2313"/>
                  <a:chExt cx="2466" cy="830"/>
                </a:xfrm>
              </p:grpSpPr>
              <p:grpSp>
                <p:nvGrpSpPr>
                  <p:cNvPr id="6" name="Group 1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935" y="2527"/>
                    <a:ext cx="2040" cy="376"/>
                    <a:chOff x="2935" y="2527"/>
                    <a:chExt cx="2040" cy="376"/>
                  </a:xfrm>
                </p:grpSpPr>
                <p:sp>
                  <p:nvSpPr>
                    <p:cNvPr id="59408" name="Rectangle 1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935" y="2535"/>
                      <a:ext cx="2040" cy="363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1">
                            <a:gamma/>
                            <a:shade val="66275"/>
                            <a:invGamma/>
                          </a:schemeClr>
                        </a:gs>
                        <a:gs pos="50000">
                          <a:schemeClr val="bg1"/>
                        </a:gs>
                        <a:gs pos="100000">
                          <a:schemeClr val="bg1">
                            <a:gamma/>
                            <a:shade val="66275"/>
                            <a:invGamma/>
                          </a:schemeClr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09" name="Rectangle 1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71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10" name="Rectangle 1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002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11" name="Rectangle 1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033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12" name="Rectangle 2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064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13" name="Rectangle 2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09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14" name="Rectangle 2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12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15" name="Rectangle 2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40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16" name="Rectangle 2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15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17" name="Rectangle 2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18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18" name="Rectangle 2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81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19" name="Rectangle 2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84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20" name="Rectangle 2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66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21" name="Rectangle 2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696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22" name="Rectangle 3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726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23" name="Rectangle 3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75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24" name="Rectangle 3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78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25" name="Rectangle 3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342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26" name="Rectangle 3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311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27" name="Rectangle 3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573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28" name="Rectangle 3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603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29" name="Rectangle 3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634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30" name="Rectangle 3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419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31" name="Rectangle 3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450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32" name="Rectangle 4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481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33" name="Rectangle 4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512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34" name="Rectangle 4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543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35" name="Rectangle 4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87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36" name="Rectangle 4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09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37" name="Rectangle 4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250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38" name="Rectangle 4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280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39" name="Rectangle 4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372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40" name="Rectangle 4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402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41" name="Rectangle 4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206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42" name="Rectangle 5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17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43" name="Rectangle 5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14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44" name="Rectangle 5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23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45" name="Rectangle 5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267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46" name="Rectangle 5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219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47" name="Rectangle 5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73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48" name="Rectangle 5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70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49" name="Rectangle 5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678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50" name="Rectangle 5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64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51" name="Rectangle 5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617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52" name="Rectangle 6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58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53" name="Rectangle 6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55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54" name="Rectangle 6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52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55" name="Rectangle 6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49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56" name="Rectangle 6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464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57" name="Rectangle 6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433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58" name="Rectangle 6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8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59" name="Rectangle 6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5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60" name="Rectangle 6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2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61" name="Rectangle 6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29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462" name="Line 7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14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63" name="Line 7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32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64" name="Line 7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35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65" name="Line 7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38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66" name="Line 7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41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67" name="Line 7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464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68" name="Line 7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49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69" name="Line 7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52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70" name="Line 7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55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71" name="Line 7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58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72" name="Line 8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61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73" name="Line 8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64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74" name="Line 8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67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75" name="Line 8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70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76" name="Line 8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73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77" name="Line 8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76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78" name="Line 8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25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79" name="Line 8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9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80" name="Line 8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6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81" name="Line 8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17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82" name="Line 9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0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83" name="Line 9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3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84" name="Line 9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43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85" name="Line 9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40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86" name="Line 9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311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87" name="Line 9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28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88" name="Line 9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4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89" name="Line 9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0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90" name="Line 9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57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91" name="Line 9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54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92" name="Line 10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51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93" name="Line 10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481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94" name="Line 10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45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95" name="Line 10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66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96" name="Line 10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634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97" name="Line 10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60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98" name="Line 10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34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499" name="Line 10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37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00" name="Line 10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81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01" name="Line 10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78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02" name="Line 11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75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03" name="Line 11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72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04" name="Line 11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69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05" name="Line 11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87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06" name="Line 11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84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07" name="Line 11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21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08" name="Line 11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8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09" name="Line 11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71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10" name="Line 11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5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11" name="Line 11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2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12" name="Line 12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09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13" name="Line 12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064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14" name="Line 12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03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15" name="Line 12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00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16" name="Rectangle 12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774" y="2527"/>
                      <a:ext cx="76" cy="37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67676"/>
                        </a:gs>
                        <a:gs pos="50000">
                          <a:schemeClr val="bg1"/>
                        </a:gs>
                        <a:gs pos="100000">
                          <a:srgbClr val="767676"/>
                        </a:gs>
                      </a:gsLst>
                      <a:lin ang="5400000" scaled="1"/>
                    </a:gradFill>
                    <a:ln w="9525" algn="ctr">
                      <a:solidFill>
                        <a:srgbClr val="B2B2B2"/>
                      </a:solidFill>
                      <a:miter lim="800000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17" name="Rectangle 12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069" y="2527"/>
                      <a:ext cx="76" cy="37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67676"/>
                        </a:gs>
                        <a:gs pos="50000">
                          <a:schemeClr val="bg1"/>
                        </a:gs>
                        <a:gs pos="100000">
                          <a:srgbClr val="767676"/>
                        </a:gs>
                      </a:gsLst>
                      <a:lin ang="5400000" scaled="1"/>
                    </a:gradFill>
                    <a:ln w="9525" algn="ctr">
                      <a:solidFill>
                        <a:srgbClr val="B2B2B2"/>
                      </a:solidFill>
                      <a:miter lim="800000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7" name="Group 126"/>
                    <p:cNvGrpSpPr>
                      <a:grpSpLocks noChangeAspect="1"/>
                    </p:cNvGrpSpPr>
                    <p:nvPr/>
                  </p:nvGrpSpPr>
                  <p:grpSpPr bwMode="auto">
                    <a:xfrm rot="5400000">
                      <a:off x="3048" y="2690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59519" name="AutoShape 127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 algn="ctr">
                        <a:solidFill>
                          <a:schemeClr val="bg2"/>
                        </a:solidFill>
                        <a:round/>
                      </a:ln>
                      <a:effectLst>
                        <a:outerShdw dist="53882" dir="2700000" algn="ctr" rotWithShape="0">
                          <a:schemeClr val="bg2"/>
                        </a:outerShdw>
                      </a:effec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520" name="Line 128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521" name="Line 129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522" name="Line 130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523" name="Line 131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8" name="Group 132"/>
                    <p:cNvGrpSpPr>
                      <a:grpSpLocks noChangeAspect="1"/>
                    </p:cNvGrpSpPr>
                    <p:nvPr/>
                  </p:nvGrpSpPr>
                  <p:grpSpPr bwMode="auto">
                    <a:xfrm rot="5400000">
                      <a:off x="4754" y="2686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59525" name="AutoShape 133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 algn="ctr">
                        <a:solidFill>
                          <a:schemeClr val="bg2"/>
                        </a:solidFill>
                        <a:round/>
                      </a:ln>
                      <a:effectLst>
                        <a:outerShdw dist="53882" dir="2700000" algn="ctr" rotWithShape="0">
                          <a:schemeClr val="bg2"/>
                        </a:outerShdw>
                      </a:effec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526" name="Line 134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527" name="Line 135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528" name="Line 136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529" name="Line 137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59530" name="Rectangle 13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752" y="2800"/>
                      <a:ext cx="113" cy="14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bg1"/>
                        </a:gs>
                        <a:gs pos="10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</a:gsLst>
                      <a:lin ang="0" scaled="1"/>
                    </a:gradFill>
                    <a:ln>
                      <a:noFill/>
                    </a:ln>
                    <a:effectLst>
                      <a:outerShdw dist="35921" dir="2700000" algn="ctr" rotWithShape="0">
                        <a:schemeClr val="bg2"/>
                      </a:outerShdw>
                    </a:effectLst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31" name="Rectangle 13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041" y="2804"/>
                      <a:ext cx="113" cy="14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bg1"/>
                        </a:gs>
                        <a:gs pos="10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</a:gsLst>
                      <a:lin ang="0" scaled="1"/>
                    </a:gradFill>
                    <a:ln>
                      <a:noFill/>
                    </a:ln>
                    <a:effectLst>
                      <a:outerShdw dist="35921" dir="2700000" algn="ctr" rotWithShape="0">
                        <a:schemeClr val="bg2"/>
                      </a:outerShdw>
                    </a:effectLst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9" name="Group 140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715" y="2313"/>
                    <a:ext cx="2466" cy="481"/>
                    <a:chOff x="2715" y="2313"/>
                    <a:chExt cx="2466" cy="481"/>
                  </a:xfrm>
                </p:grpSpPr>
                <p:grpSp>
                  <p:nvGrpSpPr>
                    <p:cNvPr id="10" name="Group 141"/>
                    <p:cNvGrpSpPr>
                      <a:grpSpLocks noChangeAspect="1"/>
                    </p:cNvGrpSpPr>
                    <p:nvPr/>
                  </p:nvGrpSpPr>
                  <p:grpSpPr bwMode="auto">
                    <a:xfrm flipH="1">
                      <a:off x="2715" y="2395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59534" name="AutoShape 142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 algn="ctr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535" name="Line 143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536" name="Line 144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537" name="Line 145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538" name="Line 146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59539" name="Rectangle 14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818" y="2425"/>
                      <a:ext cx="2267" cy="45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50000">
                          <a:schemeClr val="bg1"/>
                        </a:gs>
                        <a:gs pos="100000">
                          <a:srgbClr val="80808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B2B2B2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1" name="Group 148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5077" y="2395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59541" name="AutoShape 149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 algn="ctr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542" name="Line 150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543" name="Line 151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544" name="Line 152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545" name="Line 153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59546" name="Line 15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833" y="2357"/>
                      <a:ext cx="0" cy="15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B2B2B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47" name="Line 15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06" y="2357"/>
                      <a:ext cx="0" cy="15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B2B2B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2" name="Group 156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3912" y="2386"/>
                      <a:ext cx="113" cy="408"/>
                      <a:chOff x="3903" y="2387"/>
                      <a:chExt cx="97" cy="341"/>
                    </a:xfrm>
                  </p:grpSpPr>
                  <p:sp>
                    <p:nvSpPr>
                      <p:cNvPr id="59549" name="AutoShape 157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rot="5400000">
                        <a:off x="3781" y="2509"/>
                        <a:ext cx="341" cy="97"/>
                      </a:xfrm>
                      <a:prstGeom prst="homePlate">
                        <a:avLst>
                          <a:gd name="adj" fmla="val 87887"/>
                        </a:avLst>
                      </a:prstGeom>
                      <a:gradFill rotWithShape="1">
                        <a:gsLst>
                          <a:gs pos="0">
                            <a:schemeClr val="bg1"/>
                          </a:gs>
                          <a:gs pos="100000">
                            <a:schemeClr val="bg1">
                              <a:gamma/>
                              <a:shade val="46275"/>
                              <a:invGamma/>
                            </a:schemeClr>
                          </a:gs>
                        </a:gsLst>
                        <a:lin ang="5400000" scaled="1"/>
                      </a:gradFill>
                      <a:ln w="9525" algn="ctr">
                        <a:solidFill>
                          <a:srgbClr val="B2B2B2"/>
                        </a:solidFill>
                        <a:miter lim="800000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550" name="Freeform 158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3919" y="2393"/>
                        <a:ext cx="68" cy="272"/>
                      </a:xfrm>
                      <a:custGeom>
                        <a:avLst/>
                        <a:gdLst>
                          <a:gd name="T0" fmla="*/ 6 w 88"/>
                          <a:gd name="T1" fmla="*/ 0 h 227"/>
                          <a:gd name="T2" fmla="*/ 6 w 88"/>
                          <a:gd name="T3" fmla="*/ 189 h 227"/>
                          <a:gd name="T4" fmla="*/ 44 w 88"/>
                          <a:gd name="T5" fmla="*/ 227 h 227"/>
                          <a:gd name="T6" fmla="*/ 82 w 88"/>
                          <a:gd name="T7" fmla="*/ 189 h 227"/>
                          <a:gd name="T8" fmla="*/ 82 w 88"/>
                          <a:gd name="T9" fmla="*/ 0 h 22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88" h="227">
                            <a:moveTo>
                              <a:pt x="6" y="0"/>
                            </a:moveTo>
                            <a:cubicBezTo>
                              <a:pt x="3" y="75"/>
                              <a:pt x="0" y="151"/>
                              <a:pt x="6" y="189"/>
                            </a:cubicBezTo>
                            <a:cubicBezTo>
                              <a:pt x="12" y="227"/>
                              <a:pt x="31" y="227"/>
                              <a:pt x="44" y="227"/>
                            </a:cubicBezTo>
                            <a:cubicBezTo>
                              <a:pt x="57" y="227"/>
                              <a:pt x="76" y="227"/>
                              <a:pt x="82" y="189"/>
                            </a:cubicBezTo>
                            <a:cubicBezTo>
                              <a:pt x="88" y="151"/>
                              <a:pt x="82" y="31"/>
                              <a:pt x="82" y="0"/>
                            </a:cubicBezTo>
                          </a:path>
                        </a:pathLst>
                      </a:custGeom>
                      <a:noFill/>
                      <a:ln w="9525" cap="flat" cmpd="sng">
                        <a:solidFill>
                          <a:srgbClr val="B2B2B2"/>
                        </a:solidFill>
                        <a:prstDash val="solid"/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59551" name="AutoShape 15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799" y="2313"/>
                      <a:ext cx="340" cy="76"/>
                    </a:xfrm>
                    <a:prstGeom prst="roundRect">
                      <a:avLst>
                        <a:gd name="adj" fmla="val 16667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50000">
                          <a:srgbClr val="000000"/>
                        </a:gs>
                        <a:gs pos="100000">
                          <a:schemeClr val="bg2"/>
                        </a:gs>
                      </a:gsLst>
                      <a:lin ang="0" scaled="1"/>
                    </a:gradFill>
                    <a:ln w="9525" algn="ctr">
                      <a:solidFill>
                        <a:srgbClr val="B2B2B2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3" name="Group 160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4963" y="2379"/>
                    <a:ext cx="171" cy="762"/>
                    <a:chOff x="4963" y="2387"/>
                    <a:chExt cx="171" cy="762"/>
                  </a:xfrm>
                </p:grpSpPr>
                <p:sp>
                  <p:nvSpPr>
                    <p:cNvPr id="59553" name="AutoShape 16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963" y="2515"/>
                      <a:ext cx="91" cy="403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54" name="AutoShape 16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963" y="2387"/>
                      <a:ext cx="91" cy="152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55" name="AutoShape 163"/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4964" y="2915"/>
                      <a:ext cx="170" cy="230"/>
                    </a:xfrm>
                    <a:prstGeom prst="parallelogram">
                      <a:avLst>
                        <a:gd name="adj" fmla="val 4912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bg2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56" name="AutoShape 16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048" y="3122"/>
                      <a:ext cx="86" cy="27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4" name="Group 165"/>
                  <p:cNvGrpSpPr>
                    <a:grpSpLocks noChangeAspect="1"/>
                  </p:cNvGrpSpPr>
                  <p:nvPr/>
                </p:nvGrpSpPr>
                <p:grpSpPr bwMode="auto">
                  <a:xfrm flipH="1">
                    <a:off x="2782" y="2381"/>
                    <a:ext cx="171" cy="762"/>
                    <a:chOff x="4963" y="2387"/>
                    <a:chExt cx="171" cy="762"/>
                  </a:xfrm>
                </p:grpSpPr>
                <p:sp>
                  <p:nvSpPr>
                    <p:cNvPr id="59558" name="AutoShape 166"/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4963" y="2515"/>
                      <a:ext cx="91" cy="403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59" name="AutoShape 167"/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4963" y="2387"/>
                      <a:ext cx="91" cy="152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60" name="AutoShape 168"/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4964" y="2915"/>
                      <a:ext cx="170" cy="230"/>
                    </a:xfrm>
                    <a:prstGeom prst="parallelogram">
                      <a:avLst>
                        <a:gd name="adj" fmla="val 4912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bg2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561" name="AutoShape 16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048" y="3122"/>
                      <a:ext cx="86" cy="27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rgbClr val="000000"/>
                        </a:gs>
                        <a:gs pos="100000">
                          <a:schemeClr val="bg2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59562" name="Text Box 170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068" y="1988"/>
                  <a:ext cx="151" cy="2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Ctr="1">
                  <a:spAutoFit/>
                </a:bodyPr>
                <a:lstStyle>
                  <a:lvl1pPr marL="342900" indent="-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lnSpc>
                      <a:spcPct val="90000"/>
                    </a:lnSpc>
                    <a:spcBef>
                      <a:spcPct val="50000"/>
                    </a:spcBef>
                  </a:pPr>
                  <a:r>
                    <a:rPr lang="en-US" altLang="zh-CN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隶书" pitchFamily="49" charset="-122"/>
                    </a:rPr>
                    <a:t>A</a:t>
                  </a:r>
                </a:p>
              </p:txBody>
            </p:sp>
            <p:sp>
              <p:nvSpPr>
                <p:cNvPr id="59563" name="Text Box 171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4952" y="1985"/>
                  <a:ext cx="154" cy="2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Ctr="1">
                  <a:spAutoFit/>
                </a:bodyPr>
                <a:lstStyle>
                  <a:lvl1pPr marL="342900" indent="-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lnSpc>
                      <a:spcPct val="90000"/>
                    </a:lnSpc>
                    <a:spcBef>
                      <a:spcPct val="50000"/>
                    </a:spcBef>
                  </a:pPr>
                  <a:r>
                    <a:rPr lang="en-US" altLang="zh-CN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隶书" pitchFamily="49" charset="-122"/>
                    </a:rPr>
                    <a:t>B</a:t>
                  </a:r>
                </a:p>
              </p:txBody>
            </p:sp>
            <p:sp>
              <p:nvSpPr>
                <p:cNvPr id="59564" name="Text Box 172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2822" y="1656"/>
                  <a:ext cx="153" cy="23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Ctr="1">
                  <a:spAutoFit/>
                </a:bodyPr>
                <a:lstStyle>
                  <a:lvl1pPr marL="342900" indent="-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lnSpc>
                      <a:spcPct val="90000"/>
                    </a:lnSpc>
                    <a:spcBef>
                      <a:spcPct val="50000"/>
                    </a:spcBef>
                  </a:pPr>
                  <a:r>
                    <a:rPr lang="en-US" altLang="zh-CN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隶书" pitchFamily="49" charset="-122"/>
                    </a:rPr>
                    <a:t>C</a:t>
                  </a:r>
                </a:p>
              </p:txBody>
            </p:sp>
            <p:sp>
              <p:nvSpPr>
                <p:cNvPr id="59565" name="Text Box 173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5189" y="1652"/>
                  <a:ext cx="153" cy="23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Ctr="1">
                  <a:spAutoFit/>
                </a:bodyPr>
                <a:lstStyle>
                  <a:lvl1pPr marL="342900" indent="-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lnSpc>
                      <a:spcPct val="90000"/>
                    </a:lnSpc>
                    <a:spcBef>
                      <a:spcPct val="50000"/>
                    </a:spcBef>
                  </a:pPr>
                  <a:r>
                    <a:rPr lang="en-US" altLang="zh-CN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隶书" pitchFamily="49" charset="-122"/>
                    </a:rPr>
                    <a:t>D</a:t>
                  </a:r>
                </a:p>
              </p:txBody>
            </p:sp>
          </p:grpSp>
          <p:grpSp>
            <p:nvGrpSpPr>
              <p:cNvPr id="15" name="Group 174"/>
              <p:cNvGrpSpPr/>
              <p:nvPr/>
            </p:nvGrpSpPr>
            <p:grpSpPr bwMode="auto">
              <a:xfrm>
                <a:off x="721" y="1339"/>
                <a:ext cx="720" cy="329"/>
                <a:chOff x="3258" y="3221"/>
                <a:chExt cx="796" cy="376"/>
              </a:xfrm>
            </p:grpSpPr>
            <p:sp>
              <p:nvSpPr>
                <p:cNvPr id="59567" name="Rectangle 175"/>
                <p:cNvSpPr>
                  <a:spLocks noChangeArrowheads="1"/>
                </p:cNvSpPr>
                <p:nvPr/>
              </p:nvSpPr>
              <p:spPr bwMode="auto">
                <a:xfrm>
                  <a:off x="4023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68" name="Rectangle 176"/>
                <p:cNvSpPr>
                  <a:spLocks noChangeArrowheads="1"/>
                </p:cNvSpPr>
                <p:nvPr/>
              </p:nvSpPr>
              <p:spPr bwMode="auto">
                <a:xfrm>
                  <a:off x="3901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69" name="Rectangle 177"/>
                <p:cNvSpPr>
                  <a:spLocks noChangeArrowheads="1"/>
                </p:cNvSpPr>
                <p:nvPr/>
              </p:nvSpPr>
              <p:spPr bwMode="auto">
                <a:xfrm>
                  <a:off x="393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70" name="Rectangle 178"/>
                <p:cNvSpPr>
                  <a:spLocks noChangeArrowheads="1"/>
                </p:cNvSpPr>
                <p:nvPr/>
              </p:nvSpPr>
              <p:spPr bwMode="auto">
                <a:xfrm>
                  <a:off x="3748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71" name="Rectangle 179"/>
                <p:cNvSpPr>
                  <a:spLocks noChangeArrowheads="1"/>
                </p:cNvSpPr>
                <p:nvPr/>
              </p:nvSpPr>
              <p:spPr bwMode="auto">
                <a:xfrm>
                  <a:off x="3779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72" name="Rectangle 180"/>
                <p:cNvSpPr>
                  <a:spLocks noChangeArrowheads="1"/>
                </p:cNvSpPr>
                <p:nvPr/>
              </p:nvSpPr>
              <p:spPr bwMode="auto">
                <a:xfrm>
                  <a:off x="3809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73" name="Rectangle 181"/>
                <p:cNvSpPr>
                  <a:spLocks noChangeArrowheads="1"/>
                </p:cNvSpPr>
                <p:nvPr/>
              </p:nvSpPr>
              <p:spPr bwMode="auto">
                <a:xfrm>
                  <a:off x="3839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74" name="Rectangle 182"/>
                <p:cNvSpPr>
                  <a:spLocks noChangeArrowheads="1"/>
                </p:cNvSpPr>
                <p:nvPr/>
              </p:nvSpPr>
              <p:spPr bwMode="auto">
                <a:xfrm>
                  <a:off x="3870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75" name="Rectangle 183"/>
                <p:cNvSpPr>
                  <a:spLocks noChangeArrowheads="1"/>
                </p:cNvSpPr>
                <p:nvPr/>
              </p:nvSpPr>
              <p:spPr bwMode="auto">
                <a:xfrm>
                  <a:off x="3656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76" name="Rectangle 184"/>
                <p:cNvSpPr>
                  <a:spLocks noChangeArrowheads="1"/>
                </p:cNvSpPr>
                <p:nvPr/>
              </p:nvSpPr>
              <p:spPr bwMode="auto">
                <a:xfrm>
                  <a:off x="3686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77" name="Rectangle 185"/>
                <p:cNvSpPr>
                  <a:spLocks noChangeArrowheads="1"/>
                </p:cNvSpPr>
                <p:nvPr/>
              </p:nvSpPr>
              <p:spPr bwMode="auto">
                <a:xfrm>
                  <a:off x="3717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78" name="Rectangle 186"/>
                <p:cNvSpPr>
                  <a:spLocks noChangeArrowheads="1"/>
                </p:cNvSpPr>
                <p:nvPr/>
              </p:nvSpPr>
              <p:spPr bwMode="auto">
                <a:xfrm>
                  <a:off x="3502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79" name="Rectangle 187"/>
                <p:cNvSpPr>
                  <a:spLocks noChangeArrowheads="1"/>
                </p:cNvSpPr>
                <p:nvPr/>
              </p:nvSpPr>
              <p:spPr bwMode="auto">
                <a:xfrm>
                  <a:off x="3533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80" name="Rectangle 188"/>
                <p:cNvSpPr>
                  <a:spLocks noChangeArrowheads="1"/>
                </p:cNvSpPr>
                <p:nvPr/>
              </p:nvSpPr>
              <p:spPr bwMode="auto">
                <a:xfrm>
                  <a:off x="3564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81" name="Rectangle 189"/>
                <p:cNvSpPr>
                  <a:spLocks noChangeArrowheads="1"/>
                </p:cNvSpPr>
                <p:nvPr/>
              </p:nvSpPr>
              <p:spPr bwMode="auto">
                <a:xfrm>
                  <a:off x="3595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82" name="Rectangle 190"/>
                <p:cNvSpPr>
                  <a:spLocks noChangeArrowheads="1"/>
                </p:cNvSpPr>
                <p:nvPr/>
              </p:nvSpPr>
              <p:spPr bwMode="auto">
                <a:xfrm>
                  <a:off x="3626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83" name="Rectangle 191"/>
                <p:cNvSpPr>
                  <a:spLocks noChangeArrowheads="1"/>
                </p:cNvSpPr>
                <p:nvPr/>
              </p:nvSpPr>
              <p:spPr bwMode="auto">
                <a:xfrm>
                  <a:off x="396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84" name="Rectangle 192"/>
                <p:cNvSpPr>
                  <a:spLocks noChangeArrowheads="1"/>
                </p:cNvSpPr>
                <p:nvPr/>
              </p:nvSpPr>
              <p:spPr bwMode="auto">
                <a:xfrm>
                  <a:off x="3992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85" name="Rectangle 193"/>
                <p:cNvSpPr>
                  <a:spLocks noChangeArrowheads="1"/>
                </p:cNvSpPr>
                <p:nvPr/>
              </p:nvSpPr>
              <p:spPr bwMode="auto">
                <a:xfrm>
                  <a:off x="3289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86" name="Rectangle 194"/>
                <p:cNvSpPr>
                  <a:spLocks noChangeArrowheads="1"/>
                </p:cNvSpPr>
                <p:nvPr/>
              </p:nvSpPr>
              <p:spPr bwMode="auto">
                <a:xfrm>
                  <a:off x="3258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87" name="Rectangle 195"/>
                <p:cNvSpPr>
                  <a:spLocks noChangeArrowheads="1"/>
                </p:cNvSpPr>
                <p:nvPr/>
              </p:nvSpPr>
              <p:spPr bwMode="auto">
                <a:xfrm>
                  <a:off x="3319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88" name="Rectangle 196"/>
                <p:cNvSpPr>
                  <a:spLocks noChangeArrowheads="1"/>
                </p:cNvSpPr>
                <p:nvPr/>
              </p:nvSpPr>
              <p:spPr bwMode="auto">
                <a:xfrm>
                  <a:off x="3350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89" name="Rectangle 197"/>
                <p:cNvSpPr>
                  <a:spLocks noChangeArrowheads="1"/>
                </p:cNvSpPr>
                <p:nvPr/>
              </p:nvSpPr>
              <p:spPr bwMode="auto">
                <a:xfrm>
                  <a:off x="347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90" name="Rectangle 198"/>
                <p:cNvSpPr>
                  <a:spLocks noChangeArrowheads="1"/>
                </p:cNvSpPr>
                <p:nvPr/>
              </p:nvSpPr>
              <p:spPr bwMode="auto">
                <a:xfrm>
                  <a:off x="344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91" name="Rectangle 199"/>
                <p:cNvSpPr>
                  <a:spLocks noChangeArrowheads="1"/>
                </p:cNvSpPr>
                <p:nvPr/>
              </p:nvSpPr>
              <p:spPr bwMode="auto">
                <a:xfrm>
                  <a:off x="3411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92" name="Rectangle 200"/>
                <p:cNvSpPr>
                  <a:spLocks noChangeArrowheads="1"/>
                </p:cNvSpPr>
                <p:nvPr/>
              </p:nvSpPr>
              <p:spPr bwMode="auto">
                <a:xfrm>
                  <a:off x="3380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593" name="Line 201"/>
                <p:cNvSpPr>
                  <a:spLocks noChangeShapeType="1"/>
                </p:cNvSpPr>
                <p:nvPr/>
              </p:nvSpPr>
              <p:spPr bwMode="auto">
                <a:xfrm>
                  <a:off x="3411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594" name="Line 202"/>
                <p:cNvSpPr>
                  <a:spLocks noChangeShapeType="1"/>
                </p:cNvSpPr>
                <p:nvPr/>
              </p:nvSpPr>
              <p:spPr bwMode="auto">
                <a:xfrm>
                  <a:off x="344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595" name="Line 203"/>
                <p:cNvSpPr>
                  <a:spLocks noChangeShapeType="1"/>
                </p:cNvSpPr>
                <p:nvPr/>
              </p:nvSpPr>
              <p:spPr bwMode="auto">
                <a:xfrm>
                  <a:off x="347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596" name="Line 204"/>
                <p:cNvSpPr>
                  <a:spLocks noChangeShapeType="1"/>
                </p:cNvSpPr>
                <p:nvPr/>
              </p:nvSpPr>
              <p:spPr bwMode="auto">
                <a:xfrm>
                  <a:off x="350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597" name="Line 205"/>
                <p:cNvSpPr>
                  <a:spLocks noChangeShapeType="1"/>
                </p:cNvSpPr>
                <p:nvPr/>
              </p:nvSpPr>
              <p:spPr bwMode="auto">
                <a:xfrm>
                  <a:off x="3380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598" name="Line 206"/>
                <p:cNvSpPr>
                  <a:spLocks noChangeShapeType="1"/>
                </p:cNvSpPr>
                <p:nvPr/>
              </p:nvSpPr>
              <p:spPr bwMode="auto">
                <a:xfrm>
                  <a:off x="3350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599" name="Line 207"/>
                <p:cNvSpPr>
                  <a:spLocks noChangeShapeType="1"/>
                </p:cNvSpPr>
                <p:nvPr/>
              </p:nvSpPr>
              <p:spPr bwMode="auto">
                <a:xfrm>
                  <a:off x="3258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600" name="Line 208"/>
                <p:cNvSpPr>
                  <a:spLocks noChangeShapeType="1"/>
                </p:cNvSpPr>
                <p:nvPr/>
              </p:nvSpPr>
              <p:spPr bwMode="auto">
                <a:xfrm>
                  <a:off x="328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601" name="Line 209"/>
                <p:cNvSpPr>
                  <a:spLocks noChangeShapeType="1"/>
                </p:cNvSpPr>
                <p:nvPr/>
              </p:nvSpPr>
              <p:spPr bwMode="auto">
                <a:xfrm>
                  <a:off x="331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602" name="Line 210"/>
                <p:cNvSpPr>
                  <a:spLocks noChangeShapeType="1"/>
                </p:cNvSpPr>
                <p:nvPr/>
              </p:nvSpPr>
              <p:spPr bwMode="auto">
                <a:xfrm>
                  <a:off x="4023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603" name="Line 211"/>
                <p:cNvSpPr>
                  <a:spLocks noChangeShapeType="1"/>
                </p:cNvSpPr>
                <p:nvPr/>
              </p:nvSpPr>
              <p:spPr bwMode="auto">
                <a:xfrm>
                  <a:off x="399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604" name="Line 212"/>
                <p:cNvSpPr>
                  <a:spLocks noChangeShapeType="1"/>
                </p:cNvSpPr>
                <p:nvPr/>
              </p:nvSpPr>
              <p:spPr bwMode="auto">
                <a:xfrm>
                  <a:off x="3656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605" name="Line 213"/>
                <p:cNvSpPr>
                  <a:spLocks noChangeShapeType="1"/>
                </p:cNvSpPr>
                <p:nvPr/>
              </p:nvSpPr>
              <p:spPr bwMode="auto">
                <a:xfrm>
                  <a:off x="3626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606" name="Line 214"/>
                <p:cNvSpPr>
                  <a:spLocks noChangeShapeType="1"/>
                </p:cNvSpPr>
                <p:nvPr/>
              </p:nvSpPr>
              <p:spPr bwMode="auto">
                <a:xfrm>
                  <a:off x="3595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607" name="Line 215"/>
                <p:cNvSpPr>
                  <a:spLocks noChangeShapeType="1"/>
                </p:cNvSpPr>
                <p:nvPr/>
              </p:nvSpPr>
              <p:spPr bwMode="auto">
                <a:xfrm>
                  <a:off x="3564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608" name="Line 216"/>
                <p:cNvSpPr>
                  <a:spLocks noChangeShapeType="1"/>
                </p:cNvSpPr>
                <p:nvPr/>
              </p:nvSpPr>
              <p:spPr bwMode="auto">
                <a:xfrm>
                  <a:off x="3533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609" name="Line 217"/>
                <p:cNvSpPr>
                  <a:spLocks noChangeShapeType="1"/>
                </p:cNvSpPr>
                <p:nvPr/>
              </p:nvSpPr>
              <p:spPr bwMode="auto">
                <a:xfrm>
                  <a:off x="3748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610" name="Line 218"/>
                <p:cNvSpPr>
                  <a:spLocks noChangeShapeType="1"/>
                </p:cNvSpPr>
                <p:nvPr/>
              </p:nvSpPr>
              <p:spPr bwMode="auto">
                <a:xfrm>
                  <a:off x="3717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611" name="Line 219"/>
                <p:cNvSpPr>
                  <a:spLocks noChangeShapeType="1"/>
                </p:cNvSpPr>
                <p:nvPr/>
              </p:nvSpPr>
              <p:spPr bwMode="auto">
                <a:xfrm>
                  <a:off x="3686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612" name="Line 220"/>
                <p:cNvSpPr>
                  <a:spLocks noChangeShapeType="1"/>
                </p:cNvSpPr>
                <p:nvPr/>
              </p:nvSpPr>
              <p:spPr bwMode="auto">
                <a:xfrm>
                  <a:off x="3901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613" name="Line 221"/>
                <p:cNvSpPr>
                  <a:spLocks noChangeShapeType="1"/>
                </p:cNvSpPr>
                <p:nvPr/>
              </p:nvSpPr>
              <p:spPr bwMode="auto">
                <a:xfrm>
                  <a:off x="3870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614" name="Line 222"/>
                <p:cNvSpPr>
                  <a:spLocks noChangeShapeType="1"/>
                </p:cNvSpPr>
                <p:nvPr/>
              </p:nvSpPr>
              <p:spPr bwMode="auto">
                <a:xfrm>
                  <a:off x="383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615" name="Line 223"/>
                <p:cNvSpPr>
                  <a:spLocks noChangeShapeType="1"/>
                </p:cNvSpPr>
                <p:nvPr/>
              </p:nvSpPr>
              <p:spPr bwMode="auto">
                <a:xfrm>
                  <a:off x="380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616" name="Line 224"/>
                <p:cNvSpPr>
                  <a:spLocks noChangeShapeType="1"/>
                </p:cNvSpPr>
                <p:nvPr/>
              </p:nvSpPr>
              <p:spPr bwMode="auto">
                <a:xfrm>
                  <a:off x="377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617" name="Line 225"/>
                <p:cNvSpPr>
                  <a:spLocks noChangeShapeType="1"/>
                </p:cNvSpPr>
                <p:nvPr/>
              </p:nvSpPr>
              <p:spPr bwMode="auto">
                <a:xfrm>
                  <a:off x="396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618" name="Line 226"/>
                <p:cNvSpPr>
                  <a:spLocks noChangeShapeType="1"/>
                </p:cNvSpPr>
                <p:nvPr/>
              </p:nvSpPr>
              <p:spPr bwMode="auto">
                <a:xfrm>
                  <a:off x="393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619" name="Line 227"/>
                <p:cNvSpPr>
                  <a:spLocks noChangeShapeType="1"/>
                </p:cNvSpPr>
                <p:nvPr/>
              </p:nvSpPr>
              <p:spPr bwMode="auto">
                <a:xfrm>
                  <a:off x="4054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16" name="Group 228"/>
          <p:cNvGrpSpPr/>
          <p:nvPr/>
        </p:nvGrpSpPr>
        <p:grpSpPr bwMode="auto">
          <a:xfrm>
            <a:off x="468313" y="4941888"/>
            <a:ext cx="2447925" cy="1512887"/>
            <a:chOff x="3107" y="756"/>
            <a:chExt cx="2389" cy="1294"/>
          </a:xfrm>
        </p:grpSpPr>
        <p:sp>
          <p:nvSpPr>
            <p:cNvPr id="59621" name="Freeform 229"/>
            <p:cNvSpPr/>
            <p:nvPr/>
          </p:nvSpPr>
          <p:spPr bwMode="auto">
            <a:xfrm>
              <a:off x="3152" y="1570"/>
              <a:ext cx="336" cy="480"/>
            </a:xfrm>
            <a:custGeom>
              <a:avLst/>
              <a:gdLst>
                <a:gd name="T0" fmla="*/ 336 w 336"/>
                <a:gd name="T1" fmla="*/ 0 h 480"/>
                <a:gd name="T2" fmla="*/ 312 w 336"/>
                <a:gd name="T3" fmla="*/ 36 h 480"/>
                <a:gd name="T4" fmla="*/ 288 w 336"/>
                <a:gd name="T5" fmla="*/ 108 h 480"/>
                <a:gd name="T6" fmla="*/ 252 w 336"/>
                <a:gd name="T7" fmla="*/ 348 h 480"/>
                <a:gd name="T8" fmla="*/ 240 w 336"/>
                <a:gd name="T9" fmla="*/ 384 h 480"/>
                <a:gd name="T10" fmla="*/ 48 w 336"/>
                <a:gd name="T11" fmla="*/ 480 h 480"/>
                <a:gd name="T12" fmla="*/ 0 w 336"/>
                <a:gd name="T13" fmla="*/ 468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6" h="480">
                  <a:moveTo>
                    <a:pt x="336" y="0"/>
                  </a:moveTo>
                  <a:cubicBezTo>
                    <a:pt x="328" y="12"/>
                    <a:pt x="318" y="23"/>
                    <a:pt x="312" y="36"/>
                  </a:cubicBezTo>
                  <a:cubicBezTo>
                    <a:pt x="302" y="59"/>
                    <a:pt x="288" y="108"/>
                    <a:pt x="288" y="108"/>
                  </a:cubicBezTo>
                  <a:cubicBezTo>
                    <a:pt x="280" y="212"/>
                    <a:pt x="277" y="260"/>
                    <a:pt x="252" y="348"/>
                  </a:cubicBezTo>
                  <a:cubicBezTo>
                    <a:pt x="249" y="360"/>
                    <a:pt x="249" y="375"/>
                    <a:pt x="240" y="384"/>
                  </a:cubicBezTo>
                  <a:cubicBezTo>
                    <a:pt x="196" y="428"/>
                    <a:pt x="107" y="465"/>
                    <a:pt x="48" y="480"/>
                  </a:cubicBezTo>
                  <a:cubicBezTo>
                    <a:pt x="8" y="467"/>
                    <a:pt x="25" y="468"/>
                    <a:pt x="0" y="468"/>
                  </a:cubicBezTo>
                </a:path>
              </a:pathLst>
            </a:custGeom>
            <a:noFill/>
            <a:ln w="38100" cap="flat" cmpd="sng">
              <a:solidFill>
                <a:srgbClr val="FF9900"/>
              </a:solidFill>
              <a:prstDash val="solid"/>
              <a:round/>
            </a:ln>
            <a:effectLst>
              <a:outerShdw dist="53882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zh-CN" altLang="en-US"/>
            </a:p>
          </p:txBody>
        </p:sp>
        <p:sp>
          <p:nvSpPr>
            <p:cNvPr id="59622" name="Freeform 230"/>
            <p:cNvSpPr/>
            <p:nvPr/>
          </p:nvSpPr>
          <p:spPr bwMode="auto">
            <a:xfrm>
              <a:off x="5232" y="756"/>
              <a:ext cx="264" cy="516"/>
            </a:xfrm>
            <a:custGeom>
              <a:avLst/>
              <a:gdLst>
                <a:gd name="T0" fmla="*/ 0 w 264"/>
                <a:gd name="T1" fmla="*/ 516 h 516"/>
                <a:gd name="T2" fmla="*/ 48 w 264"/>
                <a:gd name="T3" fmla="*/ 384 h 516"/>
                <a:gd name="T4" fmla="*/ 96 w 264"/>
                <a:gd name="T5" fmla="*/ 372 h 516"/>
                <a:gd name="T6" fmla="*/ 204 w 264"/>
                <a:gd name="T7" fmla="*/ 276 h 516"/>
                <a:gd name="T8" fmla="*/ 180 w 264"/>
                <a:gd name="T9" fmla="*/ 72 h 516"/>
                <a:gd name="T10" fmla="*/ 228 w 264"/>
                <a:gd name="T11" fmla="*/ 12 h 516"/>
                <a:gd name="T12" fmla="*/ 264 w 264"/>
                <a:gd name="T13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516">
                  <a:moveTo>
                    <a:pt x="0" y="516"/>
                  </a:moveTo>
                  <a:cubicBezTo>
                    <a:pt x="7" y="483"/>
                    <a:pt x="13" y="407"/>
                    <a:pt x="48" y="384"/>
                  </a:cubicBezTo>
                  <a:cubicBezTo>
                    <a:pt x="62" y="375"/>
                    <a:pt x="80" y="376"/>
                    <a:pt x="96" y="372"/>
                  </a:cubicBezTo>
                  <a:cubicBezTo>
                    <a:pt x="138" y="340"/>
                    <a:pt x="161" y="305"/>
                    <a:pt x="204" y="276"/>
                  </a:cubicBezTo>
                  <a:cubicBezTo>
                    <a:pt x="228" y="205"/>
                    <a:pt x="221" y="134"/>
                    <a:pt x="180" y="72"/>
                  </a:cubicBezTo>
                  <a:cubicBezTo>
                    <a:pt x="194" y="30"/>
                    <a:pt x="185" y="34"/>
                    <a:pt x="228" y="12"/>
                  </a:cubicBezTo>
                  <a:cubicBezTo>
                    <a:pt x="239" y="6"/>
                    <a:pt x="264" y="0"/>
                    <a:pt x="264" y="0"/>
                  </a:cubicBezTo>
                </a:path>
              </a:pathLst>
            </a:custGeom>
            <a:noFill/>
            <a:ln w="38100" cap="flat" cmpd="sng">
              <a:solidFill>
                <a:srgbClr val="FF9900"/>
              </a:solidFill>
              <a:prstDash val="solid"/>
              <a:round/>
            </a:ln>
            <a:effectLst>
              <a:outerShdw dist="53882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zh-CN" altLang="en-US"/>
            </a:p>
          </p:txBody>
        </p:sp>
        <p:grpSp>
          <p:nvGrpSpPr>
            <p:cNvPr id="17" name="Group 231"/>
            <p:cNvGrpSpPr/>
            <p:nvPr/>
          </p:nvGrpSpPr>
          <p:grpSpPr bwMode="auto">
            <a:xfrm>
              <a:off x="3107" y="1062"/>
              <a:ext cx="2267" cy="830"/>
              <a:chOff x="3107" y="1062"/>
              <a:chExt cx="2267" cy="830"/>
            </a:xfrm>
          </p:grpSpPr>
          <p:grpSp>
            <p:nvGrpSpPr>
              <p:cNvPr id="18" name="Group 232"/>
              <p:cNvGrpSpPr>
                <a:grpSpLocks noChangeAspect="1"/>
              </p:cNvGrpSpPr>
              <p:nvPr/>
            </p:nvGrpSpPr>
            <p:grpSpPr bwMode="auto">
              <a:xfrm>
                <a:off x="3107" y="1062"/>
                <a:ext cx="2267" cy="830"/>
                <a:chOff x="2822" y="1652"/>
                <a:chExt cx="2520" cy="923"/>
              </a:xfrm>
            </p:grpSpPr>
            <p:grpSp>
              <p:nvGrpSpPr>
                <p:cNvPr id="19" name="Group 233"/>
                <p:cNvGrpSpPr>
                  <a:grpSpLocks noChangeAspect="1"/>
                </p:cNvGrpSpPr>
                <p:nvPr/>
              </p:nvGrpSpPr>
              <p:grpSpPr bwMode="auto">
                <a:xfrm>
                  <a:off x="2842" y="1745"/>
                  <a:ext cx="2466" cy="830"/>
                  <a:chOff x="2715" y="2313"/>
                  <a:chExt cx="2466" cy="830"/>
                </a:xfrm>
              </p:grpSpPr>
              <p:grpSp>
                <p:nvGrpSpPr>
                  <p:cNvPr id="20" name="Group 23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935" y="2527"/>
                    <a:ext cx="2040" cy="376"/>
                    <a:chOff x="2935" y="2527"/>
                    <a:chExt cx="2040" cy="376"/>
                  </a:xfrm>
                </p:grpSpPr>
                <p:sp>
                  <p:nvSpPr>
                    <p:cNvPr id="59627" name="Rectangle 23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935" y="2535"/>
                      <a:ext cx="2040" cy="363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1">
                            <a:gamma/>
                            <a:shade val="66275"/>
                            <a:invGamma/>
                          </a:schemeClr>
                        </a:gs>
                        <a:gs pos="50000">
                          <a:schemeClr val="bg1"/>
                        </a:gs>
                        <a:gs pos="100000">
                          <a:schemeClr val="bg1">
                            <a:gamma/>
                            <a:shade val="66275"/>
                            <a:invGamma/>
                          </a:schemeClr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628" name="Rectangle 23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71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29" name="Rectangle 23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002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30" name="Rectangle 23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033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31" name="Rectangle 23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064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32" name="Rectangle 24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09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33" name="Rectangle 24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12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34" name="Rectangle 24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40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35" name="Rectangle 24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15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36" name="Rectangle 24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18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37" name="Rectangle 24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81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38" name="Rectangle 24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84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39" name="Rectangle 24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66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40" name="Rectangle 24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696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41" name="Rectangle 24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726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42" name="Rectangle 25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75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43" name="Rectangle 25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78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44" name="Rectangle 25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342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45" name="Rectangle 25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311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46" name="Rectangle 25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573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47" name="Rectangle 25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603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48" name="Rectangle 25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634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49" name="Rectangle 25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419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50" name="Rectangle 25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450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51" name="Rectangle 25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481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52" name="Rectangle 26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512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53" name="Rectangle 26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543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54" name="Rectangle 26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87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55" name="Rectangle 26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09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56" name="Rectangle 26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250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57" name="Rectangle 26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280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58" name="Rectangle 26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372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59" name="Rectangle 26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402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60" name="Rectangle 26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206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61" name="Rectangle 26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17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62" name="Rectangle 27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14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63" name="Rectangle 27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23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64" name="Rectangle 27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267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65" name="Rectangle 27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219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66" name="Rectangle 27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73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67" name="Rectangle 27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70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68" name="Rectangle 27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678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69" name="Rectangle 27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64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70" name="Rectangle 27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617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71" name="Rectangle 27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58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72" name="Rectangle 28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55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73" name="Rectangle 28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52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74" name="Rectangle 28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49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75" name="Rectangle 2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464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76" name="Rectangle 28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433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77" name="Rectangle 28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8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78" name="Rectangle 28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5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79" name="Rectangle 28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2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80" name="Rectangle 28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29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681" name="Line 28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14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682" name="Line 29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32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683" name="Line 29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35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684" name="Line 29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38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685" name="Line 29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41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686" name="Line 29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464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687" name="Line 29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49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688" name="Line 29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52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689" name="Line 29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55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690" name="Line 29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58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691" name="Line 29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61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692" name="Line 30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64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693" name="Line 30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67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694" name="Line 30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70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695" name="Line 30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73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696" name="Line 30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76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697" name="Line 30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25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698" name="Line 30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9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699" name="Line 30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6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00" name="Line 30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17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01" name="Line 30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0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02" name="Line 31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3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03" name="Line 31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43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04" name="Line 31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40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05" name="Line 31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311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06" name="Line 31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28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07" name="Line 31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4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08" name="Line 31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0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09" name="Line 31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57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10" name="Line 31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54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11" name="Line 31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51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12" name="Line 32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481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13" name="Line 32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45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14" name="Line 32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66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15" name="Line 32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634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16" name="Line 32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60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17" name="Line 32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34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18" name="Line 32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37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19" name="Line 32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81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20" name="Line 32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78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21" name="Line 32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75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22" name="Line 33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72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23" name="Line 33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69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24" name="Line 33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87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25" name="Line 33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84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26" name="Line 33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21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27" name="Line 33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8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28" name="Line 33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71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29" name="Line 33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5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30" name="Line 33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2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31" name="Line 33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09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32" name="Line 34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064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33" name="Line 34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03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34" name="Line 34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00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35" name="Rectangle 34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774" y="2527"/>
                      <a:ext cx="76" cy="37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67676"/>
                        </a:gs>
                        <a:gs pos="50000">
                          <a:schemeClr val="bg1"/>
                        </a:gs>
                        <a:gs pos="100000">
                          <a:srgbClr val="767676"/>
                        </a:gs>
                      </a:gsLst>
                      <a:lin ang="5400000" scaled="1"/>
                    </a:gradFill>
                    <a:ln w="9525" algn="ctr">
                      <a:solidFill>
                        <a:srgbClr val="B2B2B2"/>
                      </a:solidFill>
                      <a:miter lim="800000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36" name="Rectangle 34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069" y="2527"/>
                      <a:ext cx="76" cy="37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67676"/>
                        </a:gs>
                        <a:gs pos="50000">
                          <a:schemeClr val="bg1"/>
                        </a:gs>
                        <a:gs pos="100000">
                          <a:srgbClr val="767676"/>
                        </a:gs>
                      </a:gsLst>
                      <a:lin ang="5400000" scaled="1"/>
                    </a:gradFill>
                    <a:ln w="9525" algn="ctr">
                      <a:solidFill>
                        <a:srgbClr val="B2B2B2"/>
                      </a:solidFill>
                      <a:miter lim="800000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21" name="Group 345"/>
                    <p:cNvGrpSpPr>
                      <a:grpSpLocks noChangeAspect="1"/>
                    </p:cNvGrpSpPr>
                    <p:nvPr/>
                  </p:nvGrpSpPr>
                  <p:grpSpPr bwMode="auto">
                    <a:xfrm rot="5400000">
                      <a:off x="3048" y="2690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59738" name="AutoShape 346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 algn="ctr">
                        <a:solidFill>
                          <a:schemeClr val="bg2"/>
                        </a:solidFill>
                        <a:round/>
                      </a:ln>
                      <a:effectLst>
                        <a:outerShdw dist="53882" dir="2700000" algn="ctr" rotWithShape="0">
                          <a:schemeClr val="bg2"/>
                        </a:outerShdw>
                      </a:effec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739" name="Line 347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740" name="Line 348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741" name="Line 349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742" name="Line 350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2" name="Group 351"/>
                    <p:cNvGrpSpPr>
                      <a:grpSpLocks noChangeAspect="1"/>
                    </p:cNvGrpSpPr>
                    <p:nvPr/>
                  </p:nvGrpSpPr>
                  <p:grpSpPr bwMode="auto">
                    <a:xfrm rot="5400000">
                      <a:off x="4754" y="2686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59744" name="AutoShape 352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 algn="ctr">
                        <a:solidFill>
                          <a:schemeClr val="bg2"/>
                        </a:solidFill>
                        <a:round/>
                      </a:ln>
                      <a:effectLst>
                        <a:outerShdw dist="53882" dir="2700000" algn="ctr" rotWithShape="0">
                          <a:schemeClr val="bg2"/>
                        </a:outerShdw>
                      </a:effec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745" name="Line 353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746" name="Line 354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747" name="Line 355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748" name="Line 356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59749" name="Rectangle 35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752" y="2800"/>
                      <a:ext cx="113" cy="14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bg1"/>
                        </a:gs>
                        <a:gs pos="10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</a:gsLst>
                      <a:lin ang="0" scaled="1"/>
                    </a:gradFill>
                    <a:ln>
                      <a:noFill/>
                    </a:ln>
                    <a:effectLst>
                      <a:outerShdw dist="35921" dir="2700000" algn="ctr" rotWithShape="0">
                        <a:schemeClr val="bg2"/>
                      </a:outerShdw>
                    </a:effectLst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50" name="Rectangle 35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041" y="2804"/>
                      <a:ext cx="113" cy="14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bg1"/>
                        </a:gs>
                        <a:gs pos="10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</a:gsLst>
                      <a:lin ang="0" scaled="1"/>
                    </a:gradFill>
                    <a:ln>
                      <a:noFill/>
                    </a:ln>
                    <a:effectLst>
                      <a:outerShdw dist="35921" dir="2700000" algn="ctr" rotWithShape="0">
                        <a:schemeClr val="bg2"/>
                      </a:outerShdw>
                    </a:effectLst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23" name="Group 35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715" y="2313"/>
                    <a:ext cx="2466" cy="481"/>
                    <a:chOff x="2715" y="2313"/>
                    <a:chExt cx="2466" cy="481"/>
                  </a:xfrm>
                </p:grpSpPr>
                <p:grpSp>
                  <p:nvGrpSpPr>
                    <p:cNvPr id="24" name="Group 360"/>
                    <p:cNvGrpSpPr>
                      <a:grpSpLocks noChangeAspect="1"/>
                    </p:cNvGrpSpPr>
                    <p:nvPr/>
                  </p:nvGrpSpPr>
                  <p:grpSpPr bwMode="auto">
                    <a:xfrm flipH="1">
                      <a:off x="2715" y="2395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59753" name="AutoShape 361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 algn="ctr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754" name="Line 362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755" name="Line 363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756" name="Line 364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757" name="Line 365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59758" name="Rectangle 36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818" y="2425"/>
                      <a:ext cx="2267" cy="45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50000">
                          <a:schemeClr val="bg1"/>
                        </a:gs>
                        <a:gs pos="100000">
                          <a:srgbClr val="80808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B2B2B2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25" name="Group 367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5077" y="2395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59760" name="AutoShape 368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 algn="ctr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761" name="Line 369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762" name="Line 370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763" name="Line 371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764" name="Line 372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59765" name="Line 37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833" y="2357"/>
                      <a:ext cx="0" cy="15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B2B2B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66" name="Line 37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06" y="2357"/>
                      <a:ext cx="0" cy="15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B2B2B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26" name="Group 375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3912" y="2386"/>
                      <a:ext cx="113" cy="408"/>
                      <a:chOff x="3903" y="2387"/>
                      <a:chExt cx="97" cy="341"/>
                    </a:xfrm>
                  </p:grpSpPr>
                  <p:sp>
                    <p:nvSpPr>
                      <p:cNvPr id="59768" name="AutoShape 376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rot="5400000">
                        <a:off x="3781" y="2509"/>
                        <a:ext cx="341" cy="97"/>
                      </a:xfrm>
                      <a:prstGeom prst="homePlate">
                        <a:avLst>
                          <a:gd name="adj" fmla="val 87887"/>
                        </a:avLst>
                      </a:prstGeom>
                      <a:gradFill rotWithShape="1">
                        <a:gsLst>
                          <a:gs pos="0">
                            <a:schemeClr val="bg1"/>
                          </a:gs>
                          <a:gs pos="100000">
                            <a:schemeClr val="bg1">
                              <a:gamma/>
                              <a:shade val="46275"/>
                              <a:invGamma/>
                            </a:schemeClr>
                          </a:gs>
                        </a:gsLst>
                        <a:lin ang="5400000" scaled="1"/>
                      </a:gradFill>
                      <a:ln w="9525" algn="ctr">
                        <a:solidFill>
                          <a:srgbClr val="B2B2B2"/>
                        </a:solidFill>
                        <a:miter lim="800000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769" name="Freeform 377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3919" y="2393"/>
                        <a:ext cx="68" cy="272"/>
                      </a:xfrm>
                      <a:custGeom>
                        <a:avLst/>
                        <a:gdLst>
                          <a:gd name="T0" fmla="*/ 6 w 88"/>
                          <a:gd name="T1" fmla="*/ 0 h 227"/>
                          <a:gd name="T2" fmla="*/ 6 w 88"/>
                          <a:gd name="T3" fmla="*/ 189 h 227"/>
                          <a:gd name="T4" fmla="*/ 44 w 88"/>
                          <a:gd name="T5" fmla="*/ 227 h 227"/>
                          <a:gd name="T6" fmla="*/ 82 w 88"/>
                          <a:gd name="T7" fmla="*/ 189 h 227"/>
                          <a:gd name="T8" fmla="*/ 82 w 88"/>
                          <a:gd name="T9" fmla="*/ 0 h 22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88" h="227">
                            <a:moveTo>
                              <a:pt x="6" y="0"/>
                            </a:moveTo>
                            <a:cubicBezTo>
                              <a:pt x="3" y="75"/>
                              <a:pt x="0" y="151"/>
                              <a:pt x="6" y="189"/>
                            </a:cubicBezTo>
                            <a:cubicBezTo>
                              <a:pt x="12" y="227"/>
                              <a:pt x="31" y="227"/>
                              <a:pt x="44" y="227"/>
                            </a:cubicBezTo>
                            <a:cubicBezTo>
                              <a:pt x="57" y="227"/>
                              <a:pt x="76" y="227"/>
                              <a:pt x="82" y="189"/>
                            </a:cubicBezTo>
                            <a:cubicBezTo>
                              <a:pt x="88" y="151"/>
                              <a:pt x="82" y="31"/>
                              <a:pt x="82" y="0"/>
                            </a:cubicBezTo>
                          </a:path>
                        </a:pathLst>
                      </a:custGeom>
                      <a:noFill/>
                      <a:ln w="9525" cap="flat" cmpd="sng">
                        <a:solidFill>
                          <a:srgbClr val="B2B2B2"/>
                        </a:solidFill>
                        <a:prstDash val="solid"/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59770" name="AutoShape 37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799" y="2313"/>
                      <a:ext cx="340" cy="76"/>
                    </a:xfrm>
                    <a:prstGeom prst="roundRect">
                      <a:avLst>
                        <a:gd name="adj" fmla="val 16667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50000">
                          <a:srgbClr val="000000"/>
                        </a:gs>
                        <a:gs pos="100000">
                          <a:schemeClr val="bg2"/>
                        </a:gs>
                      </a:gsLst>
                      <a:lin ang="0" scaled="1"/>
                    </a:gradFill>
                    <a:ln w="9525" algn="ctr">
                      <a:solidFill>
                        <a:srgbClr val="B2B2B2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27" name="Group 37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4963" y="2379"/>
                    <a:ext cx="171" cy="762"/>
                    <a:chOff x="4963" y="2387"/>
                    <a:chExt cx="171" cy="762"/>
                  </a:xfrm>
                </p:grpSpPr>
                <p:sp>
                  <p:nvSpPr>
                    <p:cNvPr id="59772" name="AutoShape 38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963" y="2515"/>
                      <a:ext cx="91" cy="403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73" name="AutoShape 38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963" y="2387"/>
                      <a:ext cx="91" cy="152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74" name="AutoShape 382"/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4964" y="2915"/>
                      <a:ext cx="170" cy="230"/>
                    </a:xfrm>
                    <a:prstGeom prst="parallelogram">
                      <a:avLst>
                        <a:gd name="adj" fmla="val 4912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bg2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75" name="AutoShape 3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048" y="3122"/>
                      <a:ext cx="86" cy="27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28" name="Group 384"/>
                  <p:cNvGrpSpPr>
                    <a:grpSpLocks noChangeAspect="1"/>
                  </p:cNvGrpSpPr>
                  <p:nvPr/>
                </p:nvGrpSpPr>
                <p:grpSpPr bwMode="auto">
                  <a:xfrm flipH="1">
                    <a:off x="2782" y="2381"/>
                    <a:ext cx="171" cy="762"/>
                    <a:chOff x="4963" y="2387"/>
                    <a:chExt cx="171" cy="762"/>
                  </a:xfrm>
                </p:grpSpPr>
                <p:sp>
                  <p:nvSpPr>
                    <p:cNvPr id="59777" name="AutoShape 385"/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4963" y="2515"/>
                      <a:ext cx="91" cy="403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78" name="AutoShape 386"/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4963" y="2387"/>
                      <a:ext cx="91" cy="152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79" name="AutoShape 387"/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4964" y="2915"/>
                      <a:ext cx="170" cy="230"/>
                    </a:xfrm>
                    <a:prstGeom prst="parallelogram">
                      <a:avLst>
                        <a:gd name="adj" fmla="val 4912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bg2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780" name="AutoShape 38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048" y="3122"/>
                      <a:ext cx="86" cy="27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rgbClr val="000000"/>
                        </a:gs>
                        <a:gs pos="100000">
                          <a:schemeClr val="bg2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59781" name="Text Box 389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068" y="1988"/>
                  <a:ext cx="152" cy="23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Ctr="1">
                  <a:spAutoFit/>
                </a:bodyPr>
                <a:lstStyle>
                  <a:lvl1pPr marL="342900" indent="-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lnSpc>
                      <a:spcPct val="90000"/>
                    </a:lnSpc>
                    <a:spcBef>
                      <a:spcPct val="50000"/>
                    </a:spcBef>
                  </a:pPr>
                  <a:r>
                    <a:rPr lang="en-US" altLang="zh-CN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隶书" pitchFamily="49" charset="-122"/>
                    </a:rPr>
                    <a:t>A</a:t>
                  </a:r>
                </a:p>
              </p:txBody>
            </p:sp>
            <p:sp>
              <p:nvSpPr>
                <p:cNvPr id="59782" name="Text Box 390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4953" y="1985"/>
                  <a:ext cx="150" cy="23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Ctr="1">
                  <a:spAutoFit/>
                </a:bodyPr>
                <a:lstStyle>
                  <a:lvl1pPr marL="342900" indent="-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lnSpc>
                      <a:spcPct val="90000"/>
                    </a:lnSpc>
                    <a:spcBef>
                      <a:spcPct val="50000"/>
                    </a:spcBef>
                  </a:pPr>
                  <a:r>
                    <a:rPr lang="en-US" altLang="zh-CN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隶书" pitchFamily="49" charset="-122"/>
                    </a:rPr>
                    <a:t>B</a:t>
                  </a:r>
                </a:p>
              </p:txBody>
            </p:sp>
            <p:sp>
              <p:nvSpPr>
                <p:cNvPr id="59783" name="Text Box 391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2822" y="1657"/>
                  <a:ext cx="152" cy="23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Ctr="1">
                  <a:spAutoFit/>
                </a:bodyPr>
                <a:lstStyle>
                  <a:lvl1pPr marL="342900" indent="-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lnSpc>
                      <a:spcPct val="90000"/>
                    </a:lnSpc>
                    <a:spcBef>
                      <a:spcPct val="50000"/>
                    </a:spcBef>
                  </a:pPr>
                  <a:r>
                    <a:rPr lang="en-US" altLang="zh-CN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隶书" pitchFamily="49" charset="-122"/>
                    </a:rPr>
                    <a:t>C</a:t>
                  </a:r>
                </a:p>
              </p:txBody>
            </p:sp>
            <p:sp>
              <p:nvSpPr>
                <p:cNvPr id="59784" name="Text Box 392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5190" y="1652"/>
                  <a:ext cx="152" cy="23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Ctr="1">
                  <a:spAutoFit/>
                </a:bodyPr>
                <a:lstStyle>
                  <a:lvl1pPr marL="342900" indent="-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lnSpc>
                      <a:spcPct val="90000"/>
                    </a:lnSpc>
                    <a:spcBef>
                      <a:spcPct val="50000"/>
                    </a:spcBef>
                  </a:pPr>
                  <a:r>
                    <a:rPr lang="en-US" altLang="zh-CN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隶书" pitchFamily="49" charset="-122"/>
                    </a:rPr>
                    <a:t>D</a:t>
                  </a:r>
                </a:p>
              </p:txBody>
            </p:sp>
          </p:grpSp>
          <p:grpSp>
            <p:nvGrpSpPr>
              <p:cNvPr id="29" name="Group 393"/>
              <p:cNvGrpSpPr/>
              <p:nvPr/>
            </p:nvGrpSpPr>
            <p:grpSpPr bwMode="auto">
              <a:xfrm>
                <a:off x="3524" y="1339"/>
                <a:ext cx="720" cy="329"/>
                <a:chOff x="3258" y="3221"/>
                <a:chExt cx="796" cy="376"/>
              </a:xfrm>
            </p:grpSpPr>
            <p:sp>
              <p:nvSpPr>
                <p:cNvPr id="59786" name="Rectangle 394"/>
                <p:cNvSpPr>
                  <a:spLocks noChangeArrowheads="1"/>
                </p:cNvSpPr>
                <p:nvPr/>
              </p:nvSpPr>
              <p:spPr bwMode="auto">
                <a:xfrm>
                  <a:off x="4023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787" name="Rectangle 395"/>
                <p:cNvSpPr>
                  <a:spLocks noChangeArrowheads="1"/>
                </p:cNvSpPr>
                <p:nvPr/>
              </p:nvSpPr>
              <p:spPr bwMode="auto">
                <a:xfrm>
                  <a:off x="3901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788" name="Rectangle 396"/>
                <p:cNvSpPr>
                  <a:spLocks noChangeArrowheads="1"/>
                </p:cNvSpPr>
                <p:nvPr/>
              </p:nvSpPr>
              <p:spPr bwMode="auto">
                <a:xfrm>
                  <a:off x="393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789" name="Rectangle 397"/>
                <p:cNvSpPr>
                  <a:spLocks noChangeArrowheads="1"/>
                </p:cNvSpPr>
                <p:nvPr/>
              </p:nvSpPr>
              <p:spPr bwMode="auto">
                <a:xfrm>
                  <a:off x="3748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790" name="Rectangle 398"/>
                <p:cNvSpPr>
                  <a:spLocks noChangeArrowheads="1"/>
                </p:cNvSpPr>
                <p:nvPr/>
              </p:nvSpPr>
              <p:spPr bwMode="auto">
                <a:xfrm>
                  <a:off x="3779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791" name="Rectangle 399"/>
                <p:cNvSpPr>
                  <a:spLocks noChangeArrowheads="1"/>
                </p:cNvSpPr>
                <p:nvPr/>
              </p:nvSpPr>
              <p:spPr bwMode="auto">
                <a:xfrm>
                  <a:off x="3809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792" name="Rectangle 400"/>
                <p:cNvSpPr>
                  <a:spLocks noChangeArrowheads="1"/>
                </p:cNvSpPr>
                <p:nvPr/>
              </p:nvSpPr>
              <p:spPr bwMode="auto">
                <a:xfrm>
                  <a:off x="3839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793" name="Rectangle 401"/>
                <p:cNvSpPr>
                  <a:spLocks noChangeArrowheads="1"/>
                </p:cNvSpPr>
                <p:nvPr/>
              </p:nvSpPr>
              <p:spPr bwMode="auto">
                <a:xfrm>
                  <a:off x="3870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794" name="Rectangle 402"/>
                <p:cNvSpPr>
                  <a:spLocks noChangeArrowheads="1"/>
                </p:cNvSpPr>
                <p:nvPr/>
              </p:nvSpPr>
              <p:spPr bwMode="auto">
                <a:xfrm>
                  <a:off x="3656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795" name="Rectangle 403"/>
                <p:cNvSpPr>
                  <a:spLocks noChangeArrowheads="1"/>
                </p:cNvSpPr>
                <p:nvPr/>
              </p:nvSpPr>
              <p:spPr bwMode="auto">
                <a:xfrm>
                  <a:off x="3686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796" name="Rectangle 404"/>
                <p:cNvSpPr>
                  <a:spLocks noChangeArrowheads="1"/>
                </p:cNvSpPr>
                <p:nvPr/>
              </p:nvSpPr>
              <p:spPr bwMode="auto">
                <a:xfrm>
                  <a:off x="3717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797" name="Rectangle 405"/>
                <p:cNvSpPr>
                  <a:spLocks noChangeArrowheads="1"/>
                </p:cNvSpPr>
                <p:nvPr/>
              </p:nvSpPr>
              <p:spPr bwMode="auto">
                <a:xfrm>
                  <a:off x="3502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798" name="Rectangle 406"/>
                <p:cNvSpPr>
                  <a:spLocks noChangeArrowheads="1"/>
                </p:cNvSpPr>
                <p:nvPr/>
              </p:nvSpPr>
              <p:spPr bwMode="auto">
                <a:xfrm>
                  <a:off x="3533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799" name="Rectangle 407"/>
                <p:cNvSpPr>
                  <a:spLocks noChangeArrowheads="1"/>
                </p:cNvSpPr>
                <p:nvPr/>
              </p:nvSpPr>
              <p:spPr bwMode="auto">
                <a:xfrm>
                  <a:off x="3564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800" name="Rectangle 408"/>
                <p:cNvSpPr>
                  <a:spLocks noChangeArrowheads="1"/>
                </p:cNvSpPr>
                <p:nvPr/>
              </p:nvSpPr>
              <p:spPr bwMode="auto">
                <a:xfrm>
                  <a:off x="3595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801" name="Rectangle 409"/>
                <p:cNvSpPr>
                  <a:spLocks noChangeArrowheads="1"/>
                </p:cNvSpPr>
                <p:nvPr/>
              </p:nvSpPr>
              <p:spPr bwMode="auto">
                <a:xfrm>
                  <a:off x="3626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802" name="Rectangle 410"/>
                <p:cNvSpPr>
                  <a:spLocks noChangeArrowheads="1"/>
                </p:cNvSpPr>
                <p:nvPr/>
              </p:nvSpPr>
              <p:spPr bwMode="auto">
                <a:xfrm>
                  <a:off x="396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803" name="Rectangle 411"/>
                <p:cNvSpPr>
                  <a:spLocks noChangeArrowheads="1"/>
                </p:cNvSpPr>
                <p:nvPr/>
              </p:nvSpPr>
              <p:spPr bwMode="auto">
                <a:xfrm>
                  <a:off x="3992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804" name="Rectangle 412"/>
                <p:cNvSpPr>
                  <a:spLocks noChangeArrowheads="1"/>
                </p:cNvSpPr>
                <p:nvPr/>
              </p:nvSpPr>
              <p:spPr bwMode="auto">
                <a:xfrm>
                  <a:off x="3289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805" name="Rectangle 413"/>
                <p:cNvSpPr>
                  <a:spLocks noChangeArrowheads="1"/>
                </p:cNvSpPr>
                <p:nvPr/>
              </p:nvSpPr>
              <p:spPr bwMode="auto">
                <a:xfrm>
                  <a:off x="3258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806" name="Rectangle 414"/>
                <p:cNvSpPr>
                  <a:spLocks noChangeArrowheads="1"/>
                </p:cNvSpPr>
                <p:nvPr/>
              </p:nvSpPr>
              <p:spPr bwMode="auto">
                <a:xfrm>
                  <a:off x="3319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807" name="Rectangle 415"/>
                <p:cNvSpPr>
                  <a:spLocks noChangeArrowheads="1"/>
                </p:cNvSpPr>
                <p:nvPr/>
              </p:nvSpPr>
              <p:spPr bwMode="auto">
                <a:xfrm>
                  <a:off x="3350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808" name="Rectangle 416"/>
                <p:cNvSpPr>
                  <a:spLocks noChangeArrowheads="1"/>
                </p:cNvSpPr>
                <p:nvPr/>
              </p:nvSpPr>
              <p:spPr bwMode="auto">
                <a:xfrm>
                  <a:off x="347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809" name="Rectangle 417"/>
                <p:cNvSpPr>
                  <a:spLocks noChangeArrowheads="1"/>
                </p:cNvSpPr>
                <p:nvPr/>
              </p:nvSpPr>
              <p:spPr bwMode="auto">
                <a:xfrm>
                  <a:off x="344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810" name="Rectangle 418"/>
                <p:cNvSpPr>
                  <a:spLocks noChangeArrowheads="1"/>
                </p:cNvSpPr>
                <p:nvPr/>
              </p:nvSpPr>
              <p:spPr bwMode="auto">
                <a:xfrm>
                  <a:off x="3411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811" name="Rectangle 419"/>
                <p:cNvSpPr>
                  <a:spLocks noChangeArrowheads="1"/>
                </p:cNvSpPr>
                <p:nvPr/>
              </p:nvSpPr>
              <p:spPr bwMode="auto">
                <a:xfrm>
                  <a:off x="3380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59812" name="Line 420"/>
                <p:cNvSpPr>
                  <a:spLocks noChangeShapeType="1"/>
                </p:cNvSpPr>
                <p:nvPr/>
              </p:nvSpPr>
              <p:spPr bwMode="auto">
                <a:xfrm>
                  <a:off x="3411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13" name="Line 421"/>
                <p:cNvSpPr>
                  <a:spLocks noChangeShapeType="1"/>
                </p:cNvSpPr>
                <p:nvPr/>
              </p:nvSpPr>
              <p:spPr bwMode="auto">
                <a:xfrm>
                  <a:off x="344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14" name="Line 422"/>
                <p:cNvSpPr>
                  <a:spLocks noChangeShapeType="1"/>
                </p:cNvSpPr>
                <p:nvPr/>
              </p:nvSpPr>
              <p:spPr bwMode="auto">
                <a:xfrm>
                  <a:off x="347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15" name="Line 423"/>
                <p:cNvSpPr>
                  <a:spLocks noChangeShapeType="1"/>
                </p:cNvSpPr>
                <p:nvPr/>
              </p:nvSpPr>
              <p:spPr bwMode="auto">
                <a:xfrm>
                  <a:off x="350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16" name="Line 424"/>
                <p:cNvSpPr>
                  <a:spLocks noChangeShapeType="1"/>
                </p:cNvSpPr>
                <p:nvPr/>
              </p:nvSpPr>
              <p:spPr bwMode="auto">
                <a:xfrm>
                  <a:off x="3380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17" name="Line 425"/>
                <p:cNvSpPr>
                  <a:spLocks noChangeShapeType="1"/>
                </p:cNvSpPr>
                <p:nvPr/>
              </p:nvSpPr>
              <p:spPr bwMode="auto">
                <a:xfrm>
                  <a:off x="3350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18" name="Line 426"/>
                <p:cNvSpPr>
                  <a:spLocks noChangeShapeType="1"/>
                </p:cNvSpPr>
                <p:nvPr/>
              </p:nvSpPr>
              <p:spPr bwMode="auto">
                <a:xfrm>
                  <a:off x="3258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19" name="Line 427"/>
                <p:cNvSpPr>
                  <a:spLocks noChangeShapeType="1"/>
                </p:cNvSpPr>
                <p:nvPr/>
              </p:nvSpPr>
              <p:spPr bwMode="auto">
                <a:xfrm>
                  <a:off x="328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20" name="Line 428"/>
                <p:cNvSpPr>
                  <a:spLocks noChangeShapeType="1"/>
                </p:cNvSpPr>
                <p:nvPr/>
              </p:nvSpPr>
              <p:spPr bwMode="auto">
                <a:xfrm>
                  <a:off x="331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21" name="Line 429"/>
                <p:cNvSpPr>
                  <a:spLocks noChangeShapeType="1"/>
                </p:cNvSpPr>
                <p:nvPr/>
              </p:nvSpPr>
              <p:spPr bwMode="auto">
                <a:xfrm>
                  <a:off x="4023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22" name="Line 430"/>
                <p:cNvSpPr>
                  <a:spLocks noChangeShapeType="1"/>
                </p:cNvSpPr>
                <p:nvPr/>
              </p:nvSpPr>
              <p:spPr bwMode="auto">
                <a:xfrm>
                  <a:off x="399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23" name="Line 431"/>
                <p:cNvSpPr>
                  <a:spLocks noChangeShapeType="1"/>
                </p:cNvSpPr>
                <p:nvPr/>
              </p:nvSpPr>
              <p:spPr bwMode="auto">
                <a:xfrm>
                  <a:off x="3656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24" name="Line 432"/>
                <p:cNvSpPr>
                  <a:spLocks noChangeShapeType="1"/>
                </p:cNvSpPr>
                <p:nvPr/>
              </p:nvSpPr>
              <p:spPr bwMode="auto">
                <a:xfrm>
                  <a:off x="3626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25" name="Line 433"/>
                <p:cNvSpPr>
                  <a:spLocks noChangeShapeType="1"/>
                </p:cNvSpPr>
                <p:nvPr/>
              </p:nvSpPr>
              <p:spPr bwMode="auto">
                <a:xfrm>
                  <a:off x="3595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26" name="Line 434"/>
                <p:cNvSpPr>
                  <a:spLocks noChangeShapeType="1"/>
                </p:cNvSpPr>
                <p:nvPr/>
              </p:nvSpPr>
              <p:spPr bwMode="auto">
                <a:xfrm>
                  <a:off x="3564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27" name="Line 435"/>
                <p:cNvSpPr>
                  <a:spLocks noChangeShapeType="1"/>
                </p:cNvSpPr>
                <p:nvPr/>
              </p:nvSpPr>
              <p:spPr bwMode="auto">
                <a:xfrm>
                  <a:off x="3533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28" name="Line 436"/>
                <p:cNvSpPr>
                  <a:spLocks noChangeShapeType="1"/>
                </p:cNvSpPr>
                <p:nvPr/>
              </p:nvSpPr>
              <p:spPr bwMode="auto">
                <a:xfrm>
                  <a:off x="3748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29" name="Line 437"/>
                <p:cNvSpPr>
                  <a:spLocks noChangeShapeType="1"/>
                </p:cNvSpPr>
                <p:nvPr/>
              </p:nvSpPr>
              <p:spPr bwMode="auto">
                <a:xfrm>
                  <a:off x="3717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30" name="Line 438"/>
                <p:cNvSpPr>
                  <a:spLocks noChangeShapeType="1"/>
                </p:cNvSpPr>
                <p:nvPr/>
              </p:nvSpPr>
              <p:spPr bwMode="auto">
                <a:xfrm>
                  <a:off x="3686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31" name="Line 439"/>
                <p:cNvSpPr>
                  <a:spLocks noChangeShapeType="1"/>
                </p:cNvSpPr>
                <p:nvPr/>
              </p:nvSpPr>
              <p:spPr bwMode="auto">
                <a:xfrm>
                  <a:off x="3901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32" name="Line 440"/>
                <p:cNvSpPr>
                  <a:spLocks noChangeShapeType="1"/>
                </p:cNvSpPr>
                <p:nvPr/>
              </p:nvSpPr>
              <p:spPr bwMode="auto">
                <a:xfrm>
                  <a:off x="3870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33" name="Line 441"/>
                <p:cNvSpPr>
                  <a:spLocks noChangeShapeType="1"/>
                </p:cNvSpPr>
                <p:nvPr/>
              </p:nvSpPr>
              <p:spPr bwMode="auto">
                <a:xfrm>
                  <a:off x="383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34" name="Line 442"/>
                <p:cNvSpPr>
                  <a:spLocks noChangeShapeType="1"/>
                </p:cNvSpPr>
                <p:nvPr/>
              </p:nvSpPr>
              <p:spPr bwMode="auto">
                <a:xfrm>
                  <a:off x="380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35" name="Line 443"/>
                <p:cNvSpPr>
                  <a:spLocks noChangeShapeType="1"/>
                </p:cNvSpPr>
                <p:nvPr/>
              </p:nvSpPr>
              <p:spPr bwMode="auto">
                <a:xfrm>
                  <a:off x="377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36" name="Line 444"/>
                <p:cNvSpPr>
                  <a:spLocks noChangeShapeType="1"/>
                </p:cNvSpPr>
                <p:nvPr/>
              </p:nvSpPr>
              <p:spPr bwMode="auto">
                <a:xfrm>
                  <a:off x="396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37" name="Line 445"/>
                <p:cNvSpPr>
                  <a:spLocks noChangeShapeType="1"/>
                </p:cNvSpPr>
                <p:nvPr/>
              </p:nvSpPr>
              <p:spPr bwMode="auto">
                <a:xfrm>
                  <a:off x="393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59838" name="Line 446"/>
                <p:cNvSpPr>
                  <a:spLocks noChangeShapeType="1"/>
                </p:cNvSpPr>
                <p:nvPr/>
              </p:nvSpPr>
              <p:spPr bwMode="auto">
                <a:xfrm>
                  <a:off x="4054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30" name="Group 447"/>
          <p:cNvGrpSpPr/>
          <p:nvPr/>
        </p:nvGrpSpPr>
        <p:grpSpPr bwMode="auto">
          <a:xfrm>
            <a:off x="3276600" y="3284538"/>
            <a:ext cx="2592388" cy="1512887"/>
            <a:chOff x="249" y="2583"/>
            <a:chExt cx="2385" cy="756"/>
          </a:xfrm>
        </p:grpSpPr>
        <p:sp>
          <p:nvSpPr>
            <p:cNvPr id="59840" name="Freeform 448"/>
            <p:cNvSpPr/>
            <p:nvPr/>
          </p:nvSpPr>
          <p:spPr bwMode="auto">
            <a:xfrm>
              <a:off x="249" y="2583"/>
              <a:ext cx="429" cy="269"/>
            </a:xfrm>
            <a:custGeom>
              <a:avLst/>
              <a:gdLst>
                <a:gd name="T0" fmla="*/ 256 w 429"/>
                <a:gd name="T1" fmla="*/ 492 h 492"/>
                <a:gd name="T2" fmla="*/ 280 w 429"/>
                <a:gd name="T3" fmla="*/ 420 h 492"/>
                <a:gd name="T4" fmla="*/ 316 w 429"/>
                <a:gd name="T5" fmla="*/ 396 h 492"/>
                <a:gd name="T6" fmla="*/ 388 w 429"/>
                <a:gd name="T7" fmla="*/ 336 h 492"/>
                <a:gd name="T8" fmla="*/ 400 w 429"/>
                <a:gd name="T9" fmla="*/ 84 h 492"/>
                <a:gd name="T10" fmla="*/ 292 w 429"/>
                <a:gd name="T11" fmla="*/ 24 h 492"/>
                <a:gd name="T12" fmla="*/ 220 w 429"/>
                <a:gd name="T13" fmla="*/ 0 h 492"/>
                <a:gd name="T14" fmla="*/ 76 w 429"/>
                <a:gd name="T15" fmla="*/ 24 h 492"/>
                <a:gd name="T16" fmla="*/ 16 w 429"/>
                <a:gd name="T17" fmla="*/ 48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9" h="492">
                  <a:moveTo>
                    <a:pt x="256" y="492"/>
                  </a:moveTo>
                  <a:cubicBezTo>
                    <a:pt x="264" y="468"/>
                    <a:pt x="267" y="441"/>
                    <a:pt x="280" y="420"/>
                  </a:cubicBezTo>
                  <a:cubicBezTo>
                    <a:pt x="288" y="408"/>
                    <a:pt x="305" y="405"/>
                    <a:pt x="316" y="396"/>
                  </a:cubicBezTo>
                  <a:cubicBezTo>
                    <a:pt x="408" y="319"/>
                    <a:pt x="299" y="396"/>
                    <a:pt x="388" y="336"/>
                  </a:cubicBezTo>
                  <a:cubicBezTo>
                    <a:pt x="404" y="240"/>
                    <a:pt x="429" y="192"/>
                    <a:pt x="400" y="84"/>
                  </a:cubicBezTo>
                  <a:cubicBezTo>
                    <a:pt x="389" y="45"/>
                    <a:pt x="315" y="32"/>
                    <a:pt x="292" y="24"/>
                  </a:cubicBezTo>
                  <a:cubicBezTo>
                    <a:pt x="268" y="16"/>
                    <a:pt x="220" y="0"/>
                    <a:pt x="220" y="0"/>
                  </a:cubicBezTo>
                  <a:cubicBezTo>
                    <a:pt x="208" y="2"/>
                    <a:pt x="98" y="16"/>
                    <a:pt x="76" y="24"/>
                  </a:cubicBezTo>
                  <a:cubicBezTo>
                    <a:pt x="0" y="52"/>
                    <a:pt x="73" y="48"/>
                    <a:pt x="16" y="48"/>
                  </a:cubicBezTo>
                </a:path>
              </a:pathLst>
            </a:custGeom>
            <a:noFill/>
            <a:ln w="38100" cap="flat" cmpd="sng">
              <a:solidFill>
                <a:srgbClr val="FF9900"/>
              </a:solidFill>
              <a:prstDash val="solid"/>
              <a:round/>
            </a:ln>
            <a:effectLst>
              <a:outerShdw dist="53882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zh-CN" altLang="en-US"/>
            </a:p>
          </p:txBody>
        </p:sp>
        <p:grpSp>
          <p:nvGrpSpPr>
            <p:cNvPr id="31" name="Group 449"/>
            <p:cNvGrpSpPr/>
            <p:nvPr/>
          </p:nvGrpSpPr>
          <p:grpSpPr bwMode="auto">
            <a:xfrm>
              <a:off x="367" y="2732"/>
              <a:ext cx="2267" cy="454"/>
              <a:chOff x="342" y="2577"/>
              <a:chExt cx="2267" cy="830"/>
            </a:xfrm>
          </p:grpSpPr>
          <p:grpSp>
            <p:nvGrpSpPr>
              <p:cNvPr id="60394" name="Group 450"/>
              <p:cNvGrpSpPr>
                <a:grpSpLocks noChangeAspect="1"/>
              </p:cNvGrpSpPr>
              <p:nvPr/>
            </p:nvGrpSpPr>
            <p:grpSpPr bwMode="auto">
              <a:xfrm>
                <a:off x="342" y="2577"/>
                <a:ext cx="2267" cy="830"/>
                <a:chOff x="2822" y="1652"/>
                <a:chExt cx="2520" cy="923"/>
              </a:xfrm>
            </p:grpSpPr>
            <p:grpSp>
              <p:nvGrpSpPr>
                <p:cNvPr id="60400" name="Group 451"/>
                <p:cNvGrpSpPr>
                  <a:grpSpLocks noChangeAspect="1"/>
                </p:cNvGrpSpPr>
                <p:nvPr/>
              </p:nvGrpSpPr>
              <p:grpSpPr bwMode="auto">
                <a:xfrm>
                  <a:off x="2842" y="1745"/>
                  <a:ext cx="2466" cy="830"/>
                  <a:chOff x="2715" y="2313"/>
                  <a:chExt cx="2466" cy="830"/>
                </a:xfrm>
              </p:grpSpPr>
              <p:grpSp>
                <p:nvGrpSpPr>
                  <p:cNvPr id="60408" name="Group 452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935" y="2527"/>
                    <a:ext cx="2040" cy="376"/>
                    <a:chOff x="2935" y="2527"/>
                    <a:chExt cx="2040" cy="376"/>
                  </a:xfrm>
                </p:grpSpPr>
                <p:sp>
                  <p:nvSpPr>
                    <p:cNvPr id="59845" name="Rectangle 45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935" y="2535"/>
                      <a:ext cx="2040" cy="363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1">
                            <a:gamma/>
                            <a:shade val="66275"/>
                            <a:invGamma/>
                          </a:schemeClr>
                        </a:gs>
                        <a:gs pos="50000">
                          <a:schemeClr val="bg1"/>
                        </a:gs>
                        <a:gs pos="100000">
                          <a:schemeClr val="bg1">
                            <a:gamma/>
                            <a:shade val="66275"/>
                            <a:invGamma/>
                          </a:schemeClr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846" name="Rectangle 45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71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47" name="Rectangle 45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002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48" name="Rectangle 45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033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49" name="Rectangle 45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064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50" name="Rectangle 45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09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51" name="Rectangle 45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12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52" name="Rectangle 46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40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53" name="Rectangle 46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15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54" name="Rectangle 46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18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55" name="Rectangle 46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81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56" name="Rectangle 46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84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57" name="Rectangle 46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66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58" name="Rectangle 46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696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59" name="Rectangle 46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726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60" name="Rectangle 46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75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61" name="Rectangle 46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78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62" name="Rectangle 47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342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63" name="Rectangle 47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311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64" name="Rectangle 47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573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65" name="Rectangle 47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603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66" name="Rectangle 47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634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67" name="Rectangle 47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419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68" name="Rectangle 47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450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69" name="Rectangle 47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481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70" name="Rectangle 47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512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71" name="Rectangle 47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543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72" name="Rectangle 48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87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73" name="Rectangle 48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09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74" name="Rectangle 48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250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75" name="Rectangle 4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280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76" name="Rectangle 48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372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77" name="Rectangle 48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402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78" name="Rectangle 48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206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79" name="Rectangle 48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17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80" name="Rectangle 48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14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81" name="Rectangle 48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23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82" name="Rectangle 49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267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83" name="Rectangle 49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219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84" name="Rectangle 49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73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85" name="Rectangle 49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70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86" name="Rectangle 49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678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87" name="Rectangle 49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64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88" name="Rectangle 49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617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89" name="Rectangle 49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58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90" name="Rectangle 49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55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91" name="Rectangle 49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52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92" name="Rectangle 50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49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93" name="Rectangle 50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464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94" name="Rectangle 50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433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95" name="Rectangle 50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8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96" name="Rectangle 50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5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97" name="Rectangle 50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2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98" name="Rectangle 50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29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59899" name="Line 50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14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00" name="Line 50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32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01" name="Line 50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35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02" name="Line 51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38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03" name="Line 51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41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04" name="Line 51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464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05" name="Line 51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49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06" name="Line 51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52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07" name="Line 51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55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08" name="Line 51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58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09" name="Line 51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61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10" name="Line 51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64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11" name="Line 51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67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12" name="Line 52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70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13" name="Line 52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73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14" name="Line 52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76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15" name="Line 52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25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16" name="Line 52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9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17" name="Line 52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6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18" name="Line 52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17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19" name="Line 52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0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20" name="Line 52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3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21" name="Line 52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43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22" name="Line 53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40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23" name="Line 53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311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24" name="Line 53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28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25" name="Line 53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4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26" name="Line 53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0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27" name="Line 53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57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28" name="Line 53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54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29" name="Line 53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51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30" name="Line 53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481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31" name="Line 53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45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32" name="Line 54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66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33" name="Line 54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634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34" name="Line 54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60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35" name="Line 54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34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36" name="Line 54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37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37" name="Line 54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81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38" name="Line 54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78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39" name="Line 54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75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40" name="Line 54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72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41" name="Line 54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69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42" name="Line 55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87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43" name="Line 55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84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44" name="Line 55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21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45" name="Line 55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8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46" name="Line 55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71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47" name="Line 55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5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48" name="Line 55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2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49" name="Line 55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09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50" name="Line 55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064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51" name="Line 55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03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52" name="Line 56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00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53" name="Rectangle 56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774" y="2527"/>
                      <a:ext cx="76" cy="37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67676"/>
                        </a:gs>
                        <a:gs pos="50000">
                          <a:schemeClr val="bg1"/>
                        </a:gs>
                        <a:gs pos="100000">
                          <a:srgbClr val="767676"/>
                        </a:gs>
                      </a:gsLst>
                      <a:lin ang="5400000" scaled="1"/>
                    </a:gradFill>
                    <a:ln w="9525" algn="ctr">
                      <a:solidFill>
                        <a:srgbClr val="B2B2B2"/>
                      </a:solidFill>
                      <a:miter lim="800000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54" name="Rectangle 56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069" y="2527"/>
                      <a:ext cx="76" cy="37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67676"/>
                        </a:gs>
                        <a:gs pos="50000">
                          <a:schemeClr val="bg1"/>
                        </a:gs>
                        <a:gs pos="100000">
                          <a:srgbClr val="767676"/>
                        </a:gs>
                      </a:gsLst>
                      <a:lin ang="5400000" scaled="1"/>
                    </a:gradFill>
                    <a:ln w="9525" algn="ctr">
                      <a:solidFill>
                        <a:srgbClr val="B2B2B2"/>
                      </a:solidFill>
                      <a:miter lim="800000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60409" name="Group 563"/>
                    <p:cNvGrpSpPr>
                      <a:grpSpLocks noChangeAspect="1"/>
                    </p:cNvGrpSpPr>
                    <p:nvPr/>
                  </p:nvGrpSpPr>
                  <p:grpSpPr bwMode="auto">
                    <a:xfrm rot="5400000">
                      <a:off x="3048" y="2690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59956" name="AutoShape 564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 algn="ctr">
                        <a:solidFill>
                          <a:schemeClr val="bg2"/>
                        </a:solidFill>
                        <a:round/>
                      </a:ln>
                      <a:effectLst>
                        <a:outerShdw dist="53882" dir="2700000" algn="ctr" rotWithShape="0">
                          <a:schemeClr val="bg2"/>
                        </a:outerShdw>
                      </a:effec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957" name="Line 565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958" name="Line 566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959" name="Line 567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960" name="Line 568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59392" name="Group 569"/>
                    <p:cNvGrpSpPr>
                      <a:grpSpLocks noChangeAspect="1"/>
                    </p:cNvGrpSpPr>
                    <p:nvPr/>
                  </p:nvGrpSpPr>
                  <p:grpSpPr bwMode="auto">
                    <a:xfrm rot="5400000">
                      <a:off x="4754" y="2686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59962" name="AutoShape 570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 algn="ctr">
                        <a:solidFill>
                          <a:schemeClr val="bg2"/>
                        </a:solidFill>
                        <a:round/>
                      </a:ln>
                      <a:effectLst>
                        <a:outerShdw dist="53882" dir="2700000" algn="ctr" rotWithShape="0">
                          <a:schemeClr val="bg2"/>
                        </a:outerShdw>
                      </a:effec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963" name="Line 571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964" name="Line 572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965" name="Line 573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966" name="Line 574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59967" name="Rectangle 57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752" y="2800"/>
                      <a:ext cx="113" cy="14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bg1"/>
                        </a:gs>
                        <a:gs pos="10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</a:gsLst>
                      <a:lin ang="0" scaled="1"/>
                    </a:gradFill>
                    <a:ln>
                      <a:noFill/>
                    </a:ln>
                    <a:effectLst>
                      <a:outerShdw dist="35921" dir="2700000" algn="ctr" rotWithShape="0">
                        <a:schemeClr val="bg2"/>
                      </a:outerShdw>
                    </a:effectLst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68" name="Rectangle 57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041" y="2804"/>
                      <a:ext cx="113" cy="14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bg1"/>
                        </a:gs>
                        <a:gs pos="10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</a:gsLst>
                      <a:lin ang="0" scaled="1"/>
                    </a:gradFill>
                    <a:ln>
                      <a:noFill/>
                    </a:ln>
                    <a:effectLst>
                      <a:outerShdw dist="35921" dir="2700000" algn="ctr" rotWithShape="0">
                        <a:schemeClr val="bg2"/>
                      </a:outerShdw>
                    </a:effectLst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59393" name="Group 57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715" y="2313"/>
                    <a:ext cx="2466" cy="481"/>
                    <a:chOff x="2715" y="2313"/>
                    <a:chExt cx="2466" cy="481"/>
                  </a:xfrm>
                </p:grpSpPr>
                <p:grpSp>
                  <p:nvGrpSpPr>
                    <p:cNvPr id="59394" name="Group 578"/>
                    <p:cNvGrpSpPr>
                      <a:grpSpLocks noChangeAspect="1"/>
                    </p:cNvGrpSpPr>
                    <p:nvPr/>
                  </p:nvGrpSpPr>
                  <p:grpSpPr bwMode="auto">
                    <a:xfrm flipH="1">
                      <a:off x="2715" y="2395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59971" name="AutoShape 579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 algn="ctr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972" name="Line 580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973" name="Line 581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974" name="Line 582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975" name="Line 583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59976" name="Rectangle 58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818" y="2425"/>
                      <a:ext cx="2267" cy="45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50000">
                          <a:schemeClr val="bg1"/>
                        </a:gs>
                        <a:gs pos="100000">
                          <a:srgbClr val="80808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B2B2B2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59395" name="Group 585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5077" y="2395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59978" name="AutoShape 586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 algn="ctr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979" name="Line 587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980" name="Line 588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981" name="Line 589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982" name="Line 590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59983" name="Line 59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833" y="2357"/>
                      <a:ext cx="0" cy="15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B2B2B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84" name="Line 59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06" y="2357"/>
                      <a:ext cx="0" cy="15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B2B2B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59396" name="Group 593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3912" y="2386"/>
                      <a:ext cx="113" cy="408"/>
                      <a:chOff x="3903" y="2387"/>
                      <a:chExt cx="97" cy="341"/>
                    </a:xfrm>
                  </p:grpSpPr>
                  <p:sp>
                    <p:nvSpPr>
                      <p:cNvPr id="59986" name="AutoShape 594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rot="5400000">
                        <a:off x="3781" y="2509"/>
                        <a:ext cx="341" cy="97"/>
                      </a:xfrm>
                      <a:prstGeom prst="homePlate">
                        <a:avLst>
                          <a:gd name="adj" fmla="val 87887"/>
                        </a:avLst>
                      </a:prstGeom>
                      <a:gradFill rotWithShape="1">
                        <a:gsLst>
                          <a:gs pos="0">
                            <a:schemeClr val="bg1"/>
                          </a:gs>
                          <a:gs pos="100000">
                            <a:schemeClr val="bg1">
                              <a:gamma/>
                              <a:shade val="46275"/>
                              <a:invGamma/>
                            </a:schemeClr>
                          </a:gs>
                        </a:gsLst>
                        <a:lin ang="5400000" scaled="1"/>
                      </a:gradFill>
                      <a:ln w="9525" algn="ctr">
                        <a:solidFill>
                          <a:srgbClr val="B2B2B2"/>
                        </a:solidFill>
                        <a:miter lim="800000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59987" name="Freeform 595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3919" y="2393"/>
                        <a:ext cx="68" cy="272"/>
                      </a:xfrm>
                      <a:custGeom>
                        <a:avLst/>
                        <a:gdLst>
                          <a:gd name="T0" fmla="*/ 6 w 88"/>
                          <a:gd name="T1" fmla="*/ 0 h 227"/>
                          <a:gd name="T2" fmla="*/ 6 w 88"/>
                          <a:gd name="T3" fmla="*/ 189 h 227"/>
                          <a:gd name="T4" fmla="*/ 44 w 88"/>
                          <a:gd name="T5" fmla="*/ 227 h 227"/>
                          <a:gd name="T6" fmla="*/ 82 w 88"/>
                          <a:gd name="T7" fmla="*/ 189 h 227"/>
                          <a:gd name="T8" fmla="*/ 82 w 88"/>
                          <a:gd name="T9" fmla="*/ 0 h 22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88" h="227">
                            <a:moveTo>
                              <a:pt x="6" y="0"/>
                            </a:moveTo>
                            <a:cubicBezTo>
                              <a:pt x="3" y="75"/>
                              <a:pt x="0" y="151"/>
                              <a:pt x="6" y="189"/>
                            </a:cubicBezTo>
                            <a:cubicBezTo>
                              <a:pt x="12" y="227"/>
                              <a:pt x="31" y="227"/>
                              <a:pt x="44" y="227"/>
                            </a:cubicBezTo>
                            <a:cubicBezTo>
                              <a:pt x="57" y="227"/>
                              <a:pt x="76" y="227"/>
                              <a:pt x="82" y="189"/>
                            </a:cubicBezTo>
                            <a:cubicBezTo>
                              <a:pt x="88" y="151"/>
                              <a:pt x="82" y="31"/>
                              <a:pt x="82" y="0"/>
                            </a:cubicBezTo>
                          </a:path>
                        </a:pathLst>
                      </a:custGeom>
                      <a:noFill/>
                      <a:ln w="9525" cap="flat" cmpd="sng">
                        <a:solidFill>
                          <a:srgbClr val="B2B2B2"/>
                        </a:solidFill>
                        <a:prstDash val="solid"/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59988" name="AutoShape 59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799" y="2313"/>
                      <a:ext cx="340" cy="76"/>
                    </a:xfrm>
                    <a:prstGeom prst="roundRect">
                      <a:avLst>
                        <a:gd name="adj" fmla="val 16667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50000">
                          <a:srgbClr val="000000"/>
                        </a:gs>
                        <a:gs pos="100000">
                          <a:schemeClr val="bg2"/>
                        </a:gs>
                      </a:gsLst>
                      <a:lin ang="0" scaled="1"/>
                    </a:gradFill>
                    <a:ln w="9525" algn="ctr">
                      <a:solidFill>
                        <a:srgbClr val="B2B2B2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59397" name="Group 59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4963" y="2379"/>
                    <a:ext cx="171" cy="762"/>
                    <a:chOff x="4963" y="2387"/>
                    <a:chExt cx="171" cy="762"/>
                  </a:xfrm>
                </p:grpSpPr>
                <p:sp>
                  <p:nvSpPr>
                    <p:cNvPr id="59990" name="AutoShape 59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963" y="2515"/>
                      <a:ext cx="91" cy="403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91" name="AutoShape 59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963" y="2387"/>
                      <a:ext cx="91" cy="152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92" name="AutoShape 600"/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4964" y="2915"/>
                      <a:ext cx="170" cy="230"/>
                    </a:xfrm>
                    <a:prstGeom prst="parallelogram">
                      <a:avLst>
                        <a:gd name="adj" fmla="val 4912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bg2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93" name="AutoShape 60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048" y="3122"/>
                      <a:ext cx="86" cy="27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59401" name="Group 602"/>
                  <p:cNvGrpSpPr>
                    <a:grpSpLocks noChangeAspect="1"/>
                  </p:cNvGrpSpPr>
                  <p:nvPr/>
                </p:nvGrpSpPr>
                <p:grpSpPr bwMode="auto">
                  <a:xfrm flipH="1">
                    <a:off x="2782" y="2381"/>
                    <a:ext cx="171" cy="762"/>
                    <a:chOff x="4963" y="2387"/>
                    <a:chExt cx="171" cy="762"/>
                  </a:xfrm>
                </p:grpSpPr>
                <p:sp>
                  <p:nvSpPr>
                    <p:cNvPr id="59995" name="AutoShape 603"/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4963" y="2515"/>
                      <a:ext cx="91" cy="403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96" name="AutoShape 604"/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4963" y="2387"/>
                      <a:ext cx="91" cy="152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97" name="AutoShape 605"/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4964" y="2915"/>
                      <a:ext cx="170" cy="230"/>
                    </a:xfrm>
                    <a:prstGeom prst="parallelogram">
                      <a:avLst>
                        <a:gd name="adj" fmla="val 4912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bg2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59998" name="AutoShape 60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048" y="3122"/>
                      <a:ext cx="86" cy="27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rgbClr val="000000"/>
                        </a:gs>
                        <a:gs pos="100000">
                          <a:schemeClr val="bg2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59999" name="Text Box 607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069" y="1988"/>
                  <a:ext cx="151" cy="25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Ctr="1">
                  <a:spAutoFit/>
                </a:bodyPr>
                <a:lstStyle>
                  <a:lvl1pPr marL="342900" indent="-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lnSpc>
                      <a:spcPct val="90000"/>
                    </a:lnSpc>
                    <a:spcBef>
                      <a:spcPct val="50000"/>
                    </a:spcBef>
                  </a:pPr>
                  <a:r>
                    <a:rPr lang="en-US" altLang="zh-CN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隶书" pitchFamily="49" charset="-122"/>
                    </a:rPr>
                    <a:t>A</a:t>
                  </a:r>
                </a:p>
              </p:txBody>
            </p:sp>
            <p:sp>
              <p:nvSpPr>
                <p:cNvPr id="60000" name="Text Box 608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4951" y="1983"/>
                  <a:ext cx="154" cy="2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Ctr="1">
                  <a:spAutoFit/>
                </a:bodyPr>
                <a:lstStyle>
                  <a:lvl1pPr marL="342900" indent="-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lnSpc>
                      <a:spcPct val="90000"/>
                    </a:lnSpc>
                    <a:spcBef>
                      <a:spcPct val="50000"/>
                    </a:spcBef>
                  </a:pPr>
                  <a:r>
                    <a:rPr lang="en-US" altLang="zh-CN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隶书" pitchFamily="49" charset="-122"/>
                    </a:rPr>
                    <a:t>B</a:t>
                  </a:r>
                </a:p>
              </p:txBody>
            </p:sp>
            <p:sp>
              <p:nvSpPr>
                <p:cNvPr id="60001" name="Text Box 609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2822" y="1658"/>
                  <a:ext cx="153" cy="2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Ctr="1">
                  <a:spAutoFit/>
                </a:bodyPr>
                <a:lstStyle>
                  <a:lvl1pPr marL="342900" indent="-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lnSpc>
                      <a:spcPct val="90000"/>
                    </a:lnSpc>
                    <a:spcBef>
                      <a:spcPct val="50000"/>
                    </a:spcBef>
                  </a:pPr>
                  <a:r>
                    <a:rPr lang="en-US" altLang="zh-CN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隶书" pitchFamily="49" charset="-122"/>
                    </a:rPr>
                    <a:t>C</a:t>
                  </a:r>
                </a:p>
              </p:txBody>
            </p:sp>
            <p:sp>
              <p:nvSpPr>
                <p:cNvPr id="60002" name="Text Box 610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5189" y="1652"/>
                  <a:ext cx="153" cy="2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Ctr="1">
                  <a:spAutoFit/>
                </a:bodyPr>
                <a:lstStyle>
                  <a:lvl1pPr marL="342900" indent="-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lnSpc>
                      <a:spcPct val="90000"/>
                    </a:lnSpc>
                    <a:spcBef>
                      <a:spcPct val="50000"/>
                    </a:spcBef>
                  </a:pPr>
                  <a:r>
                    <a:rPr lang="en-US" altLang="zh-CN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隶书" pitchFamily="49" charset="-122"/>
                    </a:rPr>
                    <a:t>D</a:t>
                  </a:r>
                </a:p>
              </p:txBody>
            </p:sp>
          </p:grpSp>
          <p:grpSp>
            <p:nvGrpSpPr>
              <p:cNvPr id="59404" name="Group 611"/>
              <p:cNvGrpSpPr/>
              <p:nvPr/>
            </p:nvGrpSpPr>
            <p:grpSpPr bwMode="auto">
              <a:xfrm>
                <a:off x="1479" y="2854"/>
                <a:ext cx="720" cy="329"/>
                <a:chOff x="3258" y="3221"/>
                <a:chExt cx="796" cy="376"/>
              </a:xfrm>
            </p:grpSpPr>
            <p:sp>
              <p:nvSpPr>
                <p:cNvPr id="60004" name="Rectangle 612"/>
                <p:cNvSpPr>
                  <a:spLocks noChangeArrowheads="1"/>
                </p:cNvSpPr>
                <p:nvPr/>
              </p:nvSpPr>
              <p:spPr bwMode="auto">
                <a:xfrm>
                  <a:off x="4023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05" name="Rectangle 613"/>
                <p:cNvSpPr>
                  <a:spLocks noChangeArrowheads="1"/>
                </p:cNvSpPr>
                <p:nvPr/>
              </p:nvSpPr>
              <p:spPr bwMode="auto">
                <a:xfrm>
                  <a:off x="3901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06" name="Rectangle 614"/>
                <p:cNvSpPr>
                  <a:spLocks noChangeArrowheads="1"/>
                </p:cNvSpPr>
                <p:nvPr/>
              </p:nvSpPr>
              <p:spPr bwMode="auto">
                <a:xfrm>
                  <a:off x="393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07" name="Rectangle 615"/>
                <p:cNvSpPr>
                  <a:spLocks noChangeArrowheads="1"/>
                </p:cNvSpPr>
                <p:nvPr/>
              </p:nvSpPr>
              <p:spPr bwMode="auto">
                <a:xfrm>
                  <a:off x="3748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08" name="Rectangle 616"/>
                <p:cNvSpPr>
                  <a:spLocks noChangeArrowheads="1"/>
                </p:cNvSpPr>
                <p:nvPr/>
              </p:nvSpPr>
              <p:spPr bwMode="auto">
                <a:xfrm>
                  <a:off x="3779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09" name="Rectangle 617"/>
                <p:cNvSpPr>
                  <a:spLocks noChangeArrowheads="1"/>
                </p:cNvSpPr>
                <p:nvPr/>
              </p:nvSpPr>
              <p:spPr bwMode="auto">
                <a:xfrm>
                  <a:off x="3809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10" name="Rectangle 618"/>
                <p:cNvSpPr>
                  <a:spLocks noChangeArrowheads="1"/>
                </p:cNvSpPr>
                <p:nvPr/>
              </p:nvSpPr>
              <p:spPr bwMode="auto">
                <a:xfrm>
                  <a:off x="3839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11" name="Rectangle 619"/>
                <p:cNvSpPr>
                  <a:spLocks noChangeArrowheads="1"/>
                </p:cNvSpPr>
                <p:nvPr/>
              </p:nvSpPr>
              <p:spPr bwMode="auto">
                <a:xfrm>
                  <a:off x="3870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12" name="Rectangle 620"/>
                <p:cNvSpPr>
                  <a:spLocks noChangeArrowheads="1"/>
                </p:cNvSpPr>
                <p:nvPr/>
              </p:nvSpPr>
              <p:spPr bwMode="auto">
                <a:xfrm>
                  <a:off x="3656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13" name="Rectangle 621"/>
                <p:cNvSpPr>
                  <a:spLocks noChangeArrowheads="1"/>
                </p:cNvSpPr>
                <p:nvPr/>
              </p:nvSpPr>
              <p:spPr bwMode="auto">
                <a:xfrm>
                  <a:off x="3686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14" name="Rectangle 622"/>
                <p:cNvSpPr>
                  <a:spLocks noChangeArrowheads="1"/>
                </p:cNvSpPr>
                <p:nvPr/>
              </p:nvSpPr>
              <p:spPr bwMode="auto">
                <a:xfrm>
                  <a:off x="3717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15" name="Rectangle 623"/>
                <p:cNvSpPr>
                  <a:spLocks noChangeArrowheads="1"/>
                </p:cNvSpPr>
                <p:nvPr/>
              </p:nvSpPr>
              <p:spPr bwMode="auto">
                <a:xfrm>
                  <a:off x="3502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16" name="Rectangle 624"/>
                <p:cNvSpPr>
                  <a:spLocks noChangeArrowheads="1"/>
                </p:cNvSpPr>
                <p:nvPr/>
              </p:nvSpPr>
              <p:spPr bwMode="auto">
                <a:xfrm>
                  <a:off x="3533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17" name="Rectangle 625"/>
                <p:cNvSpPr>
                  <a:spLocks noChangeArrowheads="1"/>
                </p:cNvSpPr>
                <p:nvPr/>
              </p:nvSpPr>
              <p:spPr bwMode="auto">
                <a:xfrm>
                  <a:off x="3564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18" name="Rectangle 626"/>
                <p:cNvSpPr>
                  <a:spLocks noChangeArrowheads="1"/>
                </p:cNvSpPr>
                <p:nvPr/>
              </p:nvSpPr>
              <p:spPr bwMode="auto">
                <a:xfrm>
                  <a:off x="3595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19" name="Rectangle 627"/>
                <p:cNvSpPr>
                  <a:spLocks noChangeArrowheads="1"/>
                </p:cNvSpPr>
                <p:nvPr/>
              </p:nvSpPr>
              <p:spPr bwMode="auto">
                <a:xfrm>
                  <a:off x="3626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20" name="Rectangle 628"/>
                <p:cNvSpPr>
                  <a:spLocks noChangeArrowheads="1"/>
                </p:cNvSpPr>
                <p:nvPr/>
              </p:nvSpPr>
              <p:spPr bwMode="auto">
                <a:xfrm>
                  <a:off x="396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21" name="Rectangle 629"/>
                <p:cNvSpPr>
                  <a:spLocks noChangeArrowheads="1"/>
                </p:cNvSpPr>
                <p:nvPr/>
              </p:nvSpPr>
              <p:spPr bwMode="auto">
                <a:xfrm>
                  <a:off x="3992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22" name="Rectangle 630"/>
                <p:cNvSpPr>
                  <a:spLocks noChangeArrowheads="1"/>
                </p:cNvSpPr>
                <p:nvPr/>
              </p:nvSpPr>
              <p:spPr bwMode="auto">
                <a:xfrm>
                  <a:off x="3289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23" name="Rectangle 631"/>
                <p:cNvSpPr>
                  <a:spLocks noChangeArrowheads="1"/>
                </p:cNvSpPr>
                <p:nvPr/>
              </p:nvSpPr>
              <p:spPr bwMode="auto">
                <a:xfrm>
                  <a:off x="3258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24" name="Rectangle 632"/>
                <p:cNvSpPr>
                  <a:spLocks noChangeArrowheads="1"/>
                </p:cNvSpPr>
                <p:nvPr/>
              </p:nvSpPr>
              <p:spPr bwMode="auto">
                <a:xfrm>
                  <a:off x="3319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25" name="Rectangle 633"/>
                <p:cNvSpPr>
                  <a:spLocks noChangeArrowheads="1"/>
                </p:cNvSpPr>
                <p:nvPr/>
              </p:nvSpPr>
              <p:spPr bwMode="auto">
                <a:xfrm>
                  <a:off x="3350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26" name="Rectangle 634"/>
                <p:cNvSpPr>
                  <a:spLocks noChangeArrowheads="1"/>
                </p:cNvSpPr>
                <p:nvPr/>
              </p:nvSpPr>
              <p:spPr bwMode="auto">
                <a:xfrm>
                  <a:off x="347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27" name="Rectangle 635"/>
                <p:cNvSpPr>
                  <a:spLocks noChangeArrowheads="1"/>
                </p:cNvSpPr>
                <p:nvPr/>
              </p:nvSpPr>
              <p:spPr bwMode="auto">
                <a:xfrm>
                  <a:off x="344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28" name="Rectangle 636"/>
                <p:cNvSpPr>
                  <a:spLocks noChangeArrowheads="1"/>
                </p:cNvSpPr>
                <p:nvPr/>
              </p:nvSpPr>
              <p:spPr bwMode="auto">
                <a:xfrm>
                  <a:off x="3411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29" name="Rectangle 637"/>
                <p:cNvSpPr>
                  <a:spLocks noChangeArrowheads="1"/>
                </p:cNvSpPr>
                <p:nvPr/>
              </p:nvSpPr>
              <p:spPr bwMode="auto">
                <a:xfrm>
                  <a:off x="3380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0030" name="Line 638"/>
                <p:cNvSpPr>
                  <a:spLocks noChangeShapeType="1"/>
                </p:cNvSpPr>
                <p:nvPr/>
              </p:nvSpPr>
              <p:spPr bwMode="auto">
                <a:xfrm>
                  <a:off x="3411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31" name="Line 639"/>
                <p:cNvSpPr>
                  <a:spLocks noChangeShapeType="1"/>
                </p:cNvSpPr>
                <p:nvPr/>
              </p:nvSpPr>
              <p:spPr bwMode="auto">
                <a:xfrm>
                  <a:off x="344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32" name="Line 640"/>
                <p:cNvSpPr>
                  <a:spLocks noChangeShapeType="1"/>
                </p:cNvSpPr>
                <p:nvPr/>
              </p:nvSpPr>
              <p:spPr bwMode="auto">
                <a:xfrm>
                  <a:off x="347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33" name="Line 641"/>
                <p:cNvSpPr>
                  <a:spLocks noChangeShapeType="1"/>
                </p:cNvSpPr>
                <p:nvPr/>
              </p:nvSpPr>
              <p:spPr bwMode="auto">
                <a:xfrm>
                  <a:off x="350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34" name="Line 642"/>
                <p:cNvSpPr>
                  <a:spLocks noChangeShapeType="1"/>
                </p:cNvSpPr>
                <p:nvPr/>
              </p:nvSpPr>
              <p:spPr bwMode="auto">
                <a:xfrm>
                  <a:off x="3380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35" name="Line 643"/>
                <p:cNvSpPr>
                  <a:spLocks noChangeShapeType="1"/>
                </p:cNvSpPr>
                <p:nvPr/>
              </p:nvSpPr>
              <p:spPr bwMode="auto">
                <a:xfrm>
                  <a:off x="3350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36" name="Line 644"/>
                <p:cNvSpPr>
                  <a:spLocks noChangeShapeType="1"/>
                </p:cNvSpPr>
                <p:nvPr/>
              </p:nvSpPr>
              <p:spPr bwMode="auto">
                <a:xfrm>
                  <a:off x="3258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37" name="Line 645"/>
                <p:cNvSpPr>
                  <a:spLocks noChangeShapeType="1"/>
                </p:cNvSpPr>
                <p:nvPr/>
              </p:nvSpPr>
              <p:spPr bwMode="auto">
                <a:xfrm>
                  <a:off x="328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38" name="Line 646"/>
                <p:cNvSpPr>
                  <a:spLocks noChangeShapeType="1"/>
                </p:cNvSpPr>
                <p:nvPr/>
              </p:nvSpPr>
              <p:spPr bwMode="auto">
                <a:xfrm>
                  <a:off x="331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39" name="Line 647"/>
                <p:cNvSpPr>
                  <a:spLocks noChangeShapeType="1"/>
                </p:cNvSpPr>
                <p:nvPr/>
              </p:nvSpPr>
              <p:spPr bwMode="auto">
                <a:xfrm>
                  <a:off x="4023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40" name="Line 648"/>
                <p:cNvSpPr>
                  <a:spLocks noChangeShapeType="1"/>
                </p:cNvSpPr>
                <p:nvPr/>
              </p:nvSpPr>
              <p:spPr bwMode="auto">
                <a:xfrm>
                  <a:off x="399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41" name="Line 649"/>
                <p:cNvSpPr>
                  <a:spLocks noChangeShapeType="1"/>
                </p:cNvSpPr>
                <p:nvPr/>
              </p:nvSpPr>
              <p:spPr bwMode="auto">
                <a:xfrm>
                  <a:off x="3656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42" name="Line 650"/>
                <p:cNvSpPr>
                  <a:spLocks noChangeShapeType="1"/>
                </p:cNvSpPr>
                <p:nvPr/>
              </p:nvSpPr>
              <p:spPr bwMode="auto">
                <a:xfrm>
                  <a:off x="3626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43" name="Line 651"/>
                <p:cNvSpPr>
                  <a:spLocks noChangeShapeType="1"/>
                </p:cNvSpPr>
                <p:nvPr/>
              </p:nvSpPr>
              <p:spPr bwMode="auto">
                <a:xfrm>
                  <a:off x="3595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44" name="Line 652"/>
                <p:cNvSpPr>
                  <a:spLocks noChangeShapeType="1"/>
                </p:cNvSpPr>
                <p:nvPr/>
              </p:nvSpPr>
              <p:spPr bwMode="auto">
                <a:xfrm>
                  <a:off x="3564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45" name="Line 653"/>
                <p:cNvSpPr>
                  <a:spLocks noChangeShapeType="1"/>
                </p:cNvSpPr>
                <p:nvPr/>
              </p:nvSpPr>
              <p:spPr bwMode="auto">
                <a:xfrm>
                  <a:off x="3533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46" name="Line 654"/>
                <p:cNvSpPr>
                  <a:spLocks noChangeShapeType="1"/>
                </p:cNvSpPr>
                <p:nvPr/>
              </p:nvSpPr>
              <p:spPr bwMode="auto">
                <a:xfrm>
                  <a:off x="3748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47" name="Line 655"/>
                <p:cNvSpPr>
                  <a:spLocks noChangeShapeType="1"/>
                </p:cNvSpPr>
                <p:nvPr/>
              </p:nvSpPr>
              <p:spPr bwMode="auto">
                <a:xfrm>
                  <a:off x="3717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48" name="Line 656"/>
                <p:cNvSpPr>
                  <a:spLocks noChangeShapeType="1"/>
                </p:cNvSpPr>
                <p:nvPr/>
              </p:nvSpPr>
              <p:spPr bwMode="auto">
                <a:xfrm>
                  <a:off x="3686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49" name="Line 657"/>
                <p:cNvSpPr>
                  <a:spLocks noChangeShapeType="1"/>
                </p:cNvSpPr>
                <p:nvPr/>
              </p:nvSpPr>
              <p:spPr bwMode="auto">
                <a:xfrm>
                  <a:off x="3901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50" name="Line 658"/>
                <p:cNvSpPr>
                  <a:spLocks noChangeShapeType="1"/>
                </p:cNvSpPr>
                <p:nvPr/>
              </p:nvSpPr>
              <p:spPr bwMode="auto">
                <a:xfrm>
                  <a:off x="3870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51" name="Line 659"/>
                <p:cNvSpPr>
                  <a:spLocks noChangeShapeType="1"/>
                </p:cNvSpPr>
                <p:nvPr/>
              </p:nvSpPr>
              <p:spPr bwMode="auto">
                <a:xfrm>
                  <a:off x="383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52" name="Line 660"/>
                <p:cNvSpPr>
                  <a:spLocks noChangeShapeType="1"/>
                </p:cNvSpPr>
                <p:nvPr/>
              </p:nvSpPr>
              <p:spPr bwMode="auto">
                <a:xfrm>
                  <a:off x="380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53" name="Line 661"/>
                <p:cNvSpPr>
                  <a:spLocks noChangeShapeType="1"/>
                </p:cNvSpPr>
                <p:nvPr/>
              </p:nvSpPr>
              <p:spPr bwMode="auto">
                <a:xfrm>
                  <a:off x="377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54" name="Line 662"/>
                <p:cNvSpPr>
                  <a:spLocks noChangeShapeType="1"/>
                </p:cNvSpPr>
                <p:nvPr/>
              </p:nvSpPr>
              <p:spPr bwMode="auto">
                <a:xfrm>
                  <a:off x="396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55" name="Line 663"/>
                <p:cNvSpPr>
                  <a:spLocks noChangeShapeType="1"/>
                </p:cNvSpPr>
                <p:nvPr/>
              </p:nvSpPr>
              <p:spPr bwMode="auto">
                <a:xfrm>
                  <a:off x="393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0056" name="Line 664"/>
                <p:cNvSpPr>
                  <a:spLocks noChangeShapeType="1"/>
                </p:cNvSpPr>
                <p:nvPr/>
              </p:nvSpPr>
              <p:spPr bwMode="auto">
                <a:xfrm>
                  <a:off x="4054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60057" name="Freeform 665"/>
            <p:cNvSpPr/>
            <p:nvPr/>
          </p:nvSpPr>
          <p:spPr bwMode="auto">
            <a:xfrm>
              <a:off x="2205" y="3016"/>
              <a:ext cx="292" cy="323"/>
            </a:xfrm>
            <a:custGeom>
              <a:avLst/>
              <a:gdLst>
                <a:gd name="T0" fmla="*/ 64 w 292"/>
                <a:gd name="T1" fmla="*/ 0 h 591"/>
                <a:gd name="T2" fmla="*/ 4 w 292"/>
                <a:gd name="T3" fmla="*/ 60 h 591"/>
                <a:gd name="T4" fmla="*/ 16 w 292"/>
                <a:gd name="T5" fmla="*/ 312 h 591"/>
                <a:gd name="T6" fmla="*/ 64 w 292"/>
                <a:gd name="T7" fmla="*/ 384 h 591"/>
                <a:gd name="T8" fmla="*/ 232 w 292"/>
                <a:gd name="T9" fmla="*/ 492 h 591"/>
                <a:gd name="T10" fmla="*/ 256 w 292"/>
                <a:gd name="T11" fmla="*/ 528 h 591"/>
                <a:gd name="T12" fmla="*/ 292 w 292"/>
                <a:gd name="T13" fmla="*/ 588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2" h="591">
                  <a:moveTo>
                    <a:pt x="64" y="0"/>
                  </a:moveTo>
                  <a:cubicBezTo>
                    <a:pt x="47" y="11"/>
                    <a:pt x="5" y="33"/>
                    <a:pt x="4" y="60"/>
                  </a:cubicBezTo>
                  <a:cubicBezTo>
                    <a:pt x="0" y="144"/>
                    <a:pt x="1" y="229"/>
                    <a:pt x="16" y="312"/>
                  </a:cubicBezTo>
                  <a:cubicBezTo>
                    <a:pt x="21" y="340"/>
                    <a:pt x="48" y="360"/>
                    <a:pt x="64" y="384"/>
                  </a:cubicBezTo>
                  <a:cubicBezTo>
                    <a:pt x="104" y="444"/>
                    <a:pt x="173" y="453"/>
                    <a:pt x="232" y="492"/>
                  </a:cubicBezTo>
                  <a:cubicBezTo>
                    <a:pt x="240" y="504"/>
                    <a:pt x="250" y="515"/>
                    <a:pt x="256" y="528"/>
                  </a:cubicBezTo>
                  <a:cubicBezTo>
                    <a:pt x="283" y="591"/>
                    <a:pt x="246" y="565"/>
                    <a:pt x="292" y="588"/>
                  </a:cubicBezTo>
                </a:path>
              </a:pathLst>
            </a:custGeom>
            <a:noFill/>
            <a:ln w="38100" cap="flat" cmpd="sng">
              <a:solidFill>
                <a:srgbClr val="FF9900"/>
              </a:solidFill>
              <a:prstDash val="solid"/>
              <a:round/>
            </a:ln>
            <a:effectLst>
              <a:outerShdw dist="53882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zh-CN" altLang="en-US"/>
            </a:p>
          </p:txBody>
        </p:sp>
      </p:grpSp>
      <p:grpSp>
        <p:nvGrpSpPr>
          <p:cNvPr id="59405" name="Group 886"/>
          <p:cNvGrpSpPr/>
          <p:nvPr/>
        </p:nvGrpSpPr>
        <p:grpSpPr bwMode="auto">
          <a:xfrm>
            <a:off x="3492500" y="4841875"/>
            <a:ext cx="2736850" cy="2016125"/>
            <a:chOff x="2154" y="2659"/>
            <a:chExt cx="1633" cy="1270"/>
          </a:xfrm>
        </p:grpSpPr>
        <p:sp>
          <p:nvSpPr>
            <p:cNvPr id="60059" name="Freeform 667"/>
            <p:cNvSpPr/>
            <p:nvPr/>
          </p:nvSpPr>
          <p:spPr bwMode="auto">
            <a:xfrm>
              <a:off x="3502" y="2659"/>
              <a:ext cx="285" cy="504"/>
            </a:xfrm>
            <a:custGeom>
              <a:avLst/>
              <a:gdLst>
                <a:gd name="T0" fmla="*/ 82 w 361"/>
                <a:gd name="T1" fmla="*/ 522 h 522"/>
                <a:gd name="T2" fmla="*/ 82 w 361"/>
                <a:gd name="T3" fmla="*/ 222 h 522"/>
                <a:gd name="T4" fmla="*/ 190 w 361"/>
                <a:gd name="T5" fmla="*/ 150 h 522"/>
                <a:gd name="T6" fmla="*/ 226 w 361"/>
                <a:gd name="T7" fmla="*/ 126 h 522"/>
                <a:gd name="T8" fmla="*/ 262 w 361"/>
                <a:gd name="T9" fmla="*/ 102 h 522"/>
                <a:gd name="T10" fmla="*/ 286 w 361"/>
                <a:gd name="T11" fmla="*/ 66 h 522"/>
                <a:gd name="T12" fmla="*/ 358 w 361"/>
                <a:gd name="T13" fmla="*/ 6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1" h="522">
                  <a:moveTo>
                    <a:pt x="82" y="522"/>
                  </a:moveTo>
                  <a:cubicBezTo>
                    <a:pt x="28" y="440"/>
                    <a:pt x="0" y="294"/>
                    <a:pt x="82" y="222"/>
                  </a:cubicBezTo>
                  <a:cubicBezTo>
                    <a:pt x="115" y="194"/>
                    <a:pt x="154" y="174"/>
                    <a:pt x="190" y="150"/>
                  </a:cubicBezTo>
                  <a:cubicBezTo>
                    <a:pt x="202" y="142"/>
                    <a:pt x="214" y="134"/>
                    <a:pt x="226" y="126"/>
                  </a:cubicBezTo>
                  <a:cubicBezTo>
                    <a:pt x="238" y="118"/>
                    <a:pt x="262" y="102"/>
                    <a:pt x="262" y="102"/>
                  </a:cubicBezTo>
                  <a:cubicBezTo>
                    <a:pt x="270" y="90"/>
                    <a:pt x="275" y="75"/>
                    <a:pt x="286" y="66"/>
                  </a:cubicBezTo>
                  <a:cubicBezTo>
                    <a:pt x="361" y="0"/>
                    <a:pt x="358" y="49"/>
                    <a:pt x="358" y="6"/>
                  </a:cubicBezTo>
                </a:path>
              </a:pathLst>
            </a:custGeom>
            <a:noFill/>
            <a:ln w="38100" cap="flat" cmpd="sng">
              <a:solidFill>
                <a:srgbClr val="FF9900"/>
              </a:solidFill>
              <a:prstDash val="solid"/>
              <a:round/>
            </a:ln>
            <a:effectLst>
              <a:outerShdw dist="53882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zh-CN" altLang="en-US"/>
            </a:p>
          </p:txBody>
        </p:sp>
        <p:grpSp>
          <p:nvGrpSpPr>
            <p:cNvPr id="59406" name="Group 668"/>
            <p:cNvGrpSpPr/>
            <p:nvPr/>
          </p:nvGrpSpPr>
          <p:grpSpPr bwMode="auto">
            <a:xfrm>
              <a:off x="2154" y="2985"/>
              <a:ext cx="1472" cy="944"/>
              <a:chOff x="3132" y="2731"/>
              <a:chExt cx="2267" cy="728"/>
            </a:xfrm>
          </p:grpSpPr>
          <p:grpSp>
            <p:nvGrpSpPr>
              <p:cNvPr id="59407" name="Group 669"/>
              <p:cNvGrpSpPr/>
              <p:nvPr/>
            </p:nvGrpSpPr>
            <p:grpSpPr bwMode="auto">
              <a:xfrm>
                <a:off x="3132" y="2731"/>
                <a:ext cx="2267" cy="454"/>
                <a:chOff x="3107" y="2575"/>
                <a:chExt cx="2267" cy="830"/>
              </a:xfrm>
            </p:grpSpPr>
            <p:grpSp>
              <p:nvGrpSpPr>
                <p:cNvPr id="59518" name="Group 670"/>
                <p:cNvGrpSpPr>
                  <a:grpSpLocks noChangeAspect="1"/>
                </p:cNvGrpSpPr>
                <p:nvPr/>
              </p:nvGrpSpPr>
              <p:grpSpPr bwMode="auto">
                <a:xfrm>
                  <a:off x="3107" y="2575"/>
                  <a:ext cx="2267" cy="830"/>
                  <a:chOff x="2822" y="1652"/>
                  <a:chExt cx="2520" cy="923"/>
                </a:xfrm>
              </p:grpSpPr>
              <p:grpSp>
                <p:nvGrpSpPr>
                  <p:cNvPr id="59524" name="Group 67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842" y="1745"/>
                    <a:ext cx="2466" cy="830"/>
                    <a:chOff x="2715" y="2313"/>
                    <a:chExt cx="2466" cy="830"/>
                  </a:xfrm>
                </p:grpSpPr>
                <p:grpSp>
                  <p:nvGrpSpPr>
                    <p:cNvPr id="59532" name="Group 672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2935" y="2527"/>
                      <a:ext cx="2040" cy="376"/>
                      <a:chOff x="2935" y="2527"/>
                      <a:chExt cx="2040" cy="376"/>
                    </a:xfrm>
                  </p:grpSpPr>
                  <p:sp>
                    <p:nvSpPr>
                      <p:cNvPr id="60065" name="Rectangle 673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2935" y="2535"/>
                        <a:ext cx="2040" cy="363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chemeClr val="bg1">
                              <a:gamma/>
                              <a:shade val="66275"/>
                              <a:invGamma/>
                            </a:schemeClr>
                          </a:gs>
                          <a:gs pos="50000">
                            <a:schemeClr val="bg1"/>
                          </a:gs>
                          <a:gs pos="100000">
                            <a:schemeClr val="bg1">
                              <a:gamma/>
                              <a:shade val="66275"/>
                              <a:invGamma/>
                            </a:schemeClr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066" name="Rectangle 674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71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67" name="Rectangle 675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002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68" name="Rectangle 676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033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69" name="Rectangle 677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064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70" name="Rectangle 678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095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71" name="Rectangle 679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126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72" name="Rectangle 680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40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73" name="Rectangle 681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157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74" name="Rectangle 682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188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75" name="Rectangle 683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818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76" name="Rectangle 684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849" y="2527"/>
                        <a:ext cx="30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77" name="Rectangle 685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665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78" name="Rectangle 686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696" y="2527"/>
                        <a:ext cx="30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79" name="Rectangle 687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726" y="2527"/>
                        <a:ext cx="30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80" name="Rectangle 688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756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81" name="Rectangle 689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787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82" name="Rectangle 690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342" y="2527"/>
                        <a:ext cx="30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83" name="Rectangle 691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311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84" name="Rectangle 692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573" y="2527"/>
                        <a:ext cx="30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85" name="Rectangle 693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603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86" name="Rectangle 694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634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87" name="Rectangle 695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419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88" name="Rectangle 696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450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89" name="Rectangle 697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481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90" name="Rectangle 698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512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91" name="Rectangle 699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543" y="2527"/>
                        <a:ext cx="30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92" name="Rectangle 700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879" y="2527"/>
                        <a:ext cx="30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93" name="Rectangle 701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09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94" name="Rectangle 702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250" y="2527"/>
                        <a:ext cx="30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95" name="Rectangle 703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280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96" name="Rectangle 704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372" y="2527"/>
                        <a:ext cx="30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97" name="Rectangle 705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402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98" name="Rectangle 706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206" y="2527"/>
                        <a:ext cx="30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099" name="Rectangle 707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175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100" name="Rectangle 708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145" y="2527"/>
                        <a:ext cx="30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101" name="Rectangle 709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236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102" name="Rectangle 710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267" y="2527"/>
                        <a:ext cx="30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103" name="Rectangle 711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219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104" name="Rectangle 712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739" y="2527"/>
                        <a:ext cx="30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105" name="Rectangle 713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708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106" name="Rectangle 714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678" y="2527"/>
                        <a:ext cx="30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107" name="Rectangle 715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647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108" name="Rectangle 716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617" y="2527"/>
                        <a:ext cx="30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109" name="Rectangle 717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586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110" name="Rectangle 718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555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111" name="Rectangle 719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525" y="2527"/>
                        <a:ext cx="30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112" name="Rectangle 720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495" y="2527"/>
                        <a:ext cx="30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113" name="Rectangle 721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464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114" name="Rectangle 722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433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115" name="Rectangle 723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389" y="2527"/>
                        <a:ext cx="30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116" name="Rectangle 724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359" y="2527"/>
                        <a:ext cx="30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117" name="Rectangle 725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328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118" name="Rectangle 726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297" y="2527"/>
                        <a:ext cx="31" cy="376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/>
                      <a:lstStyle/>
                      <a:p>
                        <a:pPr>
                          <a:spcBef>
                            <a:spcPct val="20000"/>
                          </a:spcBef>
                        </a:pPr>
                        <a:endParaRPr lang="zh-CN" altLang="zh-CN" sz="2800"/>
                      </a:p>
                    </p:txBody>
                  </p:sp>
                  <p:sp>
                    <p:nvSpPr>
                      <p:cNvPr id="60119" name="Line 727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145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20" name="Line 728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328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21" name="Line 729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359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22" name="Line 730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389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23" name="Line 731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419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24" name="Line 732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464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25" name="Line 733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495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26" name="Line 734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525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27" name="Line 735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555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28" name="Line 736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586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29" name="Line 737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617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30" name="Line 738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647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31" name="Line 739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678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32" name="Line 740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708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33" name="Line 741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739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34" name="Line 742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769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35" name="Line 743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250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36" name="Line 744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297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37" name="Line 745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267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38" name="Line 746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175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39" name="Line 747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206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40" name="Line 748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236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41" name="Line 749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433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42" name="Line 750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402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43" name="Line 751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311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44" name="Line 752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280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45" name="Line 753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40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46" name="Line 754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09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47" name="Line 755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573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48" name="Line 756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543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49" name="Line 757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512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50" name="Line 758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481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51" name="Line 759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450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52" name="Line 760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665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53" name="Line 761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634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54" name="Line 762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603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55" name="Line 763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342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56" name="Line 764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372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57" name="Line 765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818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58" name="Line 766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787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59" name="Line 767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756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60" name="Line 768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726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61" name="Line 769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696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62" name="Line 770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879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63" name="Line 771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849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64" name="Line 772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219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65" name="Line 773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88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66" name="Line 774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71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67" name="Line 775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57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68" name="Line 776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26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69" name="Line 777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095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70" name="Line 778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064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71" name="Line 779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033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72" name="Line 780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002" y="2527"/>
                        <a:ext cx="0" cy="376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808080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73" name="Rectangle 781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774" y="2527"/>
                        <a:ext cx="76" cy="376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767676"/>
                          </a:gs>
                          <a:gs pos="50000">
                            <a:schemeClr val="bg1"/>
                          </a:gs>
                          <a:gs pos="100000">
                            <a:srgbClr val="767676"/>
                          </a:gs>
                        </a:gsLst>
                        <a:lin ang="5400000" scaled="1"/>
                      </a:gradFill>
                      <a:ln w="9525" algn="ctr">
                        <a:solidFill>
                          <a:srgbClr val="B2B2B2"/>
                        </a:solidFill>
                        <a:miter lim="800000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74" name="Rectangle 782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069" y="2527"/>
                        <a:ext cx="76" cy="376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767676"/>
                          </a:gs>
                          <a:gs pos="50000">
                            <a:schemeClr val="bg1"/>
                          </a:gs>
                          <a:gs pos="100000">
                            <a:srgbClr val="767676"/>
                          </a:gs>
                        </a:gsLst>
                        <a:lin ang="5400000" scaled="1"/>
                      </a:gradFill>
                      <a:ln w="9525" algn="ctr">
                        <a:solidFill>
                          <a:srgbClr val="B2B2B2"/>
                        </a:solidFill>
                        <a:miter lim="800000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59533" name="Group 783"/>
                      <p:cNvGrpSpPr>
                        <a:grpSpLocks noChangeAspect="1"/>
                      </p:cNvGrpSpPr>
                      <p:nvPr/>
                    </p:nvGrpSpPr>
                    <p:grpSpPr bwMode="auto">
                      <a:xfrm rot="5400000">
                        <a:off x="3048" y="2690"/>
                        <a:ext cx="104" cy="104"/>
                        <a:chOff x="3941" y="1668"/>
                        <a:chExt cx="181" cy="113"/>
                      </a:xfrm>
                    </p:grpSpPr>
                    <p:sp>
                      <p:nvSpPr>
                        <p:cNvPr id="60176" name="AutoShape 784"/>
                        <p:cNvSpPr>
                          <a:spLocks noChangeAspect="1" noChangeArrowheads="1"/>
                        </p:cNvSpPr>
                        <p:nvPr/>
                      </p:nvSpPr>
                      <p:spPr bwMode="auto">
                        <a:xfrm>
                          <a:off x="3941" y="1668"/>
                          <a:ext cx="181" cy="113"/>
                        </a:xfrm>
                        <a:prstGeom prst="roundRect">
                          <a:avLst>
                            <a:gd name="adj" fmla="val 16667"/>
                          </a:avLst>
                        </a:prstGeom>
                        <a:solidFill>
                          <a:srgbClr val="000000"/>
                        </a:solidFill>
                        <a:ln w="9525" algn="ctr">
                          <a:solidFill>
                            <a:schemeClr val="bg2"/>
                          </a:solidFill>
                          <a:round/>
                        </a:ln>
                        <a:effectLst>
                          <a:outerShdw dist="53882" dir="2700000" algn="ctr" rotWithShape="0">
                            <a:schemeClr val="bg2"/>
                          </a:outerShdw>
                        </a:effectLst>
                      </p:spPr>
                      <p:txBody>
                        <a:bodyPr wrap="none" lIns="0" tIns="0" rIns="0" bIns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0177" name="Line 785"/>
                        <p:cNvSpPr>
                          <a:spLocks noChangeAspect="1" noChangeShapeType="1"/>
                        </p:cNvSpPr>
                        <p:nvPr/>
                      </p:nvSpPr>
                      <p:spPr bwMode="auto">
                        <a:xfrm>
                          <a:off x="3966" y="1668"/>
                          <a:ext cx="0" cy="113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bg2"/>
                          </a:solidFill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53882" dir="2700000" algn="ctr" rotWithShape="0">
                                  <a:schemeClr val="tx1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lIns="0" tIns="0" rIns="0" bIns="0" anchor="ctr" anchorCtr="1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0178" name="Line 786"/>
                        <p:cNvSpPr>
                          <a:spLocks noChangeAspect="1" noChangeShapeType="1"/>
                        </p:cNvSpPr>
                        <p:nvPr/>
                      </p:nvSpPr>
                      <p:spPr bwMode="auto">
                        <a:xfrm>
                          <a:off x="4100" y="1668"/>
                          <a:ext cx="0" cy="113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bg2"/>
                          </a:solidFill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53882" dir="2700000" algn="ctr" rotWithShape="0">
                                  <a:schemeClr val="tx1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lIns="0" tIns="0" rIns="0" bIns="0" anchor="ctr" anchorCtr="1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0179" name="Line 787"/>
                        <p:cNvSpPr>
                          <a:spLocks noChangeAspect="1" noChangeShapeType="1"/>
                        </p:cNvSpPr>
                        <p:nvPr/>
                      </p:nvSpPr>
                      <p:spPr bwMode="auto">
                        <a:xfrm flipH="1">
                          <a:off x="3964" y="1699"/>
                          <a:ext cx="136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bg2"/>
                          </a:solidFill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53882" dir="2700000" algn="ctr" rotWithShape="0">
                                  <a:schemeClr val="tx1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lIns="0" tIns="0" rIns="0" bIns="0" anchor="ctr" anchorCtr="1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0180" name="Line 788"/>
                        <p:cNvSpPr>
                          <a:spLocks noChangeAspect="1" noChangeShapeType="1"/>
                        </p:cNvSpPr>
                        <p:nvPr/>
                      </p:nvSpPr>
                      <p:spPr bwMode="auto">
                        <a:xfrm flipH="1">
                          <a:off x="3966" y="1743"/>
                          <a:ext cx="136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bg2"/>
                          </a:solidFill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53882" dir="2700000" algn="ctr" rotWithShape="0">
                                  <a:schemeClr val="tx1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lIns="0" tIns="0" rIns="0" bIns="0" anchor="ctr" anchorCtr="1"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59540" name="Group 789"/>
                      <p:cNvGrpSpPr>
                        <a:grpSpLocks noChangeAspect="1"/>
                      </p:cNvGrpSpPr>
                      <p:nvPr/>
                    </p:nvGrpSpPr>
                    <p:grpSpPr bwMode="auto">
                      <a:xfrm rot="5400000">
                        <a:off x="4754" y="2686"/>
                        <a:ext cx="104" cy="104"/>
                        <a:chOff x="3941" y="1668"/>
                        <a:chExt cx="181" cy="113"/>
                      </a:xfrm>
                    </p:grpSpPr>
                    <p:sp>
                      <p:nvSpPr>
                        <p:cNvPr id="60182" name="AutoShape 790"/>
                        <p:cNvSpPr>
                          <a:spLocks noChangeAspect="1" noChangeArrowheads="1"/>
                        </p:cNvSpPr>
                        <p:nvPr/>
                      </p:nvSpPr>
                      <p:spPr bwMode="auto">
                        <a:xfrm>
                          <a:off x="3941" y="1668"/>
                          <a:ext cx="181" cy="113"/>
                        </a:xfrm>
                        <a:prstGeom prst="roundRect">
                          <a:avLst>
                            <a:gd name="adj" fmla="val 16667"/>
                          </a:avLst>
                        </a:prstGeom>
                        <a:solidFill>
                          <a:srgbClr val="000000"/>
                        </a:solidFill>
                        <a:ln w="9525" algn="ctr">
                          <a:solidFill>
                            <a:schemeClr val="bg2"/>
                          </a:solidFill>
                          <a:round/>
                        </a:ln>
                        <a:effectLst>
                          <a:outerShdw dist="53882" dir="2700000" algn="ctr" rotWithShape="0">
                            <a:schemeClr val="bg2"/>
                          </a:outerShdw>
                        </a:effectLst>
                      </p:spPr>
                      <p:txBody>
                        <a:bodyPr wrap="none" lIns="0" tIns="0" rIns="0" bIns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0183" name="Line 791"/>
                        <p:cNvSpPr>
                          <a:spLocks noChangeAspect="1" noChangeShapeType="1"/>
                        </p:cNvSpPr>
                        <p:nvPr/>
                      </p:nvSpPr>
                      <p:spPr bwMode="auto">
                        <a:xfrm>
                          <a:off x="3966" y="1668"/>
                          <a:ext cx="0" cy="113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bg2"/>
                          </a:solidFill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53882" dir="2700000" algn="ctr" rotWithShape="0">
                                  <a:schemeClr val="tx1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lIns="0" tIns="0" rIns="0" bIns="0" anchor="ctr" anchorCtr="1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0184" name="Line 792"/>
                        <p:cNvSpPr>
                          <a:spLocks noChangeAspect="1" noChangeShapeType="1"/>
                        </p:cNvSpPr>
                        <p:nvPr/>
                      </p:nvSpPr>
                      <p:spPr bwMode="auto">
                        <a:xfrm>
                          <a:off x="4100" y="1668"/>
                          <a:ext cx="0" cy="113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bg2"/>
                          </a:solidFill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53882" dir="2700000" algn="ctr" rotWithShape="0">
                                  <a:schemeClr val="tx1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lIns="0" tIns="0" rIns="0" bIns="0" anchor="ctr" anchorCtr="1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0185" name="Line 793"/>
                        <p:cNvSpPr>
                          <a:spLocks noChangeAspect="1" noChangeShapeType="1"/>
                        </p:cNvSpPr>
                        <p:nvPr/>
                      </p:nvSpPr>
                      <p:spPr bwMode="auto">
                        <a:xfrm flipH="1">
                          <a:off x="3964" y="1699"/>
                          <a:ext cx="136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bg2"/>
                          </a:solidFill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53882" dir="2700000" algn="ctr" rotWithShape="0">
                                  <a:schemeClr val="tx1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lIns="0" tIns="0" rIns="0" bIns="0" anchor="ctr" anchorCtr="1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0186" name="Line 794"/>
                        <p:cNvSpPr>
                          <a:spLocks noChangeAspect="1" noChangeShapeType="1"/>
                        </p:cNvSpPr>
                        <p:nvPr/>
                      </p:nvSpPr>
                      <p:spPr bwMode="auto">
                        <a:xfrm flipH="1">
                          <a:off x="3966" y="1743"/>
                          <a:ext cx="136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bg2"/>
                          </a:solidFill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53882" dir="2700000" algn="ctr" rotWithShape="0">
                                  <a:schemeClr val="tx1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lIns="0" tIns="0" rIns="0" bIns="0" anchor="ctr" anchorCtr="1"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60187" name="Rectangle 795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752" y="2800"/>
                        <a:ext cx="113" cy="14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chemeClr val="bg1">
                              <a:gamma/>
                              <a:shade val="46275"/>
                              <a:invGamma/>
                            </a:schemeClr>
                          </a:gs>
                          <a:gs pos="50000">
                            <a:schemeClr val="bg1"/>
                          </a:gs>
                          <a:gs pos="100000">
                            <a:schemeClr val="bg1">
                              <a:gamma/>
                              <a:shade val="46275"/>
                              <a:invGamma/>
                            </a:schemeClr>
                          </a:gs>
                        </a:gsLst>
                        <a:lin ang="0" scaled="1"/>
                      </a:gradFill>
                      <a:ln>
                        <a:noFill/>
                      </a:ln>
                      <a:effectLst>
                        <a:outerShdw dist="35921" dir="2700000" algn="ctr" rotWithShape="0">
                          <a:schemeClr val="bg2"/>
                        </a:outerShdw>
                      </a:effectLst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188" name="Rectangle 796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041" y="2804"/>
                        <a:ext cx="113" cy="14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chemeClr val="bg1">
                              <a:gamma/>
                              <a:shade val="46275"/>
                              <a:invGamma/>
                            </a:schemeClr>
                          </a:gs>
                          <a:gs pos="50000">
                            <a:schemeClr val="bg1"/>
                          </a:gs>
                          <a:gs pos="100000">
                            <a:schemeClr val="bg1">
                              <a:gamma/>
                              <a:shade val="46275"/>
                              <a:invGamma/>
                            </a:schemeClr>
                          </a:gs>
                        </a:gsLst>
                        <a:lin ang="0" scaled="1"/>
                      </a:gradFill>
                      <a:ln>
                        <a:noFill/>
                      </a:ln>
                      <a:effectLst>
                        <a:outerShdw dist="35921" dir="2700000" algn="ctr" rotWithShape="0">
                          <a:schemeClr val="bg2"/>
                        </a:outerShdw>
                      </a:effectLst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59548" name="Group 797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2715" y="2313"/>
                      <a:ext cx="2466" cy="481"/>
                      <a:chOff x="2715" y="2313"/>
                      <a:chExt cx="2466" cy="481"/>
                    </a:xfrm>
                  </p:grpSpPr>
                  <p:grpSp>
                    <p:nvGrpSpPr>
                      <p:cNvPr id="59552" name="Group 798"/>
                      <p:cNvGrpSpPr>
                        <a:grpSpLocks noChangeAspect="1"/>
                      </p:cNvGrpSpPr>
                      <p:nvPr/>
                    </p:nvGrpSpPr>
                    <p:grpSpPr bwMode="auto">
                      <a:xfrm flipH="1">
                        <a:off x="2715" y="2395"/>
                        <a:ext cx="104" cy="104"/>
                        <a:chOff x="3941" y="1668"/>
                        <a:chExt cx="181" cy="113"/>
                      </a:xfrm>
                    </p:grpSpPr>
                    <p:sp>
                      <p:nvSpPr>
                        <p:cNvPr id="60191" name="AutoShape 799"/>
                        <p:cNvSpPr>
                          <a:spLocks noChangeAspect="1" noChangeArrowheads="1"/>
                        </p:cNvSpPr>
                        <p:nvPr/>
                      </p:nvSpPr>
                      <p:spPr bwMode="auto">
                        <a:xfrm>
                          <a:off x="3941" y="1668"/>
                          <a:ext cx="181" cy="113"/>
                        </a:xfrm>
                        <a:prstGeom prst="roundRect">
                          <a:avLst>
                            <a:gd name="adj" fmla="val 16667"/>
                          </a:avLst>
                        </a:prstGeom>
                        <a:solidFill>
                          <a:srgbClr val="000000"/>
                        </a:solidFill>
                        <a:ln w="9525" algn="ctr">
                          <a:solidFill>
                            <a:schemeClr val="bg2"/>
                          </a:solidFill>
                          <a:rou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53882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lIns="0" tIns="0" rIns="0" bIns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0192" name="Line 800"/>
                        <p:cNvSpPr>
                          <a:spLocks noChangeAspect="1" noChangeShapeType="1"/>
                        </p:cNvSpPr>
                        <p:nvPr/>
                      </p:nvSpPr>
                      <p:spPr bwMode="auto">
                        <a:xfrm>
                          <a:off x="3966" y="1668"/>
                          <a:ext cx="0" cy="113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bg2"/>
                          </a:solidFill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53882" dir="2700000" algn="ctr" rotWithShape="0">
                                  <a:schemeClr val="tx1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lIns="0" tIns="0" rIns="0" bIns="0" anchor="ctr" anchorCtr="1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0193" name="Line 801"/>
                        <p:cNvSpPr>
                          <a:spLocks noChangeAspect="1" noChangeShapeType="1"/>
                        </p:cNvSpPr>
                        <p:nvPr/>
                      </p:nvSpPr>
                      <p:spPr bwMode="auto">
                        <a:xfrm>
                          <a:off x="4100" y="1668"/>
                          <a:ext cx="0" cy="113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bg2"/>
                          </a:solidFill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53882" dir="2700000" algn="ctr" rotWithShape="0">
                                  <a:schemeClr val="tx1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lIns="0" tIns="0" rIns="0" bIns="0" anchor="ctr" anchorCtr="1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0194" name="Line 802"/>
                        <p:cNvSpPr>
                          <a:spLocks noChangeAspect="1" noChangeShapeType="1"/>
                        </p:cNvSpPr>
                        <p:nvPr/>
                      </p:nvSpPr>
                      <p:spPr bwMode="auto">
                        <a:xfrm flipH="1">
                          <a:off x="3964" y="1699"/>
                          <a:ext cx="136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bg2"/>
                          </a:solidFill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53882" dir="2700000" algn="ctr" rotWithShape="0">
                                  <a:schemeClr val="tx1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lIns="0" tIns="0" rIns="0" bIns="0" anchor="ctr" anchorCtr="1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0195" name="Line 803"/>
                        <p:cNvSpPr>
                          <a:spLocks noChangeAspect="1" noChangeShapeType="1"/>
                        </p:cNvSpPr>
                        <p:nvPr/>
                      </p:nvSpPr>
                      <p:spPr bwMode="auto">
                        <a:xfrm flipH="1">
                          <a:off x="3966" y="1743"/>
                          <a:ext cx="136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bg2"/>
                          </a:solidFill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53882" dir="2700000" algn="ctr" rotWithShape="0">
                                  <a:schemeClr val="tx1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lIns="0" tIns="0" rIns="0" bIns="0" anchor="ctr" anchorCtr="1"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60196" name="Rectangle 804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2818" y="2425"/>
                        <a:ext cx="2267" cy="45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808080"/>
                          </a:gs>
                          <a:gs pos="50000">
                            <a:schemeClr val="bg1"/>
                          </a:gs>
                          <a:gs pos="100000">
                            <a:srgbClr val="80808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B2B2B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59557" name="Group 805"/>
                      <p:cNvGrpSpPr>
                        <a:grpSpLocks noChangeAspect="1"/>
                      </p:cNvGrpSpPr>
                      <p:nvPr/>
                    </p:nvGrpSpPr>
                    <p:grpSpPr bwMode="auto">
                      <a:xfrm>
                        <a:off x="5077" y="2395"/>
                        <a:ext cx="104" cy="104"/>
                        <a:chOff x="3941" y="1668"/>
                        <a:chExt cx="181" cy="113"/>
                      </a:xfrm>
                    </p:grpSpPr>
                    <p:sp>
                      <p:nvSpPr>
                        <p:cNvPr id="60198" name="AutoShape 806"/>
                        <p:cNvSpPr>
                          <a:spLocks noChangeAspect="1" noChangeArrowheads="1"/>
                        </p:cNvSpPr>
                        <p:nvPr/>
                      </p:nvSpPr>
                      <p:spPr bwMode="auto">
                        <a:xfrm>
                          <a:off x="3941" y="1668"/>
                          <a:ext cx="181" cy="113"/>
                        </a:xfrm>
                        <a:prstGeom prst="roundRect">
                          <a:avLst>
                            <a:gd name="adj" fmla="val 16667"/>
                          </a:avLst>
                        </a:prstGeom>
                        <a:solidFill>
                          <a:srgbClr val="000000"/>
                        </a:solidFill>
                        <a:ln w="9525" algn="ctr">
                          <a:solidFill>
                            <a:schemeClr val="bg2"/>
                          </a:solidFill>
                          <a:rou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53882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lIns="0" tIns="0" rIns="0" bIns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0199" name="Line 807"/>
                        <p:cNvSpPr>
                          <a:spLocks noChangeAspect="1" noChangeShapeType="1"/>
                        </p:cNvSpPr>
                        <p:nvPr/>
                      </p:nvSpPr>
                      <p:spPr bwMode="auto">
                        <a:xfrm>
                          <a:off x="3966" y="1668"/>
                          <a:ext cx="0" cy="113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bg2"/>
                          </a:solidFill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53882" dir="2700000" algn="ctr" rotWithShape="0">
                                  <a:schemeClr val="tx1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lIns="0" tIns="0" rIns="0" bIns="0" anchor="ctr" anchorCtr="1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0200" name="Line 808"/>
                        <p:cNvSpPr>
                          <a:spLocks noChangeAspect="1" noChangeShapeType="1"/>
                        </p:cNvSpPr>
                        <p:nvPr/>
                      </p:nvSpPr>
                      <p:spPr bwMode="auto">
                        <a:xfrm>
                          <a:off x="4100" y="1668"/>
                          <a:ext cx="0" cy="113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bg2"/>
                          </a:solidFill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53882" dir="2700000" algn="ctr" rotWithShape="0">
                                  <a:schemeClr val="tx1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lIns="0" tIns="0" rIns="0" bIns="0" anchor="ctr" anchorCtr="1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0201" name="Line 809"/>
                        <p:cNvSpPr>
                          <a:spLocks noChangeAspect="1" noChangeShapeType="1"/>
                        </p:cNvSpPr>
                        <p:nvPr/>
                      </p:nvSpPr>
                      <p:spPr bwMode="auto">
                        <a:xfrm flipH="1">
                          <a:off x="3964" y="1699"/>
                          <a:ext cx="136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bg2"/>
                          </a:solidFill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53882" dir="2700000" algn="ctr" rotWithShape="0">
                                  <a:schemeClr val="tx1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lIns="0" tIns="0" rIns="0" bIns="0" anchor="ctr" anchorCtr="1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0202" name="Line 810"/>
                        <p:cNvSpPr>
                          <a:spLocks noChangeAspect="1" noChangeShapeType="1"/>
                        </p:cNvSpPr>
                        <p:nvPr/>
                      </p:nvSpPr>
                      <p:spPr bwMode="auto">
                        <a:xfrm flipH="1">
                          <a:off x="3966" y="1743"/>
                          <a:ext cx="136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bg2"/>
                          </a:solidFill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53882" dir="2700000" algn="ctr" rotWithShape="0">
                                  <a:schemeClr val="tx1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lIns="0" tIns="0" rIns="0" bIns="0" anchor="ctr" anchorCtr="1"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60203" name="Line 811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833" y="2357"/>
                        <a:ext cx="0" cy="152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B2B2B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204" name="Line 812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06" y="2357"/>
                        <a:ext cx="0" cy="152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B2B2B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grpSp>
                    <p:nvGrpSpPr>
                      <p:cNvPr id="59566" name="Group 813"/>
                      <p:cNvGrpSpPr>
                        <a:grpSpLocks noChangeAspect="1"/>
                      </p:cNvGrpSpPr>
                      <p:nvPr/>
                    </p:nvGrpSpPr>
                    <p:grpSpPr bwMode="auto">
                      <a:xfrm>
                        <a:off x="3912" y="2386"/>
                        <a:ext cx="113" cy="408"/>
                        <a:chOff x="3903" y="2387"/>
                        <a:chExt cx="97" cy="341"/>
                      </a:xfrm>
                    </p:grpSpPr>
                    <p:sp>
                      <p:nvSpPr>
                        <p:cNvPr id="60206" name="AutoShape 814"/>
                        <p:cNvSpPr>
                          <a:spLocks noChangeAspect="1" noChangeArrowheads="1"/>
                        </p:cNvSpPr>
                        <p:nvPr/>
                      </p:nvSpPr>
                      <p:spPr bwMode="auto">
                        <a:xfrm rot="5400000">
                          <a:off x="3781" y="2509"/>
                          <a:ext cx="341" cy="97"/>
                        </a:xfrm>
                        <a:prstGeom prst="homePlate">
                          <a:avLst>
                            <a:gd name="adj" fmla="val 87887"/>
                          </a:avLst>
                        </a:prstGeom>
                        <a:gradFill rotWithShape="1">
                          <a:gsLst>
                            <a:gs pos="0">
                              <a:schemeClr val="bg1"/>
                            </a:gs>
                            <a:gs pos="100000">
                              <a:schemeClr val="bg1">
                                <a:gamma/>
                                <a:shade val="46275"/>
                                <a:invGamma/>
                              </a:schemeClr>
                            </a:gs>
                          </a:gsLst>
                          <a:lin ang="5400000" scaled="1"/>
                        </a:gradFill>
                        <a:ln w="9525" algn="ctr">
                          <a:solidFill>
                            <a:srgbClr val="B2B2B2"/>
                          </a:solidFill>
                          <a:miter lim="800000"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53882" dir="2700000" algn="ctr" rotWithShape="0">
                                  <a:schemeClr val="tx1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lIns="0" tIns="0" rIns="0" bIns="0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0207" name="Freeform 815"/>
                        <p:cNvSpPr>
                          <a:spLocks noChangeAspect="1"/>
                        </p:cNvSpPr>
                        <p:nvPr/>
                      </p:nvSpPr>
                      <p:spPr bwMode="auto">
                        <a:xfrm>
                          <a:off x="3919" y="2393"/>
                          <a:ext cx="68" cy="272"/>
                        </a:xfrm>
                        <a:custGeom>
                          <a:avLst/>
                          <a:gdLst>
                            <a:gd name="T0" fmla="*/ 6 w 88"/>
                            <a:gd name="T1" fmla="*/ 0 h 227"/>
                            <a:gd name="T2" fmla="*/ 6 w 88"/>
                            <a:gd name="T3" fmla="*/ 189 h 227"/>
                            <a:gd name="T4" fmla="*/ 44 w 88"/>
                            <a:gd name="T5" fmla="*/ 227 h 227"/>
                            <a:gd name="T6" fmla="*/ 82 w 88"/>
                            <a:gd name="T7" fmla="*/ 189 h 227"/>
                            <a:gd name="T8" fmla="*/ 82 w 88"/>
                            <a:gd name="T9" fmla="*/ 0 h 227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</a:cxnLst>
                          <a:rect l="0" t="0" r="r" b="b"/>
                          <a:pathLst>
                            <a:path w="88" h="227">
                              <a:moveTo>
                                <a:pt x="6" y="0"/>
                              </a:moveTo>
                              <a:cubicBezTo>
                                <a:pt x="3" y="75"/>
                                <a:pt x="0" y="151"/>
                                <a:pt x="6" y="189"/>
                              </a:cubicBezTo>
                              <a:cubicBezTo>
                                <a:pt x="12" y="227"/>
                                <a:pt x="31" y="227"/>
                                <a:pt x="44" y="227"/>
                              </a:cubicBezTo>
                              <a:cubicBezTo>
                                <a:pt x="57" y="227"/>
                                <a:pt x="76" y="227"/>
                                <a:pt x="82" y="189"/>
                              </a:cubicBezTo>
                              <a:cubicBezTo>
                                <a:pt x="88" y="151"/>
                                <a:pt x="82" y="31"/>
                                <a:pt x="82" y="0"/>
                              </a:cubicBezTo>
                            </a:path>
                          </a:pathLst>
                        </a:custGeom>
                        <a:noFill/>
                        <a:ln w="9525" cap="flat" cmpd="sng">
                          <a:solidFill>
                            <a:srgbClr val="B2B2B2"/>
                          </a:solidFill>
                          <a:prstDash val="solid"/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53882" dir="2700000" algn="ctr" rotWithShape="0">
                                  <a:schemeClr val="tx1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lIns="0" tIns="0" rIns="0" bIns="0" anchor="ctr" anchorCtr="1"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60208" name="AutoShape 816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799" y="2313"/>
                        <a:ext cx="340" cy="76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gradFill rotWithShape="1">
                        <a:gsLst>
                          <a:gs pos="0">
                            <a:schemeClr val="bg2"/>
                          </a:gs>
                          <a:gs pos="50000">
                            <a:srgbClr val="000000"/>
                          </a:gs>
                          <a:gs pos="100000">
                            <a:schemeClr val="bg2"/>
                          </a:gs>
                        </a:gsLst>
                        <a:lin ang="0" scaled="1"/>
                      </a:gradFill>
                      <a:ln w="9525" algn="ctr">
                        <a:solidFill>
                          <a:srgbClr val="B2B2B2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59620" name="Group 817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4963" y="2379"/>
                      <a:ext cx="171" cy="762"/>
                      <a:chOff x="4963" y="2387"/>
                      <a:chExt cx="171" cy="762"/>
                    </a:xfrm>
                  </p:grpSpPr>
                  <p:sp>
                    <p:nvSpPr>
                      <p:cNvPr id="60210" name="AutoShape 818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963" y="2515"/>
                        <a:ext cx="91" cy="403"/>
                      </a:xfrm>
                      <a:prstGeom prst="bevel">
                        <a:avLst>
                          <a:gd name="adj" fmla="val 5264"/>
                        </a:avLst>
                      </a:prstGeom>
                      <a:gradFill rotWithShape="1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211" name="AutoShape 819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4963" y="2387"/>
                        <a:ext cx="91" cy="152"/>
                      </a:xfrm>
                      <a:prstGeom prst="bevel">
                        <a:avLst>
                          <a:gd name="adj" fmla="val 5264"/>
                        </a:avLst>
                      </a:prstGeom>
                      <a:gradFill rotWithShape="1">
                        <a:gsLst>
                          <a:gs pos="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212" name="AutoShape 820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flipH="1">
                        <a:off x="4964" y="2915"/>
                        <a:ext cx="170" cy="230"/>
                      </a:xfrm>
                      <a:prstGeom prst="parallelogram">
                        <a:avLst>
                          <a:gd name="adj" fmla="val 49120"/>
                        </a:avLst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bg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213" name="AutoShape 821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5048" y="3122"/>
                        <a:ext cx="86" cy="27"/>
                      </a:xfrm>
                      <a:prstGeom prst="bevel">
                        <a:avLst>
                          <a:gd name="adj" fmla="val 5264"/>
                        </a:avLst>
                      </a:prstGeom>
                      <a:gradFill rotWithShape="1">
                        <a:gsLst>
                          <a:gs pos="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59623" name="Group 822"/>
                    <p:cNvGrpSpPr>
                      <a:grpSpLocks noChangeAspect="1"/>
                    </p:cNvGrpSpPr>
                    <p:nvPr/>
                  </p:nvGrpSpPr>
                  <p:grpSpPr bwMode="auto">
                    <a:xfrm flipH="1">
                      <a:off x="2782" y="2381"/>
                      <a:ext cx="171" cy="762"/>
                      <a:chOff x="4963" y="2387"/>
                      <a:chExt cx="171" cy="762"/>
                    </a:xfrm>
                  </p:grpSpPr>
                  <p:sp>
                    <p:nvSpPr>
                      <p:cNvPr id="60215" name="AutoShape 823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flipH="1">
                        <a:off x="4963" y="2515"/>
                        <a:ext cx="91" cy="403"/>
                      </a:xfrm>
                      <a:prstGeom prst="bevel">
                        <a:avLst>
                          <a:gd name="adj" fmla="val 5264"/>
                        </a:avLst>
                      </a:prstGeom>
                      <a:gradFill rotWithShape="1">
                        <a:gsLst>
                          <a:gs pos="0">
                            <a:srgbClr val="000000"/>
                          </a:gs>
                          <a:gs pos="5000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216" name="AutoShape 824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flipH="1">
                        <a:off x="4963" y="2387"/>
                        <a:ext cx="91" cy="152"/>
                      </a:xfrm>
                      <a:prstGeom prst="bevel">
                        <a:avLst>
                          <a:gd name="adj" fmla="val 5264"/>
                        </a:avLst>
                      </a:prstGeom>
                      <a:gradFill rotWithShape="1">
                        <a:gsLst>
                          <a:gs pos="0">
                            <a:schemeClr val="bg2"/>
                          </a:gs>
                          <a:gs pos="100000">
                            <a:srgbClr val="000000"/>
                          </a:gs>
                        </a:gsLst>
                        <a:lin ang="540000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217" name="AutoShape 825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flipH="1">
                        <a:off x="4964" y="2915"/>
                        <a:ext cx="170" cy="230"/>
                      </a:xfrm>
                      <a:prstGeom prst="parallelogram">
                        <a:avLst>
                          <a:gd name="adj" fmla="val 49120"/>
                        </a:avLst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bg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218" name="AutoShape 826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5048" y="3122"/>
                        <a:ext cx="86" cy="27"/>
                      </a:xfrm>
                      <a:prstGeom prst="bevel">
                        <a:avLst>
                          <a:gd name="adj" fmla="val 5264"/>
                        </a:avLst>
                      </a:prstGeom>
                      <a:gradFill rotWithShape="1">
                        <a:gsLst>
                          <a:gs pos="0">
                            <a:srgbClr val="000000"/>
                          </a:gs>
                          <a:gs pos="100000">
                            <a:schemeClr val="bg2"/>
                          </a:gs>
                        </a:gsLst>
                        <a:lin ang="0" scaled="1"/>
                      </a:gra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sp>
                <p:nvSpPr>
                  <p:cNvPr id="60219" name="Text Box 827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3069" y="1990"/>
                    <a:ext cx="150" cy="24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Ctr="1">
                    <a:spAutoFit/>
                  </a:bodyPr>
                  <a:lstStyle>
                    <a:lvl1pPr marL="342900" indent="-3429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>
                      <a:lnSpc>
                        <a:spcPct val="90000"/>
                      </a:lnSpc>
                      <a:spcBef>
                        <a:spcPct val="50000"/>
                      </a:spcBef>
                    </a:pPr>
                    <a:r>
                      <a:rPr lang="en-US" altLang="zh-CN" b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隶书" pitchFamily="49" charset="-122"/>
                      </a:rPr>
                      <a:t>A</a:t>
                    </a:r>
                  </a:p>
                </p:txBody>
              </p:sp>
              <p:sp>
                <p:nvSpPr>
                  <p:cNvPr id="60220" name="Text Box 828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4953" y="1983"/>
                    <a:ext cx="153" cy="24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Ctr="1">
                    <a:spAutoFit/>
                  </a:bodyPr>
                  <a:lstStyle>
                    <a:lvl1pPr marL="342900" indent="-3429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>
                      <a:lnSpc>
                        <a:spcPct val="90000"/>
                      </a:lnSpc>
                      <a:spcBef>
                        <a:spcPct val="50000"/>
                      </a:spcBef>
                    </a:pPr>
                    <a:r>
                      <a:rPr lang="en-US" altLang="zh-CN" b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隶书" pitchFamily="49" charset="-122"/>
                      </a:rPr>
                      <a:t>B</a:t>
                    </a:r>
                  </a:p>
                </p:txBody>
              </p:sp>
              <p:sp>
                <p:nvSpPr>
                  <p:cNvPr id="60221" name="Text Box 829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2822" y="1654"/>
                    <a:ext cx="152" cy="24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Ctr="1">
                    <a:spAutoFit/>
                  </a:bodyPr>
                  <a:lstStyle>
                    <a:lvl1pPr marL="342900" indent="-3429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>
                      <a:lnSpc>
                        <a:spcPct val="90000"/>
                      </a:lnSpc>
                      <a:spcBef>
                        <a:spcPct val="50000"/>
                      </a:spcBef>
                    </a:pPr>
                    <a:r>
                      <a:rPr lang="en-US" altLang="zh-CN" b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隶书" pitchFamily="49" charset="-122"/>
                      </a:rPr>
                      <a:t>C</a:t>
                    </a:r>
                  </a:p>
                </p:txBody>
              </p:sp>
              <p:sp>
                <p:nvSpPr>
                  <p:cNvPr id="60222" name="Text Box 830"/>
                  <p:cNvSpPr txBox="1">
                    <a:spLocks noChangeAspect="1" noChangeArrowheads="1"/>
                  </p:cNvSpPr>
                  <p:nvPr/>
                </p:nvSpPr>
                <p:spPr bwMode="auto">
                  <a:xfrm>
                    <a:off x="5190" y="1652"/>
                    <a:ext cx="152" cy="24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Ctr="1">
                    <a:spAutoFit/>
                  </a:bodyPr>
                  <a:lstStyle>
                    <a:lvl1pPr marL="342900" indent="-3429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fontAlgn="base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>
                      <a:lnSpc>
                        <a:spcPct val="90000"/>
                      </a:lnSpc>
                      <a:spcBef>
                        <a:spcPct val="50000"/>
                      </a:spcBef>
                    </a:pPr>
                    <a:r>
                      <a:rPr lang="en-US" altLang="zh-CN" b="1">
                        <a:solidFill>
                          <a:srgbClr val="FF3300"/>
                        </a:solidFill>
                        <a:latin typeface="Times New Roman" panose="02020603050405020304" pitchFamily="18" charset="0"/>
                        <a:ea typeface="隶书" pitchFamily="49" charset="-122"/>
                      </a:rPr>
                      <a:t>D</a:t>
                    </a:r>
                  </a:p>
                </p:txBody>
              </p:sp>
            </p:grpSp>
            <p:grpSp>
              <p:nvGrpSpPr>
                <p:cNvPr id="59624" name="Group 831"/>
                <p:cNvGrpSpPr/>
                <p:nvPr/>
              </p:nvGrpSpPr>
              <p:grpSpPr bwMode="auto">
                <a:xfrm>
                  <a:off x="4244" y="2852"/>
                  <a:ext cx="720" cy="329"/>
                  <a:chOff x="3258" y="3221"/>
                  <a:chExt cx="796" cy="376"/>
                </a:xfrm>
              </p:grpSpPr>
              <p:sp>
                <p:nvSpPr>
                  <p:cNvPr id="60224" name="Rectangle 832"/>
                  <p:cNvSpPr>
                    <a:spLocks noChangeArrowheads="1"/>
                  </p:cNvSpPr>
                  <p:nvPr/>
                </p:nvSpPr>
                <p:spPr bwMode="auto">
                  <a:xfrm>
                    <a:off x="4023" y="3221"/>
                    <a:ext cx="31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25" name="Rectangle 833"/>
                  <p:cNvSpPr>
                    <a:spLocks noChangeArrowheads="1"/>
                  </p:cNvSpPr>
                  <p:nvPr/>
                </p:nvSpPr>
                <p:spPr bwMode="auto">
                  <a:xfrm>
                    <a:off x="3901" y="3221"/>
                    <a:ext cx="31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26" name="Rectangle 834"/>
                  <p:cNvSpPr>
                    <a:spLocks noChangeArrowheads="1"/>
                  </p:cNvSpPr>
                  <p:nvPr/>
                </p:nvSpPr>
                <p:spPr bwMode="auto">
                  <a:xfrm>
                    <a:off x="3932" y="3221"/>
                    <a:ext cx="30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27" name="Rectangle 835"/>
                  <p:cNvSpPr>
                    <a:spLocks noChangeArrowheads="1"/>
                  </p:cNvSpPr>
                  <p:nvPr/>
                </p:nvSpPr>
                <p:spPr bwMode="auto">
                  <a:xfrm>
                    <a:off x="3748" y="3221"/>
                    <a:ext cx="31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28" name="Rectangle 836"/>
                  <p:cNvSpPr>
                    <a:spLocks noChangeArrowheads="1"/>
                  </p:cNvSpPr>
                  <p:nvPr/>
                </p:nvSpPr>
                <p:spPr bwMode="auto">
                  <a:xfrm>
                    <a:off x="3779" y="3221"/>
                    <a:ext cx="30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29" name="Rectangle 837"/>
                  <p:cNvSpPr>
                    <a:spLocks noChangeArrowheads="1"/>
                  </p:cNvSpPr>
                  <p:nvPr/>
                </p:nvSpPr>
                <p:spPr bwMode="auto">
                  <a:xfrm>
                    <a:off x="3809" y="3221"/>
                    <a:ext cx="30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30" name="Rectangle 838"/>
                  <p:cNvSpPr>
                    <a:spLocks noChangeArrowheads="1"/>
                  </p:cNvSpPr>
                  <p:nvPr/>
                </p:nvSpPr>
                <p:spPr bwMode="auto">
                  <a:xfrm>
                    <a:off x="3839" y="3221"/>
                    <a:ext cx="31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31" name="Rectangle 839"/>
                  <p:cNvSpPr>
                    <a:spLocks noChangeArrowheads="1"/>
                  </p:cNvSpPr>
                  <p:nvPr/>
                </p:nvSpPr>
                <p:spPr bwMode="auto">
                  <a:xfrm>
                    <a:off x="3870" y="3221"/>
                    <a:ext cx="31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32" name="Rectangle 840"/>
                  <p:cNvSpPr>
                    <a:spLocks noChangeArrowheads="1"/>
                  </p:cNvSpPr>
                  <p:nvPr/>
                </p:nvSpPr>
                <p:spPr bwMode="auto">
                  <a:xfrm>
                    <a:off x="3656" y="3221"/>
                    <a:ext cx="30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33" name="Rectangle 841"/>
                  <p:cNvSpPr>
                    <a:spLocks noChangeArrowheads="1"/>
                  </p:cNvSpPr>
                  <p:nvPr/>
                </p:nvSpPr>
                <p:spPr bwMode="auto">
                  <a:xfrm>
                    <a:off x="3686" y="3221"/>
                    <a:ext cx="31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34" name="Rectangle 842"/>
                  <p:cNvSpPr>
                    <a:spLocks noChangeArrowheads="1"/>
                  </p:cNvSpPr>
                  <p:nvPr/>
                </p:nvSpPr>
                <p:spPr bwMode="auto">
                  <a:xfrm>
                    <a:off x="3717" y="3221"/>
                    <a:ext cx="31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35" name="Rectangle 843"/>
                  <p:cNvSpPr>
                    <a:spLocks noChangeArrowheads="1"/>
                  </p:cNvSpPr>
                  <p:nvPr/>
                </p:nvSpPr>
                <p:spPr bwMode="auto">
                  <a:xfrm>
                    <a:off x="3502" y="3221"/>
                    <a:ext cx="31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36" name="Rectangle 844"/>
                  <p:cNvSpPr>
                    <a:spLocks noChangeArrowheads="1"/>
                  </p:cNvSpPr>
                  <p:nvPr/>
                </p:nvSpPr>
                <p:spPr bwMode="auto">
                  <a:xfrm>
                    <a:off x="3533" y="3221"/>
                    <a:ext cx="31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37" name="Rectangle 845"/>
                  <p:cNvSpPr>
                    <a:spLocks noChangeArrowheads="1"/>
                  </p:cNvSpPr>
                  <p:nvPr/>
                </p:nvSpPr>
                <p:spPr bwMode="auto">
                  <a:xfrm>
                    <a:off x="3564" y="3221"/>
                    <a:ext cx="31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38" name="Rectangle 846"/>
                  <p:cNvSpPr>
                    <a:spLocks noChangeArrowheads="1"/>
                  </p:cNvSpPr>
                  <p:nvPr/>
                </p:nvSpPr>
                <p:spPr bwMode="auto">
                  <a:xfrm>
                    <a:off x="3595" y="3221"/>
                    <a:ext cx="31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39" name="Rectangle 847"/>
                  <p:cNvSpPr>
                    <a:spLocks noChangeArrowheads="1"/>
                  </p:cNvSpPr>
                  <p:nvPr/>
                </p:nvSpPr>
                <p:spPr bwMode="auto">
                  <a:xfrm>
                    <a:off x="3626" y="3221"/>
                    <a:ext cx="30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40" name="Rectangle 848"/>
                  <p:cNvSpPr>
                    <a:spLocks noChangeArrowheads="1"/>
                  </p:cNvSpPr>
                  <p:nvPr/>
                </p:nvSpPr>
                <p:spPr bwMode="auto">
                  <a:xfrm>
                    <a:off x="3962" y="3221"/>
                    <a:ext cx="30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41" name="Rectangle 849"/>
                  <p:cNvSpPr>
                    <a:spLocks noChangeArrowheads="1"/>
                  </p:cNvSpPr>
                  <p:nvPr/>
                </p:nvSpPr>
                <p:spPr bwMode="auto">
                  <a:xfrm>
                    <a:off x="3992" y="3221"/>
                    <a:ext cx="31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42" name="Rectangle 850"/>
                  <p:cNvSpPr>
                    <a:spLocks noChangeArrowheads="1"/>
                  </p:cNvSpPr>
                  <p:nvPr/>
                </p:nvSpPr>
                <p:spPr bwMode="auto">
                  <a:xfrm>
                    <a:off x="3289" y="3221"/>
                    <a:ext cx="30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43" name="Rectangle 851"/>
                  <p:cNvSpPr>
                    <a:spLocks noChangeArrowheads="1"/>
                  </p:cNvSpPr>
                  <p:nvPr/>
                </p:nvSpPr>
                <p:spPr bwMode="auto">
                  <a:xfrm>
                    <a:off x="3258" y="3221"/>
                    <a:ext cx="31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44" name="Rectangle 852"/>
                  <p:cNvSpPr>
                    <a:spLocks noChangeArrowheads="1"/>
                  </p:cNvSpPr>
                  <p:nvPr/>
                </p:nvSpPr>
                <p:spPr bwMode="auto">
                  <a:xfrm>
                    <a:off x="3319" y="3221"/>
                    <a:ext cx="31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45" name="Rectangle 853"/>
                  <p:cNvSpPr>
                    <a:spLocks noChangeArrowheads="1"/>
                  </p:cNvSpPr>
                  <p:nvPr/>
                </p:nvSpPr>
                <p:spPr bwMode="auto">
                  <a:xfrm>
                    <a:off x="3350" y="3221"/>
                    <a:ext cx="30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46" name="Rectangle 854"/>
                  <p:cNvSpPr>
                    <a:spLocks noChangeArrowheads="1"/>
                  </p:cNvSpPr>
                  <p:nvPr/>
                </p:nvSpPr>
                <p:spPr bwMode="auto">
                  <a:xfrm>
                    <a:off x="3472" y="3221"/>
                    <a:ext cx="30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47" name="Rectangle 855"/>
                  <p:cNvSpPr>
                    <a:spLocks noChangeArrowheads="1"/>
                  </p:cNvSpPr>
                  <p:nvPr/>
                </p:nvSpPr>
                <p:spPr bwMode="auto">
                  <a:xfrm>
                    <a:off x="3442" y="3221"/>
                    <a:ext cx="30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48" name="Rectangle 856"/>
                  <p:cNvSpPr>
                    <a:spLocks noChangeArrowheads="1"/>
                  </p:cNvSpPr>
                  <p:nvPr/>
                </p:nvSpPr>
                <p:spPr bwMode="auto">
                  <a:xfrm>
                    <a:off x="3411" y="3221"/>
                    <a:ext cx="31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49" name="Rectangle 857"/>
                  <p:cNvSpPr>
                    <a:spLocks noChangeArrowheads="1"/>
                  </p:cNvSpPr>
                  <p:nvPr/>
                </p:nvSpPr>
                <p:spPr bwMode="auto">
                  <a:xfrm>
                    <a:off x="3380" y="3221"/>
                    <a:ext cx="31" cy="376"/>
                  </a:xfrm>
                  <a:prstGeom prst="rect">
                    <a:avLst/>
                  </a:prstGeom>
                  <a:solidFill>
                    <a:srgbClr val="FF9900"/>
                  </a:solidFill>
                  <a:ln w="9525" algn="ctr">
                    <a:solidFill>
                      <a:schemeClr val="accent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50" name="Line 858"/>
                  <p:cNvSpPr>
                    <a:spLocks noChangeShapeType="1"/>
                  </p:cNvSpPr>
                  <p:nvPr/>
                </p:nvSpPr>
                <p:spPr bwMode="auto">
                  <a:xfrm>
                    <a:off x="3411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51" name="Line 859"/>
                  <p:cNvSpPr>
                    <a:spLocks noChangeShapeType="1"/>
                  </p:cNvSpPr>
                  <p:nvPr/>
                </p:nvSpPr>
                <p:spPr bwMode="auto">
                  <a:xfrm>
                    <a:off x="3442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52" name="Line 860"/>
                  <p:cNvSpPr>
                    <a:spLocks noChangeShapeType="1"/>
                  </p:cNvSpPr>
                  <p:nvPr/>
                </p:nvSpPr>
                <p:spPr bwMode="auto">
                  <a:xfrm>
                    <a:off x="3472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53" name="Line 861"/>
                  <p:cNvSpPr>
                    <a:spLocks noChangeShapeType="1"/>
                  </p:cNvSpPr>
                  <p:nvPr/>
                </p:nvSpPr>
                <p:spPr bwMode="auto">
                  <a:xfrm>
                    <a:off x="3502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54" name="Line 862"/>
                  <p:cNvSpPr>
                    <a:spLocks noChangeShapeType="1"/>
                  </p:cNvSpPr>
                  <p:nvPr/>
                </p:nvSpPr>
                <p:spPr bwMode="auto">
                  <a:xfrm>
                    <a:off x="3380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55" name="Line 863"/>
                  <p:cNvSpPr>
                    <a:spLocks noChangeShapeType="1"/>
                  </p:cNvSpPr>
                  <p:nvPr/>
                </p:nvSpPr>
                <p:spPr bwMode="auto">
                  <a:xfrm>
                    <a:off x="3350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56" name="Line 864"/>
                  <p:cNvSpPr>
                    <a:spLocks noChangeShapeType="1"/>
                  </p:cNvSpPr>
                  <p:nvPr/>
                </p:nvSpPr>
                <p:spPr bwMode="auto">
                  <a:xfrm>
                    <a:off x="3258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57" name="Line 865"/>
                  <p:cNvSpPr>
                    <a:spLocks noChangeShapeType="1"/>
                  </p:cNvSpPr>
                  <p:nvPr/>
                </p:nvSpPr>
                <p:spPr bwMode="auto">
                  <a:xfrm>
                    <a:off x="3289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58" name="Line 866"/>
                  <p:cNvSpPr>
                    <a:spLocks noChangeShapeType="1"/>
                  </p:cNvSpPr>
                  <p:nvPr/>
                </p:nvSpPr>
                <p:spPr bwMode="auto">
                  <a:xfrm>
                    <a:off x="3319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59" name="Line 867"/>
                  <p:cNvSpPr>
                    <a:spLocks noChangeShapeType="1"/>
                  </p:cNvSpPr>
                  <p:nvPr/>
                </p:nvSpPr>
                <p:spPr bwMode="auto">
                  <a:xfrm>
                    <a:off x="4023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60" name="Line 868"/>
                  <p:cNvSpPr>
                    <a:spLocks noChangeShapeType="1"/>
                  </p:cNvSpPr>
                  <p:nvPr/>
                </p:nvSpPr>
                <p:spPr bwMode="auto">
                  <a:xfrm>
                    <a:off x="3992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61" name="Line 869"/>
                  <p:cNvSpPr>
                    <a:spLocks noChangeShapeType="1"/>
                  </p:cNvSpPr>
                  <p:nvPr/>
                </p:nvSpPr>
                <p:spPr bwMode="auto">
                  <a:xfrm>
                    <a:off x="3656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62" name="Line 870"/>
                  <p:cNvSpPr>
                    <a:spLocks noChangeShapeType="1"/>
                  </p:cNvSpPr>
                  <p:nvPr/>
                </p:nvSpPr>
                <p:spPr bwMode="auto">
                  <a:xfrm>
                    <a:off x="3626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63" name="Line 871"/>
                  <p:cNvSpPr>
                    <a:spLocks noChangeShapeType="1"/>
                  </p:cNvSpPr>
                  <p:nvPr/>
                </p:nvSpPr>
                <p:spPr bwMode="auto">
                  <a:xfrm>
                    <a:off x="3595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64" name="Line 872"/>
                  <p:cNvSpPr>
                    <a:spLocks noChangeShapeType="1"/>
                  </p:cNvSpPr>
                  <p:nvPr/>
                </p:nvSpPr>
                <p:spPr bwMode="auto">
                  <a:xfrm>
                    <a:off x="3564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65" name="Line 873"/>
                  <p:cNvSpPr>
                    <a:spLocks noChangeShapeType="1"/>
                  </p:cNvSpPr>
                  <p:nvPr/>
                </p:nvSpPr>
                <p:spPr bwMode="auto">
                  <a:xfrm>
                    <a:off x="3533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66" name="Line 874"/>
                  <p:cNvSpPr>
                    <a:spLocks noChangeShapeType="1"/>
                  </p:cNvSpPr>
                  <p:nvPr/>
                </p:nvSpPr>
                <p:spPr bwMode="auto">
                  <a:xfrm>
                    <a:off x="3748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67" name="Line 875"/>
                  <p:cNvSpPr>
                    <a:spLocks noChangeShapeType="1"/>
                  </p:cNvSpPr>
                  <p:nvPr/>
                </p:nvSpPr>
                <p:spPr bwMode="auto">
                  <a:xfrm>
                    <a:off x="3717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68" name="Line 876"/>
                  <p:cNvSpPr>
                    <a:spLocks noChangeShapeType="1"/>
                  </p:cNvSpPr>
                  <p:nvPr/>
                </p:nvSpPr>
                <p:spPr bwMode="auto">
                  <a:xfrm>
                    <a:off x="3686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69" name="Line 877"/>
                  <p:cNvSpPr>
                    <a:spLocks noChangeShapeType="1"/>
                  </p:cNvSpPr>
                  <p:nvPr/>
                </p:nvSpPr>
                <p:spPr bwMode="auto">
                  <a:xfrm>
                    <a:off x="3901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70" name="Line 878"/>
                  <p:cNvSpPr>
                    <a:spLocks noChangeShapeType="1"/>
                  </p:cNvSpPr>
                  <p:nvPr/>
                </p:nvSpPr>
                <p:spPr bwMode="auto">
                  <a:xfrm>
                    <a:off x="3870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71" name="Line 879"/>
                  <p:cNvSpPr>
                    <a:spLocks noChangeShapeType="1"/>
                  </p:cNvSpPr>
                  <p:nvPr/>
                </p:nvSpPr>
                <p:spPr bwMode="auto">
                  <a:xfrm>
                    <a:off x="3839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72" name="Line 880"/>
                  <p:cNvSpPr>
                    <a:spLocks noChangeShapeType="1"/>
                  </p:cNvSpPr>
                  <p:nvPr/>
                </p:nvSpPr>
                <p:spPr bwMode="auto">
                  <a:xfrm>
                    <a:off x="3809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73" name="Line 881"/>
                  <p:cNvSpPr>
                    <a:spLocks noChangeShapeType="1"/>
                  </p:cNvSpPr>
                  <p:nvPr/>
                </p:nvSpPr>
                <p:spPr bwMode="auto">
                  <a:xfrm>
                    <a:off x="3779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74" name="Line 882"/>
                  <p:cNvSpPr>
                    <a:spLocks noChangeShapeType="1"/>
                  </p:cNvSpPr>
                  <p:nvPr/>
                </p:nvSpPr>
                <p:spPr bwMode="auto">
                  <a:xfrm>
                    <a:off x="3962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75" name="Line 883"/>
                  <p:cNvSpPr>
                    <a:spLocks noChangeShapeType="1"/>
                  </p:cNvSpPr>
                  <p:nvPr/>
                </p:nvSpPr>
                <p:spPr bwMode="auto">
                  <a:xfrm>
                    <a:off x="3932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76" name="Line 884"/>
                  <p:cNvSpPr>
                    <a:spLocks noChangeShapeType="1"/>
                  </p:cNvSpPr>
                  <p:nvPr/>
                </p:nvSpPr>
                <p:spPr bwMode="auto">
                  <a:xfrm>
                    <a:off x="4054" y="3221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chemeClr val="accent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60277" name="Freeform 885"/>
              <p:cNvSpPr/>
              <p:nvPr/>
            </p:nvSpPr>
            <p:spPr bwMode="auto">
              <a:xfrm>
                <a:off x="4967" y="3067"/>
                <a:ext cx="380" cy="392"/>
              </a:xfrm>
              <a:custGeom>
                <a:avLst/>
                <a:gdLst>
                  <a:gd name="T0" fmla="*/ 68 w 380"/>
                  <a:gd name="T1" fmla="*/ 0 h 528"/>
                  <a:gd name="T2" fmla="*/ 56 w 380"/>
                  <a:gd name="T3" fmla="*/ 288 h 528"/>
                  <a:gd name="T4" fmla="*/ 68 w 380"/>
                  <a:gd name="T5" fmla="*/ 324 h 528"/>
                  <a:gd name="T6" fmla="*/ 176 w 380"/>
                  <a:gd name="T7" fmla="*/ 372 h 528"/>
                  <a:gd name="T8" fmla="*/ 236 w 380"/>
                  <a:gd name="T9" fmla="*/ 444 h 528"/>
                  <a:gd name="T10" fmla="*/ 284 w 380"/>
                  <a:gd name="T11" fmla="*/ 468 h 528"/>
                  <a:gd name="T12" fmla="*/ 320 w 380"/>
                  <a:gd name="T13" fmla="*/ 504 h 528"/>
                  <a:gd name="T14" fmla="*/ 380 w 380"/>
                  <a:gd name="T15" fmla="*/ 528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0" h="528">
                    <a:moveTo>
                      <a:pt x="68" y="0"/>
                    </a:moveTo>
                    <a:cubicBezTo>
                      <a:pt x="0" y="102"/>
                      <a:pt x="38" y="127"/>
                      <a:pt x="56" y="288"/>
                    </a:cubicBezTo>
                    <a:cubicBezTo>
                      <a:pt x="57" y="301"/>
                      <a:pt x="59" y="315"/>
                      <a:pt x="68" y="324"/>
                    </a:cubicBezTo>
                    <a:cubicBezTo>
                      <a:pt x="77" y="333"/>
                      <a:pt x="159" y="366"/>
                      <a:pt x="176" y="372"/>
                    </a:cubicBezTo>
                    <a:cubicBezTo>
                      <a:pt x="195" y="401"/>
                      <a:pt x="207" y="423"/>
                      <a:pt x="236" y="444"/>
                    </a:cubicBezTo>
                    <a:cubicBezTo>
                      <a:pt x="251" y="454"/>
                      <a:pt x="269" y="458"/>
                      <a:pt x="284" y="468"/>
                    </a:cubicBezTo>
                    <a:cubicBezTo>
                      <a:pt x="298" y="478"/>
                      <a:pt x="306" y="495"/>
                      <a:pt x="320" y="504"/>
                    </a:cubicBezTo>
                    <a:cubicBezTo>
                      <a:pt x="338" y="516"/>
                      <a:pt x="361" y="518"/>
                      <a:pt x="380" y="528"/>
                    </a:cubicBezTo>
                  </a:path>
                </a:pathLst>
              </a:custGeom>
              <a:noFill/>
              <a:ln w="38100" cap="flat" cmpd="sng">
                <a:solidFill>
                  <a:srgbClr val="FF9900"/>
                </a:solidFill>
                <a:prstDash val="solid"/>
                <a:round/>
              </a:ln>
              <a:effectLst>
                <a:outerShdw dist="53882" dir="2700000" algn="ctr" rotWithShape="0">
                  <a:schemeClr val="tx1"/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</p:grpSp>
      </p:grpSp>
      <p:sp>
        <p:nvSpPr>
          <p:cNvPr id="60279" name="Rectangle 887"/>
          <p:cNvSpPr>
            <a:spLocks noGrp="1" noRot="1" noChangeArrowheads="1"/>
          </p:cNvSpPr>
          <p:nvPr>
            <p:ph type="title"/>
          </p:nvPr>
        </p:nvSpPr>
        <p:spPr>
          <a:xfrm>
            <a:off x="1547664" y="2565400"/>
            <a:ext cx="4319588" cy="504825"/>
          </a:xfrm>
          <a:noFill/>
        </p:spPr>
        <p:txBody>
          <a:bodyPr/>
          <a:lstStyle/>
          <a:p>
            <a:r>
              <a:rPr lang="zh-CN" altLang="en-US" sz="2400" b="1" dirty="0">
                <a:solidFill>
                  <a:srgbClr val="FF3300"/>
                </a:solidFill>
              </a:rPr>
              <a:t>滑动变阻器的几种接线方法</a:t>
            </a:r>
            <a:endParaRPr lang="zh-CN" altLang="en-US" sz="4000" b="1" dirty="0">
              <a:solidFill>
                <a:schemeClr val="tx1"/>
              </a:solidFill>
            </a:endParaRPr>
          </a:p>
        </p:txBody>
      </p:sp>
      <p:grpSp>
        <p:nvGrpSpPr>
          <p:cNvPr id="59625" name="Group 888"/>
          <p:cNvGrpSpPr/>
          <p:nvPr/>
        </p:nvGrpSpPr>
        <p:grpSpPr bwMode="auto">
          <a:xfrm>
            <a:off x="6516688" y="3357563"/>
            <a:ext cx="2144712" cy="1042987"/>
            <a:chOff x="123" y="732"/>
            <a:chExt cx="2592" cy="1046"/>
          </a:xfrm>
        </p:grpSpPr>
        <p:grpSp>
          <p:nvGrpSpPr>
            <p:cNvPr id="59626" name="Group 889"/>
            <p:cNvGrpSpPr>
              <a:grpSpLocks noChangeAspect="1"/>
            </p:cNvGrpSpPr>
            <p:nvPr/>
          </p:nvGrpSpPr>
          <p:grpSpPr bwMode="auto">
            <a:xfrm>
              <a:off x="272" y="948"/>
              <a:ext cx="2267" cy="830"/>
              <a:chOff x="2822" y="1652"/>
              <a:chExt cx="2520" cy="923"/>
            </a:xfrm>
          </p:grpSpPr>
          <p:grpSp>
            <p:nvGrpSpPr>
              <p:cNvPr id="59737" name="Group 890"/>
              <p:cNvGrpSpPr>
                <a:grpSpLocks noChangeAspect="1"/>
              </p:cNvGrpSpPr>
              <p:nvPr/>
            </p:nvGrpSpPr>
            <p:grpSpPr bwMode="auto">
              <a:xfrm>
                <a:off x="2842" y="1745"/>
                <a:ext cx="2466" cy="830"/>
                <a:chOff x="2715" y="2313"/>
                <a:chExt cx="2466" cy="830"/>
              </a:xfrm>
            </p:grpSpPr>
            <p:grpSp>
              <p:nvGrpSpPr>
                <p:cNvPr id="59743" name="Group 891"/>
                <p:cNvGrpSpPr>
                  <a:grpSpLocks noChangeAspect="1"/>
                </p:cNvGrpSpPr>
                <p:nvPr/>
              </p:nvGrpSpPr>
              <p:grpSpPr bwMode="auto">
                <a:xfrm>
                  <a:off x="2935" y="2527"/>
                  <a:ext cx="2040" cy="376"/>
                  <a:chOff x="2935" y="2527"/>
                  <a:chExt cx="2040" cy="376"/>
                </a:xfrm>
              </p:grpSpPr>
              <p:sp>
                <p:nvSpPr>
                  <p:cNvPr id="60284" name="Rectangle 89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35" y="2535"/>
                    <a:ext cx="2040" cy="363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>
                          <a:gamma/>
                          <a:shade val="66275"/>
                          <a:invGamma/>
                        </a:schemeClr>
                      </a:gs>
                      <a:gs pos="50000">
                        <a:schemeClr val="bg1"/>
                      </a:gs>
                      <a:gs pos="100000">
                        <a:schemeClr val="bg1">
                          <a:gamma/>
                          <a:shade val="66275"/>
                          <a:invGamma/>
                        </a:scheme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285" name="Rectangle 89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971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86" name="Rectangle 89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002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87" name="Rectangle 89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033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88" name="Rectangle 89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064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89" name="Rectangle 89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095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90" name="Rectangle 89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126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91" name="Rectangle 89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940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92" name="Rectangle 90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157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93" name="Rectangle 90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188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94" name="Rectangle 90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818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95" name="Rectangle 90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849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96" name="Rectangle 90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665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97" name="Rectangle 90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696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98" name="Rectangle 90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726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299" name="Rectangle 90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756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00" name="Rectangle 90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787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01" name="Rectangle 90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342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02" name="Rectangle 91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311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03" name="Rectangle 91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573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04" name="Rectangle 91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603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05" name="Rectangle 91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634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06" name="Rectangle 91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419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07" name="Rectangle 91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450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08" name="Rectangle 91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481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09" name="Rectangle 91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512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10" name="Rectangle 91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543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11" name="Rectangle 91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879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12" name="Rectangle 92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909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13" name="Rectangle 92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250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14" name="Rectangle 92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280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15" name="Rectangle 92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372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16" name="Rectangle 92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402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17" name="Rectangle 92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6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18" name="Rectangle 92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175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19" name="Rectangle 92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145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20" name="Rectangle 92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36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21" name="Rectangle 92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67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22" name="Rectangle 93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219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23" name="Rectangle 93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739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24" name="Rectangle 93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708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25" name="Rectangle 93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678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26" name="Rectangle 93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647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27" name="Rectangle 93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617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28" name="Rectangle 93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586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29" name="Rectangle 93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555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30" name="Rectangle 93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525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31" name="Rectangle 93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495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32" name="Rectangle 94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464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33" name="Rectangle 94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433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34" name="Rectangle 94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389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35" name="Rectangle 94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359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36" name="Rectangle 94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328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37" name="Rectangle 94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97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0338" name="Line 94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145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39" name="Line 94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328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40" name="Line 94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359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41" name="Line 94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389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42" name="Line 95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419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43" name="Line 95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464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44" name="Line 95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495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45" name="Line 953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525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46" name="Line 954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555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47" name="Line 955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586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48" name="Line 95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617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49" name="Line 95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647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50" name="Line 95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678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51" name="Line 95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708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52" name="Line 96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739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53" name="Line 96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769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54" name="Line 96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250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55" name="Line 963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297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56" name="Line 964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267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57" name="Line 965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175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58" name="Line 96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206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59" name="Line 96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236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60" name="Line 96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433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61" name="Line 96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402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62" name="Line 97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311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63" name="Line 97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280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64" name="Line 97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940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65" name="Line 973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909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66" name="Line 974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573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67" name="Line 975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543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68" name="Line 97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512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69" name="Line 97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481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70" name="Line 97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450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71" name="Line 97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665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72" name="Line 98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634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73" name="Line 98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603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74" name="Line 98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342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75" name="Line 983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372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76" name="Line 984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818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77" name="Line 985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787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78" name="Line 98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756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79" name="Line 98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726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80" name="Line 98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696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81" name="Line 98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879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82" name="Line 99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849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83" name="Line 99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219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84" name="Line 99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188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85" name="Line 993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971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86" name="Line 994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157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87" name="Line 995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126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88" name="Line 99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095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89" name="Line 99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064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90" name="Line 99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033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91" name="Line 99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002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92" name="Rectangle 100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774" y="2527"/>
                    <a:ext cx="76" cy="376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767676"/>
                      </a:gs>
                      <a:gs pos="50000">
                        <a:schemeClr val="bg1"/>
                      </a:gs>
                      <a:gs pos="100000">
                        <a:srgbClr val="767676"/>
                      </a:gs>
                    </a:gsLst>
                    <a:lin ang="5400000" scaled="1"/>
                  </a:gradFill>
                  <a:ln w="9525" algn="ctr">
                    <a:solidFill>
                      <a:srgbClr val="B2B2B2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393" name="Rectangle 100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069" y="2527"/>
                    <a:ext cx="76" cy="376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767676"/>
                      </a:gs>
                      <a:gs pos="50000">
                        <a:schemeClr val="bg1"/>
                      </a:gs>
                      <a:gs pos="100000">
                        <a:srgbClr val="767676"/>
                      </a:gs>
                    </a:gsLst>
                    <a:lin ang="5400000" scaled="1"/>
                  </a:gradFill>
                  <a:ln w="9525" algn="ctr">
                    <a:solidFill>
                      <a:srgbClr val="B2B2B2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59751" name="Group 1002"/>
                  <p:cNvGrpSpPr>
                    <a:grpSpLocks noChangeAspect="1"/>
                  </p:cNvGrpSpPr>
                  <p:nvPr/>
                </p:nvGrpSpPr>
                <p:grpSpPr bwMode="auto">
                  <a:xfrm rot="5400000">
                    <a:off x="3048" y="2690"/>
                    <a:ext cx="104" cy="104"/>
                    <a:chOff x="3941" y="1668"/>
                    <a:chExt cx="181" cy="113"/>
                  </a:xfrm>
                </p:grpSpPr>
                <p:sp>
                  <p:nvSpPr>
                    <p:cNvPr id="60395" name="AutoShape 100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41" y="1668"/>
                      <a:ext cx="181" cy="113"/>
                    </a:xfrm>
                    <a:prstGeom prst="roundRect">
                      <a:avLst>
                        <a:gd name="adj" fmla="val 16667"/>
                      </a:avLst>
                    </a:prstGeom>
                    <a:solidFill>
                      <a:srgbClr val="000000"/>
                    </a:solidFill>
                    <a:ln w="9525" algn="ctr">
                      <a:solidFill>
                        <a:schemeClr val="bg2"/>
                      </a:solidFill>
                      <a:round/>
                    </a:ln>
                    <a:effectLst>
                      <a:outerShdw dist="53882" dir="2700000" algn="ctr" rotWithShape="0">
                        <a:schemeClr val="bg2"/>
                      </a:outerShdw>
                    </a:effec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396" name="Line 100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66" y="1668"/>
                      <a:ext cx="0" cy="11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397" name="Line 100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00" y="1668"/>
                      <a:ext cx="0" cy="11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398" name="Line 1006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>
                      <a:off x="3964" y="1699"/>
                      <a:ext cx="13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399" name="Line 1007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>
                      <a:off x="3966" y="1743"/>
                      <a:ext cx="13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59752" name="Group 1008"/>
                  <p:cNvGrpSpPr>
                    <a:grpSpLocks noChangeAspect="1"/>
                  </p:cNvGrpSpPr>
                  <p:nvPr/>
                </p:nvGrpSpPr>
                <p:grpSpPr bwMode="auto">
                  <a:xfrm rot="5400000">
                    <a:off x="4754" y="2686"/>
                    <a:ext cx="104" cy="104"/>
                    <a:chOff x="3941" y="1668"/>
                    <a:chExt cx="181" cy="113"/>
                  </a:xfrm>
                </p:grpSpPr>
                <p:sp>
                  <p:nvSpPr>
                    <p:cNvPr id="60401" name="AutoShape 100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41" y="1668"/>
                      <a:ext cx="181" cy="113"/>
                    </a:xfrm>
                    <a:prstGeom prst="roundRect">
                      <a:avLst>
                        <a:gd name="adj" fmla="val 16667"/>
                      </a:avLst>
                    </a:prstGeom>
                    <a:solidFill>
                      <a:srgbClr val="000000"/>
                    </a:solidFill>
                    <a:ln w="9525" algn="ctr">
                      <a:solidFill>
                        <a:schemeClr val="bg2"/>
                      </a:solidFill>
                      <a:round/>
                    </a:ln>
                    <a:effectLst>
                      <a:outerShdw dist="53882" dir="2700000" algn="ctr" rotWithShape="0">
                        <a:schemeClr val="bg2"/>
                      </a:outerShdw>
                    </a:effec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402" name="Line 101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66" y="1668"/>
                      <a:ext cx="0" cy="11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403" name="Line 101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00" y="1668"/>
                      <a:ext cx="0" cy="11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404" name="Line 1012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>
                      <a:off x="3964" y="1699"/>
                      <a:ext cx="13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405" name="Line 1013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>
                      <a:off x="3966" y="1743"/>
                      <a:ext cx="13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60406" name="Rectangle 101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752" y="2800"/>
                    <a:ext cx="113" cy="1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bg1"/>
                      </a:gs>
                      <a:gs pos="100000">
                        <a:schemeClr val="bg1">
                          <a:gamma/>
                          <a:shade val="46275"/>
                          <a:invGamma/>
                        </a:schemeClr>
                      </a:gs>
                    </a:gsLst>
                    <a:lin ang="0" scaled="1"/>
                  </a:gradFill>
                  <a:ln>
                    <a:noFill/>
                  </a:ln>
                  <a:effectLst>
                    <a:outerShdw dist="35921" dir="2700000" algn="ctr" rotWithShape="0">
                      <a:schemeClr val="bg2"/>
                    </a:outerShdw>
                  </a:effectLst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0407" name="Rectangle 101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041" y="2804"/>
                    <a:ext cx="113" cy="1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bg1"/>
                      </a:gs>
                      <a:gs pos="100000">
                        <a:schemeClr val="bg1">
                          <a:gamma/>
                          <a:shade val="46275"/>
                          <a:invGamma/>
                        </a:schemeClr>
                      </a:gs>
                    </a:gsLst>
                    <a:lin ang="0" scaled="1"/>
                  </a:gradFill>
                  <a:ln>
                    <a:noFill/>
                  </a:ln>
                  <a:effectLst>
                    <a:outerShdw dist="35921" dir="2700000" algn="ctr" rotWithShape="0">
                      <a:schemeClr val="bg2"/>
                    </a:outerShdw>
                  </a:effectLst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59759" name="Group 1016"/>
                <p:cNvGrpSpPr>
                  <a:grpSpLocks noChangeAspect="1"/>
                </p:cNvGrpSpPr>
                <p:nvPr/>
              </p:nvGrpSpPr>
              <p:grpSpPr bwMode="auto">
                <a:xfrm>
                  <a:off x="2715" y="2313"/>
                  <a:ext cx="2466" cy="481"/>
                  <a:chOff x="2715" y="2313"/>
                  <a:chExt cx="2466" cy="481"/>
                </a:xfrm>
              </p:grpSpPr>
              <p:grpSp>
                <p:nvGrpSpPr>
                  <p:cNvPr id="59767" name="Group 1017"/>
                  <p:cNvGrpSpPr>
                    <a:grpSpLocks noChangeAspect="1"/>
                  </p:cNvGrpSpPr>
                  <p:nvPr/>
                </p:nvGrpSpPr>
                <p:grpSpPr bwMode="auto">
                  <a:xfrm flipH="1">
                    <a:off x="2715" y="2395"/>
                    <a:ext cx="104" cy="104"/>
                    <a:chOff x="3941" y="1668"/>
                    <a:chExt cx="181" cy="113"/>
                  </a:xfrm>
                </p:grpSpPr>
                <p:sp>
                  <p:nvSpPr>
                    <p:cNvPr id="60410" name="AutoShape 101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41" y="1668"/>
                      <a:ext cx="181" cy="113"/>
                    </a:xfrm>
                    <a:prstGeom prst="roundRect">
                      <a:avLst>
                        <a:gd name="adj" fmla="val 16667"/>
                      </a:avLst>
                    </a:prstGeom>
                    <a:solidFill>
                      <a:srgbClr val="000000"/>
                    </a:solidFill>
                    <a:ln w="9525" algn="ctr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411" name="Line 101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66" y="1668"/>
                      <a:ext cx="0" cy="11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412" name="Line 102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00" y="1668"/>
                      <a:ext cx="0" cy="11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413" name="Line 1021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>
                      <a:off x="3964" y="1699"/>
                      <a:ext cx="13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414" name="Line 1022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>
                      <a:off x="3966" y="1743"/>
                      <a:ext cx="13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60415" name="Rectangle 102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18" y="2425"/>
                    <a:ext cx="2267" cy="4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50000">
                        <a:schemeClr val="bg1"/>
                      </a:gs>
                      <a:gs pos="100000">
                        <a:srgbClr val="80808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B2B2B2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59771" name="Group 102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5077" y="2395"/>
                    <a:ext cx="104" cy="104"/>
                    <a:chOff x="3941" y="1668"/>
                    <a:chExt cx="181" cy="113"/>
                  </a:xfrm>
                </p:grpSpPr>
                <p:sp>
                  <p:nvSpPr>
                    <p:cNvPr id="62465" name="AutoShape 102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41" y="1668"/>
                      <a:ext cx="181" cy="113"/>
                    </a:xfrm>
                    <a:prstGeom prst="roundRect">
                      <a:avLst>
                        <a:gd name="adj" fmla="val 16667"/>
                      </a:avLst>
                    </a:prstGeom>
                    <a:solidFill>
                      <a:srgbClr val="000000"/>
                    </a:solidFill>
                    <a:ln w="9525" algn="ctr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2466" name="Line 102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66" y="1668"/>
                      <a:ext cx="0" cy="11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2467" name="Line 102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00" y="1668"/>
                      <a:ext cx="0" cy="11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2468" name="Line 1028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>
                      <a:off x="3964" y="1699"/>
                      <a:ext cx="13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2469" name="Line 1029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>
                      <a:off x="3966" y="1743"/>
                      <a:ext cx="13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62470" name="Line 103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833" y="2357"/>
                    <a:ext cx="0" cy="152"/>
                  </a:xfrm>
                  <a:prstGeom prst="line">
                    <a:avLst/>
                  </a:prstGeom>
                  <a:noFill/>
                  <a:ln w="28575">
                    <a:solidFill>
                      <a:srgbClr val="B2B2B2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471" name="Line 103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106" y="2357"/>
                    <a:ext cx="0" cy="152"/>
                  </a:xfrm>
                  <a:prstGeom prst="line">
                    <a:avLst/>
                  </a:prstGeom>
                  <a:noFill/>
                  <a:ln w="28575">
                    <a:solidFill>
                      <a:srgbClr val="B2B2B2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59776" name="Group 1032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3912" y="2386"/>
                    <a:ext cx="113" cy="408"/>
                    <a:chOff x="3903" y="2387"/>
                    <a:chExt cx="97" cy="341"/>
                  </a:xfrm>
                </p:grpSpPr>
                <p:sp>
                  <p:nvSpPr>
                    <p:cNvPr id="62473" name="AutoShape 1033"/>
                    <p:cNvSpPr>
                      <a:spLocks noChangeAspect="1" noChangeArrowheads="1"/>
                    </p:cNvSpPr>
                    <p:nvPr/>
                  </p:nvSpPr>
                  <p:spPr bwMode="auto">
                    <a:xfrm rot="5400000">
                      <a:off x="3781" y="2509"/>
                      <a:ext cx="341" cy="97"/>
                    </a:xfrm>
                    <a:prstGeom prst="homePlate">
                      <a:avLst>
                        <a:gd name="adj" fmla="val 87887"/>
                      </a:avLst>
                    </a:prstGeom>
                    <a:gradFill rotWithShape="1">
                      <a:gsLst>
                        <a:gs pos="0">
                          <a:schemeClr val="bg1"/>
                        </a:gs>
                        <a:gs pos="10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  <a:ln w="9525" algn="ctr">
                      <a:solidFill>
                        <a:srgbClr val="B2B2B2"/>
                      </a:solidFill>
                      <a:miter lim="800000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2474" name="Freeform 1034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3919" y="2393"/>
                      <a:ext cx="68" cy="272"/>
                    </a:xfrm>
                    <a:custGeom>
                      <a:avLst/>
                      <a:gdLst>
                        <a:gd name="T0" fmla="*/ 6 w 88"/>
                        <a:gd name="T1" fmla="*/ 0 h 227"/>
                        <a:gd name="T2" fmla="*/ 6 w 88"/>
                        <a:gd name="T3" fmla="*/ 189 h 227"/>
                        <a:gd name="T4" fmla="*/ 44 w 88"/>
                        <a:gd name="T5" fmla="*/ 227 h 227"/>
                        <a:gd name="T6" fmla="*/ 82 w 88"/>
                        <a:gd name="T7" fmla="*/ 189 h 227"/>
                        <a:gd name="T8" fmla="*/ 82 w 88"/>
                        <a:gd name="T9" fmla="*/ 0 h 22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8" h="227">
                          <a:moveTo>
                            <a:pt x="6" y="0"/>
                          </a:moveTo>
                          <a:cubicBezTo>
                            <a:pt x="3" y="75"/>
                            <a:pt x="0" y="151"/>
                            <a:pt x="6" y="189"/>
                          </a:cubicBezTo>
                          <a:cubicBezTo>
                            <a:pt x="12" y="227"/>
                            <a:pt x="31" y="227"/>
                            <a:pt x="44" y="227"/>
                          </a:cubicBezTo>
                          <a:cubicBezTo>
                            <a:pt x="57" y="227"/>
                            <a:pt x="76" y="227"/>
                            <a:pt x="82" y="189"/>
                          </a:cubicBezTo>
                          <a:cubicBezTo>
                            <a:pt x="88" y="151"/>
                            <a:pt x="82" y="31"/>
                            <a:pt x="82" y="0"/>
                          </a:cubicBezTo>
                        </a:path>
                      </a:pathLst>
                    </a:custGeom>
                    <a:noFill/>
                    <a:ln w="9525" cap="flat" cmpd="sng">
                      <a:solidFill>
                        <a:srgbClr val="B2B2B2"/>
                      </a:solidFill>
                      <a:prstDash val="solid"/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62475" name="AutoShape 103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799" y="2313"/>
                    <a:ext cx="340" cy="76"/>
                  </a:xfrm>
                  <a:prstGeom prst="roundRect">
                    <a:avLst>
                      <a:gd name="adj" fmla="val 16667"/>
                    </a:avLst>
                  </a:prstGeom>
                  <a:gradFill rotWithShape="1">
                    <a:gsLst>
                      <a:gs pos="0">
                        <a:schemeClr val="bg2"/>
                      </a:gs>
                      <a:gs pos="50000">
                        <a:srgbClr val="000000"/>
                      </a:gs>
                      <a:gs pos="100000">
                        <a:schemeClr val="bg2"/>
                      </a:gs>
                    </a:gsLst>
                    <a:lin ang="0" scaled="1"/>
                  </a:gradFill>
                  <a:ln w="9525" algn="ctr">
                    <a:solidFill>
                      <a:srgbClr val="B2B2B2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59785" name="Group 1036"/>
                <p:cNvGrpSpPr>
                  <a:grpSpLocks noChangeAspect="1"/>
                </p:cNvGrpSpPr>
                <p:nvPr/>
              </p:nvGrpSpPr>
              <p:grpSpPr bwMode="auto">
                <a:xfrm>
                  <a:off x="4963" y="2379"/>
                  <a:ext cx="171" cy="762"/>
                  <a:chOff x="4963" y="2387"/>
                  <a:chExt cx="171" cy="762"/>
                </a:xfrm>
              </p:grpSpPr>
              <p:sp>
                <p:nvSpPr>
                  <p:cNvPr id="62477" name="AutoShape 103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963" y="2515"/>
                    <a:ext cx="91" cy="403"/>
                  </a:xfrm>
                  <a:prstGeom prst="bevel">
                    <a:avLst>
                      <a:gd name="adj" fmla="val 5264"/>
                    </a:avLst>
                  </a:prstGeom>
                  <a:gradFill rotWithShape="1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478" name="AutoShape 103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963" y="2387"/>
                    <a:ext cx="91" cy="152"/>
                  </a:xfrm>
                  <a:prstGeom prst="bevel">
                    <a:avLst>
                      <a:gd name="adj" fmla="val 5264"/>
                    </a:avLst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479" name="AutoShape 1039"/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4964" y="2915"/>
                    <a:ext cx="170" cy="230"/>
                  </a:xfrm>
                  <a:prstGeom prst="parallelogram">
                    <a:avLst>
                      <a:gd name="adj" fmla="val 4912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bg2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480" name="AutoShape 104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5048" y="3122"/>
                    <a:ext cx="86" cy="27"/>
                  </a:xfrm>
                  <a:prstGeom prst="bevel">
                    <a:avLst>
                      <a:gd name="adj" fmla="val 5264"/>
                    </a:avLst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59839" name="Group 1041"/>
                <p:cNvGrpSpPr>
                  <a:grpSpLocks noChangeAspect="1"/>
                </p:cNvGrpSpPr>
                <p:nvPr/>
              </p:nvGrpSpPr>
              <p:grpSpPr bwMode="auto">
                <a:xfrm flipH="1">
                  <a:off x="2782" y="2381"/>
                  <a:ext cx="171" cy="762"/>
                  <a:chOff x="4963" y="2387"/>
                  <a:chExt cx="171" cy="762"/>
                </a:xfrm>
              </p:grpSpPr>
              <p:sp>
                <p:nvSpPr>
                  <p:cNvPr id="62482" name="AutoShape 1042"/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4963" y="2515"/>
                    <a:ext cx="91" cy="403"/>
                  </a:xfrm>
                  <a:prstGeom prst="bevel">
                    <a:avLst>
                      <a:gd name="adj" fmla="val 5264"/>
                    </a:avLst>
                  </a:prstGeom>
                  <a:gradFill rotWithShape="1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483" name="AutoShape 1043"/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4963" y="2387"/>
                    <a:ext cx="91" cy="152"/>
                  </a:xfrm>
                  <a:prstGeom prst="bevel">
                    <a:avLst>
                      <a:gd name="adj" fmla="val 5264"/>
                    </a:avLst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484" name="AutoShape 1044"/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4964" y="2915"/>
                    <a:ext cx="170" cy="230"/>
                  </a:xfrm>
                  <a:prstGeom prst="parallelogram">
                    <a:avLst>
                      <a:gd name="adj" fmla="val 4912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bg2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485" name="AutoShape 104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5048" y="3122"/>
                    <a:ext cx="86" cy="27"/>
                  </a:xfrm>
                  <a:prstGeom prst="bevel">
                    <a:avLst>
                      <a:gd name="adj" fmla="val 5264"/>
                    </a:avLst>
                  </a:prstGeom>
                  <a:gradFill rotWithShape="1">
                    <a:gsLst>
                      <a:gs pos="0">
                        <a:srgbClr val="000000"/>
                      </a:gs>
                      <a:gs pos="100000">
                        <a:schemeClr val="bg2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62486" name="Text Box 1046"/>
              <p:cNvSpPr txBox="1">
                <a:spLocks noChangeAspect="1" noChangeArrowheads="1"/>
              </p:cNvSpPr>
              <p:nvPr/>
            </p:nvSpPr>
            <p:spPr bwMode="auto">
              <a:xfrm>
                <a:off x="3067" y="1989"/>
                <a:ext cx="154" cy="2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Ctr="1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altLang="zh-CN" b="1">
                    <a:solidFill>
                      <a:srgbClr val="FF3300"/>
                    </a:solidFill>
                    <a:latin typeface="Times New Roman" panose="02020603050405020304" pitchFamily="18" charset="0"/>
                    <a:ea typeface="隶书" pitchFamily="49" charset="-122"/>
                  </a:rPr>
                  <a:t>A</a:t>
                </a:r>
              </a:p>
            </p:txBody>
          </p:sp>
          <p:sp>
            <p:nvSpPr>
              <p:cNvPr id="62487" name="Text Box 1047"/>
              <p:cNvSpPr txBox="1">
                <a:spLocks noChangeAspect="1" noChangeArrowheads="1"/>
              </p:cNvSpPr>
              <p:nvPr/>
            </p:nvSpPr>
            <p:spPr bwMode="auto">
              <a:xfrm>
                <a:off x="4954" y="1985"/>
                <a:ext cx="149" cy="2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Ctr="1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altLang="zh-CN" b="1">
                    <a:solidFill>
                      <a:srgbClr val="FF3300"/>
                    </a:solidFill>
                    <a:latin typeface="Times New Roman" panose="02020603050405020304" pitchFamily="18" charset="0"/>
                    <a:ea typeface="隶书" pitchFamily="49" charset="-122"/>
                  </a:rPr>
                  <a:t>B</a:t>
                </a:r>
              </a:p>
            </p:txBody>
          </p:sp>
          <p:sp>
            <p:nvSpPr>
              <p:cNvPr id="62488" name="Text Box 1048"/>
              <p:cNvSpPr txBox="1">
                <a:spLocks noChangeAspect="1" noChangeArrowheads="1"/>
              </p:cNvSpPr>
              <p:nvPr/>
            </p:nvSpPr>
            <p:spPr bwMode="auto">
              <a:xfrm>
                <a:off x="2822" y="1656"/>
                <a:ext cx="154" cy="2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Ctr="1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altLang="zh-CN" b="1">
                    <a:solidFill>
                      <a:srgbClr val="FF3300"/>
                    </a:solidFill>
                    <a:latin typeface="Times New Roman" panose="02020603050405020304" pitchFamily="18" charset="0"/>
                    <a:ea typeface="隶书" pitchFamily="49" charset="-122"/>
                  </a:rPr>
                  <a:t>C</a:t>
                </a:r>
              </a:p>
            </p:txBody>
          </p:sp>
          <p:sp>
            <p:nvSpPr>
              <p:cNvPr id="62489" name="Text Box 1049"/>
              <p:cNvSpPr txBox="1">
                <a:spLocks noChangeAspect="1" noChangeArrowheads="1"/>
              </p:cNvSpPr>
              <p:nvPr/>
            </p:nvSpPr>
            <p:spPr bwMode="auto">
              <a:xfrm>
                <a:off x="5188" y="1652"/>
                <a:ext cx="154" cy="2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Ctr="1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altLang="zh-CN" b="1">
                    <a:solidFill>
                      <a:srgbClr val="FF3300"/>
                    </a:solidFill>
                    <a:latin typeface="Times New Roman" panose="02020603050405020304" pitchFamily="18" charset="0"/>
                    <a:ea typeface="隶书" pitchFamily="49" charset="-122"/>
                  </a:rPr>
                  <a:t>D</a:t>
                </a:r>
              </a:p>
            </p:txBody>
          </p:sp>
        </p:grpSp>
        <p:sp>
          <p:nvSpPr>
            <p:cNvPr id="62490" name="Freeform 1050"/>
            <p:cNvSpPr/>
            <p:nvPr/>
          </p:nvSpPr>
          <p:spPr bwMode="auto">
            <a:xfrm>
              <a:off x="123" y="732"/>
              <a:ext cx="320" cy="408"/>
            </a:xfrm>
            <a:custGeom>
              <a:avLst/>
              <a:gdLst>
                <a:gd name="T0" fmla="*/ 273 w 320"/>
                <a:gd name="T1" fmla="*/ 408 h 408"/>
                <a:gd name="T2" fmla="*/ 261 w 320"/>
                <a:gd name="T3" fmla="*/ 168 h 408"/>
                <a:gd name="T4" fmla="*/ 105 w 320"/>
                <a:gd name="T5" fmla="*/ 108 h 408"/>
                <a:gd name="T6" fmla="*/ 33 w 320"/>
                <a:gd name="T7" fmla="*/ 84 h 408"/>
                <a:gd name="T8" fmla="*/ 9 w 320"/>
                <a:gd name="T9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0" h="408">
                  <a:moveTo>
                    <a:pt x="273" y="408"/>
                  </a:moveTo>
                  <a:cubicBezTo>
                    <a:pt x="280" y="339"/>
                    <a:pt x="320" y="227"/>
                    <a:pt x="261" y="168"/>
                  </a:cubicBezTo>
                  <a:cubicBezTo>
                    <a:pt x="221" y="128"/>
                    <a:pt x="157" y="124"/>
                    <a:pt x="105" y="108"/>
                  </a:cubicBezTo>
                  <a:cubicBezTo>
                    <a:pt x="81" y="101"/>
                    <a:pt x="33" y="84"/>
                    <a:pt x="33" y="84"/>
                  </a:cubicBezTo>
                  <a:cubicBezTo>
                    <a:pt x="0" y="35"/>
                    <a:pt x="9" y="62"/>
                    <a:pt x="9" y="0"/>
                  </a:cubicBezTo>
                </a:path>
              </a:pathLst>
            </a:custGeom>
            <a:noFill/>
            <a:ln w="38100" cap="flat" cmpd="sng">
              <a:solidFill>
                <a:srgbClr val="FF9900"/>
              </a:solidFill>
              <a:prstDash val="solid"/>
              <a:round/>
            </a:ln>
            <a:effectLst>
              <a:outerShdw dist="53882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zh-CN" altLang="en-US"/>
            </a:p>
          </p:txBody>
        </p:sp>
        <p:sp>
          <p:nvSpPr>
            <p:cNvPr id="62491" name="Freeform 1051"/>
            <p:cNvSpPr/>
            <p:nvPr/>
          </p:nvSpPr>
          <p:spPr bwMode="auto">
            <a:xfrm>
              <a:off x="2400" y="1164"/>
              <a:ext cx="315" cy="387"/>
            </a:xfrm>
            <a:custGeom>
              <a:avLst/>
              <a:gdLst>
                <a:gd name="T0" fmla="*/ 0 w 315"/>
                <a:gd name="T1" fmla="*/ 0 h 387"/>
                <a:gd name="T2" fmla="*/ 84 w 315"/>
                <a:gd name="T3" fmla="*/ 120 h 387"/>
                <a:gd name="T4" fmla="*/ 168 w 315"/>
                <a:gd name="T5" fmla="*/ 216 h 387"/>
                <a:gd name="T6" fmla="*/ 192 w 315"/>
                <a:gd name="T7" fmla="*/ 252 h 387"/>
                <a:gd name="T8" fmla="*/ 228 w 315"/>
                <a:gd name="T9" fmla="*/ 276 h 387"/>
                <a:gd name="T10" fmla="*/ 240 w 315"/>
                <a:gd name="T11" fmla="*/ 312 h 387"/>
                <a:gd name="T12" fmla="*/ 312 w 315"/>
                <a:gd name="T13" fmla="*/ 372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5" h="387">
                  <a:moveTo>
                    <a:pt x="0" y="0"/>
                  </a:moveTo>
                  <a:cubicBezTo>
                    <a:pt x="23" y="58"/>
                    <a:pt x="33" y="86"/>
                    <a:pt x="84" y="120"/>
                  </a:cubicBezTo>
                  <a:cubicBezTo>
                    <a:pt x="102" y="175"/>
                    <a:pt x="115" y="189"/>
                    <a:pt x="168" y="216"/>
                  </a:cubicBezTo>
                  <a:cubicBezTo>
                    <a:pt x="176" y="228"/>
                    <a:pt x="182" y="242"/>
                    <a:pt x="192" y="252"/>
                  </a:cubicBezTo>
                  <a:cubicBezTo>
                    <a:pt x="202" y="262"/>
                    <a:pt x="219" y="265"/>
                    <a:pt x="228" y="276"/>
                  </a:cubicBezTo>
                  <a:cubicBezTo>
                    <a:pt x="236" y="286"/>
                    <a:pt x="231" y="303"/>
                    <a:pt x="240" y="312"/>
                  </a:cubicBezTo>
                  <a:cubicBezTo>
                    <a:pt x="315" y="387"/>
                    <a:pt x="312" y="328"/>
                    <a:pt x="312" y="372"/>
                  </a:cubicBezTo>
                </a:path>
              </a:pathLst>
            </a:custGeom>
            <a:noFill/>
            <a:ln w="38100" cap="flat" cmpd="sng">
              <a:solidFill>
                <a:srgbClr val="FF9900"/>
              </a:solidFill>
              <a:prstDash val="solid"/>
              <a:round/>
            </a:ln>
            <a:effectLst>
              <a:outerShdw dist="53882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zh-CN" altLang="en-US"/>
            </a:p>
          </p:txBody>
        </p:sp>
        <p:sp>
          <p:nvSpPr>
            <p:cNvPr id="62492" name="Rectangle 1052"/>
            <p:cNvSpPr>
              <a:spLocks noChangeArrowheads="1"/>
            </p:cNvSpPr>
            <p:nvPr/>
          </p:nvSpPr>
          <p:spPr bwMode="auto">
            <a:xfrm>
              <a:off x="380" y="1131"/>
              <a:ext cx="2040" cy="45"/>
            </a:xfrm>
            <a:prstGeom prst="rect">
              <a:avLst/>
            </a:prstGeom>
            <a:solidFill>
              <a:srgbClr val="FF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53882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endParaRPr lang="zh-CN" altLang="en-US"/>
            </a:p>
          </p:txBody>
        </p:sp>
      </p:grpSp>
      <p:grpSp>
        <p:nvGrpSpPr>
          <p:cNvPr id="59841" name="Group 1053"/>
          <p:cNvGrpSpPr/>
          <p:nvPr/>
        </p:nvGrpSpPr>
        <p:grpSpPr bwMode="auto">
          <a:xfrm>
            <a:off x="6659563" y="5445125"/>
            <a:ext cx="2084387" cy="993775"/>
            <a:chOff x="342" y="2577"/>
            <a:chExt cx="2267" cy="1153"/>
          </a:xfrm>
        </p:grpSpPr>
        <p:grpSp>
          <p:nvGrpSpPr>
            <p:cNvPr id="59842" name="Group 1054"/>
            <p:cNvGrpSpPr>
              <a:grpSpLocks noChangeAspect="1"/>
            </p:cNvGrpSpPr>
            <p:nvPr/>
          </p:nvGrpSpPr>
          <p:grpSpPr bwMode="auto">
            <a:xfrm>
              <a:off x="342" y="2577"/>
              <a:ext cx="2267" cy="830"/>
              <a:chOff x="2822" y="1652"/>
              <a:chExt cx="2520" cy="923"/>
            </a:xfrm>
          </p:grpSpPr>
          <p:grpSp>
            <p:nvGrpSpPr>
              <p:cNvPr id="59843" name="Group 1055"/>
              <p:cNvGrpSpPr>
                <a:grpSpLocks noChangeAspect="1"/>
              </p:cNvGrpSpPr>
              <p:nvPr/>
            </p:nvGrpSpPr>
            <p:grpSpPr bwMode="auto">
              <a:xfrm>
                <a:off x="2842" y="1745"/>
                <a:ext cx="2466" cy="830"/>
                <a:chOff x="2715" y="2313"/>
                <a:chExt cx="2466" cy="830"/>
              </a:xfrm>
            </p:grpSpPr>
            <p:grpSp>
              <p:nvGrpSpPr>
                <p:cNvPr id="59844" name="Group 1056"/>
                <p:cNvGrpSpPr>
                  <a:grpSpLocks noChangeAspect="1"/>
                </p:cNvGrpSpPr>
                <p:nvPr/>
              </p:nvGrpSpPr>
              <p:grpSpPr bwMode="auto">
                <a:xfrm>
                  <a:off x="2935" y="2527"/>
                  <a:ext cx="2040" cy="376"/>
                  <a:chOff x="2935" y="2527"/>
                  <a:chExt cx="2040" cy="376"/>
                </a:xfrm>
              </p:grpSpPr>
              <p:sp>
                <p:nvSpPr>
                  <p:cNvPr id="62497" name="Rectangle 105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35" y="2535"/>
                    <a:ext cx="2040" cy="363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>
                          <a:gamma/>
                          <a:shade val="66275"/>
                          <a:invGamma/>
                        </a:schemeClr>
                      </a:gs>
                      <a:gs pos="50000">
                        <a:schemeClr val="bg1"/>
                      </a:gs>
                      <a:gs pos="100000">
                        <a:schemeClr val="bg1">
                          <a:gamma/>
                          <a:shade val="66275"/>
                          <a:invGamma/>
                        </a:scheme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498" name="Rectangle 105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971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499" name="Rectangle 105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002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00" name="Rectangle 106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033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01" name="Rectangle 106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064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02" name="Rectangle 106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095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03" name="Rectangle 106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126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04" name="Rectangle 106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940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05" name="Rectangle 106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157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06" name="Rectangle 106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188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07" name="Rectangle 106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818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08" name="Rectangle 106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849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09" name="Rectangle 106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665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10" name="Rectangle 107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696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11" name="Rectangle 107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726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12" name="Rectangle 107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756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13" name="Rectangle 107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787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14" name="Rectangle 107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342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15" name="Rectangle 107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311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16" name="Rectangle 107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573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17" name="Rectangle 107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603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18" name="Rectangle 107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634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19" name="Rectangle 107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419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20" name="Rectangle 108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450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21" name="Rectangle 108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481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22" name="Rectangle 108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512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23" name="Rectangle 10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543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24" name="Rectangle 108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879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25" name="Rectangle 108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909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26" name="Rectangle 108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250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27" name="Rectangle 108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280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28" name="Rectangle 108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372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29" name="Rectangle 108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402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30" name="Rectangle 109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06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31" name="Rectangle 109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175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32" name="Rectangle 109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145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33" name="Rectangle 109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36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34" name="Rectangle 109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67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35" name="Rectangle 109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219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36" name="Rectangle 109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739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37" name="Rectangle 109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708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38" name="Rectangle 109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678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39" name="Rectangle 109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647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40" name="Rectangle 110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617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41" name="Rectangle 110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586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42" name="Rectangle 110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555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43" name="Rectangle 110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525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44" name="Rectangle 110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495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45" name="Rectangle 110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464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46" name="Rectangle 110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433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47" name="Rectangle 110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389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48" name="Rectangle 110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359" y="2527"/>
                    <a:ext cx="30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49" name="Rectangle 110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328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50" name="Rectangle 111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297" y="2527"/>
                    <a:ext cx="31" cy="376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>
                      <a:spcBef>
                        <a:spcPct val="20000"/>
                      </a:spcBef>
                    </a:pPr>
                    <a:endParaRPr lang="zh-CN" altLang="zh-CN" sz="2800"/>
                  </a:p>
                </p:txBody>
              </p:sp>
              <p:sp>
                <p:nvSpPr>
                  <p:cNvPr id="62551" name="Line 111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145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52" name="Line 111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328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53" name="Line 1113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359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54" name="Line 1114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389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55" name="Line 1115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419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56" name="Line 111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464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57" name="Line 111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495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58" name="Line 111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525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59" name="Line 111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555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60" name="Line 112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586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61" name="Line 112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617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62" name="Line 112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647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63" name="Line 1123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678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64" name="Line 1124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708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65" name="Line 1125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739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66" name="Line 112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769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67" name="Line 112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250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68" name="Line 112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297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69" name="Line 112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267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70" name="Line 113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175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71" name="Line 113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206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72" name="Line 113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236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73" name="Line 1133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433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74" name="Line 1134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402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75" name="Line 1135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311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76" name="Line 113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280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77" name="Line 113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940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78" name="Line 113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909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79" name="Line 113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573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80" name="Line 114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543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81" name="Line 114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512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82" name="Line 114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481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83" name="Line 1143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450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84" name="Line 1144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665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85" name="Line 1145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634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86" name="Line 114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603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87" name="Line 114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342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88" name="Line 114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372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89" name="Line 114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818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90" name="Line 115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787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91" name="Line 115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756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92" name="Line 115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726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93" name="Line 1153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696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94" name="Line 1154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879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95" name="Line 1155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849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96" name="Line 115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219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97" name="Line 115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188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98" name="Line 115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971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599" name="Line 115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157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600" name="Line 116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126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601" name="Line 116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095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602" name="Line 116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064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603" name="Line 1163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033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604" name="Line 1164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002" y="2527"/>
                    <a:ext cx="0" cy="376"/>
                  </a:xfrm>
                  <a:prstGeom prst="line">
                    <a:avLst/>
                  </a:prstGeom>
                  <a:noFill/>
                  <a:ln w="12700">
                    <a:solidFill>
                      <a:srgbClr val="808080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605" name="Rectangle 116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774" y="2527"/>
                    <a:ext cx="76" cy="376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767676"/>
                      </a:gs>
                      <a:gs pos="50000">
                        <a:schemeClr val="bg1"/>
                      </a:gs>
                      <a:gs pos="100000">
                        <a:srgbClr val="767676"/>
                      </a:gs>
                    </a:gsLst>
                    <a:lin ang="5400000" scaled="1"/>
                  </a:gradFill>
                  <a:ln w="9525" algn="ctr">
                    <a:solidFill>
                      <a:srgbClr val="B2B2B2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606" name="Rectangle 116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069" y="2527"/>
                    <a:ext cx="76" cy="376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767676"/>
                      </a:gs>
                      <a:gs pos="50000">
                        <a:schemeClr val="bg1"/>
                      </a:gs>
                      <a:gs pos="100000">
                        <a:srgbClr val="767676"/>
                      </a:gs>
                    </a:gsLst>
                    <a:lin ang="5400000" scaled="1"/>
                  </a:gradFill>
                  <a:ln w="9525" algn="ctr">
                    <a:solidFill>
                      <a:srgbClr val="B2B2B2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62464" name="Group 1167"/>
                  <p:cNvGrpSpPr>
                    <a:grpSpLocks noChangeAspect="1"/>
                  </p:cNvGrpSpPr>
                  <p:nvPr/>
                </p:nvGrpSpPr>
                <p:grpSpPr bwMode="auto">
                  <a:xfrm rot="5400000">
                    <a:off x="3048" y="2690"/>
                    <a:ext cx="104" cy="104"/>
                    <a:chOff x="3941" y="1668"/>
                    <a:chExt cx="181" cy="113"/>
                  </a:xfrm>
                </p:grpSpPr>
                <p:sp>
                  <p:nvSpPr>
                    <p:cNvPr id="62608" name="AutoShape 116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41" y="1668"/>
                      <a:ext cx="181" cy="113"/>
                    </a:xfrm>
                    <a:prstGeom prst="roundRect">
                      <a:avLst>
                        <a:gd name="adj" fmla="val 16667"/>
                      </a:avLst>
                    </a:prstGeom>
                    <a:solidFill>
                      <a:srgbClr val="000000"/>
                    </a:solidFill>
                    <a:ln w="9525" algn="ctr">
                      <a:solidFill>
                        <a:schemeClr val="bg2"/>
                      </a:solidFill>
                      <a:round/>
                    </a:ln>
                    <a:effectLst>
                      <a:outerShdw dist="53882" dir="2700000" algn="ctr" rotWithShape="0">
                        <a:schemeClr val="bg2"/>
                      </a:outerShdw>
                    </a:effec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2609" name="Line 116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66" y="1668"/>
                      <a:ext cx="0" cy="11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2610" name="Line 117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00" y="1668"/>
                      <a:ext cx="0" cy="11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2611" name="Line 1171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>
                      <a:off x="3964" y="1699"/>
                      <a:ext cx="13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2612" name="Line 1172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>
                      <a:off x="3966" y="1743"/>
                      <a:ext cx="13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62472" name="Group 1173"/>
                  <p:cNvGrpSpPr>
                    <a:grpSpLocks noChangeAspect="1"/>
                  </p:cNvGrpSpPr>
                  <p:nvPr/>
                </p:nvGrpSpPr>
                <p:grpSpPr bwMode="auto">
                  <a:xfrm rot="5400000">
                    <a:off x="4754" y="2686"/>
                    <a:ext cx="104" cy="104"/>
                    <a:chOff x="3941" y="1668"/>
                    <a:chExt cx="181" cy="113"/>
                  </a:xfrm>
                </p:grpSpPr>
                <p:sp>
                  <p:nvSpPr>
                    <p:cNvPr id="62614" name="AutoShape 117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41" y="1668"/>
                      <a:ext cx="181" cy="113"/>
                    </a:xfrm>
                    <a:prstGeom prst="roundRect">
                      <a:avLst>
                        <a:gd name="adj" fmla="val 16667"/>
                      </a:avLst>
                    </a:prstGeom>
                    <a:solidFill>
                      <a:srgbClr val="000000"/>
                    </a:solidFill>
                    <a:ln w="9525" algn="ctr">
                      <a:solidFill>
                        <a:schemeClr val="bg2"/>
                      </a:solidFill>
                      <a:round/>
                    </a:ln>
                    <a:effectLst>
                      <a:outerShdw dist="53882" dir="2700000" algn="ctr" rotWithShape="0">
                        <a:schemeClr val="bg2"/>
                      </a:outerShdw>
                    </a:effec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2615" name="Line 117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66" y="1668"/>
                      <a:ext cx="0" cy="11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2616" name="Line 117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00" y="1668"/>
                      <a:ext cx="0" cy="11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2617" name="Line 1177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>
                      <a:off x="3964" y="1699"/>
                      <a:ext cx="13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2618" name="Line 1178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>
                      <a:off x="3966" y="1743"/>
                      <a:ext cx="13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62619" name="Rectangle 117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752" y="2800"/>
                    <a:ext cx="113" cy="1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bg1"/>
                      </a:gs>
                      <a:gs pos="100000">
                        <a:schemeClr val="bg1">
                          <a:gamma/>
                          <a:shade val="46275"/>
                          <a:invGamma/>
                        </a:schemeClr>
                      </a:gs>
                    </a:gsLst>
                    <a:lin ang="0" scaled="1"/>
                  </a:gradFill>
                  <a:ln>
                    <a:noFill/>
                  </a:ln>
                  <a:effectLst>
                    <a:outerShdw dist="35921" dir="2700000" algn="ctr" rotWithShape="0">
                      <a:schemeClr val="bg2"/>
                    </a:outerShdw>
                  </a:effectLst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620" name="Rectangle 118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041" y="2804"/>
                    <a:ext cx="113" cy="14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1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bg1"/>
                      </a:gs>
                      <a:gs pos="100000">
                        <a:schemeClr val="bg1">
                          <a:gamma/>
                          <a:shade val="46275"/>
                          <a:invGamma/>
                        </a:schemeClr>
                      </a:gs>
                    </a:gsLst>
                    <a:lin ang="0" scaled="1"/>
                  </a:gradFill>
                  <a:ln>
                    <a:noFill/>
                  </a:ln>
                  <a:effectLst>
                    <a:outerShdw dist="35921" dir="2700000" algn="ctr" rotWithShape="0">
                      <a:schemeClr val="bg2"/>
                    </a:outerShdw>
                  </a:effectLst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62476" name="Group 1181"/>
                <p:cNvGrpSpPr>
                  <a:grpSpLocks noChangeAspect="1"/>
                </p:cNvGrpSpPr>
                <p:nvPr/>
              </p:nvGrpSpPr>
              <p:grpSpPr bwMode="auto">
                <a:xfrm>
                  <a:off x="2715" y="2313"/>
                  <a:ext cx="2466" cy="481"/>
                  <a:chOff x="2715" y="2313"/>
                  <a:chExt cx="2466" cy="481"/>
                </a:xfrm>
              </p:grpSpPr>
              <p:grpSp>
                <p:nvGrpSpPr>
                  <p:cNvPr id="62481" name="Group 1182"/>
                  <p:cNvGrpSpPr>
                    <a:grpSpLocks noChangeAspect="1"/>
                  </p:cNvGrpSpPr>
                  <p:nvPr/>
                </p:nvGrpSpPr>
                <p:grpSpPr bwMode="auto">
                  <a:xfrm flipH="1">
                    <a:off x="2715" y="2395"/>
                    <a:ext cx="104" cy="104"/>
                    <a:chOff x="3941" y="1668"/>
                    <a:chExt cx="181" cy="113"/>
                  </a:xfrm>
                </p:grpSpPr>
                <p:sp>
                  <p:nvSpPr>
                    <p:cNvPr id="62623" name="AutoShape 11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41" y="1668"/>
                      <a:ext cx="181" cy="113"/>
                    </a:xfrm>
                    <a:prstGeom prst="roundRect">
                      <a:avLst>
                        <a:gd name="adj" fmla="val 16667"/>
                      </a:avLst>
                    </a:prstGeom>
                    <a:solidFill>
                      <a:srgbClr val="000000"/>
                    </a:solidFill>
                    <a:ln w="9525" algn="ctr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2624" name="Line 118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66" y="1668"/>
                      <a:ext cx="0" cy="11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2625" name="Line 118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00" y="1668"/>
                      <a:ext cx="0" cy="11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2626" name="Line 1186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>
                      <a:off x="3964" y="1699"/>
                      <a:ext cx="13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2627" name="Line 1187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>
                      <a:off x="3966" y="1743"/>
                      <a:ext cx="13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62628" name="Rectangle 118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18" y="2425"/>
                    <a:ext cx="2267" cy="45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rgbClr val="808080"/>
                      </a:gs>
                      <a:gs pos="50000">
                        <a:schemeClr val="bg1"/>
                      </a:gs>
                      <a:gs pos="100000">
                        <a:srgbClr val="80808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B2B2B2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62493" name="Group 118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5077" y="2395"/>
                    <a:ext cx="104" cy="104"/>
                    <a:chOff x="3941" y="1668"/>
                    <a:chExt cx="181" cy="113"/>
                  </a:xfrm>
                </p:grpSpPr>
                <p:sp>
                  <p:nvSpPr>
                    <p:cNvPr id="62630" name="AutoShape 119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41" y="1668"/>
                      <a:ext cx="181" cy="113"/>
                    </a:xfrm>
                    <a:prstGeom prst="roundRect">
                      <a:avLst>
                        <a:gd name="adj" fmla="val 16667"/>
                      </a:avLst>
                    </a:prstGeom>
                    <a:solidFill>
                      <a:srgbClr val="000000"/>
                    </a:solidFill>
                    <a:ln w="9525" algn="ctr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2631" name="Line 119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66" y="1668"/>
                      <a:ext cx="0" cy="11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2632" name="Line 119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00" y="1668"/>
                      <a:ext cx="0" cy="11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2633" name="Line 1193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>
                      <a:off x="3964" y="1699"/>
                      <a:ext cx="13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2634" name="Line 1194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>
                      <a:off x="3966" y="1743"/>
                      <a:ext cx="136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bg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62635" name="Line 1195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833" y="2357"/>
                    <a:ext cx="0" cy="152"/>
                  </a:xfrm>
                  <a:prstGeom prst="line">
                    <a:avLst/>
                  </a:prstGeom>
                  <a:noFill/>
                  <a:ln w="28575">
                    <a:solidFill>
                      <a:srgbClr val="B2B2B2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636" name="Line 119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106" y="2357"/>
                    <a:ext cx="0" cy="152"/>
                  </a:xfrm>
                  <a:prstGeom prst="line">
                    <a:avLst/>
                  </a:prstGeom>
                  <a:noFill/>
                  <a:ln w="28575">
                    <a:solidFill>
                      <a:srgbClr val="B2B2B2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 anchor="ctr" anchorCtr="1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62494" name="Group 119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3912" y="2386"/>
                    <a:ext cx="113" cy="408"/>
                    <a:chOff x="3903" y="2387"/>
                    <a:chExt cx="97" cy="341"/>
                  </a:xfrm>
                </p:grpSpPr>
                <p:sp>
                  <p:nvSpPr>
                    <p:cNvPr id="62638" name="AutoShape 1198"/>
                    <p:cNvSpPr>
                      <a:spLocks noChangeAspect="1" noChangeArrowheads="1"/>
                    </p:cNvSpPr>
                    <p:nvPr/>
                  </p:nvSpPr>
                  <p:spPr bwMode="auto">
                    <a:xfrm rot="5400000">
                      <a:off x="3781" y="2509"/>
                      <a:ext cx="341" cy="97"/>
                    </a:xfrm>
                    <a:prstGeom prst="homePlate">
                      <a:avLst>
                        <a:gd name="adj" fmla="val 87887"/>
                      </a:avLst>
                    </a:prstGeom>
                    <a:gradFill rotWithShape="1">
                      <a:gsLst>
                        <a:gs pos="0">
                          <a:schemeClr val="bg1"/>
                        </a:gs>
                        <a:gs pos="10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  <a:ln w="9525" algn="ctr">
                      <a:solidFill>
                        <a:srgbClr val="B2B2B2"/>
                      </a:solidFill>
                      <a:miter lim="800000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2639" name="Freeform 1199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3919" y="2393"/>
                      <a:ext cx="68" cy="272"/>
                    </a:xfrm>
                    <a:custGeom>
                      <a:avLst/>
                      <a:gdLst>
                        <a:gd name="T0" fmla="*/ 6 w 88"/>
                        <a:gd name="T1" fmla="*/ 0 h 227"/>
                        <a:gd name="T2" fmla="*/ 6 w 88"/>
                        <a:gd name="T3" fmla="*/ 189 h 227"/>
                        <a:gd name="T4" fmla="*/ 44 w 88"/>
                        <a:gd name="T5" fmla="*/ 227 h 227"/>
                        <a:gd name="T6" fmla="*/ 82 w 88"/>
                        <a:gd name="T7" fmla="*/ 189 h 227"/>
                        <a:gd name="T8" fmla="*/ 82 w 88"/>
                        <a:gd name="T9" fmla="*/ 0 h 227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88" h="227">
                          <a:moveTo>
                            <a:pt x="6" y="0"/>
                          </a:moveTo>
                          <a:cubicBezTo>
                            <a:pt x="3" y="75"/>
                            <a:pt x="0" y="151"/>
                            <a:pt x="6" y="189"/>
                          </a:cubicBezTo>
                          <a:cubicBezTo>
                            <a:pt x="12" y="227"/>
                            <a:pt x="31" y="227"/>
                            <a:pt x="44" y="227"/>
                          </a:cubicBezTo>
                          <a:cubicBezTo>
                            <a:pt x="57" y="227"/>
                            <a:pt x="76" y="227"/>
                            <a:pt x="82" y="189"/>
                          </a:cubicBezTo>
                          <a:cubicBezTo>
                            <a:pt x="88" y="151"/>
                            <a:pt x="82" y="31"/>
                            <a:pt x="82" y="0"/>
                          </a:cubicBezTo>
                        </a:path>
                      </a:pathLst>
                    </a:custGeom>
                    <a:noFill/>
                    <a:ln w="9525" cap="flat" cmpd="sng">
                      <a:solidFill>
                        <a:srgbClr val="B2B2B2"/>
                      </a:solidFill>
                      <a:prstDash val="solid"/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solidFill>
                            <a:schemeClr val="accent1"/>
                          </a:solidFill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62640" name="AutoShape 120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799" y="2313"/>
                    <a:ext cx="340" cy="76"/>
                  </a:xfrm>
                  <a:prstGeom prst="roundRect">
                    <a:avLst>
                      <a:gd name="adj" fmla="val 16667"/>
                    </a:avLst>
                  </a:prstGeom>
                  <a:gradFill rotWithShape="1">
                    <a:gsLst>
                      <a:gs pos="0">
                        <a:schemeClr val="bg2"/>
                      </a:gs>
                      <a:gs pos="50000">
                        <a:srgbClr val="000000"/>
                      </a:gs>
                      <a:gs pos="100000">
                        <a:schemeClr val="bg2"/>
                      </a:gs>
                    </a:gsLst>
                    <a:lin ang="0" scaled="1"/>
                  </a:gradFill>
                  <a:ln w="9525" algn="ctr">
                    <a:solidFill>
                      <a:srgbClr val="B2B2B2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62495" name="Group 1201"/>
                <p:cNvGrpSpPr>
                  <a:grpSpLocks noChangeAspect="1"/>
                </p:cNvGrpSpPr>
                <p:nvPr/>
              </p:nvGrpSpPr>
              <p:grpSpPr bwMode="auto">
                <a:xfrm>
                  <a:off x="4963" y="2379"/>
                  <a:ext cx="171" cy="762"/>
                  <a:chOff x="4963" y="2387"/>
                  <a:chExt cx="171" cy="762"/>
                </a:xfrm>
              </p:grpSpPr>
              <p:sp>
                <p:nvSpPr>
                  <p:cNvPr id="62642" name="AutoShape 120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963" y="2515"/>
                    <a:ext cx="91" cy="403"/>
                  </a:xfrm>
                  <a:prstGeom prst="bevel">
                    <a:avLst>
                      <a:gd name="adj" fmla="val 5264"/>
                    </a:avLst>
                  </a:prstGeom>
                  <a:gradFill rotWithShape="1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643" name="AutoShape 120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963" y="2387"/>
                    <a:ext cx="91" cy="152"/>
                  </a:xfrm>
                  <a:prstGeom prst="bevel">
                    <a:avLst>
                      <a:gd name="adj" fmla="val 5264"/>
                    </a:avLst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644" name="AutoShape 1204"/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4964" y="2915"/>
                    <a:ext cx="170" cy="230"/>
                  </a:xfrm>
                  <a:prstGeom prst="parallelogram">
                    <a:avLst>
                      <a:gd name="adj" fmla="val 4912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bg2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645" name="AutoShape 120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5048" y="3122"/>
                    <a:ext cx="86" cy="27"/>
                  </a:xfrm>
                  <a:prstGeom prst="bevel">
                    <a:avLst>
                      <a:gd name="adj" fmla="val 5264"/>
                    </a:avLst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000000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62496" name="Group 1206"/>
                <p:cNvGrpSpPr>
                  <a:grpSpLocks noChangeAspect="1"/>
                </p:cNvGrpSpPr>
                <p:nvPr/>
              </p:nvGrpSpPr>
              <p:grpSpPr bwMode="auto">
                <a:xfrm flipH="1">
                  <a:off x="2782" y="2381"/>
                  <a:ext cx="171" cy="762"/>
                  <a:chOff x="4963" y="2387"/>
                  <a:chExt cx="171" cy="762"/>
                </a:xfrm>
              </p:grpSpPr>
              <p:sp>
                <p:nvSpPr>
                  <p:cNvPr id="62647" name="AutoShape 1207"/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4963" y="2515"/>
                    <a:ext cx="91" cy="403"/>
                  </a:xfrm>
                  <a:prstGeom prst="bevel">
                    <a:avLst>
                      <a:gd name="adj" fmla="val 5264"/>
                    </a:avLst>
                  </a:prstGeom>
                  <a:gradFill rotWithShape="1">
                    <a:gsLst>
                      <a:gs pos="0">
                        <a:srgbClr val="000000"/>
                      </a:gs>
                      <a:gs pos="5000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648" name="AutoShape 1208"/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4963" y="2387"/>
                    <a:ext cx="91" cy="152"/>
                  </a:xfrm>
                  <a:prstGeom prst="bevel">
                    <a:avLst>
                      <a:gd name="adj" fmla="val 5264"/>
                    </a:avLst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00000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649" name="AutoShape 1209"/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4964" y="2915"/>
                    <a:ext cx="170" cy="230"/>
                  </a:xfrm>
                  <a:prstGeom prst="parallelogram">
                    <a:avLst>
                      <a:gd name="adj" fmla="val 4912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bg2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62650" name="AutoShape 121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5048" y="3122"/>
                    <a:ext cx="86" cy="27"/>
                  </a:xfrm>
                  <a:prstGeom prst="bevel">
                    <a:avLst>
                      <a:gd name="adj" fmla="val 5264"/>
                    </a:avLst>
                  </a:prstGeom>
                  <a:gradFill rotWithShape="1">
                    <a:gsLst>
                      <a:gs pos="0">
                        <a:srgbClr val="000000"/>
                      </a:gs>
                      <a:gs pos="100000">
                        <a:schemeClr val="bg2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53882" dir="2700000" algn="ctr" rotWithShape="0">
                            <a:schemeClr val="tx1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62651" name="Text Box 1211"/>
              <p:cNvSpPr txBox="1">
                <a:spLocks noChangeAspect="1" noChangeArrowheads="1"/>
              </p:cNvSpPr>
              <p:nvPr/>
            </p:nvSpPr>
            <p:spPr bwMode="auto">
              <a:xfrm>
                <a:off x="3068" y="1988"/>
                <a:ext cx="151" cy="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Ctr="1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altLang="zh-CN" b="1">
                    <a:solidFill>
                      <a:srgbClr val="FF3300"/>
                    </a:solidFill>
                    <a:latin typeface="Times New Roman" panose="02020603050405020304" pitchFamily="18" charset="0"/>
                    <a:ea typeface="隶书" pitchFamily="49" charset="-122"/>
                  </a:rPr>
                  <a:t>A</a:t>
                </a:r>
              </a:p>
            </p:txBody>
          </p:sp>
          <p:sp>
            <p:nvSpPr>
              <p:cNvPr id="62652" name="Text Box 1212"/>
              <p:cNvSpPr txBox="1">
                <a:spLocks noChangeAspect="1" noChangeArrowheads="1"/>
              </p:cNvSpPr>
              <p:nvPr/>
            </p:nvSpPr>
            <p:spPr bwMode="auto">
              <a:xfrm>
                <a:off x="4952" y="1986"/>
                <a:ext cx="154" cy="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Ctr="1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altLang="zh-CN" b="1">
                    <a:solidFill>
                      <a:srgbClr val="FF3300"/>
                    </a:solidFill>
                    <a:latin typeface="Times New Roman" panose="02020603050405020304" pitchFamily="18" charset="0"/>
                    <a:ea typeface="隶书" pitchFamily="49" charset="-122"/>
                  </a:rPr>
                  <a:t>B</a:t>
                </a:r>
              </a:p>
            </p:txBody>
          </p:sp>
          <p:sp>
            <p:nvSpPr>
              <p:cNvPr id="62653" name="Text Box 1213"/>
              <p:cNvSpPr txBox="1">
                <a:spLocks noChangeAspect="1" noChangeArrowheads="1"/>
              </p:cNvSpPr>
              <p:nvPr/>
            </p:nvSpPr>
            <p:spPr bwMode="auto">
              <a:xfrm>
                <a:off x="2822" y="1654"/>
                <a:ext cx="152" cy="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Ctr="1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altLang="zh-CN" b="1">
                    <a:solidFill>
                      <a:srgbClr val="FF3300"/>
                    </a:solidFill>
                    <a:latin typeface="Times New Roman" panose="02020603050405020304" pitchFamily="18" charset="0"/>
                    <a:ea typeface="隶书" pitchFamily="49" charset="-122"/>
                  </a:rPr>
                  <a:t>C</a:t>
                </a:r>
              </a:p>
            </p:txBody>
          </p:sp>
          <p:sp>
            <p:nvSpPr>
              <p:cNvPr id="62654" name="Text Box 1214"/>
              <p:cNvSpPr txBox="1">
                <a:spLocks noChangeAspect="1" noChangeArrowheads="1"/>
              </p:cNvSpPr>
              <p:nvPr/>
            </p:nvSpPr>
            <p:spPr bwMode="auto">
              <a:xfrm>
                <a:off x="5190" y="1652"/>
                <a:ext cx="152" cy="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Ctr="1">
                <a:spAutoFit/>
              </a:bodyPr>
              <a:lstStyle>
                <a:lvl1pPr marL="342900" indent="-3429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lnSpc>
                    <a:spcPct val="90000"/>
                  </a:lnSpc>
                  <a:spcBef>
                    <a:spcPct val="50000"/>
                  </a:spcBef>
                </a:pPr>
                <a:r>
                  <a:rPr lang="en-US" altLang="zh-CN" b="1">
                    <a:solidFill>
                      <a:srgbClr val="FF3300"/>
                    </a:solidFill>
                    <a:latin typeface="Times New Roman" panose="02020603050405020304" pitchFamily="18" charset="0"/>
                    <a:ea typeface="隶书" pitchFamily="49" charset="-122"/>
                  </a:rPr>
                  <a:t>D</a:t>
                </a:r>
              </a:p>
            </p:txBody>
          </p:sp>
        </p:grpSp>
        <p:sp>
          <p:nvSpPr>
            <p:cNvPr id="62655" name="Freeform 1215"/>
            <p:cNvSpPr/>
            <p:nvPr/>
          </p:nvSpPr>
          <p:spPr bwMode="auto">
            <a:xfrm>
              <a:off x="396" y="3066"/>
              <a:ext cx="312" cy="664"/>
            </a:xfrm>
            <a:custGeom>
              <a:avLst/>
              <a:gdLst>
                <a:gd name="T0" fmla="*/ 312 w 312"/>
                <a:gd name="T1" fmla="*/ 18 h 664"/>
                <a:gd name="T2" fmla="*/ 204 w 312"/>
                <a:gd name="T3" fmla="*/ 54 h 664"/>
                <a:gd name="T4" fmla="*/ 168 w 312"/>
                <a:gd name="T5" fmla="*/ 534 h 664"/>
                <a:gd name="T6" fmla="*/ 0 w 312"/>
                <a:gd name="T7" fmla="*/ 582 h 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2" h="664">
                  <a:moveTo>
                    <a:pt x="312" y="18"/>
                  </a:moveTo>
                  <a:cubicBezTo>
                    <a:pt x="257" y="0"/>
                    <a:pt x="245" y="13"/>
                    <a:pt x="204" y="54"/>
                  </a:cubicBezTo>
                  <a:cubicBezTo>
                    <a:pt x="219" y="187"/>
                    <a:pt x="307" y="488"/>
                    <a:pt x="168" y="534"/>
                  </a:cubicBezTo>
                  <a:cubicBezTo>
                    <a:pt x="129" y="592"/>
                    <a:pt x="82" y="664"/>
                    <a:pt x="0" y="582"/>
                  </a:cubicBezTo>
                </a:path>
              </a:pathLst>
            </a:custGeom>
            <a:noFill/>
            <a:ln w="38100" cap="flat" cmpd="sng">
              <a:solidFill>
                <a:srgbClr val="FF9900"/>
              </a:solidFill>
              <a:prstDash val="solid"/>
              <a:round/>
            </a:ln>
            <a:effectLst>
              <a:outerShdw dist="53882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zh-CN" altLang="en-US"/>
            </a:p>
          </p:txBody>
        </p:sp>
        <p:sp>
          <p:nvSpPr>
            <p:cNvPr id="62656" name="Freeform 1216"/>
            <p:cNvSpPr/>
            <p:nvPr/>
          </p:nvSpPr>
          <p:spPr bwMode="auto">
            <a:xfrm>
              <a:off x="2256" y="3084"/>
              <a:ext cx="276" cy="629"/>
            </a:xfrm>
            <a:custGeom>
              <a:avLst/>
              <a:gdLst>
                <a:gd name="T0" fmla="*/ 0 w 276"/>
                <a:gd name="T1" fmla="*/ 0 h 629"/>
                <a:gd name="T2" fmla="*/ 12 w 276"/>
                <a:gd name="T3" fmla="*/ 36 h 629"/>
                <a:gd name="T4" fmla="*/ 36 w 276"/>
                <a:gd name="T5" fmla="*/ 72 h 629"/>
                <a:gd name="T6" fmla="*/ 12 w 276"/>
                <a:gd name="T7" fmla="*/ 216 h 629"/>
                <a:gd name="T8" fmla="*/ 72 w 276"/>
                <a:gd name="T9" fmla="*/ 384 h 629"/>
                <a:gd name="T10" fmla="*/ 96 w 276"/>
                <a:gd name="T11" fmla="*/ 420 h 629"/>
                <a:gd name="T12" fmla="*/ 132 w 276"/>
                <a:gd name="T13" fmla="*/ 504 h 629"/>
                <a:gd name="T14" fmla="*/ 144 w 276"/>
                <a:gd name="T15" fmla="*/ 576 h 629"/>
                <a:gd name="T16" fmla="*/ 276 w 276"/>
                <a:gd name="T17" fmla="*/ 624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6" h="629">
                  <a:moveTo>
                    <a:pt x="0" y="0"/>
                  </a:moveTo>
                  <a:cubicBezTo>
                    <a:pt x="4" y="12"/>
                    <a:pt x="6" y="25"/>
                    <a:pt x="12" y="36"/>
                  </a:cubicBezTo>
                  <a:cubicBezTo>
                    <a:pt x="18" y="49"/>
                    <a:pt x="35" y="58"/>
                    <a:pt x="36" y="72"/>
                  </a:cubicBezTo>
                  <a:cubicBezTo>
                    <a:pt x="40" y="113"/>
                    <a:pt x="23" y="173"/>
                    <a:pt x="12" y="216"/>
                  </a:cubicBezTo>
                  <a:cubicBezTo>
                    <a:pt x="49" y="272"/>
                    <a:pt x="50" y="325"/>
                    <a:pt x="72" y="384"/>
                  </a:cubicBezTo>
                  <a:cubicBezTo>
                    <a:pt x="77" y="398"/>
                    <a:pt x="90" y="407"/>
                    <a:pt x="96" y="420"/>
                  </a:cubicBezTo>
                  <a:cubicBezTo>
                    <a:pt x="110" y="447"/>
                    <a:pt x="118" y="477"/>
                    <a:pt x="132" y="504"/>
                  </a:cubicBezTo>
                  <a:cubicBezTo>
                    <a:pt x="136" y="528"/>
                    <a:pt x="134" y="554"/>
                    <a:pt x="144" y="576"/>
                  </a:cubicBezTo>
                  <a:cubicBezTo>
                    <a:pt x="167" y="629"/>
                    <a:pt x="230" y="624"/>
                    <a:pt x="276" y="624"/>
                  </a:cubicBezTo>
                </a:path>
              </a:pathLst>
            </a:custGeom>
            <a:noFill/>
            <a:ln w="38100" cap="flat" cmpd="sng">
              <a:solidFill>
                <a:srgbClr val="FF9900"/>
              </a:solidFill>
              <a:prstDash val="solid"/>
              <a:round/>
            </a:ln>
            <a:effectLst>
              <a:outerShdw dist="53882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zh-CN" altLang="en-US"/>
            </a:p>
          </p:txBody>
        </p:sp>
        <p:grpSp>
          <p:nvGrpSpPr>
            <p:cNvPr id="59955" name="Group 1217"/>
            <p:cNvGrpSpPr/>
            <p:nvPr/>
          </p:nvGrpSpPr>
          <p:grpSpPr bwMode="auto">
            <a:xfrm>
              <a:off x="759" y="2854"/>
              <a:ext cx="1439" cy="329"/>
              <a:chOff x="590" y="3107"/>
              <a:chExt cx="1624" cy="376"/>
            </a:xfrm>
          </p:grpSpPr>
          <p:sp>
            <p:nvSpPr>
              <p:cNvPr id="62658" name="Rectangle 1218"/>
              <p:cNvSpPr>
                <a:spLocks noChangeArrowheads="1"/>
              </p:cNvSpPr>
              <p:nvPr/>
            </p:nvSpPr>
            <p:spPr bwMode="auto">
              <a:xfrm>
                <a:off x="1416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59" name="Rectangle 1219"/>
              <p:cNvSpPr>
                <a:spLocks noChangeArrowheads="1"/>
              </p:cNvSpPr>
              <p:nvPr/>
            </p:nvSpPr>
            <p:spPr bwMode="auto">
              <a:xfrm>
                <a:off x="1447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60" name="Rectangle 1220"/>
              <p:cNvSpPr>
                <a:spLocks noChangeArrowheads="1"/>
              </p:cNvSpPr>
              <p:nvPr/>
            </p:nvSpPr>
            <p:spPr bwMode="auto">
              <a:xfrm>
                <a:off x="1478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61" name="Rectangle 1221"/>
              <p:cNvSpPr>
                <a:spLocks noChangeArrowheads="1"/>
              </p:cNvSpPr>
              <p:nvPr/>
            </p:nvSpPr>
            <p:spPr bwMode="auto">
              <a:xfrm>
                <a:off x="1509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62" name="Rectangle 1222"/>
              <p:cNvSpPr>
                <a:spLocks noChangeArrowheads="1"/>
              </p:cNvSpPr>
              <p:nvPr/>
            </p:nvSpPr>
            <p:spPr bwMode="auto">
              <a:xfrm>
                <a:off x="1540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63" name="Rectangle 1223"/>
              <p:cNvSpPr>
                <a:spLocks noChangeArrowheads="1"/>
              </p:cNvSpPr>
              <p:nvPr/>
            </p:nvSpPr>
            <p:spPr bwMode="auto">
              <a:xfrm>
                <a:off x="1571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64" name="Rectangle 1224"/>
              <p:cNvSpPr>
                <a:spLocks noChangeArrowheads="1"/>
              </p:cNvSpPr>
              <p:nvPr/>
            </p:nvSpPr>
            <p:spPr bwMode="auto">
              <a:xfrm>
                <a:off x="1385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65" name="Rectangle 1225"/>
              <p:cNvSpPr>
                <a:spLocks noChangeArrowheads="1"/>
              </p:cNvSpPr>
              <p:nvPr/>
            </p:nvSpPr>
            <p:spPr bwMode="auto">
              <a:xfrm>
                <a:off x="1602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66" name="Rectangle 1226"/>
              <p:cNvSpPr>
                <a:spLocks noChangeArrowheads="1"/>
              </p:cNvSpPr>
              <p:nvPr/>
            </p:nvSpPr>
            <p:spPr bwMode="auto">
              <a:xfrm>
                <a:off x="1633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67" name="Rectangle 1227"/>
              <p:cNvSpPr>
                <a:spLocks noChangeArrowheads="1"/>
              </p:cNvSpPr>
              <p:nvPr/>
            </p:nvSpPr>
            <p:spPr bwMode="auto">
              <a:xfrm>
                <a:off x="1263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68" name="Rectangle 1228"/>
              <p:cNvSpPr>
                <a:spLocks noChangeArrowheads="1"/>
              </p:cNvSpPr>
              <p:nvPr/>
            </p:nvSpPr>
            <p:spPr bwMode="auto">
              <a:xfrm>
                <a:off x="1294" y="3107"/>
                <a:ext cx="30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69" name="Rectangle 1229"/>
              <p:cNvSpPr>
                <a:spLocks noChangeArrowheads="1"/>
              </p:cNvSpPr>
              <p:nvPr/>
            </p:nvSpPr>
            <p:spPr bwMode="auto">
              <a:xfrm>
                <a:off x="1110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70" name="Rectangle 1230"/>
              <p:cNvSpPr>
                <a:spLocks noChangeArrowheads="1"/>
              </p:cNvSpPr>
              <p:nvPr/>
            </p:nvSpPr>
            <p:spPr bwMode="auto">
              <a:xfrm>
                <a:off x="1141" y="3107"/>
                <a:ext cx="30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71" name="Rectangle 1231"/>
              <p:cNvSpPr>
                <a:spLocks noChangeArrowheads="1"/>
              </p:cNvSpPr>
              <p:nvPr/>
            </p:nvSpPr>
            <p:spPr bwMode="auto">
              <a:xfrm>
                <a:off x="1171" y="3107"/>
                <a:ext cx="30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72" name="Rectangle 1232"/>
              <p:cNvSpPr>
                <a:spLocks noChangeArrowheads="1"/>
              </p:cNvSpPr>
              <p:nvPr/>
            </p:nvSpPr>
            <p:spPr bwMode="auto">
              <a:xfrm>
                <a:off x="1201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73" name="Rectangle 1233"/>
              <p:cNvSpPr>
                <a:spLocks noChangeArrowheads="1"/>
              </p:cNvSpPr>
              <p:nvPr/>
            </p:nvSpPr>
            <p:spPr bwMode="auto">
              <a:xfrm>
                <a:off x="1232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74" name="Rectangle 1234"/>
              <p:cNvSpPr>
                <a:spLocks noChangeArrowheads="1"/>
              </p:cNvSpPr>
              <p:nvPr/>
            </p:nvSpPr>
            <p:spPr bwMode="auto">
              <a:xfrm>
                <a:off x="1787" y="3107"/>
                <a:ext cx="30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75" name="Rectangle 1235"/>
              <p:cNvSpPr>
                <a:spLocks noChangeArrowheads="1"/>
              </p:cNvSpPr>
              <p:nvPr/>
            </p:nvSpPr>
            <p:spPr bwMode="auto">
              <a:xfrm>
                <a:off x="1756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76" name="Rectangle 1236"/>
              <p:cNvSpPr>
                <a:spLocks noChangeArrowheads="1"/>
              </p:cNvSpPr>
              <p:nvPr/>
            </p:nvSpPr>
            <p:spPr bwMode="auto">
              <a:xfrm>
                <a:off x="1018" y="3107"/>
                <a:ext cx="30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77" name="Rectangle 1237"/>
              <p:cNvSpPr>
                <a:spLocks noChangeArrowheads="1"/>
              </p:cNvSpPr>
              <p:nvPr/>
            </p:nvSpPr>
            <p:spPr bwMode="auto">
              <a:xfrm>
                <a:off x="1048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78" name="Rectangle 1238"/>
              <p:cNvSpPr>
                <a:spLocks noChangeArrowheads="1"/>
              </p:cNvSpPr>
              <p:nvPr/>
            </p:nvSpPr>
            <p:spPr bwMode="auto">
              <a:xfrm>
                <a:off x="1079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79" name="Rectangle 1239"/>
              <p:cNvSpPr>
                <a:spLocks noChangeArrowheads="1"/>
              </p:cNvSpPr>
              <p:nvPr/>
            </p:nvSpPr>
            <p:spPr bwMode="auto">
              <a:xfrm>
                <a:off x="864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80" name="Rectangle 1240"/>
              <p:cNvSpPr>
                <a:spLocks noChangeArrowheads="1"/>
              </p:cNvSpPr>
              <p:nvPr/>
            </p:nvSpPr>
            <p:spPr bwMode="auto">
              <a:xfrm>
                <a:off x="895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81" name="Rectangle 1241"/>
              <p:cNvSpPr>
                <a:spLocks noChangeArrowheads="1"/>
              </p:cNvSpPr>
              <p:nvPr/>
            </p:nvSpPr>
            <p:spPr bwMode="auto">
              <a:xfrm>
                <a:off x="926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82" name="Rectangle 1242"/>
              <p:cNvSpPr>
                <a:spLocks noChangeArrowheads="1"/>
              </p:cNvSpPr>
              <p:nvPr/>
            </p:nvSpPr>
            <p:spPr bwMode="auto">
              <a:xfrm>
                <a:off x="957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83" name="Rectangle 1243"/>
              <p:cNvSpPr>
                <a:spLocks noChangeArrowheads="1"/>
              </p:cNvSpPr>
              <p:nvPr/>
            </p:nvSpPr>
            <p:spPr bwMode="auto">
              <a:xfrm>
                <a:off x="988" y="3107"/>
                <a:ext cx="30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84" name="Rectangle 1244"/>
              <p:cNvSpPr>
                <a:spLocks noChangeArrowheads="1"/>
              </p:cNvSpPr>
              <p:nvPr/>
            </p:nvSpPr>
            <p:spPr bwMode="auto">
              <a:xfrm>
                <a:off x="1324" y="3107"/>
                <a:ext cx="30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85" name="Rectangle 1245"/>
              <p:cNvSpPr>
                <a:spLocks noChangeArrowheads="1"/>
              </p:cNvSpPr>
              <p:nvPr/>
            </p:nvSpPr>
            <p:spPr bwMode="auto">
              <a:xfrm>
                <a:off x="1354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86" name="Rectangle 1246"/>
              <p:cNvSpPr>
                <a:spLocks noChangeArrowheads="1"/>
              </p:cNvSpPr>
              <p:nvPr/>
            </p:nvSpPr>
            <p:spPr bwMode="auto">
              <a:xfrm>
                <a:off x="1695" y="3107"/>
                <a:ext cx="30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87" name="Rectangle 1247"/>
              <p:cNvSpPr>
                <a:spLocks noChangeArrowheads="1"/>
              </p:cNvSpPr>
              <p:nvPr/>
            </p:nvSpPr>
            <p:spPr bwMode="auto">
              <a:xfrm>
                <a:off x="1725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88" name="Rectangle 1248"/>
              <p:cNvSpPr>
                <a:spLocks noChangeArrowheads="1"/>
              </p:cNvSpPr>
              <p:nvPr/>
            </p:nvSpPr>
            <p:spPr bwMode="auto">
              <a:xfrm>
                <a:off x="1817" y="3107"/>
                <a:ext cx="30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89" name="Rectangle 1249"/>
              <p:cNvSpPr>
                <a:spLocks noChangeArrowheads="1"/>
              </p:cNvSpPr>
              <p:nvPr/>
            </p:nvSpPr>
            <p:spPr bwMode="auto">
              <a:xfrm>
                <a:off x="1847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90" name="Rectangle 1250"/>
              <p:cNvSpPr>
                <a:spLocks noChangeArrowheads="1"/>
              </p:cNvSpPr>
              <p:nvPr/>
            </p:nvSpPr>
            <p:spPr bwMode="auto">
              <a:xfrm>
                <a:off x="651" y="3107"/>
                <a:ext cx="30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91" name="Rectangle 1251"/>
              <p:cNvSpPr>
                <a:spLocks noChangeArrowheads="1"/>
              </p:cNvSpPr>
              <p:nvPr/>
            </p:nvSpPr>
            <p:spPr bwMode="auto">
              <a:xfrm>
                <a:off x="620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92" name="Rectangle 1252"/>
              <p:cNvSpPr>
                <a:spLocks noChangeArrowheads="1"/>
              </p:cNvSpPr>
              <p:nvPr/>
            </p:nvSpPr>
            <p:spPr bwMode="auto">
              <a:xfrm>
                <a:off x="590" y="3107"/>
                <a:ext cx="30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93" name="Rectangle 1253"/>
              <p:cNvSpPr>
                <a:spLocks noChangeArrowheads="1"/>
              </p:cNvSpPr>
              <p:nvPr/>
            </p:nvSpPr>
            <p:spPr bwMode="auto">
              <a:xfrm>
                <a:off x="681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94" name="Rectangle 1254"/>
              <p:cNvSpPr>
                <a:spLocks noChangeArrowheads="1"/>
              </p:cNvSpPr>
              <p:nvPr/>
            </p:nvSpPr>
            <p:spPr bwMode="auto">
              <a:xfrm>
                <a:off x="712" y="3107"/>
                <a:ext cx="30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95" name="Rectangle 1255"/>
              <p:cNvSpPr>
                <a:spLocks noChangeArrowheads="1"/>
              </p:cNvSpPr>
              <p:nvPr/>
            </p:nvSpPr>
            <p:spPr bwMode="auto">
              <a:xfrm>
                <a:off x="1664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96" name="Rectangle 1256"/>
              <p:cNvSpPr>
                <a:spLocks noChangeArrowheads="1"/>
              </p:cNvSpPr>
              <p:nvPr/>
            </p:nvSpPr>
            <p:spPr bwMode="auto">
              <a:xfrm>
                <a:off x="2184" y="3107"/>
                <a:ext cx="30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97" name="Rectangle 1257"/>
              <p:cNvSpPr>
                <a:spLocks noChangeArrowheads="1"/>
              </p:cNvSpPr>
              <p:nvPr/>
            </p:nvSpPr>
            <p:spPr bwMode="auto">
              <a:xfrm>
                <a:off x="2153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98" name="Rectangle 1258"/>
              <p:cNvSpPr>
                <a:spLocks noChangeArrowheads="1"/>
              </p:cNvSpPr>
              <p:nvPr/>
            </p:nvSpPr>
            <p:spPr bwMode="auto">
              <a:xfrm>
                <a:off x="2123" y="3107"/>
                <a:ext cx="30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699" name="Rectangle 1259"/>
              <p:cNvSpPr>
                <a:spLocks noChangeArrowheads="1"/>
              </p:cNvSpPr>
              <p:nvPr/>
            </p:nvSpPr>
            <p:spPr bwMode="auto">
              <a:xfrm>
                <a:off x="2092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700" name="Rectangle 1260"/>
              <p:cNvSpPr>
                <a:spLocks noChangeArrowheads="1"/>
              </p:cNvSpPr>
              <p:nvPr/>
            </p:nvSpPr>
            <p:spPr bwMode="auto">
              <a:xfrm>
                <a:off x="2062" y="3107"/>
                <a:ext cx="30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701" name="Rectangle 1261"/>
              <p:cNvSpPr>
                <a:spLocks noChangeArrowheads="1"/>
              </p:cNvSpPr>
              <p:nvPr/>
            </p:nvSpPr>
            <p:spPr bwMode="auto">
              <a:xfrm>
                <a:off x="2031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702" name="Rectangle 1262"/>
              <p:cNvSpPr>
                <a:spLocks noChangeArrowheads="1"/>
              </p:cNvSpPr>
              <p:nvPr/>
            </p:nvSpPr>
            <p:spPr bwMode="auto">
              <a:xfrm>
                <a:off x="2000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703" name="Rectangle 1263"/>
              <p:cNvSpPr>
                <a:spLocks noChangeArrowheads="1"/>
              </p:cNvSpPr>
              <p:nvPr/>
            </p:nvSpPr>
            <p:spPr bwMode="auto">
              <a:xfrm>
                <a:off x="1970" y="3107"/>
                <a:ext cx="30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704" name="Rectangle 1264"/>
              <p:cNvSpPr>
                <a:spLocks noChangeArrowheads="1"/>
              </p:cNvSpPr>
              <p:nvPr/>
            </p:nvSpPr>
            <p:spPr bwMode="auto">
              <a:xfrm>
                <a:off x="1940" y="3107"/>
                <a:ext cx="30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705" name="Rectangle 1265"/>
              <p:cNvSpPr>
                <a:spLocks noChangeArrowheads="1"/>
              </p:cNvSpPr>
              <p:nvPr/>
            </p:nvSpPr>
            <p:spPr bwMode="auto">
              <a:xfrm>
                <a:off x="1909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706" name="Rectangle 1266"/>
              <p:cNvSpPr>
                <a:spLocks noChangeArrowheads="1"/>
              </p:cNvSpPr>
              <p:nvPr/>
            </p:nvSpPr>
            <p:spPr bwMode="auto">
              <a:xfrm>
                <a:off x="1878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707" name="Rectangle 1267"/>
              <p:cNvSpPr>
                <a:spLocks noChangeArrowheads="1"/>
              </p:cNvSpPr>
              <p:nvPr/>
            </p:nvSpPr>
            <p:spPr bwMode="auto">
              <a:xfrm>
                <a:off x="834" y="3107"/>
                <a:ext cx="30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708" name="Rectangle 1268"/>
              <p:cNvSpPr>
                <a:spLocks noChangeArrowheads="1"/>
              </p:cNvSpPr>
              <p:nvPr/>
            </p:nvSpPr>
            <p:spPr bwMode="auto">
              <a:xfrm>
                <a:off x="804" y="3107"/>
                <a:ext cx="30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709" name="Rectangle 1269"/>
              <p:cNvSpPr>
                <a:spLocks noChangeArrowheads="1"/>
              </p:cNvSpPr>
              <p:nvPr/>
            </p:nvSpPr>
            <p:spPr bwMode="auto">
              <a:xfrm>
                <a:off x="773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710" name="Rectangle 1270"/>
              <p:cNvSpPr>
                <a:spLocks noChangeArrowheads="1"/>
              </p:cNvSpPr>
              <p:nvPr/>
            </p:nvSpPr>
            <p:spPr bwMode="auto">
              <a:xfrm>
                <a:off x="742" y="3107"/>
                <a:ext cx="31" cy="376"/>
              </a:xfrm>
              <a:prstGeom prst="rect">
                <a:avLst/>
              </a:prstGeom>
              <a:solidFill>
                <a:srgbClr val="FF00FF"/>
              </a:solidFill>
              <a:ln w="9525" algn="ctr">
                <a:solidFill>
                  <a:schemeClr val="accent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>
                  <a:spcBef>
                    <a:spcPct val="20000"/>
                  </a:spcBef>
                </a:pPr>
                <a:endParaRPr lang="zh-CN" altLang="zh-CN" sz="2800"/>
              </a:p>
            </p:txBody>
          </p:sp>
          <p:sp>
            <p:nvSpPr>
              <p:cNvPr id="62711" name="Line 1271"/>
              <p:cNvSpPr>
                <a:spLocks noChangeShapeType="1"/>
              </p:cNvSpPr>
              <p:nvPr/>
            </p:nvSpPr>
            <p:spPr bwMode="auto">
              <a:xfrm>
                <a:off x="590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12" name="Line 1272"/>
              <p:cNvSpPr>
                <a:spLocks noChangeShapeType="1"/>
              </p:cNvSpPr>
              <p:nvPr/>
            </p:nvSpPr>
            <p:spPr bwMode="auto">
              <a:xfrm>
                <a:off x="773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13" name="Line 1273"/>
              <p:cNvSpPr>
                <a:spLocks noChangeShapeType="1"/>
              </p:cNvSpPr>
              <p:nvPr/>
            </p:nvSpPr>
            <p:spPr bwMode="auto">
              <a:xfrm>
                <a:off x="804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14" name="Line 1274"/>
              <p:cNvSpPr>
                <a:spLocks noChangeShapeType="1"/>
              </p:cNvSpPr>
              <p:nvPr/>
            </p:nvSpPr>
            <p:spPr bwMode="auto">
              <a:xfrm>
                <a:off x="834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15" name="Line 1275"/>
              <p:cNvSpPr>
                <a:spLocks noChangeShapeType="1"/>
              </p:cNvSpPr>
              <p:nvPr/>
            </p:nvSpPr>
            <p:spPr bwMode="auto">
              <a:xfrm>
                <a:off x="864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16" name="Line 1276"/>
              <p:cNvSpPr>
                <a:spLocks noChangeShapeType="1"/>
              </p:cNvSpPr>
              <p:nvPr/>
            </p:nvSpPr>
            <p:spPr bwMode="auto">
              <a:xfrm>
                <a:off x="1909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17" name="Line 1277"/>
              <p:cNvSpPr>
                <a:spLocks noChangeShapeType="1"/>
              </p:cNvSpPr>
              <p:nvPr/>
            </p:nvSpPr>
            <p:spPr bwMode="auto">
              <a:xfrm>
                <a:off x="1940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18" name="Line 1278"/>
              <p:cNvSpPr>
                <a:spLocks noChangeShapeType="1"/>
              </p:cNvSpPr>
              <p:nvPr/>
            </p:nvSpPr>
            <p:spPr bwMode="auto">
              <a:xfrm>
                <a:off x="1970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19" name="Line 1279"/>
              <p:cNvSpPr>
                <a:spLocks noChangeShapeType="1"/>
              </p:cNvSpPr>
              <p:nvPr/>
            </p:nvSpPr>
            <p:spPr bwMode="auto">
              <a:xfrm>
                <a:off x="2000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20" name="Line 1280"/>
              <p:cNvSpPr>
                <a:spLocks noChangeShapeType="1"/>
              </p:cNvSpPr>
              <p:nvPr/>
            </p:nvSpPr>
            <p:spPr bwMode="auto">
              <a:xfrm>
                <a:off x="2031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21" name="Line 1281"/>
              <p:cNvSpPr>
                <a:spLocks noChangeShapeType="1"/>
              </p:cNvSpPr>
              <p:nvPr/>
            </p:nvSpPr>
            <p:spPr bwMode="auto">
              <a:xfrm>
                <a:off x="2062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22" name="Line 1282"/>
              <p:cNvSpPr>
                <a:spLocks noChangeShapeType="1"/>
              </p:cNvSpPr>
              <p:nvPr/>
            </p:nvSpPr>
            <p:spPr bwMode="auto">
              <a:xfrm>
                <a:off x="2092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23" name="Line 1283"/>
              <p:cNvSpPr>
                <a:spLocks noChangeShapeType="1"/>
              </p:cNvSpPr>
              <p:nvPr/>
            </p:nvSpPr>
            <p:spPr bwMode="auto">
              <a:xfrm>
                <a:off x="2123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24" name="Line 1284"/>
              <p:cNvSpPr>
                <a:spLocks noChangeShapeType="1"/>
              </p:cNvSpPr>
              <p:nvPr/>
            </p:nvSpPr>
            <p:spPr bwMode="auto">
              <a:xfrm>
                <a:off x="2153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25" name="Line 1285"/>
              <p:cNvSpPr>
                <a:spLocks noChangeShapeType="1"/>
              </p:cNvSpPr>
              <p:nvPr/>
            </p:nvSpPr>
            <p:spPr bwMode="auto">
              <a:xfrm>
                <a:off x="2184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26" name="Line 1286"/>
              <p:cNvSpPr>
                <a:spLocks noChangeShapeType="1"/>
              </p:cNvSpPr>
              <p:nvPr/>
            </p:nvSpPr>
            <p:spPr bwMode="auto">
              <a:xfrm>
                <a:off x="2214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27" name="Line 1287"/>
              <p:cNvSpPr>
                <a:spLocks noChangeShapeType="1"/>
              </p:cNvSpPr>
              <p:nvPr/>
            </p:nvSpPr>
            <p:spPr bwMode="auto">
              <a:xfrm>
                <a:off x="1695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28" name="Line 1288"/>
              <p:cNvSpPr>
                <a:spLocks noChangeShapeType="1"/>
              </p:cNvSpPr>
              <p:nvPr/>
            </p:nvSpPr>
            <p:spPr bwMode="auto">
              <a:xfrm>
                <a:off x="742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29" name="Line 1289"/>
              <p:cNvSpPr>
                <a:spLocks noChangeShapeType="1"/>
              </p:cNvSpPr>
              <p:nvPr/>
            </p:nvSpPr>
            <p:spPr bwMode="auto">
              <a:xfrm>
                <a:off x="712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30" name="Line 1290"/>
              <p:cNvSpPr>
                <a:spLocks noChangeShapeType="1"/>
              </p:cNvSpPr>
              <p:nvPr/>
            </p:nvSpPr>
            <p:spPr bwMode="auto">
              <a:xfrm>
                <a:off x="620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31" name="Line 1291"/>
              <p:cNvSpPr>
                <a:spLocks noChangeShapeType="1"/>
              </p:cNvSpPr>
              <p:nvPr/>
            </p:nvSpPr>
            <p:spPr bwMode="auto">
              <a:xfrm>
                <a:off x="651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32" name="Line 1292"/>
              <p:cNvSpPr>
                <a:spLocks noChangeShapeType="1"/>
              </p:cNvSpPr>
              <p:nvPr/>
            </p:nvSpPr>
            <p:spPr bwMode="auto">
              <a:xfrm>
                <a:off x="681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33" name="Line 1293"/>
              <p:cNvSpPr>
                <a:spLocks noChangeShapeType="1"/>
              </p:cNvSpPr>
              <p:nvPr/>
            </p:nvSpPr>
            <p:spPr bwMode="auto">
              <a:xfrm>
                <a:off x="1878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34" name="Line 1294"/>
              <p:cNvSpPr>
                <a:spLocks noChangeShapeType="1"/>
              </p:cNvSpPr>
              <p:nvPr/>
            </p:nvSpPr>
            <p:spPr bwMode="auto">
              <a:xfrm>
                <a:off x="1847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35" name="Line 1295"/>
              <p:cNvSpPr>
                <a:spLocks noChangeShapeType="1"/>
              </p:cNvSpPr>
              <p:nvPr/>
            </p:nvSpPr>
            <p:spPr bwMode="auto">
              <a:xfrm>
                <a:off x="1756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36" name="Line 1296"/>
              <p:cNvSpPr>
                <a:spLocks noChangeShapeType="1"/>
              </p:cNvSpPr>
              <p:nvPr/>
            </p:nvSpPr>
            <p:spPr bwMode="auto">
              <a:xfrm>
                <a:off x="1725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37" name="Line 1297"/>
              <p:cNvSpPr>
                <a:spLocks noChangeShapeType="1"/>
              </p:cNvSpPr>
              <p:nvPr/>
            </p:nvSpPr>
            <p:spPr bwMode="auto">
              <a:xfrm>
                <a:off x="1385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38" name="Line 1298"/>
              <p:cNvSpPr>
                <a:spLocks noChangeShapeType="1"/>
              </p:cNvSpPr>
              <p:nvPr/>
            </p:nvSpPr>
            <p:spPr bwMode="auto">
              <a:xfrm>
                <a:off x="1354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39" name="Line 1299"/>
              <p:cNvSpPr>
                <a:spLocks noChangeShapeType="1"/>
              </p:cNvSpPr>
              <p:nvPr/>
            </p:nvSpPr>
            <p:spPr bwMode="auto">
              <a:xfrm>
                <a:off x="1018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40" name="Line 1300"/>
              <p:cNvSpPr>
                <a:spLocks noChangeShapeType="1"/>
              </p:cNvSpPr>
              <p:nvPr/>
            </p:nvSpPr>
            <p:spPr bwMode="auto">
              <a:xfrm>
                <a:off x="988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41" name="Line 1301"/>
              <p:cNvSpPr>
                <a:spLocks noChangeShapeType="1"/>
              </p:cNvSpPr>
              <p:nvPr/>
            </p:nvSpPr>
            <p:spPr bwMode="auto">
              <a:xfrm>
                <a:off x="957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42" name="Line 1302"/>
              <p:cNvSpPr>
                <a:spLocks noChangeShapeType="1"/>
              </p:cNvSpPr>
              <p:nvPr/>
            </p:nvSpPr>
            <p:spPr bwMode="auto">
              <a:xfrm>
                <a:off x="926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43" name="Line 1303"/>
              <p:cNvSpPr>
                <a:spLocks noChangeShapeType="1"/>
              </p:cNvSpPr>
              <p:nvPr/>
            </p:nvSpPr>
            <p:spPr bwMode="auto">
              <a:xfrm>
                <a:off x="895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44" name="Line 1304"/>
              <p:cNvSpPr>
                <a:spLocks noChangeShapeType="1"/>
              </p:cNvSpPr>
              <p:nvPr/>
            </p:nvSpPr>
            <p:spPr bwMode="auto">
              <a:xfrm>
                <a:off x="1110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45" name="Line 1305"/>
              <p:cNvSpPr>
                <a:spLocks noChangeShapeType="1"/>
              </p:cNvSpPr>
              <p:nvPr/>
            </p:nvSpPr>
            <p:spPr bwMode="auto">
              <a:xfrm>
                <a:off x="1079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46" name="Line 1306"/>
              <p:cNvSpPr>
                <a:spLocks noChangeShapeType="1"/>
              </p:cNvSpPr>
              <p:nvPr/>
            </p:nvSpPr>
            <p:spPr bwMode="auto">
              <a:xfrm>
                <a:off x="1048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47" name="Line 1307"/>
              <p:cNvSpPr>
                <a:spLocks noChangeShapeType="1"/>
              </p:cNvSpPr>
              <p:nvPr/>
            </p:nvSpPr>
            <p:spPr bwMode="auto">
              <a:xfrm>
                <a:off x="1787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48" name="Line 1308"/>
              <p:cNvSpPr>
                <a:spLocks noChangeShapeType="1"/>
              </p:cNvSpPr>
              <p:nvPr/>
            </p:nvSpPr>
            <p:spPr bwMode="auto">
              <a:xfrm>
                <a:off x="1817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49" name="Line 1309"/>
              <p:cNvSpPr>
                <a:spLocks noChangeShapeType="1"/>
              </p:cNvSpPr>
              <p:nvPr/>
            </p:nvSpPr>
            <p:spPr bwMode="auto">
              <a:xfrm>
                <a:off x="1263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50" name="Line 1310"/>
              <p:cNvSpPr>
                <a:spLocks noChangeShapeType="1"/>
              </p:cNvSpPr>
              <p:nvPr/>
            </p:nvSpPr>
            <p:spPr bwMode="auto">
              <a:xfrm>
                <a:off x="1232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51" name="Line 1311"/>
              <p:cNvSpPr>
                <a:spLocks noChangeShapeType="1"/>
              </p:cNvSpPr>
              <p:nvPr/>
            </p:nvSpPr>
            <p:spPr bwMode="auto">
              <a:xfrm>
                <a:off x="1201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52" name="Line 1312"/>
              <p:cNvSpPr>
                <a:spLocks noChangeShapeType="1"/>
              </p:cNvSpPr>
              <p:nvPr/>
            </p:nvSpPr>
            <p:spPr bwMode="auto">
              <a:xfrm>
                <a:off x="1171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53" name="Line 1313"/>
              <p:cNvSpPr>
                <a:spLocks noChangeShapeType="1"/>
              </p:cNvSpPr>
              <p:nvPr/>
            </p:nvSpPr>
            <p:spPr bwMode="auto">
              <a:xfrm>
                <a:off x="1141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54" name="Line 1314"/>
              <p:cNvSpPr>
                <a:spLocks noChangeShapeType="1"/>
              </p:cNvSpPr>
              <p:nvPr/>
            </p:nvSpPr>
            <p:spPr bwMode="auto">
              <a:xfrm>
                <a:off x="1324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55" name="Line 1315"/>
              <p:cNvSpPr>
                <a:spLocks noChangeShapeType="1"/>
              </p:cNvSpPr>
              <p:nvPr/>
            </p:nvSpPr>
            <p:spPr bwMode="auto">
              <a:xfrm>
                <a:off x="1294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56" name="Line 1316"/>
              <p:cNvSpPr>
                <a:spLocks noChangeShapeType="1"/>
              </p:cNvSpPr>
              <p:nvPr/>
            </p:nvSpPr>
            <p:spPr bwMode="auto">
              <a:xfrm>
                <a:off x="1664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57" name="Line 1317"/>
              <p:cNvSpPr>
                <a:spLocks noChangeShapeType="1"/>
              </p:cNvSpPr>
              <p:nvPr/>
            </p:nvSpPr>
            <p:spPr bwMode="auto">
              <a:xfrm>
                <a:off x="1633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58" name="Line 1318"/>
              <p:cNvSpPr>
                <a:spLocks noChangeShapeType="1"/>
              </p:cNvSpPr>
              <p:nvPr/>
            </p:nvSpPr>
            <p:spPr bwMode="auto">
              <a:xfrm>
                <a:off x="1416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59" name="Line 1319"/>
              <p:cNvSpPr>
                <a:spLocks noChangeShapeType="1"/>
              </p:cNvSpPr>
              <p:nvPr/>
            </p:nvSpPr>
            <p:spPr bwMode="auto">
              <a:xfrm>
                <a:off x="1602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60" name="Line 1320"/>
              <p:cNvSpPr>
                <a:spLocks noChangeShapeType="1"/>
              </p:cNvSpPr>
              <p:nvPr/>
            </p:nvSpPr>
            <p:spPr bwMode="auto">
              <a:xfrm>
                <a:off x="1571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61" name="Line 1321"/>
              <p:cNvSpPr>
                <a:spLocks noChangeShapeType="1"/>
              </p:cNvSpPr>
              <p:nvPr/>
            </p:nvSpPr>
            <p:spPr bwMode="auto">
              <a:xfrm>
                <a:off x="1540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62" name="Line 1322"/>
              <p:cNvSpPr>
                <a:spLocks noChangeShapeType="1"/>
              </p:cNvSpPr>
              <p:nvPr/>
            </p:nvSpPr>
            <p:spPr bwMode="auto">
              <a:xfrm>
                <a:off x="1509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63" name="Line 1323"/>
              <p:cNvSpPr>
                <a:spLocks noChangeShapeType="1"/>
              </p:cNvSpPr>
              <p:nvPr/>
            </p:nvSpPr>
            <p:spPr bwMode="auto">
              <a:xfrm>
                <a:off x="1478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  <p:sp>
            <p:nvSpPr>
              <p:cNvPr id="62764" name="Line 1324"/>
              <p:cNvSpPr>
                <a:spLocks noChangeShapeType="1"/>
              </p:cNvSpPr>
              <p:nvPr/>
            </p:nvSpPr>
            <p:spPr bwMode="auto">
              <a:xfrm>
                <a:off x="1447" y="3107"/>
                <a:ext cx="0" cy="376"/>
              </a:xfrm>
              <a:prstGeom prst="line">
                <a:avLst/>
              </a:prstGeom>
              <a:noFill/>
              <a:ln w="12700">
                <a:solidFill>
                  <a:schemeClr val="accent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53882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endParaRPr lang="zh-CN" altLang="en-US"/>
              </a:p>
            </p:txBody>
          </p:sp>
        </p:grpSp>
      </p:grpSp>
      <p:sp>
        <p:nvSpPr>
          <p:cNvPr id="62768" name="AutoShape 1328"/>
          <p:cNvSpPr>
            <a:spLocks noChangeArrowheads="1"/>
          </p:cNvSpPr>
          <p:nvPr/>
        </p:nvSpPr>
        <p:spPr bwMode="auto">
          <a:xfrm>
            <a:off x="6443663" y="2492375"/>
            <a:ext cx="2232025" cy="935038"/>
          </a:xfrm>
          <a:prstGeom prst="wedgeRoundRectCallout">
            <a:avLst>
              <a:gd name="adj1" fmla="val -21694"/>
              <a:gd name="adj2" fmla="val 79370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zh-CN" altLang="en-US" sz="2400" b="1"/>
              <a:t>相当于接入一根导线</a:t>
            </a:r>
          </a:p>
        </p:txBody>
      </p:sp>
      <p:sp>
        <p:nvSpPr>
          <p:cNvPr id="62770" name="AutoShape 1330"/>
          <p:cNvSpPr>
            <a:spLocks noChangeArrowheads="1"/>
          </p:cNvSpPr>
          <p:nvPr/>
        </p:nvSpPr>
        <p:spPr bwMode="auto">
          <a:xfrm>
            <a:off x="6516688" y="4437063"/>
            <a:ext cx="2447925" cy="935037"/>
          </a:xfrm>
          <a:prstGeom prst="wedgeRoundRectCallout">
            <a:avLst>
              <a:gd name="adj1" fmla="val -22181"/>
              <a:gd name="adj2" fmla="val 96519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zh-CN" altLang="en-US" sz="2200" b="1"/>
              <a:t>相当于接入一个定值电阻</a:t>
            </a:r>
          </a:p>
        </p:txBody>
      </p:sp>
      <p:sp>
        <p:nvSpPr>
          <p:cNvPr id="62772" name="Text Box 1332"/>
          <p:cNvSpPr txBox="1">
            <a:spLocks noChangeArrowheads="1"/>
          </p:cNvSpPr>
          <p:nvPr/>
        </p:nvSpPr>
        <p:spPr bwMode="auto">
          <a:xfrm>
            <a:off x="3635375" y="4652963"/>
            <a:ext cx="2303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400" b="1"/>
              <a:t>接</a:t>
            </a:r>
            <a:r>
              <a:rPr lang="en-US" altLang="zh-CN" sz="2400" b="1"/>
              <a:t>BC</a:t>
            </a:r>
            <a:r>
              <a:rPr lang="zh-CN" altLang="en-US" sz="2400" b="1"/>
              <a:t>＝接</a:t>
            </a:r>
            <a:r>
              <a:rPr lang="en-US" altLang="zh-CN" sz="2400" b="1"/>
              <a:t>BD</a:t>
            </a:r>
          </a:p>
        </p:txBody>
      </p:sp>
      <p:sp>
        <p:nvSpPr>
          <p:cNvPr id="62773" name="Text Box 1333"/>
          <p:cNvSpPr txBox="1">
            <a:spLocks noChangeArrowheads="1"/>
          </p:cNvSpPr>
          <p:nvPr/>
        </p:nvSpPr>
        <p:spPr bwMode="auto">
          <a:xfrm>
            <a:off x="611188" y="4581525"/>
            <a:ext cx="2303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400" b="1"/>
              <a:t>接</a:t>
            </a:r>
            <a:r>
              <a:rPr lang="en-US" altLang="zh-CN" sz="2400" b="1"/>
              <a:t>AC</a:t>
            </a:r>
            <a:r>
              <a:rPr lang="zh-CN" altLang="en-US" sz="2400" b="1"/>
              <a:t>＝接</a:t>
            </a:r>
            <a:r>
              <a:rPr lang="en-US" altLang="zh-CN" sz="2400" b="1"/>
              <a:t>AD</a:t>
            </a:r>
          </a:p>
        </p:txBody>
      </p:sp>
      <p:grpSp>
        <p:nvGrpSpPr>
          <p:cNvPr id="59961" name="Group 1384"/>
          <p:cNvGrpSpPr/>
          <p:nvPr/>
        </p:nvGrpSpPr>
        <p:grpSpPr bwMode="auto">
          <a:xfrm>
            <a:off x="684213" y="3357563"/>
            <a:ext cx="1008062" cy="1152525"/>
            <a:chOff x="431" y="1752"/>
            <a:chExt cx="635" cy="726"/>
          </a:xfrm>
        </p:grpSpPr>
        <p:sp>
          <p:nvSpPr>
            <p:cNvPr id="62777" name="Line 1337"/>
            <p:cNvSpPr>
              <a:spLocks noChangeShapeType="1"/>
            </p:cNvSpPr>
            <p:nvPr/>
          </p:nvSpPr>
          <p:spPr bwMode="auto">
            <a:xfrm flipV="1">
              <a:off x="521" y="2296"/>
              <a:ext cx="0" cy="18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82" name="Line 1342"/>
            <p:cNvSpPr>
              <a:spLocks noChangeShapeType="1"/>
            </p:cNvSpPr>
            <p:nvPr/>
          </p:nvSpPr>
          <p:spPr bwMode="auto">
            <a:xfrm flipV="1">
              <a:off x="612" y="2205"/>
              <a:ext cx="181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83" name="Line 1343"/>
            <p:cNvSpPr>
              <a:spLocks noChangeShapeType="1"/>
            </p:cNvSpPr>
            <p:nvPr/>
          </p:nvSpPr>
          <p:spPr bwMode="auto">
            <a:xfrm flipV="1">
              <a:off x="839" y="2205"/>
              <a:ext cx="181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84" name="Line 1344"/>
            <p:cNvSpPr>
              <a:spLocks noChangeShapeType="1"/>
            </p:cNvSpPr>
            <p:nvPr/>
          </p:nvSpPr>
          <p:spPr bwMode="auto">
            <a:xfrm flipV="1">
              <a:off x="1066" y="1979"/>
              <a:ext cx="0" cy="18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86" name="Line 1346"/>
            <p:cNvSpPr>
              <a:spLocks noChangeShapeType="1"/>
            </p:cNvSpPr>
            <p:nvPr/>
          </p:nvSpPr>
          <p:spPr bwMode="auto">
            <a:xfrm flipV="1">
              <a:off x="431" y="1752"/>
              <a:ext cx="45" cy="18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89" name="Line 1349"/>
            <p:cNvSpPr>
              <a:spLocks noChangeShapeType="1"/>
            </p:cNvSpPr>
            <p:nvPr/>
          </p:nvSpPr>
          <p:spPr bwMode="auto">
            <a:xfrm flipH="1" flipV="1">
              <a:off x="793" y="1979"/>
              <a:ext cx="18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92" name="Line 1352"/>
            <p:cNvSpPr>
              <a:spLocks noChangeShapeType="1"/>
            </p:cNvSpPr>
            <p:nvPr/>
          </p:nvSpPr>
          <p:spPr bwMode="auto">
            <a:xfrm flipH="1" flipV="1">
              <a:off x="521" y="1979"/>
              <a:ext cx="18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2811" name="Line 1371"/>
          <p:cNvSpPr>
            <a:spLocks noChangeShapeType="1"/>
          </p:cNvSpPr>
          <p:nvPr/>
        </p:nvSpPr>
        <p:spPr bwMode="auto">
          <a:xfrm flipV="1">
            <a:off x="15012988" y="2420938"/>
            <a:ext cx="287337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814" name="Line 1374"/>
          <p:cNvSpPr>
            <a:spLocks noChangeShapeType="1"/>
          </p:cNvSpPr>
          <p:nvPr/>
        </p:nvSpPr>
        <p:spPr bwMode="auto">
          <a:xfrm flipV="1">
            <a:off x="21205825" y="1844675"/>
            <a:ext cx="287338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62607" name="Group 1387"/>
          <p:cNvGrpSpPr/>
          <p:nvPr/>
        </p:nvGrpSpPr>
        <p:grpSpPr bwMode="auto">
          <a:xfrm>
            <a:off x="6948488" y="5876925"/>
            <a:ext cx="1512887" cy="360363"/>
            <a:chOff x="4422" y="3158"/>
            <a:chExt cx="953" cy="227"/>
          </a:xfrm>
        </p:grpSpPr>
        <p:sp>
          <p:nvSpPr>
            <p:cNvPr id="62800" name="Line 1360"/>
            <p:cNvSpPr>
              <a:spLocks noChangeShapeType="1"/>
            </p:cNvSpPr>
            <p:nvPr/>
          </p:nvSpPr>
          <p:spPr bwMode="auto">
            <a:xfrm flipV="1">
              <a:off x="4513" y="3158"/>
              <a:ext cx="181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801" name="Line 1361"/>
            <p:cNvSpPr>
              <a:spLocks noChangeShapeType="1"/>
            </p:cNvSpPr>
            <p:nvPr/>
          </p:nvSpPr>
          <p:spPr bwMode="auto">
            <a:xfrm flipV="1">
              <a:off x="4740" y="3158"/>
              <a:ext cx="181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802" name="Line 1362"/>
            <p:cNvSpPr>
              <a:spLocks noChangeShapeType="1"/>
            </p:cNvSpPr>
            <p:nvPr/>
          </p:nvSpPr>
          <p:spPr bwMode="auto">
            <a:xfrm flipV="1">
              <a:off x="4967" y="3158"/>
              <a:ext cx="181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803" name="Line 1363"/>
            <p:cNvSpPr>
              <a:spLocks noChangeShapeType="1"/>
            </p:cNvSpPr>
            <p:nvPr/>
          </p:nvSpPr>
          <p:spPr bwMode="auto">
            <a:xfrm flipV="1">
              <a:off x="5193" y="3158"/>
              <a:ext cx="181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812" name="Line 1372"/>
            <p:cNvSpPr>
              <a:spLocks noChangeShapeType="1"/>
            </p:cNvSpPr>
            <p:nvPr/>
          </p:nvSpPr>
          <p:spPr bwMode="auto">
            <a:xfrm flipV="1">
              <a:off x="4422" y="3203"/>
              <a:ext cx="0" cy="18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815" name="Line 1375"/>
            <p:cNvSpPr>
              <a:spLocks noChangeShapeType="1"/>
            </p:cNvSpPr>
            <p:nvPr/>
          </p:nvSpPr>
          <p:spPr bwMode="auto">
            <a:xfrm>
              <a:off x="5375" y="3249"/>
              <a:ext cx="0" cy="136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2613" name="Group 1386"/>
          <p:cNvGrpSpPr/>
          <p:nvPr/>
        </p:nvGrpSpPr>
        <p:grpSpPr bwMode="auto">
          <a:xfrm>
            <a:off x="6516688" y="3429000"/>
            <a:ext cx="2160587" cy="719138"/>
            <a:chOff x="4150" y="1616"/>
            <a:chExt cx="1361" cy="453"/>
          </a:xfrm>
        </p:grpSpPr>
        <p:sp>
          <p:nvSpPr>
            <p:cNvPr id="62804" name="Line 1364"/>
            <p:cNvSpPr>
              <a:spLocks noChangeShapeType="1"/>
            </p:cNvSpPr>
            <p:nvPr/>
          </p:nvSpPr>
          <p:spPr bwMode="auto">
            <a:xfrm>
              <a:off x="4332" y="1842"/>
              <a:ext cx="18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806" name="Line 1366"/>
            <p:cNvSpPr>
              <a:spLocks noChangeShapeType="1"/>
            </p:cNvSpPr>
            <p:nvPr/>
          </p:nvSpPr>
          <p:spPr bwMode="auto">
            <a:xfrm>
              <a:off x="4604" y="1842"/>
              <a:ext cx="18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808" name="Line 1368"/>
            <p:cNvSpPr>
              <a:spLocks noChangeShapeType="1"/>
            </p:cNvSpPr>
            <p:nvPr/>
          </p:nvSpPr>
          <p:spPr bwMode="auto">
            <a:xfrm>
              <a:off x="4876" y="1842"/>
              <a:ext cx="18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810" name="Line 1370"/>
            <p:cNvSpPr>
              <a:spLocks noChangeShapeType="1"/>
            </p:cNvSpPr>
            <p:nvPr/>
          </p:nvSpPr>
          <p:spPr bwMode="auto">
            <a:xfrm>
              <a:off x="5103" y="1842"/>
              <a:ext cx="18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816" name="Line 1376"/>
            <p:cNvSpPr>
              <a:spLocks noChangeShapeType="1"/>
            </p:cNvSpPr>
            <p:nvPr/>
          </p:nvSpPr>
          <p:spPr bwMode="auto">
            <a:xfrm>
              <a:off x="5375" y="1888"/>
              <a:ext cx="136" cy="181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817" name="Line 1377"/>
            <p:cNvSpPr>
              <a:spLocks noChangeShapeType="1"/>
            </p:cNvSpPr>
            <p:nvPr/>
          </p:nvSpPr>
          <p:spPr bwMode="auto">
            <a:xfrm>
              <a:off x="4150" y="1616"/>
              <a:ext cx="182" cy="9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2621" name="Group 1389"/>
          <p:cNvGrpSpPr/>
          <p:nvPr/>
        </p:nvGrpSpPr>
        <p:grpSpPr bwMode="auto">
          <a:xfrm>
            <a:off x="827088" y="5013325"/>
            <a:ext cx="2016125" cy="1296988"/>
            <a:chOff x="521" y="2931"/>
            <a:chExt cx="1270" cy="817"/>
          </a:xfrm>
        </p:grpSpPr>
        <p:sp>
          <p:nvSpPr>
            <p:cNvPr id="62774" name="Line 1334"/>
            <p:cNvSpPr>
              <a:spLocks noChangeShapeType="1"/>
            </p:cNvSpPr>
            <p:nvPr/>
          </p:nvSpPr>
          <p:spPr bwMode="auto">
            <a:xfrm flipV="1">
              <a:off x="521" y="3566"/>
              <a:ext cx="0" cy="18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75" name="Line 1335"/>
            <p:cNvSpPr>
              <a:spLocks noChangeShapeType="1"/>
            </p:cNvSpPr>
            <p:nvPr/>
          </p:nvSpPr>
          <p:spPr bwMode="auto">
            <a:xfrm>
              <a:off x="839" y="3475"/>
              <a:ext cx="18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78" name="Line 1338"/>
            <p:cNvSpPr>
              <a:spLocks noChangeShapeType="1"/>
            </p:cNvSpPr>
            <p:nvPr/>
          </p:nvSpPr>
          <p:spPr bwMode="auto">
            <a:xfrm flipV="1">
              <a:off x="612" y="3475"/>
              <a:ext cx="181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79" name="Line 1339"/>
            <p:cNvSpPr>
              <a:spLocks noChangeShapeType="1"/>
            </p:cNvSpPr>
            <p:nvPr/>
          </p:nvSpPr>
          <p:spPr bwMode="auto">
            <a:xfrm flipV="1">
              <a:off x="1791" y="2931"/>
              <a:ext cx="0" cy="18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80" name="Line 1340"/>
            <p:cNvSpPr>
              <a:spLocks noChangeShapeType="1"/>
            </p:cNvSpPr>
            <p:nvPr/>
          </p:nvSpPr>
          <p:spPr bwMode="auto">
            <a:xfrm flipV="1">
              <a:off x="1111" y="3249"/>
              <a:ext cx="181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81" name="Line 1341"/>
            <p:cNvSpPr>
              <a:spLocks noChangeShapeType="1"/>
            </p:cNvSpPr>
            <p:nvPr/>
          </p:nvSpPr>
          <p:spPr bwMode="auto">
            <a:xfrm flipV="1">
              <a:off x="1383" y="3249"/>
              <a:ext cx="181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818" name="Line 1378"/>
            <p:cNvSpPr>
              <a:spLocks noChangeShapeType="1"/>
            </p:cNvSpPr>
            <p:nvPr/>
          </p:nvSpPr>
          <p:spPr bwMode="auto">
            <a:xfrm flipV="1">
              <a:off x="1020" y="3249"/>
              <a:ext cx="0" cy="18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2622" name="Group 1388"/>
          <p:cNvGrpSpPr/>
          <p:nvPr/>
        </p:nvGrpSpPr>
        <p:grpSpPr bwMode="auto">
          <a:xfrm>
            <a:off x="4716463" y="5013325"/>
            <a:ext cx="1368425" cy="1368425"/>
            <a:chOff x="2971" y="2886"/>
            <a:chExt cx="862" cy="862"/>
          </a:xfrm>
        </p:grpSpPr>
        <p:sp>
          <p:nvSpPr>
            <p:cNvPr id="62776" name="Line 1336"/>
            <p:cNvSpPr>
              <a:spLocks noChangeShapeType="1"/>
            </p:cNvSpPr>
            <p:nvPr/>
          </p:nvSpPr>
          <p:spPr bwMode="auto">
            <a:xfrm flipV="1">
              <a:off x="2971" y="3249"/>
              <a:ext cx="0" cy="18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85" name="Line 1345"/>
            <p:cNvSpPr>
              <a:spLocks noChangeShapeType="1"/>
            </p:cNvSpPr>
            <p:nvPr/>
          </p:nvSpPr>
          <p:spPr bwMode="auto">
            <a:xfrm flipV="1">
              <a:off x="3651" y="2886"/>
              <a:ext cx="182" cy="136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90" name="Line 1350"/>
            <p:cNvSpPr>
              <a:spLocks noChangeShapeType="1"/>
            </p:cNvSpPr>
            <p:nvPr/>
          </p:nvSpPr>
          <p:spPr bwMode="auto">
            <a:xfrm flipV="1">
              <a:off x="3470" y="3566"/>
              <a:ext cx="0" cy="18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95" name="Line 1355"/>
            <p:cNvSpPr>
              <a:spLocks noChangeShapeType="1"/>
            </p:cNvSpPr>
            <p:nvPr/>
          </p:nvSpPr>
          <p:spPr bwMode="auto">
            <a:xfrm flipH="1" flipV="1">
              <a:off x="3243" y="3430"/>
              <a:ext cx="18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96" name="Line 1356"/>
            <p:cNvSpPr>
              <a:spLocks noChangeShapeType="1"/>
            </p:cNvSpPr>
            <p:nvPr/>
          </p:nvSpPr>
          <p:spPr bwMode="auto">
            <a:xfrm flipH="1" flipV="1">
              <a:off x="3016" y="3430"/>
              <a:ext cx="18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819" name="Line 1379"/>
            <p:cNvSpPr>
              <a:spLocks noChangeShapeType="1"/>
            </p:cNvSpPr>
            <p:nvPr/>
          </p:nvSpPr>
          <p:spPr bwMode="auto">
            <a:xfrm flipV="1">
              <a:off x="3061" y="3249"/>
              <a:ext cx="181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820" name="Line 1380"/>
            <p:cNvSpPr>
              <a:spLocks noChangeShapeType="1"/>
            </p:cNvSpPr>
            <p:nvPr/>
          </p:nvSpPr>
          <p:spPr bwMode="auto">
            <a:xfrm flipV="1">
              <a:off x="3334" y="3249"/>
              <a:ext cx="181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9969" name="Group 1385"/>
          <p:cNvGrpSpPr/>
          <p:nvPr/>
        </p:nvGrpSpPr>
        <p:grpSpPr bwMode="auto">
          <a:xfrm>
            <a:off x="3708400" y="3357563"/>
            <a:ext cx="1727200" cy="1152525"/>
            <a:chOff x="2336" y="1752"/>
            <a:chExt cx="1088" cy="726"/>
          </a:xfrm>
        </p:grpSpPr>
        <p:sp>
          <p:nvSpPr>
            <p:cNvPr id="62787" name="Line 1347"/>
            <p:cNvSpPr>
              <a:spLocks noChangeShapeType="1"/>
            </p:cNvSpPr>
            <p:nvPr/>
          </p:nvSpPr>
          <p:spPr bwMode="auto">
            <a:xfrm flipV="1">
              <a:off x="2336" y="1752"/>
              <a:ext cx="0" cy="18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93" name="Line 1353"/>
            <p:cNvSpPr>
              <a:spLocks noChangeShapeType="1"/>
            </p:cNvSpPr>
            <p:nvPr/>
          </p:nvSpPr>
          <p:spPr bwMode="auto">
            <a:xfrm flipV="1">
              <a:off x="3424" y="2296"/>
              <a:ext cx="0" cy="18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97" name="Line 1357"/>
            <p:cNvSpPr>
              <a:spLocks noChangeShapeType="1"/>
            </p:cNvSpPr>
            <p:nvPr/>
          </p:nvSpPr>
          <p:spPr bwMode="auto">
            <a:xfrm flipH="1" flipV="1">
              <a:off x="3198" y="2205"/>
              <a:ext cx="18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798" name="Line 1358"/>
            <p:cNvSpPr>
              <a:spLocks noChangeShapeType="1"/>
            </p:cNvSpPr>
            <p:nvPr/>
          </p:nvSpPr>
          <p:spPr bwMode="auto">
            <a:xfrm flipH="1" flipV="1">
              <a:off x="2971" y="2205"/>
              <a:ext cx="18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821" name="Line 1381"/>
            <p:cNvSpPr>
              <a:spLocks noChangeShapeType="1"/>
            </p:cNvSpPr>
            <p:nvPr/>
          </p:nvSpPr>
          <p:spPr bwMode="auto">
            <a:xfrm flipH="1" flipV="1">
              <a:off x="2381" y="2024"/>
              <a:ext cx="18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822" name="Line 1382"/>
            <p:cNvSpPr>
              <a:spLocks noChangeShapeType="1"/>
            </p:cNvSpPr>
            <p:nvPr/>
          </p:nvSpPr>
          <p:spPr bwMode="auto">
            <a:xfrm flipH="1" flipV="1">
              <a:off x="2653" y="2024"/>
              <a:ext cx="18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823" name="Line 1383"/>
            <p:cNvSpPr>
              <a:spLocks noChangeShapeType="1"/>
            </p:cNvSpPr>
            <p:nvPr/>
          </p:nvSpPr>
          <p:spPr bwMode="auto">
            <a:xfrm flipH="1" flipV="1">
              <a:off x="2925" y="2024"/>
              <a:ext cx="0" cy="227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9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9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62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9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62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500"/>
                                        <p:tgtEl>
                                          <p:spTgt spid="59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62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500"/>
                                        <p:tgtEl>
                                          <p:spTgt spid="59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62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602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6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6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2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2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8" grpId="0"/>
      <p:bldP spid="59400" grpId="0"/>
      <p:bldP spid="60279" grpId="0"/>
      <p:bldP spid="60279" grpId="1"/>
      <p:bldP spid="62768" grpId="0" animBg="1"/>
      <p:bldP spid="62770" grpId="0" animBg="1"/>
      <p:bldP spid="62772" grpId="0"/>
      <p:bldP spid="6277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3347864" y="1061864"/>
            <a:ext cx="4104456" cy="1143000"/>
          </a:xfrm>
        </p:spPr>
        <p:txBody>
          <a:bodyPr/>
          <a:lstStyle/>
          <a:p>
            <a:pPr algn="l"/>
            <a:r>
              <a:rPr lang="zh-CN" altLang="en-US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学习目</a:t>
            </a:r>
            <a:r>
              <a:rPr lang="zh-CN" altLang="en-US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标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1691680" y="2392288"/>
            <a:ext cx="6408712" cy="20448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400" dirty="0"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400" dirty="0">
                <a:latin typeface="楷体" pitchFamily="49" charset="-122"/>
                <a:ea typeface="楷体" pitchFamily="49" charset="-122"/>
              </a:rPr>
              <a:t>什么叫电阻，电阻大小与什么因素有关。</a:t>
            </a:r>
          </a:p>
          <a:p>
            <a:pPr marL="0" indent="0">
              <a:buNone/>
            </a:pPr>
            <a:r>
              <a:rPr lang="en-US" altLang="zh-CN" sz="2400" dirty="0"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400" dirty="0">
                <a:latin typeface="楷体" pitchFamily="49" charset="-122"/>
                <a:ea typeface="楷体" pitchFamily="49" charset="-122"/>
              </a:rPr>
              <a:t>研究电阻用到什么研究方法。</a:t>
            </a:r>
          </a:p>
          <a:p>
            <a:pPr marL="0" indent="0">
              <a:buNone/>
            </a:pPr>
            <a:r>
              <a:rPr lang="en-US" altLang="zh-CN" sz="2400" dirty="0"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400" dirty="0">
                <a:latin typeface="楷体" pitchFamily="49" charset="-122"/>
                <a:ea typeface="楷体" pitchFamily="49" charset="-122"/>
              </a:rPr>
              <a:t>如何使用滑动变阻器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8" grpId="0"/>
      <p:bldP spid="9113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0" y="849313"/>
            <a:ext cx="8229600" cy="1143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课本</a:t>
            </a:r>
            <a:r>
              <a:rPr lang="en-US" altLang="zh-CN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P</a:t>
            </a:r>
            <a:r>
              <a:rPr lang="en-US" altLang="zh-CN" sz="3200" b="1" baseline="-25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75</a:t>
            </a:r>
            <a:r>
              <a:rPr lang="en-US" altLang="zh-CN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/>
            </a:r>
            <a:br>
              <a:rPr lang="en-US" altLang="zh-CN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</a:br>
            <a:r>
              <a:rPr lang="zh-CN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活动</a:t>
            </a:r>
            <a:r>
              <a:rPr lang="en-US" altLang="zh-CN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：认识滑动变阻器</a:t>
            </a:r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 flipH="1">
            <a:off x="4859338" y="2852738"/>
            <a:ext cx="504825" cy="293687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 flipV="1">
            <a:off x="4191000" y="4292600"/>
            <a:ext cx="381000" cy="617538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 flipH="1" flipV="1">
            <a:off x="6732588" y="3860800"/>
            <a:ext cx="649287" cy="10795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89" name="Line 21"/>
          <p:cNvSpPr>
            <a:spLocks noChangeShapeType="1"/>
          </p:cNvSpPr>
          <p:nvPr/>
        </p:nvSpPr>
        <p:spPr bwMode="auto">
          <a:xfrm flipH="1" flipV="1">
            <a:off x="1231900" y="4435475"/>
            <a:ext cx="244475" cy="1081088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90" name="Line 22"/>
          <p:cNvSpPr>
            <a:spLocks noChangeShapeType="1"/>
          </p:cNvSpPr>
          <p:nvPr/>
        </p:nvSpPr>
        <p:spPr bwMode="auto">
          <a:xfrm flipV="1">
            <a:off x="1981200" y="5156200"/>
            <a:ext cx="4678363" cy="515938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097" name="Text Box 9"/>
          <p:cNvSpPr txBox="1">
            <a:spLocks noChangeArrowheads="1"/>
          </p:cNvSpPr>
          <p:nvPr/>
        </p:nvSpPr>
        <p:spPr bwMode="auto">
          <a:xfrm>
            <a:off x="323850" y="333375"/>
            <a:ext cx="48244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3300"/>
                </a:solidFill>
              </a:rPr>
              <a:t>滑动变阻器</a:t>
            </a:r>
          </a:p>
        </p:txBody>
      </p:sp>
      <p:sp>
        <p:nvSpPr>
          <p:cNvPr id="89098" name="Text Box 10"/>
          <p:cNvSpPr txBox="1">
            <a:spLocks noChangeArrowheads="1"/>
          </p:cNvSpPr>
          <p:nvPr/>
        </p:nvSpPr>
        <p:spPr bwMode="auto">
          <a:xfrm>
            <a:off x="468313" y="2133600"/>
            <a:ext cx="815657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dirty="0"/>
              <a:t>(1)</a:t>
            </a:r>
            <a:r>
              <a:rPr lang="zh-CN" altLang="en-US" sz="2800" dirty="0"/>
              <a:t>这个滑动变阻器的标示值是</a:t>
            </a:r>
            <a:r>
              <a:rPr lang="en-US" altLang="zh-CN" sz="2800" dirty="0"/>
              <a:t>___Ω</a:t>
            </a:r>
            <a:r>
              <a:rPr lang="zh-CN" altLang="en-US" sz="2800" dirty="0"/>
              <a:t>，这个值指的是哪两个接线柱间的电阻？</a:t>
            </a:r>
          </a:p>
        </p:txBody>
      </p:sp>
      <p:sp>
        <p:nvSpPr>
          <p:cNvPr id="89099" name="Text Box 11"/>
          <p:cNvSpPr txBox="1">
            <a:spLocks noChangeArrowheads="1"/>
          </p:cNvSpPr>
          <p:nvPr/>
        </p:nvSpPr>
        <p:spPr bwMode="auto">
          <a:xfrm>
            <a:off x="468313" y="3141663"/>
            <a:ext cx="81565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dirty="0"/>
              <a:t>(2) </a:t>
            </a:r>
            <a:r>
              <a:rPr lang="zh-CN" altLang="en-US" sz="2800" dirty="0"/>
              <a:t>哪两个接线柱间的电阻很小，几乎为零？</a:t>
            </a:r>
          </a:p>
        </p:txBody>
      </p:sp>
      <p:sp>
        <p:nvSpPr>
          <p:cNvPr id="89100" name="Text Box 12"/>
          <p:cNvSpPr txBox="1">
            <a:spLocks noChangeArrowheads="1"/>
          </p:cNvSpPr>
          <p:nvPr/>
        </p:nvSpPr>
        <p:spPr bwMode="auto">
          <a:xfrm>
            <a:off x="468313" y="3644900"/>
            <a:ext cx="81565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dirty="0"/>
              <a:t>(3) </a:t>
            </a:r>
            <a:r>
              <a:rPr lang="zh-CN" altLang="en-US" sz="2800" dirty="0"/>
              <a:t>滑片是怎样跟电阻丝接触的？</a:t>
            </a:r>
          </a:p>
        </p:txBody>
      </p:sp>
      <p:sp>
        <p:nvSpPr>
          <p:cNvPr id="89101" name="Text Box 13"/>
          <p:cNvSpPr txBox="1">
            <a:spLocks noChangeArrowheads="1"/>
          </p:cNvSpPr>
          <p:nvPr/>
        </p:nvSpPr>
        <p:spPr bwMode="auto">
          <a:xfrm>
            <a:off x="468313" y="4581525"/>
            <a:ext cx="8156575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dirty="0"/>
              <a:t>(4) </a:t>
            </a:r>
            <a:r>
              <a:rPr lang="zh-CN" altLang="en-US" sz="2800" dirty="0"/>
              <a:t>如图所示的变阻器，当滑片向右滑动时，哪两个接线柱间的电阻变大？哪两个接线柱间的电阻变小？哪两个接线柱间的电阻不变？</a:t>
            </a:r>
          </a:p>
        </p:txBody>
      </p:sp>
      <p:sp>
        <p:nvSpPr>
          <p:cNvPr id="89102" name="Text Box 14"/>
          <p:cNvSpPr txBox="1">
            <a:spLocks noChangeArrowheads="1"/>
          </p:cNvSpPr>
          <p:nvPr/>
        </p:nvSpPr>
        <p:spPr bwMode="auto">
          <a:xfrm>
            <a:off x="4716463" y="2565400"/>
            <a:ext cx="6985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u="sng">
                <a:solidFill>
                  <a:srgbClr val="FF3300"/>
                </a:solidFill>
              </a:rPr>
              <a:t>AB</a:t>
            </a:r>
          </a:p>
        </p:txBody>
      </p:sp>
      <p:sp>
        <p:nvSpPr>
          <p:cNvPr id="89103" name="Text Box 15"/>
          <p:cNvSpPr txBox="1">
            <a:spLocks noChangeArrowheads="1"/>
          </p:cNvSpPr>
          <p:nvPr/>
        </p:nvSpPr>
        <p:spPr bwMode="auto">
          <a:xfrm>
            <a:off x="900113" y="5876925"/>
            <a:ext cx="15700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u="sng">
                <a:solidFill>
                  <a:srgbClr val="FF3300"/>
                </a:solidFill>
              </a:rPr>
              <a:t>AC</a:t>
            </a:r>
            <a:r>
              <a:rPr lang="zh-CN" altLang="en-US" sz="2800" b="1" u="sng">
                <a:solidFill>
                  <a:srgbClr val="FF3300"/>
                </a:solidFill>
              </a:rPr>
              <a:t>或</a:t>
            </a:r>
            <a:r>
              <a:rPr lang="en-US" altLang="zh-CN" sz="2800" b="1" u="sng">
                <a:solidFill>
                  <a:srgbClr val="FF3300"/>
                </a:solidFill>
              </a:rPr>
              <a:t>AD</a:t>
            </a:r>
          </a:p>
        </p:txBody>
      </p:sp>
      <p:sp>
        <p:nvSpPr>
          <p:cNvPr id="89104" name="Text Box 16"/>
          <p:cNvSpPr txBox="1">
            <a:spLocks noChangeArrowheads="1"/>
          </p:cNvSpPr>
          <p:nvPr/>
        </p:nvSpPr>
        <p:spPr bwMode="auto">
          <a:xfrm>
            <a:off x="5292725" y="2060575"/>
            <a:ext cx="5810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3300"/>
                </a:solidFill>
              </a:rPr>
              <a:t>50</a:t>
            </a:r>
          </a:p>
        </p:txBody>
      </p:sp>
      <p:sp>
        <p:nvSpPr>
          <p:cNvPr id="89105" name="Text Box 17"/>
          <p:cNvSpPr txBox="1">
            <a:spLocks noChangeArrowheads="1"/>
          </p:cNvSpPr>
          <p:nvPr/>
        </p:nvSpPr>
        <p:spPr bwMode="auto">
          <a:xfrm>
            <a:off x="1116013" y="4076700"/>
            <a:ext cx="5327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u="sng" dirty="0">
                <a:solidFill>
                  <a:srgbClr val="FF3300"/>
                </a:solidFill>
              </a:rPr>
              <a:t>通过滑道，滑道已刮去绝缘层</a:t>
            </a:r>
          </a:p>
        </p:txBody>
      </p:sp>
      <p:sp>
        <p:nvSpPr>
          <p:cNvPr id="89106" name="Text Box 18"/>
          <p:cNvSpPr txBox="1">
            <a:spLocks noChangeArrowheads="1"/>
          </p:cNvSpPr>
          <p:nvPr/>
        </p:nvSpPr>
        <p:spPr bwMode="auto">
          <a:xfrm>
            <a:off x="7380288" y="3141663"/>
            <a:ext cx="6985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u="sng">
                <a:solidFill>
                  <a:srgbClr val="FF3300"/>
                </a:solidFill>
              </a:rPr>
              <a:t>CD</a:t>
            </a:r>
          </a:p>
        </p:txBody>
      </p:sp>
      <p:sp>
        <p:nvSpPr>
          <p:cNvPr id="89107" name="Text Box 19"/>
          <p:cNvSpPr txBox="1">
            <a:spLocks noChangeArrowheads="1"/>
          </p:cNvSpPr>
          <p:nvPr/>
        </p:nvSpPr>
        <p:spPr bwMode="auto">
          <a:xfrm>
            <a:off x="2916238" y="5876925"/>
            <a:ext cx="15700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u="sng">
                <a:solidFill>
                  <a:srgbClr val="FF3300"/>
                </a:solidFill>
              </a:rPr>
              <a:t>BC</a:t>
            </a:r>
            <a:r>
              <a:rPr lang="zh-CN" altLang="en-US" sz="2800" b="1" u="sng">
                <a:solidFill>
                  <a:srgbClr val="FF3300"/>
                </a:solidFill>
              </a:rPr>
              <a:t>或</a:t>
            </a:r>
            <a:r>
              <a:rPr lang="en-US" altLang="zh-CN" sz="2800" b="1" u="sng">
                <a:solidFill>
                  <a:srgbClr val="FF3300"/>
                </a:solidFill>
              </a:rPr>
              <a:t>BD</a:t>
            </a:r>
          </a:p>
        </p:txBody>
      </p:sp>
      <p:sp>
        <p:nvSpPr>
          <p:cNvPr id="89108" name="Text Box 20"/>
          <p:cNvSpPr txBox="1">
            <a:spLocks noChangeArrowheads="1"/>
          </p:cNvSpPr>
          <p:nvPr/>
        </p:nvSpPr>
        <p:spPr bwMode="auto">
          <a:xfrm>
            <a:off x="4932363" y="5876925"/>
            <a:ext cx="15700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u="sng">
                <a:solidFill>
                  <a:srgbClr val="FF3300"/>
                </a:solidFill>
              </a:rPr>
              <a:t>AB</a:t>
            </a:r>
            <a:r>
              <a:rPr lang="zh-CN" altLang="en-US" sz="2800" b="1" u="sng">
                <a:solidFill>
                  <a:srgbClr val="FF3300"/>
                </a:solidFill>
              </a:rPr>
              <a:t>或</a:t>
            </a:r>
            <a:r>
              <a:rPr lang="en-US" altLang="zh-CN" sz="2800" b="1" u="sng">
                <a:solidFill>
                  <a:srgbClr val="FF3300"/>
                </a:solidFill>
              </a:rPr>
              <a:t>CD</a:t>
            </a:r>
          </a:p>
        </p:txBody>
      </p:sp>
      <p:pic>
        <p:nvPicPr>
          <p:cNvPr id="89114" name="Picture 2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48263" y="333375"/>
            <a:ext cx="3095625" cy="157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9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9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9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9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89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89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02" grpId="0"/>
      <p:bldP spid="89103" grpId="0"/>
      <p:bldP spid="89104" grpId="0"/>
      <p:bldP spid="89105" grpId="0"/>
      <p:bldP spid="89106" grpId="0"/>
      <p:bldP spid="89107" grpId="0"/>
      <p:bldP spid="8910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80"/>
          <p:cNvGrpSpPr/>
          <p:nvPr/>
        </p:nvGrpSpPr>
        <p:grpSpPr bwMode="auto">
          <a:xfrm>
            <a:off x="1116013" y="1125538"/>
            <a:ext cx="2016125" cy="1008062"/>
            <a:chOff x="228" y="708"/>
            <a:chExt cx="2343" cy="1380"/>
          </a:xfrm>
        </p:grpSpPr>
        <p:sp>
          <p:nvSpPr>
            <p:cNvPr id="61065" name="Freeform 649"/>
            <p:cNvSpPr/>
            <p:nvPr/>
          </p:nvSpPr>
          <p:spPr bwMode="auto">
            <a:xfrm>
              <a:off x="252" y="1584"/>
              <a:ext cx="408" cy="504"/>
            </a:xfrm>
            <a:custGeom>
              <a:avLst/>
              <a:gdLst>
                <a:gd name="T0" fmla="*/ 408 w 408"/>
                <a:gd name="T1" fmla="*/ 0 h 504"/>
                <a:gd name="T2" fmla="*/ 384 w 408"/>
                <a:gd name="T3" fmla="*/ 36 h 504"/>
                <a:gd name="T4" fmla="*/ 360 w 408"/>
                <a:gd name="T5" fmla="*/ 108 h 504"/>
                <a:gd name="T6" fmla="*/ 348 w 408"/>
                <a:gd name="T7" fmla="*/ 312 h 504"/>
                <a:gd name="T8" fmla="*/ 336 w 408"/>
                <a:gd name="T9" fmla="*/ 348 h 504"/>
                <a:gd name="T10" fmla="*/ 240 w 408"/>
                <a:gd name="T11" fmla="*/ 372 h 504"/>
                <a:gd name="T12" fmla="*/ 168 w 408"/>
                <a:gd name="T13" fmla="*/ 480 h 504"/>
                <a:gd name="T14" fmla="*/ 84 w 408"/>
                <a:gd name="T15" fmla="*/ 504 h 504"/>
                <a:gd name="T16" fmla="*/ 0 w 408"/>
                <a:gd name="T17" fmla="*/ 480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8" h="504">
                  <a:moveTo>
                    <a:pt x="408" y="0"/>
                  </a:moveTo>
                  <a:cubicBezTo>
                    <a:pt x="400" y="12"/>
                    <a:pt x="390" y="23"/>
                    <a:pt x="384" y="36"/>
                  </a:cubicBezTo>
                  <a:cubicBezTo>
                    <a:pt x="374" y="59"/>
                    <a:pt x="360" y="108"/>
                    <a:pt x="360" y="108"/>
                  </a:cubicBezTo>
                  <a:cubicBezTo>
                    <a:pt x="356" y="176"/>
                    <a:pt x="355" y="244"/>
                    <a:pt x="348" y="312"/>
                  </a:cubicBezTo>
                  <a:cubicBezTo>
                    <a:pt x="347" y="325"/>
                    <a:pt x="347" y="342"/>
                    <a:pt x="336" y="348"/>
                  </a:cubicBezTo>
                  <a:cubicBezTo>
                    <a:pt x="307" y="364"/>
                    <a:pt x="240" y="372"/>
                    <a:pt x="240" y="372"/>
                  </a:cubicBezTo>
                  <a:cubicBezTo>
                    <a:pt x="231" y="400"/>
                    <a:pt x="191" y="462"/>
                    <a:pt x="168" y="480"/>
                  </a:cubicBezTo>
                  <a:cubicBezTo>
                    <a:pt x="160" y="486"/>
                    <a:pt x="87" y="503"/>
                    <a:pt x="84" y="504"/>
                  </a:cubicBezTo>
                  <a:cubicBezTo>
                    <a:pt x="8" y="479"/>
                    <a:pt x="37" y="480"/>
                    <a:pt x="0" y="480"/>
                  </a:cubicBezTo>
                </a:path>
              </a:pathLst>
            </a:custGeom>
            <a:noFill/>
            <a:ln w="38100" cap="flat" cmpd="sng">
              <a:solidFill>
                <a:srgbClr val="FF9900"/>
              </a:solidFill>
              <a:prstDash val="solid"/>
              <a:round/>
            </a:ln>
            <a:effectLst>
              <a:outerShdw dist="53882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zh-CN" altLang="en-US"/>
            </a:p>
          </p:txBody>
        </p:sp>
        <p:sp>
          <p:nvSpPr>
            <p:cNvPr id="61066" name="Freeform 650"/>
            <p:cNvSpPr/>
            <p:nvPr/>
          </p:nvSpPr>
          <p:spPr bwMode="auto">
            <a:xfrm>
              <a:off x="228" y="708"/>
              <a:ext cx="301" cy="564"/>
            </a:xfrm>
            <a:custGeom>
              <a:avLst/>
              <a:gdLst>
                <a:gd name="T0" fmla="*/ 204 w 301"/>
                <a:gd name="T1" fmla="*/ 564 h 564"/>
                <a:gd name="T2" fmla="*/ 216 w 301"/>
                <a:gd name="T3" fmla="*/ 468 h 564"/>
                <a:gd name="T4" fmla="*/ 252 w 301"/>
                <a:gd name="T5" fmla="*/ 444 h 564"/>
                <a:gd name="T6" fmla="*/ 276 w 301"/>
                <a:gd name="T7" fmla="*/ 408 h 564"/>
                <a:gd name="T8" fmla="*/ 300 w 301"/>
                <a:gd name="T9" fmla="*/ 336 h 564"/>
                <a:gd name="T10" fmla="*/ 276 w 301"/>
                <a:gd name="T11" fmla="*/ 144 h 564"/>
                <a:gd name="T12" fmla="*/ 156 w 301"/>
                <a:gd name="T13" fmla="*/ 84 h 564"/>
                <a:gd name="T14" fmla="*/ 144 w 301"/>
                <a:gd name="T15" fmla="*/ 48 h 564"/>
                <a:gd name="T16" fmla="*/ 108 w 301"/>
                <a:gd name="T17" fmla="*/ 36 h 564"/>
                <a:gd name="T18" fmla="*/ 0 w 301"/>
                <a:gd name="T19" fmla="*/ 0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1" h="564">
                  <a:moveTo>
                    <a:pt x="204" y="564"/>
                  </a:moveTo>
                  <a:cubicBezTo>
                    <a:pt x="208" y="532"/>
                    <a:pt x="204" y="498"/>
                    <a:pt x="216" y="468"/>
                  </a:cubicBezTo>
                  <a:cubicBezTo>
                    <a:pt x="221" y="455"/>
                    <a:pt x="242" y="454"/>
                    <a:pt x="252" y="444"/>
                  </a:cubicBezTo>
                  <a:cubicBezTo>
                    <a:pt x="262" y="434"/>
                    <a:pt x="270" y="421"/>
                    <a:pt x="276" y="408"/>
                  </a:cubicBezTo>
                  <a:cubicBezTo>
                    <a:pt x="286" y="385"/>
                    <a:pt x="300" y="336"/>
                    <a:pt x="300" y="336"/>
                  </a:cubicBezTo>
                  <a:cubicBezTo>
                    <a:pt x="289" y="272"/>
                    <a:pt x="301" y="204"/>
                    <a:pt x="276" y="144"/>
                  </a:cubicBezTo>
                  <a:cubicBezTo>
                    <a:pt x="273" y="137"/>
                    <a:pt x="170" y="89"/>
                    <a:pt x="156" y="84"/>
                  </a:cubicBezTo>
                  <a:cubicBezTo>
                    <a:pt x="152" y="72"/>
                    <a:pt x="153" y="57"/>
                    <a:pt x="144" y="48"/>
                  </a:cubicBezTo>
                  <a:cubicBezTo>
                    <a:pt x="135" y="39"/>
                    <a:pt x="119" y="42"/>
                    <a:pt x="108" y="36"/>
                  </a:cubicBezTo>
                  <a:cubicBezTo>
                    <a:pt x="69" y="16"/>
                    <a:pt x="46" y="0"/>
                    <a:pt x="0" y="0"/>
                  </a:cubicBezTo>
                </a:path>
              </a:pathLst>
            </a:custGeom>
            <a:noFill/>
            <a:ln w="38100" cap="flat" cmpd="sng">
              <a:solidFill>
                <a:srgbClr val="FF9900"/>
              </a:solidFill>
              <a:prstDash val="solid"/>
              <a:round/>
            </a:ln>
            <a:effectLst>
              <a:outerShdw dist="53882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zh-CN" altLang="en-US"/>
            </a:p>
          </p:txBody>
        </p:sp>
        <p:grpSp>
          <p:nvGrpSpPr>
            <p:cNvPr id="3" name="Group 875"/>
            <p:cNvGrpSpPr/>
            <p:nvPr/>
          </p:nvGrpSpPr>
          <p:grpSpPr bwMode="auto">
            <a:xfrm>
              <a:off x="304" y="1062"/>
              <a:ext cx="2267" cy="830"/>
              <a:chOff x="304" y="1062"/>
              <a:chExt cx="2267" cy="830"/>
            </a:xfrm>
          </p:grpSpPr>
          <p:grpSp>
            <p:nvGrpSpPr>
              <p:cNvPr id="4" name="Group 327"/>
              <p:cNvGrpSpPr>
                <a:grpSpLocks noChangeAspect="1"/>
              </p:cNvGrpSpPr>
              <p:nvPr/>
            </p:nvGrpSpPr>
            <p:grpSpPr bwMode="auto">
              <a:xfrm>
                <a:off x="304" y="1062"/>
                <a:ext cx="2267" cy="830"/>
                <a:chOff x="2822" y="1652"/>
                <a:chExt cx="2520" cy="923"/>
              </a:xfrm>
            </p:grpSpPr>
            <p:grpSp>
              <p:nvGrpSpPr>
                <p:cNvPr id="5" name="Group 328"/>
                <p:cNvGrpSpPr>
                  <a:grpSpLocks noChangeAspect="1"/>
                </p:cNvGrpSpPr>
                <p:nvPr/>
              </p:nvGrpSpPr>
              <p:grpSpPr bwMode="auto">
                <a:xfrm>
                  <a:off x="2842" y="1745"/>
                  <a:ext cx="2466" cy="830"/>
                  <a:chOff x="2715" y="2313"/>
                  <a:chExt cx="2466" cy="830"/>
                </a:xfrm>
              </p:grpSpPr>
              <p:grpSp>
                <p:nvGrpSpPr>
                  <p:cNvPr id="6" name="Group 32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935" y="2527"/>
                    <a:ext cx="2040" cy="376"/>
                    <a:chOff x="2935" y="2527"/>
                    <a:chExt cx="2040" cy="376"/>
                  </a:xfrm>
                </p:grpSpPr>
                <p:sp>
                  <p:nvSpPr>
                    <p:cNvPr id="60746" name="Rectangle 33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935" y="2535"/>
                      <a:ext cx="2040" cy="363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1">
                            <a:gamma/>
                            <a:shade val="66275"/>
                            <a:invGamma/>
                          </a:schemeClr>
                        </a:gs>
                        <a:gs pos="50000">
                          <a:schemeClr val="bg1"/>
                        </a:gs>
                        <a:gs pos="100000">
                          <a:schemeClr val="bg1">
                            <a:gamma/>
                            <a:shade val="66275"/>
                            <a:invGamma/>
                          </a:schemeClr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747" name="Rectangle 33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71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48" name="Rectangle 33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002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49" name="Rectangle 33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033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50" name="Rectangle 33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064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51" name="Rectangle 33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09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52" name="Rectangle 33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12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53" name="Rectangle 33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40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54" name="Rectangle 33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15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55" name="Rectangle 33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18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56" name="Rectangle 34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81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57" name="Rectangle 34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84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58" name="Rectangle 34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66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59" name="Rectangle 34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696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60" name="Rectangle 34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726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61" name="Rectangle 34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75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62" name="Rectangle 34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78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63" name="Rectangle 34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342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64" name="Rectangle 34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311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65" name="Rectangle 34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573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66" name="Rectangle 35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603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67" name="Rectangle 35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634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68" name="Rectangle 35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419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69" name="Rectangle 35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450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70" name="Rectangle 35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481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71" name="Rectangle 35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512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72" name="Rectangle 35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543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73" name="Rectangle 35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87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74" name="Rectangle 35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09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75" name="Rectangle 35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250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76" name="Rectangle 36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280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77" name="Rectangle 36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372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78" name="Rectangle 36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402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79" name="Rectangle 36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206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80" name="Rectangle 36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17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81" name="Rectangle 36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14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82" name="Rectangle 36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23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83" name="Rectangle 36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267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84" name="Rectangle 36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219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85" name="Rectangle 36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73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86" name="Rectangle 37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70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87" name="Rectangle 37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678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88" name="Rectangle 37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64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89" name="Rectangle 37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617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90" name="Rectangle 37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58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91" name="Rectangle 37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55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92" name="Rectangle 37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52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93" name="Rectangle 37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49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94" name="Rectangle 37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464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95" name="Rectangle 37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433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96" name="Rectangle 38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8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97" name="Rectangle 38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5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98" name="Rectangle 38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2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799" name="Rectangle 3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29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800" name="Line 38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14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01" name="Line 38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32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02" name="Line 38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35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03" name="Line 38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38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04" name="Line 38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41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05" name="Line 38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464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06" name="Line 39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49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07" name="Line 39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52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08" name="Line 39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55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09" name="Line 39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58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10" name="Line 39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61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11" name="Line 39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64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12" name="Line 39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67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13" name="Line 39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70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14" name="Line 39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73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15" name="Line 39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76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16" name="Line 40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25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17" name="Line 40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9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18" name="Line 40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6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19" name="Line 40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17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20" name="Line 40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0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21" name="Line 40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3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22" name="Line 40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43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23" name="Line 40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40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24" name="Line 40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311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25" name="Line 40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28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26" name="Line 41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4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27" name="Line 41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0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28" name="Line 41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57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29" name="Line 41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54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30" name="Line 41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51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31" name="Line 41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481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32" name="Line 41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45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33" name="Line 41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66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34" name="Line 41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634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35" name="Line 41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60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36" name="Line 42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34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37" name="Line 42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37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38" name="Line 42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81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39" name="Line 42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78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40" name="Line 42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75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41" name="Line 42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72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42" name="Line 42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69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43" name="Line 42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87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44" name="Line 42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84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45" name="Line 42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21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46" name="Line 43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8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47" name="Line 43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71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48" name="Line 43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5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49" name="Line 43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2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50" name="Line 43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09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51" name="Line 43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064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52" name="Line 43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03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53" name="Line 43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00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54" name="Rectangle 43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774" y="2527"/>
                      <a:ext cx="76" cy="37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67676"/>
                        </a:gs>
                        <a:gs pos="50000">
                          <a:schemeClr val="bg1"/>
                        </a:gs>
                        <a:gs pos="100000">
                          <a:srgbClr val="767676"/>
                        </a:gs>
                      </a:gsLst>
                      <a:lin ang="5400000" scaled="1"/>
                    </a:gradFill>
                    <a:ln w="9525" algn="ctr">
                      <a:solidFill>
                        <a:srgbClr val="B2B2B2"/>
                      </a:solidFill>
                      <a:miter lim="800000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55" name="Rectangle 43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069" y="2527"/>
                      <a:ext cx="76" cy="37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67676"/>
                        </a:gs>
                        <a:gs pos="50000">
                          <a:schemeClr val="bg1"/>
                        </a:gs>
                        <a:gs pos="100000">
                          <a:srgbClr val="767676"/>
                        </a:gs>
                      </a:gsLst>
                      <a:lin ang="5400000" scaled="1"/>
                    </a:gradFill>
                    <a:ln w="9525" algn="ctr">
                      <a:solidFill>
                        <a:srgbClr val="B2B2B2"/>
                      </a:solidFill>
                      <a:miter lim="800000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7" name="Group 440"/>
                    <p:cNvGrpSpPr>
                      <a:grpSpLocks noChangeAspect="1"/>
                    </p:cNvGrpSpPr>
                    <p:nvPr/>
                  </p:nvGrpSpPr>
                  <p:grpSpPr bwMode="auto">
                    <a:xfrm rot="5400000">
                      <a:off x="3048" y="2690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60857" name="AutoShape 441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 algn="ctr">
                        <a:solidFill>
                          <a:schemeClr val="bg2"/>
                        </a:solidFill>
                        <a:round/>
                      </a:ln>
                      <a:effectLst>
                        <a:outerShdw dist="53882" dir="2700000" algn="ctr" rotWithShape="0">
                          <a:schemeClr val="bg2"/>
                        </a:outerShdw>
                      </a:effec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858" name="Line 442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859" name="Line 443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860" name="Line 444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861" name="Line 445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8" name="Group 446"/>
                    <p:cNvGrpSpPr>
                      <a:grpSpLocks noChangeAspect="1"/>
                    </p:cNvGrpSpPr>
                    <p:nvPr/>
                  </p:nvGrpSpPr>
                  <p:grpSpPr bwMode="auto">
                    <a:xfrm rot="5400000">
                      <a:off x="4754" y="2686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60863" name="AutoShape 447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 algn="ctr">
                        <a:solidFill>
                          <a:schemeClr val="bg2"/>
                        </a:solidFill>
                        <a:round/>
                      </a:ln>
                      <a:effectLst>
                        <a:outerShdw dist="53882" dir="2700000" algn="ctr" rotWithShape="0">
                          <a:schemeClr val="bg2"/>
                        </a:outerShdw>
                      </a:effec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864" name="Line 448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865" name="Line 449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866" name="Line 450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867" name="Line 451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60868" name="Rectangle 45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752" y="2800"/>
                      <a:ext cx="113" cy="14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bg1"/>
                        </a:gs>
                        <a:gs pos="10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</a:gsLst>
                      <a:lin ang="0" scaled="1"/>
                    </a:gradFill>
                    <a:ln>
                      <a:noFill/>
                    </a:ln>
                    <a:effectLst>
                      <a:outerShdw dist="35921" dir="2700000" algn="ctr" rotWithShape="0">
                        <a:schemeClr val="bg2"/>
                      </a:outerShdw>
                    </a:effectLst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69" name="Rectangle 45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041" y="2804"/>
                      <a:ext cx="113" cy="14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bg1"/>
                        </a:gs>
                        <a:gs pos="10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</a:gsLst>
                      <a:lin ang="0" scaled="1"/>
                    </a:gradFill>
                    <a:ln>
                      <a:noFill/>
                    </a:ln>
                    <a:effectLst>
                      <a:outerShdw dist="35921" dir="2700000" algn="ctr" rotWithShape="0">
                        <a:schemeClr val="bg2"/>
                      </a:outerShdw>
                    </a:effectLst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9" name="Group 45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715" y="2313"/>
                    <a:ext cx="2466" cy="481"/>
                    <a:chOff x="2715" y="2313"/>
                    <a:chExt cx="2466" cy="481"/>
                  </a:xfrm>
                </p:grpSpPr>
                <p:grpSp>
                  <p:nvGrpSpPr>
                    <p:cNvPr id="10" name="Group 455"/>
                    <p:cNvGrpSpPr>
                      <a:grpSpLocks noChangeAspect="1"/>
                    </p:cNvGrpSpPr>
                    <p:nvPr/>
                  </p:nvGrpSpPr>
                  <p:grpSpPr bwMode="auto">
                    <a:xfrm flipH="1">
                      <a:off x="2715" y="2395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60872" name="AutoShape 456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 algn="ctr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873" name="Line 457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874" name="Line 458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875" name="Line 459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876" name="Line 460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60877" name="Rectangle 46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818" y="2425"/>
                      <a:ext cx="2267" cy="45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50000">
                          <a:schemeClr val="bg1"/>
                        </a:gs>
                        <a:gs pos="100000">
                          <a:srgbClr val="80808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B2B2B2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1" name="Group 462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5077" y="2395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60879" name="AutoShape 463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 algn="ctr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880" name="Line 464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881" name="Line 465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882" name="Line 466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883" name="Line 467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60884" name="Line 46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833" y="2357"/>
                      <a:ext cx="0" cy="15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B2B2B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85" name="Line 46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06" y="2357"/>
                      <a:ext cx="0" cy="15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B2B2B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2" name="Group 470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3912" y="2386"/>
                      <a:ext cx="113" cy="408"/>
                      <a:chOff x="3903" y="2387"/>
                      <a:chExt cx="97" cy="341"/>
                    </a:xfrm>
                  </p:grpSpPr>
                  <p:sp>
                    <p:nvSpPr>
                      <p:cNvPr id="60887" name="AutoShape 471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rot="5400000">
                        <a:off x="3781" y="2509"/>
                        <a:ext cx="341" cy="97"/>
                      </a:xfrm>
                      <a:prstGeom prst="homePlate">
                        <a:avLst>
                          <a:gd name="adj" fmla="val 87887"/>
                        </a:avLst>
                      </a:prstGeom>
                      <a:gradFill rotWithShape="1">
                        <a:gsLst>
                          <a:gs pos="0">
                            <a:schemeClr val="bg1"/>
                          </a:gs>
                          <a:gs pos="100000">
                            <a:schemeClr val="bg1">
                              <a:gamma/>
                              <a:shade val="46275"/>
                              <a:invGamma/>
                            </a:schemeClr>
                          </a:gs>
                        </a:gsLst>
                        <a:lin ang="5400000" scaled="1"/>
                      </a:gradFill>
                      <a:ln w="9525" algn="ctr">
                        <a:solidFill>
                          <a:srgbClr val="B2B2B2"/>
                        </a:solidFill>
                        <a:miter lim="800000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0888" name="Freeform 472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3919" y="2393"/>
                        <a:ext cx="68" cy="272"/>
                      </a:xfrm>
                      <a:custGeom>
                        <a:avLst/>
                        <a:gdLst>
                          <a:gd name="T0" fmla="*/ 6 w 88"/>
                          <a:gd name="T1" fmla="*/ 0 h 227"/>
                          <a:gd name="T2" fmla="*/ 6 w 88"/>
                          <a:gd name="T3" fmla="*/ 189 h 227"/>
                          <a:gd name="T4" fmla="*/ 44 w 88"/>
                          <a:gd name="T5" fmla="*/ 227 h 227"/>
                          <a:gd name="T6" fmla="*/ 82 w 88"/>
                          <a:gd name="T7" fmla="*/ 189 h 227"/>
                          <a:gd name="T8" fmla="*/ 82 w 88"/>
                          <a:gd name="T9" fmla="*/ 0 h 22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88" h="227">
                            <a:moveTo>
                              <a:pt x="6" y="0"/>
                            </a:moveTo>
                            <a:cubicBezTo>
                              <a:pt x="3" y="75"/>
                              <a:pt x="0" y="151"/>
                              <a:pt x="6" y="189"/>
                            </a:cubicBezTo>
                            <a:cubicBezTo>
                              <a:pt x="12" y="227"/>
                              <a:pt x="31" y="227"/>
                              <a:pt x="44" y="227"/>
                            </a:cubicBezTo>
                            <a:cubicBezTo>
                              <a:pt x="57" y="227"/>
                              <a:pt x="76" y="227"/>
                              <a:pt x="82" y="189"/>
                            </a:cubicBezTo>
                            <a:cubicBezTo>
                              <a:pt x="88" y="151"/>
                              <a:pt x="82" y="31"/>
                              <a:pt x="82" y="0"/>
                            </a:cubicBezTo>
                          </a:path>
                        </a:pathLst>
                      </a:custGeom>
                      <a:noFill/>
                      <a:ln w="9525" cap="flat" cmpd="sng">
                        <a:solidFill>
                          <a:srgbClr val="B2B2B2"/>
                        </a:solidFill>
                        <a:prstDash val="solid"/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60889" name="AutoShape 47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799" y="2313"/>
                      <a:ext cx="340" cy="76"/>
                    </a:xfrm>
                    <a:prstGeom prst="roundRect">
                      <a:avLst>
                        <a:gd name="adj" fmla="val 16667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50000">
                          <a:srgbClr val="000000"/>
                        </a:gs>
                        <a:gs pos="100000">
                          <a:schemeClr val="bg2"/>
                        </a:gs>
                      </a:gsLst>
                      <a:lin ang="0" scaled="1"/>
                    </a:gradFill>
                    <a:ln w="9525" algn="ctr">
                      <a:solidFill>
                        <a:srgbClr val="B2B2B2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3" name="Group 47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4963" y="2379"/>
                    <a:ext cx="171" cy="762"/>
                    <a:chOff x="4963" y="2387"/>
                    <a:chExt cx="171" cy="762"/>
                  </a:xfrm>
                </p:grpSpPr>
                <p:sp>
                  <p:nvSpPr>
                    <p:cNvPr id="60891" name="AutoShape 47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963" y="2515"/>
                      <a:ext cx="91" cy="403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92" name="AutoShape 47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963" y="2387"/>
                      <a:ext cx="91" cy="152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93" name="AutoShape 477"/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4964" y="2915"/>
                      <a:ext cx="170" cy="230"/>
                    </a:xfrm>
                    <a:prstGeom prst="parallelogram">
                      <a:avLst>
                        <a:gd name="adj" fmla="val 4912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bg2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94" name="AutoShape 47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048" y="3122"/>
                      <a:ext cx="86" cy="27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4" name="Group 479"/>
                  <p:cNvGrpSpPr>
                    <a:grpSpLocks noChangeAspect="1"/>
                  </p:cNvGrpSpPr>
                  <p:nvPr/>
                </p:nvGrpSpPr>
                <p:grpSpPr bwMode="auto">
                  <a:xfrm flipH="1">
                    <a:off x="2782" y="2381"/>
                    <a:ext cx="171" cy="762"/>
                    <a:chOff x="4963" y="2387"/>
                    <a:chExt cx="171" cy="762"/>
                  </a:xfrm>
                </p:grpSpPr>
                <p:sp>
                  <p:nvSpPr>
                    <p:cNvPr id="60896" name="AutoShape 480"/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4963" y="2515"/>
                      <a:ext cx="91" cy="403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97" name="AutoShape 481"/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4963" y="2387"/>
                      <a:ext cx="91" cy="152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98" name="AutoShape 482"/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4964" y="2915"/>
                      <a:ext cx="170" cy="230"/>
                    </a:xfrm>
                    <a:prstGeom prst="parallelogram">
                      <a:avLst>
                        <a:gd name="adj" fmla="val 4912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bg2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899" name="AutoShape 4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048" y="3122"/>
                      <a:ext cx="86" cy="27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rgbClr val="000000"/>
                        </a:gs>
                        <a:gs pos="100000">
                          <a:schemeClr val="bg2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60900" name="Text Box 484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068" y="1985"/>
                  <a:ext cx="152" cy="37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Ctr="1">
                  <a:spAutoFit/>
                </a:bodyPr>
                <a:lstStyle>
                  <a:lvl1pPr marL="342900" indent="-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lnSpc>
                      <a:spcPct val="90000"/>
                    </a:lnSpc>
                    <a:spcBef>
                      <a:spcPct val="50000"/>
                    </a:spcBef>
                  </a:pPr>
                  <a:r>
                    <a:rPr lang="en-US" altLang="zh-CN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隶书" pitchFamily="49" charset="-122"/>
                    </a:rPr>
                    <a:t>A</a:t>
                  </a:r>
                </a:p>
              </p:txBody>
            </p:sp>
            <p:sp>
              <p:nvSpPr>
                <p:cNvPr id="60901" name="Text Box 485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4952" y="1985"/>
                  <a:ext cx="152" cy="37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Ctr="1">
                  <a:spAutoFit/>
                </a:bodyPr>
                <a:lstStyle>
                  <a:lvl1pPr marL="342900" indent="-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lnSpc>
                      <a:spcPct val="90000"/>
                    </a:lnSpc>
                    <a:spcBef>
                      <a:spcPct val="50000"/>
                    </a:spcBef>
                  </a:pPr>
                  <a:r>
                    <a:rPr lang="en-US" altLang="zh-CN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隶书" pitchFamily="49" charset="-122"/>
                    </a:rPr>
                    <a:t>B</a:t>
                  </a:r>
                </a:p>
              </p:txBody>
            </p:sp>
            <p:sp>
              <p:nvSpPr>
                <p:cNvPr id="60902" name="Text Box 486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2822" y="1657"/>
                  <a:ext cx="154" cy="37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Ctr="1">
                  <a:spAutoFit/>
                </a:bodyPr>
                <a:lstStyle>
                  <a:lvl1pPr marL="342900" indent="-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lnSpc>
                      <a:spcPct val="90000"/>
                    </a:lnSpc>
                    <a:spcBef>
                      <a:spcPct val="50000"/>
                    </a:spcBef>
                  </a:pPr>
                  <a:r>
                    <a:rPr lang="en-US" altLang="zh-CN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隶书" pitchFamily="49" charset="-122"/>
                    </a:rPr>
                    <a:t>C</a:t>
                  </a:r>
                </a:p>
              </p:txBody>
            </p:sp>
            <p:sp>
              <p:nvSpPr>
                <p:cNvPr id="60903" name="Text Box 487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5188" y="1652"/>
                  <a:ext cx="154" cy="37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Ctr="1">
                  <a:spAutoFit/>
                </a:bodyPr>
                <a:lstStyle>
                  <a:lvl1pPr marL="342900" indent="-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lnSpc>
                      <a:spcPct val="90000"/>
                    </a:lnSpc>
                    <a:spcBef>
                      <a:spcPct val="50000"/>
                    </a:spcBef>
                  </a:pPr>
                  <a:r>
                    <a:rPr lang="en-US" altLang="zh-CN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隶书" pitchFamily="49" charset="-122"/>
                    </a:rPr>
                    <a:t>D</a:t>
                  </a:r>
                </a:p>
              </p:txBody>
            </p:sp>
          </p:grpSp>
          <p:grpSp>
            <p:nvGrpSpPr>
              <p:cNvPr id="15" name="Group 653"/>
              <p:cNvGrpSpPr/>
              <p:nvPr/>
            </p:nvGrpSpPr>
            <p:grpSpPr bwMode="auto">
              <a:xfrm>
                <a:off x="721" y="1339"/>
                <a:ext cx="720" cy="329"/>
                <a:chOff x="3258" y="3221"/>
                <a:chExt cx="796" cy="376"/>
              </a:xfrm>
            </p:grpSpPr>
            <p:sp>
              <p:nvSpPr>
                <p:cNvPr id="61070" name="Rectangle 654"/>
                <p:cNvSpPr>
                  <a:spLocks noChangeArrowheads="1"/>
                </p:cNvSpPr>
                <p:nvPr/>
              </p:nvSpPr>
              <p:spPr bwMode="auto">
                <a:xfrm>
                  <a:off x="4023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71" name="Rectangle 655"/>
                <p:cNvSpPr>
                  <a:spLocks noChangeArrowheads="1"/>
                </p:cNvSpPr>
                <p:nvPr/>
              </p:nvSpPr>
              <p:spPr bwMode="auto">
                <a:xfrm>
                  <a:off x="3901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72" name="Rectangle 656"/>
                <p:cNvSpPr>
                  <a:spLocks noChangeArrowheads="1"/>
                </p:cNvSpPr>
                <p:nvPr/>
              </p:nvSpPr>
              <p:spPr bwMode="auto">
                <a:xfrm>
                  <a:off x="393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73" name="Rectangle 657"/>
                <p:cNvSpPr>
                  <a:spLocks noChangeArrowheads="1"/>
                </p:cNvSpPr>
                <p:nvPr/>
              </p:nvSpPr>
              <p:spPr bwMode="auto">
                <a:xfrm>
                  <a:off x="3748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74" name="Rectangle 658"/>
                <p:cNvSpPr>
                  <a:spLocks noChangeArrowheads="1"/>
                </p:cNvSpPr>
                <p:nvPr/>
              </p:nvSpPr>
              <p:spPr bwMode="auto">
                <a:xfrm>
                  <a:off x="3779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75" name="Rectangle 659"/>
                <p:cNvSpPr>
                  <a:spLocks noChangeArrowheads="1"/>
                </p:cNvSpPr>
                <p:nvPr/>
              </p:nvSpPr>
              <p:spPr bwMode="auto">
                <a:xfrm>
                  <a:off x="3809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76" name="Rectangle 660"/>
                <p:cNvSpPr>
                  <a:spLocks noChangeArrowheads="1"/>
                </p:cNvSpPr>
                <p:nvPr/>
              </p:nvSpPr>
              <p:spPr bwMode="auto">
                <a:xfrm>
                  <a:off x="3839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77" name="Rectangle 661"/>
                <p:cNvSpPr>
                  <a:spLocks noChangeArrowheads="1"/>
                </p:cNvSpPr>
                <p:nvPr/>
              </p:nvSpPr>
              <p:spPr bwMode="auto">
                <a:xfrm>
                  <a:off x="3870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78" name="Rectangle 662"/>
                <p:cNvSpPr>
                  <a:spLocks noChangeArrowheads="1"/>
                </p:cNvSpPr>
                <p:nvPr/>
              </p:nvSpPr>
              <p:spPr bwMode="auto">
                <a:xfrm>
                  <a:off x="3656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79" name="Rectangle 663"/>
                <p:cNvSpPr>
                  <a:spLocks noChangeArrowheads="1"/>
                </p:cNvSpPr>
                <p:nvPr/>
              </p:nvSpPr>
              <p:spPr bwMode="auto">
                <a:xfrm>
                  <a:off x="3686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80" name="Rectangle 664"/>
                <p:cNvSpPr>
                  <a:spLocks noChangeArrowheads="1"/>
                </p:cNvSpPr>
                <p:nvPr/>
              </p:nvSpPr>
              <p:spPr bwMode="auto">
                <a:xfrm>
                  <a:off x="3717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81" name="Rectangle 665"/>
                <p:cNvSpPr>
                  <a:spLocks noChangeArrowheads="1"/>
                </p:cNvSpPr>
                <p:nvPr/>
              </p:nvSpPr>
              <p:spPr bwMode="auto">
                <a:xfrm>
                  <a:off x="3502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82" name="Rectangle 666"/>
                <p:cNvSpPr>
                  <a:spLocks noChangeArrowheads="1"/>
                </p:cNvSpPr>
                <p:nvPr/>
              </p:nvSpPr>
              <p:spPr bwMode="auto">
                <a:xfrm>
                  <a:off x="3533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83" name="Rectangle 667"/>
                <p:cNvSpPr>
                  <a:spLocks noChangeArrowheads="1"/>
                </p:cNvSpPr>
                <p:nvPr/>
              </p:nvSpPr>
              <p:spPr bwMode="auto">
                <a:xfrm>
                  <a:off x="3564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84" name="Rectangle 668"/>
                <p:cNvSpPr>
                  <a:spLocks noChangeArrowheads="1"/>
                </p:cNvSpPr>
                <p:nvPr/>
              </p:nvSpPr>
              <p:spPr bwMode="auto">
                <a:xfrm>
                  <a:off x="3595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85" name="Rectangle 669"/>
                <p:cNvSpPr>
                  <a:spLocks noChangeArrowheads="1"/>
                </p:cNvSpPr>
                <p:nvPr/>
              </p:nvSpPr>
              <p:spPr bwMode="auto">
                <a:xfrm>
                  <a:off x="3626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86" name="Rectangle 670"/>
                <p:cNvSpPr>
                  <a:spLocks noChangeArrowheads="1"/>
                </p:cNvSpPr>
                <p:nvPr/>
              </p:nvSpPr>
              <p:spPr bwMode="auto">
                <a:xfrm>
                  <a:off x="396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87" name="Rectangle 671"/>
                <p:cNvSpPr>
                  <a:spLocks noChangeArrowheads="1"/>
                </p:cNvSpPr>
                <p:nvPr/>
              </p:nvSpPr>
              <p:spPr bwMode="auto">
                <a:xfrm>
                  <a:off x="3992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88" name="Rectangle 672"/>
                <p:cNvSpPr>
                  <a:spLocks noChangeArrowheads="1"/>
                </p:cNvSpPr>
                <p:nvPr/>
              </p:nvSpPr>
              <p:spPr bwMode="auto">
                <a:xfrm>
                  <a:off x="3289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89" name="Rectangle 673"/>
                <p:cNvSpPr>
                  <a:spLocks noChangeArrowheads="1"/>
                </p:cNvSpPr>
                <p:nvPr/>
              </p:nvSpPr>
              <p:spPr bwMode="auto">
                <a:xfrm>
                  <a:off x="3258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90" name="Rectangle 674"/>
                <p:cNvSpPr>
                  <a:spLocks noChangeArrowheads="1"/>
                </p:cNvSpPr>
                <p:nvPr/>
              </p:nvSpPr>
              <p:spPr bwMode="auto">
                <a:xfrm>
                  <a:off x="3319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91" name="Rectangle 675"/>
                <p:cNvSpPr>
                  <a:spLocks noChangeArrowheads="1"/>
                </p:cNvSpPr>
                <p:nvPr/>
              </p:nvSpPr>
              <p:spPr bwMode="auto">
                <a:xfrm>
                  <a:off x="3350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92" name="Rectangle 676"/>
                <p:cNvSpPr>
                  <a:spLocks noChangeArrowheads="1"/>
                </p:cNvSpPr>
                <p:nvPr/>
              </p:nvSpPr>
              <p:spPr bwMode="auto">
                <a:xfrm>
                  <a:off x="347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93" name="Rectangle 677"/>
                <p:cNvSpPr>
                  <a:spLocks noChangeArrowheads="1"/>
                </p:cNvSpPr>
                <p:nvPr/>
              </p:nvSpPr>
              <p:spPr bwMode="auto">
                <a:xfrm>
                  <a:off x="344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94" name="Rectangle 678"/>
                <p:cNvSpPr>
                  <a:spLocks noChangeArrowheads="1"/>
                </p:cNvSpPr>
                <p:nvPr/>
              </p:nvSpPr>
              <p:spPr bwMode="auto">
                <a:xfrm>
                  <a:off x="3411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95" name="Rectangle 679"/>
                <p:cNvSpPr>
                  <a:spLocks noChangeArrowheads="1"/>
                </p:cNvSpPr>
                <p:nvPr/>
              </p:nvSpPr>
              <p:spPr bwMode="auto">
                <a:xfrm>
                  <a:off x="3380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096" name="Line 680"/>
                <p:cNvSpPr>
                  <a:spLocks noChangeShapeType="1"/>
                </p:cNvSpPr>
                <p:nvPr/>
              </p:nvSpPr>
              <p:spPr bwMode="auto">
                <a:xfrm>
                  <a:off x="3411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097" name="Line 681"/>
                <p:cNvSpPr>
                  <a:spLocks noChangeShapeType="1"/>
                </p:cNvSpPr>
                <p:nvPr/>
              </p:nvSpPr>
              <p:spPr bwMode="auto">
                <a:xfrm>
                  <a:off x="344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098" name="Line 682"/>
                <p:cNvSpPr>
                  <a:spLocks noChangeShapeType="1"/>
                </p:cNvSpPr>
                <p:nvPr/>
              </p:nvSpPr>
              <p:spPr bwMode="auto">
                <a:xfrm>
                  <a:off x="347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099" name="Line 683"/>
                <p:cNvSpPr>
                  <a:spLocks noChangeShapeType="1"/>
                </p:cNvSpPr>
                <p:nvPr/>
              </p:nvSpPr>
              <p:spPr bwMode="auto">
                <a:xfrm>
                  <a:off x="350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00" name="Line 684"/>
                <p:cNvSpPr>
                  <a:spLocks noChangeShapeType="1"/>
                </p:cNvSpPr>
                <p:nvPr/>
              </p:nvSpPr>
              <p:spPr bwMode="auto">
                <a:xfrm>
                  <a:off x="3380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01" name="Line 685"/>
                <p:cNvSpPr>
                  <a:spLocks noChangeShapeType="1"/>
                </p:cNvSpPr>
                <p:nvPr/>
              </p:nvSpPr>
              <p:spPr bwMode="auto">
                <a:xfrm>
                  <a:off x="3350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02" name="Line 686"/>
                <p:cNvSpPr>
                  <a:spLocks noChangeShapeType="1"/>
                </p:cNvSpPr>
                <p:nvPr/>
              </p:nvSpPr>
              <p:spPr bwMode="auto">
                <a:xfrm>
                  <a:off x="3258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03" name="Line 687"/>
                <p:cNvSpPr>
                  <a:spLocks noChangeShapeType="1"/>
                </p:cNvSpPr>
                <p:nvPr/>
              </p:nvSpPr>
              <p:spPr bwMode="auto">
                <a:xfrm>
                  <a:off x="328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04" name="Line 688"/>
                <p:cNvSpPr>
                  <a:spLocks noChangeShapeType="1"/>
                </p:cNvSpPr>
                <p:nvPr/>
              </p:nvSpPr>
              <p:spPr bwMode="auto">
                <a:xfrm>
                  <a:off x="331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05" name="Line 689"/>
                <p:cNvSpPr>
                  <a:spLocks noChangeShapeType="1"/>
                </p:cNvSpPr>
                <p:nvPr/>
              </p:nvSpPr>
              <p:spPr bwMode="auto">
                <a:xfrm>
                  <a:off x="4023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06" name="Line 690"/>
                <p:cNvSpPr>
                  <a:spLocks noChangeShapeType="1"/>
                </p:cNvSpPr>
                <p:nvPr/>
              </p:nvSpPr>
              <p:spPr bwMode="auto">
                <a:xfrm>
                  <a:off x="399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07" name="Line 691"/>
                <p:cNvSpPr>
                  <a:spLocks noChangeShapeType="1"/>
                </p:cNvSpPr>
                <p:nvPr/>
              </p:nvSpPr>
              <p:spPr bwMode="auto">
                <a:xfrm>
                  <a:off x="3656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08" name="Line 692"/>
                <p:cNvSpPr>
                  <a:spLocks noChangeShapeType="1"/>
                </p:cNvSpPr>
                <p:nvPr/>
              </p:nvSpPr>
              <p:spPr bwMode="auto">
                <a:xfrm>
                  <a:off x="3626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09" name="Line 693"/>
                <p:cNvSpPr>
                  <a:spLocks noChangeShapeType="1"/>
                </p:cNvSpPr>
                <p:nvPr/>
              </p:nvSpPr>
              <p:spPr bwMode="auto">
                <a:xfrm>
                  <a:off x="3595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10" name="Line 694"/>
                <p:cNvSpPr>
                  <a:spLocks noChangeShapeType="1"/>
                </p:cNvSpPr>
                <p:nvPr/>
              </p:nvSpPr>
              <p:spPr bwMode="auto">
                <a:xfrm>
                  <a:off x="3564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11" name="Line 695"/>
                <p:cNvSpPr>
                  <a:spLocks noChangeShapeType="1"/>
                </p:cNvSpPr>
                <p:nvPr/>
              </p:nvSpPr>
              <p:spPr bwMode="auto">
                <a:xfrm>
                  <a:off x="3533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12" name="Line 696"/>
                <p:cNvSpPr>
                  <a:spLocks noChangeShapeType="1"/>
                </p:cNvSpPr>
                <p:nvPr/>
              </p:nvSpPr>
              <p:spPr bwMode="auto">
                <a:xfrm>
                  <a:off x="3748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13" name="Line 697"/>
                <p:cNvSpPr>
                  <a:spLocks noChangeShapeType="1"/>
                </p:cNvSpPr>
                <p:nvPr/>
              </p:nvSpPr>
              <p:spPr bwMode="auto">
                <a:xfrm>
                  <a:off x="3717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14" name="Line 698"/>
                <p:cNvSpPr>
                  <a:spLocks noChangeShapeType="1"/>
                </p:cNvSpPr>
                <p:nvPr/>
              </p:nvSpPr>
              <p:spPr bwMode="auto">
                <a:xfrm>
                  <a:off x="3686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15" name="Line 699"/>
                <p:cNvSpPr>
                  <a:spLocks noChangeShapeType="1"/>
                </p:cNvSpPr>
                <p:nvPr/>
              </p:nvSpPr>
              <p:spPr bwMode="auto">
                <a:xfrm>
                  <a:off x="3901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16" name="Line 700"/>
                <p:cNvSpPr>
                  <a:spLocks noChangeShapeType="1"/>
                </p:cNvSpPr>
                <p:nvPr/>
              </p:nvSpPr>
              <p:spPr bwMode="auto">
                <a:xfrm>
                  <a:off x="3870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17" name="Line 701"/>
                <p:cNvSpPr>
                  <a:spLocks noChangeShapeType="1"/>
                </p:cNvSpPr>
                <p:nvPr/>
              </p:nvSpPr>
              <p:spPr bwMode="auto">
                <a:xfrm>
                  <a:off x="383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18" name="Line 702"/>
                <p:cNvSpPr>
                  <a:spLocks noChangeShapeType="1"/>
                </p:cNvSpPr>
                <p:nvPr/>
              </p:nvSpPr>
              <p:spPr bwMode="auto">
                <a:xfrm>
                  <a:off x="380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19" name="Line 703"/>
                <p:cNvSpPr>
                  <a:spLocks noChangeShapeType="1"/>
                </p:cNvSpPr>
                <p:nvPr/>
              </p:nvSpPr>
              <p:spPr bwMode="auto">
                <a:xfrm>
                  <a:off x="377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20" name="Line 704"/>
                <p:cNvSpPr>
                  <a:spLocks noChangeShapeType="1"/>
                </p:cNvSpPr>
                <p:nvPr/>
              </p:nvSpPr>
              <p:spPr bwMode="auto">
                <a:xfrm>
                  <a:off x="396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21" name="Line 705"/>
                <p:cNvSpPr>
                  <a:spLocks noChangeShapeType="1"/>
                </p:cNvSpPr>
                <p:nvPr/>
              </p:nvSpPr>
              <p:spPr bwMode="auto">
                <a:xfrm>
                  <a:off x="393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122" name="Line 706"/>
                <p:cNvSpPr>
                  <a:spLocks noChangeShapeType="1"/>
                </p:cNvSpPr>
                <p:nvPr/>
              </p:nvSpPr>
              <p:spPr bwMode="auto">
                <a:xfrm>
                  <a:off x="4054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16" name="Group 883"/>
          <p:cNvGrpSpPr/>
          <p:nvPr/>
        </p:nvGrpSpPr>
        <p:grpSpPr bwMode="auto">
          <a:xfrm>
            <a:off x="1187450" y="3068638"/>
            <a:ext cx="2160588" cy="1296987"/>
            <a:chOff x="249" y="2583"/>
            <a:chExt cx="2385" cy="756"/>
          </a:xfrm>
        </p:grpSpPr>
        <p:sp>
          <p:nvSpPr>
            <p:cNvPr id="61067" name="Freeform 651"/>
            <p:cNvSpPr/>
            <p:nvPr/>
          </p:nvSpPr>
          <p:spPr bwMode="auto">
            <a:xfrm>
              <a:off x="249" y="2583"/>
              <a:ext cx="429" cy="269"/>
            </a:xfrm>
            <a:custGeom>
              <a:avLst/>
              <a:gdLst>
                <a:gd name="T0" fmla="*/ 256 w 429"/>
                <a:gd name="T1" fmla="*/ 492 h 492"/>
                <a:gd name="T2" fmla="*/ 280 w 429"/>
                <a:gd name="T3" fmla="*/ 420 h 492"/>
                <a:gd name="T4" fmla="*/ 316 w 429"/>
                <a:gd name="T5" fmla="*/ 396 h 492"/>
                <a:gd name="T6" fmla="*/ 388 w 429"/>
                <a:gd name="T7" fmla="*/ 336 h 492"/>
                <a:gd name="T8" fmla="*/ 400 w 429"/>
                <a:gd name="T9" fmla="*/ 84 h 492"/>
                <a:gd name="T10" fmla="*/ 292 w 429"/>
                <a:gd name="T11" fmla="*/ 24 h 492"/>
                <a:gd name="T12" fmla="*/ 220 w 429"/>
                <a:gd name="T13" fmla="*/ 0 h 492"/>
                <a:gd name="T14" fmla="*/ 76 w 429"/>
                <a:gd name="T15" fmla="*/ 24 h 492"/>
                <a:gd name="T16" fmla="*/ 16 w 429"/>
                <a:gd name="T17" fmla="*/ 48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9" h="492">
                  <a:moveTo>
                    <a:pt x="256" y="492"/>
                  </a:moveTo>
                  <a:cubicBezTo>
                    <a:pt x="264" y="468"/>
                    <a:pt x="267" y="441"/>
                    <a:pt x="280" y="420"/>
                  </a:cubicBezTo>
                  <a:cubicBezTo>
                    <a:pt x="288" y="408"/>
                    <a:pt x="305" y="405"/>
                    <a:pt x="316" y="396"/>
                  </a:cubicBezTo>
                  <a:cubicBezTo>
                    <a:pt x="408" y="319"/>
                    <a:pt x="299" y="396"/>
                    <a:pt x="388" y="336"/>
                  </a:cubicBezTo>
                  <a:cubicBezTo>
                    <a:pt x="404" y="240"/>
                    <a:pt x="429" y="192"/>
                    <a:pt x="400" y="84"/>
                  </a:cubicBezTo>
                  <a:cubicBezTo>
                    <a:pt x="389" y="45"/>
                    <a:pt x="315" y="32"/>
                    <a:pt x="292" y="24"/>
                  </a:cubicBezTo>
                  <a:cubicBezTo>
                    <a:pt x="268" y="16"/>
                    <a:pt x="220" y="0"/>
                    <a:pt x="220" y="0"/>
                  </a:cubicBezTo>
                  <a:cubicBezTo>
                    <a:pt x="208" y="2"/>
                    <a:pt x="98" y="16"/>
                    <a:pt x="76" y="24"/>
                  </a:cubicBezTo>
                  <a:cubicBezTo>
                    <a:pt x="0" y="52"/>
                    <a:pt x="73" y="48"/>
                    <a:pt x="16" y="48"/>
                  </a:cubicBezTo>
                </a:path>
              </a:pathLst>
            </a:custGeom>
            <a:noFill/>
            <a:ln w="38100" cap="flat" cmpd="sng">
              <a:solidFill>
                <a:srgbClr val="FF9900"/>
              </a:solidFill>
              <a:prstDash val="solid"/>
              <a:round/>
            </a:ln>
            <a:effectLst>
              <a:outerShdw dist="53882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zh-CN" altLang="en-US"/>
            </a:p>
          </p:txBody>
        </p:sp>
        <p:grpSp>
          <p:nvGrpSpPr>
            <p:cNvPr id="17" name="Group 874"/>
            <p:cNvGrpSpPr/>
            <p:nvPr/>
          </p:nvGrpSpPr>
          <p:grpSpPr bwMode="auto">
            <a:xfrm>
              <a:off x="367" y="2732"/>
              <a:ext cx="2267" cy="454"/>
              <a:chOff x="342" y="2577"/>
              <a:chExt cx="2267" cy="830"/>
            </a:xfrm>
          </p:grpSpPr>
          <p:grpSp>
            <p:nvGrpSpPr>
              <p:cNvPr id="18" name="Group 488"/>
              <p:cNvGrpSpPr>
                <a:grpSpLocks noChangeAspect="1"/>
              </p:cNvGrpSpPr>
              <p:nvPr/>
            </p:nvGrpSpPr>
            <p:grpSpPr bwMode="auto">
              <a:xfrm>
                <a:off x="342" y="2577"/>
                <a:ext cx="2267" cy="830"/>
                <a:chOff x="2822" y="1652"/>
                <a:chExt cx="2520" cy="923"/>
              </a:xfrm>
            </p:grpSpPr>
            <p:grpSp>
              <p:nvGrpSpPr>
                <p:cNvPr id="19" name="Group 489"/>
                <p:cNvGrpSpPr>
                  <a:grpSpLocks noChangeAspect="1"/>
                </p:cNvGrpSpPr>
                <p:nvPr/>
              </p:nvGrpSpPr>
              <p:grpSpPr bwMode="auto">
                <a:xfrm>
                  <a:off x="2842" y="1745"/>
                  <a:ext cx="2466" cy="830"/>
                  <a:chOff x="2715" y="2313"/>
                  <a:chExt cx="2466" cy="830"/>
                </a:xfrm>
              </p:grpSpPr>
              <p:grpSp>
                <p:nvGrpSpPr>
                  <p:cNvPr id="20" name="Group 490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935" y="2527"/>
                    <a:ext cx="2040" cy="376"/>
                    <a:chOff x="2935" y="2527"/>
                    <a:chExt cx="2040" cy="376"/>
                  </a:xfrm>
                </p:grpSpPr>
                <p:sp>
                  <p:nvSpPr>
                    <p:cNvPr id="60907" name="Rectangle 49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935" y="2535"/>
                      <a:ext cx="2040" cy="363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1">
                            <a:gamma/>
                            <a:shade val="66275"/>
                            <a:invGamma/>
                          </a:schemeClr>
                        </a:gs>
                        <a:gs pos="50000">
                          <a:schemeClr val="bg1"/>
                        </a:gs>
                        <a:gs pos="100000">
                          <a:schemeClr val="bg1">
                            <a:gamma/>
                            <a:shade val="66275"/>
                            <a:invGamma/>
                          </a:schemeClr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08" name="Rectangle 49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71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09" name="Rectangle 49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002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10" name="Rectangle 49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033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11" name="Rectangle 49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064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12" name="Rectangle 49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09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13" name="Rectangle 49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12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14" name="Rectangle 49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40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15" name="Rectangle 49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15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16" name="Rectangle 50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18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17" name="Rectangle 50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81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18" name="Rectangle 50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84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19" name="Rectangle 50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66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20" name="Rectangle 50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696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21" name="Rectangle 50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726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22" name="Rectangle 50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75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23" name="Rectangle 50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78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24" name="Rectangle 50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342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25" name="Rectangle 50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311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26" name="Rectangle 51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573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27" name="Rectangle 51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603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28" name="Rectangle 51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634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29" name="Rectangle 51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419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30" name="Rectangle 51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450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31" name="Rectangle 51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481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32" name="Rectangle 51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512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33" name="Rectangle 51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543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34" name="Rectangle 51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87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35" name="Rectangle 51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909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36" name="Rectangle 52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250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37" name="Rectangle 52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280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38" name="Rectangle 52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372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39" name="Rectangle 52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402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40" name="Rectangle 52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206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41" name="Rectangle 52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17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42" name="Rectangle 52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14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43" name="Rectangle 52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23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44" name="Rectangle 52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267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45" name="Rectangle 52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219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46" name="Rectangle 53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73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47" name="Rectangle 53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70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48" name="Rectangle 53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678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49" name="Rectangle 53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64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50" name="Rectangle 53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617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51" name="Rectangle 535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586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52" name="Rectangle 53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555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53" name="Rectangle 53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52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54" name="Rectangle 53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495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55" name="Rectangle 53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464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56" name="Rectangle 54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433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57" name="Rectangle 541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8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58" name="Rectangle 54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59" y="2527"/>
                      <a:ext cx="30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59" name="Rectangle 54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28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60" name="Rectangle 54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297" y="2527"/>
                      <a:ext cx="31" cy="376"/>
                    </a:xfrm>
                    <a:prstGeom prst="rect">
                      <a:avLst/>
                    </a:prstGeom>
                    <a:gradFill rotWithShape="0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/>
                    <a:lstStyle/>
                    <a:p>
                      <a:pPr>
                        <a:spcBef>
                          <a:spcPct val="20000"/>
                        </a:spcBef>
                      </a:pPr>
                      <a:endParaRPr lang="zh-CN" altLang="zh-CN" sz="2800"/>
                    </a:p>
                  </p:txBody>
                </p:sp>
                <p:sp>
                  <p:nvSpPr>
                    <p:cNvPr id="60961" name="Line 54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14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62" name="Line 54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32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63" name="Line 54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35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64" name="Line 54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38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65" name="Line 54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41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66" name="Line 55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464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67" name="Line 55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49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68" name="Line 55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52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69" name="Line 55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55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70" name="Line 55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58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71" name="Line 55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61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72" name="Line 55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64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73" name="Line 55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67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74" name="Line 55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70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75" name="Line 55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73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76" name="Line 56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76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77" name="Line 56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25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78" name="Line 56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9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79" name="Line 56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6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80" name="Line 56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17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81" name="Line 56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0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82" name="Line 56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3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83" name="Line 56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43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84" name="Line 56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40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85" name="Line 56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311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86" name="Line 57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28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87" name="Line 57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4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88" name="Line 57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0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89" name="Line 57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57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90" name="Line 57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54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91" name="Line 57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51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92" name="Line 57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481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93" name="Line 57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450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94" name="Line 57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66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95" name="Line 57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634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96" name="Line 58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60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97" name="Line 58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34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98" name="Line 58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37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0999" name="Line 58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81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00" name="Line 58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78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01" name="Line 58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75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02" name="Line 58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72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03" name="Line 58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69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04" name="Line 58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87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05" name="Line 58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84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06" name="Line 59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219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07" name="Line 59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88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08" name="Line 59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971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09" name="Line 593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57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10" name="Line 594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26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11" name="Line 595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095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12" name="Line 596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064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13" name="Line 597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033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14" name="Line 598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002" y="2527"/>
                      <a:ext cx="0" cy="3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808080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15" name="Rectangle 59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774" y="2527"/>
                      <a:ext cx="76" cy="37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67676"/>
                        </a:gs>
                        <a:gs pos="50000">
                          <a:schemeClr val="bg1"/>
                        </a:gs>
                        <a:gs pos="100000">
                          <a:srgbClr val="767676"/>
                        </a:gs>
                      </a:gsLst>
                      <a:lin ang="5400000" scaled="1"/>
                    </a:gradFill>
                    <a:ln w="9525" algn="ctr">
                      <a:solidFill>
                        <a:srgbClr val="B2B2B2"/>
                      </a:solidFill>
                      <a:miter lim="800000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16" name="Rectangle 600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069" y="2527"/>
                      <a:ext cx="76" cy="376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767676"/>
                        </a:gs>
                        <a:gs pos="50000">
                          <a:schemeClr val="bg1"/>
                        </a:gs>
                        <a:gs pos="100000">
                          <a:srgbClr val="767676"/>
                        </a:gs>
                      </a:gsLst>
                      <a:lin ang="5400000" scaled="1"/>
                    </a:gradFill>
                    <a:ln w="9525" algn="ctr">
                      <a:solidFill>
                        <a:srgbClr val="B2B2B2"/>
                      </a:solidFill>
                      <a:miter lim="800000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21" name="Group 601"/>
                    <p:cNvGrpSpPr>
                      <a:grpSpLocks noChangeAspect="1"/>
                    </p:cNvGrpSpPr>
                    <p:nvPr/>
                  </p:nvGrpSpPr>
                  <p:grpSpPr bwMode="auto">
                    <a:xfrm rot="5400000">
                      <a:off x="3048" y="2690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61018" name="AutoShape 602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 algn="ctr">
                        <a:solidFill>
                          <a:schemeClr val="bg2"/>
                        </a:solidFill>
                        <a:round/>
                      </a:ln>
                      <a:effectLst>
                        <a:outerShdw dist="53882" dir="2700000" algn="ctr" rotWithShape="0">
                          <a:schemeClr val="bg2"/>
                        </a:outerShdw>
                      </a:effec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1019" name="Line 603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1020" name="Line 604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1021" name="Line 605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1022" name="Line 606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2" name="Group 607"/>
                    <p:cNvGrpSpPr>
                      <a:grpSpLocks noChangeAspect="1"/>
                    </p:cNvGrpSpPr>
                    <p:nvPr/>
                  </p:nvGrpSpPr>
                  <p:grpSpPr bwMode="auto">
                    <a:xfrm rot="5400000">
                      <a:off x="4754" y="2686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61024" name="AutoShape 608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 algn="ctr">
                        <a:solidFill>
                          <a:schemeClr val="bg2"/>
                        </a:solidFill>
                        <a:round/>
                      </a:ln>
                      <a:effectLst>
                        <a:outerShdw dist="53882" dir="2700000" algn="ctr" rotWithShape="0">
                          <a:schemeClr val="bg2"/>
                        </a:outerShdw>
                      </a:effec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1025" name="Line 609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1026" name="Line 610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1027" name="Line 611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1028" name="Line 612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61029" name="Rectangle 61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752" y="2800"/>
                      <a:ext cx="113" cy="14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bg1"/>
                        </a:gs>
                        <a:gs pos="10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</a:gsLst>
                      <a:lin ang="0" scaled="1"/>
                    </a:gradFill>
                    <a:ln>
                      <a:noFill/>
                    </a:ln>
                    <a:effectLst>
                      <a:outerShdw dist="35921" dir="2700000" algn="ctr" rotWithShape="0">
                        <a:schemeClr val="bg2"/>
                      </a:outerShdw>
                    </a:effectLst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30" name="Rectangle 61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041" y="2804"/>
                      <a:ext cx="113" cy="14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bg1"/>
                        </a:gs>
                        <a:gs pos="100000">
                          <a:schemeClr val="bg1">
                            <a:gamma/>
                            <a:shade val="46275"/>
                            <a:invGamma/>
                          </a:schemeClr>
                        </a:gs>
                      </a:gsLst>
                      <a:lin ang="0" scaled="1"/>
                    </a:gradFill>
                    <a:ln>
                      <a:noFill/>
                    </a:ln>
                    <a:effectLst>
                      <a:outerShdw dist="35921" dir="2700000" algn="ctr" rotWithShape="0">
                        <a:schemeClr val="bg2"/>
                      </a:outerShdw>
                    </a:effectLst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23" name="Group 61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2715" y="2313"/>
                    <a:ext cx="2466" cy="481"/>
                    <a:chOff x="2715" y="2313"/>
                    <a:chExt cx="2466" cy="481"/>
                  </a:xfrm>
                </p:grpSpPr>
                <p:grpSp>
                  <p:nvGrpSpPr>
                    <p:cNvPr id="24" name="Group 616"/>
                    <p:cNvGrpSpPr>
                      <a:grpSpLocks noChangeAspect="1"/>
                    </p:cNvGrpSpPr>
                    <p:nvPr/>
                  </p:nvGrpSpPr>
                  <p:grpSpPr bwMode="auto">
                    <a:xfrm flipH="1">
                      <a:off x="2715" y="2395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61033" name="AutoShape 617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 algn="ctr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1034" name="Line 618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1035" name="Line 619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1036" name="Line 620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1037" name="Line 621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61038" name="Rectangle 622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818" y="2425"/>
                      <a:ext cx="2267" cy="45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rgbClr val="808080"/>
                        </a:gs>
                        <a:gs pos="50000">
                          <a:schemeClr val="bg1"/>
                        </a:gs>
                        <a:gs pos="100000">
                          <a:srgbClr val="80808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rgbClr val="B2B2B2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25" name="Group 623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5077" y="2395"/>
                      <a:ext cx="104" cy="104"/>
                      <a:chOff x="3941" y="1668"/>
                      <a:chExt cx="181" cy="113"/>
                    </a:xfrm>
                  </p:grpSpPr>
                  <p:sp>
                    <p:nvSpPr>
                      <p:cNvPr id="61040" name="AutoShape 624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941" y="1668"/>
                        <a:ext cx="181" cy="113"/>
                      </a:xfrm>
                      <a:prstGeom prst="roundRect">
                        <a:avLst>
                          <a:gd name="adj" fmla="val 16667"/>
                        </a:avLst>
                      </a:prstGeom>
                      <a:solidFill>
                        <a:srgbClr val="000000"/>
                      </a:solidFill>
                      <a:ln w="9525" algn="ctr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1041" name="Line 625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966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1042" name="Line 626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4100" y="1668"/>
                        <a:ext cx="0" cy="113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1043" name="Line 627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4" y="1699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1044" name="Line 628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>
                        <a:off x="3966" y="1743"/>
                        <a:ext cx="13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bg2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61045" name="Line 629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833" y="2357"/>
                      <a:ext cx="0" cy="15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B2B2B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46" name="Line 63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4106" y="2357"/>
                      <a:ext cx="0" cy="15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B2B2B2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 xmlns="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lIns="0" tIns="0" rIns="0" bIns="0" anchor="ctr" anchorCtr="1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26" name="Group 631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3912" y="2386"/>
                      <a:ext cx="113" cy="408"/>
                      <a:chOff x="3903" y="2387"/>
                      <a:chExt cx="97" cy="341"/>
                    </a:xfrm>
                  </p:grpSpPr>
                  <p:sp>
                    <p:nvSpPr>
                      <p:cNvPr id="61048" name="AutoShape 632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 rot="5400000">
                        <a:off x="3781" y="2509"/>
                        <a:ext cx="341" cy="97"/>
                      </a:xfrm>
                      <a:prstGeom prst="homePlate">
                        <a:avLst>
                          <a:gd name="adj" fmla="val 87887"/>
                        </a:avLst>
                      </a:prstGeom>
                      <a:gradFill rotWithShape="1">
                        <a:gsLst>
                          <a:gs pos="0">
                            <a:schemeClr val="bg1"/>
                          </a:gs>
                          <a:gs pos="100000">
                            <a:schemeClr val="bg1">
                              <a:gamma/>
                              <a:shade val="46275"/>
                              <a:invGamma/>
                            </a:schemeClr>
                          </a:gs>
                        </a:gsLst>
                        <a:lin ang="5400000" scaled="1"/>
                      </a:gradFill>
                      <a:ln w="9525" algn="ctr">
                        <a:solidFill>
                          <a:srgbClr val="B2B2B2"/>
                        </a:solidFill>
                        <a:miter lim="800000"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1049" name="Freeform 633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3919" y="2393"/>
                        <a:ext cx="68" cy="272"/>
                      </a:xfrm>
                      <a:custGeom>
                        <a:avLst/>
                        <a:gdLst>
                          <a:gd name="T0" fmla="*/ 6 w 88"/>
                          <a:gd name="T1" fmla="*/ 0 h 227"/>
                          <a:gd name="T2" fmla="*/ 6 w 88"/>
                          <a:gd name="T3" fmla="*/ 189 h 227"/>
                          <a:gd name="T4" fmla="*/ 44 w 88"/>
                          <a:gd name="T5" fmla="*/ 227 h 227"/>
                          <a:gd name="T6" fmla="*/ 82 w 88"/>
                          <a:gd name="T7" fmla="*/ 189 h 227"/>
                          <a:gd name="T8" fmla="*/ 82 w 88"/>
                          <a:gd name="T9" fmla="*/ 0 h 22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</a:cxnLst>
                        <a:rect l="0" t="0" r="r" b="b"/>
                        <a:pathLst>
                          <a:path w="88" h="227">
                            <a:moveTo>
                              <a:pt x="6" y="0"/>
                            </a:moveTo>
                            <a:cubicBezTo>
                              <a:pt x="3" y="75"/>
                              <a:pt x="0" y="151"/>
                              <a:pt x="6" y="189"/>
                            </a:cubicBezTo>
                            <a:cubicBezTo>
                              <a:pt x="12" y="227"/>
                              <a:pt x="31" y="227"/>
                              <a:pt x="44" y="227"/>
                            </a:cubicBezTo>
                            <a:cubicBezTo>
                              <a:pt x="57" y="227"/>
                              <a:pt x="76" y="227"/>
                              <a:pt x="82" y="189"/>
                            </a:cubicBezTo>
                            <a:cubicBezTo>
                              <a:pt x="88" y="151"/>
                              <a:pt x="82" y="31"/>
                              <a:pt x="82" y="0"/>
                            </a:cubicBezTo>
                          </a:path>
                        </a:pathLst>
                      </a:custGeom>
                      <a:noFill/>
                      <a:ln w="9525" cap="flat" cmpd="sng">
                        <a:solidFill>
                          <a:srgbClr val="B2B2B2"/>
                        </a:solidFill>
                        <a:prstDash val="solid"/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53882" dir="2700000" algn="ctr" rotWithShape="0">
                                <a:schemeClr val="tx1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lIns="0" tIns="0" rIns="0" bIns="0" anchor="ctr" anchorCtr="1"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61050" name="AutoShape 63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799" y="2313"/>
                      <a:ext cx="340" cy="76"/>
                    </a:xfrm>
                    <a:prstGeom prst="roundRect">
                      <a:avLst>
                        <a:gd name="adj" fmla="val 16667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50000">
                          <a:srgbClr val="000000"/>
                        </a:gs>
                        <a:gs pos="100000">
                          <a:schemeClr val="bg2"/>
                        </a:gs>
                      </a:gsLst>
                      <a:lin ang="0" scaled="1"/>
                    </a:gradFill>
                    <a:ln w="9525" algn="ctr">
                      <a:solidFill>
                        <a:srgbClr val="B2B2B2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27" name="Group 63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4963" y="2379"/>
                    <a:ext cx="171" cy="762"/>
                    <a:chOff x="4963" y="2387"/>
                    <a:chExt cx="171" cy="762"/>
                  </a:xfrm>
                </p:grpSpPr>
                <p:sp>
                  <p:nvSpPr>
                    <p:cNvPr id="61052" name="AutoShape 63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963" y="2515"/>
                      <a:ext cx="91" cy="403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53" name="AutoShape 63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4963" y="2387"/>
                      <a:ext cx="91" cy="152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54" name="AutoShape 638"/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4964" y="2915"/>
                      <a:ext cx="170" cy="230"/>
                    </a:xfrm>
                    <a:prstGeom prst="parallelogram">
                      <a:avLst>
                        <a:gd name="adj" fmla="val 4912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bg2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55" name="AutoShape 63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048" y="3122"/>
                      <a:ext cx="86" cy="27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28" name="Group 640"/>
                  <p:cNvGrpSpPr>
                    <a:grpSpLocks noChangeAspect="1"/>
                  </p:cNvGrpSpPr>
                  <p:nvPr/>
                </p:nvGrpSpPr>
                <p:grpSpPr bwMode="auto">
                  <a:xfrm flipH="1">
                    <a:off x="2782" y="2381"/>
                    <a:ext cx="171" cy="762"/>
                    <a:chOff x="4963" y="2387"/>
                    <a:chExt cx="171" cy="762"/>
                  </a:xfrm>
                </p:grpSpPr>
                <p:sp>
                  <p:nvSpPr>
                    <p:cNvPr id="61057" name="AutoShape 641"/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4963" y="2515"/>
                      <a:ext cx="91" cy="403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rgbClr val="000000"/>
                        </a:gs>
                        <a:gs pos="5000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58" name="AutoShape 642"/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4963" y="2387"/>
                      <a:ext cx="91" cy="152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chemeClr val="bg2"/>
                        </a:gs>
                        <a:gs pos="100000">
                          <a:srgbClr val="000000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59" name="AutoShape 643"/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4964" y="2915"/>
                      <a:ext cx="170" cy="230"/>
                    </a:xfrm>
                    <a:prstGeom prst="parallelogram">
                      <a:avLst>
                        <a:gd name="adj" fmla="val 49120"/>
                      </a:avLst>
                    </a:prstGeom>
                    <a:solidFill>
                      <a:schemeClr val="tx1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bg2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060" name="AutoShape 644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5048" y="3122"/>
                      <a:ext cx="86" cy="27"/>
                    </a:xfrm>
                    <a:prstGeom prst="bevel">
                      <a:avLst>
                        <a:gd name="adj" fmla="val 5264"/>
                      </a:avLst>
                    </a:prstGeom>
                    <a:gradFill rotWithShape="1">
                      <a:gsLst>
                        <a:gs pos="0">
                          <a:srgbClr val="000000"/>
                        </a:gs>
                        <a:gs pos="100000">
                          <a:schemeClr val="bg2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53882" dir="2700000" algn="ctr" rotWithShape="0">
                              <a:schemeClr val="tx1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lIns="0" tIns="0" rIns="0" bIns="0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61061" name="Text Box 645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067" y="1988"/>
                  <a:ext cx="154" cy="29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Ctr="1">
                  <a:spAutoFit/>
                </a:bodyPr>
                <a:lstStyle>
                  <a:lvl1pPr marL="342900" indent="-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lnSpc>
                      <a:spcPct val="90000"/>
                    </a:lnSpc>
                    <a:spcBef>
                      <a:spcPct val="50000"/>
                    </a:spcBef>
                  </a:pPr>
                  <a:r>
                    <a:rPr lang="en-US" altLang="zh-CN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隶书" pitchFamily="49" charset="-122"/>
                    </a:rPr>
                    <a:t>A</a:t>
                  </a:r>
                </a:p>
              </p:txBody>
            </p:sp>
            <p:sp>
              <p:nvSpPr>
                <p:cNvPr id="61062" name="Text Box 646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4953" y="1981"/>
                  <a:ext cx="151" cy="29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Ctr="1">
                  <a:spAutoFit/>
                </a:bodyPr>
                <a:lstStyle>
                  <a:lvl1pPr marL="342900" indent="-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lnSpc>
                      <a:spcPct val="90000"/>
                    </a:lnSpc>
                    <a:spcBef>
                      <a:spcPct val="50000"/>
                    </a:spcBef>
                  </a:pPr>
                  <a:r>
                    <a:rPr lang="en-US" altLang="zh-CN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隶书" pitchFamily="49" charset="-122"/>
                    </a:rPr>
                    <a:t>B</a:t>
                  </a:r>
                </a:p>
              </p:txBody>
            </p:sp>
            <p:sp>
              <p:nvSpPr>
                <p:cNvPr id="61063" name="Text Box 647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2822" y="1656"/>
                  <a:ext cx="152" cy="29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Ctr="1">
                  <a:spAutoFit/>
                </a:bodyPr>
                <a:lstStyle>
                  <a:lvl1pPr marL="342900" indent="-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lnSpc>
                      <a:spcPct val="90000"/>
                    </a:lnSpc>
                    <a:spcBef>
                      <a:spcPct val="50000"/>
                    </a:spcBef>
                  </a:pPr>
                  <a:r>
                    <a:rPr lang="en-US" altLang="zh-CN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隶书" pitchFamily="49" charset="-122"/>
                    </a:rPr>
                    <a:t>C</a:t>
                  </a:r>
                </a:p>
              </p:txBody>
            </p:sp>
            <p:sp>
              <p:nvSpPr>
                <p:cNvPr id="61064" name="Text Box 648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5190" y="1652"/>
                  <a:ext cx="152" cy="29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Ctr="1">
                  <a:spAutoFit/>
                </a:bodyPr>
                <a:lstStyle>
                  <a:lvl1pPr marL="342900" indent="-3429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>
                    <a:lnSpc>
                      <a:spcPct val="90000"/>
                    </a:lnSpc>
                    <a:spcBef>
                      <a:spcPct val="50000"/>
                    </a:spcBef>
                  </a:pPr>
                  <a:r>
                    <a:rPr lang="en-US" altLang="zh-CN" b="1">
                      <a:solidFill>
                        <a:srgbClr val="FF3300"/>
                      </a:solidFill>
                      <a:latin typeface="Times New Roman" panose="02020603050405020304" pitchFamily="18" charset="0"/>
                      <a:ea typeface="隶书" pitchFamily="49" charset="-122"/>
                    </a:rPr>
                    <a:t>D</a:t>
                  </a:r>
                </a:p>
              </p:txBody>
            </p:sp>
          </p:grpSp>
          <p:grpSp>
            <p:nvGrpSpPr>
              <p:cNvPr id="29" name="Group 761"/>
              <p:cNvGrpSpPr/>
              <p:nvPr/>
            </p:nvGrpSpPr>
            <p:grpSpPr bwMode="auto">
              <a:xfrm>
                <a:off x="1479" y="2854"/>
                <a:ext cx="720" cy="329"/>
                <a:chOff x="3258" y="3221"/>
                <a:chExt cx="796" cy="376"/>
              </a:xfrm>
            </p:grpSpPr>
            <p:sp>
              <p:nvSpPr>
                <p:cNvPr id="61178" name="Rectangle 762"/>
                <p:cNvSpPr>
                  <a:spLocks noChangeArrowheads="1"/>
                </p:cNvSpPr>
                <p:nvPr/>
              </p:nvSpPr>
              <p:spPr bwMode="auto">
                <a:xfrm>
                  <a:off x="4023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179" name="Rectangle 763"/>
                <p:cNvSpPr>
                  <a:spLocks noChangeArrowheads="1"/>
                </p:cNvSpPr>
                <p:nvPr/>
              </p:nvSpPr>
              <p:spPr bwMode="auto">
                <a:xfrm>
                  <a:off x="3901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180" name="Rectangle 764"/>
                <p:cNvSpPr>
                  <a:spLocks noChangeArrowheads="1"/>
                </p:cNvSpPr>
                <p:nvPr/>
              </p:nvSpPr>
              <p:spPr bwMode="auto">
                <a:xfrm>
                  <a:off x="393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181" name="Rectangle 765"/>
                <p:cNvSpPr>
                  <a:spLocks noChangeArrowheads="1"/>
                </p:cNvSpPr>
                <p:nvPr/>
              </p:nvSpPr>
              <p:spPr bwMode="auto">
                <a:xfrm>
                  <a:off x="3748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182" name="Rectangle 766"/>
                <p:cNvSpPr>
                  <a:spLocks noChangeArrowheads="1"/>
                </p:cNvSpPr>
                <p:nvPr/>
              </p:nvSpPr>
              <p:spPr bwMode="auto">
                <a:xfrm>
                  <a:off x="3779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183" name="Rectangle 767"/>
                <p:cNvSpPr>
                  <a:spLocks noChangeArrowheads="1"/>
                </p:cNvSpPr>
                <p:nvPr/>
              </p:nvSpPr>
              <p:spPr bwMode="auto">
                <a:xfrm>
                  <a:off x="3809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184" name="Rectangle 768"/>
                <p:cNvSpPr>
                  <a:spLocks noChangeArrowheads="1"/>
                </p:cNvSpPr>
                <p:nvPr/>
              </p:nvSpPr>
              <p:spPr bwMode="auto">
                <a:xfrm>
                  <a:off x="3839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185" name="Rectangle 769"/>
                <p:cNvSpPr>
                  <a:spLocks noChangeArrowheads="1"/>
                </p:cNvSpPr>
                <p:nvPr/>
              </p:nvSpPr>
              <p:spPr bwMode="auto">
                <a:xfrm>
                  <a:off x="3870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186" name="Rectangle 770"/>
                <p:cNvSpPr>
                  <a:spLocks noChangeArrowheads="1"/>
                </p:cNvSpPr>
                <p:nvPr/>
              </p:nvSpPr>
              <p:spPr bwMode="auto">
                <a:xfrm>
                  <a:off x="3656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187" name="Rectangle 771"/>
                <p:cNvSpPr>
                  <a:spLocks noChangeArrowheads="1"/>
                </p:cNvSpPr>
                <p:nvPr/>
              </p:nvSpPr>
              <p:spPr bwMode="auto">
                <a:xfrm>
                  <a:off x="3686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188" name="Rectangle 772"/>
                <p:cNvSpPr>
                  <a:spLocks noChangeArrowheads="1"/>
                </p:cNvSpPr>
                <p:nvPr/>
              </p:nvSpPr>
              <p:spPr bwMode="auto">
                <a:xfrm>
                  <a:off x="3717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189" name="Rectangle 773"/>
                <p:cNvSpPr>
                  <a:spLocks noChangeArrowheads="1"/>
                </p:cNvSpPr>
                <p:nvPr/>
              </p:nvSpPr>
              <p:spPr bwMode="auto">
                <a:xfrm>
                  <a:off x="3502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190" name="Rectangle 774"/>
                <p:cNvSpPr>
                  <a:spLocks noChangeArrowheads="1"/>
                </p:cNvSpPr>
                <p:nvPr/>
              </p:nvSpPr>
              <p:spPr bwMode="auto">
                <a:xfrm>
                  <a:off x="3533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191" name="Rectangle 775"/>
                <p:cNvSpPr>
                  <a:spLocks noChangeArrowheads="1"/>
                </p:cNvSpPr>
                <p:nvPr/>
              </p:nvSpPr>
              <p:spPr bwMode="auto">
                <a:xfrm>
                  <a:off x="3564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192" name="Rectangle 776"/>
                <p:cNvSpPr>
                  <a:spLocks noChangeArrowheads="1"/>
                </p:cNvSpPr>
                <p:nvPr/>
              </p:nvSpPr>
              <p:spPr bwMode="auto">
                <a:xfrm>
                  <a:off x="3595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193" name="Rectangle 777"/>
                <p:cNvSpPr>
                  <a:spLocks noChangeArrowheads="1"/>
                </p:cNvSpPr>
                <p:nvPr/>
              </p:nvSpPr>
              <p:spPr bwMode="auto">
                <a:xfrm>
                  <a:off x="3626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194" name="Rectangle 778"/>
                <p:cNvSpPr>
                  <a:spLocks noChangeArrowheads="1"/>
                </p:cNvSpPr>
                <p:nvPr/>
              </p:nvSpPr>
              <p:spPr bwMode="auto">
                <a:xfrm>
                  <a:off x="396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195" name="Rectangle 779"/>
                <p:cNvSpPr>
                  <a:spLocks noChangeArrowheads="1"/>
                </p:cNvSpPr>
                <p:nvPr/>
              </p:nvSpPr>
              <p:spPr bwMode="auto">
                <a:xfrm>
                  <a:off x="3992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196" name="Rectangle 780"/>
                <p:cNvSpPr>
                  <a:spLocks noChangeArrowheads="1"/>
                </p:cNvSpPr>
                <p:nvPr/>
              </p:nvSpPr>
              <p:spPr bwMode="auto">
                <a:xfrm>
                  <a:off x="3289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197" name="Rectangle 781"/>
                <p:cNvSpPr>
                  <a:spLocks noChangeArrowheads="1"/>
                </p:cNvSpPr>
                <p:nvPr/>
              </p:nvSpPr>
              <p:spPr bwMode="auto">
                <a:xfrm>
                  <a:off x="3258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198" name="Rectangle 782"/>
                <p:cNvSpPr>
                  <a:spLocks noChangeArrowheads="1"/>
                </p:cNvSpPr>
                <p:nvPr/>
              </p:nvSpPr>
              <p:spPr bwMode="auto">
                <a:xfrm>
                  <a:off x="3319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199" name="Rectangle 783"/>
                <p:cNvSpPr>
                  <a:spLocks noChangeArrowheads="1"/>
                </p:cNvSpPr>
                <p:nvPr/>
              </p:nvSpPr>
              <p:spPr bwMode="auto">
                <a:xfrm>
                  <a:off x="3350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200" name="Rectangle 784"/>
                <p:cNvSpPr>
                  <a:spLocks noChangeArrowheads="1"/>
                </p:cNvSpPr>
                <p:nvPr/>
              </p:nvSpPr>
              <p:spPr bwMode="auto">
                <a:xfrm>
                  <a:off x="347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201" name="Rectangle 785"/>
                <p:cNvSpPr>
                  <a:spLocks noChangeArrowheads="1"/>
                </p:cNvSpPr>
                <p:nvPr/>
              </p:nvSpPr>
              <p:spPr bwMode="auto">
                <a:xfrm>
                  <a:off x="3442" y="3221"/>
                  <a:ext cx="30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202" name="Rectangle 786"/>
                <p:cNvSpPr>
                  <a:spLocks noChangeArrowheads="1"/>
                </p:cNvSpPr>
                <p:nvPr/>
              </p:nvSpPr>
              <p:spPr bwMode="auto">
                <a:xfrm>
                  <a:off x="3411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203" name="Rectangle 787"/>
                <p:cNvSpPr>
                  <a:spLocks noChangeArrowheads="1"/>
                </p:cNvSpPr>
                <p:nvPr/>
              </p:nvSpPr>
              <p:spPr bwMode="auto">
                <a:xfrm>
                  <a:off x="3380" y="3221"/>
                  <a:ext cx="31" cy="376"/>
                </a:xfrm>
                <a:prstGeom prst="rect">
                  <a:avLst/>
                </a:prstGeom>
                <a:solidFill>
                  <a:srgbClr val="FF9900"/>
                </a:solidFill>
                <a:ln w="9525" algn="ctr">
                  <a:solidFill>
                    <a:schemeClr val="accent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>
                    <a:spcBef>
                      <a:spcPct val="20000"/>
                    </a:spcBef>
                  </a:pPr>
                  <a:endParaRPr lang="zh-CN" altLang="zh-CN" sz="2800"/>
                </a:p>
              </p:txBody>
            </p:sp>
            <p:sp>
              <p:nvSpPr>
                <p:cNvPr id="61204" name="Line 788"/>
                <p:cNvSpPr>
                  <a:spLocks noChangeShapeType="1"/>
                </p:cNvSpPr>
                <p:nvPr/>
              </p:nvSpPr>
              <p:spPr bwMode="auto">
                <a:xfrm>
                  <a:off x="3411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05" name="Line 789"/>
                <p:cNvSpPr>
                  <a:spLocks noChangeShapeType="1"/>
                </p:cNvSpPr>
                <p:nvPr/>
              </p:nvSpPr>
              <p:spPr bwMode="auto">
                <a:xfrm>
                  <a:off x="344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06" name="Line 790"/>
                <p:cNvSpPr>
                  <a:spLocks noChangeShapeType="1"/>
                </p:cNvSpPr>
                <p:nvPr/>
              </p:nvSpPr>
              <p:spPr bwMode="auto">
                <a:xfrm>
                  <a:off x="347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07" name="Line 791"/>
                <p:cNvSpPr>
                  <a:spLocks noChangeShapeType="1"/>
                </p:cNvSpPr>
                <p:nvPr/>
              </p:nvSpPr>
              <p:spPr bwMode="auto">
                <a:xfrm>
                  <a:off x="350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08" name="Line 792"/>
                <p:cNvSpPr>
                  <a:spLocks noChangeShapeType="1"/>
                </p:cNvSpPr>
                <p:nvPr/>
              </p:nvSpPr>
              <p:spPr bwMode="auto">
                <a:xfrm>
                  <a:off x="3380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09" name="Line 793"/>
                <p:cNvSpPr>
                  <a:spLocks noChangeShapeType="1"/>
                </p:cNvSpPr>
                <p:nvPr/>
              </p:nvSpPr>
              <p:spPr bwMode="auto">
                <a:xfrm>
                  <a:off x="3350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10" name="Line 794"/>
                <p:cNvSpPr>
                  <a:spLocks noChangeShapeType="1"/>
                </p:cNvSpPr>
                <p:nvPr/>
              </p:nvSpPr>
              <p:spPr bwMode="auto">
                <a:xfrm>
                  <a:off x="3258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11" name="Line 795"/>
                <p:cNvSpPr>
                  <a:spLocks noChangeShapeType="1"/>
                </p:cNvSpPr>
                <p:nvPr/>
              </p:nvSpPr>
              <p:spPr bwMode="auto">
                <a:xfrm>
                  <a:off x="328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12" name="Line 796"/>
                <p:cNvSpPr>
                  <a:spLocks noChangeShapeType="1"/>
                </p:cNvSpPr>
                <p:nvPr/>
              </p:nvSpPr>
              <p:spPr bwMode="auto">
                <a:xfrm>
                  <a:off x="331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13" name="Line 797"/>
                <p:cNvSpPr>
                  <a:spLocks noChangeShapeType="1"/>
                </p:cNvSpPr>
                <p:nvPr/>
              </p:nvSpPr>
              <p:spPr bwMode="auto">
                <a:xfrm>
                  <a:off x="4023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14" name="Line 798"/>
                <p:cNvSpPr>
                  <a:spLocks noChangeShapeType="1"/>
                </p:cNvSpPr>
                <p:nvPr/>
              </p:nvSpPr>
              <p:spPr bwMode="auto">
                <a:xfrm>
                  <a:off x="399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15" name="Line 799"/>
                <p:cNvSpPr>
                  <a:spLocks noChangeShapeType="1"/>
                </p:cNvSpPr>
                <p:nvPr/>
              </p:nvSpPr>
              <p:spPr bwMode="auto">
                <a:xfrm>
                  <a:off x="3656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16" name="Line 800"/>
                <p:cNvSpPr>
                  <a:spLocks noChangeShapeType="1"/>
                </p:cNvSpPr>
                <p:nvPr/>
              </p:nvSpPr>
              <p:spPr bwMode="auto">
                <a:xfrm>
                  <a:off x="3626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17" name="Line 801"/>
                <p:cNvSpPr>
                  <a:spLocks noChangeShapeType="1"/>
                </p:cNvSpPr>
                <p:nvPr/>
              </p:nvSpPr>
              <p:spPr bwMode="auto">
                <a:xfrm>
                  <a:off x="3595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18" name="Line 802"/>
                <p:cNvSpPr>
                  <a:spLocks noChangeShapeType="1"/>
                </p:cNvSpPr>
                <p:nvPr/>
              </p:nvSpPr>
              <p:spPr bwMode="auto">
                <a:xfrm>
                  <a:off x="3564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19" name="Line 803"/>
                <p:cNvSpPr>
                  <a:spLocks noChangeShapeType="1"/>
                </p:cNvSpPr>
                <p:nvPr/>
              </p:nvSpPr>
              <p:spPr bwMode="auto">
                <a:xfrm>
                  <a:off x="3533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20" name="Line 804"/>
                <p:cNvSpPr>
                  <a:spLocks noChangeShapeType="1"/>
                </p:cNvSpPr>
                <p:nvPr/>
              </p:nvSpPr>
              <p:spPr bwMode="auto">
                <a:xfrm>
                  <a:off x="3748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21" name="Line 805"/>
                <p:cNvSpPr>
                  <a:spLocks noChangeShapeType="1"/>
                </p:cNvSpPr>
                <p:nvPr/>
              </p:nvSpPr>
              <p:spPr bwMode="auto">
                <a:xfrm>
                  <a:off x="3717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22" name="Line 806"/>
                <p:cNvSpPr>
                  <a:spLocks noChangeShapeType="1"/>
                </p:cNvSpPr>
                <p:nvPr/>
              </p:nvSpPr>
              <p:spPr bwMode="auto">
                <a:xfrm>
                  <a:off x="3686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23" name="Line 807"/>
                <p:cNvSpPr>
                  <a:spLocks noChangeShapeType="1"/>
                </p:cNvSpPr>
                <p:nvPr/>
              </p:nvSpPr>
              <p:spPr bwMode="auto">
                <a:xfrm>
                  <a:off x="3901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24" name="Line 808"/>
                <p:cNvSpPr>
                  <a:spLocks noChangeShapeType="1"/>
                </p:cNvSpPr>
                <p:nvPr/>
              </p:nvSpPr>
              <p:spPr bwMode="auto">
                <a:xfrm>
                  <a:off x="3870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25" name="Line 809"/>
                <p:cNvSpPr>
                  <a:spLocks noChangeShapeType="1"/>
                </p:cNvSpPr>
                <p:nvPr/>
              </p:nvSpPr>
              <p:spPr bwMode="auto">
                <a:xfrm>
                  <a:off x="383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26" name="Line 810"/>
                <p:cNvSpPr>
                  <a:spLocks noChangeShapeType="1"/>
                </p:cNvSpPr>
                <p:nvPr/>
              </p:nvSpPr>
              <p:spPr bwMode="auto">
                <a:xfrm>
                  <a:off x="380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27" name="Line 811"/>
                <p:cNvSpPr>
                  <a:spLocks noChangeShapeType="1"/>
                </p:cNvSpPr>
                <p:nvPr/>
              </p:nvSpPr>
              <p:spPr bwMode="auto">
                <a:xfrm>
                  <a:off x="3779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28" name="Line 812"/>
                <p:cNvSpPr>
                  <a:spLocks noChangeShapeType="1"/>
                </p:cNvSpPr>
                <p:nvPr/>
              </p:nvSpPr>
              <p:spPr bwMode="auto">
                <a:xfrm>
                  <a:off x="396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29" name="Line 813"/>
                <p:cNvSpPr>
                  <a:spLocks noChangeShapeType="1"/>
                </p:cNvSpPr>
                <p:nvPr/>
              </p:nvSpPr>
              <p:spPr bwMode="auto">
                <a:xfrm>
                  <a:off x="3932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  <p:sp>
              <p:nvSpPr>
                <p:cNvPr id="61230" name="Line 814"/>
                <p:cNvSpPr>
                  <a:spLocks noChangeShapeType="1"/>
                </p:cNvSpPr>
                <p:nvPr/>
              </p:nvSpPr>
              <p:spPr bwMode="auto">
                <a:xfrm>
                  <a:off x="4054" y="3221"/>
                  <a:ext cx="0" cy="376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53882" dir="2700000" algn="ctr" rotWithShape="0">
                          <a:schemeClr val="tx1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61231" name="Freeform 815"/>
            <p:cNvSpPr/>
            <p:nvPr/>
          </p:nvSpPr>
          <p:spPr bwMode="auto">
            <a:xfrm>
              <a:off x="2205" y="3016"/>
              <a:ext cx="292" cy="323"/>
            </a:xfrm>
            <a:custGeom>
              <a:avLst/>
              <a:gdLst>
                <a:gd name="T0" fmla="*/ 64 w 292"/>
                <a:gd name="T1" fmla="*/ 0 h 591"/>
                <a:gd name="T2" fmla="*/ 4 w 292"/>
                <a:gd name="T3" fmla="*/ 60 h 591"/>
                <a:gd name="T4" fmla="*/ 16 w 292"/>
                <a:gd name="T5" fmla="*/ 312 h 591"/>
                <a:gd name="T6" fmla="*/ 64 w 292"/>
                <a:gd name="T7" fmla="*/ 384 h 591"/>
                <a:gd name="T8" fmla="*/ 232 w 292"/>
                <a:gd name="T9" fmla="*/ 492 h 591"/>
                <a:gd name="T10" fmla="*/ 256 w 292"/>
                <a:gd name="T11" fmla="*/ 528 h 591"/>
                <a:gd name="T12" fmla="*/ 292 w 292"/>
                <a:gd name="T13" fmla="*/ 588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2" h="591">
                  <a:moveTo>
                    <a:pt x="64" y="0"/>
                  </a:moveTo>
                  <a:cubicBezTo>
                    <a:pt x="47" y="11"/>
                    <a:pt x="5" y="33"/>
                    <a:pt x="4" y="60"/>
                  </a:cubicBezTo>
                  <a:cubicBezTo>
                    <a:pt x="0" y="144"/>
                    <a:pt x="1" y="229"/>
                    <a:pt x="16" y="312"/>
                  </a:cubicBezTo>
                  <a:cubicBezTo>
                    <a:pt x="21" y="340"/>
                    <a:pt x="48" y="360"/>
                    <a:pt x="64" y="384"/>
                  </a:cubicBezTo>
                  <a:cubicBezTo>
                    <a:pt x="104" y="444"/>
                    <a:pt x="173" y="453"/>
                    <a:pt x="232" y="492"/>
                  </a:cubicBezTo>
                  <a:cubicBezTo>
                    <a:pt x="240" y="504"/>
                    <a:pt x="250" y="515"/>
                    <a:pt x="256" y="528"/>
                  </a:cubicBezTo>
                  <a:cubicBezTo>
                    <a:pt x="283" y="591"/>
                    <a:pt x="246" y="565"/>
                    <a:pt x="292" y="588"/>
                  </a:cubicBezTo>
                </a:path>
              </a:pathLst>
            </a:custGeom>
            <a:noFill/>
            <a:ln w="38100" cap="flat" cmpd="sng">
              <a:solidFill>
                <a:srgbClr val="FF9900"/>
              </a:solidFill>
              <a:prstDash val="solid"/>
              <a:round/>
            </a:ln>
            <a:effectLst>
              <a:outerShdw dist="53882" dir="2700000" algn="ctr" rotWithShape="0">
                <a:schemeClr val="tx1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zh-CN" altLang="en-US"/>
            </a:p>
          </p:txBody>
        </p:sp>
      </p:grpSp>
      <p:sp>
        <p:nvSpPr>
          <p:cNvPr id="61302" name="Rectangle 886"/>
          <p:cNvSpPr>
            <a:spLocks noRot="1" noChangeArrowheads="1"/>
          </p:cNvSpPr>
          <p:nvPr/>
        </p:nvSpPr>
        <p:spPr bwMode="auto">
          <a:xfrm>
            <a:off x="611188" y="549275"/>
            <a:ext cx="770572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zh-CN" altLang="en-US" sz="3200" b="1" dirty="0">
                <a:solidFill>
                  <a:srgbClr val="0000FF"/>
                </a:solidFill>
              </a:rPr>
              <a:t>如何改变滑动变阻器接入电路的阻值</a:t>
            </a:r>
          </a:p>
        </p:txBody>
      </p:sp>
      <p:sp>
        <p:nvSpPr>
          <p:cNvPr id="61376" name="Rectangle 960"/>
          <p:cNvSpPr>
            <a:spLocks noChangeArrowheads="1"/>
          </p:cNvSpPr>
          <p:nvPr/>
        </p:nvSpPr>
        <p:spPr bwMode="auto">
          <a:xfrm>
            <a:off x="684213" y="2205038"/>
            <a:ext cx="67691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(1)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如何增大接入电路的电阻？</a:t>
            </a:r>
            <a:b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   </a:t>
            </a:r>
            <a:r>
              <a:rPr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A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、滑片向左移     </a:t>
            </a:r>
            <a:r>
              <a:rPr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B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、滑片向右移</a:t>
            </a:r>
          </a:p>
        </p:txBody>
      </p:sp>
      <p:sp>
        <p:nvSpPr>
          <p:cNvPr id="63499" name="Rectangle 1035"/>
          <p:cNvSpPr>
            <a:spLocks noChangeArrowheads="1"/>
          </p:cNvSpPr>
          <p:nvPr/>
        </p:nvSpPr>
        <p:spPr bwMode="auto">
          <a:xfrm>
            <a:off x="827088" y="4365625"/>
            <a:ext cx="67691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50000"/>
              </a:spcBef>
            </a:pPr>
            <a:r>
              <a:rPr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(2)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如何增大接入电路的电阻？</a:t>
            </a:r>
            <a:b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</a:b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   </a:t>
            </a:r>
            <a:r>
              <a:rPr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A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、滑片向左移     </a:t>
            </a:r>
            <a:r>
              <a:rPr lang="en-US" altLang="zh-CN" sz="2800" b="1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B</a:t>
            </a:r>
            <a:r>
              <a:rPr lang="zh-CN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、滑片向右移</a:t>
            </a:r>
          </a:p>
        </p:txBody>
      </p:sp>
      <p:grpSp>
        <p:nvGrpSpPr>
          <p:cNvPr id="30" name="Group 1040"/>
          <p:cNvGrpSpPr/>
          <p:nvPr/>
        </p:nvGrpSpPr>
        <p:grpSpPr bwMode="auto">
          <a:xfrm>
            <a:off x="4500563" y="3141663"/>
            <a:ext cx="3276600" cy="1158875"/>
            <a:chOff x="2835" y="1979"/>
            <a:chExt cx="2064" cy="730"/>
          </a:xfrm>
        </p:grpSpPr>
        <p:grpSp>
          <p:nvGrpSpPr>
            <p:cNvPr id="31" name="Group 962"/>
            <p:cNvGrpSpPr/>
            <p:nvPr/>
          </p:nvGrpSpPr>
          <p:grpSpPr bwMode="auto">
            <a:xfrm>
              <a:off x="2835" y="1979"/>
              <a:ext cx="2064" cy="730"/>
              <a:chOff x="3168" y="1248"/>
              <a:chExt cx="2064" cy="730"/>
            </a:xfrm>
          </p:grpSpPr>
          <p:grpSp>
            <p:nvGrpSpPr>
              <p:cNvPr id="61123" name="Group 963"/>
              <p:cNvGrpSpPr/>
              <p:nvPr/>
            </p:nvGrpSpPr>
            <p:grpSpPr bwMode="auto">
              <a:xfrm>
                <a:off x="3168" y="1248"/>
                <a:ext cx="2064" cy="730"/>
                <a:chOff x="624" y="2640"/>
                <a:chExt cx="2064" cy="730"/>
              </a:xfrm>
            </p:grpSpPr>
            <p:sp>
              <p:nvSpPr>
                <p:cNvPr id="61380" name="Text Box 964"/>
                <p:cNvSpPr txBox="1">
                  <a:spLocks noChangeArrowheads="1"/>
                </p:cNvSpPr>
                <p:nvPr/>
              </p:nvSpPr>
              <p:spPr bwMode="auto">
                <a:xfrm>
                  <a:off x="2256" y="3120"/>
                  <a:ext cx="432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kumimoji="1" lang="en-US" altLang="zh-CN" sz="2000" b="1">
                      <a:latin typeface="Times New Roman" panose="02020603050405020304" pitchFamily="18" charset="0"/>
                    </a:rPr>
                    <a:t>B</a:t>
                  </a:r>
                </a:p>
              </p:txBody>
            </p:sp>
            <p:sp>
              <p:nvSpPr>
                <p:cNvPr id="61381" name="Text Box 965"/>
                <p:cNvSpPr txBox="1">
                  <a:spLocks noChangeArrowheads="1"/>
                </p:cNvSpPr>
                <p:nvPr/>
              </p:nvSpPr>
              <p:spPr bwMode="auto">
                <a:xfrm>
                  <a:off x="2208" y="2640"/>
                  <a:ext cx="432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kumimoji="1" lang="en-US" altLang="zh-CN" sz="2000" b="1">
                      <a:latin typeface="Times New Roman" panose="02020603050405020304" pitchFamily="18" charset="0"/>
                    </a:rPr>
                    <a:t>D</a:t>
                  </a:r>
                </a:p>
              </p:txBody>
            </p:sp>
            <p:grpSp>
              <p:nvGrpSpPr>
                <p:cNvPr id="61124" name="Group 966"/>
                <p:cNvGrpSpPr/>
                <p:nvPr/>
              </p:nvGrpSpPr>
              <p:grpSpPr bwMode="auto">
                <a:xfrm>
                  <a:off x="624" y="2688"/>
                  <a:ext cx="1680" cy="672"/>
                  <a:chOff x="624" y="2688"/>
                  <a:chExt cx="1680" cy="672"/>
                </a:xfrm>
              </p:grpSpPr>
              <p:grpSp>
                <p:nvGrpSpPr>
                  <p:cNvPr id="61125" name="Group 967"/>
                  <p:cNvGrpSpPr/>
                  <p:nvPr/>
                </p:nvGrpSpPr>
                <p:grpSpPr bwMode="auto">
                  <a:xfrm>
                    <a:off x="864" y="2880"/>
                    <a:ext cx="1440" cy="396"/>
                    <a:chOff x="864" y="3396"/>
                    <a:chExt cx="1440" cy="396"/>
                  </a:xfrm>
                </p:grpSpPr>
                <p:grpSp>
                  <p:nvGrpSpPr>
                    <p:cNvPr id="61126" name="Group 968"/>
                    <p:cNvGrpSpPr/>
                    <p:nvPr/>
                  </p:nvGrpSpPr>
                  <p:grpSpPr bwMode="auto">
                    <a:xfrm>
                      <a:off x="924" y="3600"/>
                      <a:ext cx="1284" cy="192"/>
                      <a:chOff x="924" y="3600"/>
                      <a:chExt cx="1284" cy="192"/>
                    </a:xfrm>
                  </p:grpSpPr>
                  <p:grpSp>
                    <p:nvGrpSpPr>
                      <p:cNvPr id="61127" name="Group 969"/>
                      <p:cNvGrpSpPr/>
                      <p:nvPr/>
                    </p:nvGrpSpPr>
                    <p:grpSpPr bwMode="auto">
                      <a:xfrm>
                        <a:off x="1008" y="3600"/>
                        <a:ext cx="1104" cy="192"/>
                        <a:chOff x="1008" y="3600"/>
                        <a:chExt cx="2328" cy="204"/>
                      </a:xfrm>
                    </p:grpSpPr>
                    <p:grpSp>
                      <p:nvGrpSpPr>
                        <p:cNvPr id="61128" name="Group 970"/>
                        <p:cNvGrpSpPr/>
                        <p:nvPr/>
                      </p:nvGrpSpPr>
                      <p:grpSpPr bwMode="auto">
                        <a:xfrm>
                          <a:off x="1008" y="3600"/>
                          <a:ext cx="780" cy="204"/>
                          <a:chOff x="1008" y="3600"/>
                          <a:chExt cx="780" cy="204"/>
                        </a:xfrm>
                      </p:grpSpPr>
                      <p:grpSp>
                        <p:nvGrpSpPr>
                          <p:cNvPr id="61129" name="Group 971"/>
                          <p:cNvGrpSpPr/>
                          <p:nvPr/>
                        </p:nvGrpSpPr>
                        <p:grpSpPr bwMode="auto">
                          <a:xfrm>
                            <a:off x="1008" y="3600"/>
                            <a:ext cx="396" cy="204"/>
                            <a:chOff x="1008" y="3600"/>
                            <a:chExt cx="396" cy="204"/>
                          </a:xfrm>
                        </p:grpSpPr>
                        <p:grpSp>
                          <p:nvGrpSpPr>
                            <p:cNvPr id="61130" name="Group 972"/>
                            <p:cNvGrpSpPr/>
                            <p:nvPr/>
                          </p:nvGrpSpPr>
                          <p:grpSpPr bwMode="auto">
                            <a:xfrm>
                              <a:off x="1008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389" name="Line 973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390" name="Line 974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61131" name="Group 975"/>
                            <p:cNvGrpSpPr/>
                            <p:nvPr/>
                          </p:nvGrpSpPr>
                          <p:grpSpPr bwMode="auto">
                            <a:xfrm>
                              <a:off x="1197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392" name="Line 976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393" name="Line 977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61132" name="Group 978"/>
                          <p:cNvGrpSpPr/>
                          <p:nvPr/>
                        </p:nvGrpSpPr>
                        <p:grpSpPr bwMode="auto">
                          <a:xfrm>
                            <a:off x="1392" y="3600"/>
                            <a:ext cx="396" cy="204"/>
                            <a:chOff x="1008" y="3600"/>
                            <a:chExt cx="396" cy="204"/>
                          </a:xfrm>
                        </p:grpSpPr>
                        <p:grpSp>
                          <p:nvGrpSpPr>
                            <p:cNvPr id="61133" name="Group 979"/>
                            <p:cNvGrpSpPr/>
                            <p:nvPr/>
                          </p:nvGrpSpPr>
                          <p:grpSpPr bwMode="auto">
                            <a:xfrm>
                              <a:off x="1008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396" name="Line 980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397" name="Line 981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61134" name="Group 982"/>
                            <p:cNvGrpSpPr/>
                            <p:nvPr/>
                          </p:nvGrpSpPr>
                          <p:grpSpPr bwMode="auto">
                            <a:xfrm>
                              <a:off x="1197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399" name="Line 983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400" name="Line 984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</p:grpSp>
                    </p:grpSp>
                    <p:grpSp>
                      <p:nvGrpSpPr>
                        <p:cNvPr id="61135" name="Group 985"/>
                        <p:cNvGrpSpPr/>
                        <p:nvPr/>
                      </p:nvGrpSpPr>
                      <p:grpSpPr bwMode="auto">
                        <a:xfrm>
                          <a:off x="1776" y="3600"/>
                          <a:ext cx="780" cy="204"/>
                          <a:chOff x="1008" y="3600"/>
                          <a:chExt cx="780" cy="204"/>
                        </a:xfrm>
                      </p:grpSpPr>
                      <p:grpSp>
                        <p:nvGrpSpPr>
                          <p:cNvPr id="61136" name="Group 986"/>
                          <p:cNvGrpSpPr/>
                          <p:nvPr/>
                        </p:nvGrpSpPr>
                        <p:grpSpPr bwMode="auto">
                          <a:xfrm>
                            <a:off x="1008" y="3600"/>
                            <a:ext cx="396" cy="204"/>
                            <a:chOff x="1008" y="3600"/>
                            <a:chExt cx="396" cy="204"/>
                          </a:xfrm>
                        </p:grpSpPr>
                        <p:grpSp>
                          <p:nvGrpSpPr>
                            <p:cNvPr id="61137" name="Group 987"/>
                            <p:cNvGrpSpPr/>
                            <p:nvPr/>
                          </p:nvGrpSpPr>
                          <p:grpSpPr bwMode="auto">
                            <a:xfrm>
                              <a:off x="1008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404" name="Line 988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405" name="Line 989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61138" name="Group 990"/>
                            <p:cNvGrpSpPr/>
                            <p:nvPr/>
                          </p:nvGrpSpPr>
                          <p:grpSpPr bwMode="auto">
                            <a:xfrm>
                              <a:off x="1197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407" name="Line 991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408" name="Line 992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61139" name="Group 993"/>
                          <p:cNvGrpSpPr/>
                          <p:nvPr/>
                        </p:nvGrpSpPr>
                        <p:grpSpPr bwMode="auto">
                          <a:xfrm>
                            <a:off x="1392" y="3600"/>
                            <a:ext cx="396" cy="204"/>
                            <a:chOff x="1008" y="3600"/>
                            <a:chExt cx="396" cy="204"/>
                          </a:xfrm>
                        </p:grpSpPr>
                        <p:grpSp>
                          <p:nvGrpSpPr>
                            <p:cNvPr id="61140" name="Group 994"/>
                            <p:cNvGrpSpPr/>
                            <p:nvPr/>
                          </p:nvGrpSpPr>
                          <p:grpSpPr bwMode="auto">
                            <a:xfrm>
                              <a:off x="1008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411" name="Line 995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412" name="Line 996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61141" name="Group 997"/>
                            <p:cNvGrpSpPr/>
                            <p:nvPr/>
                          </p:nvGrpSpPr>
                          <p:grpSpPr bwMode="auto">
                            <a:xfrm>
                              <a:off x="1197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414" name="Line 998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415" name="Line 999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</p:grpSp>
                    </p:grpSp>
                    <p:grpSp>
                      <p:nvGrpSpPr>
                        <p:cNvPr id="61142" name="Group 1000"/>
                        <p:cNvGrpSpPr/>
                        <p:nvPr/>
                      </p:nvGrpSpPr>
                      <p:grpSpPr bwMode="auto">
                        <a:xfrm>
                          <a:off x="2556" y="3600"/>
                          <a:ext cx="780" cy="204"/>
                          <a:chOff x="1008" y="3600"/>
                          <a:chExt cx="780" cy="204"/>
                        </a:xfrm>
                      </p:grpSpPr>
                      <p:grpSp>
                        <p:nvGrpSpPr>
                          <p:cNvPr id="61143" name="Group 1001"/>
                          <p:cNvGrpSpPr/>
                          <p:nvPr/>
                        </p:nvGrpSpPr>
                        <p:grpSpPr bwMode="auto">
                          <a:xfrm>
                            <a:off x="1008" y="3600"/>
                            <a:ext cx="396" cy="204"/>
                            <a:chOff x="1008" y="3600"/>
                            <a:chExt cx="396" cy="204"/>
                          </a:xfrm>
                        </p:grpSpPr>
                        <p:grpSp>
                          <p:nvGrpSpPr>
                            <p:cNvPr id="61144" name="Group 1002"/>
                            <p:cNvGrpSpPr/>
                            <p:nvPr/>
                          </p:nvGrpSpPr>
                          <p:grpSpPr bwMode="auto">
                            <a:xfrm>
                              <a:off x="1008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419" name="Line 1003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420" name="Line 1004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61145" name="Group 1005"/>
                            <p:cNvGrpSpPr/>
                            <p:nvPr/>
                          </p:nvGrpSpPr>
                          <p:grpSpPr bwMode="auto">
                            <a:xfrm>
                              <a:off x="1197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422" name="Line 1006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423" name="Line 1007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61146" name="Group 1008"/>
                          <p:cNvGrpSpPr/>
                          <p:nvPr/>
                        </p:nvGrpSpPr>
                        <p:grpSpPr bwMode="auto">
                          <a:xfrm>
                            <a:off x="1392" y="3600"/>
                            <a:ext cx="396" cy="204"/>
                            <a:chOff x="1008" y="3600"/>
                            <a:chExt cx="396" cy="204"/>
                          </a:xfrm>
                        </p:grpSpPr>
                        <p:grpSp>
                          <p:nvGrpSpPr>
                            <p:cNvPr id="61147" name="Group 1009"/>
                            <p:cNvGrpSpPr/>
                            <p:nvPr/>
                          </p:nvGrpSpPr>
                          <p:grpSpPr bwMode="auto">
                            <a:xfrm>
                              <a:off x="1008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426" name="Line 1010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427" name="Line 1011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61148" name="Group 1012"/>
                            <p:cNvGrpSpPr/>
                            <p:nvPr/>
                          </p:nvGrpSpPr>
                          <p:grpSpPr bwMode="auto">
                            <a:xfrm>
                              <a:off x="1197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429" name="Line 1013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430" name="Line 1014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</p:grpSp>
                    </p:grpSp>
                  </p:grpSp>
                  <p:sp>
                    <p:nvSpPr>
                      <p:cNvPr id="61431" name="Line 101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24" y="3780"/>
                        <a:ext cx="96" cy="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1432" name="Line 101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112" y="3768"/>
                        <a:ext cx="96" cy="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61433" name="Oval 10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64" y="3744"/>
                      <a:ext cx="48" cy="4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chemeClr val="tx1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434" name="Oval 10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208" y="3744"/>
                      <a:ext cx="48" cy="4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chemeClr val="tx1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61149" name="Group 1019"/>
                    <p:cNvGrpSpPr/>
                    <p:nvPr/>
                  </p:nvGrpSpPr>
                  <p:grpSpPr bwMode="auto">
                    <a:xfrm>
                      <a:off x="864" y="3396"/>
                      <a:ext cx="1440" cy="216"/>
                      <a:chOff x="864" y="3336"/>
                      <a:chExt cx="1440" cy="216"/>
                    </a:xfrm>
                  </p:grpSpPr>
                  <p:grpSp>
                    <p:nvGrpSpPr>
                      <p:cNvPr id="61150" name="Group 1020"/>
                      <p:cNvGrpSpPr/>
                      <p:nvPr/>
                    </p:nvGrpSpPr>
                    <p:grpSpPr bwMode="auto">
                      <a:xfrm>
                        <a:off x="864" y="3336"/>
                        <a:ext cx="1440" cy="48"/>
                        <a:chOff x="864" y="3336"/>
                        <a:chExt cx="1440" cy="48"/>
                      </a:xfrm>
                    </p:grpSpPr>
                    <p:sp>
                      <p:nvSpPr>
                        <p:cNvPr id="61437" name="Oval 102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256" y="3336"/>
                          <a:ext cx="48" cy="48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tx1"/>
                          </a:solidFill>
                          <a:rou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1438" name="Oval 102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64" y="3336"/>
                          <a:ext cx="48" cy="48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tx1"/>
                          </a:solidFill>
                          <a:rou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1439" name="Line 102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12" y="3360"/>
                          <a:ext cx="1344" cy="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chemeClr val="tx1"/>
                          </a:solidFill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63488" name="Line 102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536" y="3360"/>
                        <a:ext cx="0" cy="192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round/>
                        <a:tailEnd type="triangl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sp>
                <p:nvSpPr>
                  <p:cNvPr id="63489" name="Text Box 10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72" y="3110"/>
                    <a:ext cx="432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kumimoji="1" lang="en-US" altLang="zh-CN" sz="2000" b="1">
                        <a:latin typeface="Times New Roman" panose="02020603050405020304" pitchFamily="18" charset="0"/>
                      </a:rPr>
                      <a:t>A</a:t>
                    </a:r>
                  </a:p>
                </p:txBody>
              </p:sp>
              <p:sp>
                <p:nvSpPr>
                  <p:cNvPr id="63490" name="Text Box 10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24" y="2688"/>
                    <a:ext cx="432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endParaRPr kumimoji="1" lang="zh-CN" altLang="zh-CN" sz="2000" b="1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3491" name="Text Box 10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60" y="2916"/>
                    <a:ext cx="432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kumimoji="1" lang="en-US" altLang="zh-CN" sz="2000" b="1">
                        <a:latin typeface="Times New Roman" panose="02020603050405020304" pitchFamily="18" charset="0"/>
                      </a:rPr>
                      <a:t>P</a:t>
                    </a:r>
                  </a:p>
                </p:txBody>
              </p:sp>
              <p:sp>
                <p:nvSpPr>
                  <p:cNvPr id="63492" name="Line 10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64" y="2842"/>
                    <a:ext cx="48" cy="14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63493" name="Line 102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64" y="3178"/>
                    <a:ext cx="48" cy="14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63494" name="Line 103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256" y="2842"/>
                    <a:ext cx="48" cy="14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63495" name="Line 103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208" y="3178"/>
                    <a:ext cx="48" cy="14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63496" name="Line 1032"/>
              <p:cNvSpPr>
                <a:spLocks noChangeShapeType="1"/>
              </p:cNvSpPr>
              <p:nvPr/>
            </p:nvSpPr>
            <p:spPr bwMode="auto">
              <a:xfrm>
                <a:off x="4080" y="1824"/>
                <a:ext cx="576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497" name="Line 1033"/>
              <p:cNvSpPr>
                <a:spLocks noChangeShapeType="1"/>
              </p:cNvSpPr>
              <p:nvPr/>
            </p:nvSpPr>
            <p:spPr bwMode="auto">
              <a:xfrm>
                <a:off x="3600" y="1536"/>
                <a:ext cx="384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498" name="Line 1034"/>
              <p:cNvSpPr>
                <a:spLocks noChangeShapeType="1"/>
              </p:cNvSpPr>
              <p:nvPr/>
            </p:nvSpPr>
            <p:spPr bwMode="auto">
              <a:xfrm>
                <a:off x="4080" y="1536"/>
                <a:ext cx="0" cy="192"/>
              </a:xfrm>
              <a:prstGeom prst="line">
                <a:avLst/>
              </a:prstGeom>
              <a:noFill/>
              <a:ln w="57150">
                <a:solidFill>
                  <a:srgbClr val="FF3300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3500" name="Text Box 1036"/>
            <p:cNvSpPr txBox="1">
              <a:spLocks noChangeArrowheads="1"/>
            </p:cNvSpPr>
            <p:nvPr/>
          </p:nvSpPr>
          <p:spPr bwMode="auto">
            <a:xfrm>
              <a:off x="2880" y="2024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b="1">
                  <a:latin typeface="Times New Roman" panose="02020603050405020304" pitchFamily="18" charset="0"/>
                </a:rPr>
                <a:t>C</a:t>
              </a:r>
            </a:p>
          </p:txBody>
        </p:sp>
      </p:grpSp>
      <p:grpSp>
        <p:nvGrpSpPr>
          <p:cNvPr id="61151" name="Group 1039"/>
          <p:cNvGrpSpPr/>
          <p:nvPr/>
        </p:nvGrpSpPr>
        <p:grpSpPr bwMode="auto">
          <a:xfrm>
            <a:off x="4500563" y="1125538"/>
            <a:ext cx="3276600" cy="1158875"/>
            <a:chOff x="2835" y="709"/>
            <a:chExt cx="2064" cy="730"/>
          </a:xfrm>
        </p:grpSpPr>
        <p:grpSp>
          <p:nvGrpSpPr>
            <p:cNvPr id="61152" name="Group 887"/>
            <p:cNvGrpSpPr/>
            <p:nvPr/>
          </p:nvGrpSpPr>
          <p:grpSpPr bwMode="auto">
            <a:xfrm>
              <a:off x="2835" y="709"/>
              <a:ext cx="2064" cy="730"/>
              <a:chOff x="3168" y="1248"/>
              <a:chExt cx="2064" cy="730"/>
            </a:xfrm>
          </p:grpSpPr>
          <p:grpSp>
            <p:nvGrpSpPr>
              <p:cNvPr id="61153" name="Group 888"/>
              <p:cNvGrpSpPr/>
              <p:nvPr/>
            </p:nvGrpSpPr>
            <p:grpSpPr bwMode="auto">
              <a:xfrm>
                <a:off x="3168" y="1248"/>
                <a:ext cx="2064" cy="730"/>
                <a:chOff x="624" y="2640"/>
                <a:chExt cx="2064" cy="730"/>
              </a:xfrm>
            </p:grpSpPr>
            <p:sp>
              <p:nvSpPr>
                <p:cNvPr id="61305" name="Text Box 889"/>
                <p:cNvSpPr txBox="1">
                  <a:spLocks noChangeArrowheads="1"/>
                </p:cNvSpPr>
                <p:nvPr/>
              </p:nvSpPr>
              <p:spPr bwMode="auto">
                <a:xfrm>
                  <a:off x="2256" y="3120"/>
                  <a:ext cx="432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kumimoji="1" lang="en-US" altLang="zh-CN" sz="2000" b="1">
                      <a:latin typeface="Times New Roman" panose="02020603050405020304" pitchFamily="18" charset="0"/>
                    </a:rPr>
                    <a:t>B</a:t>
                  </a:r>
                </a:p>
              </p:txBody>
            </p:sp>
            <p:sp>
              <p:nvSpPr>
                <p:cNvPr id="61306" name="Text Box 890"/>
                <p:cNvSpPr txBox="1">
                  <a:spLocks noChangeArrowheads="1"/>
                </p:cNvSpPr>
                <p:nvPr/>
              </p:nvSpPr>
              <p:spPr bwMode="auto">
                <a:xfrm>
                  <a:off x="2208" y="2640"/>
                  <a:ext cx="432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kumimoji="1" lang="en-US" altLang="zh-CN" sz="2000" b="1">
                      <a:latin typeface="Times New Roman" panose="02020603050405020304" pitchFamily="18" charset="0"/>
                    </a:rPr>
                    <a:t>D</a:t>
                  </a:r>
                </a:p>
              </p:txBody>
            </p:sp>
            <p:grpSp>
              <p:nvGrpSpPr>
                <p:cNvPr id="61154" name="Group 891"/>
                <p:cNvGrpSpPr/>
                <p:nvPr/>
              </p:nvGrpSpPr>
              <p:grpSpPr bwMode="auto">
                <a:xfrm>
                  <a:off x="624" y="2688"/>
                  <a:ext cx="1680" cy="672"/>
                  <a:chOff x="624" y="2688"/>
                  <a:chExt cx="1680" cy="672"/>
                </a:xfrm>
              </p:grpSpPr>
              <p:grpSp>
                <p:nvGrpSpPr>
                  <p:cNvPr id="61155" name="Group 892"/>
                  <p:cNvGrpSpPr/>
                  <p:nvPr/>
                </p:nvGrpSpPr>
                <p:grpSpPr bwMode="auto">
                  <a:xfrm>
                    <a:off x="864" y="2880"/>
                    <a:ext cx="1440" cy="396"/>
                    <a:chOff x="864" y="3396"/>
                    <a:chExt cx="1440" cy="396"/>
                  </a:xfrm>
                </p:grpSpPr>
                <p:grpSp>
                  <p:nvGrpSpPr>
                    <p:cNvPr id="61156" name="Group 893"/>
                    <p:cNvGrpSpPr/>
                    <p:nvPr/>
                  </p:nvGrpSpPr>
                  <p:grpSpPr bwMode="auto">
                    <a:xfrm>
                      <a:off x="924" y="3600"/>
                      <a:ext cx="1284" cy="192"/>
                      <a:chOff x="924" y="3600"/>
                      <a:chExt cx="1284" cy="192"/>
                    </a:xfrm>
                  </p:grpSpPr>
                  <p:grpSp>
                    <p:nvGrpSpPr>
                      <p:cNvPr id="61157" name="Group 894"/>
                      <p:cNvGrpSpPr/>
                      <p:nvPr/>
                    </p:nvGrpSpPr>
                    <p:grpSpPr bwMode="auto">
                      <a:xfrm>
                        <a:off x="1008" y="3600"/>
                        <a:ext cx="1104" cy="192"/>
                        <a:chOff x="1008" y="3600"/>
                        <a:chExt cx="2328" cy="204"/>
                      </a:xfrm>
                    </p:grpSpPr>
                    <p:grpSp>
                      <p:nvGrpSpPr>
                        <p:cNvPr id="61158" name="Group 895"/>
                        <p:cNvGrpSpPr/>
                        <p:nvPr/>
                      </p:nvGrpSpPr>
                      <p:grpSpPr bwMode="auto">
                        <a:xfrm>
                          <a:off x="1008" y="3600"/>
                          <a:ext cx="780" cy="204"/>
                          <a:chOff x="1008" y="3600"/>
                          <a:chExt cx="780" cy="204"/>
                        </a:xfrm>
                      </p:grpSpPr>
                      <p:grpSp>
                        <p:nvGrpSpPr>
                          <p:cNvPr id="61159" name="Group 896"/>
                          <p:cNvGrpSpPr/>
                          <p:nvPr/>
                        </p:nvGrpSpPr>
                        <p:grpSpPr bwMode="auto">
                          <a:xfrm>
                            <a:off x="1008" y="3600"/>
                            <a:ext cx="396" cy="204"/>
                            <a:chOff x="1008" y="3600"/>
                            <a:chExt cx="396" cy="204"/>
                          </a:xfrm>
                        </p:grpSpPr>
                        <p:grpSp>
                          <p:nvGrpSpPr>
                            <p:cNvPr id="61160" name="Group 897"/>
                            <p:cNvGrpSpPr/>
                            <p:nvPr/>
                          </p:nvGrpSpPr>
                          <p:grpSpPr bwMode="auto">
                            <a:xfrm>
                              <a:off x="1008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314" name="Line 898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315" name="Line 899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61161" name="Group 900"/>
                            <p:cNvGrpSpPr/>
                            <p:nvPr/>
                          </p:nvGrpSpPr>
                          <p:grpSpPr bwMode="auto">
                            <a:xfrm>
                              <a:off x="1197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317" name="Line 901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318" name="Line 902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61162" name="Group 903"/>
                          <p:cNvGrpSpPr/>
                          <p:nvPr/>
                        </p:nvGrpSpPr>
                        <p:grpSpPr bwMode="auto">
                          <a:xfrm>
                            <a:off x="1392" y="3600"/>
                            <a:ext cx="396" cy="204"/>
                            <a:chOff x="1008" y="3600"/>
                            <a:chExt cx="396" cy="204"/>
                          </a:xfrm>
                        </p:grpSpPr>
                        <p:grpSp>
                          <p:nvGrpSpPr>
                            <p:cNvPr id="61163" name="Group 904"/>
                            <p:cNvGrpSpPr/>
                            <p:nvPr/>
                          </p:nvGrpSpPr>
                          <p:grpSpPr bwMode="auto">
                            <a:xfrm>
                              <a:off x="1008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321" name="Line 905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322" name="Line 906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61164" name="Group 907"/>
                            <p:cNvGrpSpPr/>
                            <p:nvPr/>
                          </p:nvGrpSpPr>
                          <p:grpSpPr bwMode="auto">
                            <a:xfrm>
                              <a:off x="1197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324" name="Line 908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325" name="Line 909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</p:grpSp>
                    </p:grpSp>
                    <p:grpSp>
                      <p:nvGrpSpPr>
                        <p:cNvPr id="61165" name="Group 910"/>
                        <p:cNvGrpSpPr/>
                        <p:nvPr/>
                      </p:nvGrpSpPr>
                      <p:grpSpPr bwMode="auto">
                        <a:xfrm>
                          <a:off x="1776" y="3600"/>
                          <a:ext cx="780" cy="204"/>
                          <a:chOff x="1008" y="3600"/>
                          <a:chExt cx="780" cy="204"/>
                        </a:xfrm>
                      </p:grpSpPr>
                      <p:grpSp>
                        <p:nvGrpSpPr>
                          <p:cNvPr id="61166" name="Group 911"/>
                          <p:cNvGrpSpPr/>
                          <p:nvPr/>
                        </p:nvGrpSpPr>
                        <p:grpSpPr bwMode="auto">
                          <a:xfrm>
                            <a:off x="1008" y="3600"/>
                            <a:ext cx="396" cy="204"/>
                            <a:chOff x="1008" y="3600"/>
                            <a:chExt cx="396" cy="204"/>
                          </a:xfrm>
                        </p:grpSpPr>
                        <p:grpSp>
                          <p:nvGrpSpPr>
                            <p:cNvPr id="61167" name="Group 912"/>
                            <p:cNvGrpSpPr/>
                            <p:nvPr/>
                          </p:nvGrpSpPr>
                          <p:grpSpPr bwMode="auto">
                            <a:xfrm>
                              <a:off x="1008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329" name="Line 913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330" name="Line 914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61168" name="Group 915"/>
                            <p:cNvGrpSpPr/>
                            <p:nvPr/>
                          </p:nvGrpSpPr>
                          <p:grpSpPr bwMode="auto">
                            <a:xfrm>
                              <a:off x="1197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332" name="Line 916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333" name="Line 917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61169" name="Group 918"/>
                          <p:cNvGrpSpPr/>
                          <p:nvPr/>
                        </p:nvGrpSpPr>
                        <p:grpSpPr bwMode="auto">
                          <a:xfrm>
                            <a:off x="1392" y="3600"/>
                            <a:ext cx="396" cy="204"/>
                            <a:chOff x="1008" y="3600"/>
                            <a:chExt cx="396" cy="204"/>
                          </a:xfrm>
                        </p:grpSpPr>
                        <p:grpSp>
                          <p:nvGrpSpPr>
                            <p:cNvPr id="61170" name="Group 919"/>
                            <p:cNvGrpSpPr/>
                            <p:nvPr/>
                          </p:nvGrpSpPr>
                          <p:grpSpPr bwMode="auto">
                            <a:xfrm>
                              <a:off x="1008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336" name="Line 920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337" name="Line 921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61171" name="Group 922"/>
                            <p:cNvGrpSpPr/>
                            <p:nvPr/>
                          </p:nvGrpSpPr>
                          <p:grpSpPr bwMode="auto">
                            <a:xfrm>
                              <a:off x="1197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339" name="Line 923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340" name="Line 924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</p:grpSp>
                    </p:grpSp>
                    <p:grpSp>
                      <p:nvGrpSpPr>
                        <p:cNvPr id="61172" name="Group 925"/>
                        <p:cNvGrpSpPr/>
                        <p:nvPr/>
                      </p:nvGrpSpPr>
                      <p:grpSpPr bwMode="auto">
                        <a:xfrm>
                          <a:off x="2556" y="3600"/>
                          <a:ext cx="780" cy="204"/>
                          <a:chOff x="1008" y="3600"/>
                          <a:chExt cx="780" cy="204"/>
                        </a:xfrm>
                      </p:grpSpPr>
                      <p:grpSp>
                        <p:nvGrpSpPr>
                          <p:cNvPr id="61173" name="Group 926"/>
                          <p:cNvGrpSpPr/>
                          <p:nvPr/>
                        </p:nvGrpSpPr>
                        <p:grpSpPr bwMode="auto">
                          <a:xfrm>
                            <a:off x="1008" y="3600"/>
                            <a:ext cx="396" cy="204"/>
                            <a:chOff x="1008" y="3600"/>
                            <a:chExt cx="396" cy="204"/>
                          </a:xfrm>
                        </p:grpSpPr>
                        <p:grpSp>
                          <p:nvGrpSpPr>
                            <p:cNvPr id="61174" name="Group 927"/>
                            <p:cNvGrpSpPr/>
                            <p:nvPr/>
                          </p:nvGrpSpPr>
                          <p:grpSpPr bwMode="auto">
                            <a:xfrm>
                              <a:off x="1008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344" name="Line 928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345" name="Line 929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61175" name="Group 930"/>
                            <p:cNvGrpSpPr/>
                            <p:nvPr/>
                          </p:nvGrpSpPr>
                          <p:grpSpPr bwMode="auto">
                            <a:xfrm>
                              <a:off x="1197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347" name="Line 931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348" name="Line 932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61176" name="Group 933"/>
                          <p:cNvGrpSpPr/>
                          <p:nvPr/>
                        </p:nvGrpSpPr>
                        <p:grpSpPr bwMode="auto">
                          <a:xfrm>
                            <a:off x="1392" y="3600"/>
                            <a:ext cx="396" cy="204"/>
                            <a:chOff x="1008" y="3600"/>
                            <a:chExt cx="396" cy="204"/>
                          </a:xfrm>
                        </p:grpSpPr>
                        <p:grpSp>
                          <p:nvGrpSpPr>
                            <p:cNvPr id="61177" name="Group 934"/>
                            <p:cNvGrpSpPr/>
                            <p:nvPr/>
                          </p:nvGrpSpPr>
                          <p:grpSpPr bwMode="auto">
                            <a:xfrm>
                              <a:off x="1008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351" name="Line 935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352" name="Line 936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  <p:grpSp>
                          <p:nvGrpSpPr>
                            <p:cNvPr id="61232" name="Group 937"/>
                            <p:cNvGrpSpPr/>
                            <p:nvPr/>
                          </p:nvGrpSpPr>
                          <p:grpSpPr bwMode="auto">
                            <a:xfrm>
                              <a:off x="1197" y="3600"/>
                              <a:ext cx="207" cy="204"/>
                              <a:chOff x="1008" y="3600"/>
                              <a:chExt cx="207" cy="204"/>
                            </a:xfrm>
                          </p:grpSpPr>
                          <p:sp>
                            <p:nvSpPr>
                              <p:cNvPr id="61354" name="Line 938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 flipV="1">
                                <a:off x="1008" y="3600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  <p:sp>
                            <p:nvSpPr>
                              <p:cNvPr id="61355" name="Line 939"/>
                              <p:cNvSpPr>
                                <a:spLocks noChangeShapeType="1"/>
                              </p:cNvSpPr>
                              <p:nvPr/>
                            </p:nvSpPr>
                            <p:spPr bwMode="auto">
                              <a:xfrm>
                                <a:off x="1104" y="3612"/>
                                <a:ext cx="111" cy="192"/>
                              </a:xfrm>
                              <a:prstGeom prst="line">
                                <a:avLst/>
                              </a:prstGeom>
                              <a:noFill/>
                              <a:ln w="19050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 xmlns="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 xmlns="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/>
                              </a:p>
                            </p:txBody>
                          </p:sp>
                        </p:grpSp>
                      </p:grpSp>
                    </p:grpSp>
                  </p:grpSp>
                  <p:sp>
                    <p:nvSpPr>
                      <p:cNvPr id="61356" name="Line 94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24" y="3780"/>
                        <a:ext cx="96" cy="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61357" name="Line 94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112" y="3768"/>
                        <a:ext cx="96" cy="0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61358" name="Oval 94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64" y="3744"/>
                      <a:ext cx="48" cy="4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chemeClr val="tx1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61359" name="Oval 9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208" y="3744"/>
                      <a:ext cx="48" cy="4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chemeClr val="tx1"/>
                      </a:solidFill>
                      <a:rou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61233" name="Group 944"/>
                    <p:cNvGrpSpPr/>
                    <p:nvPr/>
                  </p:nvGrpSpPr>
                  <p:grpSpPr bwMode="auto">
                    <a:xfrm>
                      <a:off x="864" y="3396"/>
                      <a:ext cx="1440" cy="216"/>
                      <a:chOff x="864" y="3336"/>
                      <a:chExt cx="1440" cy="216"/>
                    </a:xfrm>
                  </p:grpSpPr>
                  <p:grpSp>
                    <p:nvGrpSpPr>
                      <p:cNvPr id="61234" name="Group 945"/>
                      <p:cNvGrpSpPr/>
                      <p:nvPr/>
                    </p:nvGrpSpPr>
                    <p:grpSpPr bwMode="auto">
                      <a:xfrm>
                        <a:off x="864" y="3336"/>
                        <a:ext cx="1440" cy="48"/>
                        <a:chOff x="864" y="3336"/>
                        <a:chExt cx="1440" cy="48"/>
                      </a:xfrm>
                    </p:grpSpPr>
                    <p:sp>
                      <p:nvSpPr>
                        <p:cNvPr id="61362" name="Oval 94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256" y="3336"/>
                          <a:ext cx="48" cy="48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tx1"/>
                          </a:solidFill>
                          <a:rou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1363" name="Oval 94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64" y="3336"/>
                          <a:ext cx="48" cy="48"/>
                        </a:xfrm>
                        <a:prstGeom prst="ellipse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tx1"/>
                          </a:solidFill>
                          <a:rou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1364" name="Line 94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912" y="3360"/>
                          <a:ext cx="1344" cy="0"/>
                        </a:xfrm>
                        <a:prstGeom prst="line">
                          <a:avLst/>
                        </a:prstGeom>
                        <a:noFill/>
                        <a:ln w="19050">
                          <a:solidFill>
                            <a:schemeClr val="tx1"/>
                          </a:solidFill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 xmlns="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 xmlns="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61365" name="Line 94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536" y="3360"/>
                        <a:ext cx="0" cy="192"/>
                      </a:xfrm>
                      <a:prstGeom prst="line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round/>
                        <a:tailEnd type="triangle" w="med" len="med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sp>
                <p:nvSpPr>
                  <p:cNvPr id="61366" name="Text Box 9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72" y="3110"/>
                    <a:ext cx="432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kumimoji="1" lang="en-US" altLang="zh-CN" sz="2000" b="1">
                        <a:latin typeface="Times New Roman" panose="02020603050405020304" pitchFamily="18" charset="0"/>
                      </a:rPr>
                      <a:t>A</a:t>
                    </a:r>
                  </a:p>
                </p:txBody>
              </p:sp>
              <p:sp>
                <p:nvSpPr>
                  <p:cNvPr id="61367" name="Text Box 95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24" y="2688"/>
                    <a:ext cx="432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endParaRPr kumimoji="1" lang="zh-CN" altLang="zh-CN" sz="2000" b="1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1368" name="Text Box 95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60" y="2916"/>
                    <a:ext cx="432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kumimoji="1" lang="en-US" altLang="zh-CN" sz="2000" b="1">
                        <a:latin typeface="Times New Roman" panose="02020603050405020304" pitchFamily="18" charset="0"/>
                      </a:rPr>
                      <a:t>P</a:t>
                    </a:r>
                  </a:p>
                </p:txBody>
              </p:sp>
              <p:sp>
                <p:nvSpPr>
                  <p:cNvPr id="61369" name="Line 95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64" y="2842"/>
                    <a:ext cx="48" cy="14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61370" name="Line 95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64" y="3178"/>
                    <a:ext cx="48" cy="14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61371" name="Line 95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256" y="2842"/>
                    <a:ext cx="48" cy="14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61372" name="Line 95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208" y="3178"/>
                    <a:ext cx="48" cy="14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61373" name="Line 957"/>
              <p:cNvSpPr>
                <a:spLocks noChangeShapeType="1"/>
              </p:cNvSpPr>
              <p:nvPr/>
            </p:nvSpPr>
            <p:spPr bwMode="auto">
              <a:xfrm flipV="1">
                <a:off x="3504" y="1824"/>
                <a:ext cx="576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374" name="Line 958"/>
              <p:cNvSpPr>
                <a:spLocks noChangeShapeType="1"/>
              </p:cNvSpPr>
              <p:nvPr/>
            </p:nvSpPr>
            <p:spPr bwMode="auto">
              <a:xfrm flipV="1">
                <a:off x="4080" y="1536"/>
                <a:ext cx="0" cy="24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375" name="Line 959"/>
              <p:cNvSpPr>
                <a:spLocks noChangeShapeType="1"/>
              </p:cNvSpPr>
              <p:nvPr/>
            </p:nvSpPr>
            <p:spPr bwMode="auto">
              <a:xfrm flipH="1">
                <a:off x="3456" y="1488"/>
                <a:ext cx="624" cy="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3501" name="Text Box 1037"/>
            <p:cNvSpPr txBox="1">
              <a:spLocks noChangeArrowheads="1"/>
            </p:cNvSpPr>
            <p:nvPr/>
          </p:nvSpPr>
          <p:spPr bwMode="auto">
            <a:xfrm>
              <a:off x="2835" y="709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b="1">
                  <a:latin typeface="Times New Roman" panose="02020603050405020304" pitchFamily="18" charset="0"/>
                </a:rPr>
                <a:t>C</a:t>
              </a:r>
            </a:p>
          </p:txBody>
        </p:sp>
      </p:grpSp>
      <p:sp>
        <p:nvSpPr>
          <p:cNvPr id="63502" name="Text Box 1038"/>
          <p:cNvSpPr txBox="1">
            <a:spLocks noChangeArrowheads="1"/>
          </p:cNvSpPr>
          <p:nvPr/>
        </p:nvSpPr>
        <p:spPr bwMode="auto">
          <a:xfrm>
            <a:off x="827088" y="5300663"/>
            <a:ext cx="750887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</a:rPr>
              <a:t>滑片</a:t>
            </a:r>
            <a:r>
              <a:rPr lang="zh-CN" altLang="en-US" sz="2800" b="1" dirty="0">
                <a:solidFill>
                  <a:srgbClr val="FF3300"/>
                </a:solidFill>
              </a:rPr>
              <a:t>远离下接线柱</a:t>
            </a:r>
            <a:r>
              <a:rPr lang="zh-CN" altLang="en-US" sz="2800" b="1" dirty="0">
                <a:solidFill>
                  <a:srgbClr val="0000FF"/>
                </a:solidFill>
              </a:rPr>
              <a:t>时，接入电路的</a:t>
            </a:r>
            <a:r>
              <a:rPr lang="zh-CN" altLang="en-US" sz="2800" b="1" dirty="0">
                <a:solidFill>
                  <a:srgbClr val="FF3300"/>
                </a:solidFill>
              </a:rPr>
              <a:t>电阻增大</a:t>
            </a:r>
            <a:r>
              <a:rPr lang="zh-CN" altLang="en-US" sz="2800" b="1" dirty="0">
                <a:solidFill>
                  <a:srgbClr val="0000FF"/>
                </a:solidFill>
              </a:rPr>
              <a:t>，滑片</a:t>
            </a:r>
            <a:r>
              <a:rPr lang="zh-CN" altLang="en-US" sz="2800" b="1" dirty="0">
                <a:solidFill>
                  <a:srgbClr val="FF3300"/>
                </a:solidFill>
              </a:rPr>
              <a:t>靠近下接线柱</a:t>
            </a:r>
            <a:r>
              <a:rPr lang="zh-CN" altLang="en-US" sz="2800" b="1" dirty="0">
                <a:solidFill>
                  <a:srgbClr val="0000FF"/>
                </a:solidFill>
              </a:rPr>
              <a:t>时，接入电路的</a:t>
            </a:r>
            <a:r>
              <a:rPr lang="zh-CN" altLang="en-US" sz="2800" b="1" dirty="0">
                <a:solidFill>
                  <a:srgbClr val="FF3300"/>
                </a:solidFill>
              </a:rPr>
              <a:t>电阻减小</a:t>
            </a:r>
            <a:r>
              <a:rPr lang="zh-CN" altLang="en-US" sz="2800" b="1" dirty="0">
                <a:solidFill>
                  <a:srgbClr val="0000FF"/>
                </a:solidFill>
              </a:rPr>
              <a:t>。</a:t>
            </a:r>
          </a:p>
        </p:txBody>
      </p:sp>
      <p:sp>
        <p:nvSpPr>
          <p:cNvPr id="63505" name="Rectangle 1041"/>
          <p:cNvSpPr>
            <a:spLocks noChangeArrowheads="1"/>
          </p:cNvSpPr>
          <p:nvPr/>
        </p:nvSpPr>
        <p:spPr bwMode="auto">
          <a:xfrm>
            <a:off x="4211638" y="2349500"/>
            <a:ext cx="9493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6000" b="1">
                <a:solidFill>
                  <a:srgbClr val="FF3300"/>
                </a:solidFill>
                <a:ea typeface="黑体" panose="02010609060101010101" pitchFamily="2" charset="-122"/>
              </a:rPr>
              <a:t>√</a:t>
            </a:r>
          </a:p>
        </p:txBody>
      </p:sp>
      <p:sp>
        <p:nvSpPr>
          <p:cNvPr id="63506" name="Rectangle 1042"/>
          <p:cNvSpPr>
            <a:spLocks noChangeArrowheads="1"/>
          </p:cNvSpPr>
          <p:nvPr/>
        </p:nvSpPr>
        <p:spPr bwMode="auto">
          <a:xfrm>
            <a:off x="1187450" y="4508500"/>
            <a:ext cx="9493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6000" b="1">
                <a:solidFill>
                  <a:srgbClr val="FF3300"/>
                </a:solidFill>
                <a:ea typeface="黑体" panose="02010609060101010101" pitchFamily="2" charset="-122"/>
              </a:rPr>
              <a:t>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61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1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3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3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63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3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3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3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302" grpId="0"/>
      <p:bldP spid="61376" grpId="0" animBg="1" autoUpdateAnimBg="0"/>
      <p:bldP spid="63499" grpId="0" animBg="1" autoUpdateAnimBg="0"/>
      <p:bldP spid="63502" grpId="0"/>
      <p:bldP spid="63505" grpId="0"/>
      <p:bldP spid="6350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Rectangle 4"/>
          <p:cNvSpPr>
            <a:spLocks noRot="1" noChangeArrowheads="1"/>
          </p:cNvSpPr>
          <p:nvPr/>
        </p:nvSpPr>
        <p:spPr bwMode="auto">
          <a:xfrm>
            <a:off x="611188" y="404813"/>
            <a:ext cx="8281987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zh-CN" altLang="en-US" sz="3200" b="1" dirty="0">
                <a:solidFill>
                  <a:srgbClr val="0000FF"/>
                </a:solidFill>
              </a:rPr>
              <a:t>课本</a:t>
            </a:r>
            <a:r>
              <a:rPr lang="en-US" altLang="zh-CN" sz="3200" b="1" dirty="0">
                <a:solidFill>
                  <a:srgbClr val="0000FF"/>
                </a:solidFill>
              </a:rPr>
              <a:t>P76  </a:t>
            </a:r>
            <a:br>
              <a:rPr lang="en-US" altLang="zh-CN" sz="3200" b="1" dirty="0">
                <a:solidFill>
                  <a:srgbClr val="0000FF"/>
                </a:solidFill>
              </a:rPr>
            </a:br>
            <a:r>
              <a:rPr lang="zh-CN" altLang="en-US" sz="3200" b="1" dirty="0">
                <a:solidFill>
                  <a:srgbClr val="0000FF"/>
                </a:solidFill>
              </a:rPr>
              <a:t>活动</a:t>
            </a:r>
            <a:r>
              <a:rPr lang="en-US" altLang="zh-CN" sz="3200" b="1" dirty="0">
                <a:solidFill>
                  <a:srgbClr val="0000FF"/>
                </a:solidFill>
              </a:rPr>
              <a:t>4</a:t>
            </a:r>
            <a:r>
              <a:rPr lang="zh-CN" altLang="en-US" sz="3200" b="1" dirty="0">
                <a:solidFill>
                  <a:srgbClr val="0000FF"/>
                </a:solidFill>
              </a:rPr>
              <a:t>：用滑动变阻器改变通过小灯泡的电流</a:t>
            </a:r>
          </a:p>
        </p:txBody>
      </p:sp>
      <p:pic>
        <p:nvPicPr>
          <p:cNvPr id="64520" name="Picture 8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27538" y="1268413"/>
            <a:ext cx="2952750" cy="201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4522" name="Picture 1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116013" y="1628775"/>
            <a:ext cx="1800225" cy="141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4523" name="Text Box 11"/>
          <p:cNvSpPr txBox="1">
            <a:spLocks noChangeArrowheads="1"/>
          </p:cNvSpPr>
          <p:nvPr/>
        </p:nvSpPr>
        <p:spPr bwMode="auto">
          <a:xfrm>
            <a:off x="755650" y="3501008"/>
            <a:ext cx="7920038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dirty="0"/>
              <a:t>(1)</a:t>
            </a:r>
            <a:r>
              <a:rPr lang="zh-CN" altLang="en-US" sz="2800" dirty="0"/>
              <a:t>如图所示，要让小灯泡由暗变亮，接通电路前滑片应放在什么位置？接通电路后滑片应向哪边移动？</a:t>
            </a:r>
          </a:p>
        </p:txBody>
      </p:sp>
      <p:sp>
        <p:nvSpPr>
          <p:cNvPr id="64524" name="Text Box 12"/>
          <p:cNvSpPr txBox="1">
            <a:spLocks noChangeArrowheads="1"/>
          </p:cNvSpPr>
          <p:nvPr/>
        </p:nvSpPr>
        <p:spPr bwMode="auto">
          <a:xfrm>
            <a:off x="755650" y="4868863"/>
            <a:ext cx="7920038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dirty="0"/>
              <a:t>(2)</a:t>
            </a:r>
            <a:r>
              <a:rPr lang="zh-CN" altLang="en-US" sz="2800" dirty="0"/>
              <a:t>如图所示，要让小灯泡由亮变暗，接通电路前滑片应放在什么位置？接通电路后滑片应向哪边移动？</a:t>
            </a:r>
          </a:p>
        </p:txBody>
      </p:sp>
      <p:sp>
        <p:nvSpPr>
          <p:cNvPr id="64525" name="Text Box 13"/>
          <p:cNvSpPr txBox="1">
            <a:spLocks noChangeArrowheads="1"/>
          </p:cNvSpPr>
          <p:nvPr/>
        </p:nvSpPr>
        <p:spPr bwMode="auto">
          <a:xfrm>
            <a:off x="1979613" y="4484688"/>
            <a:ext cx="3384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3300"/>
                </a:solidFill>
              </a:rPr>
              <a:t>右端</a:t>
            </a:r>
            <a:r>
              <a:rPr lang="en-US" altLang="zh-CN" sz="2400" b="1">
                <a:solidFill>
                  <a:srgbClr val="FF3300"/>
                </a:solidFill>
              </a:rPr>
              <a:t>(</a:t>
            </a:r>
            <a:r>
              <a:rPr lang="zh-CN" altLang="en-US" sz="2400" b="1">
                <a:solidFill>
                  <a:srgbClr val="FF3300"/>
                </a:solidFill>
              </a:rPr>
              <a:t>或</a:t>
            </a:r>
            <a:r>
              <a:rPr lang="en-US" altLang="zh-CN" sz="2400" b="1">
                <a:solidFill>
                  <a:srgbClr val="FF3300"/>
                </a:solidFill>
              </a:rPr>
              <a:t>B</a:t>
            </a:r>
            <a:r>
              <a:rPr lang="zh-CN" altLang="en-US" sz="2400" b="1">
                <a:solidFill>
                  <a:srgbClr val="FF3300"/>
                </a:solidFill>
              </a:rPr>
              <a:t>端</a:t>
            </a:r>
            <a:r>
              <a:rPr lang="en-US" altLang="zh-CN" sz="2400" b="1">
                <a:solidFill>
                  <a:srgbClr val="FF3300"/>
                </a:solidFill>
              </a:rPr>
              <a:t>)          </a:t>
            </a:r>
            <a:r>
              <a:rPr lang="zh-CN" altLang="en-US" sz="2400" b="1">
                <a:solidFill>
                  <a:srgbClr val="FF3300"/>
                </a:solidFill>
              </a:rPr>
              <a:t>向左</a:t>
            </a:r>
          </a:p>
        </p:txBody>
      </p:sp>
      <p:sp>
        <p:nvSpPr>
          <p:cNvPr id="64526" name="Text Box 14"/>
          <p:cNvSpPr txBox="1">
            <a:spLocks noChangeArrowheads="1"/>
          </p:cNvSpPr>
          <p:nvPr/>
        </p:nvSpPr>
        <p:spPr bwMode="auto">
          <a:xfrm>
            <a:off x="1979613" y="5805488"/>
            <a:ext cx="3384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3300"/>
                </a:solidFill>
              </a:rPr>
              <a:t>左端</a:t>
            </a:r>
            <a:r>
              <a:rPr lang="en-US" altLang="zh-CN" sz="2400" b="1">
                <a:solidFill>
                  <a:srgbClr val="FF3300"/>
                </a:solidFill>
              </a:rPr>
              <a:t>(</a:t>
            </a:r>
            <a:r>
              <a:rPr lang="zh-CN" altLang="en-US" sz="2400" b="1">
                <a:solidFill>
                  <a:srgbClr val="FF3300"/>
                </a:solidFill>
              </a:rPr>
              <a:t>或</a:t>
            </a:r>
            <a:r>
              <a:rPr lang="en-US" altLang="zh-CN" sz="2400" b="1">
                <a:solidFill>
                  <a:srgbClr val="FF3300"/>
                </a:solidFill>
              </a:rPr>
              <a:t>A</a:t>
            </a:r>
            <a:r>
              <a:rPr lang="zh-CN" altLang="en-US" sz="2400" b="1">
                <a:solidFill>
                  <a:srgbClr val="FF3300"/>
                </a:solidFill>
              </a:rPr>
              <a:t>端</a:t>
            </a:r>
            <a:r>
              <a:rPr lang="en-US" altLang="zh-CN" sz="2400" b="1">
                <a:solidFill>
                  <a:srgbClr val="FF3300"/>
                </a:solidFill>
              </a:rPr>
              <a:t>)          </a:t>
            </a:r>
            <a:r>
              <a:rPr lang="zh-CN" altLang="en-US" sz="2400" b="1">
                <a:solidFill>
                  <a:srgbClr val="FF3300"/>
                </a:solidFill>
              </a:rPr>
              <a:t>向右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4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4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4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4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3" grpId="0"/>
      <p:bldP spid="64524" grpId="0"/>
      <p:bldP spid="64525" grpId="0"/>
      <p:bldP spid="645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p:control spid="86020" name="ShockwaveFlash1" r:id="rId2" imgW="8747753" imgH="5688724"/>
    </p:controls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16747826"/>
              </p:ext>
            </p:extLst>
          </p:nvPr>
        </p:nvGraphicFramePr>
        <p:xfrm>
          <a:off x="304800" y="1772816"/>
          <a:ext cx="8610600" cy="4721225"/>
        </p:xfrm>
        <a:graphic>
          <a:graphicData uri="http://schemas.openxmlformats.org/drawingml/2006/table">
            <a:tbl>
              <a:tblPr/>
              <a:tblGrid>
                <a:gridCol w="1828800"/>
                <a:gridCol w="1676400"/>
                <a:gridCol w="1752600"/>
                <a:gridCol w="1676400"/>
                <a:gridCol w="1676400"/>
              </a:tblGrid>
              <a:tr h="2794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结构示意图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滑片向右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移动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滑片向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左移动</a:t>
                      </a: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阻值变化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电流变化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阻值变化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电流变化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7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5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1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2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9922" name="Rectangle 50"/>
          <p:cNvSpPr>
            <a:spLocks noGrp="1" noChangeArrowheads="1"/>
          </p:cNvSpPr>
          <p:nvPr>
            <p:ph type="title"/>
          </p:nvPr>
        </p:nvSpPr>
        <p:spPr>
          <a:xfrm>
            <a:off x="900113" y="685800"/>
            <a:ext cx="8064500" cy="720725"/>
          </a:xfrm>
        </p:spPr>
        <p:txBody>
          <a:bodyPr/>
          <a:lstStyle/>
          <a:p>
            <a:r>
              <a:rPr lang="zh-CN" altLang="en-US" b="1">
                <a:solidFill>
                  <a:srgbClr val="0000FF"/>
                </a:solidFill>
                <a:ea typeface="楷体_GB2312" pitchFamily="49" charset="-122"/>
              </a:rPr>
              <a:t>注：滑动变阻器几种接法比较</a:t>
            </a:r>
          </a:p>
        </p:txBody>
      </p:sp>
      <p:sp>
        <p:nvSpPr>
          <p:cNvPr id="79923" name="Rectangle 51"/>
          <p:cNvSpPr>
            <a:spLocks noGrp="1" noChangeArrowheads="1"/>
          </p:cNvSpPr>
          <p:nvPr>
            <p:ph idx="1"/>
          </p:nvPr>
        </p:nvSpPr>
        <p:spPr>
          <a:xfrm flipH="1" flipV="1">
            <a:off x="9067800" y="1828800"/>
            <a:ext cx="152400" cy="762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zh-CN" altLang="zh-CN" sz="2800" dirty="0"/>
          </a:p>
        </p:txBody>
      </p:sp>
      <p:pic>
        <p:nvPicPr>
          <p:cNvPr id="79924" name="Picture 52"/>
          <p:cNvPicPr>
            <a:picLocks noChangeAspect="1" noChangeArrowheads="1"/>
          </p:cNvPicPr>
          <p:nvPr/>
        </p:nvPicPr>
        <p:blipFill>
          <a:blip r:embed="rId2" cstate="email">
            <a:lum bright="6000" contrast="100000"/>
          </a:blip>
          <a:srcRect/>
          <a:stretch>
            <a:fillRect/>
          </a:stretch>
        </p:blipFill>
        <p:spPr bwMode="auto">
          <a:xfrm>
            <a:off x="539750" y="2708920"/>
            <a:ext cx="1371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925" name="Picture 53"/>
          <p:cNvPicPr>
            <a:picLocks noChangeAspect="1" noChangeArrowheads="1"/>
          </p:cNvPicPr>
          <p:nvPr/>
        </p:nvPicPr>
        <p:blipFill>
          <a:blip r:embed="rId3" cstate="email">
            <a:lum bright="12000" contrast="100000"/>
          </a:blip>
          <a:srcRect/>
          <a:stretch>
            <a:fillRect/>
          </a:stretch>
        </p:blipFill>
        <p:spPr bwMode="auto">
          <a:xfrm>
            <a:off x="533400" y="3670945"/>
            <a:ext cx="1371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926" name="Picture 54"/>
          <p:cNvPicPr>
            <a:picLocks noChangeAspect="1" noChangeArrowheads="1"/>
          </p:cNvPicPr>
          <p:nvPr/>
        </p:nvPicPr>
        <p:blipFill>
          <a:blip r:embed="rId4" cstate="email">
            <a:lum bright="12000" contrast="100000"/>
          </a:blip>
          <a:srcRect/>
          <a:stretch>
            <a:fillRect/>
          </a:stretch>
        </p:blipFill>
        <p:spPr bwMode="auto">
          <a:xfrm>
            <a:off x="609600" y="4585345"/>
            <a:ext cx="1295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927" name="Picture 55"/>
          <p:cNvPicPr>
            <a:picLocks noChangeAspect="1" noChangeArrowheads="1"/>
          </p:cNvPicPr>
          <p:nvPr/>
        </p:nvPicPr>
        <p:blipFill>
          <a:blip r:embed="rId5" cstate="email">
            <a:lum bright="18000" contrast="100000"/>
          </a:blip>
          <a:srcRect/>
          <a:stretch>
            <a:fillRect/>
          </a:stretch>
        </p:blipFill>
        <p:spPr bwMode="auto">
          <a:xfrm>
            <a:off x="533400" y="5575945"/>
            <a:ext cx="13716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9928" name="Text Box 56"/>
          <p:cNvSpPr txBox="1">
            <a:spLocks noChangeArrowheads="1"/>
          </p:cNvSpPr>
          <p:nvPr/>
        </p:nvSpPr>
        <p:spPr bwMode="auto">
          <a:xfrm>
            <a:off x="2362200" y="30480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dirty="0">
                <a:latin typeface="Tahoma" panose="020B0604030504040204" pitchFamily="34" charset="0"/>
                <a:ea typeface="黑体" panose="02010609060101010101" pitchFamily="2" charset="-122"/>
              </a:rPr>
              <a:t>变大</a:t>
            </a:r>
          </a:p>
        </p:txBody>
      </p:sp>
      <p:sp>
        <p:nvSpPr>
          <p:cNvPr id="79929" name="Text Box 57"/>
          <p:cNvSpPr txBox="1">
            <a:spLocks noChangeArrowheads="1"/>
          </p:cNvSpPr>
          <p:nvPr/>
        </p:nvSpPr>
        <p:spPr bwMode="auto">
          <a:xfrm>
            <a:off x="4114800" y="30480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dirty="0">
                <a:latin typeface="Tahoma" panose="020B0604030504040204" pitchFamily="34" charset="0"/>
                <a:ea typeface="黑体" panose="02010609060101010101" pitchFamily="2" charset="-122"/>
              </a:rPr>
              <a:t>变小</a:t>
            </a:r>
          </a:p>
        </p:txBody>
      </p:sp>
      <p:sp>
        <p:nvSpPr>
          <p:cNvPr id="79930" name="Text Box 58"/>
          <p:cNvSpPr txBox="1">
            <a:spLocks noChangeArrowheads="1"/>
          </p:cNvSpPr>
          <p:nvPr/>
        </p:nvSpPr>
        <p:spPr bwMode="auto">
          <a:xfrm>
            <a:off x="4114800" y="40386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Tahoma" panose="020B0604030504040204" pitchFamily="34" charset="0"/>
                <a:ea typeface="黑体" panose="02010609060101010101" pitchFamily="2" charset="-122"/>
              </a:rPr>
              <a:t>变小</a:t>
            </a:r>
          </a:p>
        </p:txBody>
      </p:sp>
      <p:sp>
        <p:nvSpPr>
          <p:cNvPr id="79931" name="Text Box 59"/>
          <p:cNvSpPr txBox="1">
            <a:spLocks noChangeArrowheads="1"/>
          </p:cNvSpPr>
          <p:nvPr/>
        </p:nvSpPr>
        <p:spPr bwMode="auto">
          <a:xfrm>
            <a:off x="2362200" y="39624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Tahoma" panose="020B0604030504040204" pitchFamily="34" charset="0"/>
                <a:ea typeface="黑体" panose="02010609060101010101" pitchFamily="2" charset="-122"/>
              </a:rPr>
              <a:t>变大</a:t>
            </a:r>
          </a:p>
        </p:txBody>
      </p:sp>
      <p:sp>
        <p:nvSpPr>
          <p:cNvPr id="79932" name="Text Box 60"/>
          <p:cNvSpPr txBox="1">
            <a:spLocks noChangeArrowheads="1"/>
          </p:cNvSpPr>
          <p:nvPr/>
        </p:nvSpPr>
        <p:spPr bwMode="auto">
          <a:xfrm>
            <a:off x="2362200" y="49530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Tahoma" panose="020B0604030504040204" pitchFamily="34" charset="0"/>
                <a:ea typeface="黑体" panose="02010609060101010101" pitchFamily="2" charset="-122"/>
              </a:rPr>
              <a:t>变小</a:t>
            </a:r>
          </a:p>
        </p:txBody>
      </p:sp>
      <p:sp>
        <p:nvSpPr>
          <p:cNvPr id="79933" name="Text Box 61"/>
          <p:cNvSpPr txBox="1">
            <a:spLocks noChangeArrowheads="1"/>
          </p:cNvSpPr>
          <p:nvPr/>
        </p:nvSpPr>
        <p:spPr bwMode="auto">
          <a:xfrm>
            <a:off x="5715000" y="40386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Tahoma" panose="020B0604030504040204" pitchFamily="34" charset="0"/>
                <a:ea typeface="黑体" panose="02010609060101010101" pitchFamily="2" charset="-122"/>
              </a:rPr>
              <a:t>变小</a:t>
            </a:r>
          </a:p>
        </p:txBody>
      </p:sp>
      <p:sp>
        <p:nvSpPr>
          <p:cNvPr id="79934" name="Text Box 62"/>
          <p:cNvSpPr txBox="1">
            <a:spLocks noChangeArrowheads="1"/>
          </p:cNvSpPr>
          <p:nvPr/>
        </p:nvSpPr>
        <p:spPr bwMode="auto">
          <a:xfrm>
            <a:off x="5715000" y="31242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Tahoma" panose="020B0604030504040204" pitchFamily="34" charset="0"/>
                <a:ea typeface="黑体" panose="02010609060101010101" pitchFamily="2" charset="-122"/>
              </a:rPr>
              <a:t>变小</a:t>
            </a:r>
          </a:p>
        </p:txBody>
      </p:sp>
      <p:sp>
        <p:nvSpPr>
          <p:cNvPr id="79935" name="Text Box 63"/>
          <p:cNvSpPr txBox="1">
            <a:spLocks noChangeArrowheads="1"/>
          </p:cNvSpPr>
          <p:nvPr/>
        </p:nvSpPr>
        <p:spPr bwMode="auto">
          <a:xfrm>
            <a:off x="7467600" y="40386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Tahoma" panose="020B0604030504040204" pitchFamily="34" charset="0"/>
                <a:ea typeface="黑体" panose="02010609060101010101" pitchFamily="2" charset="-122"/>
              </a:rPr>
              <a:t>变大</a:t>
            </a:r>
          </a:p>
        </p:txBody>
      </p:sp>
      <p:sp>
        <p:nvSpPr>
          <p:cNvPr id="79936" name="Text Box 64"/>
          <p:cNvSpPr txBox="1">
            <a:spLocks noChangeArrowheads="1"/>
          </p:cNvSpPr>
          <p:nvPr/>
        </p:nvSpPr>
        <p:spPr bwMode="auto">
          <a:xfrm>
            <a:off x="7467600" y="49530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Tahoma" panose="020B0604030504040204" pitchFamily="34" charset="0"/>
                <a:ea typeface="黑体" panose="02010609060101010101" pitchFamily="2" charset="-122"/>
              </a:rPr>
              <a:t>变小</a:t>
            </a:r>
          </a:p>
        </p:txBody>
      </p:sp>
      <p:sp>
        <p:nvSpPr>
          <p:cNvPr id="79937" name="Text Box 65"/>
          <p:cNvSpPr txBox="1">
            <a:spLocks noChangeArrowheads="1"/>
          </p:cNvSpPr>
          <p:nvPr/>
        </p:nvSpPr>
        <p:spPr bwMode="auto">
          <a:xfrm>
            <a:off x="7467600" y="30480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dirty="0">
                <a:latin typeface="Tahoma" panose="020B0604030504040204" pitchFamily="34" charset="0"/>
                <a:ea typeface="黑体" panose="02010609060101010101" pitchFamily="2" charset="-122"/>
              </a:rPr>
              <a:t>变大</a:t>
            </a:r>
          </a:p>
        </p:txBody>
      </p:sp>
      <p:sp>
        <p:nvSpPr>
          <p:cNvPr id="79938" name="Text Box 66"/>
          <p:cNvSpPr txBox="1">
            <a:spLocks noChangeArrowheads="1"/>
          </p:cNvSpPr>
          <p:nvPr/>
        </p:nvSpPr>
        <p:spPr bwMode="auto">
          <a:xfrm>
            <a:off x="4038600" y="50292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Tahoma" panose="020B0604030504040204" pitchFamily="34" charset="0"/>
                <a:ea typeface="黑体" panose="02010609060101010101" pitchFamily="2" charset="-122"/>
              </a:rPr>
              <a:t>变大</a:t>
            </a:r>
          </a:p>
        </p:txBody>
      </p:sp>
      <p:sp>
        <p:nvSpPr>
          <p:cNvPr id="79939" name="Text Box 67"/>
          <p:cNvSpPr txBox="1">
            <a:spLocks noChangeArrowheads="1"/>
          </p:cNvSpPr>
          <p:nvPr/>
        </p:nvSpPr>
        <p:spPr bwMode="auto">
          <a:xfrm>
            <a:off x="2362200" y="58674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Tahoma" panose="020B0604030504040204" pitchFamily="34" charset="0"/>
                <a:ea typeface="黑体" panose="02010609060101010101" pitchFamily="2" charset="-122"/>
              </a:rPr>
              <a:t>变小</a:t>
            </a:r>
          </a:p>
        </p:txBody>
      </p:sp>
      <p:sp>
        <p:nvSpPr>
          <p:cNvPr id="79940" name="Text Box 68"/>
          <p:cNvSpPr txBox="1">
            <a:spLocks noChangeArrowheads="1"/>
          </p:cNvSpPr>
          <p:nvPr/>
        </p:nvSpPr>
        <p:spPr bwMode="auto">
          <a:xfrm>
            <a:off x="4038600" y="58674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Tahoma" panose="020B0604030504040204" pitchFamily="34" charset="0"/>
                <a:ea typeface="黑体" panose="02010609060101010101" pitchFamily="2" charset="-122"/>
              </a:rPr>
              <a:t>变大</a:t>
            </a:r>
          </a:p>
        </p:txBody>
      </p:sp>
      <p:sp>
        <p:nvSpPr>
          <p:cNvPr id="79941" name="Text Box 69"/>
          <p:cNvSpPr txBox="1">
            <a:spLocks noChangeArrowheads="1"/>
          </p:cNvSpPr>
          <p:nvPr/>
        </p:nvSpPr>
        <p:spPr bwMode="auto">
          <a:xfrm>
            <a:off x="5715000" y="49530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Tahoma" panose="020B0604030504040204" pitchFamily="34" charset="0"/>
                <a:ea typeface="黑体" panose="02010609060101010101" pitchFamily="2" charset="-122"/>
              </a:rPr>
              <a:t>变大</a:t>
            </a:r>
          </a:p>
        </p:txBody>
      </p:sp>
      <p:sp>
        <p:nvSpPr>
          <p:cNvPr id="79942" name="Text Box 70"/>
          <p:cNvSpPr txBox="1">
            <a:spLocks noChangeArrowheads="1"/>
          </p:cNvSpPr>
          <p:nvPr/>
        </p:nvSpPr>
        <p:spPr bwMode="auto">
          <a:xfrm>
            <a:off x="5791200" y="58674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Tahoma" panose="020B0604030504040204" pitchFamily="34" charset="0"/>
                <a:ea typeface="黑体" panose="02010609060101010101" pitchFamily="2" charset="-122"/>
              </a:rPr>
              <a:t>变大</a:t>
            </a:r>
          </a:p>
        </p:txBody>
      </p:sp>
      <p:sp>
        <p:nvSpPr>
          <p:cNvPr id="79943" name="Text Box 71"/>
          <p:cNvSpPr txBox="1">
            <a:spLocks noChangeArrowheads="1"/>
          </p:cNvSpPr>
          <p:nvPr/>
        </p:nvSpPr>
        <p:spPr bwMode="auto">
          <a:xfrm>
            <a:off x="7467600" y="5791200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latin typeface="Tahoma" panose="020B0604030504040204" pitchFamily="34" charset="0"/>
                <a:ea typeface="黑体" panose="02010609060101010101" pitchFamily="2" charset="-122"/>
              </a:rPr>
              <a:t>变小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9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9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9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9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9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9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9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9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9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9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9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9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9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99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99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9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9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99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99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928" grpId="0" autoUpdateAnimBg="0"/>
      <p:bldP spid="79929" grpId="0" autoUpdateAnimBg="0"/>
      <p:bldP spid="79930" grpId="0" autoUpdateAnimBg="0"/>
      <p:bldP spid="79931" grpId="0" autoUpdateAnimBg="0"/>
      <p:bldP spid="79932" grpId="0" autoUpdateAnimBg="0"/>
      <p:bldP spid="79933" grpId="0" autoUpdateAnimBg="0"/>
      <p:bldP spid="79934" grpId="0" autoUpdateAnimBg="0"/>
      <p:bldP spid="79935" grpId="0" autoUpdateAnimBg="0"/>
      <p:bldP spid="79936" grpId="0" autoUpdateAnimBg="0"/>
      <p:bldP spid="79937" grpId="0" autoUpdateAnimBg="0"/>
      <p:bldP spid="79938" grpId="0" autoUpdateAnimBg="0"/>
      <p:bldP spid="79939" grpId="0" autoUpdateAnimBg="0"/>
      <p:bldP spid="79940" grpId="0" autoUpdateAnimBg="0"/>
      <p:bldP spid="79941" grpId="0" autoUpdateAnimBg="0"/>
      <p:bldP spid="79942" grpId="0" autoUpdateAnimBg="0"/>
      <p:bldP spid="79943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idx="1"/>
          </p:nvPr>
        </p:nvSpPr>
        <p:spPr>
          <a:xfrm>
            <a:off x="467296" y="1628800"/>
            <a:ext cx="8569200" cy="4608289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、</a:t>
            </a:r>
            <a:r>
              <a:rPr kumimoji="1" lang="zh-CN" altLang="en-US" sz="2800" b="1" dirty="0">
                <a:solidFill>
                  <a:srgbClr val="0000FF"/>
                </a:solidFill>
              </a:rPr>
              <a:t>电阻的概念：导体对电流的阻碍作用的大小。</a:t>
            </a:r>
            <a:endParaRPr lang="zh-CN" altLang="en-US"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marL="609600" indent="-609600">
              <a:buFontTx/>
              <a:buNone/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 电阻的符号：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R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。</a:t>
            </a:r>
          </a:p>
          <a:p>
            <a:pPr marL="609600" indent="-609600">
              <a:buFontTx/>
              <a:buNone/>
            </a:pPr>
            <a:r>
              <a:rPr lang="en-US" altLang="zh-CN" sz="2800" b="1" dirty="0">
                <a:solidFill>
                  <a:srgbClr val="0000FF"/>
                </a:solidFill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</a:rPr>
              <a:t>、电阻的单位及其的换算。</a:t>
            </a:r>
            <a:endParaRPr lang="zh-CN" altLang="en-US"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marL="609600" indent="-609600">
              <a:buFontTx/>
              <a:buNone/>
            </a:pP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3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、学会了研究一个物理量与多个物理量之间的关系时，要用到控制变量法。</a:t>
            </a:r>
          </a:p>
          <a:p>
            <a:pPr marL="609600" indent="-609600">
              <a:buFontTx/>
              <a:buNone/>
            </a:pP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4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、</a:t>
            </a:r>
            <a:r>
              <a:rPr lang="zh-CN" altLang="en-US" sz="2800" b="1" dirty="0">
                <a:solidFill>
                  <a:srgbClr val="0000FF"/>
                </a:solidFill>
              </a:rPr>
              <a:t>电阻是导体本身的一种性质。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决定电阻大小的因素有长度</a:t>
            </a:r>
            <a:r>
              <a:rPr lang="zh-CN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、横截面积、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材料和温度。</a:t>
            </a:r>
          </a:p>
          <a:p>
            <a:pPr marL="609600" indent="-609600">
              <a:buFontTx/>
              <a:buNone/>
            </a:pP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5.  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滑动变阻器的原理和使用方法</a:t>
            </a:r>
          </a:p>
        </p:txBody>
      </p:sp>
      <p:sp>
        <p:nvSpPr>
          <p:cNvPr id="46083" name="WordArt 3"/>
          <p:cNvSpPr>
            <a:spLocks noChangeArrowheads="1" noChangeShapeType="1"/>
          </p:cNvSpPr>
          <p:nvPr/>
        </p:nvSpPr>
        <p:spPr bwMode="auto">
          <a:xfrm>
            <a:off x="1835150" y="260350"/>
            <a:ext cx="4032250" cy="79216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  <a:scene3d>
              <a:camera prst="legacyPerspectiveFront">
                <a:rot lat="20519999" lon="1080000" rev="0"/>
              </a:camera>
              <a:lightRig rig="legacyFlat1" dir="r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3600" dirty="0" smtClean="0">
                <a:ln w="9525">
                  <a:rou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收获</a:t>
            </a:r>
            <a:r>
              <a:rPr lang="zh-CN" altLang="en-US" sz="3600" dirty="0">
                <a:ln w="9525">
                  <a:rou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395609" y="1124744"/>
            <a:ext cx="8424863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/>
              <a:t>1</a:t>
            </a:r>
            <a:r>
              <a:rPr lang="zh-CN" altLang="en-US" sz="2800" b="1" dirty="0"/>
              <a:t>、将一根金属导线对折后并成一条，它的电阻将变</a:t>
            </a:r>
            <a:r>
              <a:rPr lang="en-US" altLang="zh-CN" sz="2800" b="1" dirty="0"/>
              <a:t>__</a:t>
            </a:r>
            <a:r>
              <a:rPr lang="zh-CN" altLang="en-US" sz="2800" b="1" dirty="0"/>
              <a:t>（选填“大”、“小”），原因是导线的</a:t>
            </a:r>
            <a:r>
              <a:rPr lang="en-US" altLang="zh-CN" sz="2800" b="1" dirty="0"/>
              <a:t>______</a:t>
            </a:r>
            <a:r>
              <a:rPr lang="zh-CN" altLang="en-US" sz="2800" b="1" dirty="0"/>
              <a:t>不变，</a:t>
            </a:r>
            <a:r>
              <a:rPr lang="en-US" altLang="zh-CN" sz="2800" b="1" dirty="0"/>
              <a:t>_____</a:t>
            </a:r>
            <a:r>
              <a:rPr lang="en-US" altLang="zh-CN" sz="2800" b="1" u="sng" dirty="0"/>
              <a:t>       </a:t>
            </a:r>
            <a:r>
              <a:rPr lang="zh-CN" altLang="en-US" sz="2800" b="1" dirty="0"/>
              <a:t>变大，</a:t>
            </a:r>
            <a:r>
              <a:rPr lang="en-US" altLang="zh-CN" sz="2800" b="1" dirty="0"/>
              <a:t>______</a:t>
            </a:r>
            <a:r>
              <a:rPr lang="zh-CN" altLang="en-US" sz="2800" b="1" dirty="0"/>
              <a:t>变小所致</a:t>
            </a:r>
            <a:r>
              <a:rPr lang="en-US" altLang="zh-CN" sz="2800" b="1" dirty="0"/>
              <a:t>. </a:t>
            </a: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250825" y="3644900"/>
            <a:ext cx="864235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/>
              <a:t>2</a:t>
            </a:r>
            <a:r>
              <a:rPr lang="zh-CN" altLang="en-US" sz="2800" b="1" dirty="0"/>
              <a:t>、将一根金属导线均匀拉长后，它的电阻将变</a:t>
            </a:r>
            <a:r>
              <a:rPr lang="en-US" altLang="zh-CN" sz="2800" b="1" dirty="0"/>
              <a:t>__</a:t>
            </a:r>
            <a:r>
              <a:rPr lang="zh-CN" altLang="en-US" sz="2800" b="1" dirty="0"/>
              <a:t>（选填“大”、“小”）．原因是导线的</a:t>
            </a:r>
            <a:r>
              <a:rPr lang="en-US" altLang="zh-CN" sz="2800" b="1" dirty="0"/>
              <a:t>_________</a:t>
            </a:r>
            <a:r>
              <a:rPr lang="zh-CN" altLang="en-US" sz="2800" b="1" dirty="0"/>
              <a:t>不变，</a:t>
            </a:r>
            <a:r>
              <a:rPr lang="en-US" altLang="zh-CN" sz="2800" b="1" dirty="0"/>
              <a:t>______</a:t>
            </a:r>
            <a:r>
              <a:rPr lang="zh-CN" altLang="en-US" sz="2800" b="1" dirty="0"/>
              <a:t>变大，</a:t>
            </a:r>
            <a:r>
              <a:rPr lang="en-US" altLang="zh-CN" sz="2800" b="1" dirty="0"/>
              <a:t>______</a:t>
            </a:r>
            <a:r>
              <a:rPr lang="en-US" altLang="zh-CN" sz="2800" b="1" u="sng" dirty="0"/>
              <a:t>         </a:t>
            </a:r>
            <a:r>
              <a:rPr lang="en-US" altLang="zh-CN" sz="2800" b="1" dirty="0"/>
              <a:t> </a:t>
            </a:r>
            <a:r>
              <a:rPr lang="zh-CN" altLang="en-US" sz="2800" b="1" dirty="0"/>
              <a:t>变小所致．</a:t>
            </a: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395536" y="1557338"/>
            <a:ext cx="863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ea typeface="仿宋_GB2312" pitchFamily="49" charset="-122"/>
              </a:rPr>
              <a:t>小</a:t>
            </a: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7451600" y="1556792"/>
            <a:ext cx="15128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ea typeface="仿宋_GB2312" pitchFamily="49" charset="-122"/>
              </a:rPr>
              <a:t>材料</a:t>
            </a: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1547664" y="1988840"/>
            <a:ext cx="25193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ea typeface="仿宋_GB2312" pitchFamily="49" charset="-122"/>
              </a:rPr>
              <a:t>横截面积</a:t>
            </a:r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4500984" y="1988840"/>
            <a:ext cx="1727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ea typeface="仿宋_GB2312" pitchFamily="49" charset="-122"/>
              </a:rPr>
              <a:t>长度</a:t>
            </a:r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7667823" y="3573016"/>
            <a:ext cx="9366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ea typeface="仿宋_GB2312" pitchFamily="49" charset="-122"/>
              </a:rPr>
              <a:t>大</a:t>
            </a:r>
          </a:p>
        </p:txBody>
      </p:sp>
      <p:sp>
        <p:nvSpPr>
          <p:cNvPr id="56329" name="Text Box 9"/>
          <p:cNvSpPr txBox="1">
            <a:spLocks noChangeArrowheads="1"/>
          </p:cNvSpPr>
          <p:nvPr/>
        </p:nvSpPr>
        <p:spPr bwMode="auto">
          <a:xfrm>
            <a:off x="6443488" y="4077072"/>
            <a:ext cx="15128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ea typeface="仿宋_GB2312" pitchFamily="49" charset="-122"/>
              </a:rPr>
              <a:t>材料</a:t>
            </a:r>
          </a:p>
        </p:txBody>
      </p:sp>
      <p:sp>
        <p:nvSpPr>
          <p:cNvPr id="56330" name="Text Box 10"/>
          <p:cNvSpPr txBox="1">
            <a:spLocks noChangeArrowheads="1"/>
          </p:cNvSpPr>
          <p:nvPr/>
        </p:nvSpPr>
        <p:spPr bwMode="auto">
          <a:xfrm>
            <a:off x="467544" y="4509120"/>
            <a:ext cx="1727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ea typeface="仿宋_GB2312" pitchFamily="49" charset="-122"/>
              </a:rPr>
              <a:t>长度</a:t>
            </a:r>
          </a:p>
        </p:txBody>
      </p:sp>
      <p:sp>
        <p:nvSpPr>
          <p:cNvPr id="56331" name="Text Box 11"/>
          <p:cNvSpPr txBox="1">
            <a:spLocks noChangeArrowheads="1"/>
          </p:cNvSpPr>
          <p:nvPr/>
        </p:nvSpPr>
        <p:spPr bwMode="auto">
          <a:xfrm>
            <a:off x="2700710" y="4437112"/>
            <a:ext cx="25193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ea typeface="仿宋_GB2312" pitchFamily="49" charset="-122"/>
              </a:rPr>
              <a:t>横截面积</a:t>
            </a:r>
          </a:p>
        </p:txBody>
      </p:sp>
      <p:sp>
        <p:nvSpPr>
          <p:cNvPr id="56333" name="Rectangle 13"/>
          <p:cNvSpPr>
            <a:spLocks noGrp="1" noChangeArrowheads="1"/>
          </p:cNvSpPr>
          <p:nvPr>
            <p:ph type="title"/>
          </p:nvPr>
        </p:nvSpPr>
        <p:spPr>
          <a:xfrm>
            <a:off x="441837" y="171859"/>
            <a:ext cx="2209800" cy="792163"/>
          </a:xfrm>
          <a:noFill/>
        </p:spPr>
        <p:txBody>
          <a:bodyPr/>
          <a:lstStyle/>
          <a:p>
            <a:r>
              <a:rPr lang="zh-CN" altLang="en-US" dirty="0">
                <a:ea typeface="黑体" panose="02010609060101010101" pitchFamily="2" charset="-122"/>
              </a:rPr>
              <a:t>练习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6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/>
      <p:bldP spid="56324" grpId="0"/>
      <p:bldP spid="56325" grpId="0"/>
      <p:bldP spid="56327" grpId="0"/>
      <p:bldP spid="56328" grpId="0"/>
      <p:bldP spid="56329" grpId="0"/>
      <p:bldP spid="5633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931046" y="330325"/>
            <a:ext cx="7025330" cy="3296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b="1" dirty="0">
                <a:latin typeface="Times New Roman" panose="02020603050405020304" pitchFamily="18" charset="0"/>
              </a:rPr>
              <a:t>3.</a:t>
            </a:r>
            <a:r>
              <a:rPr kumimoji="1" lang="zh-CN" altLang="en-US" sz="3200" b="1" dirty="0">
                <a:latin typeface="Times New Roman" panose="02020603050405020304" pitchFamily="18" charset="0"/>
              </a:rPr>
              <a:t>判断：</a:t>
            </a:r>
          </a:p>
          <a:p>
            <a:pPr>
              <a:spcBef>
                <a:spcPct val="50000"/>
              </a:spcBef>
            </a:pPr>
            <a:r>
              <a:rPr kumimoji="1" lang="zh-CN" altLang="en-US" sz="3200" b="1" dirty="0">
                <a:latin typeface="Times New Roman" panose="02020603050405020304" pitchFamily="18" charset="0"/>
              </a:rPr>
              <a:t>（</a:t>
            </a:r>
            <a:r>
              <a:rPr kumimoji="1" lang="en-US" altLang="zh-CN" sz="3200" b="1" dirty="0">
                <a:latin typeface="Times New Roman" panose="02020603050405020304" pitchFamily="18" charset="0"/>
              </a:rPr>
              <a:t>1</a:t>
            </a:r>
            <a:r>
              <a:rPr kumimoji="1" lang="zh-CN" altLang="en-US" sz="3200" b="1" dirty="0">
                <a:latin typeface="Times New Roman" panose="02020603050405020304" pitchFamily="18" charset="0"/>
              </a:rPr>
              <a:t>）铜导线的电阻比铁导线的电阻小。</a:t>
            </a:r>
          </a:p>
          <a:p>
            <a:pPr>
              <a:spcBef>
                <a:spcPct val="50000"/>
              </a:spcBef>
            </a:pPr>
            <a:r>
              <a:rPr kumimoji="1" lang="zh-CN" altLang="en-US" sz="3200" b="1" dirty="0">
                <a:latin typeface="宋体" panose="02010600030101010101" pitchFamily="2" charset="-122"/>
              </a:rPr>
              <a:t>（</a:t>
            </a:r>
            <a:r>
              <a:rPr kumimoji="1" lang="en-US" altLang="zh-CN" sz="3200" b="1" dirty="0">
                <a:latin typeface="宋体" panose="02010600030101010101" pitchFamily="2" charset="-122"/>
              </a:rPr>
              <a:t>2</a:t>
            </a:r>
            <a:r>
              <a:rPr kumimoji="1" lang="zh-CN" altLang="en-US" sz="3200" b="1" dirty="0">
                <a:latin typeface="宋体" panose="02010600030101010101" pitchFamily="2" charset="-122"/>
              </a:rPr>
              <a:t>）温度升高，导体的电阻会增大。</a:t>
            </a:r>
          </a:p>
          <a:p>
            <a:pPr>
              <a:spcBef>
                <a:spcPct val="50000"/>
              </a:spcBef>
            </a:pPr>
            <a:r>
              <a:rPr kumimoji="1" lang="zh-CN" altLang="en-US" sz="3200" b="1" dirty="0">
                <a:latin typeface="宋体" panose="02010600030101010101" pitchFamily="2" charset="-122"/>
              </a:rPr>
              <a:t>（</a:t>
            </a:r>
            <a:r>
              <a:rPr kumimoji="1" lang="en-US" altLang="zh-CN" sz="3200" b="1" dirty="0">
                <a:latin typeface="宋体" panose="02010600030101010101" pitchFamily="2" charset="-122"/>
              </a:rPr>
              <a:t>3</a:t>
            </a:r>
            <a:r>
              <a:rPr kumimoji="1" lang="zh-CN" altLang="en-US" sz="3200" b="1" dirty="0">
                <a:latin typeface="宋体" panose="02010600030101010101" pitchFamily="2" charset="-122"/>
              </a:rPr>
              <a:t>）长的铜导线的电阻比短的铜导线的电阻大。</a:t>
            </a:r>
          </a:p>
        </p:txBody>
      </p:sp>
      <p:grpSp>
        <p:nvGrpSpPr>
          <p:cNvPr id="57347" name="Group 3"/>
          <p:cNvGrpSpPr/>
          <p:nvPr/>
        </p:nvGrpSpPr>
        <p:grpSpPr bwMode="auto">
          <a:xfrm>
            <a:off x="1140597" y="1124744"/>
            <a:ext cx="551084" cy="576064"/>
            <a:chOff x="456" y="1896"/>
            <a:chExt cx="540" cy="540"/>
          </a:xfrm>
        </p:grpSpPr>
        <p:sp>
          <p:nvSpPr>
            <p:cNvPr id="57348" name="Line 4"/>
            <p:cNvSpPr>
              <a:spLocks noChangeShapeType="1"/>
            </p:cNvSpPr>
            <p:nvPr/>
          </p:nvSpPr>
          <p:spPr bwMode="auto">
            <a:xfrm>
              <a:off x="456" y="1908"/>
              <a:ext cx="528" cy="528"/>
            </a:xfrm>
            <a:prstGeom prst="line">
              <a:avLst/>
            </a:prstGeom>
            <a:noFill/>
            <a:ln w="76200">
              <a:solidFill>
                <a:srgbClr val="FF00FF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200"/>
            </a:p>
          </p:txBody>
        </p:sp>
        <p:sp>
          <p:nvSpPr>
            <p:cNvPr id="57349" name="Line 5"/>
            <p:cNvSpPr>
              <a:spLocks noChangeShapeType="1"/>
            </p:cNvSpPr>
            <p:nvPr/>
          </p:nvSpPr>
          <p:spPr bwMode="auto">
            <a:xfrm flipH="1">
              <a:off x="480" y="1896"/>
              <a:ext cx="516" cy="516"/>
            </a:xfrm>
            <a:prstGeom prst="line">
              <a:avLst/>
            </a:prstGeom>
            <a:noFill/>
            <a:ln w="76200">
              <a:solidFill>
                <a:srgbClr val="FF00FF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200"/>
            </a:p>
          </p:txBody>
        </p:sp>
      </p:grpSp>
      <p:grpSp>
        <p:nvGrpSpPr>
          <p:cNvPr id="57350" name="Group 6"/>
          <p:cNvGrpSpPr/>
          <p:nvPr/>
        </p:nvGrpSpPr>
        <p:grpSpPr bwMode="auto">
          <a:xfrm>
            <a:off x="1212604" y="1844824"/>
            <a:ext cx="623092" cy="544810"/>
            <a:chOff x="456" y="1896"/>
            <a:chExt cx="540" cy="540"/>
          </a:xfrm>
        </p:grpSpPr>
        <p:sp>
          <p:nvSpPr>
            <p:cNvPr id="57351" name="Line 7"/>
            <p:cNvSpPr>
              <a:spLocks noChangeShapeType="1"/>
            </p:cNvSpPr>
            <p:nvPr/>
          </p:nvSpPr>
          <p:spPr bwMode="auto">
            <a:xfrm>
              <a:off x="456" y="1908"/>
              <a:ext cx="528" cy="528"/>
            </a:xfrm>
            <a:prstGeom prst="line">
              <a:avLst/>
            </a:prstGeom>
            <a:noFill/>
            <a:ln w="76200">
              <a:solidFill>
                <a:srgbClr val="FF00FF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200"/>
            </a:p>
          </p:txBody>
        </p:sp>
        <p:sp>
          <p:nvSpPr>
            <p:cNvPr id="57352" name="Line 8"/>
            <p:cNvSpPr>
              <a:spLocks noChangeShapeType="1"/>
            </p:cNvSpPr>
            <p:nvPr/>
          </p:nvSpPr>
          <p:spPr bwMode="auto">
            <a:xfrm flipH="1">
              <a:off x="480" y="1896"/>
              <a:ext cx="516" cy="516"/>
            </a:xfrm>
            <a:prstGeom prst="line">
              <a:avLst/>
            </a:prstGeom>
            <a:noFill/>
            <a:ln w="76200">
              <a:solidFill>
                <a:srgbClr val="FF00FF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200"/>
            </a:p>
          </p:txBody>
        </p:sp>
      </p:grpSp>
      <p:grpSp>
        <p:nvGrpSpPr>
          <p:cNvPr id="57353" name="Group 9"/>
          <p:cNvGrpSpPr/>
          <p:nvPr/>
        </p:nvGrpSpPr>
        <p:grpSpPr bwMode="auto">
          <a:xfrm>
            <a:off x="1212604" y="2708920"/>
            <a:ext cx="623092" cy="494506"/>
            <a:chOff x="456" y="1896"/>
            <a:chExt cx="540" cy="540"/>
          </a:xfrm>
        </p:grpSpPr>
        <p:sp>
          <p:nvSpPr>
            <p:cNvPr id="57354" name="Line 10"/>
            <p:cNvSpPr>
              <a:spLocks noChangeShapeType="1"/>
            </p:cNvSpPr>
            <p:nvPr/>
          </p:nvSpPr>
          <p:spPr bwMode="auto">
            <a:xfrm>
              <a:off x="456" y="1908"/>
              <a:ext cx="528" cy="528"/>
            </a:xfrm>
            <a:prstGeom prst="line">
              <a:avLst/>
            </a:prstGeom>
            <a:noFill/>
            <a:ln w="76200">
              <a:solidFill>
                <a:srgbClr val="FF00FF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200"/>
            </a:p>
          </p:txBody>
        </p:sp>
        <p:sp>
          <p:nvSpPr>
            <p:cNvPr id="57355" name="Line 11"/>
            <p:cNvSpPr>
              <a:spLocks noChangeShapeType="1"/>
            </p:cNvSpPr>
            <p:nvPr/>
          </p:nvSpPr>
          <p:spPr bwMode="auto">
            <a:xfrm flipH="1">
              <a:off x="480" y="1896"/>
              <a:ext cx="516" cy="516"/>
            </a:xfrm>
            <a:prstGeom prst="line">
              <a:avLst/>
            </a:prstGeom>
            <a:noFill/>
            <a:ln w="76200">
              <a:solidFill>
                <a:srgbClr val="FF00FF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200"/>
            </a:p>
          </p:txBody>
        </p:sp>
      </p:grpSp>
      <p:sp>
        <p:nvSpPr>
          <p:cNvPr id="57356" name="Rectangle 12"/>
          <p:cNvSpPr>
            <a:spLocks noChangeArrowheads="1"/>
          </p:cNvSpPr>
          <p:nvPr/>
        </p:nvSpPr>
        <p:spPr bwMode="auto">
          <a:xfrm>
            <a:off x="931046" y="4290690"/>
            <a:ext cx="6765929" cy="206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b="1" dirty="0">
                <a:latin typeface="Times New Roman" panose="02020603050405020304" pitchFamily="18" charset="0"/>
              </a:rPr>
              <a:t>4.</a:t>
            </a:r>
            <a:r>
              <a:rPr kumimoji="1" lang="zh-CN" altLang="en-US" sz="3200" b="1" dirty="0">
                <a:latin typeface="Times New Roman" panose="02020603050405020304" pitchFamily="18" charset="0"/>
              </a:rPr>
              <a:t>单位换算：</a:t>
            </a:r>
          </a:p>
          <a:p>
            <a:pPr>
              <a:spcBef>
                <a:spcPct val="50000"/>
              </a:spcBef>
            </a:pPr>
            <a:r>
              <a:rPr kumimoji="1" lang="en-US" altLang="zh-CN" sz="3200" b="1" dirty="0">
                <a:latin typeface="Times New Roman" panose="02020603050405020304" pitchFamily="18" charset="0"/>
              </a:rPr>
              <a:t>20</a:t>
            </a:r>
            <a:r>
              <a:rPr kumimoji="1" lang="zh-CN" altLang="en-US" sz="3200" b="1" dirty="0">
                <a:latin typeface="Times New Roman" panose="02020603050405020304" pitchFamily="18" charset="0"/>
              </a:rPr>
              <a:t>千欧＝</a:t>
            </a:r>
            <a:r>
              <a:rPr kumimoji="1" lang="en-US" altLang="zh-CN" sz="3200" b="1" dirty="0">
                <a:latin typeface="Times New Roman" panose="02020603050405020304" pitchFamily="18" charset="0"/>
              </a:rPr>
              <a:t>______</a:t>
            </a:r>
            <a:r>
              <a:rPr kumimoji="1" lang="zh-CN" altLang="en-US" sz="3200" b="1" dirty="0">
                <a:latin typeface="Times New Roman" panose="02020603050405020304" pitchFamily="18" charset="0"/>
              </a:rPr>
              <a:t>兆欧＝</a:t>
            </a:r>
            <a:r>
              <a:rPr kumimoji="1" lang="en-US" altLang="zh-CN" sz="3200" b="1" dirty="0">
                <a:latin typeface="Times New Roman" panose="02020603050405020304" pitchFamily="18" charset="0"/>
              </a:rPr>
              <a:t>______</a:t>
            </a:r>
            <a:r>
              <a:rPr kumimoji="1" lang="zh-CN" altLang="en-US" sz="3200" b="1" dirty="0">
                <a:latin typeface="Times New Roman" panose="02020603050405020304" pitchFamily="18" charset="0"/>
              </a:rPr>
              <a:t>欧。</a:t>
            </a:r>
          </a:p>
          <a:p>
            <a:pPr>
              <a:spcBef>
                <a:spcPct val="50000"/>
              </a:spcBef>
            </a:pPr>
            <a:r>
              <a:rPr kumimoji="1" lang="zh-CN" altLang="en-US" sz="3200" b="1" dirty="0">
                <a:latin typeface="Times New Roman" panose="02020603050405020304" pitchFamily="18" charset="0"/>
              </a:rPr>
              <a:t>  </a:t>
            </a:r>
            <a:r>
              <a:rPr kumimoji="1" lang="en-US" altLang="zh-CN" sz="3200" b="1" dirty="0">
                <a:latin typeface="Times New Roman" panose="02020603050405020304" pitchFamily="18" charset="0"/>
              </a:rPr>
              <a:t>2MΩ</a:t>
            </a:r>
            <a:r>
              <a:rPr kumimoji="1" lang="zh-CN" altLang="en-US" sz="3200" b="1" dirty="0">
                <a:latin typeface="Times New Roman" panose="02020603050405020304" pitchFamily="18" charset="0"/>
              </a:rPr>
              <a:t>＝</a:t>
            </a:r>
            <a:r>
              <a:rPr kumimoji="1" lang="en-US" altLang="zh-CN" sz="3200" b="1" dirty="0">
                <a:latin typeface="Times New Roman" panose="02020603050405020304" pitchFamily="18" charset="0"/>
              </a:rPr>
              <a:t>______kΩ</a:t>
            </a:r>
            <a:r>
              <a:rPr kumimoji="1" lang="zh-CN" altLang="en-US" sz="3200" b="1" dirty="0">
                <a:latin typeface="Times New Roman" panose="02020603050405020304" pitchFamily="18" charset="0"/>
              </a:rPr>
              <a:t>＝</a:t>
            </a:r>
            <a:r>
              <a:rPr kumimoji="1" lang="en-US" altLang="zh-CN" sz="3200" b="1" dirty="0">
                <a:latin typeface="Times New Roman" panose="02020603050405020304" pitchFamily="18" charset="0"/>
              </a:rPr>
              <a:t>______Ω</a:t>
            </a:r>
          </a:p>
        </p:txBody>
      </p:sp>
      <p:sp>
        <p:nvSpPr>
          <p:cNvPr id="57357" name="Text Box 13"/>
          <p:cNvSpPr txBox="1">
            <a:spLocks noChangeArrowheads="1"/>
          </p:cNvSpPr>
          <p:nvPr/>
        </p:nvSpPr>
        <p:spPr bwMode="auto">
          <a:xfrm>
            <a:off x="2915816" y="5013176"/>
            <a:ext cx="1096742" cy="57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0.02</a:t>
            </a:r>
          </a:p>
        </p:txBody>
      </p:sp>
      <p:sp>
        <p:nvSpPr>
          <p:cNvPr id="57358" name="Text Box 14"/>
          <p:cNvSpPr txBox="1">
            <a:spLocks noChangeArrowheads="1"/>
          </p:cNvSpPr>
          <p:nvPr/>
        </p:nvSpPr>
        <p:spPr bwMode="auto">
          <a:xfrm>
            <a:off x="5076056" y="5013176"/>
            <a:ext cx="124075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20000</a:t>
            </a:r>
          </a:p>
        </p:txBody>
      </p:sp>
      <p:sp>
        <p:nvSpPr>
          <p:cNvPr id="57359" name="Text Box 15"/>
          <p:cNvSpPr txBox="1">
            <a:spLocks noChangeArrowheads="1"/>
          </p:cNvSpPr>
          <p:nvPr/>
        </p:nvSpPr>
        <p:spPr bwMode="auto">
          <a:xfrm>
            <a:off x="2699792" y="5805264"/>
            <a:ext cx="1096742" cy="57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2000</a:t>
            </a:r>
          </a:p>
        </p:txBody>
      </p:sp>
      <p:sp>
        <p:nvSpPr>
          <p:cNvPr id="57360" name="Text Box 16"/>
          <p:cNvSpPr txBox="1">
            <a:spLocks noChangeArrowheads="1"/>
          </p:cNvSpPr>
          <p:nvPr/>
        </p:nvSpPr>
        <p:spPr bwMode="auto">
          <a:xfrm>
            <a:off x="4716016" y="5733256"/>
            <a:ext cx="144909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2×10</a:t>
            </a:r>
            <a:r>
              <a:rPr kumimoji="1" lang="en-US" altLang="zh-CN" sz="3200" b="1" baseline="30000" dirty="0">
                <a:solidFill>
                  <a:srgbClr val="FF00FF"/>
                </a:solidFill>
                <a:latin typeface="Times New Roman" panose="02020603050405020304" pitchFamily="18" charset="0"/>
              </a:rPr>
              <a:t>6</a:t>
            </a:r>
            <a:endParaRPr kumimoji="1" lang="en-US" altLang="zh-CN" sz="3200" b="1" dirty="0">
              <a:solidFill>
                <a:srgbClr val="FF00FF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734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734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735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735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735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735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5735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5735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5736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56" grpId="0"/>
      <p:bldP spid="57357" grpId="0"/>
      <p:bldP spid="57358" grpId="0"/>
      <p:bldP spid="57359" grpId="0"/>
      <p:bldP spid="5736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539750" y="548680"/>
            <a:ext cx="7848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 smtClean="0">
                <a:solidFill>
                  <a:srgbClr val="FF0000"/>
                </a:solidFill>
                <a:ea typeface="楷体_GB2312" pitchFamily="49" charset="-122"/>
              </a:rPr>
              <a:t>超导体</a:t>
            </a:r>
            <a:r>
              <a:rPr lang="zh-CN" altLang="en-US" sz="4400" b="1" dirty="0">
                <a:solidFill>
                  <a:srgbClr val="FF0000"/>
                </a:solidFill>
                <a:ea typeface="楷体_GB2312" pitchFamily="49" charset="-122"/>
              </a:rPr>
              <a:t>的知识：</a:t>
            </a: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539552" y="1833205"/>
            <a:ext cx="8353177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金属的电阻随温度的升高而增大，当金属的温度降低时，它的电阻减小．</a:t>
            </a:r>
            <a:r>
              <a:rPr lang="en-US" altLang="zh-CN" sz="28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1911</a:t>
            </a:r>
            <a:r>
              <a:rPr lang="zh-CN" altLang="en-US" sz="28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年</a:t>
            </a: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28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荷兰物理学家</a:t>
            </a:r>
            <a:r>
              <a:rPr lang="zh-CN" altLang="en-US" sz="28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昂内斯</a:t>
            </a: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在测定水银在低温下的电阻值时发现，当温度降到</a:t>
            </a:r>
            <a:r>
              <a:rPr lang="en-US" altLang="zh-CN" sz="2800" dirty="0">
                <a:latin typeface="楷体" pitchFamily="49" charset="-122"/>
                <a:ea typeface="楷体" pitchFamily="49" charset="-122"/>
              </a:rPr>
              <a:t>-269℃</a:t>
            </a: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左右时，水银的电阻变为零，这种现象叫</a:t>
            </a:r>
            <a:r>
              <a:rPr lang="zh-CN" altLang="en-US" sz="28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超导现象</a:t>
            </a: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．</a:t>
            </a:r>
          </a:p>
          <a:p>
            <a:pPr>
              <a:spcBef>
                <a:spcPct val="50000"/>
              </a:spcBef>
            </a:pP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超导体</a:t>
            </a: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：能够发生超导现象的物质，叫做超导体．（注意：不是所有物体都会发生超导现象）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93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539750" y="654050"/>
            <a:ext cx="22240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3300"/>
                </a:solidFill>
              </a:rPr>
              <a:t>复习提问：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258888" y="1517650"/>
            <a:ext cx="38560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 dirty="0"/>
              <a:t>电流是怎样形成的？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331913" y="2276475"/>
            <a:ext cx="508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3300"/>
                </a:solidFill>
              </a:rPr>
              <a:t>电荷的定向移动形成电流。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611188" y="3357563"/>
            <a:ext cx="7580312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FF3300"/>
                </a:solidFill>
              </a:rPr>
              <a:t>思考：</a:t>
            </a:r>
            <a:r>
              <a:rPr lang="zh-CN" altLang="en-US" sz="3200" b="1" dirty="0">
                <a:solidFill>
                  <a:schemeClr val="accent2"/>
                </a:solidFill>
              </a:rPr>
              <a:t>水流在水管中流动受到阻力作用，那么电流在导体中是否也受到导体对它的阻碍作用？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592138" y="393858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023938" y="516255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  <p:bldP spid="717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Rot="1" noChangeArrowheads="1"/>
          </p:cNvSpPr>
          <p:nvPr/>
        </p:nvSpPr>
        <p:spPr bwMode="auto">
          <a:xfrm>
            <a:off x="395536" y="1196975"/>
            <a:ext cx="3527425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zh-CN" altLang="en-US" sz="3200" b="1" dirty="0">
                <a:solidFill>
                  <a:srgbClr val="FF3300"/>
                </a:solidFill>
                <a:latin typeface="宋体" panose="02010600030101010101" pitchFamily="2" charset="-122"/>
              </a:rPr>
              <a:t>演示：</a:t>
            </a:r>
            <a:r>
              <a:rPr lang="zh-CN" altLang="en-US" sz="2800" b="1" dirty="0">
                <a:latin typeface="宋体" panose="02010600030101010101" pitchFamily="2" charset="-122"/>
              </a:rPr>
              <a:t>把不同的导体分别连入电路中，闭合开关，观察小灯泡的亮度。你看到的现象对我们有什么启示？</a:t>
            </a:r>
            <a:endParaRPr lang="zh-CN" altLang="en-US" sz="2800" b="1" dirty="0"/>
          </a:p>
        </p:txBody>
      </p:sp>
      <p:pic>
        <p:nvPicPr>
          <p:cNvPr id="8204" name="Picture 12" descr="06"/>
          <p:cNvPicPr>
            <a:picLocks noChangeAspect="1" noChangeArrowheads="1"/>
          </p:cNvPicPr>
          <p:nvPr/>
        </p:nvPicPr>
        <p:blipFill>
          <a:blip r:embed="rId3" cstate="email">
            <a:lum bright="60000" contrast="-2000"/>
          </a:blip>
          <a:srcRect/>
          <a:stretch>
            <a:fillRect/>
          </a:stretch>
        </p:blipFill>
        <p:spPr bwMode="auto">
          <a:xfrm>
            <a:off x="3995738" y="1641942"/>
            <a:ext cx="4824412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1 -0.06621 L -0.20069 0.059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44" y="629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8204"/>
                                        </p:tgtEl>
                                      </p:cBhvr>
                                      <p:by x="190000" y="19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Rot="1" noChangeArrowheads="1"/>
          </p:cNvSpPr>
          <p:nvPr/>
        </p:nvSpPr>
        <p:spPr bwMode="auto">
          <a:xfrm>
            <a:off x="468313" y="260350"/>
            <a:ext cx="3527425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zh-CN" altLang="en-US" sz="3200" b="1">
                <a:solidFill>
                  <a:srgbClr val="FF3300"/>
                </a:solidFill>
                <a:latin typeface="宋体" panose="02010600030101010101" pitchFamily="2" charset="-122"/>
              </a:rPr>
              <a:t>演示：</a:t>
            </a:r>
            <a:r>
              <a:rPr lang="zh-CN" altLang="en-US" sz="2800" b="1">
                <a:latin typeface="宋体" panose="02010600030101010101" pitchFamily="2" charset="-122"/>
              </a:rPr>
              <a:t>把不同的导体分别连入电路中，闭合开关，观察小灯泡的亮度。你看到的现象对我们有什么启示？</a:t>
            </a:r>
            <a:endParaRPr lang="zh-CN" altLang="en-US" sz="2800" b="1"/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900113" y="3500438"/>
            <a:ext cx="20574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sz="2400" b="1">
                <a:solidFill>
                  <a:schemeClr val="bg1"/>
                </a:solidFill>
                <a:latin typeface="Times New Roman" panose="02020603050405020304" pitchFamily="18" charset="0"/>
              </a:rPr>
              <a:t>灯泡亮度不同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900113" y="4437063"/>
            <a:ext cx="2362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sz="2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通过的电流不同</a:t>
            </a:r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 rot="5400000">
            <a:off x="1794669" y="4045744"/>
            <a:ext cx="360362" cy="279400"/>
          </a:xfrm>
          <a:prstGeom prst="rightArrow">
            <a:avLst>
              <a:gd name="adj1" fmla="val 50000"/>
              <a:gd name="adj2" fmla="val 32244"/>
            </a:avLst>
          </a:prstGeom>
          <a:solidFill>
            <a:srgbClr val="350FF3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/>
            <a:endParaRPr lang="zh-CN" sz="2400">
              <a:latin typeface="Times New Roman" panose="02020603050405020304" pitchFamily="18" charset="0"/>
            </a:endParaRPr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 rot="5400000">
            <a:off x="1794669" y="4982369"/>
            <a:ext cx="360362" cy="279400"/>
          </a:xfrm>
          <a:prstGeom prst="rightArrow">
            <a:avLst>
              <a:gd name="adj1" fmla="val 50000"/>
              <a:gd name="adj2" fmla="val 32244"/>
            </a:avLst>
          </a:prstGeom>
          <a:solidFill>
            <a:srgbClr val="350FF3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/>
            <a:endParaRPr lang="zh-CN" sz="2400">
              <a:latin typeface="Times New Roman" panose="02020603050405020304" pitchFamily="18" charset="0"/>
            </a:endParaRP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900113" y="5373688"/>
            <a:ext cx="3384550" cy="4667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sz="2400" b="1">
                <a:solidFill>
                  <a:schemeClr val="bg1"/>
                </a:solidFill>
                <a:latin typeface="Times New Roman" panose="02020603050405020304" pitchFamily="18" charset="0"/>
              </a:rPr>
              <a:t>导体对电流有阻碍作用</a:t>
            </a:r>
          </a:p>
        </p:txBody>
      </p:sp>
      <p:pic>
        <p:nvPicPr>
          <p:cNvPr id="25608" name="Picture 8" descr="06"/>
          <p:cNvPicPr>
            <a:picLocks noChangeAspect="1" noChangeArrowheads="1"/>
          </p:cNvPicPr>
          <p:nvPr/>
        </p:nvPicPr>
        <p:blipFill>
          <a:blip r:embed="rId2" cstate="email">
            <a:lum bright="60000" contrast="-2000"/>
          </a:blip>
          <a:srcRect/>
          <a:stretch>
            <a:fillRect/>
          </a:stretch>
        </p:blipFill>
        <p:spPr bwMode="auto">
          <a:xfrm>
            <a:off x="3995738" y="476250"/>
            <a:ext cx="4824412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nimBg="1" autoUpdateAnimBg="0"/>
      <p:bldP spid="25604" grpId="0" animBg="1" autoUpdateAnimBg="0"/>
      <p:bldP spid="25605" grpId="0" animBg="1" autoUpdateAnimBg="0"/>
      <p:bldP spid="25606" grpId="0" animBg="1" autoUpdateAnimBg="0"/>
      <p:bldP spid="25607" grpId="0" bldLvl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592138" y="442913"/>
            <a:ext cx="47720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一、电阻：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827088" y="1177925"/>
            <a:ext cx="78644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1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、概念：</a:t>
            </a:r>
            <a:r>
              <a:rPr lang="zh-CN" altLang="en-US" sz="2800" b="1" u="sng" dirty="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电阻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表示导体对电流阻碍作用的大小。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755650" y="1700213"/>
            <a:ext cx="7489825" cy="167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　</a:t>
            </a:r>
            <a:r>
              <a:rPr lang="zh-CN" altLang="en-US" sz="2400" dirty="0">
                <a:latin typeface="楷体" pitchFamily="49" charset="-122"/>
                <a:ea typeface="楷体" pitchFamily="49" charset="-122"/>
              </a:rPr>
              <a:t>　</a:t>
            </a:r>
            <a:r>
              <a:rPr lang="zh-CN" altLang="en-US" sz="2600" dirty="0">
                <a:latin typeface="楷体" pitchFamily="49" charset="-122"/>
                <a:ea typeface="楷体" pitchFamily="49" charset="-122"/>
              </a:rPr>
              <a:t>导体电阻越大表示导体对电流的阻碍作用越大，电路中的电流越小。</a:t>
            </a:r>
          </a:p>
          <a:p>
            <a:r>
              <a:rPr lang="zh-CN" altLang="en-US" sz="2600" dirty="0">
                <a:latin typeface="楷体" pitchFamily="49" charset="-122"/>
                <a:ea typeface="楷体" pitchFamily="49" charset="-122"/>
              </a:rPr>
              <a:t>　　导体电阻越小表示导体对电流的阻碍作用越小，电路中的电流越大。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900113" y="3933825"/>
            <a:ext cx="215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3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、单位：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1547813" y="4365625"/>
            <a:ext cx="6985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 dirty="0">
                <a:ea typeface="黑体" panose="02010609060101010101" pitchFamily="2" charset="-122"/>
              </a:rPr>
              <a:t>(1)</a:t>
            </a:r>
            <a:r>
              <a:rPr lang="zh-CN" altLang="en-US" sz="2800" b="1" dirty="0">
                <a:ea typeface="黑体" panose="02010609060101010101" pitchFamily="2" charset="-122"/>
              </a:rPr>
              <a:t>国际单位：</a:t>
            </a:r>
            <a:r>
              <a:rPr lang="zh-CN" altLang="en-US" sz="2800" b="1" u="sng" dirty="0">
                <a:solidFill>
                  <a:srgbClr val="FF3300"/>
                </a:solidFill>
                <a:ea typeface="黑体" panose="02010609060101010101" pitchFamily="2" charset="-122"/>
              </a:rPr>
              <a:t>欧姆</a:t>
            </a:r>
            <a:r>
              <a:rPr lang="zh-CN" altLang="en-US" sz="2800" b="1" dirty="0">
                <a:ea typeface="黑体" panose="02010609060101010101" pitchFamily="2" charset="-122"/>
              </a:rPr>
              <a:t>，简称欧，符号为</a:t>
            </a:r>
            <a:r>
              <a:rPr lang="el-GR" altLang="zh-CN" sz="2800" b="1" dirty="0">
                <a:ea typeface="黑体" panose="02010609060101010101" pitchFamily="2" charset="-122"/>
                <a:cs typeface="Arial" panose="020B0604020202020204" pitchFamily="34" charset="0"/>
              </a:rPr>
              <a:t>Ω</a:t>
            </a:r>
            <a:endParaRPr lang="en-US" altLang="zh-CN" sz="2800" b="1" dirty="0">
              <a:ea typeface="黑体" panose="02010609060101010101" pitchFamily="2" charset="-122"/>
              <a:cs typeface="Arial" panose="020B0604020202020204" pitchFamily="34" charset="0"/>
            </a:endParaRPr>
          </a:p>
          <a:p>
            <a:r>
              <a:rPr lang="en-US" altLang="zh-CN" sz="2800" b="1" dirty="0">
                <a:ea typeface="黑体" panose="02010609060101010101" pitchFamily="2" charset="-122"/>
                <a:cs typeface="Arial" panose="020B0604020202020204" pitchFamily="34" charset="0"/>
              </a:rPr>
              <a:t>(2)</a:t>
            </a:r>
            <a:r>
              <a:rPr lang="zh-CN" altLang="en-US" sz="2800" b="1" dirty="0">
                <a:ea typeface="黑体" panose="02010609060101010101" pitchFamily="2" charset="-122"/>
                <a:cs typeface="Arial" panose="020B0604020202020204" pitchFamily="34" charset="0"/>
              </a:rPr>
              <a:t>常用单位：</a:t>
            </a:r>
            <a:r>
              <a:rPr lang="zh-CN" altLang="en-US" sz="2800" b="1" dirty="0">
                <a:solidFill>
                  <a:srgbClr val="FF33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千欧</a:t>
            </a:r>
            <a:r>
              <a:rPr lang="en-US" altLang="zh-CN" sz="2800" b="1" dirty="0">
                <a:ea typeface="黑体" panose="02010609060101010101" pitchFamily="2" charset="-122"/>
                <a:cs typeface="Arial" panose="020B0604020202020204" pitchFamily="34" charset="0"/>
              </a:rPr>
              <a:t>(K</a:t>
            </a:r>
            <a:r>
              <a:rPr lang="el-GR" altLang="zh-CN" sz="2800" b="1" dirty="0">
                <a:ea typeface="黑体" panose="02010609060101010101" pitchFamily="2" charset="-122"/>
                <a:cs typeface="Arial" panose="020B0604020202020204" pitchFamily="34" charset="0"/>
              </a:rPr>
              <a:t>Ω</a:t>
            </a:r>
            <a:r>
              <a:rPr lang="en-US" altLang="zh-CN" sz="2800" b="1" dirty="0">
                <a:ea typeface="黑体" panose="02010609060101010101" pitchFamily="2" charset="-122"/>
                <a:cs typeface="Arial" panose="020B0604020202020204" pitchFamily="34" charset="0"/>
              </a:rPr>
              <a:t>), </a:t>
            </a:r>
            <a:r>
              <a:rPr lang="zh-CN" altLang="en-US" sz="2800" b="1" dirty="0">
                <a:solidFill>
                  <a:srgbClr val="FF33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兆欧</a:t>
            </a:r>
            <a:r>
              <a:rPr lang="en-US" altLang="zh-CN" sz="2800" b="1" dirty="0">
                <a:ea typeface="黑体" panose="02010609060101010101" pitchFamily="2" charset="-122"/>
                <a:cs typeface="Arial" panose="020B0604020202020204" pitchFamily="34" charset="0"/>
              </a:rPr>
              <a:t>(M</a:t>
            </a:r>
            <a:r>
              <a:rPr lang="el-GR" altLang="zh-CN" sz="2800" b="1" dirty="0">
                <a:ea typeface="黑体" panose="02010609060101010101" pitchFamily="2" charset="-122"/>
                <a:cs typeface="Arial" panose="020B0604020202020204" pitchFamily="34" charset="0"/>
              </a:rPr>
              <a:t>Ω</a:t>
            </a:r>
            <a:r>
              <a:rPr lang="en-US" altLang="zh-CN" sz="2800" b="1" dirty="0">
                <a:ea typeface="黑体" panose="02010609060101010101" pitchFamily="2" charset="-122"/>
                <a:cs typeface="Arial" panose="020B0604020202020204" pitchFamily="34" charset="0"/>
              </a:rPr>
              <a:t>)</a:t>
            </a:r>
            <a:endParaRPr kumimoji="1" lang="el-GR" altLang="zh-CN" b="1" dirty="0">
              <a:solidFill>
                <a:srgbClr val="0000FF"/>
              </a:solidFill>
            </a:endParaRP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900113" y="3336925"/>
            <a:ext cx="41163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2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、符号：</a:t>
            </a:r>
            <a:r>
              <a:rPr kumimoji="1"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电阻用</a:t>
            </a:r>
            <a:r>
              <a:rPr kumimoji="1" lang="zh-CN" altLang="en-US" sz="2800" b="1" u="sng" dirty="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kumimoji="1" lang="en-US" altLang="zh-CN" sz="2800" b="1" u="sng" dirty="0">
                <a:solidFill>
                  <a:srgbClr val="FF33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R </a:t>
            </a:r>
            <a:r>
              <a:rPr kumimoji="1"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表示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381000" y="5949950"/>
            <a:ext cx="8763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/>
              <a:t>计算：</a:t>
            </a:r>
            <a:r>
              <a:rPr lang="en-US" altLang="zh-CN"/>
              <a:t>5.3M </a:t>
            </a:r>
            <a:r>
              <a:rPr kumimoji="1" lang="en-US" altLang="zh-CN"/>
              <a:t>Ω= </a:t>
            </a:r>
            <a:r>
              <a:rPr lang="en-US" altLang="zh-CN" u="sng"/>
              <a:t>                </a:t>
            </a:r>
            <a:r>
              <a:rPr lang="en-US" altLang="zh-CN"/>
              <a:t>K</a:t>
            </a:r>
            <a:r>
              <a:rPr lang="el-GR"/>
              <a:t>Ω</a:t>
            </a:r>
            <a:r>
              <a:rPr lang="en-US" altLang="zh-CN"/>
              <a:t> </a:t>
            </a:r>
            <a:r>
              <a:rPr lang="zh-CN" altLang="en-US"/>
              <a:t>，</a:t>
            </a:r>
            <a:r>
              <a:rPr lang="en-US" altLang="zh-CN"/>
              <a:t>1.8 K</a:t>
            </a:r>
            <a:r>
              <a:rPr lang="el-GR"/>
              <a:t>Ω</a:t>
            </a:r>
            <a:r>
              <a:rPr lang="en-US" altLang="zh-CN"/>
              <a:t> =</a:t>
            </a:r>
            <a:r>
              <a:rPr lang="en-US" altLang="zh-CN" u="sng"/>
              <a:t>                 </a:t>
            </a:r>
            <a:r>
              <a:rPr lang="el-GR"/>
              <a:t>Ω</a:t>
            </a:r>
            <a:r>
              <a:rPr lang="en-US" altLang="zh-CN"/>
              <a:t> </a:t>
            </a:r>
            <a:r>
              <a:rPr lang="zh-CN" altLang="en-US"/>
              <a:t>，</a:t>
            </a:r>
            <a:r>
              <a:rPr lang="en-US" altLang="zh-CN"/>
              <a:t>4.2M </a:t>
            </a:r>
            <a:r>
              <a:rPr lang="el-GR"/>
              <a:t>Ω</a:t>
            </a:r>
            <a:r>
              <a:rPr lang="en-US" altLang="zh-CN"/>
              <a:t>=</a:t>
            </a:r>
            <a:r>
              <a:rPr lang="en-US" altLang="zh-CN" u="sng"/>
              <a:t>                 </a:t>
            </a:r>
            <a:r>
              <a:rPr lang="el-GR"/>
              <a:t>Ω</a:t>
            </a:r>
            <a:r>
              <a:rPr lang="en-US" altLang="zh-CN"/>
              <a:t> 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2195513" y="5876925"/>
            <a:ext cx="10175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FF3300"/>
                </a:solidFill>
              </a:rPr>
              <a:t>5.3 x10</a:t>
            </a:r>
            <a:r>
              <a:rPr lang="en-US" altLang="zh-CN" baseline="30000">
                <a:solidFill>
                  <a:srgbClr val="FF3300"/>
                </a:solidFill>
              </a:rPr>
              <a:t>3</a:t>
            </a: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4787900" y="5876925"/>
            <a:ext cx="10175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FF3300"/>
                </a:solidFill>
              </a:rPr>
              <a:t>1.8 x10</a:t>
            </a:r>
            <a:r>
              <a:rPr lang="en-US" altLang="zh-CN" baseline="30000">
                <a:solidFill>
                  <a:srgbClr val="FF3300"/>
                </a:solidFill>
              </a:rPr>
              <a:t>3</a:t>
            </a: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7380288" y="5876925"/>
            <a:ext cx="10175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FF3300"/>
                </a:solidFill>
              </a:rPr>
              <a:t>4.2 x10</a:t>
            </a:r>
            <a:r>
              <a:rPr lang="en-US" altLang="zh-CN" baseline="30000">
                <a:solidFill>
                  <a:srgbClr val="FF3300"/>
                </a:solidFill>
              </a:rPr>
              <a:t>6</a:t>
            </a:r>
          </a:p>
        </p:txBody>
      </p: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1403350" y="5157788"/>
            <a:ext cx="6697663" cy="8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 sz="3600" b="1">
                <a:solidFill>
                  <a:srgbClr val="0000FF"/>
                </a:solidFill>
                <a:latin typeface="Times New Roman" panose="02020603050405020304" pitchFamily="18" charset="0"/>
              </a:rPr>
              <a:t>   1 kΩ=10</a:t>
            </a:r>
            <a:r>
              <a:rPr kumimoji="1" lang="en-US" altLang="zh-CN" sz="3600" b="1" baseline="30000">
                <a:solidFill>
                  <a:srgbClr val="0000FF"/>
                </a:solidFill>
                <a:latin typeface="Times New Roman" panose="02020603050405020304" pitchFamily="18" charset="0"/>
              </a:rPr>
              <a:t>3 </a:t>
            </a:r>
            <a:r>
              <a:rPr kumimoji="1" lang="en-US" altLang="zh-CN" sz="3600" b="1">
                <a:solidFill>
                  <a:srgbClr val="0000FF"/>
                </a:solidFill>
                <a:latin typeface="Times New Roman" panose="02020603050405020304" pitchFamily="18" charset="0"/>
              </a:rPr>
              <a:t>Ω      1 MΩ=10</a:t>
            </a:r>
            <a:r>
              <a:rPr kumimoji="1" lang="en-US" altLang="zh-CN" sz="3600" b="1" baseline="30000">
                <a:solidFill>
                  <a:srgbClr val="0000FF"/>
                </a:solidFill>
                <a:latin typeface="Times New Roman" panose="02020603050405020304" pitchFamily="18" charset="0"/>
              </a:rPr>
              <a:t>6</a:t>
            </a:r>
            <a:r>
              <a:rPr kumimoji="1" lang="en-US" altLang="zh-CN" sz="3600" b="1">
                <a:solidFill>
                  <a:srgbClr val="0000FF"/>
                </a:solidFill>
                <a:latin typeface="Times New Roman" panose="02020603050405020304" pitchFamily="18" charset="0"/>
              </a:rPr>
              <a:t> Ω</a:t>
            </a:r>
            <a:r>
              <a:rPr kumimoji="1" lang="en-US" altLang="zh-CN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  <p:bldP spid="12292" grpId="0"/>
      <p:bldP spid="12293" grpId="0"/>
      <p:bldP spid="12295" grpId="0"/>
      <p:bldP spid="12296" grpId="0"/>
      <p:bldP spid="12297" grpId="0"/>
      <p:bldP spid="12298" grpId="0"/>
      <p:bldP spid="12299" grpId="0"/>
      <p:bldP spid="1230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5399087" cy="850900"/>
          </a:xfrm>
        </p:spPr>
        <p:txBody>
          <a:bodyPr/>
          <a:lstStyle/>
          <a:p>
            <a:pPr algn="l"/>
            <a:r>
              <a:rPr lang="zh-CN" altLang="en-US" sz="3600" b="1" dirty="0">
                <a:ea typeface="黑体" panose="02010609060101010101" pitchFamily="2" charset="-122"/>
              </a:rPr>
              <a:t>二、电阻与哪些因素有关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21704" y="1481336"/>
            <a:ext cx="8686800" cy="1371600"/>
          </a:xfrm>
        </p:spPr>
        <p:txBody>
          <a:bodyPr/>
          <a:lstStyle/>
          <a:p>
            <a:r>
              <a:rPr lang="zh-CN" altLang="en-US" b="1" dirty="0"/>
              <a:t>导体电阻是有大小的。</a:t>
            </a:r>
          </a:p>
          <a:p>
            <a:r>
              <a:rPr lang="zh-CN" altLang="en-US" sz="3000" b="1" dirty="0"/>
              <a:t>那么你知道导体电阻的大小与哪些因素有关呢？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876250" y="2914898"/>
            <a:ext cx="72961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猜想：</a:t>
            </a: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电阻可能跟导体的</a:t>
            </a:r>
            <a:r>
              <a:rPr lang="zh-CN" altLang="en-US" sz="2800" dirty="0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材料</a:t>
            </a: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有关；还可能与</a:t>
            </a:r>
          </a:p>
          <a:p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导体的</a:t>
            </a:r>
            <a:r>
              <a:rPr lang="zh-CN" altLang="en-US" sz="2800" dirty="0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粗细</a:t>
            </a: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2800" dirty="0">
                <a:solidFill>
                  <a:srgbClr val="FF3300"/>
                </a:solidFill>
                <a:latin typeface="楷体" pitchFamily="49" charset="-122"/>
                <a:ea typeface="楷体" pitchFamily="49" charset="-122"/>
              </a:rPr>
              <a:t>长短</a:t>
            </a: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有关；也许与温度有关。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  <p:bldP spid="266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1403028" y="2781300"/>
            <a:ext cx="619330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利用控制变量的方法去研究每一个因素对电阻</a:t>
            </a:r>
            <a:r>
              <a:rPr lang="zh-CN" altLang="en-US" sz="2800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大小</a:t>
            </a:r>
            <a:r>
              <a:rPr lang="zh-CN" altLang="en-US" sz="28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的影</a:t>
            </a:r>
            <a:r>
              <a:rPr lang="zh-CN" altLang="en-US" sz="2800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响。</a:t>
            </a:r>
            <a:endParaRPr lang="zh-CN" altLang="en-US" sz="2800" dirty="0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468313" y="1628775"/>
            <a:ext cx="3740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3300"/>
                </a:solidFill>
                <a:ea typeface="黑体" panose="02010609060101010101" pitchFamily="2" charset="-122"/>
              </a:rPr>
              <a:t>制定计划与设计实验：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539750" y="2276475"/>
            <a:ext cx="5716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dirty="0">
                <a:ea typeface="黑体" panose="02010609060101010101" pitchFamily="2" charset="-122"/>
              </a:rPr>
              <a:t>1</a:t>
            </a:r>
            <a:r>
              <a:rPr lang="zh-CN" altLang="en-US" sz="2800" dirty="0">
                <a:ea typeface="黑体" panose="02010609060101010101" pitchFamily="2" charset="-122"/>
              </a:rPr>
              <a:t>、在实验中采用什么方法去研究？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539750" y="4221163"/>
            <a:ext cx="64087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dirty="0">
                <a:ea typeface="黑体" panose="02010609060101010101" pitchFamily="2" charset="-122"/>
              </a:rPr>
              <a:t>2</a:t>
            </a:r>
            <a:r>
              <a:rPr lang="zh-CN" altLang="en-US" sz="2800" dirty="0">
                <a:ea typeface="黑体" panose="02010609060101010101" pitchFamily="2" charset="-122"/>
              </a:rPr>
              <a:t>、在实验中怎样探知电阻的大</a:t>
            </a:r>
            <a:r>
              <a:rPr lang="zh-CN" altLang="en-US" sz="2800" b="1" dirty="0"/>
              <a:t>小？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1476177" y="4797425"/>
            <a:ext cx="6552207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用电流表测量通过导体电流的大小或根据小灯泡的亮度进行比较，同时保持电路的电压不变。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535782" y="846849"/>
            <a:ext cx="734536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 dirty="0">
                <a:ea typeface="黑体" panose="02010609060101010101" pitchFamily="2" charset="-122"/>
              </a:rPr>
              <a:t>活动</a:t>
            </a:r>
            <a:r>
              <a:rPr lang="en-US" altLang="zh-CN" sz="3200" b="1" dirty="0">
                <a:ea typeface="黑体" panose="02010609060101010101" pitchFamily="2" charset="-122"/>
              </a:rPr>
              <a:t>1</a:t>
            </a:r>
            <a:r>
              <a:rPr lang="zh-CN" altLang="en-US" sz="3200" b="1" dirty="0">
                <a:ea typeface="黑体" panose="02010609060101010101" pitchFamily="2" charset="-122"/>
              </a:rPr>
              <a:t>：探究导体的电阻跟哪些因素有关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5" grpId="0"/>
      <p:bldP spid="28676" grpId="0"/>
      <p:bldP spid="28677" grpId="0"/>
      <p:bldP spid="2867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1258888" y="5949950"/>
            <a:ext cx="5834062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/>
              <a:t>你会选择哪两根导体做实验？</a:t>
            </a: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774700" y="361950"/>
            <a:ext cx="7499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</a:rPr>
              <a:t>探究导体电阻与导体的长度、粗细和材料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4356100" y="2205038"/>
            <a:ext cx="33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/>
              <a:t>B</a:t>
            </a: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2339975" y="2205038"/>
            <a:ext cx="33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/>
              <a:t>A</a:t>
            </a: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2339975" y="2492375"/>
            <a:ext cx="336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/>
              <a:t>C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3132138" y="2852738"/>
            <a:ext cx="33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/>
              <a:t>E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2411413" y="3357563"/>
            <a:ext cx="33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/>
              <a:t>G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4284663" y="3357563"/>
            <a:ext cx="33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/>
              <a:t>H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4356100" y="2852738"/>
            <a:ext cx="336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/>
              <a:t>F</a:t>
            </a:r>
          </a:p>
        </p:txBody>
      </p:sp>
      <p:sp>
        <p:nvSpPr>
          <p:cNvPr id="50190" name="Text Box 14"/>
          <p:cNvSpPr txBox="1">
            <a:spLocks noChangeArrowheads="1"/>
          </p:cNvSpPr>
          <p:nvPr/>
        </p:nvSpPr>
        <p:spPr bwMode="auto">
          <a:xfrm>
            <a:off x="4356100" y="2565400"/>
            <a:ext cx="336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/>
              <a:t>D</a:t>
            </a:r>
          </a:p>
        </p:txBody>
      </p:sp>
    </p:spTree>
    <p:controls>
      <p:control spid="50182" name="ShockwaveFlash1" r:id="rId2" imgW="1828571" imgH="1828571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八年级上册">
  <a:themeElements>
    <a:clrScheme name="平衡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平衡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平衡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9年级上册模板</Template>
  <TotalTime>71</TotalTime>
  <Words>1667</Words>
  <Application>Microsoft Office PowerPoint</Application>
  <PresentationFormat>全屏显示(4:3)</PresentationFormat>
  <Paragraphs>243</Paragraphs>
  <Slides>28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29" baseType="lpstr">
      <vt:lpstr>八年级上册</vt:lpstr>
      <vt:lpstr>幻灯片 1</vt:lpstr>
      <vt:lpstr>学习目标</vt:lpstr>
      <vt:lpstr>幻灯片 3</vt:lpstr>
      <vt:lpstr>幻灯片 4</vt:lpstr>
      <vt:lpstr>幻灯片 5</vt:lpstr>
      <vt:lpstr>幻灯片 6</vt:lpstr>
      <vt:lpstr>二、电阻与哪些因素有关</vt:lpstr>
      <vt:lpstr>幻灯片 8</vt:lpstr>
      <vt:lpstr>幻灯片 9</vt:lpstr>
      <vt:lpstr>幻灯片 10</vt:lpstr>
      <vt:lpstr>幻灯片 11</vt:lpstr>
      <vt:lpstr>幻灯片 12</vt:lpstr>
      <vt:lpstr>二、电阻与哪些因素有关</vt:lpstr>
      <vt:lpstr>一些电器正常工作时的电阻</vt:lpstr>
      <vt:lpstr>三.电阻器的分类</vt:lpstr>
      <vt:lpstr>幻灯片 16</vt:lpstr>
      <vt:lpstr>幻灯片 17</vt:lpstr>
      <vt:lpstr>幻灯片 18</vt:lpstr>
      <vt:lpstr>滑动变阻器的几种接线方法</vt:lpstr>
      <vt:lpstr>课本P75 活动3：认识滑动变阻器</vt:lpstr>
      <vt:lpstr>幻灯片 21</vt:lpstr>
      <vt:lpstr>幻灯片 22</vt:lpstr>
      <vt:lpstr>幻灯片 23</vt:lpstr>
      <vt:lpstr>注：滑动变阻器几种接法比较</vt:lpstr>
      <vt:lpstr>幻灯片 25</vt:lpstr>
      <vt:lpstr>练习</vt:lpstr>
      <vt:lpstr>幻灯片 27</vt:lpstr>
      <vt:lpstr>幻灯片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第十二章  探究欧姆定律</dc:title>
  <dc:subject>第一PPT模板网-WWW.1PPT.COM</dc:subject>
  <dc:creator>第一PPT模板网-WWW.1PPT.COM</dc:creator>
  <cp:keywords>第一PPT模板网-WWW.1PPT.COM</cp:keywords>
  <cp:lastModifiedBy>China</cp:lastModifiedBy>
  <cp:revision>33</cp:revision>
  <dcterms:created xsi:type="dcterms:W3CDTF">2018-09-21T03:34:20Z</dcterms:created>
  <dcterms:modified xsi:type="dcterms:W3CDTF">2018-11-01T08:31:23Z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