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&#22826;&#38451;&#31995;&#20061;&#22823;&#34892;&#26143;&#22260;&#32469;&#22826;&#38451;&#36816;&#21160;.swf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wmf"/><Relationship Id="rId4" Type="http://schemas.openxmlformats.org/officeDocument/2006/relationships/audio" Target="../media/audio7.wa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&#36816;&#21160;&#21644;&#38745;&#27490;&#30456;&#23545;&#24615;.swf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8" name="Picture 4" descr="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941888"/>
            <a:ext cx="2987675" cy="191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29" name="Picture 5" descr="runner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8875"/>
            <a:ext cx="2771775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0" name="Picture 6" descr="004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941888"/>
            <a:ext cx="3384550" cy="191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26" name="WordArt 2"/>
          <p:cNvSpPr>
            <a:spLocks noChangeArrowheads="1" noChangeShapeType="1" noTextEdit="1"/>
          </p:cNvSpPr>
          <p:nvPr/>
        </p:nvSpPr>
        <p:spPr bwMode="auto">
          <a:xfrm>
            <a:off x="1619672" y="1484784"/>
            <a:ext cx="6480906" cy="1671996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14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latin typeface="隶书" pitchFamily="49" charset="-122"/>
                <a:ea typeface="隶书" pitchFamily="49" charset="-122"/>
              </a:rPr>
              <a:t>第七章 运动和力</a:t>
            </a:r>
          </a:p>
          <a:p>
            <a:pPr algn="ctr"/>
            <a:r>
              <a:rPr lang="en-US" altLang="zh-CN" sz="1400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latin typeface="隶书" pitchFamily="49" charset="-122"/>
                <a:ea typeface="隶书" pitchFamily="49" charset="-122"/>
              </a:rPr>
              <a:t>7.1 </a:t>
            </a:r>
            <a:r>
              <a:rPr lang="zh-CN" altLang="en-US" sz="14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latin typeface="隶书" pitchFamily="49" charset="-122"/>
                <a:ea typeface="隶书" pitchFamily="49" charset="-122"/>
              </a:rPr>
              <a:t>怎样描述运动</a:t>
            </a:r>
          </a:p>
        </p:txBody>
      </p:sp>
    </p:spTree>
    <p:extLst>
      <p:ext uri="{BB962C8B-B14F-4D97-AF65-F5344CB8AC3E}">
        <p14:creationId xmlns:p14="http://schemas.microsoft.com/office/powerpoint/2010/main" val="236079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过山车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0"/>
            <a:ext cx="3870325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67" name="Picture 3" descr="200311231649347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0" cy="517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381000" y="5486400"/>
            <a:ext cx="8763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>
                <a:latin typeface="Times New Roman" pitchFamily="18" charset="0"/>
              </a:rPr>
              <a:t>汽车和过山车的运动路线有什么不同呢？</a:t>
            </a:r>
          </a:p>
        </p:txBody>
      </p:sp>
    </p:spTree>
    <p:extLst>
      <p:ext uri="{BB962C8B-B14F-4D97-AF65-F5344CB8AC3E}">
        <p14:creationId xmlns:p14="http://schemas.microsoft.com/office/powerpoint/2010/main" val="102178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太阳系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4211638" y="3933825"/>
            <a:ext cx="49323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八颗行星绕太阳运动</a:t>
            </a:r>
          </a:p>
        </p:txBody>
      </p:sp>
    </p:spTree>
    <p:extLst>
      <p:ext uri="{BB962C8B-B14F-4D97-AF65-F5344CB8AC3E}">
        <p14:creationId xmlns:p14="http://schemas.microsoft.com/office/powerpoint/2010/main" val="239626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粒子运动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395288" y="5661025"/>
            <a:ext cx="35274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i="1">
                <a:solidFill>
                  <a:schemeClr val="bg1"/>
                </a:solidFill>
              </a:rPr>
              <a:t>基本粒子运动</a:t>
            </a:r>
          </a:p>
        </p:txBody>
      </p:sp>
    </p:spTree>
    <p:extLst>
      <p:ext uri="{BB962C8B-B14F-4D97-AF65-F5344CB8AC3E}">
        <p14:creationId xmlns:p14="http://schemas.microsoft.com/office/powerpoint/2010/main" val="252344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航天飞机发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827088" y="765175"/>
            <a:ext cx="23764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i="1">
                <a:solidFill>
                  <a:schemeClr val="bg1"/>
                </a:solidFill>
              </a:rPr>
              <a:t>火箭发射</a:t>
            </a:r>
          </a:p>
        </p:txBody>
      </p:sp>
    </p:spTree>
    <p:extLst>
      <p:ext uri="{BB962C8B-B14F-4D97-AF65-F5344CB8AC3E}">
        <p14:creationId xmlns:p14="http://schemas.microsoft.com/office/powerpoint/2010/main" val="240160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航天飞机和国际空间站对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913"/>
            <a:ext cx="9144000" cy="717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179388" y="260350"/>
            <a:ext cx="46799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i="1">
                <a:solidFill>
                  <a:schemeClr val="bg1"/>
                </a:solidFill>
              </a:rPr>
              <a:t>飞船与空间站对接</a:t>
            </a:r>
          </a:p>
        </p:txBody>
      </p:sp>
    </p:spTree>
    <p:extLst>
      <p:ext uri="{BB962C8B-B14F-4D97-AF65-F5344CB8AC3E}">
        <p14:creationId xmlns:p14="http://schemas.microsoft.com/office/powerpoint/2010/main" val="240938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2" name="Picture 4" descr="分子动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2700338" y="4941888"/>
            <a:ext cx="26638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i="1">
                <a:solidFill>
                  <a:schemeClr val="bg1"/>
                </a:solidFill>
              </a:rPr>
              <a:t>分子运动</a:t>
            </a:r>
          </a:p>
        </p:txBody>
      </p:sp>
    </p:spTree>
    <p:extLst>
      <p:ext uri="{BB962C8B-B14F-4D97-AF65-F5344CB8AC3E}">
        <p14:creationId xmlns:p14="http://schemas.microsoft.com/office/powerpoint/2010/main" val="81315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6" name="Picture 4" descr="火山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37" name="Picture 5" descr="火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0"/>
            <a:ext cx="4643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5003800" y="188913"/>
            <a:ext cx="26638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i="1">
                <a:solidFill>
                  <a:schemeClr val="bg1"/>
                </a:solidFill>
              </a:rPr>
              <a:t>火山爆发</a:t>
            </a:r>
          </a:p>
        </p:txBody>
      </p:sp>
    </p:spTree>
    <p:extLst>
      <p:ext uri="{BB962C8B-B14F-4D97-AF65-F5344CB8AC3E}">
        <p14:creationId xmlns:p14="http://schemas.microsoft.com/office/powerpoint/2010/main" val="165955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WordArt 2"/>
          <p:cNvSpPr>
            <a:spLocks noChangeArrowheads="1" noChangeShapeType="1" noTextEdit="1"/>
          </p:cNvSpPr>
          <p:nvPr/>
        </p:nvSpPr>
        <p:spPr bwMode="auto">
          <a:xfrm>
            <a:off x="539750" y="333375"/>
            <a:ext cx="7848600" cy="9350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49412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宋体"/>
                <a:ea typeface="宋体"/>
              </a:rPr>
              <a:t> 自然界中运动的多样性</a:t>
            </a:r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950913" y="1779588"/>
            <a:ext cx="22225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机械运动</a:t>
            </a:r>
          </a:p>
        </p:txBody>
      </p: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1258888" y="4941888"/>
            <a:ext cx="22225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生命运动</a:t>
            </a:r>
          </a:p>
        </p:txBody>
      </p:sp>
      <p:sp>
        <p:nvSpPr>
          <p:cNvPr id="125959" name="Text Box 7"/>
          <p:cNvSpPr txBox="1">
            <a:spLocks noChangeArrowheads="1"/>
          </p:cNvSpPr>
          <p:nvPr/>
        </p:nvSpPr>
        <p:spPr bwMode="auto">
          <a:xfrm>
            <a:off x="971550" y="2924175"/>
            <a:ext cx="37512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分子、原子运动</a:t>
            </a:r>
          </a:p>
        </p:txBody>
      </p:sp>
      <p:sp>
        <p:nvSpPr>
          <p:cNvPr id="125960" name="Text Box 8"/>
          <p:cNvSpPr txBox="1">
            <a:spLocks noChangeArrowheads="1"/>
          </p:cNvSpPr>
          <p:nvPr/>
        </p:nvSpPr>
        <p:spPr bwMode="auto">
          <a:xfrm>
            <a:off x="5292725" y="2924175"/>
            <a:ext cx="17129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热运动</a:t>
            </a:r>
          </a:p>
        </p:txBody>
      </p:sp>
      <p:sp>
        <p:nvSpPr>
          <p:cNvPr id="125961" name="Text Box 9"/>
          <p:cNvSpPr txBox="1">
            <a:spLocks noChangeArrowheads="1"/>
          </p:cNvSpPr>
          <p:nvPr/>
        </p:nvSpPr>
        <p:spPr bwMode="auto">
          <a:xfrm>
            <a:off x="1042988" y="3860800"/>
            <a:ext cx="22225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社会运动</a:t>
            </a:r>
          </a:p>
        </p:txBody>
      </p:sp>
      <p:sp>
        <p:nvSpPr>
          <p:cNvPr id="125962" name="Text Box 10"/>
          <p:cNvSpPr txBox="1">
            <a:spLocks noChangeArrowheads="1"/>
          </p:cNvSpPr>
          <p:nvPr/>
        </p:nvSpPr>
        <p:spPr bwMode="auto">
          <a:xfrm>
            <a:off x="4643438" y="4005263"/>
            <a:ext cx="22225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电磁运动</a:t>
            </a:r>
          </a:p>
        </p:txBody>
      </p:sp>
      <p:sp>
        <p:nvSpPr>
          <p:cNvPr id="125964" name="Text Box 12"/>
          <p:cNvSpPr txBox="1">
            <a:spLocks noChangeArrowheads="1"/>
          </p:cNvSpPr>
          <p:nvPr/>
        </p:nvSpPr>
        <p:spPr bwMode="auto">
          <a:xfrm>
            <a:off x="879475" y="5522913"/>
            <a:ext cx="782796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CC0099"/>
                </a:solidFill>
              </a:rPr>
              <a:t>机械运动是最简单、最基本的运动</a:t>
            </a:r>
          </a:p>
          <a:p>
            <a:r>
              <a:rPr lang="zh-CN" altLang="en-US">
                <a:solidFill>
                  <a:srgbClr val="CC0099"/>
                </a:solidFill>
              </a:rPr>
              <a:t>形式。</a:t>
            </a:r>
          </a:p>
        </p:txBody>
      </p:sp>
    </p:spTree>
    <p:extLst>
      <p:ext uri="{BB962C8B-B14F-4D97-AF65-F5344CB8AC3E}">
        <p14:creationId xmlns:p14="http://schemas.microsoft.com/office/powerpoint/2010/main" val="131917053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7" grpId="0"/>
      <p:bldP spid="125958" grpId="0"/>
      <p:bldP spid="125959" grpId="0"/>
      <p:bldP spid="125960" grpId="0"/>
      <p:bldP spid="125961" grpId="0"/>
      <p:bldP spid="125962" grpId="0"/>
      <p:bldP spid="1259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2" descr="窄竖线"/>
          <p:cNvSpPr>
            <a:spLocks noChangeArrowheads="1" noChangeShapeType="1" noTextEdit="1"/>
          </p:cNvSpPr>
          <p:nvPr/>
        </p:nvSpPr>
        <p:spPr bwMode="auto">
          <a:xfrm>
            <a:off x="250825" y="260350"/>
            <a:ext cx="8642350" cy="765175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宋体"/>
                <a:ea typeface="宋体"/>
              </a:rPr>
              <a:t>比一比，看谁做得快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0" y="1125538"/>
            <a:ext cx="91440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、下列几种运动中，属于机械运动的是（          ）</a:t>
            </a:r>
          </a:p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、春天，桃树上结出桃子    </a:t>
            </a:r>
          </a:p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、熟透的苹果落向地面</a:t>
            </a:r>
          </a:p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、爱国卫生运动 </a:t>
            </a:r>
          </a:p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、晚上，探照灯射向天空</a:t>
            </a:r>
          </a:p>
        </p:txBody>
      </p:sp>
      <p:sp>
        <p:nvSpPr>
          <p:cNvPr id="19460" name="Text Box 4">
            <a:hlinkClick r:id="" action="ppaction://noaction">
              <a:snd r:embed="rId3" name="chimes.wav"/>
            </a:hlinkClick>
          </p:cNvPr>
          <p:cNvSpPr txBox="1">
            <a:spLocks noChangeArrowheads="1"/>
          </p:cNvSpPr>
          <p:nvPr/>
        </p:nvSpPr>
        <p:spPr bwMode="auto">
          <a:xfrm>
            <a:off x="971550" y="1773238"/>
            <a:ext cx="7921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>
                <a:solidFill>
                  <a:srgbClr val="FF0000"/>
                </a:solidFill>
              </a:rPr>
              <a:t>B</a:t>
            </a:r>
          </a:p>
        </p:txBody>
      </p:sp>
      <p:pic>
        <p:nvPicPr>
          <p:cNvPr id="19464" name="Picture 8" descr="j015800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553200"/>
            <a:ext cx="7620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0466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、直升机上飞行员看到地面的楼房竖直向上运动，则该飞行员所选的参照物是（            ）</a:t>
            </a:r>
          </a:p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、地面      </a:t>
            </a:r>
          </a:p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、楼房    </a:t>
            </a:r>
          </a:p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、直升机       </a:t>
            </a:r>
          </a:p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、水平飞翔的小鸟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258888" y="1341438"/>
            <a:ext cx="431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>
                <a:solidFill>
                  <a:srgbClr val="FF0000"/>
                </a:solidFill>
              </a:rPr>
              <a:t>C</a:t>
            </a:r>
          </a:p>
        </p:txBody>
      </p:sp>
      <p:pic>
        <p:nvPicPr>
          <p:cNvPr id="20492" name="Picture 12" descr="j015800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553200"/>
            <a:ext cx="69342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962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1341438"/>
            <a:ext cx="91440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4400" dirty="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4400" dirty="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、机械运动：</a:t>
            </a:r>
            <a:r>
              <a:rPr lang="zh-CN" altLang="en-US" sz="44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物理学中，把</a:t>
            </a:r>
            <a:r>
              <a:rPr lang="zh-CN" altLang="en-US" sz="4400" dirty="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一个物体</a:t>
            </a:r>
            <a:r>
              <a:rPr lang="zh-CN" altLang="en-US" sz="44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相对于</a:t>
            </a:r>
            <a:r>
              <a:rPr lang="zh-CN" altLang="en-US" sz="4400" dirty="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另一个物体位置</a:t>
            </a:r>
            <a:r>
              <a:rPr lang="zh-CN" altLang="en-US" sz="44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的改变。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0" y="2924175"/>
            <a:ext cx="91440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4400" dirty="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4400" dirty="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、参照物：</a:t>
            </a:r>
            <a:r>
              <a:rPr lang="zh-CN" altLang="en-US" sz="44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在描述物体运动时，被选作</a:t>
            </a:r>
            <a:r>
              <a:rPr lang="zh-CN" altLang="en-US" sz="4400" dirty="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标准</a:t>
            </a:r>
            <a:r>
              <a:rPr lang="zh-CN" altLang="en-US" sz="44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的物体。</a:t>
            </a:r>
            <a:endParaRPr lang="zh-CN" altLang="en-US" sz="36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395288" y="4437063"/>
            <a:ext cx="874871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一个物体相对参照物（选定的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标准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）</a:t>
            </a:r>
          </a:p>
          <a:p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如</a:t>
            </a:r>
            <a:r>
              <a:rPr lang="zh-CN" altLang="en-US" sz="2800" dirty="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位置改变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，物体是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运动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的；</a:t>
            </a:r>
          </a:p>
          <a:p>
            <a:r>
              <a:rPr lang="zh-CN" altLang="en-US" sz="2800" dirty="0">
                <a:solidFill>
                  <a:srgbClr val="0000FF"/>
                </a:solidFill>
                <a:ea typeface="黑体" pitchFamily="49" charset="-122"/>
              </a:rPr>
              <a:t>如</a:t>
            </a:r>
            <a:r>
              <a:rPr lang="zh-CN" altLang="en-US" sz="2800" dirty="0">
                <a:solidFill>
                  <a:srgbClr val="FF0066"/>
                </a:solidFill>
                <a:ea typeface="黑体" pitchFamily="49" charset="-122"/>
              </a:rPr>
              <a:t>位置不变</a:t>
            </a:r>
            <a:r>
              <a:rPr lang="zh-CN" altLang="en-US" sz="2800" dirty="0">
                <a:solidFill>
                  <a:srgbClr val="0000FF"/>
                </a:solidFill>
                <a:ea typeface="黑体" pitchFamily="49" charset="-122"/>
              </a:rPr>
              <a:t>，物体是</a:t>
            </a:r>
            <a:r>
              <a:rPr lang="zh-CN" altLang="en-US" sz="2800" dirty="0">
                <a:solidFill>
                  <a:srgbClr val="FF0000"/>
                </a:solidFill>
                <a:ea typeface="黑体" pitchFamily="49" charset="-122"/>
              </a:rPr>
              <a:t>静止</a:t>
            </a:r>
            <a:r>
              <a:rPr lang="zh-CN" altLang="en-US" sz="2800" dirty="0">
                <a:solidFill>
                  <a:srgbClr val="0000FF"/>
                </a:solidFill>
                <a:ea typeface="黑体" pitchFamily="49" charset="-122"/>
              </a:rPr>
              <a:t>的。</a:t>
            </a:r>
          </a:p>
        </p:txBody>
      </p:sp>
      <p:sp>
        <p:nvSpPr>
          <p:cNvPr id="3084" name="WordArt 12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5976937" cy="935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i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宋体"/>
                <a:ea typeface="宋体"/>
              </a:rPr>
              <a:t>一</a:t>
            </a:r>
            <a:r>
              <a:rPr lang="zh-CN" altLang="en-US" sz="3600" i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宋体"/>
                <a:ea typeface="宋体"/>
              </a:rPr>
              <a:t>、</a:t>
            </a:r>
            <a:r>
              <a:rPr lang="zh-CN" altLang="en-US" sz="3600" i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宋体"/>
                <a:ea typeface="宋体"/>
              </a:rPr>
              <a:t>什</a:t>
            </a:r>
            <a:r>
              <a:rPr lang="zh-CN" altLang="en-US" sz="3600" i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宋体"/>
                <a:ea typeface="宋体"/>
              </a:rPr>
              <a:t>么是运动和静止</a:t>
            </a:r>
          </a:p>
        </p:txBody>
      </p:sp>
    </p:spTree>
    <p:extLst>
      <p:ext uri="{BB962C8B-B14F-4D97-AF65-F5344CB8AC3E}">
        <p14:creationId xmlns:p14="http://schemas.microsoft.com/office/powerpoint/2010/main" val="227076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3082" grpId="0"/>
      <p:bldP spid="308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250825" y="476250"/>
            <a:ext cx="9144000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、甲看到路旁的树木向北运动，乙看到甲静止不动，如甲乙都以地面为参照物，则它们应该是（           ）</a:t>
            </a:r>
          </a:p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、甲向南，乙向北运动     </a:t>
            </a:r>
          </a:p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、甲向北，乙向南运动  </a:t>
            </a:r>
          </a:p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、甲乙都向北运动             </a:t>
            </a:r>
          </a:p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zh-CN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、甲乙都向南运动</a:t>
            </a:r>
          </a:p>
        </p:txBody>
      </p:sp>
      <p:sp>
        <p:nvSpPr>
          <p:cNvPr id="130053" name="Text Box 5"/>
          <p:cNvSpPr txBox="1">
            <a:spLocks noChangeArrowheads="1"/>
          </p:cNvSpPr>
          <p:nvPr/>
        </p:nvSpPr>
        <p:spPr bwMode="auto">
          <a:xfrm>
            <a:off x="5219700" y="1773238"/>
            <a:ext cx="50323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>
                <a:solidFill>
                  <a:srgbClr val="FF0000"/>
                </a:solidFill>
              </a:rPr>
              <a:t>D</a:t>
            </a:r>
          </a:p>
        </p:txBody>
      </p:sp>
      <p:pic>
        <p:nvPicPr>
          <p:cNvPr id="130055" name="Picture 7" descr="j015800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553200"/>
            <a:ext cx="69342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2625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0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2" grpId="0"/>
      <p:bldP spid="13005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30" name="Text Box 6"/>
          <p:cNvSpPr txBox="1">
            <a:spLocks noChangeArrowheads="1"/>
          </p:cNvSpPr>
          <p:nvPr/>
        </p:nvSpPr>
        <p:spPr bwMode="auto">
          <a:xfrm>
            <a:off x="827088" y="0"/>
            <a:ext cx="79930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FF0000"/>
                </a:solidFill>
              </a:rPr>
              <a:t>   </a:t>
            </a:r>
            <a:r>
              <a:rPr lang="zh-CN" altLang="en-US">
                <a:solidFill>
                  <a:srgbClr val="FF0000"/>
                </a:solidFill>
              </a:rPr>
              <a:t>总结：运动和静止的判定方法</a:t>
            </a:r>
          </a:p>
        </p:txBody>
      </p:sp>
      <p:sp>
        <p:nvSpPr>
          <p:cNvPr id="129031" name="Rectangle 7"/>
          <p:cNvSpPr>
            <a:spLocks noChangeArrowheads="1"/>
          </p:cNvSpPr>
          <p:nvPr/>
        </p:nvSpPr>
        <p:spPr bwMode="auto">
          <a:xfrm>
            <a:off x="395288" y="836613"/>
            <a:ext cx="8748712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000099"/>
                </a:solidFill>
              </a:rPr>
              <a:t>A</a:t>
            </a:r>
            <a:r>
              <a:rPr lang="zh-CN" altLang="en-US" sz="3600">
                <a:solidFill>
                  <a:srgbClr val="000099"/>
                </a:solidFill>
              </a:rPr>
              <a:t>、判断一个物体是运动还是静止，首先要选择一个参照物，看被研究的物体相对于参照物的位置是否变化，如果位置发生变化就是</a:t>
            </a:r>
            <a:r>
              <a:rPr lang="en-US" altLang="zh-CN" sz="3600">
                <a:solidFill>
                  <a:srgbClr val="000099"/>
                </a:solidFill>
              </a:rPr>
              <a:t>_________</a:t>
            </a:r>
            <a:r>
              <a:rPr lang="zh-CN" altLang="en-US" sz="3600">
                <a:solidFill>
                  <a:srgbClr val="000099"/>
                </a:solidFill>
              </a:rPr>
              <a:t>，否则就是</a:t>
            </a:r>
            <a:r>
              <a:rPr lang="en-US" altLang="zh-CN" sz="3600">
                <a:solidFill>
                  <a:srgbClr val="000099"/>
                </a:solidFill>
              </a:rPr>
              <a:t>______</a:t>
            </a:r>
            <a:r>
              <a:rPr lang="zh-CN" altLang="en-US" sz="3600">
                <a:solidFill>
                  <a:srgbClr val="000099"/>
                </a:solidFill>
              </a:rPr>
              <a:t>。</a:t>
            </a:r>
          </a:p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000099"/>
                </a:solidFill>
              </a:rPr>
              <a:t>B</a:t>
            </a:r>
            <a:r>
              <a:rPr lang="zh-CN" altLang="en-US" sz="3600">
                <a:solidFill>
                  <a:srgbClr val="000099"/>
                </a:solidFill>
              </a:rPr>
              <a:t>、运动快慢和方向相同的不同物体，互为参照物是</a:t>
            </a:r>
            <a:r>
              <a:rPr lang="en-US" altLang="zh-CN" sz="3600">
                <a:solidFill>
                  <a:srgbClr val="000099"/>
                </a:solidFill>
              </a:rPr>
              <a:t>______</a:t>
            </a:r>
            <a:r>
              <a:rPr lang="zh-CN" altLang="en-US" sz="3600">
                <a:solidFill>
                  <a:srgbClr val="000099"/>
                </a:solidFill>
              </a:rPr>
              <a:t>。</a:t>
            </a:r>
          </a:p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000099"/>
                </a:solidFill>
              </a:rPr>
              <a:t>C</a:t>
            </a:r>
            <a:r>
              <a:rPr lang="zh-CN" altLang="en-US" sz="3600">
                <a:solidFill>
                  <a:srgbClr val="000099"/>
                </a:solidFill>
              </a:rPr>
              <a:t>、运动快慢不同，运动方向相同或相反的不同物体，互为参照物是</a:t>
            </a:r>
            <a:r>
              <a:rPr lang="en-US" altLang="zh-CN" sz="3600">
                <a:solidFill>
                  <a:srgbClr val="000099"/>
                </a:solidFill>
              </a:rPr>
              <a:t>_________</a:t>
            </a:r>
            <a:r>
              <a:rPr lang="zh-CN" altLang="en-US" sz="3600">
                <a:solidFill>
                  <a:srgbClr val="000099"/>
                </a:solidFill>
              </a:rPr>
              <a:t>。</a:t>
            </a:r>
          </a:p>
        </p:txBody>
      </p:sp>
      <p:sp>
        <p:nvSpPr>
          <p:cNvPr id="129032" name="Text Box 8"/>
          <p:cNvSpPr txBox="1">
            <a:spLocks noChangeArrowheads="1"/>
          </p:cNvSpPr>
          <p:nvPr/>
        </p:nvSpPr>
        <p:spPr bwMode="auto">
          <a:xfrm>
            <a:off x="2555875" y="2492375"/>
            <a:ext cx="18716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</a:rPr>
              <a:t>运动的</a:t>
            </a:r>
          </a:p>
        </p:txBody>
      </p:sp>
      <p:sp>
        <p:nvSpPr>
          <p:cNvPr id="129033" name="Text Box 9"/>
          <p:cNvSpPr txBox="1">
            <a:spLocks noChangeArrowheads="1"/>
          </p:cNvSpPr>
          <p:nvPr/>
        </p:nvSpPr>
        <p:spPr bwMode="auto">
          <a:xfrm>
            <a:off x="6877050" y="2492375"/>
            <a:ext cx="172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</a:rPr>
              <a:t>静止的</a:t>
            </a:r>
          </a:p>
        </p:txBody>
      </p:sp>
      <p:sp>
        <p:nvSpPr>
          <p:cNvPr id="129034" name="Text Box 10"/>
          <p:cNvSpPr txBox="1">
            <a:spLocks noChangeArrowheads="1"/>
          </p:cNvSpPr>
          <p:nvPr/>
        </p:nvSpPr>
        <p:spPr bwMode="auto">
          <a:xfrm>
            <a:off x="2843213" y="3860800"/>
            <a:ext cx="22336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</a:rPr>
              <a:t>静止的</a:t>
            </a:r>
          </a:p>
        </p:txBody>
      </p:sp>
      <p:sp>
        <p:nvSpPr>
          <p:cNvPr id="129035" name="Text Box 11"/>
          <p:cNvSpPr txBox="1">
            <a:spLocks noChangeArrowheads="1"/>
          </p:cNvSpPr>
          <p:nvPr/>
        </p:nvSpPr>
        <p:spPr bwMode="auto">
          <a:xfrm>
            <a:off x="6156325" y="5229225"/>
            <a:ext cx="18716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</a:rPr>
              <a:t>运动的</a:t>
            </a:r>
          </a:p>
        </p:txBody>
      </p:sp>
      <p:pic>
        <p:nvPicPr>
          <p:cNvPr id="129036" name="Picture 12" descr="j015800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553200"/>
            <a:ext cx="69342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1887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9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9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129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0" grpId="0"/>
      <p:bldP spid="129031" grpId="0"/>
      <p:bldP spid="129032" grpId="0"/>
      <p:bldP spid="129033" grpId="0"/>
      <p:bldP spid="129034" grpId="0"/>
      <p:bldP spid="1290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60350"/>
            <a:ext cx="8964612" cy="29972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altLang="zh-CN" b="1">
                <a:solidFill>
                  <a:srgbClr val="000099"/>
                </a:solidFill>
              </a:rPr>
              <a:t>6</a:t>
            </a:r>
            <a:r>
              <a:rPr lang="zh-CN" altLang="en-US" b="1">
                <a:solidFill>
                  <a:srgbClr val="000099"/>
                </a:solidFill>
              </a:rPr>
              <a:t>、在笔直行使的一列火车中</a:t>
            </a:r>
            <a:r>
              <a:rPr lang="en-US" altLang="zh-CN" b="1">
                <a:solidFill>
                  <a:srgbClr val="000099"/>
                </a:solidFill>
              </a:rPr>
              <a:t>,</a:t>
            </a:r>
            <a:r>
              <a:rPr lang="zh-CN" altLang="en-US" b="1">
                <a:solidFill>
                  <a:srgbClr val="000099"/>
                </a:solidFill>
              </a:rPr>
              <a:t>放在车厢小桌上的苹果相对于下列哪个物体是运动的</a:t>
            </a:r>
            <a:r>
              <a:rPr lang="en-US" altLang="zh-CN" b="1">
                <a:solidFill>
                  <a:srgbClr val="000099"/>
                </a:solidFill>
              </a:rPr>
              <a:t>?  (         )</a:t>
            </a:r>
          </a:p>
          <a:p>
            <a:pPr marL="609600" indent="-609600">
              <a:buFontTx/>
              <a:buNone/>
            </a:pPr>
            <a:r>
              <a:rPr lang="en-US" altLang="zh-CN" b="1">
                <a:solidFill>
                  <a:srgbClr val="000099"/>
                </a:solidFill>
              </a:rPr>
              <a:t>   A.</a:t>
            </a:r>
            <a:r>
              <a:rPr lang="zh-CN" altLang="en-US" b="1">
                <a:solidFill>
                  <a:srgbClr val="000099"/>
                </a:solidFill>
              </a:rPr>
              <a:t>这列火车的机车</a:t>
            </a:r>
            <a:r>
              <a:rPr lang="en-US" altLang="zh-CN" b="1">
                <a:solidFill>
                  <a:srgbClr val="000099"/>
                </a:solidFill>
              </a:rPr>
              <a:t>; </a:t>
            </a:r>
          </a:p>
          <a:p>
            <a:pPr marL="609600" indent="-609600">
              <a:buFontTx/>
              <a:buNone/>
            </a:pPr>
            <a:r>
              <a:rPr lang="en-US" altLang="zh-CN" b="1">
                <a:solidFill>
                  <a:srgbClr val="000099"/>
                </a:solidFill>
              </a:rPr>
              <a:t>   B. </a:t>
            </a:r>
            <a:r>
              <a:rPr lang="zh-CN" altLang="en-US" b="1">
                <a:solidFill>
                  <a:srgbClr val="000099"/>
                </a:solidFill>
              </a:rPr>
              <a:t>坐在车厢椅子上的乘客</a:t>
            </a:r>
            <a:r>
              <a:rPr lang="en-US" altLang="zh-CN" b="1">
                <a:solidFill>
                  <a:srgbClr val="000099"/>
                </a:solidFill>
              </a:rPr>
              <a:t>;   </a:t>
            </a:r>
          </a:p>
          <a:p>
            <a:pPr marL="609600" indent="-609600">
              <a:buFontTx/>
              <a:buNone/>
            </a:pPr>
            <a:r>
              <a:rPr lang="en-US" altLang="zh-CN" b="1">
                <a:solidFill>
                  <a:srgbClr val="000099"/>
                </a:solidFill>
              </a:rPr>
              <a:t>   C. </a:t>
            </a:r>
            <a:r>
              <a:rPr lang="zh-CN" altLang="en-US" b="1">
                <a:solidFill>
                  <a:srgbClr val="000099"/>
                </a:solidFill>
              </a:rPr>
              <a:t>在旁边走过的列车员</a:t>
            </a:r>
            <a:r>
              <a:rPr lang="en-US" altLang="zh-CN" b="1">
                <a:solidFill>
                  <a:srgbClr val="000099"/>
                </a:solidFill>
              </a:rPr>
              <a:t>;</a:t>
            </a:r>
          </a:p>
          <a:p>
            <a:pPr marL="609600" indent="-609600">
              <a:buFontTx/>
              <a:buNone/>
            </a:pPr>
            <a:r>
              <a:rPr lang="en-US" altLang="zh-CN" b="1">
                <a:solidFill>
                  <a:srgbClr val="000099"/>
                </a:solidFill>
              </a:rPr>
              <a:t>    D. </a:t>
            </a:r>
            <a:r>
              <a:rPr lang="zh-CN" altLang="en-US" b="1">
                <a:solidFill>
                  <a:srgbClr val="000099"/>
                </a:solidFill>
              </a:rPr>
              <a:t>关着的车门</a:t>
            </a:r>
            <a:r>
              <a:rPr lang="en-US" altLang="zh-CN" b="1">
                <a:solidFill>
                  <a:srgbClr val="000099"/>
                </a:solidFill>
              </a:rPr>
              <a:t>;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3500438"/>
            <a:ext cx="9144000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3600">
                <a:solidFill>
                  <a:srgbClr val="000099"/>
                </a:solidFill>
              </a:rPr>
              <a:t>7</a:t>
            </a:r>
            <a:r>
              <a:rPr lang="zh-CN" altLang="en-US" sz="3600">
                <a:solidFill>
                  <a:srgbClr val="000099"/>
                </a:solidFill>
              </a:rPr>
              <a:t>、坐在逆水行使的船中的乘客</a:t>
            </a:r>
            <a:r>
              <a:rPr lang="en-US" altLang="zh-CN" sz="3600">
                <a:solidFill>
                  <a:srgbClr val="000099"/>
                </a:solidFill>
              </a:rPr>
              <a:t>,</a:t>
            </a:r>
            <a:r>
              <a:rPr lang="zh-CN" altLang="en-US" sz="3600">
                <a:solidFill>
                  <a:srgbClr val="000099"/>
                </a:solidFill>
              </a:rPr>
              <a:t>我们说他静止是以下列哪个物体为参照物的</a:t>
            </a:r>
            <a:r>
              <a:rPr lang="en-US" altLang="zh-CN" sz="3600">
                <a:solidFill>
                  <a:srgbClr val="000099"/>
                </a:solidFill>
              </a:rPr>
              <a:t>(       )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3600">
                <a:solidFill>
                  <a:srgbClr val="000099"/>
                </a:solidFill>
              </a:rPr>
              <a:t> A. </a:t>
            </a:r>
            <a:r>
              <a:rPr lang="zh-CN" altLang="en-US" sz="3600">
                <a:solidFill>
                  <a:srgbClr val="000099"/>
                </a:solidFill>
              </a:rPr>
              <a:t>河岸的树</a:t>
            </a:r>
            <a:r>
              <a:rPr lang="en-US" altLang="zh-CN" sz="3600">
                <a:solidFill>
                  <a:srgbClr val="000099"/>
                </a:solidFill>
              </a:rPr>
              <a:t>;            B. </a:t>
            </a:r>
            <a:r>
              <a:rPr lang="zh-CN" altLang="en-US" sz="3600">
                <a:solidFill>
                  <a:srgbClr val="000099"/>
                </a:solidFill>
              </a:rPr>
              <a:t>船窗</a:t>
            </a:r>
            <a:r>
              <a:rPr lang="en-US" altLang="zh-CN" sz="3600">
                <a:solidFill>
                  <a:srgbClr val="000099"/>
                </a:solidFill>
              </a:rPr>
              <a:t>; 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3600">
                <a:solidFill>
                  <a:srgbClr val="000099"/>
                </a:solidFill>
              </a:rPr>
              <a:t> C. </a:t>
            </a:r>
            <a:r>
              <a:rPr lang="zh-CN" altLang="en-US" sz="3600">
                <a:solidFill>
                  <a:srgbClr val="000099"/>
                </a:solidFill>
              </a:rPr>
              <a:t>迎面驶来的船</a:t>
            </a:r>
            <a:r>
              <a:rPr lang="en-US" altLang="zh-CN" sz="3600">
                <a:solidFill>
                  <a:srgbClr val="000099"/>
                </a:solidFill>
              </a:rPr>
              <a:t>;     D. </a:t>
            </a:r>
            <a:r>
              <a:rPr lang="zh-CN" altLang="en-US" sz="3600">
                <a:solidFill>
                  <a:srgbClr val="000099"/>
                </a:solidFill>
              </a:rPr>
              <a:t>河水</a:t>
            </a:r>
            <a:r>
              <a:rPr lang="en-US" altLang="zh-CN" sz="3600">
                <a:solidFill>
                  <a:srgbClr val="000099"/>
                </a:solidFill>
              </a:rPr>
              <a:t>.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7812088" y="765175"/>
            <a:ext cx="5048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0">
                <a:solidFill>
                  <a:srgbClr val="FF0066"/>
                </a:solidFill>
              </a:rPr>
              <a:t>C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7164388" y="4076700"/>
            <a:ext cx="5762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0">
                <a:solidFill>
                  <a:srgbClr val="FF0066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0244771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  <p:bldP spid="225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250825" y="260350"/>
            <a:ext cx="8101013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3600">
                <a:solidFill>
                  <a:srgbClr val="000099"/>
                </a:solidFill>
                <a:latin typeface="Times New Roman" pitchFamily="18" charset="0"/>
              </a:rPr>
              <a:t>8. </a:t>
            </a: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人们常说太阳东升西落，所选的参照物是</a:t>
            </a:r>
            <a:r>
              <a:rPr lang="en-US" altLang="zh-CN" sz="3600">
                <a:solidFill>
                  <a:srgbClr val="000099"/>
                </a:solidFill>
                <a:latin typeface="Times New Roman" pitchFamily="18" charset="0"/>
              </a:rPr>
              <a:t>:</a:t>
            </a: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（         ）</a:t>
            </a:r>
          </a:p>
          <a:p>
            <a:pPr>
              <a:spcBef>
                <a:spcPct val="20000"/>
              </a:spcBef>
            </a:pP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    </a:t>
            </a:r>
            <a:r>
              <a:rPr lang="en-US" altLang="zh-CN" sz="3600">
                <a:solidFill>
                  <a:srgbClr val="000099"/>
                </a:solidFill>
                <a:latin typeface="Times New Roman" pitchFamily="18" charset="0"/>
              </a:rPr>
              <a:t>A</a:t>
            </a: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、地球          </a:t>
            </a:r>
            <a:r>
              <a:rPr lang="en-US" altLang="zh-CN" sz="3600">
                <a:solidFill>
                  <a:srgbClr val="000099"/>
                </a:solidFill>
                <a:latin typeface="Times New Roman" pitchFamily="18" charset="0"/>
              </a:rPr>
              <a:t>B</a:t>
            </a: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、月亮        </a:t>
            </a:r>
          </a:p>
          <a:p>
            <a:pPr>
              <a:spcBef>
                <a:spcPct val="20000"/>
              </a:spcBef>
            </a:pP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    </a:t>
            </a:r>
            <a:r>
              <a:rPr lang="en-US" altLang="zh-CN" sz="3600">
                <a:solidFill>
                  <a:srgbClr val="000099"/>
                </a:solidFill>
                <a:latin typeface="Times New Roman" pitchFamily="18" charset="0"/>
              </a:rPr>
              <a:t>C</a:t>
            </a: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、云朵          </a:t>
            </a:r>
            <a:r>
              <a:rPr lang="en-US" altLang="zh-CN" sz="3600">
                <a:solidFill>
                  <a:srgbClr val="000099"/>
                </a:solidFill>
                <a:latin typeface="Times New Roman" pitchFamily="18" charset="0"/>
              </a:rPr>
              <a:t>D</a:t>
            </a: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、太阳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0" y="2636838"/>
            <a:ext cx="8713788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3600">
                <a:solidFill>
                  <a:srgbClr val="000099"/>
                </a:solidFill>
                <a:latin typeface="Times New Roman" pitchFamily="18" charset="0"/>
              </a:rPr>
              <a:t>9.</a:t>
            </a: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下列判断物体运动情况的说法中，以地面为参照物的是	</a:t>
            </a:r>
            <a:r>
              <a:rPr lang="en-US" altLang="zh-CN" sz="3600">
                <a:solidFill>
                  <a:srgbClr val="000099"/>
                </a:solidFill>
                <a:latin typeface="Times New Roman" pitchFamily="18" charset="0"/>
              </a:rPr>
              <a:t>(      </a:t>
            </a:r>
            <a:r>
              <a:rPr lang="zh-CN" altLang="en-US">
                <a:solidFill>
                  <a:srgbClr val="000099"/>
                </a:solidFill>
                <a:latin typeface="Times New Roman" pitchFamily="18" charset="0"/>
              </a:rPr>
              <a:t>）</a:t>
            </a:r>
          </a:p>
          <a:p>
            <a:pPr>
              <a:spcBef>
                <a:spcPct val="20000"/>
              </a:spcBef>
            </a:pP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altLang="zh-CN" sz="3600">
                <a:solidFill>
                  <a:srgbClr val="000099"/>
                </a:solidFill>
                <a:latin typeface="Times New Roman" pitchFamily="18" charset="0"/>
              </a:rPr>
              <a:t>A</a:t>
            </a: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．太阳从东方升起	   </a:t>
            </a:r>
          </a:p>
          <a:p>
            <a:pPr>
              <a:spcBef>
                <a:spcPct val="20000"/>
              </a:spcBef>
            </a:pP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altLang="zh-CN" sz="3600">
                <a:solidFill>
                  <a:srgbClr val="000099"/>
                </a:solidFill>
                <a:latin typeface="Times New Roman" pitchFamily="18" charset="0"/>
              </a:rPr>
              <a:t>B</a:t>
            </a: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．月亮躲进云里</a:t>
            </a:r>
          </a:p>
          <a:p>
            <a:pPr>
              <a:spcBef>
                <a:spcPct val="20000"/>
              </a:spcBef>
            </a:pP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altLang="zh-CN" sz="3600">
                <a:solidFill>
                  <a:srgbClr val="000099"/>
                </a:solidFill>
                <a:latin typeface="Times New Roman" pitchFamily="18" charset="0"/>
              </a:rPr>
              <a:t>C</a:t>
            </a: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．客车里乘客认为司机是静止 </a:t>
            </a:r>
          </a:p>
          <a:p>
            <a:pPr>
              <a:spcBef>
                <a:spcPct val="20000"/>
              </a:spcBef>
            </a:pP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altLang="zh-CN" sz="3600">
                <a:solidFill>
                  <a:srgbClr val="000099"/>
                </a:solidFill>
                <a:latin typeface="Times New Roman" pitchFamily="18" charset="0"/>
              </a:rPr>
              <a:t>D</a:t>
            </a:r>
            <a:r>
              <a:rPr lang="zh-CN" altLang="en-US" sz="3600">
                <a:solidFill>
                  <a:srgbClr val="000099"/>
                </a:solidFill>
                <a:latin typeface="Times New Roman" pitchFamily="18" charset="0"/>
              </a:rPr>
              <a:t>．飞机里飞行员看到大地在运动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411413" y="836613"/>
            <a:ext cx="5762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067175" y="3213100"/>
            <a:ext cx="5762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243857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5" name="Picture 5" descr="栋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84" name="WordArt 4"/>
          <p:cNvSpPr>
            <a:spLocks noChangeArrowheads="1" noChangeShapeType="1" noTextEdit="1"/>
          </p:cNvSpPr>
          <p:nvPr/>
        </p:nvSpPr>
        <p:spPr bwMode="auto">
          <a:xfrm>
            <a:off x="684213" y="1196975"/>
            <a:ext cx="8243887" cy="482441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r>
              <a:rPr lang="zh-CN" altLang="en-US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宋体"/>
                <a:ea typeface="宋体"/>
              </a:rPr>
              <a:t>这一节你有那些困惑？</a:t>
            </a:r>
          </a:p>
          <a:p>
            <a:r>
              <a:rPr lang="zh-CN" altLang="en-US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宋体"/>
                <a:ea typeface="宋体"/>
              </a:rPr>
              <a:t>怎样比较运动的快慢？</a:t>
            </a:r>
          </a:p>
          <a:p>
            <a:r>
              <a:rPr lang="zh-CN" altLang="en-US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宋体"/>
                <a:ea typeface="宋体"/>
              </a:rPr>
              <a:t>预习下一节内容。</a:t>
            </a:r>
          </a:p>
        </p:txBody>
      </p:sp>
    </p:spTree>
    <p:extLst>
      <p:ext uri="{BB962C8B-B14F-4D97-AF65-F5344CB8AC3E}">
        <p14:creationId xmlns:p14="http://schemas.microsoft.com/office/powerpoint/2010/main" val="311241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1" name="Group 9"/>
          <p:cNvGrpSpPr>
            <a:grpSpLocks/>
          </p:cNvGrpSpPr>
          <p:nvPr/>
        </p:nvGrpSpPr>
        <p:grpSpPr bwMode="auto">
          <a:xfrm>
            <a:off x="468313" y="476250"/>
            <a:ext cx="3671887" cy="1150938"/>
            <a:chOff x="295" y="300"/>
            <a:chExt cx="2313" cy="725"/>
          </a:xfrm>
        </p:grpSpPr>
        <p:sp>
          <p:nvSpPr>
            <p:cNvPr id="8198" name="Oval 6"/>
            <p:cNvSpPr>
              <a:spLocks noChangeArrowheads="1"/>
            </p:cNvSpPr>
            <p:nvPr/>
          </p:nvSpPr>
          <p:spPr bwMode="auto">
            <a:xfrm>
              <a:off x="295" y="300"/>
              <a:ext cx="2313" cy="725"/>
            </a:xfrm>
            <a:prstGeom prst="ellipse">
              <a:avLst/>
            </a:prstGeom>
            <a:gradFill rotWithShape="1">
              <a:gsLst>
                <a:gs pos="0">
                  <a:srgbClr val="FFFFCC"/>
                </a:gs>
                <a:gs pos="100000">
                  <a:srgbClr val="CCFFCC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195" name="Text Box 3"/>
            <p:cNvSpPr txBox="1">
              <a:spLocks noChangeArrowheads="1"/>
            </p:cNvSpPr>
            <p:nvPr/>
          </p:nvSpPr>
          <p:spPr bwMode="auto">
            <a:xfrm>
              <a:off x="639" y="395"/>
              <a:ext cx="151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600" i="1">
                  <a:solidFill>
                    <a:srgbClr val="FF00FF"/>
                  </a:solidFill>
                  <a:latin typeface="黑体" pitchFamily="49" charset="-122"/>
                  <a:ea typeface="黑体" pitchFamily="49" charset="-122"/>
                </a:rPr>
                <a:t>想 一 想</a:t>
              </a:r>
            </a:p>
          </p:txBody>
        </p:sp>
      </p:grp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0441" y="1765945"/>
            <a:ext cx="91455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如果以地面为参照物，</a:t>
            </a:r>
          </a:p>
          <a:p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那么</a:t>
            </a:r>
          </a:p>
          <a:p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）图中的青山是</a:t>
            </a:r>
            <a:r>
              <a:rPr lang="en-US" altLang="zh-CN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________</a:t>
            </a:r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的，停留在山</a:t>
            </a:r>
          </a:p>
          <a:p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巅之上的白云也是</a:t>
            </a:r>
            <a:r>
              <a:rPr lang="en-US" altLang="zh-CN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_________</a:t>
            </a:r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的，而瀑布则</a:t>
            </a:r>
          </a:p>
          <a:p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是</a:t>
            </a:r>
            <a:r>
              <a:rPr lang="en-US" altLang="zh-CN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______</a:t>
            </a:r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的。</a:t>
            </a:r>
          </a:p>
          <a:p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）但是，著名诗句</a:t>
            </a:r>
            <a:r>
              <a:rPr lang="zh-CN" altLang="en-US" sz="3600" dirty="0">
                <a:solidFill>
                  <a:srgbClr val="0000FF"/>
                </a:solidFill>
                <a:latin typeface="Arial"/>
                <a:ea typeface="黑体" pitchFamily="49" charset="-122"/>
              </a:rPr>
              <a:t>“</a:t>
            </a:r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暮色苍茫看劲松，乱</a:t>
            </a:r>
          </a:p>
          <a:p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云飞渡仍从容</a:t>
            </a:r>
            <a:r>
              <a:rPr lang="zh-CN" altLang="en-US" sz="3600" dirty="0">
                <a:solidFill>
                  <a:srgbClr val="0000FF"/>
                </a:solidFill>
                <a:latin typeface="Arial"/>
                <a:ea typeface="黑体" pitchFamily="49" charset="-122"/>
              </a:rPr>
              <a:t>”</a:t>
            </a:r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中，飞渡的</a:t>
            </a:r>
            <a:r>
              <a:rPr lang="zh-CN" altLang="en-US" sz="3600" dirty="0">
                <a:solidFill>
                  <a:srgbClr val="0000FF"/>
                </a:solidFill>
                <a:latin typeface="Arial"/>
                <a:ea typeface="黑体" pitchFamily="49" charset="-122"/>
              </a:rPr>
              <a:t>“</a:t>
            </a:r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乱云</a:t>
            </a:r>
            <a:r>
              <a:rPr lang="zh-CN" altLang="en-US" sz="3600" dirty="0">
                <a:solidFill>
                  <a:srgbClr val="0000FF"/>
                </a:solidFill>
                <a:latin typeface="Arial"/>
                <a:ea typeface="黑体" pitchFamily="49" charset="-122"/>
              </a:rPr>
              <a:t>”</a:t>
            </a:r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相对于</a:t>
            </a:r>
            <a:r>
              <a:rPr lang="zh-CN" altLang="en-US" sz="3600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地面</a:t>
            </a:r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是</a:t>
            </a:r>
            <a:r>
              <a:rPr lang="en-US" altLang="zh-CN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______</a:t>
            </a:r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的。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4500561" y="3567820"/>
            <a:ext cx="13668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FF0066"/>
                </a:solidFill>
                <a:ea typeface="黑体" pitchFamily="49" charset="-122"/>
              </a:rPr>
              <a:t>静止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4500563" y="3024281"/>
            <a:ext cx="18002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66"/>
                </a:solidFill>
                <a:ea typeface="黑体" pitchFamily="49" charset="-122"/>
              </a:rPr>
              <a:t>静止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1591469" y="5733256"/>
            <a:ext cx="15827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66"/>
                </a:solidFill>
                <a:ea typeface="黑体" pitchFamily="49" charset="-122"/>
              </a:rPr>
              <a:t>运动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829483" y="4072478"/>
            <a:ext cx="13684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66"/>
                </a:solidFill>
                <a:ea typeface="黑体" pitchFamily="49" charset="-122"/>
              </a:rPr>
              <a:t>运动</a:t>
            </a:r>
          </a:p>
        </p:txBody>
      </p:sp>
      <p:pic>
        <p:nvPicPr>
          <p:cNvPr id="8210" name="Picture 18" descr="动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980" y="0"/>
            <a:ext cx="3960019" cy="301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55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4" grpId="0"/>
      <p:bldP spid="820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53988" y="0"/>
            <a:ext cx="8990012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400">
                <a:solidFill>
                  <a:srgbClr val="FF0066"/>
                </a:solidFill>
              </a:rPr>
              <a:t>判断画线物体是运动还是静止，</a:t>
            </a:r>
          </a:p>
          <a:p>
            <a:r>
              <a:rPr lang="zh-CN" altLang="en-US" sz="4400">
                <a:solidFill>
                  <a:srgbClr val="FF0066"/>
                </a:solidFill>
              </a:rPr>
              <a:t>并指出参照物．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1916113"/>
            <a:ext cx="9144000" cy="420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5400">
                <a:solidFill>
                  <a:srgbClr val="000099"/>
                </a:solidFill>
              </a:rPr>
              <a:t>1</a:t>
            </a:r>
            <a:r>
              <a:rPr lang="zh-CN" altLang="en-US" sz="5400">
                <a:solidFill>
                  <a:srgbClr val="000099"/>
                </a:solidFill>
              </a:rPr>
              <a:t>．</a:t>
            </a:r>
            <a:r>
              <a:rPr lang="zh-CN" altLang="en-US" sz="5400" u="sng">
                <a:solidFill>
                  <a:srgbClr val="CC3399"/>
                </a:solidFill>
              </a:rPr>
              <a:t>小明</a:t>
            </a:r>
            <a:r>
              <a:rPr lang="zh-CN" altLang="en-US" sz="5400">
                <a:solidFill>
                  <a:srgbClr val="000099"/>
                </a:solidFill>
              </a:rPr>
              <a:t>端坐在教室里不动．</a:t>
            </a:r>
          </a:p>
          <a:p>
            <a:r>
              <a:rPr lang="en-US" altLang="zh-CN" sz="5400">
                <a:solidFill>
                  <a:srgbClr val="000099"/>
                </a:solidFill>
              </a:rPr>
              <a:t>2</a:t>
            </a:r>
            <a:r>
              <a:rPr lang="zh-CN" altLang="en-US" sz="5400">
                <a:solidFill>
                  <a:srgbClr val="000099"/>
                </a:solidFill>
              </a:rPr>
              <a:t>．</a:t>
            </a:r>
            <a:r>
              <a:rPr lang="zh-CN" altLang="en-US" sz="5400" u="sng">
                <a:solidFill>
                  <a:srgbClr val="CC3399"/>
                </a:solidFill>
              </a:rPr>
              <a:t>地球</a:t>
            </a:r>
            <a:r>
              <a:rPr lang="zh-CN" altLang="en-US" sz="5400">
                <a:solidFill>
                  <a:srgbClr val="000099"/>
                </a:solidFill>
              </a:rPr>
              <a:t>绕太阳公转．</a:t>
            </a:r>
          </a:p>
          <a:p>
            <a:r>
              <a:rPr kumimoji="1" lang="en-US" altLang="zh-CN" sz="5400">
                <a:solidFill>
                  <a:srgbClr val="000099"/>
                </a:solidFill>
              </a:rPr>
              <a:t>3</a:t>
            </a:r>
            <a:r>
              <a:rPr kumimoji="1" lang="zh-CN" altLang="en-US" sz="5400">
                <a:solidFill>
                  <a:srgbClr val="000099"/>
                </a:solidFill>
              </a:rPr>
              <a:t>．</a:t>
            </a:r>
            <a:r>
              <a:rPr kumimoji="1" lang="zh-CN" altLang="en-US" sz="5400" u="sng">
                <a:solidFill>
                  <a:srgbClr val="CC3399"/>
                </a:solidFill>
              </a:rPr>
              <a:t>太阳</a:t>
            </a:r>
            <a:r>
              <a:rPr kumimoji="1" lang="zh-CN" altLang="en-US" sz="5400">
                <a:solidFill>
                  <a:srgbClr val="000099"/>
                </a:solidFill>
              </a:rPr>
              <a:t>东升西落 </a:t>
            </a:r>
          </a:p>
          <a:p>
            <a:r>
              <a:rPr kumimoji="1" lang="en-US" altLang="zh-CN" sz="5400">
                <a:solidFill>
                  <a:srgbClr val="000099"/>
                </a:solidFill>
              </a:rPr>
              <a:t>4</a:t>
            </a:r>
            <a:r>
              <a:rPr kumimoji="1" lang="zh-CN" altLang="en-US" sz="5400">
                <a:solidFill>
                  <a:srgbClr val="000099"/>
                </a:solidFill>
              </a:rPr>
              <a:t>． “小小</a:t>
            </a:r>
            <a:r>
              <a:rPr kumimoji="1" lang="zh-CN" altLang="en-US" sz="5400" u="sng">
                <a:solidFill>
                  <a:srgbClr val="CC3399"/>
                </a:solidFill>
              </a:rPr>
              <a:t>竹排</a:t>
            </a:r>
            <a:r>
              <a:rPr kumimoji="1" lang="zh-CN" altLang="en-US" sz="5400">
                <a:solidFill>
                  <a:srgbClr val="000099"/>
                </a:solidFill>
              </a:rPr>
              <a:t>江中游”，</a:t>
            </a:r>
          </a:p>
          <a:p>
            <a:r>
              <a:rPr kumimoji="1" lang="en-US" altLang="zh-CN" sz="5400">
                <a:solidFill>
                  <a:srgbClr val="000099"/>
                </a:solidFill>
              </a:rPr>
              <a:t>5</a:t>
            </a:r>
            <a:r>
              <a:rPr kumimoji="1" lang="zh-CN" altLang="en-US" sz="5400">
                <a:solidFill>
                  <a:srgbClr val="000099"/>
                </a:solidFill>
              </a:rPr>
              <a:t>．“巍巍</a:t>
            </a:r>
            <a:r>
              <a:rPr kumimoji="1" lang="zh-CN" altLang="en-US" sz="5400" u="sng">
                <a:solidFill>
                  <a:srgbClr val="CC3399"/>
                </a:solidFill>
              </a:rPr>
              <a:t>青山</a:t>
            </a:r>
            <a:r>
              <a:rPr kumimoji="1" lang="zh-CN" altLang="en-US" sz="5400">
                <a:solidFill>
                  <a:srgbClr val="000099"/>
                </a:solidFill>
              </a:rPr>
              <a:t>两岸走”</a:t>
            </a:r>
          </a:p>
        </p:txBody>
      </p:sp>
    </p:spTree>
    <p:extLst>
      <p:ext uri="{BB962C8B-B14F-4D97-AF65-F5344CB8AC3E}">
        <p14:creationId xmlns:p14="http://schemas.microsoft.com/office/powerpoint/2010/main" val="426336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0" y="404813"/>
            <a:ext cx="8893175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4800">
                <a:solidFill>
                  <a:srgbClr val="000099"/>
                </a:solidFill>
              </a:rPr>
              <a:t>6</a:t>
            </a:r>
            <a:r>
              <a:rPr kumimoji="1" lang="zh-CN" altLang="en-US" sz="4800">
                <a:solidFill>
                  <a:srgbClr val="000099"/>
                </a:solidFill>
              </a:rPr>
              <a:t>．</a:t>
            </a:r>
            <a:r>
              <a:rPr kumimoji="1" lang="zh-CN" altLang="en-US" sz="4800" u="sng">
                <a:solidFill>
                  <a:srgbClr val="CC3399"/>
                </a:solidFill>
              </a:rPr>
              <a:t>地球同步卫星</a:t>
            </a:r>
            <a:r>
              <a:rPr kumimoji="1" lang="zh-CN" altLang="en-US" sz="4800">
                <a:solidFill>
                  <a:srgbClr val="000099"/>
                </a:solidFill>
              </a:rPr>
              <a:t>静止在高空中 </a:t>
            </a:r>
          </a:p>
          <a:p>
            <a:endParaRPr kumimoji="1" lang="zh-CN" altLang="en-US" sz="4800">
              <a:solidFill>
                <a:srgbClr val="000099"/>
              </a:solidFill>
            </a:endParaRPr>
          </a:p>
          <a:p>
            <a:r>
              <a:rPr kumimoji="1" lang="en-US" altLang="zh-CN" sz="4800">
                <a:solidFill>
                  <a:srgbClr val="000099"/>
                </a:solidFill>
              </a:rPr>
              <a:t>7</a:t>
            </a:r>
            <a:r>
              <a:rPr kumimoji="1" lang="zh-CN" altLang="en-US" sz="4800">
                <a:solidFill>
                  <a:srgbClr val="000099"/>
                </a:solidFill>
              </a:rPr>
              <a:t>．坐在行驶的公共汽车中的</a:t>
            </a:r>
            <a:r>
              <a:rPr kumimoji="1" lang="zh-CN" altLang="en-US" sz="4800" u="sng">
                <a:solidFill>
                  <a:srgbClr val="CC3399"/>
                </a:solidFill>
              </a:rPr>
              <a:t>乘客</a:t>
            </a:r>
            <a:r>
              <a:rPr kumimoji="1" lang="zh-CN" altLang="en-US" sz="4800">
                <a:solidFill>
                  <a:srgbClr val="000099"/>
                </a:solidFill>
              </a:rPr>
              <a:t>以</a:t>
            </a:r>
            <a:r>
              <a:rPr kumimoji="1" lang="en-US" altLang="zh-CN" sz="4800">
                <a:solidFill>
                  <a:srgbClr val="000099"/>
                </a:solidFill>
              </a:rPr>
              <a:t>_____</a:t>
            </a:r>
            <a:r>
              <a:rPr kumimoji="1" lang="zh-CN" altLang="en-US" sz="4800">
                <a:solidFill>
                  <a:srgbClr val="000099"/>
                </a:solidFill>
              </a:rPr>
              <a:t>为参照物，他是运动的，以</a:t>
            </a:r>
            <a:r>
              <a:rPr kumimoji="1" lang="en-US" altLang="zh-CN" sz="4800">
                <a:solidFill>
                  <a:srgbClr val="000099"/>
                </a:solidFill>
              </a:rPr>
              <a:t>_____</a:t>
            </a:r>
            <a:r>
              <a:rPr kumimoji="1" lang="zh-CN" altLang="en-US" sz="4800">
                <a:solidFill>
                  <a:srgbClr val="000099"/>
                </a:solidFill>
              </a:rPr>
              <a:t>为参照物，他是静止的。</a:t>
            </a:r>
          </a:p>
        </p:txBody>
      </p:sp>
    </p:spTree>
    <p:extLst>
      <p:ext uri="{BB962C8B-B14F-4D97-AF65-F5344CB8AC3E}">
        <p14:creationId xmlns:p14="http://schemas.microsoft.com/office/powerpoint/2010/main" val="367018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5" name="Group 31"/>
          <p:cNvGrpSpPr>
            <a:grpSpLocks/>
          </p:cNvGrpSpPr>
          <p:nvPr/>
        </p:nvGrpSpPr>
        <p:grpSpPr bwMode="auto">
          <a:xfrm>
            <a:off x="0" y="1557338"/>
            <a:ext cx="2989263" cy="2160587"/>
            <a:chOff x="0" y="981"/>
            <a:chExt cx="1883" cy="1361"/>
          </a:xfrm>
        </p:grpSpPr>
        <p:sp>
          <p:nvSpPr>
            <p:cNvPr id="6153" name="Oval 9"/>
            <p:cNvSpPr>
              <a:spLocks noChangeArrowheads="1"/>
            </p:cNvSpPr>
            <p:nvPr/>
          </p:nvSpPr>
          <p:spPr bwMode="auto">
            <a:xfrm>
              <a:off x="0" y="981"/>
              <a:ext cx="1883" cy="1361"/>
            </a:xfrm>
            <a:prstGeom prst="ellipse">
              <a:avLst/>
            </a:prstGeom>
            <a:gradFill rotWithShape="1">
              <a:gsLst>
                <a:gs pos="0">
                  <a:srgbClr val="FFFFCC"/>
                </a:gs>
                <a:gs pos="100000">
                  <a:srgbClr val="CCFFCC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8" name="Text Box 4"/>
            <p:cNvSpPr txBox="1">
              <a:spLocks noChangeArrowheads="1"/>
            </p:cNvSpPr>
            <p:nvPr/>
          </p:nvSpPr>
          <p:spPr bwMode="auto">
            <a:xfrm>
              <a:off x="385" y="1162"/>
              <a:ext cx="1179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i="1">
                  <a:solidFill>
                    <a:srgbClr val="FF0066"/>
                  </a:solidFill>
                </a:rPr>
                <a:t>研 究</a:t>
              </a:r>
            </a:p>
            <a:p>
              <a:r>
                <a:rPr lang="zh-CN" altLang="en-US" sz="4800" i="1">
                  <a:solidFill>
                    <a:srgbClr val="FF0066"/>
                  </a:solidFill>
                </a:rPr>
                <a:t>对 象</a:t>
              </a:r>
            </a:p>
          </p:txBody>
        </p:sp>
      </p:grpSp>
      <p:grpSp>
        <p:nvGrpSpPr>
          <p:cNvPr id="6174" name="Group 30"/>
          <p:cNvGrpSpPr>
            <a:grpSpLocks/>
          </p:cNvGrpSpPr>
          <p:nvPr/>
        </p:nvGrpSpPr>
        <p:grpSpPr bwMode="auto">
          <a:xfrm>
            <a:off x="4787900" y="2708275"/>
            <a:ext cx="3455988" cy="1296988"/>
            <a:chOff x="3016" y="1706"/>
            <a:chExt cx="2177" cy="817"/>
          </a:xfrm>
        </p:grpSpPr>
        <p:sp>
          <p:nvSpPr>
            <p:cNvPr id="6158" name="Oval 14"/>
            <p:cNvSpPr>
              <a:spLocks noChangeArrowheads="1"/>
            </p:cNvSpPr>
            <p:nvPr/>
          </p:nvSpPr>
          <p:spPr bwMode="auto">
            <a:xfrm>
              <a:off x="3016" y="1706"/>
              <a:ext cx="2177" cy="817"/>
            </a:xfrm>
            <a:prstGeom prst="ellipse">
              <a:avLst/>
            </a:prstGeom>
            <a:gradFill rotWithShape="1">
              <a:gsLst>
                <a:gs pos="0">
                  <a:srgbClr val="FFFFCC"/>
                </a:gs>
                <a:gs pos="100000">
                  <a:srgbClr val="CCFFCC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9" name="Text Box 5"/>
            <p:cNvSpPr txBox="1">
              <a:spLocks noChangeArrowheads="1"/>
            </p:cNvSpPr>
            <p:nvPr/>
          </p:nvSpPr>
          <p:spPr bwMode="auto">
            <a:xfrm>
              <a:off x="3515" y="1933"/>
              <a:ext cx="99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66"/>
                  </a:solidFill>
                </a:rPr>
                <a:t>B</a:t>
              </a:r>
              <a:r>
                <a:rPr lang="zh-CN" altLang="en-US" i="1">
                  <a:solidFill>
                    <a:srgbClr val="FF0066"/>
                  </a:solidFill>
                </a:rPr>
                <a:t>物体</a:t>
              </a:r>
            </a:p>
          </p:txBody>
        </p:sp>
      </p:grpSp>
      <p:grpSp>
        <p:nvGrpSpPr>
          <p:cNvPr id="6173" name="Group 29"/>
          <p:cNvGrpSpPr>
            <a:grpSpLocks/>
          </p:cNvGrpSpPr>
          <p:nvPr/>
        </p:nvGrpSpPr>
        <p:grpSpPr bwMode="auto">
          <a:xfrm>
            <a:off x="5003800" y="981075"/>
            <a:ext cx="3168650" cy="1439863"/>
            <a:chOff x="3152" y="618"/>
            <a:chExt cx="1996" cy="907"/>
          </a:xfrm>
        </p:grpSpPr>
        <p:sp>
          <p:nvSpPr>
            <p:cNvPr id="6155" name="Oval 11"/>
            <p:cNvSpPr>
              <a:spLocks noChangeArrowheads="1"/>
            </p:cNvSpPr>
            <p:nvPr/>
          </p:nvSpPr>
          <p:spPr bwMode="auto">
            <a:xfrm>
              <a:off x="3152" y="618"/>
              <a:ext cx="1996" cy="907"/>
            </a:xfrm>
            <a:prstGeom prst="ellipse">
              <a:avLst/>
            </a:prstGeom>
            <a:gradFill rotWithShape="1">
              <a:gsLst>
                <a:gs pos="0">
                  <a:srgbClr val="FFFFCC"/>
                </a:gs>
                <a:gs pos="100000">
                  <a:srgbClr val="CCFFCC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50" name="Text Box 6"/>
            <p:cNvSpPr txBox="1">
              <a:spLocks noChangeArrowheads="1"/>
            </p:cNvSpPr>
            <p:nvPr/>
          </p:nvSpPr>
          <p:spPr bwMode="auto">
            <a:xfrm>
              <a:off x="3560" y="890"/>
              <a:ext cx="113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66"/>
                  </a:solidFill>
                </a:rPr>
                <a:t>A</a:t>
              </a:r>
              <a:r>
                <a:rPr lang="zh-CN" altLang="en-US" i="1">
                  <a:solidFill>
                    <a:srgbClr val="FF0066"/>
                  </a:solidFill>
                </a:rPr>
                <a:t>物体</a:t>
              </a:r>
            </a:p>
          </p:txBody>
        </p:sp>
      </p:grpSp>
      <p:sp>
        <p:nvSpPr>
          <p:cNvPr id="6154" name="WordArt 10">
            <a:hlinkClick r:id="rId2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467544" y="188913"/>
            <a:ext cx="7993062" cy="6477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00FFFF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 smtClean="0"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行楷"/>
                <a:ea typeface="华文行楷"/>
              </a:rPr>
              <a:t>二、运</a:t>
            </a:r>
            <a:r>
              <a:rPr lang="zh-CN" altLang="en-US" sz="3600" kern="10" dirty="0"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行楷"/>
                <a:ea typeface="华文行楷"/>
              </a:rPr>
              <a:t>动和静止的相对性</a:t>
            </a:r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 flipV="1">
            <a:off x="2843213" y="1700213"/>
            <a:ext cx="2160587" cy="576262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>
            <a:off x="2700338" y="3213100"/>
            <a:ext cx="2232025" cy="360363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250825" y="4221163"/>
            <a:ext cx="8901113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　</a:t>
            </a:r>
            <a:r>
              <a:rPr lang="en-US" altLang="zh-CN" sz="3600" i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3600" i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、一个物体是运动还是静止，</a:t>
            </a:r>
            <a:r>
              <a:rPr lang="zh-CN" altLang="en-US" sz="3600" i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取决于</a:t>
            </a:r>
            <a:r>
              <a:rPr lang="zh-CN" altLang="en-US" sz="3600" i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所</a:t>
            </a:r>
          </a:p>
          <a:p>
            <a:r>
              <a:rPr lang="zh-CN" altLang="en-US" sz="3600" i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选的参照物，选择的参照物不同，物体的</a:t>
            </a:r>
          </a:p>
          <a:p>
            <a:r>
              <a:rPr lang="zh-CN" altLang="en-US" sz="3600" i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运动状态</a:t>
            </a:r>
            <a:r>
              <a:rPr lang="zh-CN" altLang="en-US" sz="3600" i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可能</a:t>
            </a:r>
            <a:r>
              <a:rPr lang="zh-CN" altLang="en-US" sz="3600" i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不同，这就是运动的相对性。</a:t>
            </a:r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2916238" y="1196975"/>
            <a:ext cx="27352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chemeClr val="accent2"/>
                </a:solidFill>
              </a:rPr>
              <a:t>位置改变</a:t>
            </a:r>
          </a:p>
        </p:txBody>
      </p:sp>
      <p:sp>
        <p:nvSpPr>
          <p:cNvPr id="6172" name="Text Box 28"/>
          <p:cNvSpPr txBox="1">
            <a:spLocks noChangeArrowheads="1"/>
          </p:cNvSpPr>
          <p:nvPr/>
        </p:nvSpPr>
        <p:spPr bwMode="auto">
          <a:xfrm>
            <a:off x="2627313" y="2708275"/>
            <a:ext cx="3384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chemeClr val="accent2"/>
                </a:solidFill>
              </a:rPr>
              <a:t>位置不改变</a:t>
            </a:r>
          </a:p>
        </p:txBody>
      </p:sp>
    </p:spTree>
    <p:extLst>
      <p:ext uri="{BB962C8B-B14F-4D97-AF65-F5344CB8AC3E}">
        <p14:creationId xmlns:p14="http://schemas.microsoft.com/office/powerpoint/2010/main" val="352185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7" grpId="0"/>
      <p:bldP spid="6168" grpId="0"/>
      <p:bldP spid="61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404813"/>
            <a:ext cx="8066088" cy="17668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400">
                <a:solidFill>
                  <a:srgbClr val="CC0099"/>
                </a:solidFill>
                <a:latin typeface="黑体" pitchFamily="49" charset="-122"/>
                <a:ea typeface="黑体" pitchFamily="49" charset="-122"/>
              </a:rPr>
              <a:t>例</a:t>
            </a:r>
            <a:r>
              <a:rPr kumimoji="1" lang="en-US" altLang="zh-CN" sz="4400">
                <a:solidFill>
                  <a:srgbClr val="CC0099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kumimoji="1" lang="zh-CN" altLang="en-US" sz="4400">
                <a:solidFill>
                  <a:srgbClr val="CC0099"/>
                </a:solidFill>
                <a:latin typeface="黑体" pitchFamily="49" charset="-122"/>
                <a:ea typeface="黑体" pitchFamily="49" charset="-122"/>
              </a:rPr>
              <a:t>：</a:t>
            </a:r>
            <a:r>
              <a:rPr kumimoji="1"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见课本</a:t>
            </a:r>
            <a:r>
              <a:rPr kumimoji="1" lang="en-US" altLang="zh-CN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39</a:t>
            </a:r>
            <a:r>
              <a:rPr kumimoji="1"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页</a:t>
            </a:r>
          </a:p>
          <a:p>
            <a:pPr>
              <a:spcBef>
                <a:spcPct val="50000"/>
              </a:spcBef>
            </a:pPr>
            <a:r>
              <a:rPr kumimoji="1" lang="zh-CN" altLang="en-US" sz="4400">
                <a:solidFill>
                  <a:srgbClr val="000099"/>
                </a:solidFill>
                <a:latin typeface="Times New Roman"/>
                <a:ea typeface="黑体" pitchFamily="49" charset="-122"/>
              </a:rPr>
              <a:t>“</a:t>
            </a:r>
            <a:r>
              <a:rPr kumimoji="1"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神舟八号</a:t>
            </a:r>
            <a:r>
              <a:rPr kumimoji="1" lang="zh-CN" altLang="en-US" sz="4400">
                <a:solidFill>
                  <a:srgbClr val="000099"/>
                </a:solidFill>
                <a:latin typeface="Times New Roman"/>
                <a:ea typeface="黑体" pitchFamily="49" charset="-122"/>
              </a:rPr>
              <a:t>”</a:t>
            </a:r>
            <a:r>
              <a:rPr kumimoji="1"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与</a:t>
            </a:r>
            <a:r>
              <a:rPr kumimoji="1" lang="zh-CN" altLang="en-US" sz="4400">
                <a:solidFill>
                  <a:srgbClr val="000099"/>
                </a:solidFill>
                <a:latin typeface="Times New Roman"/>
                <a:ea typeface="黑体" pitchFamily="49" charset="-122"/>
              </a:rPr>
              <a:t>“</a:t>
            </a:r>
            <a:r>
              <a:rPr kumimoji="1"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天空一号</a:t>
            </a:r>
            <a:r>
              <a:rPr kumimoji="1" lang="zh-CN" altLang="en-US" sz="4400">
                <a:solidFill>
                  <a:srgbClr val="000099"/>
                </a:solidFill>
                <a:latin typeface="Times New Roman"/>
                <a:ea typeface="黑体" pitchFamily="49" charset="-122"/>
              </a:rPr>
              <a:t>”</a:t>
            </a:r>
            <a:r>
              <a:rPr kumimoji="1"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对接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0" y="2492375"/>
            <a:ext cx="9144000" cy="328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zh-CN" altLang="en-US" sz="4400">
                <a:solidFill>
                  <a:srgbClr val="CC3399"/>
                </a:solidFill>
                <a:latin typeface="黑体" pitchFamily="49" charset="-122"/>
                <a:ea typeface="黑体" pitchFamily="49" charset="-122"/>
              </a:rPr>
              <a:t>例</a:t>
            </a:r>
            <a:r>
              <a:rPr lang="en-US" altLang="zh-CN" sz="4400">
                <a:solidFill>
                  <a:srgbClr val="CC3399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4400">
                <a:solidFill>
                  <a:srgbClr val="CC3399"/>
                </a:solidFill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小船在河里顺流而下</a:t>
            </a:r>
            <a:r>
              <a:rPr lang="en-US" altLang="zh-CN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船上坐着一个人</a:t>
            </a:r>
            <a:r>
              <a:rPr lang="en-US" altLang="zh-CN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河岸上有树</a:t>
            </a:r>
            <a:r>
              <a:rPr lang="en-US" altLang="zh-CN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.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相对于树来说</a:t>
            </a:r>
            <a:r>
              <a:rPr lang="en-US" altLang="zh-CN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人是</a:t>
            </a:r>
            <a:r>
              <a:rPr lang="zh-CN" altLang="en-US" sz="4400" u="sng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      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的</a:t>
            </a:r>
            <a:r>
              <a:rPr lang="en-US" altLang="zh-CN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小船是</a:t>
            </a:r>
            <a:r>
              <a:rPr lang="zh-CN" altLang="en-US" sz="4400" u="sng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的</a:t>
            </a:r>
            <a:r>
              <a:rPr lang="en-US" altLang="zh-CN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;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相对于船来说</a:t>
            </a:r>
            <a:r>
              <a:rPr lang="en-US" altLang="zh-CN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人是</a:t>
            </a:r>
            <a:r>
              <a:rPr lang="en-US" altLang="zh-CN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_______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的</a:t>
            </a:r>
            <a:r>
              <a:rPr lang="en-US" altLang="zh-CN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树是</a:t>
            </a:r>
            <a:r>
              <a:rPr lang="zh-CN" altLang="en-US" sz="4400" u="sng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        </a:t>
            </a:r>
            <a:r>
              <a:rPr lang="zh-CN" altLang="en-US" sz="44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的。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203575" y="3860800"/>
            <a:ext cx="158273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solidFill>
                  <a:srgbClr val="FF0000"/>
                </a:solidFill>
                <a:ea typeface="黑体" pitchFamily="49" charset="-122"/>
              </a:rPr>
              <a:t>运动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5795963" y="4437063"/>
            <a:ext cx="20161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  <a:ea typeface="黑体" pitchFamily="49" charset="-122"/>
              </a:rPr>
              <a:t>静止</a:t>
            </a:r>
            <a:r>
              <a:rPr lang="zh-CN" altLang="en-US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7235825" y="3789363"/>
            <a:ext cx="16557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  <a:ea typeface="黑体" pitchFamily="49" charset="-122"/>
              </a:rPr>
              <a:t>运动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2268538" y="5084763"/>
            <a:ext cx="15843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solidFill>
                  <a:srgbClr val="FF0000"/>
                </a:solidFill>
                <a:ea typeface="黑体" pitchFamily="49" charset="-122"/>
              </a:rPr>
              <a:t>运动</a:t>
            </a:r>
          </a:p>
        </p:txBody>
      </p:sp>
    </p:spTree>
    <p:extLst>
      <p:ext uri="{BB962C8B-B14F-4D97-AF65-F5344CB8AC3E}">
        <p14:creationId xmlns:p14="http://schemas.microsoft.com/office/powerpoint/2010/main" val="143218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  <p:bldP spid="13322" grpId="0"/>
      <p:bldP spid="13323" grpId="0"/>
      <p:bldP spid="13324" grpId="0"/>
      <p:bldP spid="133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67544" y="908720"/>
            <a:ext cx="46799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4400" i="1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kumimoji="1" lang="zh-CN" altLang="en-US" sz="4400" i="1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、参照物的选择</a:t>
            </a:r>
            <a:r>
              <a:rPr kumimoji="1" lang="zh-CN" altLang="en-US" sz="32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0" y="3860800"/>
            <a:ext cx="8208963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(2)</a:t>
            </a:r>
            <a:r>
              <a:rPr kumimoji="1" lang="zh-CN" alt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、研究地面上的物体的运动，常选</a:t>
            </a:r>
            <a:r>
              <a:rPr kumimoji="1" lang="zh-CN" altLang="en-US" sz="36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地面或固定在地面上的物体</a:t>
            </a:r>
            <a:r>
              <a:rPr kumimoji="1" lang="zh-CN" alt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为参照物。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2084388"/>
            <a:ext cx="913765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3600" dirty="0"/>
              <a:t>(1)</a:t>
            </a:r>
            <a:r>
              <a:rPr kumimoji="1" lang="zh-CN" altLang="en-US" sz="3600" dirty="0"/>
              <a:t>、参照物可以</a:t>
            </a:r>
            <a:r>
              <a:rPr kumimoji="1" lang="zh-CN" altLang="en-US" sz="3600" dirty="0">
                <a:solidFill>
                  <a:srgbClr val="FF0066"/>
                </a:solidFill>
              </a:rPr>
              <a:t>任意</a:t>
            </a:r>
            <a:r>
              <a:rPr kumimoji="1" lang="zh-CN" altLang="en-US" sz="3600" dirty="0"/>
              <a:t>选择。 </a:t>
            </a:r>
            <a:r>
              <a:rPr kumimoji="1" lang="zh-CN" alt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（运动和静止</a:t>
            </a:r>
          </a:p>
          <a:p>
            <a:r>
              <a:rPr kumimoji="1" lang="zh-CN" alt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的物体都可以作为参照物，研究对象不能</a:t>
            </a:r>
          </a:p>
          <a:p>
            <a:r>
              <a:rPr kumimoji="1" lang="zh-CN" alt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做参照物）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-215999" y="5153299"/>
            <a:ext cx="86409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（</a:t>
            </a:r>
            <a:r>
              <a:rPr kumimoji="1" lang="en-US" altLang="zh-CN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kumimoji="1" lang="zh-CN" alt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）运动是绝对的，静止是相对的。</a:t>
            </a:r>
          </a:p>
        </p:txBody>
      </p:sp>
    </p:spTree>
    <p:extLst>
      <p:ext uri="{BB962C8B-B14F-4D97-AF65-F5344CB8AC3E}">
        <p14:creationId xmlns:p14="http://schemas.microsoft.com/office/powerpoint/2010/main" val="351170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  <p:bldP spid="10247" grpId="0"/>
      <p:bldP spid="102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WordArt 4"/>
          <p:cNvSpPr>
            <a:spLocks noChangeArrowheads="1" noChangeShapeType="1" noTextEdit="1"/>
          </p:cNvSpPr>
          <p:nvPr/>
        </p:nvSpPr>
        <p:spPr bwMode="auto">
          <a:xfrm>
            <a:off x="539750" y="333375"/>
            <a:ext cx="7848600" cy="457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宋体"/>
                <a:ea typeface="宋体"/>
              </a:rPr>
              <a:t>三 自然界中运动的多样性</a:t>
            </a:r>
          </a:p>
        </p:txBody>
      </p:sp>
      <p:pic>
        <p:nvPicPr>
          <p:cNvPr id="111621" name="Picture 5" descr="林间（动）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9144000" cy="60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622" name="Text Box 6"/>
          <p:cNvSpPr txBox="1">
            <a:spLocks noChangeArrowheads="1"/>
          </p:cNvSpPr>
          <p:nvPr/>
        </p:nvSpPr>
        <p:spPr bwMode="auto">
          <a:xfrm>
            <a:off x="4572000" y="5516563"/>
            <a:ext cx="25923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i="1">
                <a:solidFill>
                  <a:schemeClr val="tx2"/>
                </a:solidFill>
              </a:rPr>
              <a:t>河水流淌</a:t>
            </a:r>
          </a:p>
        </p:txBody>
      </p:sp>
    </p:spTree>
    <p:extLst>
      <p:ext uri="{BB962C8B-B14F-4D97-AF65-F5344CB8AC3E}">
        <p14:creationId xmlns:p14="http://schemas.microsoft.com/office/powerpoint/2010/main" val="178721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1279</Words>
  <Application>Microsoft Office PowerPoint</Application>
  <PresentationFormat>全屏显示(4:3)</PresentationFormat>
  <Paragraphs>121</Paragraphs>
  <Slides>24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6</cp:revision>
  <dcterms:created xsi:type="dcterms:W3CDTF">2020-04-19T03:10:20Z</dcterms:created>
  <dcterms:modified xsi:type="dcterms:W3CDTF">2020-04-19T04:15:27Z</dcterms:modified>
</cp:coreProperties>
</file>