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6" Type="http://schemas.openxmlformats.org/officeDocument/2006/relationships/image" Target="../media/image21.wmf"/><Relationship Id="rId5" Type="http://schemas.openxmlformats.org/officeDocument/2006/relationships/image" Target="../media/image20.wmf"/><Relationship Id="rId4" Type="http://schemas.openxmlformats.org/officeDocument/2006/relationships/image" Target="../media/image19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Relationship Id="rId5" Type="http://schemas.openxmlformats.org/officeDocument/2006/relationships/image" Target="../media/image26.wmf"/><Relationship Id="rId4" Type="http://schemas.openxmlformats.org/officeDocument/2006/relationships/image" Target="../media/image25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A3C2EB-DCB2-44AA-A78B-84568CD4A1BA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D854F3-7A12-47BF-BD24-447020140D1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3319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/>
            <a:fld id="{2F9B1EA1-57ED-4C26-B84C-CE46DA106020}" type="slidenum">
              <a:rPr lang="zh-CN" altLang="en-US" sz="1200" smtClean="0"/>
              <a:pPr eaLnBrk="1" hangingPunct="1"/>
              <a:t>15</a:t>
            </a:fld>
            <a:endParaRPr lang="en-US" altLang="zh-CN" sz="1200" smtClean="0"/>
          </a:p>
        </p:txBody>
      </p:sp>
      <p:sp>
        <p:nvSpPr>
          <p:cNvPr id="56323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4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 smtClean="0"/>
          </a:p>
        </p:txBody>
      </p:sp>
      <p:sp>
        <p:nvSpPr>
          <p:cNvPr id="56325" name="灯片编号占位符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r" eaLnBrk="1" hangingPunct="1"/>
            <a:fld id="{8F28996A-0B73-4143-B93B-E7B7BD82C26D}" type="slidenum">
              <a:rPr kumimoji="0" lang="zh-CN" altLang="en-US" sz="1200">
                <a:latin typeface="Arial" pitchFamily="34" charset="0"/>
              </a:rPr>
              <a:pPr algn="r" eaLnBrk="1" hangingPunct="1"/>
              <a:t>15</a:t>
            </a:fld>
            <a:endParaRPr kumimoji="0" lang="en-US" altLang="zh-CN" sz="120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9605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3778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3000">
              <a:schemeClr val="accent1">
                <a:tint val="66000"/>
                <a:satMod val="160000"/>
              </a:schemeClr>
            </a:gs>
            <a:gs pos="39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0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4.e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3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9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13" Type="http://schemas.openxmlformats.org/officeDocument/2006/relationships/oleObject" Target="../embeddings/oleObject15.bin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2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7.w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19.wmf"/><Relationship Id="rId4" Type="http://schemas.openxmlformats.org/officeDocument/2006/relationships/image" Target="../media/image16.wmf"/><Relationship Id="rId9" Type="http://schemas.openxmlformats.org/officeDocument/2006/relationships/oleObject" Target="../embeddings/oleObject13.bin"/><Relationship Id="rId14" Type="http://schemas.openxmlformats.org/officeDocument/2006/relationships/image" Target="../media/image21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2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3.wmf"/><Relationship Id="rId11" Type="http://schemas.openxmlformats.org/officeDocument/2006/relationships/oleObject" Target="../embeddings/oleObject20.bin"/><Relationship Id="rId5" Type="http://schemas.openxmlformats.org/officeDocument/2006/relationships/oleObject" Target="../embeddings/oleObject17.bin"/><Relationship Id="rId10" Type="http://schemas.openxmlformats.org/officeDocument/2006/relationships/image" Target="../media/image25.wmf"/><Relationship Id="rId4" Type="http://schemas.openxmlformats.org/officeDocument/2006/relationships/image" Target="../media/image22.wmf"/><Relationship Id="rId9" Type="http://schemas.openxmlformats.org/officeDocument/2006/relationships/oleObject" Target="../embeddings/oleObject19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5" Type="http://schemas.openxmlformats.org/officeDocument/2006/relationships/oleObject" Target="../embeddings/oleObject22.bin"/><Relationship Id="rId4" Type="http://schemas.openxmlformats.org/officeDocument/2006/relationships/image" Target="../media/image27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9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9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矩形 5121"/>
          <p:cNvSpPr>
            <a:spLocks noChangeArrowheads="1"/>
          </p:cNvSpPr>
          <p:nvPr/>
        </p:nvSpPr>
        <p:spPr bwMode="auto">
          <a:xfrm>
            <a:off x="1619250" y="1844824"/>
            <a:ext cx="5905500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buFont typeface="Arial" charset="0"/>
              <a:buNone/>
            </a:pPr>
            <a:r>
              <a:rPr lang="zh-CN" altLang="en-US" sz="6000" b="1" dirty="0">
                <a:solidFill>
                  <a:schemeClr val="tx2"/>
                </a:solidFill>
                <a:ea typeface="华文行楷" pitchFamily="2" charset="-122"/>
              </a:rPr>
              <a:t>教学课件</a:t>
            </a:r>
          </a:p>
        </p:txBody>
      </p:sp>
      <p:sp>
        <p:nvSpPr>
          <p:cNvPr id="34819" name="文本框 5122"/>
          <p:cNvSpPr txBox="1">
            <a:spLocks noChangeArrowheads="1"/>
          </p:cNvSpPr>
          <p:nvPr/>
        </p:nvSpPr>
        <p:spPr bwMode="auto">
          <a:xfrm>
            <a:off x="685800" y="2605088"/>
            <a:ext cx="7989888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>
              <a:buFont typeface="Arial" charset="0"/>
              <a:buNone/>
            </a:pPr>
            <a:endParaRPr lang="en-US" altLang="zh-CN" sz="6000" dirty="0">
              <a:solidFill>
                <a:srgbClr val="FFFFFF"/>
              </a:solidFill>
              <a:latin typeface="华文新魏" pitchFamily="2" charset="-122"/>
              <a:ea typeface="华文新魏" pitchFamily="2" charset="-122"/>
            </a:endParaRPr>
          </a:p>
          <a:p>
            <a:pPr algn="ctr" eaLnBrk="1" hangingPunct="1"/>
            <a:r>
              <a:rPr lang="zh-CN" altLang="en-US" sz="4000" b="1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  物理  八年级下册  江苏科技版</a:t>
            </a:r>
            <a:endParaRPr lang="zh-CN" altLang="zh-CN" sz="4000" b="1" dirty="0">
              <a:solidFill>
                <a:srgbClr val="0070C0"/>
              </a:solidFill>
              <a:latin typeface="华文楷体" pitchFamily="2" charset="-122"/>
              <a:ea typeface="华文楷体" pitchFamily="2" charset="-122"/>
            </a:endParaRPr>
          </a:p>
          <a:p>
            <a:pPr algn="ctr" eaLnBrk="1" hangingPunct="1">
              <a:buFont typeface="Arial" charset="0"/>
              <a:buNone/>
            </a:pPr>
            <a:endParaRPr lang="en-US" altLang="zh-CN" sz="4000" b="1" dirty="0">
              <a:solidFill>
                <a:srgbClr val="FFFFFF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886212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285750" y="1181893"/>
            <a:ext cx="7166570" cy="461963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 dirty="0"/>
              <a:t>实验三：测体积成倍数关系的相同物质的质量。</a:t>
            </a:r>
            <a:endParaRPr lang="en-US" altLang="zh-CN" b="1" dirty="0"/>
          </a:p>
        </p:txBody>
      </p:sp>
      <p:graphicFrame>
        <p:nvGraphicFramePr>
          <p:cNvPr id="13390" name="Group 78"/>
          <p:cNvGraphicFramePr>
            <a:graphicFrameLocks noGrp="1"/>
          </p:cNvGraphicFramePr>
          <p:nvPr/>
        </p:nvGraphicFramePr>
        <p:xfrm>
          <a:off x="214313" y="3143250"/>
          <a:ext cx="8610600" cy="1828800"/>
        </p:xfrm>
        <a:graphic>
          <a:graphicData uri="http://schemas.openxmlformats.org/drawingml/2006/table">
            <a:tbl>
              <a:tblPr/>
              <a:tblGrid>
                <a:gridCol w="1103313"/>
                <a:gridCol w="1792287"/>
                <a:gridCol w="2152650"/>
                <a:gridCol w="3562350"/>
              </a:tblGrid>
              <a:tr h="314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质量（</a:t>
                      </a:r>
                      <a:r>
                        <a:rPr kumimoji="1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g）</a:t>
                      </a:r>
                      <a:endParaRPr kumimoji="1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体积（   </a:t>
                      </a:r>
                      <a:r>
                        <a:rPr kumimoji="1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）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质量/体积 （    ）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9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铁块1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铁块2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8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铁块3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074" name="Object 69"/>
          <p:cNvGraphicFramePr>
            <a:graphicFrameLocks noChangeAspect="1"/>
          </p:cNvGraphicFramePr>
          <p:nvPr/>
        </p:nvGraphicFramePr>
        <p:xfrm>
          <a:off x="7124700" y="3143250"/>
          <a:ext cx="804863" cy="471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0" r:id="rId3" imgW="393529" imgH="228501" progId="Equation.3">
                  <p:embed/>
                </p:oleObj>
              </mc:Choice>
              <mc:Fallback>
                <p:oleObj r:id="rId3" imgW="393529" imgH="22850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24700" y="3143250"/>
                        <a:ext cx="804863" cy="471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71"/>
          <p:cNvGraphicFramePr>
            <a:graphicFrameLocks noChangeAspect="1"/>
          </p:cNvGraphicFramePr>
          <p:nvPr/>
        </p:nvGraphicFramePr>
        <p:xfrm>
          <a:off x="4143375" y="3143250"/>
          <a:ext cx="533400" cy="38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" r:id="rId5" imgW="279279" imgH="203112" progId="Equation.3">
                  <p:embed/>
                </p:oleObj>
              </mc:Choice>
              <mc:Fallback>
                <p:oleObj r:id="rId5" imgW="279279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3375" y="3143250"/>
                        <a:ext cx="533400" cy="3857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05" name="TextBox 6"/>
          <p:cNvSpPr txBox="1">
            <a:spLocks noChangeArrowheads="1"/>
          </p:cNvSpPr>
          <p:nvPr/>
        </p:nvSpPr>
        <p:spPr bwMode="auto">
          <a:xfrm>
            <a:off x="214313" y="2214563"/>
            <a:ext cx="40005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/>
              <a:t> 将实验数据填入下表中</a:t>
            </a:r>
          </a:p>
          <a:p>
            <a:pPr eaLnBrk="1" hangingPunct="1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829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4" descr="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1143000"/>
            <a:ext cx="2000250" cy="150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Text Box 5"/>
          <p:cNvSpPr txBox="1">
            <a:spLocks noChangeArrowheads="1"/>
          </p:cNvSpPr>
          <p:nvPr/>
        </p:nvSpPr>
        <p:spPr bwMode="auto">
          <a:xfrm>
            <a:off x="714375" y="2928938"/>
            <a:ext cx="8077200" cy="168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zh-CN" altLang="en-US" b="1" dirty="0">
                <a:latin typeface="宋体" pitchFamily="2" charset="-122"/>
              </a:rPr>
              <a:t>　　铝块体积增大</a:t>
            </a:r>
            <a:r>
              <a:rPr lang="zh-CN" altLang="en-US" b="1" dirty="0"/>
              <a:t>2</a:t>
            </a:r>
            <a:r>
              <a:rPr lang="zh-CN" altLang="en-US" b="1" dirty="0">
                <a:latin typeface="宋体" pitchFamily="2" charset="-122"/>
              </a:rPr>
              <a:t>倍，质量也增大</a:t>
            </a:r>
            <a:r>
              <a:rPr lang="zh-CN" altLang="en-US" b="1" dirty="0"/>
              <a:t>2</a:t>
            </a:r>
            <a:r>
              <a:rPr lang="zh-CN" altLang="en-US" b="1" dirty="0">
                <a:latin typeface="宋体" pitchFamily="2" charset="-122"/>
              </a:rPr>
              <a:t>倍。铝块的质量和体积的比值是一定的。铁块体积增大</a:t>
            </a:r>
            <a:r>
              <a:rPr lang="zh-CN" altLang="en-US" b="1" dirty="0"/>
              <a:t>2</a:t>
            </a:r>
            <a:r>
              <a:rPr lang="zh-CN" altLang="en-US" b="1" dirty="0">
                <a:latin typeface="宋体" pitchFamily="2" charset="-122"/>
              </a:rPr>
              <a:t>倍，铁块的质量也增大</a:t>
            </a:r>
            <a:r>
              <a:rPr lang="zh-CN" altLang="en-US" b="1" dirty="0"/>
              <a:t>2</a:t>
            </a:r>
            <a:r>
              <a:rPr lang="zh-CN" altLang="en-US" b="1" dirty="0">
                <a:latin typeface="宋体" pitchFamily="2" charset="-122"/>
              </a:rPr>
              <a:t>倍，铁块的质量和体积的比值是一定的。</a:t>
            </a:r>
            <a:r>
              <a:rPr lang="zh-CN" altLang="en-US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2247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5"/>
          <p:cNvSpPr txBox="1">
            <a:spLocks noChangeArrowheads="1"/>
          </p:cNvSpPr>
          <p:nvPr/>
        </p:nvSpPr>
        <p:spPr bwMode="auto">
          <a:xfrm>
            <a:off x="142875" y="1714500"/>
            <a:ext cx="87630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b="1" dirty="0">
                <a:latin typeface="宋体" pitchFamily="2" charset="-122"/>
              </a:rPr>
              <a:t>A．</a:t>
            </a:r>
            <a:r>
              <a:rPr lang="zh-CN" altLang="en-US" b="1" dirty="0">
                <a:latin typeface="宋体" pitchFamily="2" charset="-122"/>
              </a:rPr>
              <a:t>同种类的物质，它的体积(         )，它的质量(            )；且质量跟体积的比值是(      )。</a:t>
            </a:r>
            <a:endParaRPr lang="en-US" altLang="zh-CN" b="1" dirty="0">
              <a:latin typeface="宋体" pitchFamily="2" charset="-122"/>
            </a:endParaRP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b="1" dirty="0">
                <a:latin typeface="宋体" pitchFamily="2" charset="-122"/>
              </a:rPr>
              <a:t>B．</a:t>
            </a:r>
            <a:r>
              <a:rPr lang="zh-CN" altLang="en-US" b="1" dirty="0">
                <a:latin typeface="宋体" pitchFamily="2" charset="-122"/>
              </a:rPr>
              <a:t>不同种类的物质，质量跟体积的比值(         )。</a:t>
            </a:r>
            <a:r>
              <a:rPr lang="zh-CN" altLang="en-US" b="1" dirty="0"/>
              <a:t> </a:t>
            </a:r>
          </a:p>
        </p:txBody>
      </p:sp>
      <p:pic>
        <p:nvPicPr>
          <p:cNvPr id="51203" name="Picture 6" descr="2 复制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4572000"/>
            <a:ext cx="1981200" cy="1497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5176838" y="1824038"/>
            <a:ext cx="1752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FF0000"/>
                </a:solidFill>
                <a:latin typeface="宋体" pitchFamily="2" charset="-122"/>
              </a:rPr>
              <a:t>增大几倍</a:t>
            </a:r>
            <a:r>
              <a:rPr lang="zh-CN" altLang="en-US" b="1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447675" y="2395538"/>
            <a:ext cx="1981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FF0000"/>
                </a:solidFill>
                <a:latin typeface="宋体" pitchFamily="2" charset="-122"/>
              </a:rPr>
              <a:t>也增大几倍</a:t>
            </a:r>
            <a:r>
              <a:rPr lang="zh-CN" altLang="en-US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6000750" y="2357438"/>
            <a:ext cx="1143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FF0000"/>
                </a:solidFill>
              </a:rPr>
              <a:t>定值</a:t>
            </a:r>
          </a:p>
        </p:txBody>
      </p: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5738813" y="3109913"/>
            <a:ext cx="1905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FF0000"/>
                </a:solidFill>
              </a:rPr>
              <a:t>不是定值</a:t>
            </a:r>
          </a:p>
        </p:txBody>
      </p:sp>
    </p:spTree>
    <p:extLst>
      <p:ext uri="{BB962C8B-B14F-4D97-AF65-F5344CB8AC3E}">
        <p14:creationId xmlns:p14="http://schemas.microsoft.com/office/powerpoint/2010/main" val="1446633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7" grpId="0" autoUpdateAnimBg="0"/>
      <p:bldP spid="15368" grpId="0" autoUpdateAnimBg="0"/>
      <p:bldP spid="15369" grpId="0" autoUpdateAnimBg="0"/>
      <p:bldP spid="15370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214313" y="692696"/>
            <a:ext cx="8696325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FF3300"/>
                </a:solidFill>
                <a:latin typeface="宋体" pitchFamily="2" charset="-122"/>
              </a:rPr>
              <a:t>密度的定义：</a:t>
            </a: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zh-CN" altLang="en-US" b="1" dirty="0">
                <a:latin typeface="宋体" pitchFamily="2" charset="-122"/>
              </a:rPr>
              <a:t>某种物质的物体，其</a:t>
            </a:r>
            <a:r>
              <a:rPr lang="zh-CN" altLang="en-US" b="1" dirty="0">
                <a:solidFill>
                  <a:srgbClr val="FF3300"/>
                </a:solidFill>
                <a:latin typeface="宋体" pitchFamily="2" charset="-122"/>
              </a:rPr>
              <a:t>质量与体积的比值</a:t>
            </a:r>
            <a:r>
              <a:rPr lang="zh-CN" altLang="en-US" b="1" dirty="0">
                <a:latin typeface="宋体" pitchFamily="2" charset="-122"/>
              </a:rPr>
              <a:t>叫做</a:t>
            </a:r>
            <a:r>
              <a:rPr lang="zh-CN" altLang="en-US" b="1" dirty="0">
                <a:solidFill>
                  <a:srgbClr val="FF3300"/>
                </a:solidFill>
                <a:latin typeface="宋体" pitchFamily="2" charset="-122"/>
              </a:rPr>
              <a:t>这种物质的密度。</a:t>
            </a:r>
            <a:endParaRPr lang="en-US" altLang="zh-CN" b="1" dirty="0">
              <a:solidFill>
                <a:srgbClr val="FF3300"/>
              </a:solidFill>
              <a:latin typeface="宋体" pitchFamily="2" charset="-122"/>
            </a:endParaRP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zh-CN" altLang="en-US" b="1" dirty="0">
                <a:latin typeface="宋体" pitchFamily="2" charset="-122"/>
              </a:rPr>
              <a:t>表示符号：</a:t>
            </a:r>
            <a:r>
              <a:rPr lang="en-US" altLang="zh-CN" b="1" i="1" dirty="0">
                <a:solidFill>
                  <a:srgbClr val="FF3300"/>
                </a:solidFill>
                <a:cs typeface="Times New Roman" pitchFamily="18" charset="0"/>
              </a:rPr>
              <a:t>ρ</a:t>
            </a:r>
            <a:r>
              <a:rPr lang="zh-CN" altLang="en-US" b="1" dirty="0">
                <a:solidFill>
                  <a:srgbClr val="FF3300"/>
                </a:solidFill>
                <a:cs typeface="Times New Roman" pitchFamily="18" charset="0"/>
              </a:rPr>
              <a:t>。</a:t>
            </a:r>
            <a:r>
              <a:rPr lang="zh-CN" altLang="en-US" b="1" dirty="0">
                <a:latin typeface="宋体" pitchFamily="2" charset="-122"/>
              </a:rPr>
              <a:t>或</a:t>
            </a:r>
            <a:r>
              <a:rPr lang="zh-CN" altLang="en-US" b="1" dirty="0"/>
              <a:t>物质</a:t>
            </a:r>
            <a:r>
              <a:rPr lang="zh-CN" altLang="en-US" b="1" dirty="0">
                <a:solidFill>
                  <a:srgbClr val="C00000"/>
                </a:solidFill>
              </a:rPr>
              <a:t>单位体积的质量</a:t>
            </a:r>
            <a:r>
              <a:rPr lang="zh-CN" altLang="en-US" b="1" dirty="0"/>
              <a:t>叫做这种物质的</a:t>
            </a:r>
            <a:r>
              <a:rPr lang="zh-CN" altLang="en-US" b="1" dirty="0">
                <a:solidFill>
                  <a:srgbClr val="C00000"/>
                </a:solidFill>
              </a:rPr>
              <a:t>密度。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323850" y="4624388"/>
            <a:ext cx="2819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FF3300"/>
                </a:solidFill>
                <a:latin typeface="宋体" pitchFamily="2" charset="-122"/>
              </a:rPr>
              <a:t>密度的公式：</a:t>
            </a:r>
            <a:r>
              <a:rPr lang="zh-CN" altLang="en-US" b="1"/>
              <a:t> </a:t>
            </a:r>
          </a:p>
        </p:txBody>
      </p:sp>
      <p:sp>
        <p:nvSpPr>
          <p:cNvPr id="4102" name="Rectangle 7"/>
          <p:cNvSpPr>
            <a:spLocks noChangeArrowheads="1"/>
          </p:cNvSpPr>
          <p:nvPr/>
        </p:nvSpPr>
        <p:spPr bwMode="auto">
          <a:xfrm>
            <a:off x="3938588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graphicFrame>
        <p:nvGraphicFramePr>
          <p:cNvPr id="4098" name="Object 9"/>
          <p:cNvGraphicFramePr>
            <a:graphicFrameLocks noChangeAspect="1"/>
          </p:cNvGraphicFramePr>
          <p:nvPr/>
        </p:nvGraphicFramePr>
        <p:xfrm>
          <a:off x="2000250" y="5143500"/>
          <a:ext cx="2286000" cy="98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4" name="公式" r:id="rId3" imgW="977760" imgH="419040" progId="Equation.3">
                  <p:embed/>
                </p:oleObj>
              </mc:Choice>
              <mc:Fallback>
                <p:oleObj name="公式" r:id="rId3" imgW="97776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0250" y="5143500"/>
                        <a:ext cx="2286000" cy="981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214313" y="2857500"/>
            <a:ext cx="2327275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en-US" altLang="zh-CN" b="1" dirty="0">
                <a:solidFill>
                  <a:schemeClr val="accent2"/>
                </a:solidFill>
                <a:latin typeface="+mn-ea"/>
                <a:ea typeface="+mn-ea"/>
              </a:rPr>
              <a:t>【</a:t>
            </a:r>
            <a:r>
              <a:rPr lang="zh-CN" altLang="en-US" b="1" dirty="0">
                <a:solidFill>
                  <a:schemeClr val="accent2"/>
                </a:solidFill>
                <a:latin typeface="+mn-ea"/>
                <a:ea typeface="+mn-ea"/>
              </a:rPr>
              <a:t>意义</a:t>
            </a:r>
            <a:r>
              <a:rPr lang="en-US" altLang="zh-CN" b="1" dirty="0">
                <a:solidFill>
                  <a:schemeClr val="accent2"/>
                </a:solidFill>
                <a:latin typeface="+mn-ea"/>
                <a:ea typeface="+mn-ea"/>
              </a:rPr>
              <a:t>】</a:t>
            </a:r>
          </a:p>
        </p:txBody>
      </p:sp>
      <p:sp>
        <p:nvSpPr>
          <p:cNvPr id="2058" name="矩形 9"/>
          <p:cNvSpPr>
            <a:spLocks noChangeArrowheads="1"/>
          </p:cNvSpPr>
          <p:nvPr/>
        </p:nvSpPr>
        <p:spPr bwMode="auto">
          <a:xfrm>
            <a:off x="1619250" y="2852738"/>
            <a:ext cx="60991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b="1" dirty="0">
                <a:solidFill>
                  <a:srgbClr val="000000"/>
                </a:solidFill>
                <a:latin typeface="+mn-ea"/>
                <a:ea typeface="+mn-ea"/>
              </a:rPr>
              <a:t>密度就是物质的一种特性。</a:t>
            </a:r>
            <a:endParaRPr kumimoji="0" lang="zh-CN" altLang="en-US" dirty="0">
              <a:latin typeface="+mn-ea"/>
              <a:ea typeface="+mn-ea"/>
            </a:endParaRPr>
          </a:p>
        </p:txBody>
      </p:sp>
      <p:sp>
        <p:nvSpPr>
          <p:cNvPr id="2059" name="矩形 9"/>
          <p:cNvSpPr>
            <a:spLocks noChangeArrowheads="1"/>
          </p:cNvSpPr>
          <p:nvPr/>
        </p:nvSpPr>
        <p:spPr bwMode="auto">
          <a:xfrm>
            <a:off x="1643063" y="3500438"/>
            <a:ext cx="51641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b="1" dirty="0">
                <a:solidFill>
                  <a:srgbClr val="C00000"/>
                </a:solidFill>
                <a:latin typeface="+mn-ea"/>
                <a:ea typeface="+mn-ea"/>
                <a:cs typeface="Arial" pitchFamily="34" charset="0"/>
              </a:rPr>
              <a:t>①同种物质的密度一般是相同的。</a:t>
            </a:r>
          </a:p>
        </p:txBody>
      </p:sp>
      <p:sp>
        <p:nvSpPr>
          <p:cNvPr id="2051" name="Rectangle 8"/>
          <p:cNvSpPr>
            <a:spLocks noChangeArrowheads="1"/>
          </p:cNvSpPr>
          <p:nvPr/>
        </p:nvSpPr>
        <p:spPr bwMode="auto">
          <a:xfrm>
            <a:off x="1643063" y="4000500"/>
            <a:ext cx="5072062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b="1" dirty="0">
                <a:solidFill>
                  <a:srgbClr val="C00000"/>
                </a:solidFill>
                <a:latin typeface="+mn-ea"/>
                <a:ea typeface="+mn-ea"/>
                <a:cs typeface="Arial" pitchFamily="34" charset="0"/>
              </a:rPr>
              <a:t>②不同物质的密度一般是不同的。</a:t>
            </a:r>
          </a:p>
        </p:txBody>
      </p:sp>
      <p:graphicFrame>
        <p:nvGraphicFramePr>
          <p:cNvPr id="50181" name="Object 5"/>
          <p:cNvGraphicFramePr>
            <a:graphicFrameLocks noChangeAspect="1"/>
          </p:cNvGraphicFramePr>
          <p:nvPr/>
        </p:nvGraphicFramePr>
        <p:xfrm>
          <a:off x="4929188" y="5072063"/>
          <a:ext cx="1441450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5" name="公式" r:id="rId5" imgW="419040" imgH="393480" progId="Equation.3">
                  <p:embed/>
                </p:oleObj>
              </mc:Choice>
              <mc:Fallback>
                <p:oleObj name="公式" r:id="rId5" imgW="4190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9188" y="5072063"/>
                        <a:ext cx="1441450" cy="1000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62230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9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9" dur="5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058" grpId="0"/>
      <p:bldP spid="2059" grpId="0"/>
      <p:bldP spid="205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Line 18"/>
          <p:cNvSpPr>
            <a:spLocks noChangeShapeType="1"/>
          </p:cNvSpPr>
          <p:nvPr/>
        </p:nvSpPr>
        <p:spPr bwMode="auto">
          <a:xfrm>
            <a:off x="609600" y="1092200"/>
            <a:ext cx="8001000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555" name="Rectangle 7"/>
          <p:cNvSpPr>
            <a:spLocks noChangeArrowheads="1"/>
          </p:cNvSpPr>
          <p:nvPr/>
        </p:nvSpPr>
        <p:spPr bwMode="auto">
          <a:xfrm>
            <a:off x="314325" y="1200150"/>
            <a:ext cx="2327275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en-US" altLang="zh-CN" b="1" dirty="0">
                <a:solidFill>
                  <a:srgbClr val="800000"/>
                </a:solidFill>
                <a:latin typeface="+mn-ea"/>
                <a:ea typeface="+mn-ea"/>
              </a:rPr>
              <a:t>【</a:t>
            </a:r>
            <a:r>
              <a:rPr lang="zh-CN" altLang="en-US" b="1" dirty="0">
                <a:solidFill>
                  <a:srgbClr val="800000"/>
                </a:solidFill>
                <a:latin typeface="+mn-ea"/>
                <a:ea typeface="+mn-ea"/>
              </a:rPr>
              <a:t>单位</a:t>
            </a:r>
            <a:r>
              <a:rPr lang="en-US" altLang="zh-CN" b="1" dirty="0">
                <a:solidFill>
                  <a:srgbClr val="800000"/>
                </a:solidFill>
                <a:latin typeface="+mn-ea"/>
                <a:ea typeface="+mn-ea"/>
              </a:rPr>
              <a:t>】</a:t>
            </a:r>
          </a:p>
        </p:txBody>
      </p:sp>
      <p:sp>
        <p:nvSpPr>
          <p:cNvPr id="13317" name="矩形 8"/>
          <p:cNvSpPr>
            <a:spLocks noChangeArrowheads="1"/>
          </p:cNvSpPr>
          <p:nvPr/>
        </p:nvSpPr>
        <p:spPr bwMode="auto">
          <a:xfrm>
            <a:off x="1857375" y="1257300"/>
            <a:ext cx="6858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0" lang="zh-CN" altLang="en-US" b="1">
                <a:solidFill>
                  <a:srgbClr val="000000"/>
                </a:solidFill>
                <a:ea typeface="楷体_GB2312" pitchFamily="49" charset="-122"/>
                <a:cs typeface="Times New Roman" pitchFamily="18" charset="0"/>
              </a:rPr>
              <a:t>⑴由质量单位除以体积单位复合而成。</a:t>
            </a:r>
            <a:endParaRPr kumimoji="0" lang="zh-CN" altLang="en-US" b="1">
              <a:ea typeface="楷体_GB2312" pitchFamily="49" charset="-122"/>
              <a:cs typeface="Times New Roman" pitchFamily="18" charset="0"/>
            </a:endParaRPr>
          </a:p>
        </p:txBody>
      </p:sp>
      <p:sp>
        <p:nvSpPr>
          <p:cNvPr id="13318" name="矩形 9"/>
          <p:cNvSpPr>
            <a:spLocks noChangeArrowheads="1"/>
          </p:cNvSpPr>
          <p:nvPr/>
        </p:nvSpPr>
        <p:spPr bwMode="auto">
          <a:xfrm>
            <a:off x="1846263" y="1755775"/>
            <a:ext cx="7239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0" lang="zh-CN" altLang="en-US" b="1" dirty="0">
                <a:solidFill>
                  <a:srgbClr val="000000"/>
                </a:solidFill>
                <a:latin typeface="+mn-ea"/>
                <a:ea typeface="+mn-ea"/>
              </a:rPr>
              <a:t>⑵</a:t>
            </a:r>
            <a:r>
              <a:rPr kumimoji="0" lang="en-US" altLang="zh-CN" b="1" dirty="0">
                <a:solidFill>
                  <a:srgbClr val="000000"/>
                </a:solidFill>
                <a:latin typeface="+mn-ea"/>
                <a:ea typeface="+mn-ea"/>
              </a:rPr>
              <a:t>SI</a:t>
            </a:r>
            <a:r>
              <a:rPr kumimoji="0" lang="zh-CN" altLang="en-US" b="1" dirty="0">
                <a:solidFill>
                  <a:srgbClr val="000000"/>
                </a:solidFill>
                <a:latin typeface="+mn-ea"/>
                <a:ea typeface="+mn-ea"/>
              </a:rPr>
              <a:t>中是千克</a:t>
            </a:r>
            <a:r>
              <a:rPr kumimoji="0" lang="en-US" altLang="zh-CN" b="1" dirty="0">
                <a:solidFill>
                  <a:srgbClr val="000000"/>
                </a:solidFill>
                <a:latin typeface="+mn-ea"/>
                <a:ea typeface="+mn-ea"/>
              </a:rPr>
              <a:t>/</a:t>
            </a:r>
            <a:r>
              <a:rPr kumimoji="0" lang="zh-CN" altLang="en-US" b="1" dirty="0">
                <a:solidFill>
                  <a:srgbClr val="000000"/>
                </a:solidFill>
                <a:latin typeface="+mn-ea"/>
                <a:ea typeface="+mn-ea"/>
              </a:rPr>
              <a:t>立方米（</a:t>
            </a:r>
            <a:r>
              <a:rPr kumimoji="0" lang="en-US" altLang="zh-CN" b="1" dirty="0">
                <a:solidFill>
                  <a:srgbClr val="FF0000"/>
                </a:solidFill>
                <a:latin typeface="+mn-ea"/>
                <a:ea typeface="+mn-ea"/>
              </a:rPr>
              <a:t>kg/m</a:t>
            </a:r>
            <a:r>
              <a:rPr kumimoji="0" lang="en-US" altLang="zh-CN" b="1" baseline="30000" dirty="0">
                <a:solidFill>
                  <a:srgbClr val="FF0000"/>
                </a:solidFill>
                <a:latin typeface="+mn-ea"/>
                <a:ea typeface="+mn-ea"/>
              </a:rPr>
              <a:t>3</a:t>
            </a:r>
            <a:r>
              <a:rPr kumimoji="0" lang="zh-CN" altLang="en-US" b="1" dirty="0">
                <a:solidFill>
                  <a:srgbClr val="000000"/>
                </a:solidFill>
                <a:latin typeface="+mn-ea"/>
                <a:ea typeface="+mn-ea"/>
              </a:rPr>
              <a:t>）</a:t>
            </a:r>
          </a:p>
        </p:txBody>
      </p:sp>
      <p:sp>
        <p:nvSpPr>
          <p:cNvPr id="13319" name="矩形 10"/>
          <p:cNvSpPr>
            <a:spLocks noChangeArrowheads="1"/>
          </p:cNvSpPr>
          <p:nvPr/>
        </p:nvSpPr>
        <p:spPr bwMode="auto">
          <a:xfrm>
            <a:off x="1843088" y="2325688"/>
            <a:ext cx="7015162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lnSpc>
                <a:spcPct val="90000"/>
              </a:lnSpc>
              <a:defRPr/>
            </a:pPr>
            <a:r>
              <a:rPr kumimoji="0" lang="zh-CN" altLang="en-US" b="1" dirty="0">
                <a:solidFill>
                  <a:srgbClr val="000000"/>
                </a:solidFill>
                <a:latin typeface="+mn-ea"/>
                <a:ea typeface="+mn-ea"/>
              </a:rPr>
              <a:t>⑶常用单位有：</a:t>
            </a:r>
            <a:r>
              <a:rPr kumimoji="0" lang="en-US" altLang="zh-CN" b="1" dirty="0">
                <a:solidFill>
                  <a:srgbClr val="FF0000"/>
                </a:solidFill>
                <a:latin typeface="+mn-ea"/>
                <a:ea typeface="+mn-ea"/>
              </a:rPr>
              <a:t>t/m</a:t>
            </a:r>
            <a:r>
              <a:rPr kumimoji="0" lang="en-US" altLang="zh-CN" b="1" baseline="30000" dirty="0">
                <a:solidFill>
                  <a:srgbClr val="FF0000"/>
                </a:solidFill>
                <a:latin typeface="+mn-ea"/>
                <a:ea typeface="+mn-ea"/>
              </a:rPr>
              <a:t>3</a:t>
            </a:r>
            <a:r>
              <a:rPr kumimoji="0" lang="en-US" altLang="zh-CN" b="1" dirty="0">
                <a:solidFill>
                  <a:srgbClr val="FF0000"/>
                </a:solidFill>
                <a:latin typeface="+mn-ea"/>
                <a:ea typeface="+mn-ea"/>
              </a:rPr>
              <a:t>   kg/dm</a:t>
            </a:r>
            <a:r>
              <a:rPr kumimoji="0" lang="en-US" altLang="zh-CN" b="1" baseline="30000" dirty="0">
                <a:solidFill>
                  <a:srgbClr val="FF0000"/>
                </a:solidFill>
                <a:latin typeface="+mn-ea"/>
                <a:ea typeface="+mn-ea"/>
              </a:rPr>
              <a:t>3</a:t>
            </a:r>
            <a:r>
              <a:rPr kumimoji="0" lang="en-US" altLang="zh-CN" b="1" dirty="0">
                <a:solidFill>
                  <a:srgbClr val="FF0000"/>
                </a:solidFill>
                <a:latin typeface="+mn-ea"/>
                <a:ea typeface="+mn-ea"/>
              </a:rPr>
              <a:t> </a:t>
            </a:r>
            <a:r>
              <a:rPr kumimoji="0" lang="zh-CN" altLang="en-US" b="1" dirty="0">
                <a:solidFill>
                  <a:srgbClr val="FF0000"/>
                </a:solidFill>
                <a:latin typeface="+mn-ea"/>
                <a:ea typeface="+mn-ea"/>
              </a:rPr>
              <a:t>　</a:t>
            </a:r>
            <a:r>
              <a:rPr kumimoji="0" lang="en-US" altLang="zh-CN" b="1" dirty="0">
                <a:solidFill>
                  <a:srgbClr val="FF0000"/>
                </a:solidFill>
                <a:latin typeface="+mn-ea"/>
                <a:ea typeface="+mn-ea"/>
              </a:rPr>
              <a:t>g/cm</a:t>
            </a:r>
            <a:r>
              <a:rPr kumimoji="0" lang="en-US" altLang="zh-CN" b="1" baseline="30000" dirty="0">
                <a:solidFill>
                  <a:srgbClr val="FF0000"/>
                </a:solidFill>
                <a:latin typeface="+mn-ea"/>
                <a:ea typeface="+mn-ea"/>
              </a:rPr>
              <a:t>3</a:t>
            </a:r>
            <a:r>
              <a:rPr kumimoji="0" lang="en-US" altLang="zh-CN" b="1" dirty="0">
                <a:solidFill>
                  <a:srgbClr val="FF0000"/>
                </a:solidFill>
                <a:latin typeface="+mn-ea"/>
                <a:ea typeface="+mn-ea"/>
              </a:rPr>
              <a:t> </a:t>
            </a:r>
          </a:p>
        </p:txBody>
      </p:sp>
      <p:grpSp>
        <p:nvGrpSpPr>
          <p:cNvPr id="2" name="组合 24"/>
          <p:cNvGrpSpPr>
            <a:grpSpLocks/>
          </p:cNvGrpSpPr>
          <p:nvPr/>
        </p:nvGrpSpPr>
        <p:grpSpPr bwMode="auto">
          <a:xfrm>
            <a:off x="298450" y="2786063"/>
            <a:ext cx="8416925" cy="490537"/>
            <a:chOff x="298450" y="2786063"/>
            <a:chExt cx="8416925" cy="490240"/>
          </a:xfrm>
        </p:grpSpPr>
        <p:sp>
          <p:nvSpPr>
            <p:cNvPr id="23576" name="Rectangle 7"/>
            <p:cNvSpPr>
              <a:spLocks noChangeArrowheads="1"/>
            </p:cNvSpPr>
            <p:nvPr/>
          </p:nvSpPr>
          <p:spPr bwMode="auto">
            <a:xfrm>
              <a:off x="298450" y="2786063"/>
              <a:ext cx="2327275" cy="46168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  <a:defRPr/>
              </a:pPr>
              <a:r>
                <a:rPr lang="en-US" altLang="zh-CN" b="1" dirty="0">
                  <a:solidFill>
                    <a:schemeClr val="accent2"/>
                  </a:solidFill>
                  <a:latin typeface="+mn-ea"/>
                  <a:ea typeface="+mn-ea"/>
                </a:rPr>
                <a:t>【</a:t>
              </a:r>
              <a:r>
                <a:rPr lang="zh-CN" altLang="en-US" b="1" dirty="0">
                  <a:solidFill>
                    <a:schemeClr val="accent2"/>
                  </a:solidFill>
                  <a:latin typeface="+mn-ea"/>
                  <a:ea typeface="+mn-ea"/>
                </a:rPr>
                <a:t>思考</a:t>
              </a:r>
              <a:r>
                <a:rPr lang="en-US" altLang="zh-CN" b="1" dirty="0">
                  <a:solidFill>
                    <a:schemeClr val="accent2"/>
                  </a:solidFill>
                  <a:latin typeface="+mn-ea"/>
                  <a:ea typeface="+mn-ea"/>
                </a:rPr>
                <a:t>】</a:t>
              </a:r>
            </a:p>
          </p:txBody>
        </p:sp>
        <p:sp>
          <p:nvSpPr>
            <p:cNvPr id="23577" name="Text Box 4"/>
            <p:cNvSpPr txBox="1">
              <a:spLocks noChangeArrowheads="1"/>
            </p:cNvSpPr>
            <p:nvPr/>
          </p:nvSpPr>
          <p:spPr bwMode="auto">
            <a:xfrm>
              <a:off x="1785938" y="2814621"/>
              <a:ext cx="6929437" cy="4616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b="1" dirty="0">
                  <a:latin typeface="+mn-ea"/>
                  <a:ea typeface="+mn-ea"/>
                </a:rPr>
                <a:t>你能解释</a:t>
              </a:r>
              <a:r>
                <a:rPr lang="en-US" altLang="zh-CN" b="1" dirty="0">
                  <a:solidFill>
                    <a:srgbClr val="C00000"/>
                  </a:solidFill>
                  <a:latin typeface="+mn-ea"/>
                  <a:ea typeface="+mn-ea"/>
                </a:rPr>
                <a:t>1g/cm</a:t>
              </a:r>
              <a:r>
                <a:rPr lang="en-US" altLang="zh-CN" b="1" baseline="30000" dirty="0">
                  <a:solidFill>
                    <a:srgbClr val="C00000"/>
                  </a:solidFill>
                  <a:latin typeface="+mn-ea"/>
                  <a:ea typeface="+mn-ea"/>
                </a:rPr>
                <a:t>3</a:t>
              </a:r>
              <a:r>
                <a:rPr lang="zh-CN" altLang="en-US" b="1" dirty="0">
                  <a:latin typeface="+mn-ea"/>
                  <a:ea typeface="+mn-ea"/>
                </a:rPr>
                <a:t>的物理意义吗？</a:t>
              </a:r>
            </a:p>
          </p:txBody>
        </p:sp>
      </p:grpSp>
      <p:sp>
        <p:nvSpPr>
          <p:cNvPr id="16" name="Rectangle 7"/>
          <p:cNvSpPr>
            <a:spLocks noChangeArrowheads="1"/>
          </p:cNvSpPr>
          <p:nvPr/>
        </p:nvSpPr>
        <p:spPr bwMode="auto">
          <a:xfrm>
            <a:off x="298450" y="3571875"/>
            <a:ext cx="2327275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en-US" altLang="zh-CN" b="1" dirty="0">
                <a:solidFill>
                  <a:srgbClr val="800000"/>
                </a:solidFill>
                <a:latin typeface="+mn-ea"/>
                <a:ea typeface="+mn-ea"/>
              </a:rPr>
              <a:t>【</a:t>
            </a:r>
            <a:r>
              <a:rPr lang="zh-CN" altLang="en-US" b="1" dirty="0">
                <a:solidFill>
                  <a:srgbClr val="800000"/>
                </a:solidFill>
                <a:latin typeface="+mn-ea"/>
                <a:ea typeface="+mn-ea"/>
              </a:rPr>
              <a:t>换算</a:t>
            </a:r>
            <a:r>
              <a:rPr lang="en-US" altLang="zh-CN" b="1" dirty="0">
                <a:solidFill>
                  <a:srgbClr val="800000"/>
                </a:solidFill>
                <a:latin typeface="+mn-ea"/>
                <a:ea typeface="+mn-ea"/>
              </a:rPr>
              <a:t>】</a:t>
            </a:r>
          </a:p>
        </p:txBody>
      </p:sp>
      <p:sp>
        <p:nvSpPr>
          <p:cNvPr id="27" name="Text Box 35"/>
          <p:cNvSpPr txBox="1">
            <a:spLocks noChangeArrowheads="1"/>
          </p:cNvSpPr>
          <p:nvPr/>
        </p:nvSpPr>
        <p:spPr bwMode="auto">
          <a:xfrm>
            <a:off x="1800225" y="3495675"/>
            <a:ext cx="190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b="1">
                <a:solidFill>
                  <a:srgbClr val="FF0000"/>
                </a:solidFill>
                <a:cs typeface="Times New Roman" pitchFamily="18" charset="0"/>
              </a:rPr>
              <a:t>1g/cm</a:t>
            </a:r>
            <a:r>
              <a:rPr lang="en-US" altLang="zh-CN" b="1" baseline="30000">
                <a:solidFill>
                  <a:srgbClr val="FF0000"/>
                </a:solidFill>
                <a:cs typeface="Times New Roman" pitchFamily="18" charset="0"/>
              </a:rPr>
              <a:t>3 </a:t>
            </a:r>
            <a:r>
              <a:rPr lang="en-US" altLang="zh-CN" b="1">
                <a:cs typeface="Times New Roman" pitchFamily="18" charset="0"/>
              </a:rPr>
              <a:t>=</a:t>
            </a:r>
          </a:p>
        </p:txBody>
      </p:sp>
      <p:grpSp>
        <p:nvGrpSpPr>
          <p:cNvPr id="3" name="组合 34"/>
          <p:cNvGrpSpPr>
            <a:grpSpLocks/>
          </p:cNvGrpSpPr>
          <p:nvPr/>
        </p:nvGrpSpPr>
        <p:grpSpPr bwMode="auto">
          <a:xfrm>
            <a:off x="3165475" y="3252788"/>
            <a:ext cx="863600" cy="935037"/>
            <a:chOff x="2767832" y="1295400"/>
            <a:chExt cx="862758" cy="934900"/>
          </a:xfrm>
        </p:grpSpPr>
        <p:sp>
          <p:nvSpPr>
            <p:cNvPr id="52245" name="Text Box 36"/>
            <p:cNvSpPr txBox="1">
              <a:spLocks noChangeArrowheads="1"/>
            </p:cNvSpPr>
            <p:nvPr/>
          </p:nvSpPr>
          <p:spPr bwMode="auto">
            <a:xfrm>
              <a:off x="2958146" y="1295400"/>
              <a:ext cx="491963" cy="461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b="1">
                  <a:cs typeface="Times New Roman" pitchFamily="18" charset="0"/>
                </a:rPr>
                <a:t>1g</a:t>
              </a:r>
            </a:p>
          </p:txBody>
        </p:sp>
        <p:sp>
          <p:nvSpPr>
            <p:cNvPr id="52246" name="Text Box 37"/>
            <p:cNvSpPr txBox="1">
              <a:spLocks noChangeArrowheads="1"/>
            </p:cNvSpPr>
            <p:nvPr/>
          </p:nvSpPr>
          <p:spPr bwMode="auto">
            <a:xfrm>
              <a:off x="2767832" y="1768840"/>
              <a:ext cx="833070" cy="461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b="1">
                  <a:ea typeface="楷体_GB2312" pitchFamily="49" charset="-122"/>
                  <a:cs typeface="Times New Roman" pitchFamily="18" charset="0"/>
                </a:rPr>
                <a:t>1cm</a:t>
              </a:r>
              <a:r>
                <a:rPr lang="en-US" altLang="zh-CN" b="1" baseline="30000">
                  <a:ea typeface="楷体_GB2312" pitchFamily="49" charset="-122"/>
                  <a:cs typeface="Times New Roman" pitchFamily="18" charset="0"/>
                </a:rPr>
                <a:t>3</a:t>
              </a:r>
            </a:p>
          </p:txBody>
        </p:sp>
        <p:sp>
          <p:nvSpPr>
            <p:cNvPr id="52247" name="Line 38"/>
            <p:cNvSpPr>
              <a:spLocks noChangeShapeType="1"/>
            </p:cNvSpPr>
            <p:nvPr/>
          </p:nvSpPr>
          <p:spPr bwMode="auto">
            <a:xfrm>
              <a:off x="2910590" y="1812560"/>
              <a:ext cx="7200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</p:grpSp>
      <p:sp>
        <p:nvSpPr>
          <p:cNvPr id="32" name="Text Box 39"/>
          <p:cNvSpPr txBox="1">
            <a:spLocks noChangeArrowheads="1"/>
          </p:cNvSpPr>
          <p:nvPr/>
        </p:nvSpPr>
        <p:spPr bwMode="auto">
          <a:xfrm>
            <a:off x="6477000" y="3498850"/>
            <a:ext cx="21780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b="1">
                <a:solidFill>
                  <a:srgbClr val="FF0000"/>
                </a:solidFill>
                <a:cs typeface="Times New Roman" pitchFamily="18" charset="0"/>
              </a:rPr>
              <a:t>=10</a:t>
            </a:r>
            <a:r>
              <a:rPr lang="en-US" altLang="zh-CN" b="1" baseline="30000">
                <a:solidFill>
                  <a:srgbClr val="FF0000"/>
                </a:solidFill>
                <a:cs typeface="Times New Roman" pitchFamily="18" charset="0"/>
              </a:rPr>
              <a:t>3</a:t>
            </a:r>
            <a:r>
              <a:rPr lang="en-US" altLang="zh-CN" b="1">
                <a:solidFill>
                  <a:srgbClr val="FF0000"/>
                </a:solidFill>
                <a:cs typeface="Times New Roman" pitchFamily="18" charset="0"/>
              </a:rPr>
              <a:t>kg/m</a:t>
            </a:r>
            <a:r>
              <a:rPr lang="en-US" altLang="zh-CN" b="1" baseline="30000">
                <a:solidFill>
                  <a:srgbClr val="FF0000"/>
                </a:solidFill>
                <a:cs typeface="Times New Roman" pitchFamily="18" charset="0"/>
              </a:rPr>
              <a:t>3</a:t>
            </a:r>
          </a:p>
        </p:txBody>
      </p:sp>
      <p:grpSp>
        <p:nvGrpSpPr>
          <p:cNvPr id="4" name="组合 33"/>
          <p:cNvGrpSpPr>
            <a:grpSpLocks/>
          </p:cNvGrpSpPr>
          <p:nvPr/>
        </p:nvGrpSpPr>
        <p:grpSpPr bwMode="auto">
          <a:xfrm>
            <a:off x="4130675" y="3511550"/>
            <a:ext cx="2197100" cy="457200"/>
            <a:chOff x="609600" y="3614738"/>
            <a:chExt cx="2196875" cy="457200"/>
          </a:xfrm>
        </p:grpSpPr>
        <p:sp>
          <p:nvSpPr>
            <p:cNvPr id="52243" name="Text Box 46"/>
            <p:cNvSpPr txBox="1">
              <a:spLocks noChangeArrowheads="1"/>
            </p:cNvSpPr>
            <p:nvPr/>
          </p:nvSpPr>
          <p:spPr bwMode="auto">
            <a:xfrm>
              <a:off x="609600" y="3614738"/>
              <a:ext cx="4064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>
                  <a:latin typeface="Tahoma" pitchFamily="34" charset="0"/>
                </a:rPr>
                <a:t>=</a:t>
              </a:r>
            </a:p>
          </p:txBody>
        </p:sp>
        <p:sp>
          <p:nvSpPr>
            <p:cNvPr id="52244" name="Line 47"/>
            <p:cNvSpPr>
              <a:spLocks noChangeShapeType="1"/>
            </p:cNvSpPr>
            <p:nvPr/>
          </p:nvSpPr>
          <p:spPr bwMode="auto">
            <a:xfrm>
              <a:off x="1006475" y="3857172"/>
              <a:ext cx="18000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</p:grpSp>
      <p:sp>
        <p:nvSpPr>
          <p:cNvPr id="13327" name="Text Box 51"/>
          <p:cNvSpPr txBox="1">
            <a:spLocks noChangeArrowheads="1"/>
          </p:cNvSpPr>
          <p:nvPr/>
        </p:nvSpPr>
        <p:spPr bwMode="auto">
          <a:xfrm>
            <a:off x="4957763" y="3214688"/>
            <a:ext cx="15001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b="1">
                <a:cs typeface="Times New Roman" pitchFamily="18" charset="0"/>
              </a:rPr>
              <a:t>10</a:t>
            </a:r>
            <a:r>
              <a:rPr lang="en-US" altLang="zh-CN" b="1" baseline="30000">
                <a:cs typeface="Times New Roman" pitchFamily="18" charset="0"/>
              </a:rPr>
              <a:t>-3</a:t>
            </a:r>
            <a:r>
              <a:rPr lang="en-US" altLang="zh-CN" b="1">
                <a:cs typeface="Times New Roman" pitchFamily="18" charset="0"/>
              </a:rPr>
              <a:t>kg</a:t>
            </a:r>
          </a:p>
        </p:txBody>
      </p:sp>
      <p:sp>
        <p:nvSpPr>
          <p:cNvPr id="13328" name="Text Box 51"/>
          <p:cNvSpPr txBox="1">
            <a:spLocks noChangeArrowheads="1"/>
          </p:cNvSpPr>
          <p:nvPr/>
        </p:nvSpPr>
        <p:spPr bwMode="auto">
          <a:xfrm>
            <a:off x="4927600" y="3751263"/>
            <a:ext cx="15001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b="1">
                <a:cs typeface="Times New Roman" pitchFamily="18" charset="0"/>
              </a:rPr>
              <a:t>10</a:t>
            </a:r>
            <a:r>
              <a:rPr lang="en-US" altLang="zh-CN" b="1" baseline="30000">
                <a:cs typeface="Times New Roman" pitchFamily="18" charset="0"/>
              </a:rPr>
              <a:t>-6</a:t>
            </a:r>
            <a:r>
              <a:rPr lang="en-US" altLang="zh-CN" b="1">
                <a:cs typeface="Times New Roman" pitchFamily="18" charset="0"/>
              </a:rPr>
              <a:t>m</a:t>
            </a:r>
            <a:r>
              <a:rPr lang="en-US" altLang="zh-CN" b="1" baseline="30000">
                <a:cs typeface="Times New Roman" pitchFamily="18" charset="0"/>
              </a:rPr>
              <a:t>3</a:t>
            </a:r>
          </a:p>
        </p:txBody>
      </p:sp>
      <p:sp>
        <p:nvSpPr>
          <p:cNvPr id="13330" name="矩形 49"/>
          <p:cNvSpPr>
            <a:spLocks noChangeArrowheads="1"/>
          </p:cNvSpPr>
          <p:nvPr/>
        </p:nvSpPr>
        <p:spPr bwMode="auto">
          <a:xfrm>
            <a:off x="1800225" y="4214813"/>
            <a:ext cx="6772275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>
              <a:lnSpc>
                <a:spcPct val="90000"/>
              </a:lnSpc>
            </a:pPr>
            <a:r>
              <a:rPr kumimoji="0" lang="en-US" altLang="zh-CN" b="1">
                <a:ea typeface="楷体_GB2312" pitchFamily="49" charset="-122"/>
                <a:cs typeface="Times New Roman" pitchFamily="18" charset="0"/>
              </a:rPr>
              <a:t>1 t/m</a:t>
            </a:r>
            <a:r>
              <a:rPr kumimoji="0" lang="en-US" altLang="zh-CN" b="1" baseline="30000">
                <a:ea typeface="楷体_GB2312" pitchFamily="49" charset="-122"/>
                <a:cs typeface="Times New Roman" pitchFamily="18" charset="0"/>
              </a:rPr>
              <a:t>3</a:t>
            </a:r>
            <a:r>
              <a:rPr kumimoji="0" lang="en-US" altLang="zh-CN" b="1">
                <a:ea typeface="楷体_GB2312" pitchFamily="49" charset="-122"/>
                <a:cs typeface="Times New Roman" pitchFamily="18" charset="0"/>
              </a:rPr>
              <a:t> =</a:t>
            </a:r>
            <a:r>
              <a:rPr kumimoji="0" lang="en-US" altLang="zh-CN" b="1" u="sng">
                <a:ea typeface="楷体_GB2312" pitchFamily="49" charset="-122"/>
                <a:cs typeface="Times New Roman" pitchFamily="18" charset="0"/>
              </a:rPr>
              <a:t>      </a:t>
            </a:r>
            <a:r>
              <a:rPr kumimoji="0" lang="en-US" altLang="zh-CN" b="1">
                <a:ea typeface="楷体_GB2312" pitchFamily="49" charset="-122"/>
                <a:cs typeface="Times New Roman" pitchFamily="18" charset="0"/>
              </a:rPr>
              <a:t>kg/dm</a:t>
            </a:r>
            <a:r>
              <a:rPr kumimoji="0" lang="en-US" altLang="zh-CN" b="1" baseline="30000">
                <a:ea typeface="楷体_GB2312" pitchFamily="49" charset="-122"/>
                <a:cs typeface="Times New Roman" pitchFamily="18" charset="0"/>
              </a:rPr>
              <a:t>3</a:t>
            </a:r>
            <a:r>
              <a:rPr kumimoji="0" lang="en-US" altLang="zh-CN" b="1">
                <a:ea typeface="楷体_GB2312" pitchFamily="49" charset="-122"/>
                <a:cs typeface="Times New Roman" pitchFamily="18" charset="0"/>
              </a:rPr>
              <a:t> =</a:t>
            </a:r>
            <a:r>
              <a:rPr kumimoji="0" lang="en-US" altLang="zh-CN" b="1" u="sng">
                <a:ea typeface="楷体_GB2312" pitchFamily="49" charset="-122"/>
                <a:cs typeface="Times New Roman" pitchFamily="18" charset="0"/>
              </a:rPr>
              <a:t>        </a:t>
            </a:r>
            <a:r>
              <a:rPr kumimoji="0" lang="en-US" altLang="zh-CN" b="1">
                <a:ea typeface="楷体_GB2312" pitchFamily="49" charset="-122"/>
                <a:cs typeface="Times New Roman" pitchFamily="18" charset="0"/>
              </a:rPr>
              <a:t>g/cm</a:t>
            </a:r>
            <a:r>
              <a:rPr kumimoji="0" lang="en-US" altLang="zh-CN" b="1" baseline="30000">
                <a:ea typeface="楷体_GB2312" pitchFamily="49" charset="-122"/>
                <a:cs typeface="Times New Roman" pitchFamily="18" charset="0"/>
              </a:rPr>
              <a:t>3</a:t>
            </a:r>
            <a:r>
              <a:rPr kumimoji="0" lang="en-US" altLang="zh-CN" b="1">
                <a:ea typeface="楷体_GB2312" pitchFamily="49" charset="-122"/>
                <a:cs typeface="Times New Roman" pitchFamily="18" charset="0"/>
              </a:rPr>
              <a:t> </a:t>
            </a:r>
          </a:p>
        </p:txBody>
      </p:sp>
      <p:grpSp>
        <p:nvGrpSpPr>
          <p:cNvPr id="5" name="组合 27"/>
          <p:cNvGrpSpPr>
            <a:grpSpLocks/>
          </p:cNvGrpSpPr>
          <p:nvPr/>
        </p:nvGrpSpPr>
        <p:grpSpPr bwMode="auto">
          <a:xfrm>
            <a:off x="357188" y="4572000"/>
            <a:ext cx="8501062" cy="2222500"/>
            <a:chOff x="357158" y="4572008"/>
            <a:chExt cx="8501092" cy="2221762"/>
          </a:xfrm>
        </p:grpSpPr>
        <p:sp>
          <p:nvSpPr>
            <p:cNvPr id="23569" name="Rectangle 7"/>
            <p:cNvSpPr>
              <a:spLocks noChangeArrowheads="1"/>
            </p:cNvSpPr>
            <p:nvPr/>
          </p:nvSpPr>
          <p:spPr bwMode="auto">
            <a:xfrm>
              <a:off x="357158" y="4643422"/>
              <a:ext cx="2327283" cy="46180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  <a:defRPr/>
              </a:pPr>
              <a:r>
                <a:rPr lang="en-US" altLang="zh-CN" b="1" dirty="0">
                  <a:solidFill>
                    <a:schemeClr val="accent2"/>
                  </a:solidFill>
                  <a:latin typeface="+mn-ea"/>
                  <a:ea typeface="+mn-ea"/>
                </a:rPr>
                <a:t>【</a:t>
              </a:r>
              <a:r>
                <a:rPr lang="zh-CN" altLang="en-US" b="1" dirty="0">
                  <a:solidFill>
                    <a:schemeClr val="accent2"/>
                  </a:solidFill>
                  <a:latin typeface="+mn-ea"/>
                  <a:ea typeface="+mn-ea"/>
                </a:rPr>
                <a:t>思考</a:t>
              </a:r>
              <a:r>
                <a:rPr lang="en-US" altLang="zh-CN" b="1" dirty="0">
                  <a:solidFill>
                    <a:schemeClr val="accent2"/>
                  </a:solidFill>
                  <a:latin typeface="+mn-ea"/>
                  <a:ea typeface="+mn-ea"/>
                </a:rPr>
                <a:t>】</a:t>
              </a:r>
            </a:p>
          </p:txBody>
        </p:sp>
        <p:sp>
          <p:nvSpPr>
            <p:cNvPr id="23570" name="矩形 25"/>
            <p:cNvSpPr>
              <a:spLocks noChangeArrowheads="1"/>
            </p:cNvSpPr>
            <p:nvPr/>
          </p:nvSpPr>
          <p:spPr bwMode="auto">
            <a:xfrm>
              <a:off x="1714475" y="4572008"/>
              <a:ext cx="7143775" cy="22217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kumimoji="0" lang="zh-CN" altLang="en-US" b="1" dirty="0">
                  <a:latin typeface="+mn-ea"/>
                  <a:ea typeface="+mn-ea"/>
                </a:rPr>
                <a:t>相传叙拉古赫农王让工匠替他做了一顶纯金的王冠，做好后，国王疑心工匠在金冠中掺了假，但这顶金冠确与当初交给金匠的纯金一样重，到底工匠有没有捣鬼呢？你有什么办法吗？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32779985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66" dur="5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/>
      <p:bldP spid="13318" grpId="0"/>
      <p:bldP spid="13319" grpId="0"/>
      <p:bldP spid="16" grpId="0"/>
      <p:bldP spid="27" grpId="0"/>
      <p:bldP spid="32" grpId="0"/>
      <p:bldP spid="13327" grpId="0"/>
      <p:bldP spid="13328" grpId="0"/>
      <p:bldP spid="1333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1643063" y="1157288"/>
            <a:ext cx="7043737" cy="858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kumimoji="0" lang="zh-CN" altLang="en-US" b="1" dirty="0">
                <a:solidFill>
                  <a:srgbClr val="FF0000"/>
                </a:solidFill>
                <a:latin typeface="+mn-ea"/>
                <a:ea typeface="+mn-ea"/>
              </a:rPr>
              <a:t>如果经测定这顶金冠的质量是</a:t>
            </a:r>
            <a:r>
              <a:rPr kumimoji="0" lang="en-US" altLang="zh-CN" b="1" dirty="0">
                <a:solidFill>
                  <a:srgbClr val="FF0000"/>
                </a:solidFill>
                <a:latin typeface="+mn-ea"/>
                <a:ea typeface="+mn-ea"/>
              </a:rPr>
              <a:t>0.5kg</a:t>
            </a:r>
            <a:r>
              <a:rPr kumimoji="0" lang="zh-CN" altLang="en-US" b="1" dirty="0">
                <a:solidFill>
                  <a:srgbClr val="FF0000"/>
                </a:solidFill>
                <a:latin typeface="+mn-ea"/>
                <a:ea typeface="+mn-ea"/>
              </a:rPr>
              <a:t>，体积为</a:t>
            </a:r>
            <a:r>
              <a:rPr kumimoji="0" lang="en-US" altLang="zh-CN" b="1" dirty="0">
                <a:solidFill>
                  <a:srgbClr val="FF0000"/>
                </a:solidFill>
                <a:latin typeface="+mn-ea"/>
                <a:ea typeface="+mn-ea"/>
              </a:rPr>
              <a:t>30cm</a:t>
            </a:r>
            <a:r>
              <a:rPr kumimoji="0" lang="en-US" altLang="zh-CN" b="1" baseline="30000" dirty="0">
                <a:solidFill>
                  <a:srgbClr val="FF0000"/>
                </a:solidFill>
                <a:latin typeface="+mn-ea"/>
                <a:ea typeface="+mn-ea"/>
              </a:rPr>
              <a:t>3</a:t>
            </a:r>
            <a:r>
              <a:rPr kumimoji="0" lang="zh-CN" altLang="en-US" b="1" dirty="0">
                <a:solidFill>
                  <a:srgbClr val="FF0000"/>
                </a:solidFill>
                <a:latin typeface="+mn-ea"/>
                <a:ea typeface="+mn-ea"/>
              </a:rPr>
              <a:t>。试问它是否是纯金做的？</a:t>
            </a:r>
          </a:p>
        </p:txBody>
      </p:sp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1428750" y="3038475"/>
            <a:ext cx="67389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0" lang="zh-CN" altLang="en-US" b="1" dirty="0">
                <a:latin typeface="+mn-ea"/>
                <a:ea typeface="+mn-ea"/>
              </a:rPr>
              <a:t>求：做成这种金冠的物质的</a:t>
            </a:r>
            <a:r>
              <a:rPr kumimoji="0" lang="zh-CN" altLang="en-US" b="1" dirty="0">
                <a:solidFill>
                  <a:srgbClr val="FF0000"/>
                </a:solidFill>
                <a:latin typeface="+mn-ea"/>
                <a:ea typeface="+mn-ea"/>
              </a:rPr>
              <a:t>密度</a:t>
            </a:r>
            <a:r>
              <a:rPr kumimoji="0" lang="en-US" altLang="zh-CN" b="1" i="1" dirty="0">
                <a:solidFill>
                  <a:srgbClr val="FF0000"/>
                </a:solidFill>
                <a:ea typeface="+mn-ea"/>
                <a:cs typeface="Times New Roman" pitchFamily="18" charset="0"/>
              </a:rPr>
              <a:t>ρ</a:t>
            </a:r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1428750" y="3943350"/>
            <a:ext cx="11668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0" lang="zh-CN" altLang="en-US" b="1" dirty="0">
                <a:latin typeface="+mn-ea"/>
                <a:ea typeface="+mn-ea"/>
              </a:rPr>
              <a:t>解：</a:t>
            </a:r>
          </a:p>
        </p:txBody>
      </p:sp>
      <p:grpSp>
        <p:nvGrpSpPr>
          <p:cNvPr id="2" name="组合 30"/>
          <p:cNvGrpSpPr>
            <a:grpSpLocks/>
          </p:cNvGrpSpPr>
          <p:nvPr/>
        </p:nvGrpSpPr>
        <p:grpSpPr bwMode="auto">
          <a:xfrm>
            <a:off x="3429000" y="3671888"/>
            <a:ext cx="1954213" cy="963612"/>
            <a:chOff x="3257088" y="3442382"/>
            <a:chExt cx="1953540" cy="962670"/>
          </a:xfrm>
        </p:grpSpPr>
        <p:sp>
          <p:nvSpPr>
            <p:cNvPr id="5142" name="Text Box 10"/>
            <p:cNvSpPr txBox="1">
              <a:spLocks noChangeArrowheads="1"/>
            </p:cNvSpPr>
            <p:nvPr/>
          </p:nvSpPr>
          <p:spPr bwMode="auto">
            <a:xfrm>
              <a:off x="3845370" y="3442382"/>
              <a:ext cx="1066800" cy="4614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0" lang="en-US" altLang="zh-CN" b="1">
                  <a:ea typeface="黑体" pitchFamily="49" charset="-122"/>
                  <a:cs typeface="Times New Roman" pitchFamily="18" charset="0"/>
                </a:rPr>
                <a:t>500</a:t>
              </a:r>
              <a:r>
                <a:rPr kumimoji="0" lang="en-US" altLang="zh-CN" b="1">
                  <a:solidFill>
                    <a:srgbClr val="FF0000"/>
                  </a:solidFill>
                  <a:ea typeface="黑体" pitchFamily="49" charset="-122"/>
                  <a:cs typeface="Times New Roman" pitchFamily="18" charset="0"/>
                </a:rPr>
                <a:t>g</a:t>
              </a:r>
            </a:p>
          </p:txBody>
        </p:sp>
        <p:sp>
          <p:nvSpPr>
            <p:cNvPr id="5143" name="Text Box 11"/>
            <p:cNvSpPr txBox="1">
              <a:spLocks noChangeArrowheads="1"/>
            </p:cNvSpPr>
            <p:nvPr/>
          </p:nvSpPr>
          <p:spPr bwMode="auto">
            <a:xfrm>
              <a:off x="3839028" y="3943580"/>
              <a:ext cx="1371600" cy="4614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0" lang="en-US" altLang="zh-CN" b="1">
                  <a:ea typeface="黑体" pitchFamily="49" charset="-122"/>
                  <a:cs typeface="Times New Roman" pitchFamily="18" charset="0"/>
                </a:rPr>
                <a:t>30</a:t>
              </a:r>
              <a:r>
                <a:rPr kumimoji="0" lang="en-US" altLang="zh-CN" b="1">
                  <a:solidFill>
                    <a:srgbClr val="FF0000"/>
                  </a:solidFill>
                  <a:ea typeface="黑体" pitchFamily="49" charset="-122"/>
                  <a:cs typeface="Times New Roman" pitchFamily="18" charset="0"/>
                </a:rPr>
                <a:t>cm</a:t>
              </a:r>
              <a:r>
                <a:rPr kumimoji="0" lang="en-US" altLang="zh-CN" b="1" baseline="30000">
                  <a:solidFill>
                    <a:srgbClr val="FF0000"/>
                  </a:solidFill>
                  <a:ea typeface="黑体" pitchFamily="49" charset="-122"/>
                  <a:cs typeface="Times New Roman" pitchFamily="18" charset="0"/>
                </a:rPr>
                <a:t>3</a:t>
              </a:r>
            </a:p>
          </p:txBody>
        </p:sp>
        <p:sp>
          <p:nvSpPr>
            <p:cNvPr id="5144" name="Text Box 22"/>
            <p:cNvSpPr txBox="1">
              <a:spLocks noChangeArrowheads="1"/>
            </p:cNvSpPr>
            <p:nvPr/>
          </p:nvSpPr>
          <p:spPr bwMode="auto">
            <a:xfrm>
              <a:off x="3257088" y="3728132"/>
              <a:ext cx="533400" cy="4614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0" lang="en-US" altLang="zh-CN">
                  <a:cs typeface="Times New Roman" pitchFamily="18" charset="0"/>
                </a:rPr>
                <a:t>=</a:t>
              </a:r>
            </a:p>
          </p:txBody>
        </p:sp>
        <p:sp>
          <p:nvSpPr>
            <p:cNvPr id="5145" name="Line 23"/>
            <p:cNvSpPr>
              <a:spLocks noChangeShapeType="1"/>
            </p:cNvSpPr>
            <p:nvPr/>
          </p:nvSpPr>
          <p:spPr bwMode="auto">
            <a:xfrm>
              <a:off x="3664388" y="3991656"/>
              <a:ext cx="1524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" name="组合 31"/>
          <p:cNvGrpSpPr>
            <a:grpSpLocks/>
          </p:cNvGrpSpPr>
          <p:nvPr/>
        </p:nvGrpSpPr>
        <p:grpSpPr bwMode="auto">
          <a:xfrm>
            <a:off x="5357813" y="3913188"/>
            <a:ext cx="2178050" cy="496887"/>
            <a:chOff x="5362556" y="3728134"/>
            <a:chExt cx="2178988" cy="496585"/>
          </a:xfrm>
        </p:grpSpPr>
        <p:sp>
          <p:nvSpPr>
            <p:cNvPr id="5140" name="Text Box 12"/>
            <p:cNvSpPr txBox="1">
              <a:spLocks noChangeArrowheads="1"/>
            </p:cNvSpPr>
            <p:nvPr/>
          </p:nvSpPr>
          <p:spPr bwMode="auto">
            <a:xfrm>
              <a:off x="5712744" y="3728134"/>
              <a:ext cx="1828800" cy="461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0" lang="en-US" altLang="zh-CN" b="1">
                  <a:ea typeface="黑体" pitchFamily="49" charset="-122"/>
                </a:rPr>
                <a:t>16.7 </a:t>
              </a:r>
              <a:r>
                <a:rPr kumimoji="0" lang="en-US" altLang="zh-CN" b="1">
                  <a:solidFill>
                    <a:srgbClr val="FF0000"/>
                  </a:solidFill>
                  <a:ea typeface="黑体" pitchFamily="49" charset="-122"/>
                </a:rPr>
                <a:t>g/cm</a:t>
              </a:r>
              <a:r>
                <a:rPr kumimoji="0" lang="en-US" altLang="zh-CN" b="1" baseline="30000">
                  <a:solidFill>
                    <a:srgbClr val="FF0000"/>
                  </a:solidFill>
                  <a:ea typeface="黑体" pitchFamily="49" charset="-122"/>
                </a:rPr>
                <a:t>3</a:t>
              </a:r>
            </a:p>
          </p:txBody>
        </p:sp>
        <p:sp>
          <p:nvSpPr>
            <p:cNvPr id="5141" name="Text Box 24"/>
            <p:cNvSpPr txBox="1">
              <a:spLocks noChangeArrowheads="1"/>
            </p:cNvSpPr>
            <p:nvPr/>
          </p:nvSpPr>
          <p:spPr bwMode="auto">
            <a:xfrm>
              <a:off x="5362556" y="3763056"/>
              <a:ext cx="533400" cy="461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0" lang="en-US" altLang="zh-CN"/>
                <a:t>=</a:t>
              </a:r>
            </a:p>
          </p:txBody>
        </p:sp>
      </p:grpSp>
      <p:grpSp>
        <p:nvGrpSpPr>
          <p:cNvPr id="6" name="组合 32"/>
          <p:cNvGrpSpPr>
            <a:grpSpLocks/>
          </p:cNvGrpSpPr>
          <p:nvPr/>
        </p:nvGrpSpPr>
        <p:grpSpPr bwMode="auto">
          <a:xfrm>
            <a:off x="5368925" y="4395788"/>
            <a:ext cx="3132138" cy="461962"/>
            <a:chOff x="3296552" y="4643445"/>
            <a:chExt cx="3132836" cy="461089"/>
          </a:xfrm>
        </p:grpSpPr>
        <p:sp>
          <p:nvSpPr>
            <p:cNvPr id="5138" name="Text Box 13"/>
            <p:cNvSpPr txBox="1">
              <a:spLocks noChangeArrowheads="1"/>
            </p:cNvSpPr>
            <p:nvPr/>
          </p:nvSpPr>
          <p:spPr bwMode="auto">
            <a:xfrm>
              <a:off x="3643306" y="4643446"/>
              <a:ext cx="2786082" cy="461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0" lang="en-US" altLang="zh-CN" b="1">
                  <a:ea typeface="黑体" pitchFamily="49" charset="-122"/>
                </a:rPr>
                <a:t>16.7</a:t>
              </a:r>
              <a:r>
                <a:rPr kumimoji="0" lang="en-US" altLang="zh-CN" b="1">
                  <a:solidFill>
                    <a:srgbClr val="FF0000"/>
                  </a:solidFill>
                  <a:ea typeface="黑体" pitchFamily="49" charset="-122"/>
                </a:rPr>
                <a:t>×10</a:t>
              </a:r>
              <a:r>
                <a:rPr kumimoji="0" lang="en-US" altLang="zh-CN" b="1" baseline="30000">
                  <a:solidFill>
                    <a:srgbClr val="FF0000"/>
                  </a:solidFill>
                  <a:ea typeface="黑体" pitchFamily="49" charset="-122"/>
                </a:rPr>
                <a:t>3</a:t>
              </a:r>
              <a:r>
                <a:rPr kumimoji="0" lang="en-US" altLang="zh-CN" b="1">
                  <a:solidFill>
                    <a:srgbClr val="FF0000"/>
                  </a:solidFill>
                  <a:ea typeface="黑体" pitchFamily="49" charset="-122"/>
                </a:rPr>
                <a:t>kg/m</a:t>
              </a:r>
              <a:r>
                <a:rPr kumimoji="0" lang="en-US" altLang="zh-CN" b="1" baseline="30000">
                  <a:solidFill>
                    <a:srgbClr val="FF0000"/>
                  </a:solidFill>
                  <a:ea typeface="黑体" pitchFamily="49" charset="-122"/>
                </a:rPr>
                <a:t>3</a:t>
              </a:r>
            </a:p>
          </p:txBody>
        </p:sp>
        <p:sp>
          <p:nvSpPr>
            <p:cNvPr id="5139" name="Text Box 25"/>
            <p:cNvSpPr txBox="1">
              <a:spLocks noChangeArrowheads="1"/>
            </p:cNvSpPr>
            <p:nvPr/>
          </p:nvSpPr>
          <p:spPr bwMode="auto">
            <a:xfrm>
              <a:off x="3296552" y="4643445"/>
              <a:ext cx="762000" cy="461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0" lang="en-US" altLang="zh-CN"/>
                <a:t>=</a:t>
              </a:r>
            </a:p>
          </p:txBody>
        </p:sp>
      </p:grpSp>
      <p:sp>
        <p:nvSpPr>
          <p:cNvPr id="25" name="Text Box 32"/>
          <p:cNvSpPr txBox="1">
            <a:spLocks noChangeArrowheads="1"/>
          </p:cNvSpPr>
          <p:nvPr/>
        </p:nvSpPr>
        <p:spPr bwMode="auto">
          <a:xfrm>
            <a:off x="2144713" y="2357438"/>
            <a:ext cx="4927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0" lang="zh-CN" altLang="en-US" b="1" dirty="0">
                <a:latin typeface="+mn-ea"/>
                <a:ea typeface="+mn-ea"/>
              </a:rPr>
              <a:t>金冠的质量</a:t>
            </a:r>
            <a:r>
              <a:rPr kumimoji="0" lang="en-US" altLang="zh-CN" b="1" i="1" dirty="0">
                <a:ea typeface="+mn-ea"/>
                <a:cs typeface="Times New Roman" pitchFamily="18" charset="0"/>
              </a:rPr>
              <a:t>m </a:t>
            </a:r>
            <a:r>
              <a:rPr kumimoji="0" lang="en-US" altLang="zh-CN" b="1" dirty="0">
                <a:ea typeface="+mn-ea"/>
                <a:cs typeface="Times New Roman" pitchFamily="18" charset="0"/>
              </a:rPr>
              <a:t>= 0.5 kg=</a:t>
            </a:r>
            <a:r>
              <a:rPr kumimoji="0" lang="en-US" altLang="zh-CN" b="1" dirty="0">
                <a:solidFill>
                  <a:srgbClr val="FF0000"/>
                </a:solidFill>
                <a:ea typeface="+mn-ea"/>
                <a:cs typeface="Times New Roman" pitchFamily="18" charset="0"/>
              </a:rPr>
              <a:t>500 g</a:t>
            </a:r>
          </a:p>
        </p:txBody>
      </p:sp>
      <p:sp>
        <p:nvSpPr>
          <p:cNvPr id="26" name="Text Box 33"/>
          <p:cNvSpPr txBox="1">
            <a:spLocks noChangeArrowheads="1"/>
          </p:cNvSpPr>
          <p:nvPr/>
        </p:nvSpPr>
        <p:spPr bwMode="auto">
          <a:xfrm>
            <a:off x="6000750" y="2357438"/>
            <a:ext cx="2590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0" lang="zh-CN" altLang="en-US" b="1" dirty="0">
                <a:latin typeface="+mn-ea"/>
                <a:ea typeface="+mn-ea"/>
              </a:rPr>
              <a:t> 体积</a:t>
            </a:r>
            <a:r>
              <a:rPr kumimoji="0" lang="en-US" altLang="zh-CN" b="1" i="1" dirty="0">
                <a:ea typeface="+mn-ea"/>
                <a:cs typeface="Times New Roman" pitchFamily="18" charset="0"/>
              </a:rPr>
              <a:t>V</a:t>
            </a:r>
            <a:r>
              <a:rPr kumimoji="0" lang="en-US" altLang="zh-CN" b="1" dirty="0">
                <a:ea typeface="+mn-ea"/>
                <a:cs typeface="Times New Roman" pitchFamily="18" charset="0"/>
              </a:rPr>
              <a:t>=</a:t>
            </a:r>
            <a:r>
              <a:rPr kumimoji="0" lang="en-US" altLang="zh-CN" b="1" dirty="0">
                <a:solidFill>
                  <a:srgbClr val="FF0000"/>
                </a:solidFill>
                <a:ea typeface="+mn-ea"/>
                <a:cs typeface="Times New Roman" pitchFamily="18" charset="0"/>
              </a:rPr>
              <a:t>30 cm</a:t>
            </a:r>
            <a:r>
              <a:rPr kumimoji="0" lang="en-US" altLang="zh-CN" b="1" baseline="30000" dirty="0">
                <a:solidFill>
                  <a:srgbClr val="FF0000"/>
                </a:solidFill>
                <a:ea typeface="+mn-ea"/>
                <a:cs typeface="Times New Roman" pitchFamily="18" charset="0"/>
              </a:rPr>
              <a:t>3</a:t>
            </a:r>
          </a:p>
        </p:txBody>
      </p:sp>
      <p:sp>
        <p:nvSpPr>
          <p:cNvPr id="5131" name="Line 18"/>
          <p:cNvSpPr>
            <a:spLocks noChangeShapeType="1"/>
          </p:cNvSpPr>
          <p:nvPr/>
        </p:nvSpPr>
        <p:spPr bwMode="auto">
          <a:xfrm>
            <a:off x="609600" y="1092200"/>
            <a:ext cx="8001000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32" name="Rectangle 7"/>
          <p:cNvSpPr>
            <a:spLocks noChangeArrowheads="1"/>
          </p:cNvSpPr>
          <p:nvPr/>
        </p:nvSpPr>
        <p:spPr bwMode="auto">
          <a:xfrm>
            <a:off x="314325" y="1200150"/>
            <a:ext cx="2327275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en-US" altLang="zh-CN" b="1" dirty="0">
                <a:solidFill>
                  <a:srgbClr val="800000"/>
                </a:solidFill>
                <a:latin typeface="+mn-ea"/>
                <a:ea typeface="+mn-ea"/>
              </a:rPr>
              <a:t>【</a:t>
            </a:r>
            <a:r>
              <a:rPr lang="zh-CN" altLang="en-US" b="1" dirty="0">
                <a:solidFill>
                  <a:srgbClr val="800000"/>
                </a:solidFill>
                <a:latin typeface="+mn-ea"/>
                <a:ea typeface="+mn-ea"/>
              </a:rPr>
              <a:t>计算</a:t>
            </a:r>
            <a:r>
              <a:rPr lang="en-US" altLang="zh-CN" b="1" dirty="0">
                <a:solidFill>
                  <a:srgbClr val="800000"/>
                </a:solidFill>
                <a:latin typeface="+mn-ea"/>
                <a:ea typeface="+mn-ea"/>
              </a:rPr>
              <a:t>】</a:t>
            </a:r>
          </a:p>
        </p:txBody>
      </p:sp>
      <p:sp>
        <p:nvSpPr>
          <p:cNvPr id="3086" name="矩形 28"/>
          <p:cNvSpPr>
            <a:spLocks noChangeArrowheads="1"/>
          </p:cNvSpPr>
          <p:nvPr/>
        </p:nvSpPr>
        <p:spPr bwMode="auto">
          <a:xfrm>
            <a:off x="1143000" y="2395538"/>
            <a:ext cx="14716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0" lang="zh-CN" altLang="en-US" b="1" dirty="0">
                <a:solidFill>
                  <a:srgbClr val="000000"/>
                </a:solidFill>
                <a:latin typeface="+mn-ea"/>
                <a:ea typeface="+mn-ea"/>
              </a:rPr>
              <a:t>已知：</a:t>
            </a:r>
            <a:endParaRPr kumimoji="0" lang="zh-CN" altLang="en-US" dirty="0">
              <a:latin typeface="+mn-ea"/>
              <a:ea typeface="+mn-ea"/>
            </a:endParaRPr>
          </a:p>
        </p:txBody>
      </p:sp>
      <p:graphicFrame>
        <p:nvGraphicFramePr>
          <p:cNvPr id="50181" name="Object 5"/>
          <p:cNvGraphicFramePr>
            <a:graphicFrameLocks noChangeAspect="1"/>
          </p:cNvGraphicFramePr>
          <p:nvPr/>
        </p:nvGraphicFramePr>
        <p:xfrm>
          <a:off x="2143125" y="3752850"/>
          <a:ext cx="1235075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5" name="公式" r:id="rId4" imgW="419040" imgH="393480" progId="Equation.3">
                  <p:embed/>
                </p:oleObj>
              </mc:Choice>
              <mc:Fallback>
                <p:oleObj name="公式" r:id="rId4" imgW="4190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3125" y="3752850"/>
                        <a:ext cx="1235075" cy="857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Text Box 6"/>
          <p:cNvSpPr txBox="1">
            <a:spLocks noChangeArrowheads="1"/>
          </p:cNvSpPr>
          <p:nvPr/>
        </p:nvSpPr>
        <p:spPr bwMode="auto">
          <a:xfrm>
            <a:off x="1428750" y="4824413"/>
            <a:ext cx="67421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0" lang="zh-CN" altLang="en-US" b="1" dirty="0">
                <a:latin typeface="+mn-ea"/>
                <a:ea typeface="+mn-ea"/>
              </a:rPr>
              <a:t>答：这种物质的</a:t>
            </a:r>
            <a:r>
              <a:rPr kumimoji="0" lang="zh-CN" altLang="en-US" b="1" dirty="0">
                <a:solidFill>
                  <a:srgbClr val="FF0000"/>
                </a:solidFill>
                <a:latin typeface="+mn-ea"/>
                <a:ea typeface="+mn-ea"/>
              </a:rPr>
              <a:t>密度为</a:t>
            </a:r>
            <a:r>
              <a:rPr kumimoji="0" lang="en-US" altLang="zh-CN" b="1" dirty="0">
                <a:latin typeface="+mn-ea"/>
                <a:ea typeface="+mn-ea"/>
              </a:rPr>
              <a:t>16.7</a:t>
            </a:r>
            <a:r>
              <a:rPr kumimoji="0" lang="en-US" altLang="zh-CN" b="1" dirty="0">
                <a:solidFill>
                  <a:srgbClr val="FF0000"/>
                </a:solidFill>
                <a:latin typeface="+mn-ea"/>
                <a:ea typeface="+mn-ea"/>
              </a:rPr>
              <a:t>×10</a:t>
            </a:r>
            <a:r>
              <a:rPr kumimoji="0" lang="en-US" altLang="zh-CN" b="1" baseline="30000" dirty="0">
                <a:solidFill>
                  <a:srgbClr val="FF0000"/>
                </a:solidFill>
                <a:latin typeface="+mn-ea"/>
                <a:ea typeface="+mn-ea"/>
              </a:rPr>
              <a:t>3 </a:t>
            </a:r>
            <a:r>
              <a:rPr kumimoji="0" lang="en-US" altLang="zh-CN" b="1" dirty="0">
                <a:solidFill>
                  <a:srgbClr val="FF0000"/>
                </a:solidFill>
                <a:latin typeface="+mn-ea"/>
                <a:ea typeface="+mn-ea"/>
              </a:rPr>
              <a:t>kg/m</a:t>
            </a:r>
            <a:r>
              <a:rPr kumimoji="0" lang="en-US" altLang="zh-CN" b="1" baseline="30000" dirty="0">
                <a:solidFill>
                  <a:srgbClr val="FF0000"/>
                </a:solidFill>
                <a:latin typeface="+mn-ea"/>
                <a:ea typeface="+mn-ea"/>
              </a:rPr>
              <a:t>3</a:t>
            </a:r>
          </a:p>
        </p:txBody>
      </p:sp>
      <p:grpSp>
        <p:nvGrpSpPr>
          <p:cNvPr id="7" name="组合 26"/>
          <p:cNvGrpSpPr>
            <a:grpSpLocks/>
          </p:cNvGrpSpPr>
          <p:nvPr/>
        </p:nvGrpSpPr>
        <p:grpSpPr bwMode="auto">
          <a:xfrm>
            <a:off x="328613" y="5619750"/>
            <a:ext cx="8386762" cy="461963"/>
            <a:chOff x="285750" y="5829300"/>
            <a:chExt cx="8386763" cy="461665"/>
          </a:xfrm>
        </p:grpSpPr>
        <p:sp>
          <p:nvSpPr>
            <p:cNvPr id="5136" name="Rectangle 7"/>
            <p:cNvSpPr>
              <a:spLocks noChangeArrowheads="1"/>
            </p:cNvSpPr>
            <p:nvPr/>
          </p:nvSpPr>
          <p:spPr bwMode="auto">
            <a:xfrm>
              <a:off x="285750" y="5829300"/>
              <a:ext cx="2327275" cy="4616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  <a:defRPr/>
              </a:pPr>
              <a:r>
                <a:rPr lang="en-US" altLang="zh-CN" b="1">
                  <a:solidFill>
                    <a:schemeClr val="accent2"/>
                  </a:solidFill>
                  <a:latin typeface="+mn-ea"/>
                  <a:ea typeface="+mn-ea"/>
                </a:rPr>
                <a:t>【</a:t>
              </a:r>
              <a:r>
                <a:rPr lang="zh-CN" altLang="en-US" b="1">
                  <a:solidFill>
                    <a:schemeClr val="accent2"/>
                  </a:solidFill>
                  <a:latin typeface="+mn-ea"/>
                  <a:ea typeface="+mn-ea"/>
                </a:rPr>
                <a:t>思考</a:t>
              </a:r>
              <a:r>
                <a:rPr lang="en-US" altLang="zh-CN" b="1">
                  <a:solidFill>
                    <a:schemeClr val="accent2"/>
                  </a:solidFill>
                  <a:latin typeface="+mn-ea"/>
                  <a:ea typeface="+mn-ea"/>
                </a:rPr>
                <a:t>】</a:t>
              </a:r>
            </a:p>
          </p:txBody>
        </p:sp>
        <p:sp>
          <p:nvSpPr>
            <p:cNvPr id="5137" name="Text Box 4"/>
            <p:cNvSpPr txBox="1">
              <a:spLocks noChangeArrowheads="1"/>
            </p:cNvSpPr>
            <p:nvPr/>
          </p:nvSpPr>
          <p:spPr bwMode="auto">
            <a:xfrm>
              <a:off x="1743075" y="5829300"/>
              <a:ext cx="692943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b="1">
                  <a:latin typeface="+mn-ea"/>
                  <a:ea typeface="+mn-ea"/>
                </a:rPr>
                <a:t>你知道纯金的密度是多少吗？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38343448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25" grpId="0"/>
      <p:bldP spid="26" grpId="0"/>
      <p:bldP spid="3086" grpId="0"/>
      <p:bldP spid="3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5477276"/>
              </p:ext>
            </p:extLst>
          </p:nvPr>
        </p:nvGraphicFramePr>
        <p:xfrm>
          <a:off x="277019" y="430212"/>
          <a:ext cx="2255838" cy="228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4" name="Flash Movie" r:id="rId3" imgW="723960" imgH="733320" progId="Flash.Movie">
                  <p:embed/>
                </p:oleObj>
              </mc:Choice>
              <mc:Fallback>
                <p:oleObj name="Flash Movie" r:id="rId3" imgW="723960" imgH="733320" progId="Flash.Movi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019" y="430212"/>
                        <a:ext cx="2255838" cy="228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2" name="Text Box 5"/>
          <p:cNvSpPr txBox="1">
            <a:spLocks noChangeArrowheads="1"/>
          </p:cNvSpPr>
          <p:nvPr/>
        </p:nvSpPr>
        <p:spPr bwMode="auto">
          <a:xfrm>
            <a:off x="443864" y="865187"/>
            <a:ext cx="1905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000" b="1" dirty="0">
                <a:solidFill>
                  <a:srgbClr val="FF3300"/>
                </a:solidFill>
                <a:ea typeface="华文隶书" pitchFamily="2" charset="-122"/>
              </a:rPr>
              <a:t>例题</a:t>
            </a:r>
          </a:p>
        </p:txBody>
      </p:sp>
      <p:sp>
        <p:nvSpPr>
          <p:cNvPr id="6153" name="Text Box 6"/>
          <p:cNvSpPr txBox="1">
            <a:spLocks noChangeArrowheads="1"/>
          </p:cNvSpPr>
          <p:nvPr/>
        </p:nvSpPr>
        <p:spPr bwMode="auto">
          <a:xfrm>
            <a:off x="1763688" y="1000125"/>
            <a:ext cx="7023125" cy="442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  <a:defRPr/>
            </a:pPr>
            <a:r>
              <a:rPr lang="zh-CN" altLang="en-US" b="1" dirty="0">
                <a:latin typeface="+mn-ea"/>
                <a:ea typeface="+mn-ea"/>
              </a:rPr>
              <a:t>　　</a:t>
            </a:r>
            <a:r>
              <a:rPr lang="zh-CN" altLang="en-US" b="1" dirty="0">
                <a:solidFill>
                  <a:srgbClr val="FF0000"/>
                </a:solidFill>
                <a:latin typeface="+mn-ea"/>
                <a:ea typeface="+mn-ea"/>
              </a:rPr>
              <a:t>一块铝，它的质量是 0.675 </a:t>
            </a:r>
            <a:r>
              <a:rPr lang="en-US" altLang="zh-CN" b="1" dirty="0">
                <a:solidFill>
                  <a:srgbClr val="FF0000"/>
                </a:solidFill>
                <a:latin typeface="+mn-ea"/>
                <a:ea typeface="+mn-ea"/>
              </a:rPr>
              <a:t>t，</a:t>
            </a:r>
            <a:r>
              <a:rPr lang="zh-CN" altLang="en-US" b="1" dirty="0">
                <a:solidFill>
                  <a:srgbClr val="FF0000"/>
                </a:solidFill>
                <a:latin typeface="+mn-ea"/>
                <a:ea typeface="+mn-ea"/>
              </a:rPr>
              <a:t>体积是 25　　，求铝的密度。 </a:t>
            </a:r>
          </a:p>
        </p:txBody>
      </p:sp>
      <p:graphicFrame>
        <p:nvGraphicFramePr>
          <p:cNvPr id="614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5990092"/>
              </p:ext>
            </p:extLst>
          </p:nvPr>
        </p:nvGraphicFramePr>
        <p:xfrm>
          <a:off x="6588224" y="1000125"/>
          <a:ext cx="685800" cy="465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5" r:id="rId5" imgW="291973" imgH="203112" progId="Equation.3">
                  <p:embed/>
                </p:oleObj>
              </mc:Choice>
              <mc:Fallback>
                <p:oleObj r:id="rId5" imgW="291973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8224" y="1000125"/>
                        <a:ext cx="685800" cy="4651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4" name="Text Box 9"/>
          <p:cNvSpPr txBox="1">
            <a:spLocks noChangeArrowheads="1"/>
          </p:cNvSpPr>
          <p:nvPr/>
        </p:nvSpPr>
        <p:spPr bwMode="auto">
          <a:xfrm>
            <a:off x="2266950" y="2209800"/>
            <a:ext cx="1296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>
                <a:latin typeface="宋体" pitchFamily="2" charset="-122"/>
              </a:rPr>
              <a:t>已知：</a:t>
            </a:r>
            <a:r>
              <a:rPr lang="zh-CN" altLang="en-US" b="1"/>
              <a:t> </a:t>
            </a:r>
          </a:p>
        </p:txBody>
      </p:sp>
      <p:graphicFrame>
        <p:nvGraphicFramePr>
          <p:cNvPr id="17418" name="Object 10"/>
          <p:cNvGraphicFramePr>
            <a:graphicFrameLocks noChangeAspect="1"/>
          </p:cNvGraphicFramePr>
          <p:nvPr/>
        </p:nvGraphicFramePr>
        <p:xfrm>
          <a:off x="3195638" y="2214563"/>
          <a:ext cx="2590800" cy="414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6" r:id="rId7" imgW="1244600" imgH="203200" progId="Equation.3">
                  <p:embed/>
                </p:oleObj>
              </mc:Choice>
              <mc:Fallback>
                <p:oleObj r:id="rId7" imgW="12446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95638" y="2214563"/>
                        <a:ext cx="2590800" cy="4143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0" name="Object 12"/>
          <p:cNvGraphicFramePr>
            <a:graphicFrameLocks noChangeAspect="1"/>
          </p:cNvGraphicFramePr>
          <p:nvPr/>
        </p:nvGraphicFramePr>
        <p:xfrm>
          <a:off x="5972175" y="2143125"/>
          <a:ext cx="2743200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7" r:id="rId9" imgW="1371600" imgH="203200" progId="Equation.3">
                  <p:embed/>
                </p:oleObj>
              </mc:Choice>
              <mc:Fallback>
                <p:oleObj r:id="rId9" imgW="13716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72175" y="2143125"/>
                        <a:ext cx="2743200" cy="400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5" name="Text Box 14"/>
          <p:cNvSpPr txBox="1">
            <a:spLocks noChangeArrowheads="1"/>
          </p:cNvSpPr>
          <p:nvPr/>
        </p:nvSpPr>
        <p:spPr bwMode="auto">
          <a:xfrm>
            <a:off x="2424113" y="2895600"/>
            <a:ext cx="1139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>
                <a:latin typeface="宋体" pitchFamily="2" charset="-122"/>
              </a:rPr>
              <a:t>求：</a:t>
            </a:r>
            <a:r>
              <a:rPr lang="zh-CN" altLang="en-US" b="1"/>
              <a:t> </a:t>
            </a:r>
          </a:p>
        </p:txBody>
      </p:sp>
      <p:sp>
        <p:nvSpPr>
          <p:cNvPr id="17423" name="Text Box 15"/>
          <p:cNvSpPr txBox="1">
            <a:spLocks noChangeArrowheads="1"/>
          </p:cNvSpPr>
          <p:nvPr/>
        </p:nvSpPr>
        <p:spPr bwMode="auto">
          <a:xfrm>
            <a:off x="3048000" y="28956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>
                <a:latin typeface="宋体" pitchFamily="2" charset="-122"/>
              </a:rPr>
              <a:t>铝的密度</a:t>
            </a:r>
            <a:r>
              <a:rPr lang="zh-CN" altLang="en-US" b="1"/>
              <a:t> </a:t>
            </a:r>
          </a:p>
        </p:txBody>
      </p:sp>
      <p:sp>
        <p:nvSpPr>
          <p:cNvPr id="6157" name="Text Box 16"/>
          <p:cNvSpPr txBox="1">
            <a:spLocks noChangeArrowheads="1"/>
          </p:cNvSpPr>
          <p:nvPr/>
        </p:nvSpPr>
        <p:spPr bwMode="auto">
          <a:xfrm>
            <a:off x="2438400" y="3686175"/>
            <a:ext cx="1704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>
                <a:latin typeface="宋体" pitchFamily="2" charset="-122"/>
              </a:rPr>
              <a:t>解：</a:t>
            </a:r>
            <a:r>
              <a:rPr lang="zh-CN" altLang="en-US" b="1"/>
              <a:t> </a:t>
            </a:r>
          </a:p>
        </p:txBody>
      </p:sp>
      <p:graphicFrame>
        <p:nvGraphicFramePr>
          <p:cNvPr id="17425" name="Object 17"/>
          <p:cNvGraphicFramePr>
            <a:graphicFrameLocks noChangeAspect="1"/>
          </p:cNvGraphicFramePr>
          <p:nvPr/>
        </p:nvGraphicFramePr>
        <p:xfrm>
          <a:off x="3071813" y="3519488"/>
          <a:ext cx="44958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8" r:id="rId11" imgW="2095500" imgH="393700" progId="Equation.3">
                  <p:embed/>
                </p:oleObj>
              </mc:Choice>
              <mc:Fallback>
                <p:oleObj r:id="rId11" imgW="20955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1813" y="3519488"/>
                        <a:ext cx="4495800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8" name="Text Box 19"/>
          <p:cNvSpPr txBox="1">
            <a:spLocks noChangeArrowheads="1"/>
          </p:cNvSpPr>
          <p:nvPr/>
        </p:nvSpPr>
        <p:spPr bwMode="auto">
          <a:xfrm>
            <a:off x="2357438" y="4572000"/>
            <a:ext cx="5029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/>
              <a:t> </a:t>
            </a:r>
            <a:r>
              <a:rPr lang="zh-CN" altLang="en-US" b="1">
                <a:latin typeface="宋体" pitchFamily="2" charset="-122"/>
              </a:rPr>
              <a:t>答：铝的密度是  </a:t>
            </a:r>
            <a:r>
              <a:rPr lang="zh-CN" altLang="en-US" b="1"/>
              <a:t>                      。</a:t>
            </a:r>
          </a:p>
        </p:txBody>
      </p:sp>
      <p:graphicFrame>
        <p:nvGraphicFramePr>
          <p:cNvPr id="17428" name="Object 20"/>
          <p:cNvGraphicFramePr>
            <a:graphicFrameLocks noChangeAspect="1"/>
          </p:cNvGraphicFramePr>
          <p:nvPr/>
        </p:nvGraphicFramePr>
        <p:xfrm>
          <a:off x="4805363" y="4572000"/>
          <a:ext cx="1981200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9" r:id="rId13" imgW="927100" imgH="228600" progId="Equation.3">
                  <p:embed/>
                </p:oleObj>
              </mc:Choice>
              <mc:Fallback>
                <p:oleObj r:id="rId13" imgW="9271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5363" y="4572000"/>
                        <a:ext cx="1981200" cy="488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19805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7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7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3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571500" y="2857500"/>
            <a:ext cx="7924800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40000"/>
              </a:lnSpc>
              <a:spcBef>
                <a:spcPct val="50000"/>
              </a:spcBef>
              <a:defRPr/>
            </a:pPr>
            <a:r>
              <a:rPr kumimoji="0" lang="zh-CN" altLang="en-US" b="1" dirty="0">
                <a:latin typeface="+mn-ea"/>
                <a:ea typeface="+mn-ea"/>
              </a:rPr>
              <a:t>水的密度为</a:t>
            </a:r>
            <a:r>
              <a:rPr kumimoji="0" lang="en-US" altLang="zh-CN" b="1" dirty="0">
                <a:latin typeface="+mn-ea"/>
                <a:ea typeface="+mn-ea"/>
              </a:rPr>
              <a:t>_____________㎏ /m</a:t>
            </a:r>
            <a:r>
              <a:rPr kumimoji="0" lang="en-US" altLang="zh-CN" b="1" baseline="30000" dirty="0">
                <a:latin typeface="+mn-ea"/>
                <a:ea typeface="+mn-ea"/>
              </a:rPr>
              <a:t>3</a:t>
            </a:r>
            <a:r>
              <a:rPr kumimoji="0" lang="zh-CN" altLang="en-US" b="1" dirty="0">
                <a:latin typeface="+mn-ea"/>
                <a:ea typeface="+mn-ea"/>
              </a:rPr>
              <a:t>也等于</a:t>
            </a:r>
            <a:r>
              <a:rPr kumimoji="0" lang="en-US" altLang="zh-CN" b="1" dirty="0">
                <a:latin typeface="+mn-ea"/>
                <a:ea typeface="+mn-ea"/>
              </a:rPr>
              <a:t>______g /cm</a:t>
            </a:r>
            <a:r>
              <a:rPr kumimoji="0" lang="en-US" altLang="zh-CN" b="1" baseline="30000" dirty="0">
                <a:latin typeface="+mn-ea"/>
                <a:ea typeface="+mn-ea"/>
              </a:rPr>
              <a:t>3 </a:t>
            </a:r>
            <a:r>
              <a:rPr kumimoji="0" lang="zh-CN" altLang="en-US" b="1" dirty="0">
                <a:latin typeface="+mn-ea"/>
                <a:ea typeface="+mn-ea"/>
              </a:rPr>
              <a:t>其物理意义是</a:t>
            </a:r>
            <a:r>
              <a:rPr kumimoji="0" lang="en-US" altLang="zh-CN" b="1" dirty="0">
                <a:latin typeface="+mn-ea"/>
                <a:ea typeface="+mn-ea"/>
              </a:rPr>
              <a:t>_</a:t>
            </a:r>
            <a:r>
              <a:rPr kumimoji="0" lang="en-US" altLang="zh-CN" b="1" dirty="0">
                <a:latin typeface="+mn-ea"/>
              </a:rPr>
              <a:t>__________</a:t>
            </a:r>
            <a:r>
              <a:rPr kumimoji="0" lang="en-US" altLang="zh-CN" b="1" dirty="0">
                <a:latin typeface="+mn-ea"/>
                <a:ea typeface="+mn-ea"/>
              </a:rPr>
              <a:t>__________________________</a:t>
            </a:r>
            <a:r>
              <a:rPr kumimoji="0" lang="zh-CN" altLang="en-US" b="1" dirty="0">
                <a:latin typeface="+mn-ea"/>
                <a:ea typeface="+mn-ea"/>
              </a:rPr>
              <a:t>。</a:t>
            </a:r>
            <a:endParaRPr kumimoji="0" lang="en-US" altLang="zh-CN" b="1" baseline="30000" dirty="0">
              <a:latin typeface="+mn-ea"/>
              <a:ea typeface="+mn-ea"/>
            </a:endParaRPr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2051720" y="2680371"/>
            <a:ext cx="19319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CN" b="1" dirty="0">
                <a:solidFill>
                  <a:srgbClr val="FF0000"/>
                </a:solidFill>
                <a:cs typeface="Times New Roman" pitchFamily="18" charset="0"/>
              </a:rPr>
              <a:t>1×10</a:t>
            </a:r>
            <a:r>
              <a:rPr kumimoji="0" lang="en-US" altLang="zh-CN" b="1" baseline="30000" dirty="0">
                <a:solidFill>
                  <a:srgbClr val="FF0000"/>
                </a:solidFill>
                <a:cs typeface="Times New Roman" pitchFamily="18" charset="0"/>
              </a:rPr>
              <a:t>3</a:t>
            </a:r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4922764" y="2729219"/>
            <a:ext cx="4667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CN" b="1" dirty="0">
                <a:solidFill>
                  <a:srgbClr val="FF0000"/>
                </a:solidFill>
                <a:cs typeface="Times New Roman" pitchFamily="18" charset="0"/>
              </a:rPr>
              <a:t>1</a:t>
            </a:r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827584" y="3284984"/>
            <a:ext cx="46339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0" lang="zh-CN" altLang="en-US" b="1" dirty="0">
                <a:solidFill>
                  <a:srgbClr val="FF0000"/>
                </a:solidFill>
                <a:latin typeface="+mn-ea"/>
                <a:ea typeface="+mn-ea"/>
              </a:rPr>
              <a:t>每立方米水的质量为</a:t>
            </a:r>
            <a:r>
              <a:rPr kumimoji="0" lang="en-US" altLang="zh-CN" b="1" dirty="0">
                <a:solidFill>
                  <a:srgbClr val="FF0000"/>
                </a:solidFill>
                <a:latin typeface="+mn-ea"/>
                <a:ea typeface="+mn-ea"/>
              </a:rPr>
              <a:t>1.0×10</a:t>
            </a:r>
            <a:r>
              <a:rPr kumimoji="0" lang="en-US" altLang="zh-CN" b="1" baseline="30000" dirty="0">
                <a:solidFill>
                  <a:srgbClr val="FF0000"/>
                </a:solidFill>
                <a:latin typeface="+mn-ea"/>
                <a:ea typeface="+mn-ea"/>
              </a:rPr>
              <a:t>3 </a:t>
            </a:r>
            <a:r>
              <a:rPr kumimoji="0" lang="en-US" altLang="zh-CN" b="1" dirty="0">
                <a:solidFill>
                  <a:srgbClr val="FF0000"/>
                </a:solidFill>
                <a:latin typeface="+mn-ea"/>
                <a:ea typeface="+mn-ea"/>
              </a:rPr>
              <a:t>㎏</a:t>
            </a:r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357188" y="1500188"/>
            <a:ext cx="8001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0" lang="zh-CN" altLang="en-US" sz="4000" b="1" dirty="0">
                <a:latin typeface="+mn-ea"/>
                <a:ea typeface="+mn-ea"/>
              </a:rPr>
              <a:t>请观察密度表</a:t>
            </a:r>
            <a:r>
              <a:rPr kumimoji="0" lang="en-US" altLang="zh-CN" sz="4000" b="1" dirty="0">
                <a:latin typeface="+mn-ea"/>
                <a:ea typeface="+mn-ea"/>
              </a:rPr>
              <a:t>:</a:t>
            </a:r>
            <a:r>
              <a:rPr kumimoji="0" lang="zh-CN" altLang="en-US" sz="4000" b="1" dirty="0">
                <a:latin typeface="+mn-ea"/>
                <a:ea typeface="+mn-ea"/>
              </a:rPr>
              <a:t>你能发现什么</a:t>
            </a:r>
            <a:r>
              <a:rPr kumimoji="0" lang="en-US" altLang="zh-CN" sz="4000" b="1" dirty="0">
                <a:latin typeface="+mn-ea"/>
                <a:ea typeface="+mn-ea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61565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  <p:bldP spid="31747" grpId="0"/>
      <p:bldP spid="31748" grpId="0"/>
      <p:bldP spid="31749" grpId="0"/>
      <p:bldP spid="3175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0" y="1684338"/>
            <a:ext cx="8229600" cy="45307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150000"/>
              </a:lnSpc>
              <a:buFontTx/>
              <a:buNone/>
              <a:defRPr/>
            </a:pPr>
            <a:r>
              <a:rPr lang="en-US" altLang="zh-CN" sz="2400" b="1" dirty="0" smtClean="0">
                <a:latin typeface="+mn-ea"/>
              </a:rPr>
              <a:t>1</a:t>
            </a:r>
            <a:r>
              <a:rPr lang="zh-CN" altLang="en-US" sz="2400" b="1" dirty="0" smtClean="0">
                <a:latin typeface="+mn-ea"/>
              </a:rPr>
              <a:t>、 关于物质的密度</a:t>
            </a:r>
            <a:r>
              <a:rPr lang="en-US" altLang="zh-CN" sz="2400" b="1" dirty="0" smtClean="0">
                <a:latin typeface="+mn-ea"/>
              </a:rPr>
              <a:t>,</a:t>
            </a:r>
            <a:r>
              <a:rPr lang="zh-CN" altLang="en-US" sz="2400" b="1" dirty="0" smtClean="0">
                <a:latin typeface="+mn-ea"/>
              </a:rPr>
              <a:t>以下说法正确的是</a:t>
            </a:r>
            <a:r>
              <a:rPr lang="en-US" altLang="zh-CN" sz="2400" b="1" dirty="0" smtClean="0">
                <a:latin typeface="+mn-ea"/>
              </a:rPr>
              <a:t>(       )</a:t>
            </a:r>
          </a:p>
          <a:p>
            <a:pPr eaLnBrk="1" hangingPunct="1">
              <a:lnSpc>
                <a:spcPct val="150000"/>
              </a:lnSpc>
              <a:buFontTx/>
              <a:buNone/>
              <a:defRPr/>
            </a:pPr>
            <a:r>
              <a:rPr lang="en-US" altLang="zh-CN" sz="2400" b="1" dirty="0" smtClean="0">
                <a:latin typeface="+mn-ea"/>
              </a:rPr>
              <a:t>A.</a:t>
            </a:r>
            <a:r>
              <a:rPr lang="zh-CN" altLang="en-US" sz="2400" b="1" dirty="0" smtClean="0">
                <a:latin typeface="+mn-ea"/>
              </a:rPr>
              <a:t>由关系式密度</a:t>
            </a:r>
            <a:r>
              <a:rPr lang="en-US" altLang="zh-CN" sz="2400" b="1" dirty="0" smtClean="0">
                <a:latin typeface="+mn-ea"/>
              </a:rPr>
              <a:t>=</a:t>
            </a:r>
            <a:r>
              <a:rPr lang="zh-CN" altLang="en-US" sz="2400" b="1" dirty="0" smtClean="0">
                <a:latin typeface="+mn-ea"/>
              </a:rPr>
              <a:t>质量</a:t>
            </a:r>
            <a:r>
              <a:rPr lang="en-US" altLang="zh-CN" sz="2400" b="1" dirty="0" smtClean="0">
                <a:latin typeface="+mn-ea"/>
              </a:rPr>
              <a:t>/</a:t>
            </a:r>
            <a:r>
              <a:rPr lang="zh-CN" altLang="en-US" sz="2400" b="1" dirty="0" smtClean="0">
                <a:latin typeface="+mn-ea"/>
              </a:rPr>
              <a:t>体积可知</a:t>
            </a:r>
            <a:r>
              <a:rPr lang="en-US" altLang="zh-CN" sz="2400" b="1" dirty="0" smtClean="0">
                <a:latin typeface="+mn-ea"/>
              </a:rPr>
              <a:t>,</a:t>
            </a:r>
            <a:r>
              <a:rPr lang="zh-CN" altLang="en-US" sz="2400" b="1" dirty="0" smtClean="0">
                <a:latin typeface="+mn-ea"/>
              </a:rPr>
              <a:t>物质的密度与质量成正比</a:t>
            </a:r>
            <a:r>
              <a:rPr lang="en-US" altLang="zh-CN" sz="2400" b="1" dirty="0" smtClean="0">
                <a:latin typeface="+mn-ea"/>
              </a:rPr>
              <a:t>,  </a:t>
            </a:r>
          </a:p>
          <a:p>
            <a:pPr eaLnBrk="1" hangingPunct="1">
              <a:lnSpc>
                <a:spcPct val="150000"/>
              </a:lnSpc>
              <a:buFontTx/>
              <a:buNone/>
              <a:defRPr/>
            </a:pPr>
            <a:r>
              <a:rPr lang="en-US" altLang="zh-CN" sz="2400" b="1" dirty="0" smtClean="0">
                <a:latin typeface="+mn-ea"/>
              </a:rPr>
              <a:t>  </a:t>
            </a:r>
            <a:r>
              <a:rPr lang="zh-CN" altLang="en-US" sz="2400" b="1" dirty="0" smtClean="0">
                <a:latin typeface="+mn-ea"/>
              </a:rPr>
              <a:t>与体积成反比</a:t>
            </a:r>
            <a:endParaRPr lang="en-US" altLang="zh-CN" sz="2400" b="1" dirty="0" smtClean="0">
              <a:latin typeface="+mn-ea"/>
            </a:endParaRPr>
          </a:p>
          <a:p>
            <a:pPr eaLnBrk="1" hangingPunct="1">
              <a:lnSpc>
                <a:spcPct val="150000"/>
              </a:lnSpc>
              <a:buFontTx/>
              <a:buNone/>
              <a:defRPr/>
            </a:pPr>
            <a:r>
              <a:rPr lang="en-US" altLang="zh-CN" sz="2400" b="1" dirty="0" smtClean="0">
                <a:latin typeface="+mn-ea"/>
              </a:rPr>
              <a:t>B.</a:t>
            </a:r>
            <a:r>
              <a:rPr lang="zh-CN" altLang="en-US" sz="2400" b="1" dirty="0" smtClean="0">
                <a:latin typeface="+mn-ea"/>
              </a:rPr>
              <a:t>密度是物体的属性</a:t>
            </a:r>
            <a:r>
              <a:rPr lang="en-US" altLang="zh-CN" sz="2400" b="1" dirty="0" smtClean="0">
                <a:latin typeface="+mn-ea"/>
              </a:rPr>
              <a:t>,</a:t>
            </a:r>
            <a:r>
              <a:rPr lang="zh-CN" altLang="en-US" sz="2400" b="1" dirty="0" smtClean="0">
                <a:latin typeface="+mn-ea"/>
              </a:rPr>
              <a:t>物体不同</a:t>
            </a:r>
            <a:r>
              <a:rPr lang="en-US" altLang="zh-CN" sz="2400" b="1" dirty="0" smtClean="0">
                <a:latin typeface="+mn-ea"/>
              </a:rPr>
              <a:t>,</a:t>
            </a:r>
            <a:r>
              <a:rPr lang="zh-CN" altLang="en-US" sz="2400" b="1" dirty="0" smtClean="0">
                <a:latin typeface="+mn-ea"/>
              </a:rPr>
              <a:t>密度也不同</a:t>
            </a:r>
            <a:endParaRPr lang="en-US" altLang="zh-CN" sz="2400" b="1" dirty="0" smtClean="0">
              <a:latin typeface="+mn-ea"/>
            </a:endParaRPr>
          </a:p>
          <a:p>
            <a:pPr eaLnBrk="1" hangingPunct="1">
              <a:lnSpc>
                <a:spcPct val="150000"/>
              </a:lnSpc>
              <a:buFontTx/>
              <a:buNone/>
              <a:defRPr/>
            </a:pPr>
            <a:r>
              <a:rPr lang="en-US" altLang="zh-CN" sz="2400" b="1" dirty="0" smtClean="0">
                <a:latin typeface="+mn-ea"/>
              </a:rPr>
              <a:t>C.</a:t>
            </a:r>
            <a:r>
              <a:rPr lang="zh-CN" altLang="en-US" sz="2400" b="1" dirty="0" smtClean="0">
                <a:latin typeface="+mn-ea"/>
              </a:rPr>
              <a:t>不同种类物质单位体积的质量一般不同</a:t>
            </a:r>
            <a:r>
              <a:rPr lang="en-US" altLang="zh-CN" sz="2400" b="1" dirty="0" smtClean="0">
                <a:latin typeface="+mn-ea"/>
              </a:rPr>
              <a:t>,</a:t>
            </a:r>
            <a:r>
              <a:rPr lang="zh-CN" altLang="en-US" sz="2400" b="1" dirty="0" smtClean="0">
                <a:latin typeface="+mn-ea"/>
              </a:rPr>
              <a:t>密度也不同</a:t>
            </a:r>
            <a:endParaRPr lang="en-US" altLang="zh-CN" sz="2400" b="1" dirty="0" smtClean="0">
              <a:latin typeface="+mn-ea"/>
            </a:endParaRPr>
          </a:p>
          <a:p>
            <a:pPr eaLnBrk="1" hangingPunct="1">
              <a:lnSpc>
                <a:spcPct val="150000"/>
              </a:lnSpc>
              <a:buFontTx/>
              <a:buNone/>
              <a:defRPr/>
            </a:pPr>
            <a:r>
              <a:rPr lang="en-US" altLang="zh-CN" sz="2400" b="1" dirty="0" smtClean="0">
                <a:latin typeface="+mn-ea"/>
              </a:rPr>
              <a:t>D.</a:t>
            </a:r>
            <a:r>
              <a:rPr lang="zh-CN" altLang="en-US" sz="2400" b="1" dirty="0" smtClean="0">
                <a:latin typeface="+mn-ea"/>
              </a:rPr>
              <a:t>密度是物质的特性</a:t>
            </a:r>
            <a:r>
              <a:rPr lang="en-US" altLang="zh-CN" sz="2400" b="1" dirty="0" smtClean="0">
                <a:latin typeface="+mn-ea"/>
              </a:rPr>
              <a:t>,</a:t>
            </a:r>
            <a:r>
              <a:rPr lang="zh-CN" altLang="en-US" sz="2400" b="1" dirty="0" smtClean="0">
                <a:latin typeface="+mn-ea"/>
              </a:rPr>
              <a:t>其大小不随温度、形状、状态的变化 </a:t>
            </a:r>
            <a:endParaRPr lang="en-US" altLang="zh-CN" sz="2400" b="1" dirty="0" smtClean="0">
              <a:latin typeface="+mn-ea"/>
            </a:endParaRPr>
          </a:p>
          <a:p>
            <a:pPr eaLnBrk="1" hangingPunct="1">
              <a:lnSpc>
                <a:spcPct val="150000"/>
              </a:lnSpc>
              <a:buFontTx/>
              <a:buNone/>
              <a:defRPr/>
            </a:pPr>
            <a:r>
              <a:rPr lang="en-US" altLang="zh-CN" sz="2400" b="1" dirty="0" smtClean="0">
                <a:latin typeface="+mn-ea"/>
              </a:rPr>
              <a:t>  </a:t>
            </a:r>
            <a:r>
              <a:rPr lang="zh-CN" altLang="en-US" sz="2400" b="1" dirty="0" smtClean="0">
                <a:latin typeface="+mn-ea"/>
              </a:rPr>
              <a:t>而变化</a:t>
            </a:r>
            <a:endParaRPr lang="en-US" altLang="zh-CN" sz="2400" b="1" dirty="0" smtClean="0">
              <a:latin typeface="+mn-ea"/>
            </a:endParaRPr>
          </a:p>
        </p:txBody>
      </p:sp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6286500" y="1785938"/>
            <a:ext cx="4143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CN" b="1">
                <a:solidFill>
                  <a:srgbClr val="FF0000"/>
                </a:solidFill>
                <a:cs typeface="Times New Roman" pitchFamily="18" charset="0"/>
              </a:rPr>
              <a:t>C</a:t>
            </a:r>
          </a:p>
        </p:txBody>
      </p:sp>
      <p:sp>
        <p:nvSpPr>
          <p:cNvPr id="54276" name="TextBox 3"/>
          <p:cNvSpPr txBox="1">
            <a:spLocks noChangeArrowheads="1"/>
          </p:cNvSpPr>
          <p:nvPr/>
        </p:nvSpPr>
        <p:spPr bwMode="auto">
          <a:xfrm>
            <a:off x="285750" y="764704"/>
            <a:ext cx="2428875" cy="70802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4000" dirty="0">
                <a:solidFill>
                  <a:srgbClr val="7030A0"/>
                </a:solidFill>
              </a:rPr>
              <a:t>课堂练习</a:t>
            </a:r>
          </a:p>
        </p:txBody>
      </p:sp>
    </p:spTree>
    <p:extLst>
      <p:ext uri="{BB962C8B-B14F-4D97-AF65-F5344CB8AC3E}">
        <p14:creationId xmlns:p14="http://schemas.microsoft.com/office/powerpoint/2010/main" val="3902487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9" name="Text Box 2"/>
          <p:cNvSpPr txBox="1">
            <a:spLocks noChangeArrowheads="1"/>
          </p:cNvSpPr>
          <p:nvPr/>
        </p:nvSpPr>
        <p:spPr bwMode="auto">
          <a:xfrm>
            <a:off x="357188" y="1357313"/>
            <a:ext cx="3124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0" lang="en-US" altLang="zh-CN" b="1" dirty="0">
                <a:latin typeface="+mn-ea"/>
                <a:ea typeface="+mn-ea"/>
              </a:rPr>
              <a:t>2.</a:t>
            </a:r>
            <a:r>
              <a:rPr kumimoji="0" lang="zh-CN" altLang="en-US" b="1" dirty="0">
                <a:latin typeface="+mn-ea"/>
                <a:ea typeface="+mn-ea"/>
              </a:rPr>
              <a:t> 一块密度为</a:t>
            </a:r>
          </a:p>
        </p:txBody>
      </p:sp>
      <p:sp>
        <p:nvSpPr>
          <p:cNvPr id="7176" name="Rectangle 3"/>
          <p:cNvSpPr>
            <a:spLocks noChangeArrowheads="1"/>
          </p:cNvSpPr>
          <p:nvPr/>
        </p:nvSpPr>
        <p:spPr bwMode="auto">
          <a:xfrm>
            <a:off x="-23813" y="381000"/>
            <a:ext cx="9144001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graphicFrame>
        <p:nvGraphicFramePr>
          <p:cNvPr id="7170" name="Object 4"/>
          <p:cNvGraphicFramePr>
            <a:graphicFrameLocks noChangeAspect="1"/>
          </p:cNvGraphicFramePr>
          <p:nvPr/>
        </p:nvGraphicFramePr>
        <p:xfrm>
          <a:off x="2571750" y="1357313"/>
          <a:ext cx="762000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5" name="公式" r:id="rId3" imgW="152268" imgH="164957" progId="Equation.3">
                  <p:embed/>
                </p:oleObj>
              </mc:Choice>
              <mc:Fallback>
                <p:oleObj name="公式" r:id="rId3" imgW="152268" imgH="16495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1750" y="1357313"/>
                        <a:ext cx="762000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1" name="Text Box 5"/>
          <p:cNvSpPr txBox="1">
            <a:spLocks noChangeArrowheads="1"/>
          </p:cNvSpPr>
          <p:nvPr/>
        </p:nvSpPr>
        <p:spPr bwMode="auto">
          <a:xfrm>
            <a:off x="3071813" y="1357313"/>
            <a:ext cx="4876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0" lang="en-US" altLang="zh-CN" b="1" dirty="0">
                <a:latin typeface="+mn-ea"/>
                <a:ea typeface="+mn-ea"/>
              </a:rPr>
              <a:t>,</a:t>
            </a:r>
            <a:r>
              <a:rPr kumimoji="0" lang="zh-CN" altLang="en-US" b="1" dirty="0">
                <a:latin typeface="+mn-ea"/>
                <a:ea typeface="+mn-ea"/>
              </a:rPr>
              <a:t>质量为</a:t>
            </a:r>
            <a:r>
              <a:rPr kumimoji="0" lang="en-US" altLang="zh-CN" b="1" dirty="0">
                <a:latin typeface="+mn-ea"/>
                <a:ea typeface="+mn-ea"/>
              </a:rPr>
              <a:t>m</a:t>
            </a:r>
            <a:r>
              <a:rPr kumimoji="0" lang="zh-CN" altLang="en-US" b="1" dirty="0">
                <a:latin typeface="+mn-ea"/>
                <a:ea typeface="+mn-ea"/>
              </a:rPr>
              <a:t>的金属</a:t>
            </a:r>
            <a:r>
              <a:rPr kumimoji="0" lang="en-US" altLang="zh-CN" b="1" dirty="0">
                <a:latin typeface="+mn-ea"/>
                <a:ea typeface="+mn-ea"/>
              </a:rPr>
              <a:t>,</a:t>
            </a:r>
            <a:r>
              <a:rPr kumimoji="0" lang="zh-CN" altLang="en-US" b="1" dirty="0">
                <a:latin typeface="+mn-ea"/>
                <a:ea typeface="+mn-ea"/>
              </a:rPr>
              <a:t>把它分成</a:t>
            </a:r>
          </a:p>
        </p:txBody>
      </p:sp>
      <p:sp>
        <p:nvSpPr>
          <p:cNvPr id="8202" name="Text Box 6"/>
          <p:cNvSpPr txBox="1">
            <a:spLocks noChangeArrowheads="1"/>
          </p:cNvSpPr>
          <p:nvPr/>
        </p:nvSpPr>
        <p:spPr bwMode="auto">
          <a:xfrm>
            <a:off x="714375" y="2055813"/>
            <a:ext cx="729138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0" lang="zh-CN" altLang="en-US" b="1" dirty="0">
                <a:latin typeface="+mn-ea"/>
                <a:ea typeface="+mn-ea"/>
              </a:rPr>
              <a:t>三等分后</a:t>
            </a:r>
            <a:r>
              <a:rPr kumimoji="0" lang="en-US" altLang="zh-CN" b="1" dirty="0">
                <a:latin typeface="+mn-ea"/>
                <a:ea typeface="+mn-ea"/>
              </a:rPr>
              <a:t>,</a:t>
            </a:r>
            <a:r>
              <a:rPr kumimoji="0" lang="zh-CN" altLang="en-US" b="1" dirty="0">
                <a:latin typeface="+mn-ea"/>
                <a:ea typeface="+mn-ea"/>
              </a:rPr>
              <a:t>则每一小块的密度和质量分别为</a:t>
            </a:r>
            <a:r>
              <a:rPr kumimoji="0" lang="en-US" altLang="zh-CN" b="1" dirty="0">
                <a:latin typeface="+mn-ea"/>
                <a:ea typeface="+mn-ea"/>
              </a:rPr>
              <a:t>(    )</a:t>
            </a:r>
          </a:p>
          <a:p>
            <a:pPr>
              <a:spcBef>
                <a:spcPct val="50000"/>
              </a:spcBef>
              <a:defRPr/>
            </a:pPr>
            <a:endParaRPr kumimoji="0" lang="zh-CN" altLang="en-US" dirty="0">
              <a:latin typeface="+mn-ea"/>
              <a:ea typeface="+mn-ea"/>
            </a:endParaRPr>
          </a:p>
        </p:txBody>
      </p:sp>
      <p:sp>
        <p:nvSpPr>
          <p:cNvPr id="7179" name="Text Box 7"/>
          <p:cNvSpPr txBox="1">
            <a:spLocks noChangeArrowheads="1"/>
          </p:cNvSpPr>
          <p:nvPr/>
        </p:nvSpPr>
        <p:spPr bwMode="auto">
          <a:xfrm>
            <a:off x="966788" y="2971800"/>
            <a:ext cx="7772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CN" b="1">
                <a:cs typeface="Times New Roman" pitchFamily="18" charset="0"/>
              </a:rPr>
              <a:t>A.</a:t>
            </a:r>
            <a:r>
              <a:rPr kumimoji="0" lang="en-US" altLang="zh-CN" sz="4000" b="1">
                <a:latin typeface="Arial" pitchFamily="34" charset="0"/>
              </a:rPr>
              <a:t>  </a:t>
            </a:r>
          </a:p>
        </p:txBody>
      </p:sp>
      <p:sp>
        <p:nvSpPr>
          <p:cNvPr id="7180" name="Rectangle 8"/>
          <p:cNvSpPr>
            <a:spLocks noChangeArrowheads="1"/>
          </p:cNvSpPr>
          <p:nvPr/>
        </p:nvSpPr>
        <p:spPr bwMode="auto">
          <a:xfrm>
            <a:off x="-23813" y="381000"/>
            <a:ext cx="9144001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graphicFrame>
        <p:nvGraphicFramePr>
          <p:cNvPr id="7171" name="Object 9"/>
          <p:cNvGraphicFramePr>
            <a:graphicFrameLocks noChangeAspect="1"/>
          </p:cNvGraphicFramePr>
          <p:nvPr/>
        </p:nvGraphicFramePr>
        <p:xfrm>
          <a:off x="1500188" y="3071813"/>
          <a:ext cx="1546225" cy="65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6" name="公式" r:id="rId5" imgW="469800" imgH="203040" progId="Equation.3">
                  <p:embed/>
                </p:oleObj>
              </mc:Choice>
              <mc:Fallback>
                <p:oleObj name="公式" r:id="rId5" imgW="46980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0188" y="3071813"/>
                        <a:ext cx="1546225" cy="657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1" name="Text Box 10"/>
          <p:cNvSpPr txBox="1">
            <a:spLocks noChangeArrowheads="1"/>
          </p:cNvSpPr>
          <p:nvPr/>
        </p:nvSpPr>
        <p:spPr bwMode="auto">
          <a:xfrm>
            <a:off x="4286250" y="3071813"/>
            <a:ext cx="4038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CN" b="1">
                <a:cs typeface="Times New Roman" pitchFamily="18" charset="0"/>
              </a:rPr>
              <a:t>B.</a:t>
            </a:r>
          </a:p>
        </p:txBody>
      </p:sp>
      <p:sp>
        <p:nvSpPr>
          <p:cNvPr id="7182" name="Rectangle 11"/>
          <p:cNvSpPr>
            <a:spLocks noChangeArrowheads="1"/>
          </p:cNvSpPr>
          <p:nvPr/>
        </p:nvSpPr>
        <p:spPr bwMode="auto">
          <a:xfrm>
            <a:off x="-23813" y="381000"/>
            <a:ext cx="9144001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graphicFrame>
        <p:nvGraphicFramePr>
          <p:cNvPr id="7172" name="Object 12"/>
          <p:cNvGraphicFramePr>
            <a:graphicFrameLocks noChangeAspect="1"/>
          </p:cNvGraphicFramePr>
          <p:nvPr/>
        </p:nvGraphicFramePr>
        <p:xfrm>
          <a:off x="5005388" y="2971800"/>
          <a:ext cx="2057400" cy="636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7" name="公式" r:id="rId7" imgW="795996" imgH="254719" progId="Equation.3">
                  <p:embed/>
                </p:oleObj>
              </mc:Choice>
              <mc:Fallback>
                <p:oleObj name="公式" r:id="rId7" imgW="795996" imgH="25471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5388" y="2971800"/>
                        <a:ext cx="2057400" cy="636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3" name="Text Box 13"/>
          <p:cNvSpPr txBox="1">
            <a:spLocks noChangeArrowheads="1"/>
          </p:cNvSpPr>
          <p:nvPr/>
        </p:nvSpPr>
        <p:spPr bwMode="auto">
          <a:xfrm>
            <a:off x="890588" y="4495800"/>
            <a:ext cx="2133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CN" b="1">
                <a:cs typeface="Times New Roman" pitchFamily="18" charset="0"/>
              </a:rPr>
              <a:t>C.</a:t>
            </a:r>
          </a:p>
        </p:txBody>
      </p:sp>
      <p:sp>
        <p:nvSpPr>
          <p:cNvPr id="7184" name="Rectangle 14"/>
          <p:cNvSpPr>
            <a:spLocks noChangeArrowheads="1"/>
          </p:cNvSpPr>
          <p:nvPr/>
        </p:nvSpPr>
        <p:spPr bwMode="auto">
          <a:xfrm>
            <a:off x="-23813" y="3686175"/>
            <a:ext cx="9144001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graphicFrame>
        <p:nvGraphicFramePr>
          <p:cNvPr id="7173" name="Object 15"/>
          <p:cNvGraphicFramePr>
            <a:graphicFrameLocks noChangeAspect="1"/>
          </p:cNvGraphicFramePr>
          <p:nvPr/>
        </p:nvGraphicFramePr>
        <p:xfrm>
          <a:off x="1533525" y="4429125"/>
          <a:ext cx="1681163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8" name="公式" r:id="rId9" imgW="804752" imgH="418471" progId="Equation.3">
                  <p:embed/>
                </p:oleObj>
              </mc:Choice>
              <mc:Fallback>
                <p:oleObj name="公式" r:id="rId9" imgW="804752" imgH="41847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3525" y="4429125"/>
                        <a:ext cx="1681163" cy="500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5" name="Text Box 16"/>
          <p:cNvSpPr txBox="1">
            <a:spLocks noChangeArrowheads="1"/>
          </p:cNvSpPr>
          <p:nvPr/>
        </p:nvSpPr>
        <p:spPr bwMode="auto">
          <a:xfrm>
            <a:off x="4357688" y="4500563"/>
            <a:ext cx="1066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CN" b="1">
                <a:cs typeface="Times New Roman" pitchFamily="18" charset="0"/>
              </a:rPr>
              <a:t>D.</a:t>
            </a:r>
          </a:p>
        </p:txBody>
      </p:sp>
      <p:sp>
        <p:nvSpPr>
          <p:cNvPr id="7186" name="Rectangle 17"/>
          <p:cNvSpPr>
            <a:spLocks noChangeArrowheads="1"/>
          </p:cNvSpPr>
          <p:nvPr/>
        </p:nvSpPr>
        <p:spPr bwMode="auto">
          <a:xfrm>
            <a:off x="-23813" y="3686175"/>
            <a:ext cx="9144001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graphicFrame>
        <p:nvGraphicFramePr>
          <p:cNvPr id="7174" name="Object 18"/>
          <p:cNvGraphicFramePr>
            <a:graphicFrameLocks noChangeAspect="1"/>
          </p:cNvGraphicFramePr>
          <p:nvPr/>
        </p:nvGraphicFramePr>
        <p:xfrm>
          <a:off x="4929188" y="4286250"/>
          <a:ext cx="2386012" cy="642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9" name="公式" r:id="rId11" imgW="469800" imgH="203040" progId="Equation.3">
                  <p:embed/>
                </p:oleObj>
              </mc:Choice>
              <mc:Fallback>
                <p:oleObj name="公式" r:id="rId11" imgW="46980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9188" y="4286250"/>
                        <a:ext cx="2386012" cy="642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11" name="Text Box 19"/>
          <p:cNvSpPr txBox="1">
            <a:spLocks noChangeArrowheads="1"/>
          </p:cNvSpPr>
          <p:nvPr/>
        </p:nvSpPr>
        <p:spPr bwMode="auto">
          <a:xfrm>
            <a:off x="6805613" y="2071688"/>
            <a:ext cx="838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CN" b="1">
                <a:solidFill>
                  <a:srgbClr val="FF0000"/>
                </a:solidFill>
                <a:cs typeface="Times New Roman" pitchFamily="18" charset="0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741334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3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文本框 1"/>
          <p:cNvSpPr>
            <a:spLocks noGrp="1"/>
          </p:cNvSpPr>
          <p:nvPr>
            <p:ph idx="4294967295"/>
          </p:nvPr>
        </p:nvSpPr>
        <p:spPr bwMode="auto">
          <a:xfrm>
            <a:off x="-36512" y="2060848"/>
            <a:ext cx="9144000" cy="1643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0" algn="ctr" eaLnBrk="1" hangingPunct="1"/>
            <a:r>
              <a:rPr lang="zh-CN" altLang="en-US" sz="3600" b="1" dirty="0" smtClean="0">
                <a:latin typeface="华文新魏" pitchFamily="2" charset="-122"/>
                <a:ea typeface="华文新魏" pitchFamily="2" charset="-122"/>
              </a:rPr>
              <a:t>第六章  物质的物理属性</a:t>
            </a:r>
            <a:endParaRPr lang="en-US" altLang="zh-CN" sz="3600" b="1" dirty="0" smtClean="0">
              <a:latin typeface="华文新魏" pitchFamily="2" charset="-122"/>
              <a:ea typeface="华文新魏" pitchFamily="2" charset="-122"/>
            </a:endParaRPr>
          </a:p>
          <a:p>
            <a:pPr indent="0" algn="ctr" eaLnBrk="1" hangingPunct="1">
              <a:buNone/>
            </a:pPr>
            <a:r>
              <a:rPr lang="en-US" altLang="zh-CN" sz="5400" b="1" dirty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5</a:t>
            </a:r>
            <a:r>
              <a:rPr lang="zh-CN" altLang="en-US" sz="5400" b="1" smtClean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、</a:t>
            </a:r>
            <a:r>
              <a:rPr lang="zh-CN" altLang="en-US" sz="5400" b="1" dirty="0" smtClean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物质的密度</a:t>
            </a:r>
          </a:p>
        </p:txBody>
      </p:sp>
    </p:spTree>
    <p:extLst>
      <p:ext uri="{BB962C8B-B14F-4D97-AF65-F5344CB8AC3E}">
        <p14:creationId xmlns:p14="http://schemas.microsoft.com/office/powerpoint/2010/main" val="30199880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Text Box 2"/>
          <p:cNvSpPr txBox="1">
            <a:spLocks noChangeArrowheads="1"/>
          </p:cNvSpPr>
          <p:nvPr/>
        </p:nvSpPr>
        <p:spPr bwMode="auto">
          <a:xfrm>
            <a:off x="500063" y="1031875"/>
            <a:ext cx="78486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  <a:defRPr/>
            </a:pPr>
            <a:r>
              <a:rPr kumimoji="0" lang="en-US" altLang="zh-CN" b="1" dirty="0">
                <a:latin typeface="+mn-ea"/>
                <a:ea typeface="+mn-ea"/>
              </a:rPr>
              <a:t>3.</a:t>
            </a:r>
            <a:r>
              <a:rPr kumimoji="0" lang="zh-CN" altLang="en-US" b="1" dirty="0">
                <a:latin typeface="+mn-ea"/>
                <a:ea typeface="+mn-ea"/>
              </a:rPr>
              <a:t>一金属块</a:t>
            </a:r>
            <a:r>
              <a:rPr kumimoji="0" lang="en-US" altLang="zh-CN" b="1" dirty="0">
                <a:latin typeface="+mn-ea"/>
                <a:ea typeface="+mn-ea"/>
              </a:rPr>
              <a:t>,</a:t>
            </a:r>
            <a:r>
              <a:rPr kumimoji="0" lang="zh-CN" altLang="en-US" b="1" dirty="0">
                <a:latin typeface="+mn-ea"/>
                <a:ea typeface="+mn-ea"/>
              </a:rPr>
              <a:t>用天平称出它的质量为</a:t>
            </a:r>
            <a:r>
              <a:rPr kumimoji="0" lang="en-US" altLang="zh-CN" b="1" dirty="0">
                <a:latin typeface="+mn-ea"/>
                <a:ea typeface="+mn-ea"/>
              </a:rPr>
              <a:t>158 g,</a:t>
            </a:r>
            <a:r>
              <a:rPr kumimoji="0" lang="zh-CN" altLang="en-US" b="1" dirty="0">
                <a:latin typeface="+mn-ea"/>
                <a:ea typeface="+mn-ea"/>
              </a:rPr>
              <a:t>这个金属块放入量筒前后液面如图所示</a:t>
            </a:r>
            <a:r>
              <a:rPr kumimoji="0" lang="en-US" altLang="zh-CN" b="1" dirty="0">
                <a:latin typeface="+mn-ea"/>
                <a:ea typeface="+mn-ea"/>
              </a:rPr>
              <a:t>,</a:t>
            </a:r>
            <a:r>
              <a:rPr kumimoji="0" lang="zh-CN" altLang="en-US" b="1" dirty="0">
                <a:latin typeface="+mn-ea"/>
                <a:ea typeface="+mn-ea"/>
              </a:rPr>
              <a:t>这个金属块的密度</a:t>
            </a:r>
            <a:r>
              <a:rPr kumimoji="0" lang="en-US" altLang="zh-CN" b="1" dirty="0">
                <a:latin typeface="+mn-ea"/>
                <a:ea typeface="+mn-ea"/>
              </a:rPr>
              <a:t>?</a:t>
            </a:r>
            <a:r>
              <a:rPr kumimoji="0" lang="zh-CN" altLang="en-US" b="1" dirty="0">
                <a:latin typeface="+mn-ea"/>
                <a:ea typeface="+mn-ea"/>
              </a:rPr>
              <a:t>查表看看是由什么物质组在的</a:t>
            </a:r>
            <a:r>
              <a:rPr kumimoji="0" lang="en-US" altLang="zh-CN" b="1" dirty="0">
                <a:latin typeface="+mn-ea"/>
                <a:ea typeface="+mn-ea"/>
              </a:rPr>
              <a:t>?</a:t>
            </a:r>
          </a:p>
        </p:txBody>
      </p:sp>
      <p:grpSp>
        <p:nvGrpSpPr>
          <p:cNvPr id="8197" name="Group 3"/>
          <p:cNvGrpSpPr>
            <a:grpSpLocks/>
          </p:cNvGrpSpPr>
          <p:nvPr/>
        </p:nvGrpSpPr>
        <p:grpSpPr bwMode="auto">
          <a:xfrm>
            <a:off x="6500813" y="3000375"/>
            <a:ext cx="838200" cy="3124200"/>
            <a:chOff x="3780" y="1755"/>
            <a:chExt cx="1800" cy="4836"/>
          </a:xfrm>
        </p:grpSpPr>
        <p:sp>
          <p:nvSpPr>
            <p:cNvPr id="8245" name="y11line 2"/>
            <p:cNvSpPr>
              <a:spLocks noChangeShapeType="1"/>
            </p:cNvSpPr>
            <p:nvPr/>
          </p:nvSpPr>
          <p:spPr bwMode="auto">
            <a:xfrm>
              <a:off x="4140" y="1755"/>
              <a:ext cx="10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46" name="y11line 3"/>
            <p:cNvSpPr>
              <a:spLocks noChangeShapeType="1"/>
            </p:cNvSpPr>
            <p:nvPr/>
          </p:nvSpPr>
          <p:spPr bwMode="auto">
            <a:xfrm flipV="1">
              <a:off x="3780" y="1755"/>
              <a:ext cx="360" cy="15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47" name="y11line 4"/>
            <p:cNvSpPr>
              <a:spLocks noChangeShapeType="1"/>
            </p:cNvSpPr>
            <p:nvPr/>
          </p:nvSpPr>
          <p:spPr bwMode="auto">
            <a:xfrm>
              <a:off x="3780" y="1911"/>
              <a:ext cx="360" cy="31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48" name="y11line 5"/>
            <p:cNvSpPr>
              <a:spLocks noChangeShapeType="1"/>
            </p:cNvSpPr>
            <p:nvPr/>
          </p:nvSpPr>
          <p:spPr bwMode="auto">
            <a:xfrm>
              <a:off x="4140" y="2223"/>
              <a:ext cx="0" cy="421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49" name="y11line 6"/>
            <p:cNvSpPr>
              <a:spLocks noChangeShapeType="1"/>
            </p:cNvSpPr>
            <p:nvPr/>
          </p:nvSpPr>
          <p:spPr bwMode="auto">
            <a:xfrm>
              <a:off x="5220" y="1755"/>
              <a:ext cx="0" cy="46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50" name="y11line 7"/>
            <p:cNvSpPr>
              <a:spLocks noChangeShapeType="1"/>
            </p:cNvSpPr>
            <p:nvPr/>
          </p:nvSpPr>
          <p:spPr bwMode="auto">
            <a:xfrm>
              <a:off x="5040" y="2067"/>
              <a:ext cx="0" cy="421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51" name="y11line 8"/>
            <p:cNvSpPr>
              <a:spLocks noChangeShapeType="1"/>
            </p:cNvSpPr>
            <p:nvPr/>
          </p:nvSpPr>
          <p:spPr bwMode="auto">
            <a:xfrm>
              <a:off x="4680" y="6279"/>
              <a:ext cx="3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52" name="y11line 9"/>
            <p:cNvSpPr>
              <a:spLocks noChangeShapeType="1"/>
            </p:cNvSpPr>
            <p:nvPr/>
          </p:nvSpPr>
          <p:spPr bwMode="auto">
            <a:xfrm>
              <a:off x="4320" y="1911"/>
              <a:ext cx="3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53" name="y11line 10"/>
            <p:cNvSpPr>
              <a:spLocks noChangeShapeType="1"/>
            </p:cNvSpPr>
            <p:nvPr/>
          </p:nvSpPr>
          <p:spPr bwMode="auto">
            <a:xfrm>
              <a:off x="4140" y="6435"/>
              <a:ext cx="10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54" name="y11line 11"/>
            <p:cNvSpPr>
              <a:spLocks noChangeShapeType="1"/>
            </p:cNvSpPr>
            <p:nvPr/>
          </p:nvSpPr>
          <p:spPr bwMode="auto">
            <a:xfrm flipV="1">
              <a:off x="3780" y="6123"/>
              <a:ext cx="360" cy="31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55" name="y11line 12"/>
            <p:cNvSpPr>
              <a:spLocks noChangeShapeType="1"/>
            </p:cNvSpPr>
            <p:nvPr/>
          </p:nvSpPr>
          <p:spPr bwMode="auto">
            <a:xfrm>
              <a:off x="5220" y="6123"/>
              <a:ext cx="360" cy="31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56" name="y11line 13"/>
            <p:cNvSpPr>
              <a:spLocks noChangeShapeType="1"/>
            </p:cNvSpPr>
            <p:nvPr/>
          </p:nvSpPr>
          <p:spPr bwMode="auto">
            <a:xfrm>
              <a:off x="3780" y="6435"/>
              <a:ext cx="0" cy="15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57" name="y11line 14"/>
            <p:cNvSpPr>
              <a:spLocks noChangeShapeType="1"/>
            </p:cNvSpPr>
            <p:nvPr/>
          </p:nvSpPr>
          <p:spPr bwMode="auto">
            <a:xfrm>
              <a:off x="5580" y="6435"/>
              <a:ext cx="0" cy="15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58" name="y11line 15"/>
            <p:cNvSpPr>
              <a:spLocks noChangeShapeType="1"/>
            </p:cNvSpPr>
            <p:nvPr/>
          </p:nvSpPr>
          <p:spPr bwMode="auto">
            <a:xfrm>
              <a:off x="3780" y="6591"/>
              <a:ext cx="18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59" name="y11line 16"/>
            <p:cNvSpPr>
              <a:spLocks noChangeShapeType="1"/>
            </p:cNvSpPr>
            <p:nvPr/>
          </p:nvSpPr>
          <p:spPr bwMode="auto">
            <a:xfrm>
              <a:off x="4140" y="2691"/>
              <a:ext cx="3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60" name="y11line 17"/>
            <p:cNvSpPr>
              <a:spLocks noChangeShapeType="1"/>
            </p:cNvSpPr>
            <p:nvPr/>
          </p:nvSpPr>
          <p:spPr bwMode="auto">
            <a:xfrm>
              <a:off x="4140" y="2847"/>
              <a:ext cx="1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61" name="y11line 18"/>
            <p:cNvSpPr>
              <a:spLocks noChangeShapeType="1"/>
            </p:cNvSpPr>
            <p:nvPr/>
          </p:nvSpPr>
          <p:spPr bwMode="auto">
            <a:xfrm>
              <a:off x="4140" y="3003"/>
              <a:ext cx="3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62" name="y11line 19"/>
            <p:cNvSpPr>
              <a:spLocks noChangeShapeType="1"/>
            </p:cNvSpPr>
            <p:nvPr/>
          </p:nvSpPr>
          <p:spPr bwMode="auto">
            <a:xfrm>
              <a:off x="4140" y="3159"/>
              <a:ext cx="1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63" name="y11line 20"/>
            <p:cNvSpPr>
              <a:spLocks noChangeShapeType="1"/>
            </p:cNvSpPr>
            <p:nvPr/>
          </p:nvSpPr>
          <p:spPr bwMode="auto">
            <a:xfrm>
              <a:off x="4140" y="3315"/>
              <a:ext cx="3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64" name="y11line 21"/>
            <p:cNvSpPr>
              <a:spLocks noChangeShapeType="1"/>
            </p:cNvSpPr>
            <p:nvPr/>
          </p:nvSpPr>
          <p:spPr bwMode="auto">
            <a:xfrm>
              <a:off x="4140" y="3471"/>
              <a:ext cx="1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65" name="y11line 22"/>
            <p:cNvSpPr>
              <a:spLocks noChangeShapeType="1"/>
            </p:cNvSpPr>
            <p:nvPr/>
          </p:nvSpPr>
          <p:spPr bwMode="auto">
            <a:xfrm>
              <a:off x="4140" y="3627"/>
              <a:ext cx="3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66" name="y11line 23"/>
            <p:cNvSpPr>
              <a:spLocks noChangeShapeType="1"/>
            </p:cNvSpPr>
            <p:nvPr/>
          </p:nvSpPr>
          <p:spPr bwMode="auto">
            <a:xfrm>
              <a:off x="4140" y="3783"/>
              <a:ext cx="1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67" name="y11line 24"/>
            <p:cNvSpPr>
              <a:spLocks noChangeShapeType="1"/>
            </p:cNvSpPr>
            <p:nvPr/>
          </p:nvSpPr>
          <p:spPr bwMode="auto">
            <a:xfrm>
              <a:off x="4140" y="3939"/>
              <a:ext cx="3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68" name="y11line 25"/>
            <p:cNvSpPr>
              <a:spLocks noChangeShapeType="1"/>
            </p:cNvSpPr>
            <p:nvPr/>
          </p:nvSpPr>
          <p:spPr bwMode="auto">
            <a:xfrm>
              <a:off x="4140" y="4095"/>
              <a:ext cx="1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69" name="y11line 26"/>
            <p:cNvSpPr>
              <a:spLocks noChangeShapeType="1"/>
            </p:cNvSpPr>
            <p:nvPr/>
          </p:nvSpPr>
          <p:spPr bwMode="auto">
            <a:xfrm>
              <a:off x="4140" y="4251"/>
              <a:ext cx="3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70" name="y11line 27"/>
            <p:cNvSpPr>
              <a:spLocks noChangeShapeType="1"/>
            </p:cNvSpPr>
            <p:nvPr/>
          </p:nvSpPr>
          <p:spPr bwMode="auto">
            <a:xfrm>
              <a:off x="4140" y="4407"/>
              <a:ext cx="1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71" name="y11line 28"/>
            <p:cNvSpPr>
              <a:spLocks noChangeShapeType="1"/>
            </p:cNvSpPr>
            <p:nvPr/>
          </p:nvSpPr>
          <p:spPr bwMode="auto">
            <a:xfrm>
              <a:off x="4140" y="4563"/>
              <a:ext cx="3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72" name="y11line 29"/>
            <p:cNvSpPr>
              <a:spLocks noChangeShapeType="1"/>
            </p:cNvSpPr>
            <p:nvPr/>
          </p:nvSpPr>
          <p:spPr bwMode="auto">
            <a:xfrm>
              <a:off x="4140" y="4719"/>
              <a:ext cx="1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73" name="y11line 30"/>
            <p:cNvSpPr>
              <a:spLocks noChangeShapeType="1"/>
            </p:cNvSpPr>
            <p:nvPr/>
          </p:nvSpPr>
          <p:spPr bwMode="auto">
            <a:xfrm>
              <a:off x="4140" y="4875"/>
              <a:ext cx="3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74" name="y11line 31"/>
            <p:cNvSpPr>
              <a:spLocks noChangeShapeType="1"/>
            </p:cNvSpPr>
            <p:nvPr/>
          </p:nvSpPr>
          <p:spPr bwMode="auto">
            <a:xfrm>
              <a:off x="4140" y="5031"/>
              <a:ext cx="1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75" name="y11line 32"/>
            <p:cNvSpPr>
              <a:spLocks noChangeShapeType="1"/>
            </p:cNvSpPr>
            <p:nvPr/>
          </p:nvSpPr>
          <p:spPr bwMode="auto">
            <a:xfrm>
              <a:off x="4140" y="5187"/>
              <a:ext cx="3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76" name="y11line 33"/>
            <p:cNvSpPr>
              <a:spLocks noChangeShapeType="1"/>
            </p:cNvSpPr>
            <p:nvPr/>
          </p:nvSpPr>
          <p:spPr bwMode="auto">
            <a:xfrm>
              <a:off x="4140" y="5343"/>
              <a:ext cx="1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77" name="y11line 34"/>
            <p:cNvSpPr>
              <a:spLocks noChangeShapeType="1"/>
            </p:cNvSpPr>
            <p:nvPr/>
          </p:nvSpPr>
          <p:spPr bwMode="auto">
            <a:xfrm>
              <a:off x="4140" y="5499"/>
              <a:ext cx="3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78" name="y11line 35"/>
            <p:cNvSpPr>
              <a:spLocks noChangeShapeType="1"/>
            </p:cNvSpPr>
            <p:nvPr/>
          </p:nvSpPr>
          <p:spPr bwMode="auto">
            <a:xfrm>
              <a:off x="4140" y="5655"/>
              <a:ext cx="1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79" name="y11line 36"/>
            <p:cNvSpPr>
              <a:spLocks noChangeShapeType="1"/>
            </p:cNvSpPr>
            <p:nvPr/>
          </p:nvSpPr>
          <p:spPr bwMode="auto">
            <a:xfrm>
              <a:off x="4140" y="5811"/>
              <a:ext cx="3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80" name="y11line 37"/>
            <p:cNvSpPr>
              <a:spLocks noChangeShapeType="1"/>
            </p:cNvSpPr>
            <p:nvPr/>
          </p:nvSpPr>
          <p:spPr bwMode="auto">
            <a:xfrm>
              <a:off x="4140" y="5967"/>
              <a:ext cx="1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8198" name="Group 40"/>
          <p:cNvGrpSpPr>
            <a:grpSpLocks/>
          </p:cNvGrpSpPr>
          <p:nvPr/>
        </p:nvGrpSpPr>
        <p:grpSpPr bwMode="auto">
          <a:xfrm>
            <a:off x="7643813" y="3000375"/>
            <a:ext cx="838200" cy="3124200"/>
            <a:chOff x="3780" y="1755"/>
            <a:chExt cx="1800" cy="4836"/>
          </a:xfrm>
        </p:grpSpPr>
        <p:sp>
          <p:nvSpPr>
            <p:cNvPr id="8209" name="y11line 2"/>
            <p:cNvSpPr>
              <a:spLocks noChangeShapeType="1"/>
            </p:cNvSpPr>
            <p:nvPr/>
          </p:nvSpPr>
          <p:spPr bwMode="auto">
            <a:xfrm>
              <a:off x="4140" y="1755"/>
              <a:ext cx="10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10" name="y11line 3"/>
            <p:cNvSpPr>
              <a:spLocks noChangeShapeType="1"/>
            </p:cNvSpPr>
            <p:nvPr/>
          </p:nvSpPr>
          <p:spPr bwMode="auto">
            <a:xfrm flipV="1">
              <a:off x="3780" y="1755"/>
              <a:ext cx="360" cy="15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11" name="y11line 4"/>
            <p:cNvSpPr>
              <a:spLocks noChangeShapeType="1"/>
            </p:cNvSpPr>
            <p:nvPr/>
          </p:nvSpPr>
          <p:spPr bwMode="auto">
            <a:xfrm>
              <a:off x="3780" y="1911"/>
              <a:ext cx="360" cy="31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12" name="y11line 5"/>
            <p:cNvSpPr>
              <a:spLocks noChangeShapeType="1"/>
            </p:cNvSpPr>
            <p:nvPr/>
          </p:nvSpPr>
          <p:spPr bwMode="auto">
            <a:xfrm>
              <a:off x="4140" y="2223"/>
              <a:ext cx="0" cy="421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13" name="y11line 6"/>
            <p:cNvSpPr>
              <a:spLocks noChangeShapeType="1"/>
            </p:cNvSpPr>
            <p:nvPr/>
          </p:nvSpPr>
          <p:spPr bwMode="auto">
            <a:xfrm>
              <a:off x="5220" y="1755"/>
              <a:ext cx="0" cy="46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14" name="y11line 7"/>
            <p:cNvSpPr>
              <a:spLocks noChangeShapeType="1"/>
            </p:cNvSpPr>
            <p:nvPr/>
          </p:nvSpPr>
          <p:spPr bwMode="auto">
            <a:xfrm>
              <a:off x="5040" y="2067"/>
              <a:ext cx="0" cy="421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15" name="y11line 8"/>
            <p:cNvSpPr>
              <a:spLocks noChangeShapeType="1"/>
            </p:cNvSpPr>
            <p:nvPr/>
          </p:nvSpPr>
          <p:spPr bwMode="auto">
            <a:xfrm>
              <a:off x="4680" y="6279"/>
              <a:ext cx="3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16" name="y11line 9"/>
            <p:cNvSpPr>
              <a:spLocks noChangeShapeType="1"/>
            </p:cNvSpPr>
            <p:nvPr/>
          </p:nvSpPr>
          <p:spPr bwMode="auto">
            <a:xfrm>
              <a:off x="4320" y="1911"/>
              <a:ext cx="3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17" name="y11line 10"/>
            <p:cNvSpPr>
              <a:spLocks noChangeShapeType="1"/>
            </p:cNvSpPr>
            <p:nvPr/>
          </p:nvSpPr>
          <p:spPr bwMode="auto">
            <a:xfrm>
              <a:off x="4140" y="6435"/>
              <a:ext cx="10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18" name="y11line 11"/>
            <p:cNvSpPr>
              <a:spLocks noChangeShapeType="1"/>
            </p:cNvSpPr>
            <p:nvPr/>
          </p:nvSpPr>
          <p:spPr bwMode="auto">
            <a:xfrm flipV="1">
              <a:off x="3780" y="6123"/>
              <a:ext cx="360" cy="31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19" name="y11line 12"/>
            <p:cNvSpPr>
              <a:spLocks noChangeShapeType="1"/>
            </p:cNvSpPr>
            <p:nvPr/>
          </p:nvSpPr>
          <p:spPr bwMode="auto">
            <a:xfrm>
              <a:off x="5220" y="6123"/>
              <a:ext cx="360" cy="31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20" name="y11line 13"/>
            <p:cNvSpPr>
              <a:spLocks noChangeShapeType="1"/>
            </p:cNvSpPr>
            <p:nvPr/>
          </p:nvSpPr>
          <p:spPr bwMode="auto">
            <a:xfrm>
              <a:off x="3780" y="6435"/>
              <a:ext cx="0" cy="15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21" name="y11line 14"/>
            <p:cNvSpPr>
              <a:spLocks noChangeShapeType="1"/>
            </p:cNvSpPr>
            <p:nvPr/>
          </p:nvSpPr>
          <p:spPr bwMode="auto">
            <a:xfrm>
              <a:off x="5580" y="6435"/>
              <a:ext cx="0" cy="15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22" name="y11line 15"/>
            <p:cNvSpPr>
              <a:spLocks noChangeShapeType="1"/>
            </p:cNvSpPr>
            <p:nvPr/>
          </p:nvSpPr>
          <p:spPr bwMode="auto">
            <a:xfrm>
              <a:off x="3780" y="6591"/>
              <a:ext cx="18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23" name="y11line 16"/>
            <p:cNvSpPr>
              <a:spLocks noChangeShapeType="1"/>
            </p:cNvSpPr>
            <p:nvPr/>
          </p:nvSpPr>
          <p:spPr bwMode="auto">
            <a:xfrm>
              <a:off x="4140" y="2691"/>
              <a:ext cx="3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24" name="y11line 17"/>
            <p:cNvSpPr>
              <a:spLocks noChangeShapeType="1"/>
            </p:cNvSpPr>
            <p:nvPr/>
          </p:nvSpPr>
          <p:spPr bwMode="auto">
            <a:xfrm>
              <a:off x="4140" y="2847"/>
              <a:ext cx="1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25" name="y11line 18"/>
            <p:cNvSpPr>
              <a:spLocks noChangeShapeType="1"/>
            </p:cNvSpPr>
            <p:nvPr/>
          </p:nvSpPr>
          <p:spPr bwMode="auto">
            <a:xfrm>
              <a:off x="4140" y="3003"/>
              <a:ext cx="3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26" name="y11line 19"/>
            <p:cNvSpPr>
              <a:spLocks noChangeShapeType="1"/>
            </p:cNvSpPr>
            <p:nvPr/>
          </p:nvSpPr>
          <p:spPr bwMode="auto">
            <a:xfrm>
              <a:off x="4140" y="3159"/>
              <a:ext cx="1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27" name="y11line 20"/>
            <p:cNvSpPr>
              <a:spLocks noChangeShapeType="1"/>
            </p:cNvSpPr>
            <p:nvPr/>
          </p:nvSpPr>
          <p:spPr bwMode="auto">
            <a:xfrm>
              <a:off x="4140" y="3315"/>
              <a:ext cx="3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28" name="y11line 21"/>
            <p:cNvSpPr>
              <a:spLocks noChangeShapeType="1"/>
            </p:cNvSpPr>
            <p:nvPr/>
          </p:nvSpPr>
          <p:spPr bwMode="auto">
            <a:xfrm>
              <a:off x="4140" y="3471"/>
              <a:ext cx="1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29" name="y11line 22"/>
            <p:cNvSpPr>
              <a:spLocks noChangeShapeType="1"/>
            </p:cNvSpPr>
            <p:nvPr/>
          </p:nvSpPr>
          <p:spPr bwMode="auto">
            <a:xfrm>
              <a:off x="4140" y="3627"/>
              <a:ext cx="3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30" name="y11line 23"/>
            <p:cNvSpPr>
              <a:spLocks noChangeShapeType="1"/>
            </p:cNvSpPr>
            <p:nvPr/>
          </p:nvSpPr>
          <p:spPr bwMode="auto">
            <a:xfrm>
              <a:off x="4140" y="3783"/>
              <a:ext cx="1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31" name="y11line 24"/>
            <p:cNvSpPr>
              <a:spLocks noChangeShapeType="1"/>
            </p:cNvSpPr>
            <p:nvPr/>
          </p:nvSpPr>
          <p:spPr bwMode="auto">
            <a:xfrm>
              <a:off x="4140" y="3939"/>
              <a:ext cx="3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32" name="y11line 25"/>
            <p:cNvSpPr>
              <a:spLocks noChangeShapeType="1"/>
            </p:cNvSpPr>
            <p:nvPr/>
          </p:nvSpPr>
          <p:spPr bwMode="auto">
            <a:xfrm>
              <a:off x="4140" y="4095"/>
              <a:ext cx="1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33" name="y11line 26"/>
            <p:cNvSpPr>
              <a:spLocks noChangeShapeType="1"/>
            </p:cNvSpPr>
            <p:nvPr/>
          </p:nvSpPr>
          <p:spPr bwMode="auto">
            <a:xfrm>
              <a:off x="4140" y="4251"/>
              <a:ext cx="3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34" name="y11line 27"/>
            <p:cNvSpPr>
              <a:spLocks noChangeShapeType="1"/>
            </p:cNvSpPr>
            <p:nvPr/>
          </p:nvSpPr>
          <p:spPr bwMode="auto">
            <a:xfrm>
              <a:off x="4140" y="4407"/>
              <a:ext cx="1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35" name="y11line 28"/>
            <p:cNvSpPr>
              <a:spLocks noChangeShapeType="1"/>
            </p:cNvSpPr>
            <p:nvPr/>
          </p:nvSpPr>
          <p:spPr bwMode="auto">
            <a:xfrm>
              <a:off x="4140" y="4563"/>
              <a:ext cx="3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36" name="y11line 29"/>
            <p:cNvSpPr>
              <a:spLocks noChangeShapeType="1"/>
            </p:cNvSpPr>
            <p:nvPr/>
          </p:nvSpPr>
          <p:spPr bwMode="auto">
            <a:xfrm>
              <a:off x="4140" y="4719"/>
              <a:ext cx="1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37" name="y11line 30"/>
            <p:cNvSpPr>
              <a:spLocks noChangeShapeType="1"/>
            </p:cNvSpPr>
            <p:nvPr/>
          </p:nvSpPr>
          <p:spPr bwMode="auto">
            <a:xfrm>
              <a:off x="4140" y="4875"/>
              <a:ext cx="3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38" name="y11line 31"/>
            <p:cNvSpPr>
              <a:spLocks noChangeShapeType="1"/>
            </p:cNvSpPr>
            <p:nvPr/>
          </p:nvSpPr>
          <p:spPr bwMode="auto">
            <a:xfrm>
              <a:off x="4140" y="5031"/>
              <a:ext cx="1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39" name="y11line 32"/>
            <p:cNvSpPr>
              <a:spLocks noChangeShapeType="1"/>
            </p:cNvSpPr>
            <p:nvPr/>
          </p:nvSpPr>
          <p:spPr bwMode="auto">
            <a:xfrm>
              <a:off x="4140" y="5187"/>
              <a:ext cx="3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40" name="y11line 33"/>
            <p:cNvSpPr>
              <a:spLocks noChangeShapeType="1"/>
            </p:cNvSpPr>
            <p:nvPr/>
          </p:nvSpPr>
          <p:spPr bwMode="auto">
            <a:xfrm>
              <a:off x="4140" y="5343"/>
              <a:ext cx="1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41" name="y11line 34"/>
            <p:cNvSpPr>
              <a:spLocks noChangeShapeType="1"/>
            </p:cNvSpPr>
            <p:nvPr/>
          </p:nvSpPr>
          <p:spPr bwMode="auto">
            <a:xfrm>
              <a:off x="4140" y="5499"/>
              <a:ext cx="3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42" name="y11line 35"/>
            <p:cNvSpPr>
              <a:spLocks noChangeShapeType="1"/>
            </p:cNvSpPr>
            <p:nvPr/>
          </p:nvSpPr>
          <p:spPr bwMode="auto">
            <a:xfrm>
              <a:off x="4140" y="5655"/>
              <a:ext cx="1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43" name="y11line 36"/>
            <p:cNvSpPr>
              <a:spLocks noChangeShapeType="1"/>
            </p:cNvSpPr>
            <p:nvPr/>
          </p:nvSpPr>
          <p:spPr bwMode="auto">
            <a:xfrm>
              <a:off x="4140" y="5811"/>
              <a:ext cx="3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44" name="y11line 37"/>
            <p:cNvSpPr>
              <a:spLocks noChangeShapeType="1"/>
            </p:cNvSpPr>
            <p:nvPr/>
          </p:nvSpPr>
          <p:spPr bwMode="auto">
            <a:xfrm>
              <a:off x="4140" y="5967"/>
              <a:ext cx="1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8199" name="Line 77"/>
          <p:cNvSpPr>
            <a:spLocks noChangeShapeType="1"/>
          </p:cNvSpPr>
          <p:nvPr/>
        </p:nvSpPr>
        <p:spPr bwMode="auto">
          <a:xfrm>
            <a:off x="6286500" y="5291138"/>
            <a:ext cx="381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00" name="Line 78"/>
          <p:cNvSpPr>
            <a:spLocks noChangeShapeType="1"/>
          </p:cNvSpPr>
          <p:nvPr/>
        </p:nvSpPr>
        <p:spPr bwMode="auto">
          <a:xfrm>
            <a:off x="7429500" y="4800600"/>
            <a:ext cx="381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01" name="Text Box 79"/>
          <p:cNvSpPr txBox="1">
            <a:spLocks noChangeArrowheads="1"/>
          </p:cNvSpPr>
          <p:nvPr/>
        </p:nvSpPr>
        <p:spPr bwMode="auto">
          <a:xfrm>
            <a:off x="6605588" y="3076575"/>
            <a:ext cx="6096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CN" sz="1400" b="1">
                <a:latin typeface="Arial" pitchFamily="34" charset="0"/>
              </a:rPr>
              <a:t>110ml</a:t>
            </a:r>
          </a:p>
        </p:txBody>
      </p:sp>
      <p:sp>
        <p:nvSpPr>
          <p:cNvPr id="8202" name="Text Box 80"/>
          <p:cNvSpPr txBox="1">
            <a:spLocks noChangeArrowheads="1"/>
          </p:cNvSpPr>
          <p:nvPr/>
        </p:nvSpPr>
        <p:spPr bwMode="auto">
          <a:xfrm>
            <a:off x="7820025" y="3076575"/>
            <a:ext cx="6096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CN" sz="1400" b="1">
                <a:latin typeface="Arial" pitchFamily="34" charset="0"/>
              </a:rPr>
              <a:t>110ml</a:t>
            </a:r>
          </a:p>
        </p:txBody>
      </p:sp>
      <p:sp>
        <p:nvSpPr>
          <p:cNvPr id="34897" name="Text Box 81"/>
          <p:cNvSpPr txBox="1">
            <a:spLocks noChangeArrowheads="1"/>
          </p:cNvSpPr>
          <p:nvPr/>
        </p:nvSpPr>
        <p:spPr bwMode="auto">
          <a:xfrm>
            <a:off x="500063" y="2786063"/>
            <a:ext cx="592931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0" lang="zh-CN" altLang="en-US" b="1" dirty="0">
                <a:latin typeface="+mn-ea"/>
                <a:ea typeface="+mn-ea"/>
              </a:rPr>
              <a:t>已知</a:t>
            </a:r>
            <a:r>
              <a:rPr kumimoji="0" lang="en-US" altLang="zh-CN" b="1" dirty="0">
                <a:latin typeface="+mn-ea"/>
                <a:ea typeface="+mn-ea"/>
              </a:rPr>
              <a:t>:</a:t>
            </a:r>
            <a:r>
              <a:rPr kumimoji="0" lang="en-US" altLang="zh-CN" b="1" i="1" dirty="0">
                <a:ea typeface="+mn-ea"/>
                <a:cs typeface="Times New Roman" pitchFamily="18" charset="0"/>
              </a:rPr>
              <a:t>m</a:t>
            </a:r>
            <a:r>
              <a:rPr kumimoji="0" lang="zh-CN" altLang="en-US" b="1" baseline="-25000" dirty="0">
                <a:ea typeface="+mn-ea"/>
                <a:cs typeface="Times New Roman" pitchFamily="18" charset="0"/>
              </a:rPr>
              <a:t>金</a:t>
            </a:r>
            <a:r>
              <a:rPr kumimoji="0" lang="en-US" altLang="zh-CN" b="1" dirty="0">
                <a:ea typeface="+mn-ea"/>
                <a:cs typeface="Times New Roman" pitchFamily="18" charset="0"/>
              </a:rPr>
              <a:t>=158 g      </a:t>
            </a:r>
            <a:r>
              <a:rPr kumimoji="0" lang="en-US" altLang="zh-CN" b="1" i="1" dirty="0">
                <a:ea typeface="+mn-ea"/>
                <a:cs typeface="Times New Roman" pitchFamily="18" charset="0"/>
              </a:rPr>
              <a:t>V</a:t>
            </a:r>
            <a:r>
              <a:rPr kumimoji="0" lang="zh-CN" altLang="en-US" b="1" baseline="-25000" dirty="0">
                <a:ea typeface="+mn-ea"/>
                <a:cs typeface="Times New Roman" pitchFamily="18" charset="0"/>
              </a:rPr>
              <a:t>金</a:t>
            </a:r>
            <a:r>
              <a:rPr kumimoji="0" lang="en-US" altLang="zh-CN" b="1" dirty="0">
                <a:ea typeface="+mn-ea"/>
                <a:cs typeface="Times New Roman" pitchFamily="18" charset="0"/>
              </a:rPr>
              <a:t>=50ml-30ml=20cm</a:t>
            </a:r>
            <a:r>
              <a:rPr kumimoji="0" lang="en-US" altLang="zh-CN" b="1" baseline="30000" dirty="0">
                <a:ea typeface="+mn-ea"/>
                <a:cs typeface="Times New Roman" pitchFamily="18" charset="0"/>
              </a:rPr>
              <a:t>3</a:t>
            </a:r>
          </a:p>
          <a:p>
            <a:pPr>
              <a:spcBef>
                <a:spcPct val="50000"/>
              </a:spcBef>
              <a:defRPr/>
            </a:pPr>
            <a:r>
              <a:rPr kumimoji="0" lang="en-US" altLang="zh-CN" b="1" dirty="0">
                <a:latin typeface="+mn-ea"/>
                <a:ea typeface="+mn-ea"/>
              </a:rPr>
              <a:t>    </a:t>
            </a:r>
            <a:r>
              <a:rPr kumimoji="0" lang="zh-CN" altLang="en-US" b="1" dirty="0">
                <a:latin typeface="+mn-ea"/>
                <a:ea typeface="+mn-ea"/>
              </a:rPr>
              <a:t>求</a:t>
            </a:r>
            <a:r>
              <a:rPr kumimoji="0" lang="en-US" altLang="zh-CN" b="1" dirty="0">
                <a:latin typeface="+mn-ea"/>
                <a:ea typeface="+mn-ea"/>
              </a:rPr>
              <a:t>:</a:t>
            </a:r>
          </a:p>
        </p:txBody>
      </p:sp>
      <p:sp>
        <p:nvSpPr>
          <p:cNvPr id="8204" name="Rectangle 82"/>
          <p:cNvSpPr>
            <a:spLocks noChangeArrowheads="1"/>
          </p:cNvSpPr>
          <p:nvPr/>
        </p:nvSpPr>
        <p:spPr bwMode="auto">
          <a:xfrm>
            <a:off x="38100" y="4095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graphicFrame>
        <p:nvGraphicFramePr>
          <p:cNvPr id="34899" name="Object 83"/>
          <p:cNvGraphicFramePr>
            <a:graphicFrameLocks noChangeAspect="1"/>
          </p:cNvGraphicFramePr>
          <p:nvPr/>
        </p:nvGraphicFramePr>
        <p:xfrm>
          <a:off x="1762125" y="3373438"/>
          <a:ext cx="1524000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0" name="公式" r:id="rId3" imgW="555585" imgH="601884" progId="Equation.3">
                  <p:embed/>
                </p:oleObj>
              </mc:Choice>
              <mc:Fallback>
                <p:oleObj name="公式" r:id="rId3" imgW="555585" imgH="60188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2125" y="3373438"/>
                        <a:ext cx="1524000" cy="412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900" name="Text Box 84"/>
          <p:cNvSpPr txBox="1">
            <a:spLocks noChangeArrowheads="1"/>
          </p:cNvSpPr>
          <p:nvPr/>
        </p:nvSpPr>
        <p:spPr bwMode="auto">
          <a:xfrm>
            <a:off x="1071563" y="3929063"/>
            <a:ext cx="533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0" lang="zh-CN" altLang="en-US" b="1" dirty="0">
                <a:solidFill>
                  <a:srgbClr val="FF0000"/>
                </a:solidFill>
                <a:latin typeface="+mn-ea"/>
                <a:ea typeface="+mn-ea"/>
              </a:rPr>
              <a:t>解</a:t>
            </a:r>
            <a:r>
              <a:rPr kumimoji="0" lang="en-US" altLang="zh-CN" b="1" dirty="0">
                <a:solidFill>
                  <a:srgbClr val="FF0000"/>
                </a:solidFill>
                <a:latin typeface="+mn-ea"/>
                <a:ea typeface="+mn-ea"/>
              </a:rPr>
              <a:t>:</a:t>
            </a:r>
          </a:p>
        </p:txBody>
      </p:sp>
      <p:sp>
        <p:nvSpPr>
          <p:cNvPr id="8206" name="Rectangle 85"/>
          <p:cNvSpPr>
            <a:spLocks noChangeArrowheads="1"/>
          </p:cNvSpPr>
          <p:nvPr/>
        </p:nvSpPr>
        <p:spPr bwMode="auto">
          <a:xfrm>
            <a:off x="38100" y="4095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graphicFrame>
        <p:nvGraphicFramePr>
          <p:cNvPr id="34902" name="Object 86"/>
          <p:cNvGraphicFramePr>
            <a:graphicFrameLocks noChangeAspect="1"/>
          </p:cNvGraphicFramePr>
          <p:nvPr/>
        </p:nvGraphicFramePr>
        <p:xfrm>
          <a:off x="1714500" y="4000500"/>
          <a:ext cx="609600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1" name="公式" r:id="rId5" imgW="555585" imgH="601884" progId="Equation.3">
                  <p:embed/>
                </p:oleObj>
              </mc:Choice>
              <mc:Fallback>
                <p:oleObj name="公式" r:id="rId5" imgW="555585" imgH="60188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4500" y="4000500"/>
                        <a:ext cx="609600" cy="3921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903" name="Text Box 87"/>
          <p:cNvSpPr txBox="1">
            <a:spLocks noChangeArrowheads="1"/>
          </p:cNvSpPr>
          <p:nvPr/>
        </p:nvSpPr>
        <p:spPr bwMode="auto">
          <a:xfrm>
            <a:off x="2071688" y="3929063"/>
            <a:ext cx="4629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CN" b="1">
                <a:solidFill>
                  <a:srgbClr val="FF0000"/>
                </a:solidFill>
                <a:cs typeface="Times New Roman" pitchFamily="18" charset="0"/>
              </a:rPr>
              <a:t>=</a:t>
            </a:r>
            <a:r>
              <a:rPr kumimoji="0" lang="en-US" altLang="zh-CN" b="1" i="1">
                <a:solidFill>
                  <a:srgbClr val="FF0000"/>
                </a:solidFill>
                <a:cs typeface="Times New Roman" pitchFamily="18" charset="0"/>
              </a:rPr>
              <a:t>m</a:t>
            </a:r>
            <a:r>
              <a:rPr kumimoji="0" lang="en-US" altLang="zh-CN" b="1">
                <a:solidFill>
                  <a:srgbClr val="FF0000"/>
                </a:solidFill>
                <a:cs typeface="Times New Roman" pitchFamily="18" charset="0"/>
              </a:rPr>
              <a:t>/</a:t>
            </a:r>
            <a:r>
              <a:rPr kumimoji="0" lang="en-US" altLang="zh-CN" b="1" i="1">
                <a:solidFill>
                  <a:srgbClr val="FF0000"/>
                </a:solidFill>
                <a:cs typeface="Times New Roman" pitchFamily="18" charset="0"/>
              </a:rPr>
              <a:t>V</a:t>
            </a:r>
            <a:r>
              <a:rPr kumimoji="0" lang="en-US" altLang="zh-CN" b="1">
                <a:solidFill>
                  <a:srgbClr val="FF0000"/>
                </a:solidFill>
                <a:cs typeface="Times New Roman" pitchFamily="18" charset="0"/>
              </a:rPr>
              <a:t>=158 g /20 cm</a:t>
            </a:r>
            <a:r>
              <a:rPr kumimoji="0" lang="en-US" altLang="zh-CN" b="1" baseline="30000">
                <a:solidFill>
                  <a:srgbClr val="FF0000"/>
                </a:solidFill>
                <a:cs typeface="Times New Roman" pitchFamily="18" charset="0"/>
              </a:rPr>
              <a:t>3</a:t>
            </a:r>
            <a:r>
              <a:rPr kumimoji="0" lang="en-US" altLang="zh-CN" b="1">
                <a:solidFill>
                  <a:srgbClr val="FF0000"/>
                </a:solidFill>
                <a:cs typeface="Times New Roman" pitchFamily="18" charset="0"/>
              </a:rPr>
              <a:t> =7.9 g/cm</a:t>
            </a:r>
            <a:r>
              <a:rPr kumimoji="0" lang="en-US" altLang="zh-CN" b="1" baseline="30000">
                <a:solidFill>
                  <a:srgbClr val="FF0000"/>
                </a:solidFill>
                <a:cs typeface="Times New Roman" pitchFamily="18" charset="0"/>
              </a:rPr>
              <a:t>3</a:t>
            </a:r>
          </a:p>
        </p:txBody>
      </p:sp>
      <p:sp>
        <p:nvSpPr>
          <p:cNvPr id="34904" name="Text Box 88"/>
          <p:cNvSpPr txBox="1">
            <a:spLocks noChangeArrowheads="1"/>
          </p:cNvSpPr>
          <p:nvPr/>
        </p:nvSpPr>
        <p:spPr bwMode="auto">
          <a:xfrm>
            <a:off x="1071563" y="4572000"/>
            <a:ext cx="60721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0" lang="zh-CN" altLang="en-US" b="1" dirty="0">
                <a:solidFill>
                  <a:srgbClr val="FF0000"/>
                </a:solidFill>
                <a:latin typeface="+mn-ea"/>
                <a:ea typeface="+mn-ea"/>
              </a:rPr>
              <a:t>答</a:t>
            </a:r>
            <a:r>
              <a:rPr kumimoji="0" lang="en-US" altLang="zh-CN" b="1" dirty="0">
                <a:solidFill>
                  <a:srgbClr val="FF0000"/>
                </a:solidFill>
                <a:latin typeface="+mn-ea"/>
                <a:ea typeface="+mn-ea"/>
              </a:rPr>
              <a:t>:</a:t>
            </a:r>
            <a:r>
              <a:rPr kumimoji="0" lang="zh-CN" altLang="en-US" b="1" dirty="0">
                <a:solidFill>
                  <a:srgbClr val="FF0000"/>
                </a:solidFill>
                <a:latin typeface="+mn-ea"/>
                <a:ea typeface="+mn-ea"/>
              </a:rPr>
              <a:t>这种金属的密度为</a:t>
            </a:r>
            <a:r>
              <a:rPr kumimoji="0" lang="en-US" altLang="zh-CN" b="1" dirty="0">
                <a:solidFill>
                  <a:srgbClr val="FF0000"/>
                </a:solidFill>
                <a:latin typeface="+mn-ea"/>
                <a:ea typeface="+mn-ea"/>
              </a:rPr>
              <a:t>7.9 g/</a:t>
            </a:r>
            <a:r>
              <a:rPr kumimoji="0" lang="en-US" altLang="zh-CN" b="1" dirty="0">
                <a:solidFill>
                  <a:srgbClr val="FF0000"/>
                </a:solidFill>
                <a:cs typeface="Times New Roman" pitchFamily="18" charset="0"/>
              </a:rPr>
              <a:t>cm</a:t>
            </a:r>
            <a:r>
              <a:rPr kumimoji="0" lang="en-US" altLang="zh-CN" b="1" baseline="30000" dirty="0">
                <a:solidFill>
                  <a:srgbClr val="FF0000"/>
                </a:solidFill>
                <a:cs typeface="Times New Roman" pitchFamily="18" charset="0"/>
              </a:rPr>
              <a:t>3</a:t>
            </a:r>
            <a:r>
              <a:rPr kumimoji="0" lang="zh-CN" altLang="en-US" b="1" dirty="0">
                <a:solidFill>
                  <a:srgbClr val="FF0000"/>
                </a:solidFill>
                <a:latin typeface="+mn-ea"/>
                <a:ea typeface="+mn-ea"/>
              </a:rPr>
              <a:t>。</a:t>
            </a:r>
            <a:endParaRPr kumimoji="0" lang="en-US" altLang="zh-CN" b="1" dirty="0">
              <a:solidFill>
                <a:srgbClr val="FF0000"/>
              </a:solidFill>
              <a:latin typeface="+mn-ea"/>
              <a:ea typeface="+mn-ea"/>
            </a:endParaRPr>
          </a:p>
          <a:p>
            <a:pPr>
              <a:spcBef>
                <a:spcPct val="50000"/>
              </a:spcBef>
              <a:defRPr/>
            </a:pPr>
            <a:r>
              <a:rPr kumimoji="0" lang="zh-CN" altLang="en-US" b="1" dirty="0">
                <a:solidFill>
                  <a:srgbClr val="FF0000"/>
                </a:solidFill>
                <a:latin typeface="+mn-ea"/>
                <a:ea typeface="+mn-ea"/>
              </a:rPr>
              <a:t>查表知该金属是由铁这种物质组成的。</a:t>
            </a:r>
            <a:endParaRPr kumimoji="0" lang="en-US" altLang="zh-CN" b="1" dirty="0">
              <a:solidFill>
                <a:srgbClr val="FF000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46692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8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8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4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49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49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49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9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9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49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49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97" grpId="0"/>
      <p:bldP spid="34900" grpId="0"/>
      <p:bldP spid="34903" grpId="0"/>
      <p:bldP spid="3490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214313" y="1228725"/>
            <a:ext cx="8572500" cy="12001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zh-CN" altLang="en-US" b="1" dirty="0">
                <a:latin typeface="宋体" pitchFamily="2" charset="-122"/>
              </a:rPr>
              <a:t>　　自然界是由各种各样的物质组成的，不同物质有不同的特性，人们正是根据物质的这些特性来区分、鉴别不同的物质。</a:t>
            </a:r>
            <a:endParaRPr lang="zh-CN" altLang="en-US" b="1" dirty="0"/>
          </a:p>
        </p:txBody>
      </p:sp>
      <p:pic>
        <p:nvPicPr>
          <p:cNvPr id="45059" name="Picture 9" descr="复件 色拉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8" y="2676525"/>
            <a:ext cx="1554162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0" name="Text Box 10"/>
          <p:cNvSpPr txBox="1">
            <a:spLocks noChangeArrowheads="1"/>
          </p:cNvSpPr>
          <p:nvPr/>
        </p:nvSpPr>
        <p:spPr bwMode="auto">
          <a:xfrm>
            <a:off x="814388" y="5876925"/>
            <a:ext cx="1219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/>
              <a:t>食用油</a:t>
            </a:r>
          </a:p>
        </p:txBody>
      </p:sp>
      <p:pic>
        <p:nvPicPr>
          <p:cNvPr id="45061" name="Picture 11" descr="海水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9388" y="3209925"/>
            <a:ext cx="2755900" cy="206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2" name="Text Box 12"/>
          <p:cNvSpPr txBox="1">
            <a:spLocks noChangeArrowheads="1"/>
          </p:cNvSpPr>
          <p:nvPr/>
        </p:nvSpPr>
        <p:spPr bwMode="auto">
          <a:xfrm>
            <a:off x="3862388" y="5876925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/>
              <a:t>海水</a:t>
            </a:r>
          </a:p>
        </p:txBody>
      </p:sp>
      <p:pic>
        <p:nvPicPr>
          <p:cNvPr id="45063" name="Picture 15" descr="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4588" y="3438525"/>
            <a:ext cx="2022475" cy="174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4" name="Text Box 16"/>
          <p:cNvSpPr txBox="1">
            <a:spLocks noChangeArrowheads="1"/>
          </p:cNvSpPr>
          <p:nvPr/>
        </p:nvSpPr>
        <p:spPr bwMode="auto">
          <a:xfrm>
            <a:off x="6834188" y="5876925"/>
            <a:ext cx="1219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/>
              <a:t>铜导线</a:t>
            </a:r>
          </a:p>
        </p:txBody>
      </p:sp>
    </p:spTree>
    <p:extLst>
      <p:ext uri="{BB962C8B-B14F-4D97-AF65-F5344CB8AC3E}">
        <p14:creationId xmlns:p14="http://schemas.microsoft.com/office/powerpoint/2010/main" val="92035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4"/>
          <p:cNvSpPr txBox="1">
            <a:spLocks noChangeArrowheads="1"/>
          </p:cNvSpPr>
          <p:nvPr/>
        </p:nvSpPr>
        <p:spPr bwMode="auto">
          <a:xfrm>
            <a:off x="446882" y="1064418"/>
            <a:ext cx="7650162" cy="461963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 dirty="0"/>
              <a:t>实验一：</a:t>
            </a:r>
            <a:r>
              <a:rPr lang="zh-CN" altLang="en-US" b="1" dirty="0">
                <a:latin typeface="宋体" pitchFamily="2" charset="-122"/>
              </a:rPr>
              <a:t>用天平测量具有相同体积的不同物质的质量。</a:t>
            </a:r>
            <a:r>
              <a:rPr lang="zh-CN" altLang="en-US" b="1" dirty="0"/>
              <a:t> </a:t>
            </a:r>
          </a:p>
        </p:txBody>
      </p:sp>
      <p:pic>
        <p:nvPicPr>
          <p:cNvPr id="46083" name="Picture 6" descr="xt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2857500"/>
            <a:ext cx="24384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4" name="Picture 8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3500438"/>
            <a:ext cx="1214438" cy="102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Picture 9" descr="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3" y="3500438"/>
            <a:ext cx="1069975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6" name="Picture 12" descr="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75" y="3500438"/>
            <a:ext cx="1069975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7" name="Text Box 13"/>
          <p:cNvSpPr txBox="1">
            <a:spLocks noChangeArrowheads="1"/>
          </p:cNvSpPr>
          <p:nvPr/>
        </p:nvSpPr>
        <p:spPr bwMode="auto">
          <a:xfrm>
            <a:off x="785813" y="5072063"/>
            <a:ext cx="167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/>
              <a:t>托盘天平</a:t>
            </a:r>
          </a:p>
        </p:txBody>
      </p:sp>
      <p:sp>
        <p:nvSpPr>
          <p:cNvPr id="46088" name="Text Box 14"/>
          <p:cNvSpPr txBox="1">
            <a:spLocks noChangeArrowheads="1"/>
          </p:cNvSpPr>
          <p:nvPr/>
        </p:nvSpPr>
        <p:spPr bwMode="auto">
          <a:xfrm>
            <a:off x="4643438" y="5072063"/>
            <a:ext cx="426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/>
              <a:t>体积相同的铜块、铁块、铝块</a:t>
            </a:r>
          </a:p>
        </p:txBody>
      </p:sp>
      <p:pic>
        <p:nvPicPr>
          <p:cNvPr id="46089" name="Picture 15" descr="6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63" y="3500438"/>
            <a:ext cx="914400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90" name="Text Box 16"/>
          <p:cNvSpPr txBox="1">
            <a:spLocks noChangeArrowheads="1"/>
          </p:cNvSpPr>
          <p:nvPr/>
        </p:nvSpPr>
        <p:spPr bwMode="auto">
          <a:xfrm>
            <a:off x="3357563" y="5072063"/>
            <a:ext cx="91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/>
              <a:t>砝码</a:t>
            </a:r>
          </a:p>
        </p:txBody>
      </p:sp>
      <p:sp>
        <p:nvSpPr>
          <p:cNvPr id="46091" name="Text Box 17"/>
          <p:cNvSpPr txBox="1">
            <a:spLocks noChangeArrowheads="1"/>
          </p:cNvSpPr>
          <p:nvPr/>
        </p:nvSpPr>
        <p:spPr bwMode="auto">
          <a:xfrm>
            <a:off x="500063" y="207168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/>
              <a:t>器材</a:t>
            </a:r>
          </a:p>
        </p:txBody>
      </p:sp>
    </p:spTree>
    <p:extLst>
      <p:ext uri="{BB962C8B-B14F-4D97-AF65-F5344CB8AC3E}">
        <p14:creationId xmlns:p14="http://schemas.microsoft.com/office/powerpoint/2010/main" val="47672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381000" y="1371600"/>
            <a:ext cx="3810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 dirty="0"/>
              <a:t>将实验数据填入下表中</a:t>
            </a:r>
          </a:p>
        </p:txBody>
      </p:sp>
      <p:graphicFrame>
        <p:nvGraphicFramePr>
          <p:cNvPr id="7271" name="Group 103"/>
          <p:cNvGraphicFramePr>
            <a:graphicFrameLocks noGrp="1"/>
          </p:cNvGraphicFramePr>
          <p:nvPr/>
        </p:nvGraphicFramePr>
        <p:xfrm>
          <a:off x="179388" y="2349500"/>
          <a:ext cx="8736012" cy="2641600"/>
        </p:xfrm>
        <a:graphic>
          <a:graphicData uri="http://schemas.openxmlformats.org/drawingml/2006/table">
            <a:tbl>
              <a:tblPr/>
              <a:tblGrid>
                <a:gridCol w="1023937"/>
                <a:gridCol w="1793875"/>
                <a:gridCol w="2228850"/>
                <a:gridCol w="3689350"/>
              </a:tblGrid>
              <a:tr h="546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质量（</a:t>
                      </a:r>
                      <a:r>
                        <a:rPr kumimoji="1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g）</a:t>
                      </a:r>
                      <a:endParaRPr kumimoji="1" lang="zh-CN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体积（   </a:t>
                      </a:r>
                      <a:r>
                        <a:rPr kumimoji="1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）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质量/体积 （    ）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8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铁块</a:t>
                      </a:r>
                      <a:r>
                        <a:rPr kumimoji="1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8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铜块</a:t>
                      </a:r>
                      <a:r>
                        <a:rPr kumimoji="1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8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铝块</a:t>
                      </a:r>
                      <a:r>
                        <a:rPr kumimoji="1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57" name="Rectangle 92"/>
          <p:cNvSpPr>
            <a:spLocks noChangeArrowheads="1"/>
          </p:cNvSpPr>
          <p:nvPr/>
        </p:nvSpPr>
        <p:spPr bwMode="auto">
          <a:xfrm>
            <a:off x="4433888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graphicFrame>
        <p:nvGraphicFramePr>
          <p:cNvPr id="1026" name="Object 91"/>
          <p:cNvGraphicFramePr>
            <a:graphicFrameLocks noChangeAspect="1"/>
          </p:cNvGraphicFramePr>
          <p:nvPr/>
        </p:nvGraphicFramePr>
        <p:xfrm>
          <a:off x="4000500" y="2428875"/>
          <a:ext cx="533400" cy="38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2" r:id="rId3" imgW="279279" imgH="203112" progId="Equation.3">
                  <p:embed/>
                </p:oleObj>
              </mc:Choice>
              <mc:Fallback>
                <p:oleObj r:id="rId3" imgW="279279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0500" y="2428875"/>
                        <a:ext cx="533400" cy="3857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58" name="Rectangle 95"/>
          <p:cNvSpPr>
            <a:spLocks noChangeArrowheads="1"/>
          </p:cNvSpPr>
          <p:nvPr/>
        </p:nvSpPr>
        <p:spPr bwMode="auto">
          <a:xfrm>
            <a:off x="4376738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graphicFrame>
        <p:nvGraphicFramePr>
          <p:cNvPr id="1027" name="Object 94"/>
          <p:cNvGraphicFramePr>
            <a:graphicFrameLocks noChangeAspect="1"/>
          </p:cNvGraphicFramePr>
          <p:nvPr/>
        </p:nvGraphicFramePr>
        <p:xfrm>
          <a:off x="7072313" y="2357438"/>
          <a:ext cx="804862" cy="471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3" r:id="rId5" imgW="393529" imgH="228501" progId="Equation.3">
                  <p:embed/>
                </p:oleObj>
              </mc:Choice>
              <mc:Fallback>
                <p:oleObj r:id="rId5" imgW="393529" imgH="22850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72313" y="2357438"/>
                        <a:ext cx="804862" cy="471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35842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1571625" y="3286125"/>
            <a:ext cx="45005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>
                <a:latin typeface="宋体" pitchFamily="2" charset="-122"/>
              </a:rPr>
              <a:t>相同体积的不同物质质量不同 。</a:t>
            </a:r>
          </a:p>
        </p:txBody>
      </p:sp>
      <p:pic>
        <p:nvPicPr>
          <p:cNvPr id="47107" name="Picture 9" descr="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1000125"/>
            <a:ext cx="1997075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3110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7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4"/>
          <p:cNvSpPr txBox="1">
            <a:spLocks noChangeArrowheads="1"/>
          </p:cNvSpPr>
          <p:nvPr/>
        </p:nvSpPr>
        <p:spPr bwMode="auto">
          <a:xfrm>
            <a:off x="381000" y="1143000"/>
            <a:ext cx="6279232" cy="461963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latin typeface="宋体" pitchFamily="2" charset="-122"/>
              </a:rPr>
              <a:t>实验二：测量不同体积的相同物质的质量。</a:t>
            </a:r>
            <a:r>
              <a:rPr lang="zh-CN" altLang="en-US" b="1" dirty="0"/>
              <a:t> </a:t>
            </a:r>
          </a:p>
        </p:txBody>
      </p:sp>
      <p:sp>
        <p:nvSpPr>
          <p:cNvPr id="48131" name="Text Box 5"/>
          <p:cNvSpPr txBox="1">
            <a:spLocks noChangeArrowheads="1"/>
          </p:cNvSpPr>
          <p:nvPr/>
        </p:nvSpPr>
        <p:spPr bwMode="auto">
          <a:xfrm>
            <a:off x="428625" y="2000250"/>
            <a:ext cx="990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/>
              <a:t>器材</a:t>
            </a:r>
          </a:p>
        </p:txBody>
      </p:sp>
      <p:pic>
        <p:nvPicPr>
          <p:cNvPr id="48132" name="Picture 6" descr="xt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2857500"/>
            <a:ext cx="24384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3" name="Text Box 7"/>
          <p:cNvSpPr txBox="1">
            <a:spLocks noChangeArrowheads="1"/>
          </p:cNvSpPr>
          <p:nvPr/>
        </p:nvSpPr>
        <p:spPr bwMode="auto">
          <a:xfrm>
            <a:off x="785813" y="5072063"/>
            <a:ext cx="167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/>
              <a:t>托盘天平</a:t>
            </a:r>
          </a:p>
        </p:txBody>
      </p:sp>
      <p:pic>
        <p:nvPicPr>
          <p:cNvPr id="48134" name="Picture 8" descr="6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3571875"/>
            <a:ext cx="914400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5" name="Text Box 9"/>
          <p:cNvSpPr txBox="1">
            <a:spLocks noChangeArrowheads="1"/>
          </p:cNvSpPr>
          <p:nvPr/>
        </p:nvSpPr>
        <p:spPr bwMode="auto">
          <a:xfrm>
            <a:off x="3214688" y="5043488"/>
            <a:ext cx="91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/>
              <a:t>砝码</a:t>
            </a:r>
          </a:p>
        </p:txBody>
      </p:sp>
      <p:sp>
        <p:nvSpPr>
          <p:cNvPr id="48136" name="Text Box 13"/>
          <p:cNvSpPr txBox="1">
            <a:spLocks noChangeArrowheads="1"/>
          </p:cNvSpPr>
          <p:nvPr/>
        </p:nvSpPr>
        <p:spPr bwMode="auto">
          <a:xfrm>
            <a:off x="5286375" y="5000625"/>
            <a:ext cx="3200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/>
              <a:t>不同体积的相同物质</a:t>
            </a:r>
          </a:p>
        </p:txBody>
      </p:sp>
      <p:pic>
        <p:nvPicPr>
          <p:cNvPr id="48137" name="Picture 14" descr="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5" y="3857625"/>
            <a:ext cx="914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8" name="Picture 15" descr="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2857500"/>
            <a:ext cx="9144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9" name="Picture 16" descr="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813" y="2000250"/>
            <a:ext cx="9144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9086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381000" y="1371600"/>
            <a:ext cx="3810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/>
              <a:t>将实验数据填入下表中</a:t>
            </a:r>
          </a:p>
        </p:txBody>
      </p:sp>
      <p:graphicFrame>
        <p:nvGraphicFramePr>
          <p:cNvPr id="11299" name="Group 35"/>
          <p:cNvGraphicFramePr>
            <a:graphicFrameLocks noGrp="1"/>
          </p:cNvGraphicFramePr>
          <p:nvPr/>
        </p:nvGraphicFramePr>
        <p:xfrm>
          <a:off x="214313" y="2286000"/>
          <a:ext cx="8610600" cy="2628900"/>
        </p:xfrm>
        <a:graphic>
          <a:graphicData uri="http://schemas.openxmlformats.org/drawingml/2006/table">
            <a:tbl>
              <a:tblPr/>
              <a:tblGrid>
                <a:gridCol w="1098550"/>
                <a:gridCol w="1797050"/>
                <a:gridCol w="2152650"/>
                <a:gridCol w="3562350"/>
              </a:tblGrid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质量（</a:t>
                      </a:r>
                      <a:r>
                        <a:rPr kumimoji="1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g）</a:t>
                      </a:r>
                      <a:endParaRPr kumimoji="1" lang="zh-CN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体积（   </a:t>
                      </a:r>
                      <a:r>
                        <a:rPr kumimoji="1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）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质量/体积 （    ）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8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铁块1</a:t>
                      </a:r>
                      <a:r>
                        <a:rPr kumimoji="1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8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铁块2</a:t>
                      </a:r>
                      <a:r>
                        <a:rPr kumimoji="1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8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铁块3</a:t>
                      </a:r>
                      <a:r>
                        <a:rPr kumimoji="1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050" name="Object 33"/>
          <p:cNvGraphicFramePr>
            <a:graphicFrameLocks noChangeAspect="1"/>
          </p:cNvGraphicFramePr>
          <p:nvPr/>
        </p:nvGraphicFramePr>
        <p:xfrm>
          <a:off x="4110038" y="2286000"/>
          <a:ext cx="533400" cy="38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6" r:id="rId3" imgW="279279" imgH="203112" progId="Equation.3">
                  <p:embed/>
                </p:oleObj>
              </mc:Choice>
              <mc:Fallback>
                <p:oleObj r:id="rId3" imgW="279279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0038" y="2286000"/>
                        <a:ext cx="533400" cy="3857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34"/>
          <p:cNvGraphicFramePr>
            <a:graphicFrameLocks noChangeAspect="1"/>
          </p:cNvGraphicFramePr>
          <p:nvPr/>
        </p:nvGraphicFramePr>
        <p:xfrm>
          <a:off x="7124700" y="2286000"/>
          <a:ext cx="804863" cy="471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7" r:id="rId5" imgW="393529" imgH="228501" progId="Equation.3">
                  <p:embed/>
                </p:oleObj>
              </mc:Choice>
              <mc:Fallback>
                <p:oleObj r:id="rId5" imgW="393529" imgH="22850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24700" y="2286000"/>
                        <a:ext cx="804863" cy="471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31614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428625" y="3071813"/>
            <a:ext cx="841057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zh-CN" altLang="en-US" b="1" dirty="0">
                <a:latin typeface="宋体" pitchFamily="2" charset="-122"/>
              </a:rPr>
              <a:t>　　同种物质，不同体积质量不同。即：不同的物质，单位体积的质量是不同的。相同物质，单位体积的质量是相同的。</a:t>
            </a:r>
          </a:p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latin typeface="宋体" pitchFamily="2" charset="-122"/>
              </a:rPr>
              <a:t> </a:t>
            </a:r>
          </a:p>
        </p:txBody>
      </p:sp>
      <p:pic>
        <p:nvPicPr>
          <p:cNvPr id="49155" name="Picture 10" descr="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1214438"/>
            <a:ext cx="1928812" cy="144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6233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 autoUpdateAnimBg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1092</Words>
  <Application>Microsoft Office PowerPoint</Application>
  <PresentationFormat>全屏显示(4:3)</PresentationFormat>
  <Paragraphs>133</Paragraphs>
  <Slides>20</Slides>
  <Notes>1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20</vt:i4>
      </vt:variant>
    </vt:vector>
  </HeadingPairs>
  <TitlesOfParts>
    <vt:vector size="24" baseType="lpstr">
      <vt:lpstr>Office 主题</vt:lpstr>
      <vt:lpstr>Microsoft 公式 3.0</vt:lpstr>
      <vt:lpstr>公式</vt:lpstr>
      <vt:lpstr>Flash Movie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9</cp:revision>
  <dcterms:created xsi:type="dcterms:W3CDTF">2020-04-20T03:18:26Z</dcterms:created>
  <dcterms:modified xsi:type="dcterms:W3CDTF">2020-04-21T23:30:22Z</dcterms:modified>
</cp:coreProperties>
</file>