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00"/>
  </p:handoutMasterIdLst>
  <p:sldIdLst>
    <p:sldId id="3963" r:id="rId3"/>
    <p:sldId id="3964" r:id="rId5"/>
    <p:sldId id="3965" r:id="rId6"/>
    <p:sldId id="3966" r:id="rId7"/>
    <p:sldId id="3967" r:id="rId8"/>
    <p:sldId id="3968" r:id="rId9"/>
    <p:sldId id="3969" r:id="rId10"/>
    <p:sldId id="3970" r:id="rId11"/>
    <p:sldId id="3971" r:id="rId12"/>
    <p:sldId id="3972" r:id="rId13"/>
    <p:sldId id="3973" r:id="rId14"/>
    <p:sldId id="3974" r:id="rId15"/>
    <p:sldId id="3975" r:id="rId16"/>
    <p:sldId id="3976" r:id="rId17"/>
    <p:sldId id="3977" r:id="rId18"/>
    <p:sldId id="3978" r:id="rId19"/>
    <p:sldId id="3979" r:id="rId20"/>
    <p:sldId id="3980" r:id="rId21"/>
    <p:sldId id="3981" r:id="rId22"/>
    <p:sldId id="3982" r:id="rId23"/>
    <p:sldId id="3983" r:id="rId24"/>
    <p:sldId id="3984" r:id="rId25"/>
    <p:sldId id="3985" r:id="rId26"/>
    <p:sldId id="3986" r:id="rId27"/>
    <p:sldId id="3987" r:id="rId28"/>
    <p:sldId id="3988" r:id="rId29"/>
    <p:sldId id="3989" r:id="rId30"/>
    <p:sldId id="3990" r:id="rId31"/>
    <p:sldId id="3991" r:id="rId32"/>
    <p:sldId id="3992" r:id="rId33"/>
    <p:sldId id="3993" r:id="rId34"/>
    <p:sldId id="3994" r:id="rId35"/>
    <p:sldId id="3995" r:id="rId36"/>
    <p:sldId id="3996" r:id="rId37"/>
    <p:sldId id="3997" r:id="rId38"/>
    <p:sldId id="3998" r:id="rId39"/>
    <p:sldId id="3999" r:id="rId40"/>
    <p:sldId id="4000" r:id="rId41"/>
    <p:sldId id="4001" r:id="rId42"/>
    <p:sldId id="4002" r:id="rId43"/>
    <p:sldId id="4003" r:id="rId44"/>
    <p:sldId id="4004" r:id="rId45"/>
    <p:sldId id="4005" r:id="rId46"/>
    <p:sldId id="4006" r:id="rId47"/>
    <p:sldId id="4007" r:id="rId48"/>
    <p:sldId id="4008" r:id="rId49"/>
    <p:sldId id="4009" r:id="rId50"/>
    <p:sldId id="4010" r:id="rId51"/>
    <p:sldId id="4011" r:id="rId52"/>
    <p:sldId id="4012" r:id="rId53"/>
    <p:sldId id="4013" r:id="rId54"/>
    <p:sldId id="4014" r:id="rId55"/>
    <p:sldId id="4015" r:id="rId56"/>
    <p:sldId id="4016" r:id="rId57"/>
    <p:sldId id="4017" r:id="rId58"/>
    <p:sldId id="4018" r:id="rId59"/>
    <p:sldId id="4019" r:id="rId60"/>
    <p:sldId id="4020" r:id="rId61"/>
    <p:sldId id="4021" r:id="rId62"/>
    <p:sldId id="4022" r:id="rId63"/>
    <p:sldId id="4023" r:id="rId64"/>
    <p:sldId id="4024" r:id="rId65"/>
    <p:sldId id="4025" r:id="rId66"/>
    <p:sldId id="4026" r:id="rId67"/>
    <p:sldId id="4027" r:id="rId68"/>
    <p:sldId id="4028" r:id="rId69"/>
    <p:sldId id="4029" r:id="rId70"/>
    <p:sldId id="4030" r:id="rId71"/>
    <p:sldId id="4031" r:id="rId72"/>
    <p:sldId id="4032" r:id="rId73"/>
    <p:sldId id="4033" r:id="rId74"/>
    <p:sldId id="4034" r:id="rId75"/>
    <p:sldId id="4035" r:id="rId76"/>
    <p:sldId id="4036" r:id="rId77"/>
    <p:sldId id="4037" r:id="rId78"/>
    <p:sldId id="4038" r:id="rId79"/>
    <p:sldId id="4039" r:id="rId80"/>
    <p:sldId id="4040" r:id="rId81"/>
    <p:sldId id="4041" r:id="rId82"/>
    <p:sldId id="4042" r:id="rId83"/>
    <p:sldId id="4043" r:id="rId84"/>
    <p:sldId id="4044" r:id="rId85"/>
    <p:sldId id="4045" r:id="rId86"/>
    <p:sldId id="4046" r:id="rId87"/>
    <p:sldId id="4047" r:id="rId88"/>
    <p:sldId id="4048" r:id="rId89"/>
    <p:sldId id="4049" r:id="rId90"/>
    <p:sldId id="4050" r:id="rId91"/>
    <p:sldId id="4051" r:id="rId92"/>
    <p:sldId id="4052" r:id="rId93"/>
    <p:sldId id="4053" r:id="rId94"/>
    <p:sldId id="4054" r:id="rId95"/>
    <p:sldId id="4055" r:id="rId96"/>
    <p:sldId id="4056" r:id="rId97"/>
    <p:sldId id="4057" r:id="rId98"/>
    <p:sldId id="4058" r:id="rId99"/>
  </p:sldIdLst>
  <p:sldSz cx="9144000" cy="6858000" type="screen4x3"/>
  <p:notesSz cx="6858000" cy="9144000"/>
  <p:custDataLst>
    <p:tags r:id="rId104"/>
  </p:custDataLst>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1pPr>
    <a:lvl2pPr marL="640080" lvl="1" indent="-18288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2pPr>
    <a:lvl3pPr marL="1282700" lvl="2" indent="-36830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3pPr>
    <a:lvl4pPr marL="1925955" lvl="3" indent="-55435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4pPr>
    <a:lvl5pPr marL="2568575" lvl="4"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5pPr>
    <a:lvl6pPr marL="2286000" lvl="5"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6pPr>
    <a:lvl7pPr marL="2743200" lvl="6"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7pPr>
    <a:lvl8pPr marL="3200400" lvl="7"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8pPr>
    <a:lvl9pPr marL="3657600" lvl="8"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008C8A"/>
    <a:srgbClr val="AB0019"/>
    <a:srgbClr val="334859"/>
    <a:srgbClr val="005D40"/>
    <a:srgbClr val="F29548"/>
    <a:srgbClr val="F18D3B"/>
    <a:srgbClr val="EE7919"/>
    <a:srgbClr val="F8B566"/>
    <a:srgbClr val="EB6300"/>
    <a:srgbClr val="EA54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4294"/>
    <p:restoredTop sz="92986"/>
  </p:normalViewPr>
  <p:slideViewPr>
    <p:cSldViewPr showGuides="1">
      <p:cViewPr varScale="1">
        <p:scale>
          <a:sx n="108" d="100"/>
          <a:sy n="108" d="100"/>
        </p:scale>
        <p:origin x="-486" y="-96"/>
      </p:cViewPr>
      <p:guideLst>
        <p:guide orient="horz" pos="428"/>
        <p:guide orient="horz" pos="3792"/>
        <p:guide pos="2976"/>
        <p:guide pos="542"/>
        <p:guide pos="552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25" d="100"/>
        <a:sy n="25" d="100"/>
      </p:scale>
      <p:origin x="0" y="0"/>
    </p:cViewPr>
  </p:sorterViewPr>
  <p:gridSpacing cx="72005" cy="72005"/>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4" Type="http://schemas.openxmlformats.org/officeDocument/2006/relationships/tags" Target="tags/tag3.xml"/><Relationship Id="rId103" Type="http://schemas.openxmlformats.org/officeDocument/2006/relationships/tableStyles" Target="tableStyles.xml"/><Relationship Id="rId102" Type="http://schemas.openxmlformats.org/officeDocument/2006/relationships/viewProps" Target="viewProps.xml"/><Relationship Id="rId101" Type="http://schemas.openxmlformats.org/officeDocument/2006/relationships/presProps" Target="presProps.xml"/><Relationship Id="rId100" Type="http://schemas.openxmlformats.org/officeDocument/2006/relationships/handoutMaster" Target="handoutMasters/handoutMaster1.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fontAlgn="base">
              <a:defRPr/>
            </a:pPr>
            <a:endParaRPr lang="zh-CN" altLang="en-US" strike="noStrike" noProof="1"/>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fontAlgn="base">
              <a:defRPr/>
            </a:pPr>
            <a:fld id="{06024D97-E667-405D-B634-E583E2108D71}" type="datetimeFigureOut">
              <a:rPr lang="zh-CN" altLang="en-US" strike="noStrike" noProof="1">
                <a:latin typeface="Calibri" panose="020F0502020204030204" pitchFamily="34" charset="0"/>
                <a:ea typeface="宋体" panose="02010600030101010101" pitchFamily="2" charset="-122"/>
                <a:cs typeface="+mn-cs"/>
              </a:rPr>
            </a:fld>
            <a:endParaRPr lang="zh-CN" altLang="en-US" strike="noStrike" noProof="1"/>
          </a:p>
        </p:txBody>
      </p:sp>
      <p:sp>
        <p:nvSpPr>
          <p:cNvPr id="5124" name="幻灯片图像占位符 3"/>
          <p:cNvSpPr>
            <a:spLocks noGrp="1" noRot="1" noChangeAspect="1"/>
          </p:cNvSpPr>
          <p:nvPr>
            <p:ph type="sldImg"/>
          </p:nvPr>
        </p:nvSpPr>
        <p:spPr>
          <a:xfrm>
            <a:off x="1143000" y="685800"/>
            <a:ext cx="4572000" cy="3429000"/>
          </a:xfrm>
          <a:prstGeom prst="rect">
            <a:avLst/>
          </a:prstGeom>
          <a:noFill/>
          <a:ln w="12700" cap="flat" cmpd="sng">
            <a:solidFill>
              <a:srgbClr val="000000"/>
            </a:solidFill>
            <a:prstDash val="solid"/>
            <a:round/>
            <a:headEnd type="none" w="med" len="med"/>
            <a:tailEnd type="none" w="med" len="med"/>
          </a:ln>
        </p:spPr>
      </p:sp>
      <p:sp>
        <p:nvSpPr>
          <p:cNvPr id="5125" name="备注占位符 4"/>
          <p:cNvSpPr>
            <a:spLocks noGrp="1"/>
          </p:cNvSpPr>
          <p:nvPr>
            <p:ph type="body" sz="quarter"/>
          </p:nvPr>
        </p:nvSpPr>
        <p:spPr>
          <a:xfrm>
            <a:off x="685800" y="4343400"/>
            <a:ext cx="5486400" cy="4114800"/>
          </a:xfrm>
          <a:prstGeom prst="rect">
            <a:avLst/>
          </a:prstGeom>
          <a:noFill/>
          <a:ln w="9525">
            <a:noFill/>
          </a:ln>
        </p:spPr>
        <p:txBody>
          <a:bodyPr vert="horz" lIns="91440" tIns="45720" rIns="91440" bIns="45720" anchor="t"/>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fontAlgn="base">
              <a:defRPr/>
            </a:pPr>
            <a:endParaRPr lang="zh-CN" altLang="en-US" strike="noStrike" noProof="1"/>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pPr fontAlgn="base"/>
            <a:fld id="{418F03C3-53C1-4F10-8DAF-D1F318E96C6E}" type="slidenum">
              <a:rPr lang="zh-CN" altLang="en-US" strike="noStrike" noProof="1">
                <a:latin typeface="Calibri" panose="020F0502020204030204" pitchFamily="34"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幻灯片图像占位符 1"/>
          <p:cNvSpPr>
            <a:spLocks noGrp="1" noRot="1" noChangeAspect="1" noTextEdit="1"/>
          </p:cNvSpPr>
          <p:nvPr>
            <p:ph type="sldImg"/>
          </p:nvPr>
        </p:nvSpPr>
        <p:spPr>
          <a:ln>
            <a:miter lim="800000"/>
          </a:ln>
        </p:spPr>
      </p:sp>
      <p:sp>
        <p:nvSpPr>
          <p:cNvPr id="65539" name="备注占位符 2"/>
          <p:cNvSpPr>
            <a:spLocks noGrp="1"/>
          </p:cNvSpPr>
          <p:nvPr>
            <p:ph type="body"/>
          </p:nvPr>
        </p:nvSpPr>
        <p:spPr/>
        <p:txBody>
          <a:bodyPr wrap="square" lIns="91440" tIns="45720" rIns="91440" bIns="45720" anchor="t"/>
          <a:p>
            <a:pPr lvl="0"/>
            <a:endParaRPr lang="zh-CN" altLang="en-US" dirty="0"/>
          </a:p>
        </p:txBody>
      </p:sp>
      <p:sp>
        <p:nvSpPr>
          <p:cNvPr id="6554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幻灯片图像占位符 1"/>
          <p:cNvSpPr>
            <a:spLocks noGrp="1" noRot="1" noChangeAspect="1" noTextEdit="1"/>
          </p:cNvSpPr>
          <p:nvPr>
            <p:ph type="sldImg"/>
          </p:nvPr>
        </p:nvSpPr>
        <p:spPr>
          <a:ln>
            <a:miter lim="800000"/>
          </a:ln>
        </p:spPr>
      </p:sp>
      <p:sp>
        <p:nvSpPr>
          <p:cNvPr id="67587" name="备注占位符 2"/>
          <p:cNvSpPr>
            <a:spLocks noGrp="1"/>
          </p:cNvSpPr>
          <p:nvPr>
            <p:ph type="body"/>
          </p:nvPr>
        </p:nvSpPr>
        <p:spPr/>
        <p:txBody>
          <a:bodyPr wrap="square" lIns="91440" tIns="45720" rIns="91440" bIns="45720" anchor="t"/>
          <a:p>
            <a:pPr lvl="0"/>
            <a:endParaRPr lang="zh-CN" altLang="en-US" dirty="0"/>
          </a:p>
        </p:txBody>
      </p:sp>
      <p:sp>
        <p:nvSpPr>
          <p:cNvPr id="6758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幻灯片图像占位符 1"/>
          <p:cNvSpPr>
            <a:spLocks noTextEdit="1"/>
          </p:cNvSpPr>
          <p:nvPr>
            <p:ph type="sldImg"/>
          </p:nvPr>
        </p:nvSpPr>
        <p:spPr>
          <a:ln>
            <a:miter lim="800000"/>
          </a:ln>
        </p:spPr>
      </p:sp>
      <p:sp>
        <p:nvSpPr>
          <p:cNvPr id="66563" name="文本占位符 2"/>
          <p:cNvSpPr/>
          <p:nvPr>
            <p:ph type="body"/>
          </p:nvPr>
        </p:nvSpPr>
        <p:spPr/>
        <p:txBody>
          <a:bodyPr wrap="square" lIns="91440" tIns="45720" rIns="91440" bIns="45720" anchor="t"/>
          <a:p>
            <a:pPr lvl="0"/>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0" name="Freeform 11"/>
          <p:cNvSpPr/>
          <p:nvPr userDrawn="1"/>
        </p:nvSpPr>
        <p:spPr>
          <a:xfrm>
            <a:off x="0" y="661988"/>
            <a:ext cx="9144000" cy="1649412"/>
          </a:xfrm>
          <a:custGeom>
            <a:avLst/>
            <a:gdLst/>
            <a:ahLst/>
            <a:cxnLst>
              <a:cxn ang="0">
                <a:pos x="11269684" y="0"/>
              </a:cxn>
              <a:cxn ang="0">
                <a:pos x="12057095" y="6765"/>
              </a:cxn>
              <a:cxn ang="0">
                <a:pos x="12858044" y="27063"/>
              </a:cxn>
              <a:cxn ang="0">
                <a:pos x="12858044" y="96976"/>
              </a:cxn>
              <a:cxn ang="0">
                <a:pos x="12011971" y="101487"/>
              </a:cxn>
              <a:cxn ang="0">
                <a:pos x="11188461" y="117274"/>
              </a:cxn>
              <a:cxn ang="0">
                <a:pos x="10383000" y="148847"/>
              </a:cxn>
              <a:cxn ang="0">
                <a:pos x="9597845" y="191697"/>
              </a:cxn>
              <a:cxn ang="0">
                <a:pos x="8826227" y="245824"/>
              </a:cxn>
              <a:cxn ang="0">
                <a:pos x="8077170" y="313482"/>
              </a:cxn>
              <a:cxn ang="0">
                <a:pos x="7346164" y="392417"/>
              </a:cxn>
              <a:cxn ang="0">
                <a:pos x="6630951" y="482627"/>
              </a:cxn>
              <a:cxn ang="0">
                <a:pos x="5936043" y="588625"/>
              </a:cxn>
              <a:cxn ang="0">
                <a:pos x="5259185" y="705899"/>
              </a:cxn>
              <a:cxn ang="0">
                <a:pos x="4600377" y="836705"/>
              </a:cxn>
              <a:cxn ang="0">
                <a:pos x="3964131" y="976531"/>
              </a:cxn>
              <a:cxn ang="0">
                <a:pos x="3339165" y="1129890"/>
              </a:cxn>
              <a:cxn ang="0">
                <a:pos x="2739018" y="1299035"/>
              </a:cxn>
              <a:cxn ang="0">
                <a:pos x="2152408" y="1474946"/>
              </a:cxn>
              <a:cxn ang="0">
                <a:pos x="1586103" y="1668899"/>
              </a:cxn>
              <a:cxn ang="0">
                <a:pos x="1040104" y="1871874"/>
              </a:cxn>
              <a:cxn ang="0">
                <a:pos x="509899" y="2088380"/>
              </a:cxn>
              <a:cxn ang="0">
                <a:pos x="0" y="2320673"/>
              </a:cxn>
              <a:cxn ang="0">
                <a:pos x="0" y="1876384"/>
              </a:cxn>
              <a:cxn ang="0">
                <a:pos x="482825" y="1671155"/>
              </a:cxn>
              <a:cxn ang="0">
                <a:pos x="985956" y="1479457"/>
              </a:cxn>
              <a:cxn ang="0">
                <a:pos x="1504880" y="1299035"/>
              </a:cxn>
              <a:cxn ang="0">
                <a:pos x="2039598" y="1129890"/>
              </a:cxn>
              <a:cxn ang="0">
                <a:pos x="2587853" y="974276"/>
              </a:cxn>
              <a:cxn ang="0">
                <a:pos x="3158670" y="827684"/>
              </a:cxn>
              <a:cxn ang="0">
                <a:pos x="3743024" y="694623"/>
              </a:cxn>
              <a:cxn ang="0">
                <a:pos x="4345427" y="572838"/>
              </a:cxn>
              <a:cxn ang="0">
                <a:pos x="4961368" y="462330"/>
              </a:cxn>
              <a:cxn ang="0">
                <a:pos x="5597614" y="365353"/>
              </a:cxn>
              <a:cxn ang="0">
                <a:pos x="6245142" y="277398"/>
              </a:cxn>
              <a:cxn ang="0">
                <a:pos x="6912975" y="202974"/>
              </a:cxn>
              <a:cxn ang="0">
                <a:pos x="7596601" y="139826"/>
              </a:cxn>
              <a:cxn ang="0">
                <a:pos x="8300534" y="90210"/>
              </a:cxn>
              <a:cxn ang="0">
                <a:pos x="9020259" y="47360"/>
              </a:cxn>
              <a:cxn ang="0">
                <a:pos x="9753522" y="18042"/>
              </a:cxn>
              <a:cxn ang="0">
                <a:pos x="10504834" y="4510"/>
              </a:cxn>
              <a:cxn ang="0">
                <a:pos x="11269684" y="0"/>
              </a:cxn>
            </a:cxnLst>
            <a:pathLst>
              <a:path w="5699" h="1029">
                <a:moveTo>
                  <a:pt x="4995" y="0"/>
                </a:moveTo>
                <a:lnTo>
                  <a:pt x="5344" y="3"/>
                </a:lnTo>
                <a:lnTo>
                  <a:pt x="5699" y="12"/>
                </a:lnTo>
                <a:lnTo>
                  <a:pt x="5699" y="43"/>
                </a:lnTo>
                <a:lnTo>
                  <a:pt x="5324" y="45"/>
                </a:lnTo>
                <a:lnTo>
                  <a:pt x="4959" y="52"/>
                </a:lnTo>
                <a:lnTo>
                  <a:pt x="4602" y="66"/>
                </a:lnTo>
                <a:lnTo>
                  <a:pt x="4254" y="85"/>
                </a:lnTo>
                <a:lnTo>
                  <a:pt x="3912" y="109"/>
                </a:lnTo>
                <a:lnTo>
                  <a:pt x="3580" y="139"/>
                </a:lnTo>
                <a:lnTo>
                  <a:pt x="3256" y="174"/>
                </a:lnTo>
                <a:lnTo>
                  <a:pt x="2939" y="214"/>
                </a:lnTo>
                <a:lnTo>
                  <a:pt x="2631" y="261"/>
                </a:lnTo>
                <a:lnTo>
                  <a:pt x="2331" y="313"/>
                </a:lnTo>
                <a:lnTo>
                  <a:pt x="2039" y="371"/>
                </a:lnTo>
                <a:lnTo>
                  <a:pt x="1757" y="433"/>
                </a:lnTo>
                <a:lnTo>
                  <a:pt x="1480" y="501"/>
                </a:lnTo>
                <a:lnTo>
                  <a:pt x="1214" y="576"/>
                </a:lnTo>
                <a:lnTo>
                  <a:pt x="954" y="654"/>
                </a:lnTo>
                <a:lnTo>
                  <a:pt x="703" y="740"/>
                </a:lnTo>
                <a:lnTo>
                  <a:pt x="461" y="830"/>
                </a:lnTo>
                <a:lnTo>
                  <a:pt x="226" y="926"/>
                </a:lnTo>
                <a:lnTo>
                  <a:pt x="0" y="1029"/>
                </a:lnTo>
                <a:lnTo>
                  <a:pt x="0" y="832"/>
                </a:lnTo>
                <a:lnTo>
                  <a:pt x="214" y="741"/>
                </a:lnTo>
                <a:lnTo>
                  <a:pt x="437" y="656"/>
                </a:lnTo>
                <a:lnTo>
                  <a:pt x="667" y="576"/>
                </a:lnTo>
                <a:lnTo>
                  <a:pt x="904" y="501"/>
                </a:lnTo>
                <a:lnTo>
                  <a:pt x="1147" y="432"/>
                </a:lnTo>
                <a:lnTo>
                  <a:pt x="1400" y="367"/>
                </a:lnTo>
                <a:lnTo>
                  <a:pt x="1659" y="308"/>
                </a:lnTo>
                <a:lnTo>
                  <a:pt x="1926" y="254"/>
                </a:lnTo>
                <a:lnTo>
                  <a:pt x="2199" y="205"/>
                </a:lnTo>
                <a:lnTo>
                  <a:pt x="2481" y="162"/>
                </a:lnTo>
                <a:lnTo>
                  <a:pt x="2768" y="123"/>
                </a:lnTo>
                <a:lnTo>
                  <a:pt x="3064" y="90"/>
                </a:lnTo>
                <a:lnTo>
                  <a:pt x="3367" y="62"/>
                </a:lnTo>
                <a:lnTo>
                  <a:pt x="3679" y="40"/>
                </a:lnTo>
                <a:lnTo>
                  <a:pt x="3998" y="21"/>
                </a:lnTo>
                <a:lnTo>
                  <a:pt x="4323" y="8"/>
                </a:lnTo>
                <a:lnTo>
                  <a:pt x="4656" y="2"/>
                </a:lnTo>
                <a:lnTo>
                  <a:pt x="4995" y="0"/>
                </a:lnTo>
                <a:close/>
              </a:path>
            </a:pathLst>
          </a:custGeom>
          <a:solidFill>
            <a:schemeClr val="accent2"/>
          </a:solidFill>
          <a:ln w="0">
            <a:noFill/>
          </a:ln>
        </p:spPr>
        <p:txBody>
          <a:bodyPr/>
          <a:p>
            <a:endParaRPr lang="zh-CN" altLang="en-US"/>
          </a:p>
        </p:txBody>
      </p:sp>
      <p:pic>
        <p:nvPicPr>
          <p:cNvPr id="2055" name="图片 1" descr="1"/>
          <p:cNvPicPr>
            <a:picLocks noChangeAspect="1"/>
          </p:cNvPicPr>
          <p:nvPr userDrawn="1"/>
        </p:nvPicPr>
        <p:blipFill>
          <a:blip r:embed="rId2"/>
          <a:stretch>
            <a:fillRect/>
          </a:stretch>
        </p:blipFill>
        <p:spPr>
          <a:xfrm>
            <a:off x="0" y="-3175"/>
            <a:ext cx="1371600" cy="1312863"/>
          </a:xfrm>
          <a:prstGeom prst="rect">
            <a:avLst/>
          </a:prstGeom>
          <a:noFill/>
          <a:ln w="9525">
            <a:noFill/>
          </a:ln>
        </p:spPr>
      </p:pic>
      <p:sp>
        <p:nvSpPr>
          <p:cNvPr id="19" name="Freeform 9"/>
          <p:cNvSpPr/>
          <p:nvPr userDrawn="1"/>
        </p:nvSpPr>
        <p:spPr>
          <a:xfrm>
            <a:off x="0" y="-3175"/>
            <a:ext cx="9144000" cy="1920875"/>
          </a:xfrm>
          <a:custGeom>
            <a:avLst/>
            <a:gdLst/>
            <a:ahLst/>
            <a:cxnLst>
              <a:cxn ang="0">
                <a:pos x="0" y="0"/>
              </a:cxn>
              <a:cxn ang="0">
                <a:pos x="12858044" y="0"/>
              </a:cxn>
              <a:cxn ang="0">
                <a:pos x="12858044" y="924660"/>
              </a:cxn>
              <a:cxn ang="0">
                <a:pos x="12057095" y="899852"/>
              </a:cxn>
              <a:cxn ang="0">
                <a:pos x="11269684" y="888576"/>
              </a:cxn>
              <a:cxn ang="0">
                <a:pos x="10504834" y="888576"/>
              </a:cxn>
              <a:cxn ang="0">
                <a:pos x="9753522" y="899852"/>
              </a:cxn>
              <a:cxn ang="0">
                <a:pos x="9020259" y="924660"/>
              </a:cxn>
              <a:cxn ang="0">
                <a:pos x="8300534" y="958489"/>
              </a:cxn>
              <a:cxn ang="0">
                <a:pos x="7596601" y="1005850"/>
              </a:cxn>
              <a:cxn ang="0">
                <a:pos x="6912975" y="1068997"/>
              </a:cxn>
              <a:cxn ang="0">
                <a:pos x="6245142" y="1138911"/>
              </a:cxn>
              <a:cxn ang="0">
                <a:pos x="5597614" y="1222356"/>
              </a:cxn>
              <a:cxn ang="0">
                <a:pos x="4961368" y="1317077"/>
              </a:cxn>
              <a:cxn ang="0">
                <a:pos x="4345427" y="1423075"/>
              </a:cxn>
              <a:cxn ang="0">
                <a:pos x="3743024" y="1540349"/>
              </a:cxn>
              <a:cxn ang="0">
                <a:pos x="3158670" y="1673410"/>
              </a:cxn>
              <a:cxn ang="0">
                <a:pos x="2587853" y="1815492"/>
              </a:cxn>
              <a:cxn ang="0">
                <a:pos x="2039598" y="1968850"/>
              </a:cxn>
              <a:cxn ang="0">
                <a:pos x="1504880" y="2133485"/>
              </a:cxn>
              <a:cxn ang="0">
                <a:pos x="985956" y="2309396"/>
              </a:cxn>
              <a:cxn ang="0">
                <a:pos x="482825" y="2501094"/>
              </a:cxn>
              <a:cxn ang="0">
                <a:pos x="0" y="2701813"/>
              </a:cxn>
              <a:cxn ang="0">
                <a:pos x="0" y="0"/>
              </a:cxn>
            </a:cxnLst>
            <a:pathLst>
              <a:path w="5699" h="1198">
                <a:moveTo>
                  <a:pt x="0" y="0"/>
                </a:moveTo>
                <a:lnTo>
                  <a:pt x="5699" y="0"/>
                </a:lnTo>
                <a:lnTo>
                  <a:pt x="5699" y="410"/>
                </a:lnTo>
                <a:lnTo>
                  <a:pt x="5344" y="399"/>
                </a:lnTo>
                <a:lnTo>
                  <a:pt x="4995" y="394"/>
                </a:lnTo>
                <a:lnTo>
                  <a:pt x="4656" y="394"/>
                </a:lnTo>
                <a:lnTo>
                  <a:pt x="4323" y="399"/>
                </a:lnTo>
                <a:lnTo>
                  <a:pt x="3998" y="410"/>
                </a:lnTo>
                <a:lnTo>
                  <a:pt x="3679" y="425"/>
                </a:lnTo>
                <a:lnTo>
                  <a:pt x="3367" y="446"/>
                </a:lnTo>
                <a:lnTo>
                  <a:pt x="3064" y="474"/>
                </a:lnTo>
                <a:lnTo>
                  <a:pt x="2768" y="505"/>
                </a:lnTo>
                <a:lnTo>
                  <a:pt x="2481" y="542"/>
                </a:lnTo>
                <a:lnTo>
                  <a:pt x="2199" y="584"/>
                </a:lnTo>
                <a:lnTo>
                  <a:pt x="1926" y="631"/>
                </a:lnTo>
                <a:lnTo>
                  <a:pt x="1659" y="683"/>
                </a:lnTo>
                <a:lnTo>
                  <a:pt x="1400" y="742"/>
                </a:lnTo>
                <a:lnTo>
                  <a:pt x="1147" y="805"/>
                </a:lnTo>
                <a:lnTo>
                  <a:pt x="904" y="873"/>
                </a:lnTo>
                <a:lnTo>
                  <a:pt x="667" y="946"/>
                </a:lnTo>
                <a:lnTo>
                  <a:pt x="437" y="1024"/>
                </a:lnTo>
                <a:lnTo>
                  <a:pt x="214" y="1109"/>
                </a:lnTo>
                <a:lnTo>
                  <a:pt x="0" y="1198"/>
                </a:lnTo>
                <a:lnTo>
                  <a:pt x="0" y="0"/>
                </a:lnTo>
                <a:close/>
              </a:path>
            </a:pathLst>
          </a:custGeom>
          <a:solidFill>
            <a:schemeClr val="accent1"/>
          </a:solidFill>
          <a:ln w="0">
            <a:noFill/>
          </a:ln>
        </p:spPr>
        <p:txBody>
          <a:bodyPr/>
          <a:p>
            <a:endParaRPr lang="zh-CN" altLang="en-US"/>
          </a:p>
        </p:txBody>
      </p:sp>
      <p:sp>
        <p:nvSpPr>
          <p:cNvPr id="18" name="Freeform 8"/>
          <p:cNvSpPr/>
          <p:nvPr userDrawn="1"/>
        </p:nvSpPr>
        <p:spPr>
          <a:xfrm>
            <a:off x="0" y="6089650"/>
            <a:ext cx="9144000" cy="781050"/>
          </a:xfrm>
          <a:custGeom>
            <a:avLst/>
            <a:gdLst/>
            <a:ahLst/>
            <a:cxnLst>
              <a:cxn ang="0">
                <a:pos x="12858044" y="0"/>
              </a:cxn>
              <a:cxn ang="0">
                <a:pos x="12858044" y="1098317"/>
              </a:cxn>
              <a:cxn ang="0">
                <a:pos x="0" y="1098317"/>
              </a:cxn>
              <a:cxn ang="0">
                <a:pos x="0" y="811897"/>
              </a:cxn>
              <a:cxn ang="0">
                <a:pos x="846072" y="859258"/>
              </a:cxn>
              <a:cxn ang="0">
                <a:pos x="1665070" y="897597"/>
              </a:cxn>
              <a:cxn ang="0">
                <a:pos x="2470531" y="924661"/>
              </a:cxn>
              <a:cxn ang="0">
                <a:pos x="3260198" y="944958"/>
              </a:cxn>
              <a:cxn ang="0">
                <a:pos x="4031816" y="953979"/>
              </a:cxn>
              <a:cxn ang="0">
                <a:pos x="4780873" y="949469"/>
              </a:cxn>
              <a:cxn ang="0">
                <a:pos x="5511879" y="938192"/>
              </a:cxn>
              <a:cxn ang="0">
                <a:pos x="6227092" y="913384"/>
              </a:cxn>
              <a:cxn ang="0">
                <a:pos x="6922000" y="881810"/>
              </a:cxn>
              <a:cxn ang="0">
                <a:pos x="7598858" y="838960"/>
              </a:cxn>
              <a:cxn ang="0">
                <a:pos x="8253154" y="784834"/>
              </a:cxn>
              <a:cxn ang="0">
                <a:pos x="8893912" y="721686"/>
              </a:cxn>
              <a:cxn ang="0">
                <a:pos x="9514365" y="651773"/>
              </a:cxn>
              <a:cxn ang="0">
                <a:pos x="10119025" y="563817"/>
              </a:cxn>
              <a:cxn ang="0">
                <a:pos x="10705635" y="473606"/>
              </a:cxn>
              <a:cxn ang="0">
                <a:pos x="11271940" y="367609"/>
              </a:cxn>
              <a:cxn ang="0">
                <a:pos x="11817939" y="254845"/>
              </a:cxn>
              <a:cxn ang="0">
                <a:pos x="12348144" y="133060"/>
              </a:cxn>
              <a:cxn ang="0">
                <a:pos x="12858044" y="0"/>
              </a:cxn>
            </a:cxnLst>
            <a:pathLst>
              <a:path w="5699" h="487">
                <a:moveTo>
                  <a:pt x="5699" y="0"/>
                </a:moveTo>
                <a:lnTo>
                  <a:pt x="5699" y="487"/>
                </a:lnTo>
                <a:lnTo>
                  <a:pt x="0" y="487"/>
                </a:lnTo>
                <a:lnTo>
                  <a:pt x="0" y="360"/>
                </a:lnTo>
                <a:lnTo>
                  <a:pt x="375" y="381"/>
                </a:lnTo>
                <a:lnTo>
                  <a:pt x="738" y="398"/>
                </a:lnTo>
                <a:lnTo>
                  <a:pt x="1095" y="410"/>
                </a:lnTo>
                <a:lnTo>
                  <a:pt x="1445" y="419"/>
                </a:lnTo>
                <a:lnTo>
                  <a:pt x="1787" y="423"/>
                </a:lnTo>
                <a:lnTo>
                  <a:pt x="2119" y="421"/>
                </a:lnTo>
                <a:lnTo>
                  <a:pt x="2443" y="416"/>
                </a:lnTo>
                <a:lnTo>
                  <a:pt x="2760" y="405"/>
                </a:lnTo>
                <a:lnTo>
                  <a:pt x="3068" y="391"/>
                </a:lnTo>
                <a:lnTo>
                  <a:pt x="3368" y="372"/>
                </a:lnTo>
                <a:lnTo>
                  <a:pt x="3658" y="348"/>
                </a:lnTo>
                <a:lnTo>
                  <a:pt x="3942" y="320"/>
                </a:lnTo>
                <a:lnTo>
                  <a:pt x="4217" y="289"/>
                </a:lnTo>
                <a:lnTo>
                  <a:pt x="4485" y="250"/>
                </a:lnTo>
                <a:lnTo>
                  <a:pt x="4745" y="210"/>
                </a:lnTo>
                <a:lnTo>
                  <a:pt x="4996" y="163"/>
                </a:lnTo>
                <a:lnTo>
                  <a:pt x="5238" y="113"/>
                </a:lnTo>
                <a:lnTo>
                  <a:pt x="5473" y="59"/>
                </a:lnTo>
                <a:lnTo>
                  <a:pt x="5699" y="0"/>
                </a:lnTo>
                <a:close/>
              </a:path>
            </a:pathLst>
          </a:custGeom>
          <a:solidFill>
            <a:schemeClr val="accent1"/>
          </a:solidFill>
          <a:ln w="0">
            <a:noFill/>
          </a:ln>
        </p:spPr>
        <p:txBody>
          <a:bodyPr/>
          <a:p>
            <a:endParaRPr lang="zh-CN" altLang="en-US"/>
          </a:p>
        </p:txBody>
      </p:sp>
      <p:sp>
        <p:nvSpPr>
          <p:cNvPr id="17" name="Freeform 6"/>
          <p:cNvSpPr/>
          <p:nvPr userDrawn="1"/>
        </p:nvSpPr>
        <p:spPr>
          <a:xfrm>
            <a:off x="0" y="5794375"/>
            <a:ext cx="9144000" cy="933450"/>
          </a:xfrm>
          <a:custGeom>
            <a:avLst/>
            <a:gdLst/>
            <a:ahLst/>
            <a:cxnLst>
              <a:cxn ang="0">
                <a:pos x="12858044" y="0"/>
              </a:cxn>
              <a:cxn ang="0">
                <a:pos x="12858044" y="317993"/>
              </a:cxn>
              <a:cxn ang="0">
                <a:pos x="12348144" y="455564"/>
              </a:cxn>
              <a:cxn ang="0">
                <a:pos x="11817939" y="581859"/>
              </a:cxn>
              <a:cxn ang="0">
                <a:pos x="11271940" y="699133"/>
              </a:cxn>
              <a:cxn ang="0">
                <a:pos x="10705635" y="805131"/>
              </a:cxn>
              <a:cxn ang="0">
                <a:pos x="10119025" y="899852"/>
              </a:cxn>
              <a:cxn ang="0">
                <a:pos x="9514365" y="985553"/>
              </a:cxn>
              <a:cxn ang="0">
                <a:pos x="8893912" y="1059977"/>
              </a:cxn>
              <a:cxn ang="0">
                <a:pos x="8253154" y="1127635"/>
              </a:cxn>
              <a:cxn ang="0">
                <a:pos x="7598858" y="1181761"/>
              </a:cxn>
              <a:cxn ang="0">
                <a:pos x="6922000" y="1229122"/>
              </a:cxn>
              <a:cxn ang="0">
                <a:pos x="6227092" y="1265206"/>
              </a:cxn>
              <a:cxn ang="0">
                <a:pos x="5511879" y="1287759"/>
              </a:cxn>
              <a:cxn ang="0">
                <a:pos x="4780873" y="1303546"/>
              </a:cxn>
              <a:cxn ang="0">
                <a:pos x="4031816" y="1310312"/>
              </a:cxn>
              <a:cxn ang="0">
                <a:pos x="3260198" y="1308056"/>
              </a:cxn>
              <a:cxn ang="0">
                <a:pos x="2470531" y="1292269"/>
              </a:cxn>
              <a:cxn ang="0">
                <a:pos x="1665070" y="1265206"/>
              </a:cxn>
              <a:cxn ang="0">
                <a:pos x="846072" y="1233632"/>
              </a:cxn>
              <a:cxn ang="0">
                <a:pos x="0" y="1186272"/>
              </a:cxn>
              <a:cxn ang="0">
                <a:pos x="0" y="1134400"/>
              </a:cxn>
              <a:cxn ang="0">
                <a:pos x="888940" y="1161464"/>
              </a:cxn>
              <a:cxn ang="0">
                <a:pos x="1757574" y="1181761"/>
              </a:cxn>
              <a:cxn ang="0">
                <a:pos x="2605902" y="1188527"/>
              </a:cxn>
              <a:cxn ang="0">
                <a:pos x="3433925" y="1186272"/>
              </a:cxn>
              <a:cxn ang="0">
                <a:pos x="4239386" y="1170485"/>
              </a:cxn>
              <a:cxn ang="0">
                <a:pos x="5024541" y="1143422"/>
              </a:cxn>
              <a:cxn ang="0">
                <a:pos x="5791647" y="1107337"/>
              </a:cxn>
              <a:cxn ang="0">
                <a:pos x="6538447" y="1059977"/>
              </a:cxn>
              <a:cxn ang="0">
                <a:pos x="7260429" y="1005850"/>
              </a:cxn>
              <a:cxn ang="0">
                <a:pos x="7964361" y="933681"/>
              </a:cxn>
              <a:cxn ang="0">
                <a:pos x="8645731" y="857002"/>
              </a:cxn>
              <a:cxn ang="0">
                <a:pos x="9311308" y="764536"/>
              </a:cxn>
              <a:cxn ang="0">
                <a:pos x="9954323" y="663049"/>
              </a:cxn>
              <a:cxn ang="0">
                <a:pos x="10574776" y="552541"/>
              </a:cxn>
              <a:cxn ang="0">
                <a:pos x="11177180" y="433011"/>
              </a:cxn>
              <a:cxn ang="0">
                <a:pos x="11757021" y="297695"/>
              </a:cxn>
              <a:cxn ang="0">
                <a:pos x="12316557" y="153358"/>
              </a:cxn>
              <a:cxn ang="0">
                <a:pos x="12858044" y="0"/>
              </a:cxn>
            </a:cxnLst>
            <a:pathLst>
              <a:path w="5699" h="581">
                <a:moveTo>
                  <a:pt x="5699" y="0"/>
                </a:moveTo>
                <a:lnTo>
                  <a:pt x="5699" y="141"/>
                </a:lnTo>
                <a:lnTo>
                  <a:pt x="5473" y="202"/>
                </a:lnTo>
                <a:lnTo>
                  <a:pt x="5238" y="258"/>
                </a:lnTo>
                <a:lnTo>
                  <a:pt x="4996" y="310"/>
                </a:lnTo>
                <a:lnTo>
                  <a:pt x="4745" y="357"/>
                </a:lnTo>
                <a:lnTo>
                  <a:pt x="4485" y="399"/>
                </a:lnTo>
                <a:lnTo>
                  <a:pt x="4217" y="437"/>
                </a:lnTo>
                <a:lnTo>
                  <a:pt x="3942" y="470"/>
                </a:lnTo>
                <a:lnTo>
                  <a:pt x="3658" y="500"/>
                </a:lnTo>
                <a:lnTo>
                  <a:pt x="3368" y="524"/>
                </a:lnTo>
                <a:lnTo>
                  <a:pt x="3068" y="545"/>
                </a:lnTo>
                <a:lnTo>
                  <a:pt x="2760" y="561"/>
                </a:lnTo>
                <a:lnTo>
                  <a:pt x="2443" y="571"/>
                </a:lnTo>
                <a:lnTo>
                  <a:pt x="2119" y="578"/>
                </a:lnTo>
                <a:lnTo>
                  <a:pt x="1787" y="581"/>
                </a:lnTo>
                <a:lnTo>
                  <a:pt x="1445" y="580"/>
                </a:lnTo>
                <a:lnTo>
                  <a:pt x="1095" y="573"/>
                </a:lnTo>
                <a:lnTo>
                  <a:pt x="738" y="561"/>
                </a:lnTo>
                <a:lnTo>
                  <a:pt x="375" y="547"/>
                </a:lnTo>
                <a:lnTo>
                  <a:pt x="0" y="526"/>
                </a:lnTo>
                <a:lnTo>
                  <a:pt x="0" y="503"/>
                </a:lnTo>
                <a:lnTo>
                  <a:pt x="394" y="515"/>
                </a:lnTo>
                <a:lnTo>
                  <a:pt x="779" y="524"/>
                </a:lnTo>
                <a:lnTo>
                  <a:pt x="1155" y="527"/>
                </a:lnTo>
                <a:lnTo>
                  <a:pt x="1522" y="526"/>
                </a:lnTo>
                <a:lnTo>
                  <a:pt x="1879" y="519"/>
                </a:lnTo>
                <a:lnTo>
                  <a:pt x="2227" y="507"/>
                </a:lnTo>
                <a:lnTo>
                  <a:pt x="2567" y="491"/>
                </a:lnTo>
                <a:lnTo>
                  <a:pt x="2898" y="470"/>
                </a:lnTo>
                <a:lnTo>
                  <a:pt x="3218" y="446"/>
                </a:lnTo>
                <a:lnTo>
                  <a:pt x="3530" y="414"/>
                </a:lnTo>
                <a:lnTo>
                  <a:pt x="3832" y="380"/>
                </a:lnTo>
                <a:lnTo>
                  <a:pt x="4127" y="339"/>
                </a:lnTo>
                <a:lnTo>
                  <a:pt x="4412" y="294"/>
                </a:lnTo>
                <a:lnTo>
                  <a:pt x="4687" y="245"/>
                </a:lnTo>
                <a:lnTo>
                  <a:pt x="4954" y="192"/>
                </a:lnTo>
                <a:lnTo>
                  <a:pt x="5211" y="132"/>
                </a:lnTo>
                <a:lnTo>
                  <a:pt x="5459" y="68"/>
                </a:lnTo>
                <a:lnTo>
                  <a:pt x="5699" y="0"/>
                </a:lnTo>
                <a:close/>
              </a:path>
            </a:pathLst>
          </a:custGeom>
          <a:solidFill>
            <a:schemeClr val="accent2"/>
          </a:solidFill>
          <a:ln w="0">
            <a:noFill/>
          </a:ln>
        </p:spPr>
        <p:txBody>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0" grpId="0" bldLvl="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20" name="Freeform 11"/>
          <p:cNvSpPr/>
          <p:nvPr userDrawn="1"/>
        </p:nvSpPr>
        <p:spPr>
          <a:xfrm>
            <a:off x="0" y="661988"/>
            <a:ext cx="9144000" cy="1649412"/>
          </a:xfrm>
          <a:custGeom>
            <a:avLst/>
            <a:gdLst/>
            <a:ahLst/>
            <a:cxnLst>
              <a:cxn ang="0">
                <a:pos x="11269684" y="0"/>
              </a:cxn>
              <a:cxn ang="0">
                <a:pos x="12057095" y="6765"/>
              </a:cxn>
              <a:cxn ang="0">
                <a:pos x="12858044" y="27063"/>
              </a:cxn>
              <a:cxn ang="0">
                <a:pos x="12858044" y="96976"/>
              </a:cxn>
              <a:cxn ang="0">
                <a:pos x="12011971" y="101487"/>
              </a:cxn>
              <a:cxn ang="0">
                <a:pos x="11188461" y="117274"/>
              </a:cxn>
              <a:cxn ang="0">
                <a:pos x="10383000" y="148847"/>
              </a:cxn>
              <a:cxn ang="0">
                <a:pos x="9597845" y="191697"/>
              </a:cxn>
              <a:cxn ang="0">
                <a:pos x="8826227" y="245824"/>
              </a:cxn>
              <a:cxn ang="0">
                <a:pos x="8077170" y="313482"/>
              </a:cxn>
              <a:cxn ang="0">
                <a:pos x="7346164" y="392417"/>
              </a:cxn>
              <a:cxn ang="0">
                <a:pos x="6630951" y="482627"/>
              </a:cxn>
              <a:cxn ang="0">
                <a:pos x="5936043" y="588625"/>
              </a:cxn>
              <a:cxn ang="0">
                <a:pos x="5259185" y="705899"/>
              </a:cxn>
              <a:cxn ang="0">
                <a:pos x="4600377" y="836705"/>
              </a:cxn>
              <a:cxn ang="0">
                <a:pos x="3964131" y="976531"/>
              </a:cxn>
              <a:cxn ang="0">
                <a:pos x="3339165" y="1129890"/>
              </a:cxn>
              <a:cxn ang="0">
                <a:pos x="2739018" y="1299035"/>
              </a:cxn>
              <a:cxn ang="0">
                <a:pos x="2152408" y="1474946"/>
              </a:cxn>
              <a:cxn ang="0">
                <a:pos x="1586103" y="1668899"/>
              </a:cxn>
              <a:cxn ang="0">
                <a:pos x="1040104" y="1871874"/>
              </a:cxn>
              <a:cxn ang="0">
                <a:pos x="509899" y="2088380"/>
              </a:cxn>
              <a:cxn ang="0">
                <a:pos x="0" y="2320673"/>
              </a:cxn>
              <a:cxn ang="0">
                <a:pos x="0" y="1876384"/>
              </a:cxn>
              <a:cxn ang="0">
                <a:pos x="482825" y="1671155"/>
              </a:cxn>
              <a:cxn ang="0">
                <a:pos x="985956" y="1479457"/>
              </a:cxn>
              <a:cxn ang="0">
                <a:pos x="1504880" y="1299035"/>
              </a:cxn>
              <a:cxn ang="0">
                <a:pos x="2039598" y="1129890"/>
              </a:cxn>
              <a:cxn ang="0">
                <a:pos x="2587853" y="974276"/>
              </a:cxn>
              <a:cxn ang="0">
                <a:pos x="3158670" y="827684"/>
              </a:cxn>
              <a:cxn ang="0">
                <a:pos x="3743024" y="694623"/>
              </a:cxn>
              <a:cxn ang="0">
                <a:pos x="4345427" y="572838"/>
              </a:cxn>
              <a:cxn ang="0">
                <a:pos x="4961368" y="462330"/>
              </a:cxn>
              <a:cxn ang="0">
                <a:pos x="5597614" y="365353"/>
              </a:cxn>
              <a:cxn ang="0">
                <a:pos x="6245142" y="277398"/>
              </a:cxn>
              <a:cxn ang="0">
                <a:pos x="6912975" y="202974"/>
              </a:cxn>
              <a:cxn ang="0">
                <a:pos x="7596601" y="139826"/>
              </a:cxn>
              <a:cxn ang="0">
                <a:pos x="8300534" y="90210"/>
              </a:cxn>
              <a:cxn ang="0">
                <a:pos x="9020259" y="47360"/>
              </a:cxn>
              <a:cxn ang="0">
                <a:pos x="9753522" y="18042"/>
              </a:cxn>
              <a:cxn ang="0">
                <a:pos x="10504834" y="4510"/>
              </a:cxn>
              <a:cxn ang="0">
                <a:pos x="11269684" y="0"/>
              </a:cxn>
            </a:cxnLst>
            <a:pathLst>
              <a:path w="5699" h="1029">
                <a:moveTo>
                  <a:pt x="4995" y="0"/>
                </a:moveTo>
                <a:lnTo>
                  <a:pt x="5344" y="3"/>
                </a:lnTo>
                <a:lnTo>
                  <a:pt x="5699" y="12"/>
                </a:lnTo>
                <a:lnTo>
                  <a:pt x="5699" y="43"/>
                </a:lnTo>
                <a:lnTo>
                  <a:pt x="5324" y="45"/>
                </a:lnTo>
                <a:lnTo>
                  <a:pt x="4959" y="52"/>
                </a:lnTo>
                <a:lnTo>
                  <a:pt x="4602" y="66"/>
                </a:lnTo>
                <a:lnTo>
                  <a:pt x="4254" y="85"/>
                </a:lnTo>
                <a:lnTo>
                  <a:pt x="3912" y="109"/>
                </a:lnTo>
                <a:lnTo>
                  <a:pt x="3580" y="139"/>
                </a:lnTo>
                <a:lnTo>
                  <a:pt x="3256" y="174"/>
                </a:lnTo>
                <a:lnTo>
                  <a:pt x="2939" y="214"/>
                </a:lnTo>
                <a:lnTo>
                  <a:pt x="2631" y="261"/>
                </a:lnTo>
                <a:lnTo>
                  <a:pt x="2331" y="313"/>
                </a:lnTo>
                <a:lnTo>
                  <a:pt x="2039" y="371"/>
                </a:lnTo>
                <a:lnTo>
                  <a:pt x="1757" y="433"/>
                </a:lnTo>
                <a:lnTo>
                  <a:pt x="1480" y="501"/>
                </a:lnTo>
                <a:lnTo>
                  <a:pt x="1214" y="576"/>
                </a:lnTo>
                <a:lnTo>
                  <a:pt x="954" y="654"/>
                </a:lnTo>
                <a:lnTo>
                  <a:pt x="703" y="740"/>
                </a:lnTo>
                <a:lnTo>
                  <a:pt x="461" y="830"/>
                </a:lnTo>
                <a:lnTo>
                  <a:pt x="226" y="926"/>
                </a:lnTo>
                <a:lnTo>
                  <a:pt x="0" y="1029"/>
                </a:lnTo>
                <a:lnTo>
                  <a:pt x="0" y="832"/>
                </a:lnTo>
                <a:lnTo>
                  <a:pt x="214" y="741"/>
                </a:lnTo>
                <a:lnTo>
                  <a:pt x="437" y="656"/>
                </a:lnTo>
                <a:lnTo>
                  <a:pt x="667" y="576"/>
                </a:lnTo>
                <a:lnTo>
                  <a:pt x="904" y="501"/>
                </a:lnTo>
                <a:lnTo>
                  <a:pt x="1147" y="432"/>
                </a:lnTo>
                <a:lnTo>
                  <a:pt x="1400" y="367"/>
                </a:lnTo>
                <a:lnTo>
                  <a:pt x="1659" y="308"/>
                </a:lnTo>
                <a:lnTo>
                  <a:pt x="1926" y="254"/>
                </a:lnTo>
                <a:lnTo>
                  <a:pt x="2199" y="205"/>
                </a:lnTo>
                <a:lnTo>
                  <a:pt x="2481" y="162"/>
                </a:lnTo>
                <a:lnTo>
                  <a:pt x="2768" y="123"/>
                </a:lnTo>
                <a:lnTo>
                  <a:pt x="3064" y="90"/>
                </a:lnTo>
                <a:lnTo>
                  <a:pt x="3367" y="62"/>
                </a:lnTo>
                <a:lnTo>
                  <a:pt x="3679" y="40"/>
                </a:lnTo>
                <a:lnTo>
                  <a:pt x="3998" y="21"/>
                </a:lnTo>
                <a:lnTo>
                  <a:pt x="4323" y="8"/>
                </a:lnTo>
                <a:lnTo>
                  <a:pt x="4656" y="2"/>
                </a:lnTo>
                <a:lnTo>
                  <a:pt x="4995" y="0"/>
                </a:lnTo>
                <a:close/>
              </a:path>
            </a:pathLst>
          </a:custGeom>
          <a:solidFill>
            <a:schemeClr val="accent2"/>
          </a:solidFill>
          <a:ln w="0">
            <a:noFill/>
          </a:ln>
        </p:spPr>
        <p:txBody>
          <a:bodyPr/>
          <a:p>
            <a:endParaRPr lang="zh-CN" altLang="en-US"/>
          </a:p>
        </p:txBody>
      </p:sp>
      <p:sp>
        <p:nvSpPr>
          <p:cNvPr id="21" name="矩形 259"/>
          <p:cNvSpPr>
            <a:spLocks noChangeArrowheads="1"/>
          </p:cNvSpPr>
          <p:nvPr userDrawn="1"/>
        </p:nvSpPr>
        <p:spPr bwMode="auto">
          <a:xfrm>
            <a:off x="2352675" y="2930525"/>
            <a:ext cx="4438650" cy="150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fontAlgn="base">
              <a:buNone/>
            </a:pPr>
            <a:r>
              <a:rPr lang="zh-CN" altLang="en-US" sz="9815" b="1" strike="noStrike" cap="all" noProof="1"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rPr>
              <a:t>谢   谢</a:t>
            </a:r>
            <a:endParaRPr lang="zh-CN" altLang="en-US" sz="9815" b="1" strike="noStrike" cap="all" noProof="1" dirty="0">
              <a:solidFill>
                <a:schemeClr val="bg1">
                  <a:lumMod val="50000"/>
                </a:schemeClr>
              </a:solidFill>
              <a:latin typeface="Arial" panose="020B0604020202020204" pitchFamily="34" charset="0"/>
              <a:cs typeface="Arial" panose="020B0604020202020204" pitchFamily="34" charset="0"/>
            </a:endParaRPr>
          </a:p>
        </p:txBody>
      </p:sp>
      <p:pic>
        <p:nvPicPr>
          <p:cNvPr id="4104" name="图片 1" descr="1"/>
          <p:cNvPicPr>
            <a:picLocks noChangeAspect="1"/>
          </p:cNvPicPr>
          <p:nvPr userDrawn="1"/>
        </p:nvPicPr>
        <p:blipFill>
          <a:blip r:embed="rId2"/>
          <a:stretch>
            <a:fillRect/>
          </a:stretch>
        </p:blipFill>
        <p:spPr>
          <a:xfrm>
            <a:off x="0" y="-3175"/>
            <a:ext cx="1371600" cy="1312863"/>
          </a:xfrm>
          <a:prstGeom prst="rect">
            <a:avLst/>
          </a:prstGeom>
          <a:noFill/>
          <a:ln w="9525">
            <a:noFill/>
          </a:ln>
        </p:spPr>
      </p:pic>
      <p:sp>
        <p:nvSpPr>
          <p:cNvPr id="19" name="Freeform 9"/>
          <p:cNvSpPr/>
          <p:nvPr userDrawn="1"/>
        </p:nvSpPr>
        <p:spPr>
          <a:xfrm>
            <a:off x="0" y="-3175"/>
            <a:ext cx="9144000" cy="1920875"/>
          </a:xfrm>
          <a:custGeom>
            <a:avLst/>
            <a:gdLst/>
            <a:ahLst/>
            <a:cxnLst>
              <a:cxn ang="0">
                <a:pos x="0" y="0"/>
              </a:cxn>
              <a:cxn ang="0">
                <a:pos x="12858044" y="0"/>
              </a:cxn>
              <a:cxn ang="0">
                <a:pos x="12858044" y="924660"/>
              </a:cxn>
              <a:cxn ang="0">
                <a:pos x="12057095" y="899852"/>
              </a:cxn>
              <a:cxn ang="0">
                <a:pos x="11269684" y="888576"/>
              </a:cxn>
              <a:cxn ang="0">
                <a:pos x="10504834" y="888576"/>
              </a:cxn>
              <a:cxn ang="0">
                <a:pos x="9753522" y="899852"/>
              </a:cxn>
              <a:cxn ang="0">
                <a:pos x="9020259" y="924660"/>
              </a:cxn>
              <a:cxn ang="0">
                <a:pos x="8300534" y="958489"/>
              </a:cxn>
              <a:cxn ang="0">
                <a:pos x="7596601" y="1005850"/>
              </a:cxn>
              <a:cxn ang="0">
                <a:pos x="6912975" y="1068997"/>
              </a:cxn>
              <a:cxn ang="0">
                <a:pos x="6245142" y="1138911"/>
              </a:cxn>
              <a:cxn ang="0">
                <a:pos x="5597614" y="1222356"/>
              </a:cxn>
              <a:cxn ang="0">
                <a:pos x="4961368" y="1317077"/>
              </a:cxn>
              <a:cxn ang="0">
                <a:pos x="4345427" y="1423075"/>
              </a:cxn>
              <a:cxn ang="0">
                <a:pos x="3743024" y="1540349"/>
              </a:cxn>
              <a:cxn ang="0">
                <a:pos x="3158670" y="1673410"/>
              </a:cxn>
              <a:cxn ang="0">
                <a:pos x="2587853" y="1815492"/>
              </a:cxn>
              <a:cxn ang="0">
                <a:pos x="2039598" y="1968850"/>
              </a:cxn>
              <a:cxn ang="0">
                <a:pos x="1504880" y="2133485"/>
              </a:cxn>
              <a:cxn ang="0">
                <a:pos x="985956" y="2309396"/>
              </a:cxn>
              <a:cxn ang="0">
                <a:pos x="482825" y="2501094"/>
              </a:cxn>
              <a:cxn ang="0">
                <a:pos x="0" y="2701813"/>
              </a:cxn>
              <a:cxn ang="0">
                <a:pos x="0" y="0"/>
              </a:cxn>
            </a:cxnLst>
            <a:pathLst>
              <a:path w="5699" h="1198">
                <a:moveTo>
                  <a:pt x="0" y="0"/>
                </a:moveTo>
                <a:lnTo>
                  <a:pt x="5699" y="0"/>
                </a:lnTo>
                <a:lnTo>
                  <a:pt x="5699" y="410"/>
                </a:lnTo>
                <a:lnTo>
                  <a:pt x="5344" y="399"/>
                </a:lnTo>
                <a:lnTo>
                  <a:pt x="4995" y="394"/>
                </a:lnTo>
                <a:lnTo>
                  <a:pt x="4656" y="394"/>
                </a:lnTo>
                <a:lnTo>
                  <a:pt x="4323" y="399"/>
                </a:lnTo>
                <a:lnTo>
                  <a:pt x="3998" y="410"/>
                </a:lnTo>
                <a:lnTo>
                  <a:pt x="3679" y="425"/>
                </a:lnTo>
                <a:lnTo>
                  <a:pt x="3367" y="446"/>
                </a:lnTo>
                <a:lnTo>
                  <a:pt x="3064" y="474"/>
                </a:lnTo>
                <a:lnTo>
                  <a:pt x="2768" y="505"/>
                </a:lnTo>
                <a:lnTo>
                  <a:pt x="2481" y="542"/>
                </a:lnTo>
                <a:lnTo>
                  <a:pt x="2199" y="584"/>
                </a:lnTo>
                <a:lnTo>
                  <a:pt x="1926" y="631"/>
                </a:lnTo>
                <a:lnTo>
                  <a:pt x="1659" y="683"/>
                </a:lnTo>
                <a:lnTo>
                  <a:pt x="1400" y="742"/>
                </a:lnTo>
                <a:lnTo>
                  <a:pt x="1147" y="805"/>
                </a:lnTo>
                <a:lnTo>
                  <a:pt x="904" y="873"/>
                </a:lnTo>
                <a:lnTo>
                  <a:pt x="667" y="946"/>
                </a:lnTo>
                <a:lnTo>
                  <a:pt x="437" y="1024"/>
                </a:lnTo>
                <a:lnTo>
                  <a:pt x="214" y="1109"/>
                </a:lnTo>
                <a:lnTo>
                  <a:pt x="0" y="1198"/>
                </a:lnTo>
                <a:lnTo>
                  <a:pt x="0" y="0"/>
                </a:lnTo>
                <a:close/>
              </a:path>
            </a:pathLst>
          </a:custGeom>
          <a:solidFill>
            <a:schemeClr val="accent1"/>
          </a:solidFill>
          <a:ln w="0">
            <a:noFill/>
          </a:ln>
        </p:spPr>
        <p:txBody>
          <a:bodyPr/>
          <a:p>
            <a:endParaRPr lang="zh-CN" altLang="en-US"/>
          </a:p>
        </p:txBody>
      </p:sp>
      <p:sp>
        <p:nvSpPr>
          <p:cNvPr id="18" name="Freeform 8"/>
          <p:cNvSpPr/>
          <p:nvPr userDrawn="1"/>
        </p:nvSpPr>
        <p:spPr>
          <a:xfrm>
            <a:off x="0" y="6080125"/>
            <a:ext cx="9144000" cy="781050"/>
          </a:xfrm>
          <a:custGeom>
            <a:avLst/>
            <a:gdLst/>
            <a:ahLst/>
            <a:cxnLst>
              <a:cxn ang="0">
                <a:pos x="12858044" y="0"/>
              </a:cxn>
              <a:cxn ang="0">
                <a:pos x="12858044" y="1098317"/>
              </a:cxn>
              <a:cxn ang="0">
                <a:pos x="0" y="1098317"/>
              </a:cxn>
              <a:cxn ang="0">
                <a:pos x="0" y="811897"/>
              </a:cxn>
              <a:cxn ang="0">
                <a:pos x="846072" y="859258"/>
              </a:cxn>
              <a:cxn ang="0">
                <a:pos x="1665070" y="897597"/>
              </a:cxn>
              <a:cxn ang="0">
                <a:pos x="2470531" y="924661"/>
              </a:cxn>
              <a:cxn ang="0">
                <a:pos x="3260198" y="944958"/>
              </a:cxn>
              <a:cxn ang="0">
                <a:pos x="4031816" y="953979"/>
              </a:cxn>
              <a:cxn ang="0">
                <a:pos x="4780873" y="949469"/>
              </a:cxn>
              <a:cxn ang="0">
                <a:pos x="5511879" y="938192"/>
              </a:cxn>
              <a:cxn ang="0">
                <a:pos x="6227092" y="913384"/>
              </a:cxn>
              <a:cxn ang="0">
                <a:pos x="6922000" y="881810"/>
              </a:cxn>
              <a:cxn ang="0">
                <a:pos x="7598858" y="838960"/>
              </a:cxn>
              <a:cxn ang="0">
                <a:pos x="8253154" y="784834"/>
              </a:cxn>
              <a:cxn ang="0">
                <a:pos x="8893912" y="721686"/>
              </a:cxn>
              <a:cxn ang="0">
                <a:pos x="9514365" y="651773"/>
              </a:cxn>
              <a:cxn ang="0">
                <a:pos x="10119025" y="563817"/>
              </a:cxn>
              <a:cxn ang="0">
                <a:pos x="10705635" y="473606"/>
              </a:cxn>
              <a:cxn ang="0">
                <a:pos x="11271940" y="367609"/>
              </a:cxn>
              <a:cxn ang="0">
                <a:pos x="11817939" y="254845"/>
              </a:cxn>
              <a:cxn ang="0">
                <a:pos x="12348144" y="133060"/>
              </a:cxn>
              <a:cxn ang="0">
                <a:pos x="12858044" y="0"/>
              </a:cxn>
            </a:cxnLst>
            <a:pathLst>
              <a:path w="5699" h="487">
                <a:moveTo>
                  <a:pt x="5699" y="0"/>
                </a:moveTo>
                <a:lnTo>
                  <a:pt x="5699" y="487"/>
                </a:lnTo>
                <a:lnTo>
                  <a:pt x="0" y="487"/>
                </a:lnTo>
                <a:lnTo>
                  <a:pt x="0" y="360"/>
                </a:lnTo>
                <a:lnTo>
                  <a:pt x="375" y="381"/>
                </a:lnTo>
                <a:lnTo>
                  <a:pt x="738" y="398"/>
                </a:lnTo>
                <a:lnTo>
                  <a:pt x="1095" y="410"/>
                </a:lnTo>
                <a:lnTo>
                  <a:pt x="1445" y="419"/>
                </a:lnTo>
                <a:lnTo>
                  <a:pt x="1787" y="423"/>
                </a:lnTo>
                <a:lnTo>
                  <a:pt x="2119" y="421"/>
                </a:lnTo>
                <a:lnTo>
                  <a:pt x="2443" y="416"/>
                </a:lnTo>
                <a:lnTo>
                  <a:pt x="2760" y="405"/>
                </a:lnTo>
                <a:lnTo>
                  <a:pt x="3068" y="391"/>
                </a:lnTo>
                <a:lnTo>
                  <a:pt x="3368" y="372"/>
                </a:lnTo>
                <a:lnTo>
                  <a:pt x="3658" y="348"/>
                </a:lnTo>
                <a:lnTo>
                  <a:pt x="3942" y="320"/>
                </a:lnTo>
                <a:lnTo>
                  <a:pt x="4217" y="289"/>
                </a:lnTo>
                <a:lnTo>
                  <a:pt x="4485" y="250"/>
                </a:lnTo>
                <a:lnTo>
                  <a:pt x="4745" y="210"/>
                </a:lnTo>
                <a:lnTo>
                  <a:pt x="4996" y="163"/>
                </a:lnTo>
                <a:lnTo>
                  <a:pt x="5238" y="113"/>
                </a:lnTo>
                <a:lnTo>
                  <a:pt x="5473" y="59"/>
                </a:lnTo>
                <a:lnTo>
                  <a:pt x="5699" y="0"/>
                </a:lnTo>
                <a:close/>
              </a:path>
            </a:pathLst>
          </a:custGeom>
          <a:solidFill>
            <a:schemeClr val="accent1"/>
          </a:solidFill>
          <a:ln w="0">
            <a:noFill/>
          </a:ln>
        </p:spPr>
        <p:txBody>
          <a:bodyPr/>
          <a:p>
            <a:endParaRPr lang="zh-CN" altLang="en-US"/>
          </a:p>
        </p:txBody>
      </p:sp>
      <p:sp>
        <p:nvSpPr>
          <p:cNvPr id="17" name="Freeform 6"/>
          <p:cNvSpPr/>
          <p:nvPr userDrawn="1"/>
        </p:nvSpPr>
        <p:spPr>
          <a:xfrm>
            <a:off x="0" y="5794375"/>
            <a:ext cx="9144000" cy="933450"/>
          </a:xfrm>
          <a:custGeom>
            <a:avLst/>
            <a:gdLst/>
            <a:ahLst/>
            <a:cxnLst>
              <a:cxn ang="0">
                <a:pos x="12858044" y="0"/>
              </a:cxn>
              <a:cxn ang="0">
                <a:pos x="12858044" y="317993"/>
              </a:cxn>
              <a:cxn ang="0">
                <a:pos x="12348144" y="455564"/>
              </a:cxn>
              <a:cxn ang="0">
                <a:pos x="11817939" y="581859"/>
              </a:cxn>
              <a:cxn ang="0">
                <a:pos x="11271940" y="699133"/>
              </a:cxn>
              <a:cxn ang="0">
                <a:pos x="10705635" y="805131"/>
              </a:cxn>
              <a:cxn ang="0">
                <a:pos x="10119025" y="899852"/>
              </a:cxn>
              <a:cxn ang="0">
                <a:pos x="9514365" y="985553"/>
              </a:cxn>
              <a:cxn ang="0">
                <a:pos x="8893912" y="1059977"/>
              </a:cxn>
              <a:cxn ang="0">
                <a:pos x="8253154" y="1127635"/>
              </a:cxn>
              <a:cxn ang="0">
                <a:pos x="7598858" y="1181761"/>
              </a:cxn>
              <a:cxn ang="0">
                <a:pos x="6922000" y="1229122"/>
              </a:cxn>
              <a:cxn ang="0">
                <a:pos x="6227092" y="1265206"/>
              </a:cxn>
              <a:cxn ang="0">
                <a:pos x="5511879" y="1287759"/>
              </a:cxn>
              <a:cxn ang="0">
                <a:pos x="4780873" y="1303546"/>
              </a:cxn>
              <a:cxn ang="0">
                <a:pos x="4031816" y="1310312"/>
              </a:cxn>
              <a:cxn ang="0">
                <a:pos x="3260198" y="1308056"/>
              </a:cxn>
              <a:cxn ang="0">
                <a:pos x="2470531" y="1292269"/>
              </a:cxn>
              <a:cxn ang="0">
                <a:pos x="1665070" y="1265206"/>
              </a:cxn>
              <a:cxn ang="0">
                <a:pos x="846072" y="1233632"/>
              </a:cxn>
              <a:cxn ang="0">
                <a:pos x="0" y="1186272"/>
              </a:cxn>
              <a:cxn ang="0">
                <a:pos x="0" y="1134400"/>
              </a:cxn>
              <a:cxn ang="0">
                <a:pos x="888940" y="1161464"/>
              </a:cxn>
              <a:cxn ang="0">
                <a:pos x="1757574" y="1181761"/>
              </a:cxn>
              <a:cxn ang="0">
                <a:pos x="2605902" y="1188527"/>
              </a:cxn>
              <a:cxn ang="0">
                <a:pos x="3433925" y="1186272"/>
              </a:cxn>
              <a:cxn ang="0">
                <a:pos x="4239386" y="1170485"/>
              </a:cxn>
              <a:cxn ang="0">
                <a:pos x="5024541" y="1143422"/>
              </a:cxn>
              <a:cxn ang="0">
                <a:pos x="5791647" y="1107337"/>
              </a:cxn>
              <a:cxn ang="0">
                <a:pos x="6538447" y="1059977"/>
              </a:cxn>
              <a:cxn ang="0">
                <a:pos x="7260429" y="1005850"/>
              </a:cxn>
              <a:cxn ang="0">
                <a:pos x="7964361" y="933681"/>
              </a:cxn>
              <a:cxn ang="0">
                <a:pos x="8645731" y="857002"/>
              </a:cxn>
              <a:cxn ang="0">
                <a:pos x="9311308" y="764536"/>
              </a:cxn>
              <a:cxn ang="0">
                <a:pos x="9954323" y="663049"/>
              </a:cxn>
              <a:cxn ang="0">
                <a:pos x="10574776" y="552541"/>
              </a:cxn>
              <a:cxn ang="0">
                <a:pos x="11177180" y="433011"/>
              </a:cxn>
              <a:cxn ang="0">
                <a:pos x="11757021" y="297695"/>
              </a:cxn>
              <a:cxn ang="0">
                <a:pos x="12316557" y="153358"/>
              </a:cxn>
              <a:cxn ang="0">
                <a:pos x="12858044" y="0"/>
              </a:cxn>
            </a:cxnLst>
            <a:pathLst>
              <a:path w="5699" h="581">
                <a:moveTo>
                  <a:pt x="5699" y="0"/>
                </a:moveTo>
                <a:lnTo>
                  <a:pt x="5699" y="141"/>
                </a:lnTo>
                <a:lnTo>
                  <a:pt x="5473" y="202"/>
                </a:lnTo>
                <a:lnTo>
                  <a:pt x="5238" y="258"/>
                </a:lnTo>
                <a:lnTo>
                  <a:pt x="4996" y="310"/>
                </a:lnTo>
                <a:lnTo>
                  <a:pt x="4745" y="357"/>
                </a:lnTo>
                <a:lnTo>
                  <a:pt x="4485" y="399"/>
                </a:lnTo>
                <a:lnTo>
                  <a:pt x="4217" y="437"/>
                </a:lnTo>
                <a:lnTo>
                  <a:pt x="3942" y="470"/>
                </a:lnTo>
                <a:lnTo>
                  <a:pt x="3658" y="500"/>
                </a:lnTo>
                <a:lnTo>
                  <a:pt x="3368" y="524"/>
                </a:lnTo>
                <a:lnTo>
                  <a:pt x="3068" y="545"/>
                </a:lnTo>
                <a:lnTo>
                  <a:pt x="2760" y="561"/>
                </a:lnTo>
                <a:lnTo>
                  <a:pt x="2443" y="571"/>
                </a:lnTo>
                <a:lnTo>
                  <a:pt x="2119" y="578"/>
                </a:lnTo>
                <a:lnTo>
                  <a:pt x="1787" y="581"/>
                </a:lnTo>
                <a:lnTo>
                  <a:pt x="1445" y="580"/>
                </a:lnTo>
                <a:lnTo>
                  <a:pt x="1095" y="573"/>
                </a:lnTo>
                <a:lnTo>
                  <a:pt x="738" y="561"/>
                </a:lnTo>
                <a:lnTo>
                  <a:pt x="375" y="547"/>
                </a:lnTo>
                <a:lnTo>
                  <a:pt x="0" y="526"/>
                </a:lnTo>
                <a:lnTo>
                  <a:pt x="0" y="503"/>
                </a:lnTo>
                <a:lnTo>
                  <a:pt x="394" y="515"/>
                </a:lnTo>
                <a:lnTo>
                  <a:pt x="779" y="524"/>
                </a:lnTo>
                <a:lnTo>
                  <a:pt x="1155" y="527"/>
                </a:lnTo>
                <a:lnTo>
                  <a:pt x="1522" y="526"/>
                </a:lnTo>
                <a:lnTo>
                  <a:pt x="1879" y="519"/>
                </a:lnTo>
                <a:lnTo>
                  <a:pt x="2227" y="507"/>
                </a:lnTo>
                <a:lnTo>
                  <a:pt x="2567" y="491"/>
                </a:lnTo>
                <a:lnTo>
                  <a:pt x="2898" y="470"/>
                </a:lnTo>
                <a:lnTo>
                  <a:pt x="3218" y="446"/>
                </a:lnTo>
                <a:lnTo>
                  <a:pt x="3530" y="414"/>
                </a:lnTo>
                <a:lnTo>
                  <a:pt x="3832" y="380"/>
                </a:lnTo>
                <a:lnTo>
                  <a:pt x="4127" y="339"/>
                </a:lnTo>
                <a:lnTo>
                  <a:pt x="4412" y="294"/>
                </a:lnTo>
                <a:lnTo>
                  <a:pt x="4687" y="245"/>
                </a:lnTo>
                <a:lnTo>
                  <a:pt x="4954" y="192"/>
                </a:lnTo>
                <a:lnTo>
                  <a:pt x="5211" y="132"/>
                </a:lnTo>
                <a:lnTo>
                  <a:pt x="5459" y="68"/>
                </a:lnTo>
                <a:lnTo>
                  <a:pt x="5699" y="0"/>
                </a:lnTo>
                <a:close/>
              </a:path>
            </a:pathLst>
          </a:custGeom>
          <a:solidFill>
            <a:schemeClr val="accent2"/>
          </a:solidFill>
          <a:ln w="0">
            <a:noFill/>
          </a:ln>
        </p:spPr>
        <p:txBody>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childTnLst>
                          </p:cTn>
                        </p:par>
                        <p:par>
                          <p:cTn id="20" fill="hold">
                            <p:stCondLst>
                              <p:cond delay="2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1"/>
                                        </p:tgtEl>
                                        <p:attrNameLst>
                                          <p:attrName>ppt_y</p:attrName>
                                        </p:attrNameLst>
                                      </p:cBhvr>
                                      <p:tavLst>
                                        <p:tav tm="0">
                                          <p:val>
                                            <p:strVal val="#ppt_y"/>
                                          </p:val>
                                        </p:tav>
                                        <p:tav tm="100000">
                                          <p:val>
                                            <p:strVal val="#ppt_y"/>
                                          </p:val>
                                        </p:tav>
                                      </p:tavLst>
                                    </p:anim>
                                    <p:anim calcmode="lin" valueType="num">
                                      <p:cBhvr>
                                        <p:cTn id="25"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21"/>
                                        </p:tgtEl>
                                      </p:cBhvr>
                                    </p:animEffect>
                                  </p:childTnLst>
                                </p:cTn>
                              </p:par>
                            </p:childTnLst>
                          </p:cTn>
                        </p:par>
                        <p:par>
                          <p:cTn id="28" fill="hold">
                            <p:stCondLst>
                              <p:cond delay="2700"/>
                            </p:stCondLst>
                            <p:childTnLst>
                              <p:par>
                                <p:cTn id="29" presetID="26" presetClass="emph" presetSubtype="0" fill="hold" grpId="1" nodeType="afterEffect">
                                  <p:stCondLst>
                                    <p:cond delay="0"/>
                                  </p:stCondLst>
                                  <p:iterate type="lt">
                                    <p:tmAbs val="0"/>
                                  </p:iterate>
                                  <p:childTnLst>
                                    <p:animEffect transition="out" filter="fade">
                                      <p:cBhvr>
                                        <p:cTn id="30" dur="500" tmFilter="0, 0; .2, .5; .8, .5; 1, 0"/>
                                        <p:tgtEl>
                                          <p:spTgt spid="21"/>
                                        </p:tgtEl>
                                      </p:cBhvr>
                                    </p:animEffect>
                                    <p:animScale>
                                      <p:cBhvr>
                                        <p:cTn id="31"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0" grpId="0" bldLvl="0" animBg="1"/>
      <p:bldP spid="21" grpId="0"/>
      <p:bldP spid="21" grpId="1"/>
    </p:bldLst>
  </p:timing>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ct val="19000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ct val="95000"/>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ct val="95000"/>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6pPr>
      <a:lvl7pPr marL="281813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8pPr>
      <a:lvl9pPr marL="368554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890"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8370" algn="l" defTabSz="866775" rtl="0" eaLnBrk="1" latinLnBrk="0" hangingPunct="1">
        <a:defRPr sz="17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tags" Target="../tags/tag1.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tags" Target="../tags/tag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0.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3.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4.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5.pn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6.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6.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7.pn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8.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9.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0.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pn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42.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3.png"/></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4.png"/></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5.png"/></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6.pn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47.png"/></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8.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9.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0.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1.png"/></Relationships>
</file>

<file path=ppt/slides/_rels/slide8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2.png"/></Relationships>
</file>

<file path=ppt/slides/_rels/slide8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3.png"/></Relationships>
</file>

<file path=ppt/slides/_rels/slide8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5.png"/><Relationship Id="rId1" Type="http://schemas.openxmlformats.org/officeDocument/2006/relationships/image" Target="../media/image54.png"/></Relationships>
</file>

<file path=ppt/slides/_rels/slide8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6.png"/></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7.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9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7.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9.png"/><Relationship Id="rId1" Type="http://schemas.openxmlformats.org/officeDocument/2006/relationships/image" Target="../media/image58.png"/></Relationships>
</file>

<file path=ppt/slides/_rels/slide9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0.png"/></Relationships>
</file>

<file path=ppt/slides/_rels/slide9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1.png"/></Relationships>
</file>

<file path=ppt/slides/_rels/slide9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2.png"/></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638300" y="2919730"/>
            <a:ext cx="5857240" cy="1736725"/>
            <a:chOff x="2580" y="4598"/>
            <a:chExt cx="9224" cy="2735"/>
          </a:xfrm>
        </p:grpSpPr>
        <p:sp>
          <p:nvSpPr>
            <p:cNvPr id="21" name="矩形 259"/>
            <p:cNvSpPr>
              <a:spLocks noChangeArrowheads="1"/>
            </p:cNvSpPr>
            <p:nvPr/>
          </p:nvSpPr>
          <p:spPr bwMode="auto">
            <a:xfrm>
              <a:off x="2580" y="4598"/>
              <a:ext cx="9224" cy="1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4265" b="1" i="0" u="none" strike="noStrike" kern="1200" cap="all" spc="0" normalizeH="0" baseline="0" noProof="1">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第</a:t>
              </a:r>
              <a:r>
                <a:rPr kumimoji="0" lang="zh-CN" altLang="en-US" sz="4265" b="1" i="0" u="none" strike="noStrike" kern="1200" cap="all" spc="0" normalizeH="0" baseline="0" noProof="1" smtClean="0">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一部分  基础知识梳理</a:t>
              </a:r>
              <a:endParaRPr kumimoji="0" lang="zh-CN" altLang="en-US" sz="4265" b="1" i="0" u="none" strike="noStrike" kern="1200" cap="all" spc="0" normalizeH="0" baseline="0" noProof="1" smtClean="0">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sp>
          <p:nvSpPr>
            <p:cNvPr id="22" name="矩形 259"/>
            <p:cNvSpPr>
              <a:spLocks noChangeArrowheads="1"/>
            </p:cNvSpPr>
            <p:nvPr/>
          </p:nvSpPr>
          <p:spPr bwMode="auto">
            <a:xfrm>
              <a:off x="2580" y="6505"/>
              <a:ext cx="9224" cy="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3415" b="0" i="0" u="none" strike="noStrike" kern="1200" cap="all" spc="0" normalizeH="0" baseline="0" noProof="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第九章  压强</a:t>
              </a:r>
              <a:endParaRPr kumimoji="0" lang="zh-CN" altLang="en-US" sz="3415" b="0" i="0" u="none" strike="noStrike" kern="1200" cap="all" spc="0" normalizeH="0" baseline="0" noProof="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endParaRPr>
            </a:p>
          </p:txBody>
        </p:sp>
      </p:grpSp>
    </p:spTree>
  </p:cSld>
  <p:clrMapOvr>
    <a:masterClrMapping/>
  </p:clrMapOvr>
  <p:transition advTm="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1256030"/>
            <a:ext cx="7894320" cy="5303520"/>
          </a:xfrm>
          <a:prstGeom prst="rect">
            <a:avLst/>
          </a:prstGeom>
          <a:noFill/>
        </p:spPr>
        <p:txBody>
          <a:bodyPr wrap="square" rtlCol="0" anchor="t">
            <a:spAutoFit/>
          </a:bodyPr>
          <a:p>
            <a:pPr algn="just">
              <a:lnSpc>
                <a:spcPct val="110000"/>
              </a:lnSpc>
            </a:pPr>
            <a:r>
              <a:rPr lang="zh-CN" altLang="en-US" sz="2800" b="1">
                <a:latin typeface="宋体" panose="02010600030101010101" pitchFamily="2" charset="-122"/>
                <a:cs typeface="宋体" panose="02010600030101010101" pitchFamily="2" charset="-122"/>
              </a:rPr>
              <a:t>2.特点</a:t>
            </a:r>
            <a:r>
              <a:rPr lang="zh-CN" altLang="en-US" sz="2800">
                <a:latin typeface="宋体" panose="02010600030101010101" pitchFamily="2" charset="-122"/>
                <a:cs typeface="宋体" panose="02010600030101010101" pitchFamily="2" charset="-122"/>
              </a:rPr>
              <a:t>：液体内部朝</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都有压强；在液体内部的同一深度，液体向各个方向的压强</a:t>
            </a:r>
            <a:r>
              <a:rPr lang="zh-CN" altLang="en-US" sz="2800" u="sng">
                <a:latin typeface="宋体" panose="02010600030101010101" pitchFamily="2" charset="-122"/>
                <a:cs typeface="宋体" panose="02010600030101010101" pitchFamily="2" charset="-122"/>
              </a:rPr>
              <a:t>   </a:t>
            </a:r>
            <a:r>
              <a:rPr lang="en-US" altLang="zh-CN" sz="2800">
                <a:solidFill>
                  <a:schemeClr val="bg1"/>
                </a:solidFill>
                <a:latin typeface="宋体" panose="02010600030101010101" pitchFamily="2" charset="-122"/>
                <a:cs typeface="宋体" panose="02010600030101010101" pitchFamily="2" charset="-122"/>
              </a:rPr>
              <a:t>.</a:t>
            </a:r>
            <a:endParaRPr lang="en-US" altLang="zh-CN" sz="2800">
              <a:latin typeface="宋体" panose="02010600030101010101" pitchFamily="2" charset="-122"/>
              <a:cs typeface="宋体" panose="02010600030101010101" pitchFamily="2" charset="-122"/>
            </a:endParaRPr>
          </a:p>
          <a:p>
            <a:pPr algn="just">
              <a:lnSpc>
                <a:spcPct val="11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.深度越深，压强越</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液体内部压强的大小还跟液体的</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有关，在深度相同时，液体的密度越大，压强越</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b="1">
                <a:latin typeface="宋体" panose="02010600030101010101" pitchFamily="2" charset="-122"/>
                <a:cs typeface="宋体" panose="02010600030101010101" pitchFamily="2" charset="-122"/>
              </a:rPr>
              <a:t>3.计算公式</a:t>
            </a:r>
            <a:r>
              <a:rPr lang="zh-CN" altLang="en-US" sz="2800">
                <a:latin typeface="宋体" panose="02010600030101010101" pitchFamily="2" charset="-122"/>
                <a:cs typeface="宋体" panose="02010600030101010101" pitchFamily="2" charset="-122"/>
              </a:rPr>
              <a:t>：p=</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其中，p表示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，单位是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，ρ表示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，h表示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，即：该点到自由液面的</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距离. 此公式表明液体的压强与液体的</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和深度有关. 液体的压强与液体重力的大小、液体质量的大小、体积的大小无关，与容器的形状和大小无关. </a:t>
            </a:r>
            <a:endParaRPr lang="zh-CN" altLang="en-US" sz="2800">
              <a:latin typeface="宋体" panose="02010600030101010101" pitchFamily="2" charset="-122"/>
              <a:cs typeface="宋体" panose="02010600030101010101" pitchFamily="2" charset="-122"/>
            </a:endParaRPr>
          </a:p>
        </p:txBody>
      </p:sp>
      <p:sp>
        <p:nvSpPr>
          <p:cNvPr id="2" name="文本框 3"/>
          <p:cNvSpPr txBox="1"/>
          <p:nvPr/>
        </p:nvSpPr>
        <p:spPr>
          <a:xfrm>
            <a:off x="4313555" y="116205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各个方向</a:t>
            </a:r>
            <a:endParaRPr lang="zh-CN" altLang="en-US" sz="2800" b="1" dirty="0">
              <a:solidFill>
                <a:srgbClr val="FF0000"/>
              </a:solidFill>
              <a:latin typeface="Times New Roman" panose="02020603050405020304" pitchFamily="18" charset="0"/>
            </a:endParaRPr>
          </a:p>
        </p:txBody>
      </p:sp>
      <p:sp>
        <p:nvSpPr>
          <p:cNvPr id="3" name="文本框 3"/>
          <p:cNvSpPr txBox="1"/>
          <p:nvPr/>
        </p:nvSpPr>
        <p:spPr>
          <a:xfrm>
            <a:off x="741680" y="1652905"/>
            <a:ext cx="7778115" cy="1124585"/>
          </a:xfrm>
          <a:prstGeom prst="rect">
            <a:avLst/>
          </a:prstGeom>
          <a:noFill/>
          <a:ln w="9525">
            <a:noFill/>
          </a:ln>
        </p:spPr>
        <p:txBody>
          <a:bodyPr wrap="square">
            <a:spAutoFit/>
          </a:bodyPr>
          <a:p>
            <a:pPr algn="l">
              <a:lnSpc>
                <a:spcPct val="120000"/>
              </a:lnSpc>
            </a:pPr>
            <a:r>
              <a:rPr lang="en-US" altLang="zh-CN" sz="2800" b="1" dirty="0">
                <a:solidFill>
                  <a:srgbClr val="FF0000"/>
                </a:solidFill>
                <a:latin typeface="Times New Roman" panose="02020603050405020304" pitchFamily="18" charset="0"/>
              </a:rPr>
              <a:t>                                                                                </a:t>
            </a:r>
            <a:r>
              <a:rPr lang="zh-CN" altLang="en-US" sz="2800" b="1" dirty="0">
                <a:solidFill>
                  <a:srgbClr val="FF0000"/>
                </a:solidFill>
                <a:latin typeface="Times New Roman" panose="02020603050405020304" pitchFamily="18" charset="0"/>
              </a:rPr>
              <a:t>相等</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3999230" y="2092960"/>
            <a:ext cx="1776730" cy="607695"/>
          </a:xfrm>
          <a:prstGeom prst="rect">
            <a:avLst/>
          </a:prstGeom>
          <a:noFill/>
          <a:ln w="9525">
            <a:noFill/>
          </a:ln>
        </p:spPr>
        <p:txBody>
          <a:bodyPr wrap="square">
            <a:spAutoFit/>
          </a:bodyPr>
          <a:p>
            <a:pPr algn="ctr">
              <a:lnSpc>
                <a:spcPct val="120000"/>
              </a:lnSpc>
            </a:pPr>
            <a:r>
              <a:rPr lang="zh-CN" altLang="zh-CN" sz="2800" b="1" dirty="0">
                <a:solidFill>
                  <a:srgbClr val="FF0000"/>
                </a:solidFill>
                <a:latin typeface="Times New Roman" panose="02020603050405020304" pitchFamily="18" charset="0"/>
              </a:rPr>
              <a:t>大</a:t>
            </a:r>
            <a:endParaRPr lang="zh-CN" altLang="zh-CN" sz="2800" b="1" dirty="0">
              <a:solidFill>
                <a:srgbClr val="FF0000"/>
              </a:solidFill>
              <a:latin typeface="Times New Roman" panose="02020603050405020304" pitchFamily="18" charset="0"/>
            </a:endParaRPr>
          </a:p>
        </p:txBody>
      </p:sp>
      <p:sp>
        <p:nvSpPr>
          <p:cNvPr id="5" name="文本框 4"/>
          <p:cNvSpPr txBox="1"/>
          <p:nvPr/>
        </p:nvSpPr>
        <p:spPr>
          <a:xfrm>
            <a:off x="2816860" y="255841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 密度</a:t>
            </a:r>
            <a:endParaRPr lang="zh-CN" altLang="en-US" sz="2800" b="1" dirty="0">
              <a:solidFill>
                <a:srgbClr val="FF0000"/>
              </a:solidFill>
              <a:latin typeface="Times New Roman" panose="02020603050405020304" pitchFamily="18" charset="0"/>
            </a:endParaRPr>
          </a:p>
        </p:txBody>
      </p:sp>
      <p:sp>
        <p:nvSpPr>
          <p:cNvPr id="6" name="文本框 5"/>
          <p:cNvSpPr txBox="1"/>
          <p:nvPr/>
        </p:nvSpPr>
        <p:spPr>
          <a:xfrm>
            <a:off x="4086860" y="303657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大</a:t>
            </a:r>
            <a:endParaRPr lang="zh-CN" altLang="en-US" sz="2800" b="1" dirty="0">
              <a:solidFill>
                <a:srgbClr val="FF0000"/>
              </a:solidFill>
              <a:latin typeface="Times New Roman" panose="02020603050405020304" pitchFamily="18" charset="0"/>
            </a:endParaRPr>
          </a:p>
        </p:txBody>
      </p:sp>
      <p:sp>
        <p:nvSpPr>
          <p:cNvPr id="7" name="文本框 6"/>
          <p:cNvSpPr txBox="1"/>
          <p:nvPr/>
        </p:nvSpPr>
        <p:spPr>
          <a:xfrm>
            <a:off x="2728595" y="348932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ρgh</a:t>
            </a:r>
            <a:endParaRPr lang="zh-CN" altLang="en-US" sz="2800" b="1" dirty="0">
              <a:solidFill>
                <a:srgbClr val="FF0000"/>
              </a:solidFill>
              <a:latin typeface="Times New Roman" panose="02020603050405020304" pitchFamily="18" charset="0"/>
            </a:endParaRPr>
          </a:p>
        </p:txBody>
      </p:sp>
      <p:sp>
        <p:nvSpPr>
          <p:cNvPr id="8" name="文本框 7"/>
          <p:cNvSpPr txBox="1"/>
          <p:nvPr/>
        </p:nvSpPr>
        <p:spPr>
          <a:xfrm>
            <a:off x="5986145" y="350202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压强 </a:t>
            </a:r>
            <a:endParaRPr lang="zh-CN" altLang="en-US" sz="2800" b="1" dirty="0">
              <a:solidFill>
                <a:srgbClr val="FF0000"/>
              </a:solidFill>
              <a:latin typeface="Times New Roman" panose="02020603050405020304" pitchFamily="18" charset="0"/>
            </a:endParaRPr>
          </a:p>
        </p:txBody>
      </p:sp>
      <p:sp>
        <p:nvSpPr>
          <p:cNvPr id="9" name="文本框 8"/>
          <p:cNvSpPr txBox="1"/>
          <p:nvPr/>
        </p:nvSpPr>
        <p:spPr>
          <a:xfrm>
            <a:off x="527685" y="396748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帕</a:t>
            </a:r>
            <a:endParaRPr lang="zh-CN" altLang="en-US" sz="2800" b="1" dirty="0">
              <a:solidFill>
                <a:srgbClr val="FF0000"/>
              </a:solidFill>
              <a:latin typeface="Times New Roman" panose="02020603050405020304" pitchFamily="18" charset="0"/>
            </a:endParaRPr>
          </a:p>
        </p:txBody>
      </p:sp>
      <p:sp>
        <p:nvSpPr>
          <p:cNvPr id="10" name="文本框 9"/>
          <p:cNvSpPr txBox="1"/>
          <p:nvPr/>
        </p:nvSpPr>
        <p:spPr>
          <a:xfrm>
            <a:off x="3081020" y="396748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液体密度</a:t>
            </a:r>
            <a:endParaRPr lang="zh-CN" altLang="en-US" sz="2800" b="1" dirty="0">
              <a:solidFill>
                <a:srgbClr val="FF0000"/>
              </a:solidFill>
              <a:latin typeface="Times New Roman" panose="02020603050405020304" pitchFamily="18" charset="0"/>
            </a:endParaRPr>
          </a:p>
        </p:txBody>
      </p:sp>
      <p:sp>
        <p:nvSpPr>
          <p:cNvPr id="12" name="文本框 11"/>
          <p:cNvSpPr txBox="1"/>
          <p:nvPr/>
        </p:nvSpPr>
        <p:spPr>
          <a:xfrm>
            <a:off x="5986145" y="396748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液体深度 </a:t>
            </a:r>
            <a:endParaRPr lang="zh-CN" altLang="en-US" sz="2800" b="1" dirty="0">
              <a:solidFill>
                <a:srgbClr val="FF0000"/>
              </a:solidFill>
              <a:latin typeface="Times New Roman" panose="02020603050405020304" pitchFamily="18" charset="0"/>
            </a:endParaRPr>
          </a:p>
        </p:txBody>
      </p:sp>
      <p:sp>
        <p:nvSpPr>
          <p:cNvPr id="13" name="文本框 12"/>
          <p:cNvSpPr txBox="1"/>
          <p:nvPr/>
        </p:nvSpPr>
        <p:spPr>
          <a:xfrm>
            <a:off x="3445510" y="444500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垂直 </a:t>
            </a:r>
            <a:endParaRPr lang="zh-CN" altLang="en-US" sz="2800" b="1" dirty="0">
              <a:solidFill>
                <a:srgbClr val="FF0000"/>
              </a:solidFill>
              <a:latin typeface="Times New Roman" panose="02020603050405020304" pitchFamily="18" charset="0"/>
            </a:endParaRPr>
          </a:p>
        </p:txBody>
      </p:sp>
      <p:sp>
        <p:nvSpPr>
          <p:cNvPr id="14" name="文本框 13"/>
          <p:cNvSpPr txBox="1"/>
          <p:nvPr/>
        </p:nvSpPr>
        <p:spPr>
          <a:xfrm>
            <a:off x="2892425" y="492252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密度</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fill="hold"/>
                                        <p:tgtEl>
                                          <p:spTgt spid="10"/>
                                        </p:tgtEl>
                                        <p:attrNameLst>
                                          <p:attrName>ppt_x</p:attrName>
                                        </p:attrNameLst>
                                      </p:cBhvr>
                                      <p:tavLst>
                                        <p:tav tm="0">
                                          <p:val>
                                            <p:strVal val="#ppt_x"/>
                                          </p:val>
                                        </p:tav>
                                        <p:tav tm="100000">
                                          <p:val>
                                            <p:strVal val="#ppt_x"/>
                                          </p:val>
                                        </p:tav>
                                      </p:tavLst>
                                    </p:anim>
                                    <p:anim calcmode="lin" valueType="num">
                                      <p:cBhvr additive="base">
                                        <p:cTn id="5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ppt_x"/>
                                          </p:val>
                                        </p:tav>
                                        <p:tav tm="100000">
                                          <p:val>
                                            <p:strVal val="#ppt_x"/>
                                          </p:val>
                                        </p:tav>
                                      </p:tavLst>
                                    </p:anim>
                                    <p:anim calcmode="lin" valueType="num">
                                      <p:cBhvr additive="base">
                                        <p:cTn id="6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additive="base">
                                        <p:cTn id="67" dur="500" fill="hold"/>
                                        <p:tgtEl>
                                          <p:spTgt spid="13"/>
                                        </p:tgtEl>
                                        <p:attrNameLst>
                                          <p:attrName>ppt_x</p:attrName>
                                        </p:attrNameLst>
                                      </p:cBhvr>
                                      <p:tavLst>
                                        <p:tav tm="0">
                                          <p:val>
                                            <p:strVal val="#ppt_x"/>
                                          </p:val>
                                        </p:tav>
                                        <p:tav tm="100000">
                                          <p:val>
                                            <p:strVal val="#ppt_x"/>
                                          </p:val>
                                        </p:tav>
                                      </p:tavLst>
                                    </p:anim>
                                    <p:anim calcmode="lin" valueType="num">
                                      <p:cBhvr additive="base">
                                        <p:cTn id="6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additive="base">
                                        <p:cTn id="73" dur="500" fill="hold"/>
                                        <p:tgtEl>
                                          <p:spTgt spid="14"/>
                                        </p:tgtEl>
                                        <p:attrNameLst>
                                          <p:attrName>ppt_x</p:attrName>
                                        </p:attrNameLst>
                                      </p:cBhvr>
                                      <p:tavLst>
                                        <p:tav tm="0">
                                          <p:val>
                                            <p:strVal val="#ppt_x"/>
                                          </p:val>
                                        </p:tav>
                                        <p:tav tm="100000">
                                          <p:val>
                                            <p:strVal val="#ppt_x"/>
                                          </p:val>
                                        </p:tav>
                                      </p:tavLst>
                                    </p:anim>
                                    <p:anim calcmode="lin" valueType="num">
                                      <p:cBhvr additive="base">
                                        <p:cTn id="7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P spid="6" grpId="0"/>
      <p:bldP spid="6" grpId="1"/>
      <p:bldP spid="7" grpId="0"/>
      <p:bldP spid="7" grpId="1"/>
      <p:bldP spid="8" grpId="0"/>
      <p:bldP spid="8" grpId="1"/>
      <p:bldP spid="9" grpId="0"/>
      <p:bldP spid="9" grpId="1"/>
      <p:bldP spid="10" grpId="0"/>
      <p:bldP spid="10" grpId="1"/>
      <p:bldP spid="12" grpId="0"/>
      <p:bldP spid="12" grpId="1"/>
      <p:bldP spid="13" grpId="0"/>
      <p:bldP spid="13" grpId="1"/>
      <p:bldP spid="14" grpId="0"/>
      <p:bldP spid="14"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866900" y="4877435"/>
            <a:ext cx="5613400" cy="1439545"/>
          </a:xfrm>
          <a:prstGeom prst="rect">
            <a:avLst/>
          </a:prstGeom>
        </p:spPr>
      </p:pic>
      <p:sp>
        <p:nvSpPr>
          <p:cNvPr id="11" name="文本框 10"/>
          <p:cNvSpPr txBox="1"/>
          <p:nvPr/>
        </p:nvSpPr>
        <p:spPr>
          <a:xfrm>
            <a:off x="625475" y="1256030"/>
            <a:ext cx="7894320" cy="3709035"/>
          </a:xfrm>
          <a:prstGeom prst="rect">
            <a:avLst/>
          </a:prstGeom>
          <a:noFill/>
        </p:spPr>
        <p:txBody>
          <a:bodyPr wrap="square" rtlCol="0" anchor="t">
            <a:spAutoFit/>
          </a:bodyPr>
          <a:p>
            <a:pPr algn="just">
              <a:lnSpc>
                <a:spcPct val="120000"/>
              </a:lnSpc>
            </a:pPr>
            <a:r>
              <a:rPr sz="2800" b="1">
                <a:latin typeface="宋体" panose="02010600030101010101" pitchFamily="2" charset="-122"/>
                <a:cs typeface="宋体" panose="02010600030101010101" pitchFamily="2" charset="-122"/>
              </a:rPr>
              <a:t>4. 连通器</a:t>
            </a:r>
            <a:r>
              <a:rPr sz="2800">
                <a:latin typeface="宋体" panose="02010600030101010101" pitchFamily="2" charset="-122"/>
                <a:cs typeface="宋体" panose="02010600030101010101" pitchFamily="2" charset="-122"/>
              </a:rPr>
              <a:t>：</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（1）定义：上端</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、下端</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的容器. </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（2）特点：连通器里装的是相同的液体且</a:t>
            </a:r>
            <a:r>
              <a:rPr sz="2800" u="sng">
                <a:latin typeface="宋体" panose="02010600030101010101" pitchFamily="2" charset="-122"/>
                <a:cs typeface="宋体" panose="02010600030101010101" pitchFamily="2" charset="-122"/>
              </a:rPr>
              <a:t>　    </a:t>
            </a:r>
            <a:r>
              <a:rPr lang="en-US" altLang="zh-CN" sz="2800" u="sng">
                <a:solidFill>
                  <a:schemeClr val="bg1"/>
                </a:solidFill>
                <a:latin typeface="宋体" panose="02010600030101010101" pitchFamily="2" charset="-122"/>
                <a:cs typeface="宋体" panose="02010600030101010101" pitchFamily="2" charset="-122"/>
              </a:rPr>
              <a:t>.</a:t>
            </a:r>
            <a:r>
              <a:rPr sz="2800">
                <a:latin typeface="宋体" panose="02010600030101010101" pitchFamily="2" charset="-122"/>
                <a:cs typeface="宋体" panose="02010600030101010101" pitchFamily="2" charset="-122"/>
              </a:rPr>
              <a:t>时，连通器各部分中的液面高度总是</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的. </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（3）应用：乳牛自动喂水器、水塔的供水系统、</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、洗手池下水道的U形“反水弯”等.（如图3）</a:t>
            </a:r>
            <a:endParaRPr sz="2800">
              <a:latin typeface="宋体" panose="02010600030101010101" pitchFamily="2" charset="-122"/>
              <a:cs typeface="宋体" panose="02010600030101010101" pitchFamily="2" charset="-122"/>
            </a:endParaRPr>
          </a:p>
        </p:txBody>
      </p:sp>
      <p:sp>
        <p:nvSpPr>
          <p:cNvPr id="6" name="文本框 3"/>
          <p:cNvSpPr txBox="1"/>
          <p:nvPr/>
        </p:nvSpPr>
        <p:spPr>
          <a:xfrm>
            <a:off x="2892425" y="170243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开口 </a:t>
            </a:r>
            <a:endParaRPr lang="zh-CN" altLang="en-US" sz="2800" b="1" dirty="0">
              <a:solidFill>
                <a:srgbClr val="FF0000"/>
              </a:solidFill>
              <a:latin typeface="Times New Roman" panose="02020603050405020304" pitchFamily="18" charset="0"/>
            </a:endParaRPr>
          </a:p>
        </p:txBody>
      </p:sp>
      <p:sp>
        <p:nvSpPr>
          <p:cNvPr id="3" name="文本框 3"/>
          <p:cNvSpPr txBox="1"/>
          <p:nvPr/>
        </p:nvSpPr>
        <p:spPr>
          <a:xfrm>
            <a:off x="5055870" y="170243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连通</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6901180" y="220535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不流动</a:t>
            </a:r>
            <a:endParaRPr lang="zh-CN" altLang="en-US" sz="2800" b="1" dirty="0">
              <a:solidFill>
                <a:srgbClr val="FF0000"/>
              </a:solidFill>
              <a:latin typeface="Times New Roman" panose="02020603050405020304" pitchFamily="18" charset="0"/>
            </a:endParaRPr>
          </a:p>
        </p:txBody>
      </p:sp>
      <p:sp>
        <p:nvSpPr>
          <p:cNvPr id="5" name="文本框 4"/>
          <p:cNvSpPr txBox="1"/>
          <p:nvPr/>
        </p:nvSpPr>
        <p:spPr>
          <a:xfrm>
            <a:off x="6212840" y="272097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相平 </a:t>
            </a:r>
            <a:endParaRPr lang="zh-CN" altLang="en-US" sz="2800" b="1" dirty="0">
              <a:solidFill>
                <a:srgbClr val="FF0000"/>
              </a:solidFill>
              <a:latin typeface="Times New Roman" panose="02020603050405020304" pitchFamily="18" charset="0"/>
            </a:endParaRPr>
          </a:p>
        </p:txBody>
      </p:sp>
      <p:sp>
        <p:nvSpPr>
          <p:cNvPr id="7" name="文本框 6"/>
          <p:cNvSpPr txBox="1"/>
          <p:nvPr/>
        </p:nvSpPr>
        <p:spPr>
          <a:xfrm>
            <a:off x="625475" y="375221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水壶</a:t>
            </a:r>
            <a:endParaRPr lang="zh-CN" altLang="en-US" sz="2800" b="1" dirty="0">
              <a:solidFill>
                <a:srgbClr val="FF0000"/>
              </a:solidFill>
              <a:latin typeface="Times New Roman" panose="02020603050405020304" pitchFamily="18" charset="0"/>
            </a:endParaRPr>
          </a:p>
        </p:txBody>
      </p:sp>
      <p:sp>
        <p:nvSpPr>
          <p:cNvPr id="8" name="文本框 7"/>
          <p:cNvSpPr txBox="1"/>
          <p:nvPr/>
        </p:nvSpPr>
        <p:spPr>
          <a:xfrm>
            <a:off x="2893060" y="3752215"/>
            <a:ext cx="252730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锅炉的水位计  </a:t>
            </a:r>
            <a:endParaRPr lang="zh-CN" altLang="en-US" sz="2800" b="1" dirty="0">
              <a:solidFill>
                <a:srgbClr val="FF0000"/>
              </a:solidFill>
              <a:latin typeface="Times New Roman" panose="02020603050405020304" pitchFamily="18" charset="0"/>
            </a:endParaRPr>
          </a:p>
        </p:txBody>
      </p:sp>
      <p:sp>
        <p:nvSpPr>
          <p:cNvPr id="9" name="文本框 8"/>
          <p:cNvSpPr txBox="1"/>
          <p:nvPr/>
        </p:nvSpPr>
        <p:spPr>
          <a:xfrm>
            <a:off x="5703570" y="375221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sym typeface="+mn-ea"/>
              </a:rPr>
              <a:t> 船闸</a:t>
            </a:r>
            <a:r>
              <a:rPr lang="zh-CN" altLang="en-US" sz="2800" b="1" dirty="0">
                <a:solidFill>
                  <a:srgbClr val="FF0000"/>
                </a:solidFill>
                <a:latin typeface="Times New Roman" panose="02020603050405020304" pitchFamily="18" charset="0"/>
              </a:rPr>
              <a:t> </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3" grpId="0"/>
      <p:bldP spid="3" grpId="1"/>
      <p:bldP spid="4" grpId="0"/>
      <p:bldP spid="4" grpId="1"/>
      <p:bldP spid="5" grpId="0"/>
      <p:bldP spid="5" grpId="1"/>
      <p:bldP spid="7" grpId="0"/>
      <p:bldP spid="7" grpId="1"/>
      <p:bldP spid="8" grpId="0"/>
      <p:bldP spid="8" grpId="1"/>
      <p:bldP spid="9" grpId="0"/>
      <p:bldP spid="9"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935990" y="5039360"/>
            <a:ext cx="7872730" cy="1384300"/>
          </a:xfrm>
          <a:prstGeom prst="rect">
            <a:avLst/>
          </a:prstGeom>
        </p:spPr>
      </p:pic>
      <p:sp>
        <p:nvSpPr>
          <p:cNvPr id="14" name="文本框 13"/>
          <p:cNvSpPr txBox="1"/>
          <p:nvPr/>
        </p:nvSpPr>
        <p:spPr>
          <a:xfrm>
            <a:off x="624205" y="2237105"/>
            <a:ext cx="7895590" cy="319214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1</a:t>
            </a:r>
            <a:r>
              <a:rPr lang="zh-CN" altLang="en-US" sz="2800" b="1">
                <a:solidFill>
                  <a:srgbClr val="FF0000"/>
                </a:solidFill>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如图4是小萌利用海绵、两个相同的铁块来探究“压力的作用效果与哪些因素有关”这一问题的实验装置.</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（1）①实验中小萌是通过比较</a:t>
            </a:r>
            <a:r>
              <a:rPr lang="zh-CN" altLang="en-US" sz="2800" u="sng">
                <a:latin typeface="宋体" panose="02010600030101010101" pitchFamily="2" charset="-122"/>
                <a:cs typeface="宋体" panose="02010600030101010101" pitchFamily="2" charset="-122"/>
                <a:sym typeface="+mn-ea"/>
              </a:rPr>
              <a:t>　              </a:t>
            </a:r>
            <a:r>
              <a:rPr lang="en-US" altLang="zh-CN" sz="2800">
                <a:latin typeface="宋体" panose="02010600030101010101" pitchFamily="2" charset="-122"/>
                <a:cs typeface="宋体" panose="02010600030101010101" pitchFamily="2" charset="-122"/>
                <a:sym typeface="+mn-ea"/>
              </a:rPr>
              <a:t>.</a:t>
            </a:r>
            <a:r>
              <a:rPr lang="zh-CN" altLang="en-US" sz="2800">
                <a:latin typeface="宋体" panose="02010600030101010101" pitchFamily="2" charset="-122"/>
                <a:cs typeface="宋体" panose="02010600030101010101" pitchFamily="2" charset="-122"/>
                <a:sym typeface="+mn-ea"/>
              </a:rPr>
              <a:t>                            来反映压力作用效果的大小，这种研究方法叫</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cs typeface="宋体" panose="02010600030101010101" pitchFamily="2" charset="-122"/>
              <a:sym typeface="+mn-ea"/>
            </a:endParaRPr>
          </a:p>
        </p:txBody>
      </p:sp>
      <p:sp>
        <p:nvSpPr>
          <p:cNvPr id="8194" name="TextBox 1"/>
          <p:cNvSpPr txBox="1"/>
          <p:nvPr/>
        </p:nvSpPr>
        <p:spPr>
          <a:xfrm>
            <a:off x="1150938" y="56927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剖析重点实验</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1"/>
          <p:cNvSpPr txBox="1"/>
          <p:nvPr/>
        </p:nvSpPr>
        <p:spPr>
          <a:xfrm>
            <a:off x="1150938" y="1295718"/>
            <a:ext cx="6842125" cy="521970"/>
          </a:xfrm>
          <a:prstGeom prst="rect">
            <a:avLst/>
          </a:prstGeom>
          <a:noFill/>
          <a:ln w="9525">
            <a:noFill/>
          </a:ln>
        </p:spPr>
        <p:txBody>
          <a:bodyPr>
            <a:spAutoFit/>
          </a:bodyPr>
          <a:p>
            <a:pPr marL="0" lvl="1" indent="-182880" algn="ctr" eaLnBrk="1" hangingPunct="1"/>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实验一：压力的作用效果与哪些因素有关</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5565459" y="3759200"/>
            <a:ext cx="268541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海绵的形变程度</a:t>
            </a:r>
            <a:endParaRPr sz="2800" b="1" dirty="0">
              <a:solidFill>
                <a:srgbClr val="FF0000"/>
              </a:solidFill>
              <a:latin typeface="Times New Roman" panose="02020603050405020304" pitchFamily="18" charset="0"/>
              <a:sym typeface="+mn-ea"/>
            </a:endParaRPr>
          </a:p>
        </p:txBody>
      </p:sp>
      <p:sp>
        <p:nvSpPr>
          <p:cNvPr id="3" name="文本框 2"/>
          <p:cNvSpPr txBox="1"/>
          <p:nvPr/>
        </p:nvSpPr>
        <p:spPr>
          <a:xfrm>
            <a:off x="1615124" y="4815840"/>
            <a:ext cx="125539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转换法</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1561465" y="5114925"/>
            <a:ext cx="6724015" cy="1182370"/>
          </a:xfrm>
          <a:prstGeom prst="rect">
            <a:avLst/>
          </a:prstGeom>
        </p:spPr>
      </p:pic>
      <p:sp>
        <p:nvSpPr>
          <p:cNvPr id="2" name="文本框 1"/>
          <p:cNvSpPr txBox="1"/>
          <p:nvPr/>
        </p:nvSpPr>
        <p:spPr>
          <a:xfrm>
            <a:off x="624205" y="1304290"/>
            <a:ext cx="7895590" cy="4225925"/>
          </a:xfrm>
          <a:prstGeom prst="rect">
            <a:avLst/>
          </a:prstGeom>
          <a:noFill/>
        </p:spPr>
        <p:txBody>
          <a:bodyPr wrap="square" rtlCol="0" anchor="t">
            <a:spAutoFit/>
          </a:bodyPr>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②分析比较图乙、丙两个图的实验现象，丙图中把铁块竖放在海绵上的目的是为了</a:t>
            </a:r>
            <a:r>
              <a:rPr lang="zh-CN" altLang="en-US" sz="2800" u="sng">
                <a:latin typeface="宋体" panose="02010600030101010101" pitchFamily="2" charset="-122"/>
                <a:cs typeface="宋体" panose="02010600030101010101" pitchFamily="2" charset="-122"/>
                <a:sym typeface="+mn-ea"/>
              </a:rPr>
              <a:t>　         </a:t>
            </a:r>
            <a:r>
              <a:rPr lang="en-US" altLang="zh-CN" sz="2800" u="sng">
                <a:solidFill>
                  <a:schemeClr val="bg1"/>
                </a:solidFill>
                <a:latin typeface="宋体" panose="02010600030101010101" pitchFamily="2" charset="-122"/>
                <a:cs typeface="宋体" panose="02010600030101010101" pitchFamily="2" charset="-122"/>
                <a:sym typeface="+mn-ea"/>
              </a:rPr>
              <a:t>.</a:t>
            </a:r>
            <a:endParaRPr lang="en-US" altLang="zh-CN" sz="2800" u="sng">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 </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，由现象可得结论是</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 </a:t>
            </a:r>
            <a:r>
              <a:rPr lang="zh-CN" altLang="en-US" sz="2800" u="sng">
                <a:latin typeface="宋体" panose="02010600030101010101" pitchFamily="2" charset="-122"/>
                <a:cs typeface="宋体" panose="02010600030101010101" pitchFamily="2" charset="-122"/>
                <a:sym typeface="+mn-ea"/>
              </a:rPr>
              <a:t>                                      </a:t>
            </a:r>
            <a:r>
              <a:rPr lang="en-US" altLang="zh-CN" sz="2800">
                <a:latin typeface="宋体" panose="02010600030101010101" pitchFamily="2" charset="-122"/>
                <a:cs typeface="宋体" panose="02010600030101010101" pitchFamily="2" charset="-122"/>
                <a:sym typeface="+mn-ea"/>
              </a:rPr>
              <a:t>.</a:t>
            </a:r>
            <a:r>
              <a:rPr lang="zh-CN" altLang="en-US" sz="2800">
                <a:latin typeface="宋体" panose="02010600030101010101" pitchFamily="2" charset="-122"/>
                <a:cs typeface="宋体" panose="02010600030101010101" pitchFamily="2" charset="-122"/>
                <a:sym typeface="+mn-ea"/>
              </a:rPr>
              <a:t>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（2）分析比较图</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两个图的实验现象，可得出结论：当受力面积相同时，压力越大，压力的作用效果越显著. 这里应用的科学方法是</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 </a:t>
            </a:r>
            <a:endParaRPr lang="zh-CN" altLang="en-US" sz="2800">
              <a:latin typeface="宋体" panose="02010600030101010101" pitchFamily="2" charset="-122"/>
              <a:cs typeface="宋体" panose="02010600030101010101" pitchFamily="2" charset="-122"/>
              <a:sym typeface="+mn-ea"/>
            </a:endParaRPr>
          </a:p>
        </p:txBody>
      </p:sp>
      <p:sp>
        <p:nvSpPr>
          <p:cNvPr id="4" name="文本框 3"/>
          <p:cNvSpPr txBox="1"/>
          <p:nvPr/>
        </p:nvSpPr>
        <p:spPr>
          <a:xfrm>
            <a:off x="6311902" y="1809750"/>
            <a:ext cx="232791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减小受力面积</a:t>
            </a:r>
            <a:endParaRPr sz="2800" b="1" dirty="0">
              <a:solidFill>
                <a:srgbClr val="FF0000"/>
              </a:solidFill>
              <a:latin typeface="Times New Roman" panose="02020603050405020304" pitchFamily="18" charset="0"/>
              <a:sym typeface="+mn-ea"/>
            </a:endParaRPr>
          </a:p>
        </p:txBody>
      </p:sp>
      <p:sp>
        <p:nvSpPr>
          <p:cNvPr id="3" name="文本框 2"/>
          <p:cNvSpPr txBox="1"/>
          <p:nvPr/>
        </p:nvSpPr>
        <p:spPr>
          <a:xfrm>
            <a:off x="3667762" y="3369945"/>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乙丁</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1144590" y="4904105"/>
            <a:ext cx="197040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控制变量法</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7" name="文本框 6"/>
          <p:cNvSpPr txBox="1"/>
          <p:nvPr/>
        </p:nvSpPr>
        <p:spPr>
          <a:xfrm>
            <a:off x="876300" y="2352040"/>
            <a:ext cx="7558405" cy="1038860"/>
          </a:xfrm>
          <a:prstGeom prst="rect">
            <a:avLst/>
          </a:prstGeom>
          <a:noFill/>
        </p:spPr>
        <p:txBody>
          <a:bodyPr wrap="square" rtlCol="0" anchor="t">
            <a:spAutoFit/>
          </a:bodyPr>
          <a:p>
            <a:pPr algn="l">
              <a:lnSpc>
                <a:spcPct val="110000"/>
              </a:lnSpc>
            </a:pPr>
            <a:r>
              <a:rPr lang="en-US" altLang="zh-CN" sz="2800" b="1" dirty="0">
                <a:solidFill>
                  <a:srgbClr val="FF0000"/>
                </a:solidFill>
                <a:latin typeface="Times New Roman" panose="02020603050405020304" pitchFamily="18" charset="0"/>
                <a:sym typeface="+mn-ea"/>
              </a:rPr>
              <a:t>                                                  </a:t>
            </a:r>
            <a:r>
              <a:rPr lang="zh-CN" altLang="en-US" sz="2800" b="1" dirty="0">
                <a:solidFill>
                  <a:srgbClr val="FF0000"/>
                </a:solidFill>
                <a:latin typeface="Times New Roman" panose="02020603050405020304" pitchFamily="18" charset="0"/>
                <a:sym typeface="+mn-ea"/>
              </a:rPr>
              <a:t>压力相同时，受力面积越小，压力的作用效果越显著</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3" grpId="0"/>
      <p:bldP spid="3" grpId="1"/>
      <p:bldP spid="5" grpId="0"/>
      <p:bldP spid="5" grpId="1"/>
      <p:bldP spid="7" grpId="0"/>
      <p:bldP spid="7"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232535"/>
            <a:ext cx="7895590" cy="5259070"/>
          </a:xfrm>
          <a:prstGeom prst="rect">
            <a:avLst/>
          </a:prstGeom>
          <a:noFill/>
        </p:spPr>
        <p:txBody>
          <a:bodyPr wrap="square" rtlCol="0" anchor="t">
            <a:spAutoFit/>
          </a:bodyPr>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（3）进一步综合分析图</a:t>
            </a:r>
            <a:r>
              <a:rPr lang="en-US" altLang="zh-CN" sz="2800">
                <a:latin typeface="宋体" panose="02010600030101010101" pitchFamily="2" charset="-122"/>
                <a:cs typeface="宋体" panose="02010600030101010101" pitchFamily="2" charset="-122"/>
                <a:sym typeface="+mn-ea"/>
              </a:rPr>
              <a:t>4</a:t>
            </a:r>
            <a:r>
              <a:rPr lang="zh-CN" altLang="en-US" sz="2800">
                <a:latin typeface="宋体" panose="02010600030101010101" pitchFamily="2" charset="-122"/>
                <a:cs typeface="宋体" panose="02010600030101010101" pitchFamily="2" charset="-122"/>
                <a:sym typeface="+mn-ea"/>
              </a:rPr>
              <a:t>甲、乙、丙和丁的实验现象，并归纳得出结论：</a:t>
            </a:r>
            <a:r>
              <a:rPr lang="zh-CN" altLang="en-US" sz="2800" u="sng">
                <a:latin typeface="宋体" panose="02010600030101010101" pitchFamily="2" charset="-122"/>
                <a:cs typeface="宋体" panose="02010600030101010101" pitchFamily="2" charset="-122"/>
                <a:sym typeface="+mn-ea"/>
              </a:rPr>
              <a:t>                   </a:t>
            </a:r>
            <a:r>
              <a:rPr lang="en-US" altLang="zh-CN" sz="2800" u="sng">
                <a:solidFill>
                  <a:schemeClr val="bg1"/>
                </a:solidFill>
                <a:latin typeface="宋体" panose="02010600030101010101" pitchFamily="2" charset="-122"/>
                <a:cs typeface="宋体" panose="02010600030101010101" pitchFamily="2" charset="-122"/>
                <a:sym typeface="+mn-ea"/>
              </a:rPr>
              <a:t>.</a:t>
            </a:r>
            <a:endParaRPr lang="en-US" altLang="zh-CN" sz="2800" u="sng">
              <a:latin typeface="宋体" panose="02010600030101010101" pitchFamily="2" charset="-122"/>
              <a:cs typeface="宋体" panose="02010600030101010101" pitchFamily="2" charset="-122"/>
              <a:sym typeface="+mn-ea"/>
            </a:endParaRPr>
          </a:p>
          <a:p>
            <a:pPr marL="421640" indent="-421640" algn="just">
              <a:lnSpc>
                <a:spcPct val="120000"/>
              </a:lnSpc>
            </a:pPr>
            <a:r>
              <a:rPr lang="en-US" altLang="zh-CN" sz="2800" u="sng">
                <a:latin typeface="宋体" panose="02010600030101010101" pitchFamily="2" charset="-122"/>
                <a:cs typeface="宋体" panose="02010600030101010101" pitchFamily="2" charset="-122"/>
                <a:sym typeface="+mn-ea"/>
              </a:rPr>
              <a:t>                                          </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（4）小邹将海绵沿竖直方向切成大小不同的两块如图戊所示，发现无论是大块海绵还是小块海绵，对海绵的作用效果都与之前一样. 他经过分析得到的结论是：压力的作用效果与受力面积无关. 你认为小邹的方法是</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（选填“正确”或“错误”）的，理由是</a:t>
            </a:r>
            <a:r>
              <a:rPr lang="zh-CN" altLang="en-US" sz="2800" u="sng">
                <a:latin typeface="宋体" panose="02010600030101010101" pitchFamily="2" charset="-122"/>
                <a:cs typeface="宋体" panose="02010600030101010101" pitchFamily="2" charset="-122"/>
                <a:sym typeface="+mn-ea"/>
              </a:rPr>
              <a:t>　           　</a:t>
            </a:r>
            <a:r>
              <a:rPr lang="zh-CN" altLang="en-US" sz="2800">
                <a:solidFill>
                  <a:schemeClr val="bg1"/>
                </a:solidFill>
                <a:latin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u="sng">
                <a:latin typeface="宋体" panose="02010600030101010101" pitchFamily="2" charset="-122"/>
                <a:cs typeface="宋体" panose="02010600030101010101" pitchFamily="2" charset="-122"/>
                <a:sym typeface="+mn-ea"/>
              </a:rPr>
              <a:t>                                           </a:t>
            </a:r>
            <a:r>
              <a:rPr lang="en-US" altLang="zh-CN" sz="2800">
                <a:latin typeface="宋体" panose="02010600030101010101" pitchFamily="2" charset="-122"/>
                <a:cs typeface="宋体" panose="02010600030101010101" pitchFamily="2" charset="-122"/>
                <a:sym typeface="+mn-ea"/>
              </a:rPr>
              <a:t>.</a:t>
            </a:r>
            <a:r>
              <a:rPr lang="zh-CN" altLang="en-US" sz="2800">
                <a:latin typeface="宋体" panose="02010600030101010101" pitchFamily="2" charset="-122"/>
                <a:cs typeface="宋体" panose="02010600030101010101" pitchFamily="2" charset="-122"/>
                <a:sym typeface="+mn-ea"/>
              </a:rPr>
              <a:t> </a:t>
            </a:r>
            <a:endParaRPr lang="zh-CN" altLang="en-US" sz="2800">
              <a:latin typeface="宋体" panose="02010600030101010101" pitchFamily="2" charset="-122"/>
              <a:cs typeface="宋体" panose="02010600030101010101" pitchFamily="2" charset="-122"/>
              <a:sym typeface="+mn-ea"/>
            </a:endParaRPr>
          </a:p>
        </p:txBody>
      </p:sp>
      <p:sp>
        <p:nvSpPr>
          <p:cNvPr id="4" name="文本框 3"/>
          <p:cNvSpPr txBox="1"/>
          <p:nvPr/>
        </p:nvSpPr>
        <p:spPr>
          <a:xfrm>
            <a:off x="814705" y="1769745"/>
            <a:ext cx="7562215" cy="1038860"/>
          </a:xfrm>
          <a:prstGeom prst="rect">
            <a:avLst/>
          </a:prstGeom>
          <a:noFill/>
        </p:spPr>
        <p:txBody>
          <a:bodyPr wrap="square" rtlCol="0" anchor="t">
            <a:spAutoFit/>
          </a:bodyPr>
          <a:p>
            <a:pPr algn="l">
              <a:lnSpc>
                <a:spcPct val="110000"/>
              </a:lnSpc>
            </a:pPr>
            <a:r>
              <a:rPr lang="en-US" altLang="zh-CN" sz="2800" b="1" dirty="0">
                <a:solidFill>
                  <a:srgbClr val="FF0000"/>
                </a:solidFill>
                <a:latin typeface="Times New Roman" panose="02020603050405020304" pitchFamily="18" charset="0"/>
                <a:sym typeface="+mn-ea"/>
              </a:rPr>
              <a:t>                                               </a:t>
            </a:r>
            <a:r>
              <a:rPr sz="2800" b="1" dirty="0">
                <a:solidFill>
                  <a:srgbClr val="FF0000"/>
                </a:solidFill>
                <a:latin typeface="Times New Roman" panose="02020603050405020304" pitchFamily="18" charset="0"/>
                <a:sym typeface="+mn-ea"/>
              </a:rPr>
              <a:t>压力的作用效果与压力大小，受力面积大小有关</a:t>
            </a:r>
            <a:endParaRPr sz="2800" b="1" dirty="0">
              <a:solidFill>
                <a:srgbClr val="FF0000"/>
              </a:solidFill>
              <a:latin typeface="Times New Roman" panose="02020603050405020304" pitchFamily="18" charset="0"/>
              <a:sym typeface="+mn-ea"/>
            </a:endParaRPr>
          </a:p>
        </p:txBody>
      </p:sp>
      <p:sp>
        <p:nvSpPr>
          <p:cNvPr id="2" name="文本框 1"/>
          <p:cNvSpPr txBox="1"/>
          <p:nvPr/>
        </p:nvSpPr>
        <p:spPr>
          <a:xfrm>
            <a:off x="5737227" y="4822190"/>
            <a:ext cx="897890" cy="521970"/>
          </a:xfrm>
          <a:prstGeom prst="rect">
            <a:avLst/>
          </a:prstGeom>
          <a:noFill/>
        </p:spPr>
        <p:txBody>
          <a:bodyPr wrap="none" rtlCol="0" anchor="t">
            <a:spAutoFit/>
          </a:bodyPr>
          <a:p>
            <a:pPr algn="l"/>
            <a:r>
              <a:rPr sz="2800" b="1" dirty="0">
                <a:solidFill>
                  <a:srgbClr val="FF0000"/>
                </a:solidFill>
                <a:latin typeface="Times New Roman" panose="02020603050405020304" pitchFamily="18" charset="0"/>
                <a:sym typeface="+mn-ea"/>
              </a:rPr>
              <a:t>错误</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3" name="文本框 2"/>
          <p:cNvSpPr txBox="1"/>
          <p:nvPr/>
        </p:nvSpPr>
        <p:spPr>
          <a:xfrm>
            <a:off x="814705" y="5328920"/>
            <a:ext cx="7561580" cy="1038860"/>
          </a:xfrm>
          <a:prstGeom prst="rect">
            <a:avLst/>
          </a:prstGeom>
          <a:noFill/>
        </p:spPr>
        <p:txBody>
          <a:bodyPr wrap="square" rtlCol="0" anchor="t">
            <a:spAutoFit/>
          </a:bodyPr>
          <a:p>
            <a:pPr algn="l">
              <a:lnSpc>
                <a:spcPct val="110000"/>
              </a:lnSpc>
            </a:pPr>
            <a:r>
              <a:rPr lang="en-US" altLang="zh-CN" sz="2800" b="1" dirty="0">
                <a:solidFill>
                  <a:srgbClr val="FF0000"/>
                </a:solidFill>
                <a:latin typeface="Times New Roman" panose="02020603050405020304" pitchFamily="18" charset="0"/>
                <a:sym typeface="+mn-ea"/>
              </a:rPr>
              <a:t>                                                        </a:t>
            </a:r>
            <a:r>
              <a:rPr sz="2800" b="1" dirty="0">
                <a:solidFill>
                  <a:srgbClr val="FF0000"/>
                </a:solidFill>
                <a:latin typeface="Times New Roman" panose="02020603050405020304" pitchFamily="18" charset="0"/>
                <a:sym typeface="+mn-ea"/>
              </a:rPr>
              <a:t>没有控制压力相等</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2" grpId="0"/>
      <p:bldP spid="2" grpId="1"/>
      <p:bldP spid="3" grpId="0"/>
      <p:bldP spid="3"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24205" y="1089025"/>
            <a:ext cx="7895590" cy="5259070"/>
          </a:xfrm>
          <a:prstGeom prst="rect">
            <a:avLst/>
          </a:prstGeom>
          <a:noFill/>
        </p:spPr>
        <p:txBody>
          <a:bodyPr wrap="square" rtlCol="0" anchor="t">
            <a:spAutoFit/>
          </a:bodyPr>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（5）小邹同学又将现两块规格相同的长方体砖块分别平放与竖放在桌面上，观察到桌面都不发生形变，他经过分析得到的结论是：压力的作用效果与受力面积无关，你认为小邹的方法是</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　</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（选填“正确”或“错误”）的，理由是</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  </a:t>
            </a:r>
            <a:r>
              <a:rPr lang="zh-CN" altLang="en-US" sz="2800" u="sng">
                <a:latin typeface="宋体" panose="02010600030101010101" pitchFamily="2" charset="-122"/>
                <a:cs typeface="宋体" panose="02010600030101010101" pitchFamily="2" charset="-122"/>
                <a:sym typeface="+mn-ea"/>
              </a:rPr>
              <a:t>                </a:t>
            </a:r>
            <a:r>
              <a:rPr lang="en-US" altLang="zh-CN" sz="2800">
                <a:latin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（6）实验时，如果旁边没有海绵，还可以选择</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（7）在物理学中，用</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来表示压力的作用效果. </a:t>
            </a:r>
            <a:endParaRPr lang="zh-CN" altLang="en-US" sz="2800">
              <a:latin typeface="宋体" panose="02010600030101010101" pitchFamily="2" charset="-122"/>
              <a:cs typeface="宋体" panose="02010600030101010101" pitchFamily="2" charset="-122"/>
              <a:sym typeface="+mn-ea"/>
            </a:endParaRPr>
          </a:p>
        </p:txBody>
      </p:sp>
      <p:sp>
        <p:nvSpPr>
          <p:cNvPr id="4" name="文本框 3"/>
          <p:cNvSpPr txBox="1"/>
          <p:nvPr/>
        </p:nvSpPr>
        <p:spPr>
          <a:xfrm>
            <a:off x="1210312" y="317246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错误</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2" name="文本框 1"/>
          <p:cNvSpPr txBox="1"/>
          <p:nvPr/>
        </p:nvSpPr>
        <p:spPr>
          <a:xfrm>
            <a:off x="1037590" y="3691890"/>
            <a:ext cx="7339330" cy="953135"/>
          </a:xfrm>
          <a:prstGeom prst="rect">
            <a:avLst/>
          </a:prstGeom>
          <a:noFill/>
        </p:spPr>
        <p:txBody>
          <a:bodyPr wrap="square" rtlCol="0" anchor="t">
            <a:spAutoFit/>
          </a:bodyPr>
          <a:p>
            <a:pPr algn="l"/>
            <a:r>
              <a:rPr lang="en-US" sz="2800" b="1" dirty="0">
                <a:solidFill>
                  <a:srgbClr val="FF0000"/>
                </a:solidFill>
                <a:latin typeface="Times New Roman" panose="02020603050405020304" pitchFamily="18" charset="0"/>
                <a:sym typeface="+mn-ea"/>
              </a:rPr>
              <a:t>    </a:t>
            </a:r>
            <a:r>
              <a:rPr sz="2800" b="1" dirty="0">
                <a:solidFill>
                  <a:srgbClr val="FF0000"/>
                </a:solidFill>
                <a:latin typeface="Times New Roman" panose="02020603050405020304" pitchFamily="18" charset="0"/>
                <a:sym typeface="+mn-ea"/>
              </a:rPr>
              <a:t>桌面的形变不明显，不能判断出压力的作用效果大小</a:t>
            </a:r>
            <a:endParaRPr sz="2800" b="1" dirty="0">
              <a:solidFill>
                <a:srgbClr val="FF0000"/>
              </a:solidFill>
              <a:latin typeface="Times New Roman" panose="02020603050405020304" pitchFamily="18" charset="0"/>
              <a:sym typeface="+mn-ea"/>
            </a:endParaRPr>
          </a:p>
        </p:txBody>
      </p:sp>
      <p:sp>
        <p:nvSpPr>
          <p:cNvPr id="5" name="文本框 4"/>
          <p:cNvSpPr txBox="1"/>
          <p:nvPr/>
        </p:nvSpPr>
        <p:spPr>
          <a:xfrm>
            <a:off x="1210947" y="5240020"/>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沙子</a:t>
            </a:r>
            <a:endParaRPr sz="2800" b="1" dirty="0">
              <a:solidFill>
                <a:srgbClr val="FF0000"/>
              </a:solidFill>
              <a:latin typeface="Times New Roman" panose="02020603050405020304" pitchFamily="18" charset="0"/>
              <a:sym typeface="+mn-ea"/>
            </a:endParaRPr>
          </a:p>
        </p:txBody>
      </p:sp>
      <p:sp>
        <p:nvSpPr>
          <p:cNvPr id="6" name="文本框 5"/>
          <p:cNvSpPr txBox="1"/>
          <p:nvPr/>
        </p:nvSpPr>
        <p:spPr>
          <a:xfrm>
            <a:off x="3952242" y="5772785"/>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压强</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2" grpId="0"/>
      <p:bldP spid="2" grpId="1"/>
      <p:bldP spid="5" grpId="0"/>
      <p:bldP spid="5" grpId="1"/>
      <p:bldP spid="6" grpId="0"/>
      <p:bldP spid="6"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519555"/>
            <a:ext cx="7895590" cy="3192145"/>
          </a:xfrm>
          <a:prstGeom prst="rect">
            <a:avLst/>
          </a:prstGeom>
          <a:noFill/>
        </p:spPr>
        <p:txBody>
          <a:bodyPr wrap="square" rtlCol="0" anchor="t">
            <a:spAutoFit/>
          </a:bodyPr>
          <a:p>
            <a:pPr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例2</a:t>
            </a:r>
            <a:r>
              <a:rPr lang="zh-CN" altLang="en-US" sz="2800">
                <a:latin typeface="宋体" panose="02010600030101010101" pitchFamily="2" charset="-122"/>
                <a:cs typeface="宋体" panose="02010600030101010101" pitchFamily="2" charset="-122"/>
                <a:sym typeface="+mn-ea"/>
              </a:rPr>
              <a:t> 在做“探究影响液体压强大小因素”的实验时，同学们设计了如图5所示的实验探究方案，图（a）、（b）、（d）中金属盒在液体中的深度相同. 实验测得几种情况下压强计的U形管两侧液面高度差的大小关系是h4＞h1＝h2＞h3.</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endParaRPr lang="zh-CN" altLang="en-US" sz="2800">
              <a:latin typeface="宋体" panose="02010600030101010101" pitchFamily="2" charset="-122"/>
              <a:cs typeface="宋体" panose="02010600030101010101" pitchFamily="2" charset="-122"/>
              <a:sym typeface="+mn-ea"/>
            </a:endParaRPr>
          </a:p>
        </p:txBody>
      </p:sp>
      <p:sp>
        <p:nvSpPr>
          <p:cNvPr id="8" name="TextBox 1"/>
          <p:cNvSpPr txBox="1"/>
          <p:nvPr/>
        </p:nvSpPr>
        <p:spPr>
          <a:xfrm>
            <a:off x="1150938" y="936943"/>
            <a:ext cx="6842125" cy="521970"/>
          </a:xfrm>
          <a:prstGeom prst="rect">
            <a:avLst/>
          </a:prstGeom>
          <a:noFill/>
          <a:ln w="9525">
            <a:noFill/>
          </a:ln>
        </p:spPr>
        <p:txBody>
          <a:bodyPr>
            <a:spAutoFit/>
          </a:bodyPr>
          <a:p>
            <a:pPr marL="0" lvl="1" indent="-182880" algn="ctr" eaLnBrk="1" hangingPunct="1"/>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实验二：探究液体压强与哪些因素有关</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1"/>
          <a:stretch>
            <a:fillRect/>
          </a:stretch>
        </p:blipFill>
        <p:spPr>
          <a:xfrm>
            <a:off x="1104265" y="4220210"/>
            <a:ext cx="6935470" cy="1769110"/>
          </a:xfrm>
          <a:prstGeom prst="rect">
            <a:avLst/>
          </a:prstGeom>
        </p:spPr>
      </p:pic>
    </p:spTree>
  </p:cSld>
  <p:clrMapOvr>
    <a:masterClrMapping/>
  </p:clrMapOvr>
  <p:transition>
    <p:push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443230" y="1232535"/>
            <a:ext cx="8361680" cy="5262245"/>
          </a:xfrm>
          <a:prstGeom prst="rect">
            <a:avLst/>
          </a:prstGeom>
          <a:noFill/>
        </p:spPr>
        <p:txBody>
          <a:bodyPr wrap="square" rtlCol="0" anchor="t">
            <a:spAutoFit/>
          </a:bodyPr>
          <a:p>
            <a:pPr marL="421640" indent="-421640" algn="just">
              <a:lnSpc>
                <a:spcPct val="100000"/>
              </a:lnSpc>
            </a:pPr>
            <a:r>
              <a:rPr lang="zh-CN" altLang="en-US" sz="2800">
                <a:latin typeface="宋体" panose="02010600030101010101" pitchFamily="2" charset="-122"/>
                <a:cs typeface="宋体" panose="02010600030101010101" pitchFamily="2" charset="-122"/>
                <a:sym typeface="+mn-ea"/>
              </a:rPr>
              <a:t>（1）实验中液体压强的大小变化是通过</a:t>
            </a:r>
            <a:r>
              <a:rPr lang="zh-CN" altLang="en-US" sz="2800" u="sng">
                <a:latin typeface="宋体" panose="02010600030101010101" pitchFamily="2" charset="-122"/>
                <a:cs typeface="宋体" panose="02010600030101010101" pitchFamily="2" charset="-122"/>
                <a:sym typeface="+mn-ea"/>
              </a:rPr>
              <a:t>           </a:t>
            </a:r>
            <a:r>
              <a:rPr lang="en-US" altLang="zh-CN" sz="2800">
                <a:solidFill>
                  <a:schemeClr val="bg1"/>
                </a:solidFill>
                <a:latin typeface="宋体" panose="02010600030101010101" pitchFamily="2" charset="-122"/>
                <a:cs typeface="宋体" panose="02010600030101010101" pitchFamily="2" charset="-122"/>
                <a:sym typeface="+mn-ea"/>
              </a:rPr>
              <a:t>.</a:t>
            </a:r>
            <a:endParaRPr lang="en-US" altLang="zh-CN" sz="2800">
              <a:solidFill>
                <a:schemeClr val="bg1"/>
              </a:solidFill>
              <a:latin typeface="宋体" panose="02010600030101010101" pitchFamily="2" charset="-122"/>
              <a:cs typeface="宋体" panose="02010600030101010101" pitchFamily="2" charset="-122"/>
              <a:sym typeface="+mn-ea"/>
            </a:endParaRPr>
          </a:p>
          <a:p>
            <a:pPr marL="421640" indent="-421640" algn="just">
              <a:lnSpc>
                <a:spcPct val="100000"/>
              </a:lnSpc>
            </a:pPr>
            <a:r>
              <a:rPr lang="en-US" altLang="zh-CN" sz="2800">
                <a:latin typeface="宋体" panose="02010600030101010101" pitchFamily="2" charset="-122"/>
                <a:cs typeface="宋体" panose="02010600030101010101" pitchFamily="2" charset="-122"/>
                <a:sym typeface="+mn-ea"/>
              </a:rPr>
              <a:t>  </a:t>
            </a:r>
            <a:r>
              <a:rPr lang="en-US" altLang="zh-CN"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来判断的，这种方法称为</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 要研究液体的压强与某个因素的关系，需要先控制其他因素不变，这种实验探究方法是</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00000"/>
              </a:lnSpc>
            </a:pPr>
            <a:r>
              <a:rPr lang="zh-CN" altLang="en-US" sz="2800">
                <a:latin typeface="宋体" panose="02010600030101010101" pitchFamily="2" charset="-122"/>
                <a:cs typeface="宋体" panose="02010600030101010101" pitchFamily="2" charset="-122"/>
                <a:sym typeface="+mn-ea"/>
              </a:rPr>
              <a:t>（2）使用压强计前应检查装置是否漏气，方法是用手轻轻按压几下橡皮膜，如果U形管中的液体能灵活升降，则说明装置</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（选填“漏气”或“不漏气”）， 若在使用压强计前发现U形管内水面有高度差，应通过方法</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进行调节. </a:t>
            </a:r>
            <a:endParaRPr lang="zh-CN" altLang="en-US" sz="2800">
              <a:latin typeface="宋体" panose="02010600030101010101" pitchFamily="2" charset="-122"/>
              <a:cs typeface="宋体" panose="02010600030101010101" pitchFamily="2" charset="-122"/>
              <a:sym typeface="+mn-ea"/>
            </a:endParaRPr>
          </a:p>
          <a:p>
            <a:pPr marL="431800" indent="-36830" algn="just">
              <a:lnSpc>
                <a:spcPct val="100000"/>
              </a:lnSpc>
            </a:pPr>
            <a:r>
              <a:rPr lang="zh-CN" altLang="en-US" sz="2800">
                <a:latin typeface="宋体" panose="02010600030101010101" pitchFamily="2" charset="-122"/>
                <a:cs typeface="宋体" panose="02010600030101010101" pitchFamily="2" charset="-122"/>
                <a:sym typeface="+mn-ea"/>
              </a:rPr>
              <a:t>①从U形管内倒出适量的水  ②拆除软管重新安装</a:t>
            </a:r>
            <a:endParaRPr lang="zh-CN" altLang="en-US" sz="2800">
              <a:latin typeface="宋体" panose="02010600030101010101" pitchFamily="2" charset="-122"/>
              <a:cs typeface="宋体" panose="02010600030101010101" pitchFamily="2" charset="-122"/>
              <a:sym typeface="+mn-ea"/>
            </a:endParaRPr>
          </a:p>
          <a:p>
            <a:pPr marL="421640" indent="-40005" algn="just">
              <a:lnSpc>
                <a:spcPct val="100000"/>
              </a:lnSpc>
            </a:pPr>
            <a:r>
              <a:rPr lang="zh-CN" altLang="en-US" sz="2800">
                <a:latin typeface="宋体" panose="02010600030101010101" pitchFamily="2" charset="-122"/>
                <a:cs typeface="宋体" panose="02010600030101010101" pitchFamily="2" charset="-122"/>
                <a:sym typeface="+mn-ea"/>
              </a:rPr>
              <a:t>③向U形管内加适量的水 </a:t>
            </a:r>
            <a:endParaRPr lang="zh-CN" altLang="en-US" sz="2800">
              <a:latin typeface="宋体" panose="02010600030101010101" pitchFamily="2" charset="-122"/>
              <a:cs typeface="宋体" panose="02010600030101010101" pitchFamily="2" charset="-122"/>
              <a:sym typeface="+mn-ea"/>
            </a:endParaRPr>
          </a:p>
        </p:txBody>
      </p:sp>
      <p:sp>
        <p:nvSpPr>
          <p:cNvPr id="4" name="文本框 3"/>
          <p:cNvSpPr txBox="1"/>
          <p:nvPr/>
        </p:nvSpPr>
        <p:spPr>
          <a:xfrm>
            <a:off x="842645" y="1216660"/>
            <a:ext cx="8023225" cy="953135"/>
          </a:xfrm>
          <a:prstGeom prst="rect">
            <a:avLst/>
          </a:prstGeom>
          <a:noFill/>
        </p:spPr>
        <p:txBody>
          <a:bodyPr wrap="square" rtlCol="0" anchor="t">
            <a:spAutoFit/>
          </a:bodyPr>
          <a:p>
            <a:pPr algn="l">
              <a:lnSpc>
                <a:spcPct val="100000"/>
              </a:lnSpc>
            </a:pPr>
            <a:r>
              <a:rPr lang="en-US" sz="2800" b="1" dirty="0">
                <a:solidFill>
                  <a:srgbClr val="FF0000"/>
                </a:solidFill>
                <a:latin typeface="Times New Roman" panose="02020603050405020304" pitchFamily="18" charset="0"/>
                <a:sym typeface="+mn-ea"/>
              </a:rPr>
              <a:t>                                                                 </a:t>
            </a:r>
            <a:r>
              <a:rPr sz="2800" b="1" dirty="0">
                <a:solidFill>
                  <a:srgbClr val="FF0000"/>
                </a:solidFill>
                <a:latin typeface="Times New Roman" panose="02020603050405020304" pitchFamily="18" charset="0"/>
                <a:sym typeface="+mn-ea"/>
              </a:rPr>
              <a:t>U形管两侧液面的高度差</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2" name="文本框 1"/>
          <p:cNvSpPr txBox="1"/>
          <p:nvPr/>
        </p:nvSpPr>
        <p:spPr>
          <a:xfrm>
            <a:off x="7230429" y="1656715"/>
            <a:ext cx="125539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转换法</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3" name="文本框 2"/>
          <p:cNvSpPr txBox="1"/>
          <p:nvPr/>
        </p:nvSpPr>
        <p:spPr>
          <a:xfrm>
            <a:off x="1483044" y="2879090"/>
            <a:ext cx="197040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控制变量法</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4430080" y="4160520"/>
            <a:ext cx="125539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不漏气</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6" name="文本框 5"/>
          <p:cNvSpPr txBox="1"/>
          <p:nvPr/>
        </p:nvSpPr>
        <p:spPr>
          <a:xfrm>
            <a:off x="5401629" y="5013960"/>
            <a:ext cx="54038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②</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2" grpId="0"/>
      <p:bldP spid="2" grpId="1"/>
      <p:bldP spid="3" grpId="0"/>
      <p:bldP spid="3" grpId="1"/>
      <p:bldP spid="5" grpId="0"/>
      <p:bldP spid="5" grpId="1"/>
      <p:bldP spid="6" grpId="0"/>
      <p:bldP spid="6"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4262120" y="5280660"/>
            <a:ext cx="4207510" cy="1073150"/>
          </a:xfrm>
          <a:prstGeom prst="rect">
            <a:avLst/>
          </a:prstGeom>
        </p:spPr>
      </p:pic>
      <p:sp>
        <p:nvSpPr>
          <p:cNvPr id="14" name="文本框 13"/>
          <p:cNvSpPr txBox="1"/>
          <p:nvPr/>
        </p:nvSpPr>
        <p:spPr>
          <a:xfrm>
            <a:off x="624205" y="1160780"/>
            <a:ext cx="7895590" cy="4225925"/>
          </a:xfrm>
          <a:prstGeom prst="rect">
            <a:avLst/>
          </a:prstGeom>
          <a:noFill/>
        </p:spPr>
        <p:txBody>
          <a:bodyPr wrap="square" rtlCol="0" anchor="t">
            <a:spAutoFit/>
          </a:bodyPr>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（3）由图（a）和图</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两次实验数据比较可以得出：液体的压强随深度的增加而增大.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（4）由图（a）和图（b）两次实验数据比较可以得出：</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en-US" altLang="zh-CN" sz="2800">
                <a:latin typeface="宋体" panose="02010600030101010101" pitchFamily="2" charset="-122"/>
                <a:cs typeface="宋体" panose="02010600030101010101" pitchFamily="2" charset="-122"/>
                <a:sym typeface="+mn-ea"/>
              </a:rPr>
              <a:t>   </a:t>
            </a:r>
            <a:r>
              <a:rPr lang="en-US" altLang="zh-CN" sz="2800" u="sng">
                <a:latin typeface="宋体" panose="02010600030101010101" pitchFamily="2" charset="-122"/>
                <a:cs typeface="宋体" panose="02010600030101010101" pitchFamily="2" charset="-122"/>
                <a:sym typeface="+mn-ea"/>
              </a:rPr>
              <a:t>                                   </a:t>
            </a:r>
            <a:r>
              <a:rPr lang="en-US" altLang="zh-CN" sz="2800">
                <a:latin typeface="宋体" panose="02010600030101010101" pitchFamily="2" charset="-122"/>
                <a:cs typeface="宋体" panose="02010600030101010101" pitchFamily="2" charset="-122"/>
                <a:sym typeface="+mn-ea"/>
              </a:rPr>
              <a:t>.</a:t>
            </a:r>
            <a:r>
              <a:rPr lang="zh-CN" altLang="en-US" sz="2800">
                <a:latin typeface="宋体" panose="02010600030101010101" pitchFamily="2" charset="-122"/>
                <a:cs typeface="宋体" panose="02010600030101010101" pitchFamily="2" charset="-122"/>
                <a:sym typeface="+mn-ea"/>
              </a:rPr>
              <a:t>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（5）小明通过图（c）和图（d）两次的实验认为图（d）烧杯中盛的是浓盐水，他的结论是不可靠的，因为</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cs typeface="宋体" panose="02010600030101010101" pitchFamily="2" charset="-122"/>
              <a:sym typeface="+mn-ea"/>
            </a:endParaRPr>
          </a:p>
        </p:txBody>
      </p:sp>
      <p:sp>
        <p:nvSpPr>
          <p:cNvPr id="4" name="文本框 3"/>
          <p:cNvSpPr txBox="1"/>
          <p:nvPr/>
        </p:nvSpPr>
        <p:spPr>
          <a:xfrm>
            <a:off x="4043999" y="1160780"/>
            <a:ext cx="105600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（c）</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2" name="文本框 1"/>
          <p:cNvSpPr txBox="1"/>
          <p:nvPr/>
        </p:nvSpPr>
        <p:spPr>
          <a:xfrm>
            <a:off x="1181735" y="2719705"/>
            <a:ext cx="7198995" cy="1038860"/>
          </a:xfrm>
          <a:prstGeom prst="rect">
            <a:avLst/>
          </a:prstGeom>
          <a:noFill/>
        </p:spPr>
        <p:txBody>
          <a:bodyPr wrap="square" rtlCol="0" anchor="t">
            <a:spAutoFit/>
          </a:bodyPr>
          <a:p>
            <a:pPr algn="l">
              <a:lnSpc>
                <a:spcPct val="110000"/>
              </a:lnSpc>
            </a:pPr>
            <a:r>
              <a:rPr lang="en-US" altLang="zh-CN" sz="2800" b="1" dirty="0">
                <a:solidFill>
                  <a:srgbClr val="FF0000"/>
                </a:solidFill>
                <a:latin typeface="Times New Roman" panose="02020603050405020304" pitchFamily="18" charset="0"/>
                <a:sym typeface="+mn-ea"/>
              </a:rPr>
              <a:t>         </a:t>
            </a:r>
            <a:r>
              <a:rPr sz="2800" b="1" dirty="0">
                <a:solidFill>
                  <a:srgbClr val="FF0000"/>
                </a:solidFill>
                <a:latin typeface="Times New Roman" panose="02020603050405020304" pitchFamily="18" charset="0"/>
                <a:sym typeface="+mn-ea"/>
              </a:rPr>
              <a:t>在同种液体相同深度处，液体向各个方向的压强相等</a:t>
            </a:r>
            <a:endParaRPr sz="2800" b="1" dirty="0">
              <a:solidFill>
                <a:srgbClr val="FF0000"/>
              </a:solidFill>
              <a:latin typeface="Times New Roman" panose="02020603050405020304" pitchFamily="18" charset="0"/>
              <a:sym typeface="+mn-ea"/>
            </a:endParaRPr>
          </a:p>
        </p:txBody>
      </p:sp>
      <p:sp>
        <p:nvSpPr>
          <p:cNvPr id="3" name="文本框 2"/>
          <p:cNvSpPr txBox="1"/>
          <p:nvPr/>
        </p:nvSpPr>
        <p:spPr>
          <a:xfrm>
            <a:off x="2961640" y="4758690"/>
            <a:ext cx="5419090"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没有控制浸入液体中的深度相等</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2" grpId="0"/>
      <p:bldP spid="2" grpId="1"/>
      <p:bldP spid="3" grpId="0"/>
      <p:bldP spid="3"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587375" y="3689350"/>
            <a:ext cx="7969250" cy="1774190"/>
          </a:xfrm>
          <a:prstGeom prst="rect">
            <a:avLst/>
          </a:prstGeom>
        </p:spPr>
      </p:pic>
      <p:sp>
        <p:nvSpPr>
          <p:cNvPr id="8194" name="TextBox 1"/>
          <p:cNvSpPr txBox="1"/>
          <p:nvPr/>
        </p:nvSpPr>
        <p:spPr>
          <a:xfrm>
            <a:off x="1150938" y="56927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重难点突破</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671195" y="1299210"/>
            <a:ext cx="4265930"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一、压力和重力的区分</a:t>
            </a:r>
            <a:endParaRPr lang="zh-CN" altLang="en-US" sz="3200" b="1">
              <a:solidFill>
                <a:srgbClr val="FF0000"/>
              </a:solidFill>
              <a:sym typeface="+mn-ea"/>
            </a:endParaRPr>
          </a:p>
        </p:txBody>
      </p:sp>
      <p:sp>
        <p:nvSpPr>
          <p:cNvPr id="14" name="文本框 13"/>
          <p:cNvSpPr txBox="1"/>
          <p:nvPr/>
        </p:nvSpPr>
        <p:spPr>
          <a:xfrm>
            <a:off x="624205" y="2237105"/>
            <a:ext cx="7895590" cy="112458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1</a:t>
            </a:r>
            <a:r>
              <a:rPr lang="zh-CN" altLang="en-US" sz="2800">
                <a:latin typeface="宋体" panose="02010600030101010101" pitchFamily="2" charset="-122"/>
                <a:cs typeface="宋体" panose="02010600030101010101" pitchFamily="2" charset="-122"/>
                <a:sym typeface="+mn-ea"/>
              </a:rPr>
              <a:t>（1）如图6所示，分别是四位同学画的重力G与压力F的示意图，其中正确的是（　 　）</a:t>
            </a:r>
            <a:endParaRPr lang="zh-CN" altLang="en-US" sz="2800">
              <a:latin typeface="宋体" panose="02010600030101010101" pitchFamily="2" charset="-122"/>
              <a:cs typeface="宋体" panose="02010600030101010101" pitchFamily="2" charset="-122"/>
              <a:sym typeface="+mn-ea"/>
            </a:endParaRPr>
          </a:p>
        </p:txBody>
      </p:sp>
      <p:sp>
        <p:nvSpPr>
          <p:cNvPr id="3" name="文本框 2"/>
          <p:cNvSpPr txBox="1"/>
          <p:nvPr/>
        </p:nvSpPr>
        <p:spPr>
          <a:xfrm>
            <a:off x="6209030" y="283972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D  </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文本框 4"/>
          <p:cNvSpPr txBox="1"/>
          <p:nvPr/>
        </p:nvSpPr>
        <p:spPr>
          <a:xfrm>
            <a:off x="486568" y="2999423"/>
            <a:ext cx="8170863" cy="2158365"/>
          </a:xfrm>
          <a:prstGeom prst="rect">
            <a:avLst/>
          </a:prstGeom>
          <a:noFill/>
          <a:ln w="9525">
            <a:noFill/>
          </a:ln>
        </p:spPr>
        <p:txBody>
          <a:bodyPr anchor="ctr" anchorCtr="0">
            <a:spAutoFit/>
          </a:bodyPr>
          <a:p>
            <a:pPr marL="1144905" indent="-1144905" algn="just">
              <a:lnSpc>
                <a:spcPct val="120000"/>
              </a:lnSpc>
            </a:pPr>
            <a:r>
              <a:rPr lang="zh-CN" altLang="en-US" sz="2800" dirty="0">
                <a:latin typeface="宋体" panose="02010600030101010101" pitchFamily="2" charset="-122"/>
                <a:cs typeface="宋体" panose="02010600030101010101" pitchFamily="2" charset="-122"/>
              </a:rPr>
              <a:t>考点</a:t>
            </a:r>
            <a:r>
              <a:rPr lang="en-US" altLang="zh-CN" sz="2800" dirty="0">
                <a:latin typeface="宋体" panose="02010600030101010101" pitchFamily="2" charset="-122"/>
                <a:cs typeface="宋体" panose="02010600030101010101" pitchFamily="2" charset="-122"/>
              </a:rPr>
              <a:t>1.</a:t>
            </a:r>
            <a:r>
              <a:rPr sz="2800" dirty="0">
                <a:latin typeface="宋体" panose="02010600030101010101" pitchFamily="2" charset="-122"/>
                <a:cs typeface="宋体" panose="02010600030101010101" pitchFamily="2" charset="-122"/>
              </a:rPr>
              <a:t>通过实验，理解压强.知道日常生活中增大和减小压强的方法.</a:t>
            </a:r>
            <a:endParaRPr sz="2800" dirty="0">
              <a:latin typeface="宋体" panose="02010600030101010101" pitchFamily="2" charset="-122"/>
              <a:cs typeface="宋体" panose="02010600030101010101" pitchFamily="2" charset="-122"/>
            </a:endParaRPr>
          </a:p>
          <a:p>
            <a:pPr marL="1106805" indent="-1106805" algn="just">
              <a:lnSpc>
                <a:spcPct val="120000"/>
              </a:lnSpc>
            </a:pPr>
            <a:r>
              <a:rPr sz="2800" dirty="0">
                <a:latin typeface="宋体" panose="02010600030101010101" pitchFamily="2" charset="-122"/>
                <a:cs typeface="宋体" panose="02010600030101010101" pitchFamily="2" charset="-122"/>
              </a:rPr>
              <a:t>考点2.通过实验，探究并了解液体压强与哪些因素有关.</a:t>
            </a:r>
            <a:endParaRPr sz="2800" dirty="0">
              <a:latin typeface="宋体" panose="02010600030101010101" pitchFamily="2" charset="-122"/>
              <a:cs typeface="宋体" panose="02010600030101010101" pitchFamily="2" charset="-122"/>
            </a:endParaRPr>
          </a:p>
        </p:txBody>
      </p:sp>
      <p:sp>
        <p:nvSpPr>
          <p:cNvPr id="5123" name="TextBox 1"/>
          <p:cNvSpPr txBox="1"/>
          <p:nvPr/>
        </p:nvSpPr>
        <p:spPr>
          <a:xfrm>
            <a:off x="1150938" y="143033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中考导航</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TextBox 1"/>
          <p:cNvSpPr txBox="1"/>
          <p:nvPr/>
        </p:nvSpPr>
        <p:spPr>
          <a:xfrm>
            <a:off x="1150938" y="2060258"/>
            <a:ext cx="6842125" cy="521970"/>
          </a:xfrm>
          <a:prstGeom prst="rect">
            <a:avLst/>
          </a:prstGeom>
          <a:noFill/>
          <a:ln w="9525">
            <a:noFill/>
          </a:ln>
        </p:spPr>
        <p:txBody>
          <a:bodyPr>
            <a:spAutoFit/>
          </a:bodyPr>
          <a:p>
            <a:pPr marL="0" lvl="1" indent="-182880" algn="ctr" eaLnBrk="1" hangingPunct="1"/>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课程标准</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矩形 259"/>
          <p:cNvSpPr>
            <a:spLocks noChangeArrowheads="1"/>
          </p:cNvSpPr>
          <p:nvPr/>
        </p:nvSpPr>
        <p:spPr bwMode="auto">
          <a:xfrm>
            <a:off x="1638300" y="758190"/>
            <a:ext cx="5857240" cy="525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第</a:t>
            </a:r>
            <a:r>
              <a:rPr kumimoji="0" lang="en-US" altLang="zh-CN"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1</a:t>
            </a:r>
            <a:r>
              <a:rPr kumimoji="0" lang="zh-CN" altLang="en-US"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课时 </a:t>
            </a:r>
            <a:r>
              <a:rPr kumimoji="0" lang="zh-CN" altLang="en-US"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  压强  液体的压强</a:t>
            </a:r>
            <a:endParaRPr kumimoji="0" lang="zh-CN" altLang="en-US"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endParaRPr>
          </a:p>
        </p:txBody>
      </p:sp>
    </p:spTree>
  </p:cSld>
  <p:clrMapOvr>
    <a:masterClrMapping/>
  </p:clrMapOvr>
  <p:transition>
    <p:push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1631315" y="3490595"/>
            <a:ext cx="5881370" cy="2423160"/>
          </a:xfrm>
          <a:prstGeom prst="rect">
            <a:avLst/>
          </a:prstGeom>
        </p:spPr>
      </p:pic>
      <p:sp>
        <p:nvSpPr>
          <p:cNvPr id="14" name="文本框 13"/>
          <p:cNvSpPr txBox="1"/>
          <p:nvPr/>
        </p:nvSpPr>
        <p:spPr>
          <a:xfrm>
            <a:off x="624205" y="1376045"/>
            <a:ext cx="7895590" cy="2158365"/>
          </a:xfrm>
          <a:prstGeom prst="rect">
            <a:avLst/>
          </a:prstGeom>
          <a:noFill/>
        </p:spPr>
        <p:txBody>
          <a:bodyPr wrap="square" rtlCol="0" anchor="t">
            <a:spAutoFit/>
          </a:bodyPr>
          <a:p>
            <a:pPr marL="421640" indent="-421640" algn="just">
              <a:lnSpc>
                <a:spcPct val="120000"/>
              </a:lnSpc>
            </a:pPr>
            <a:r>
              <a:rPr sz="2800">
                <a:latin typeface="宋体" panose="02010600030101010101" pitchFamily="2" charset="-122"/>
                <a:cs typeface="宋体" panose="02010600030101010101" pitchFamily="2" charset="-122"/>
                <a:sym typeface="+mn-ea"/>
              </a:rPr>
              <a:t>（2）如图7所示，A为重5 N的正方体，B为粗糙水平面，F为竖直作用在A上的力，大小为6N，则图甲中B所受压力为__________N，图乙中B所受压力为__________N.</a:t>
            </a:r>
            <a:endParaRPr sz="2800">
              <a:latin typeface="宋体" panose="02010600030101010101" pitchFamily="2" charset="-122"/>
              <a:cs typeface="宋体" panose="02010600030101010101" pitchFamily="2" charset="-122"/>
              <a:sym typeface="+mn-ea"/>
            </a:endParaRPr>
          </a:p>
        </p:txBody>
      </p:sp>
      <p:sp>
        <p:nvSpPr>
          <p:cNvPr id="3" name="文本框 2"/>
          <p:cNvSpPr txBox="1"/>
          <p:nvPr/>
        </p:nvSpPr>
        <p:spPr>
          <a:xfrm>
            <a:off x="4078605" y="245046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11</a:t>
            </a:r>
            <a:r>
              <a:rPr lang="zh-CN" altLang="en-US" sz="2800" b="1" dirty="0">
                <a:solidFill>
                  <a:srgbClr val="FF0000"/>
                </a:solidFill>
                <a:latin typeface="Times New Roman" panose="02020603050405020304" pitchFamily="18" charset="0"/>
              </a:rPr>
              <a:t>  </a:t>
            </a:r>
            <a:endParaRPr lang="zh-CN" altLang="en-US" sz="2800" b="1" dirty="0">
              <a:solidFill>
                <a:srgbClr val="FF0000"/>
              </a:solidFill>
              <a:latin typeface="Times New Roman" panose="02020603050405020304" pitchFamily="18" charset="0"/>
            </a:endParaRPr>
          </a:p>
        </p:txBody>
      </p:sp>
      <p:sp>
        <p:nvSpPr>
          <p:cNvPr id="2" name="文本框 1"/>
          <p:cNvSpPr txBox="1"/>
          <p:nvPr/>
        </p:nvSpPr>
        <p:spPr>
          <a:xfrm>
            <a:off x="2091055" y="297624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1</a:t>
            </a:r>
            <a:r>
              <a:rPr lang="zh-CN" altLang="en-US" sz="2800" b="1" dirty="0">
                <a:solidFill>
                  <a:srgbClr val="FF0000"/>
                </a:solidFill>
                <a:latin typeface="Times New Roman" panose="02020603050405020304" pitchFamily="18" charset="0"/>
              </a:rPr>
              <a:t>  </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0"/>
      <p:bldP spid="2"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457200" y="2350770"/>
            <a:ext cx="8229600" cy="3017520"/>
          </a:xfrm>
          <a:prstGeom prst="rect">
            <a:avLst/>
          </a:prstGeom>
        </p:spPr>
      </p:pic>
      <p:sp>
        <p:nvSpPr>
          <p:cNvPr id="2" name="文本框 1"/>
          <p:cNvSpPr txBox="1"/>
          <p:nvPr/>
        </p:nvSpPr>
        <p:spPr>
          <a:xfrm>
            <a:off x="624205" y="1603375"/>
            <a:ext cx="7895590" cy="607695"/>
          </a:xfrm>
          <a:prstGeom prst="rect">
            <a:avLst/>
          </a:prstGeom>
          <a:noFill/>
        </p:spPr>
        <p:txBody>
          <a:bodyPr wrap="square" rtlCol="0" anchor="t">
            <a:spAutoFit/>
          </a:bodyPr>
          <a:p>
            <a:pPr>
              <a:lnSpc>
                <a:spcPct val="120000"/>
              </a:lnSpc>
            </a:pPr>
            <a:r>
              <a:rPr lang="zh-CN" altLang="en-US" sz="2800">
                <a:solidFill>
                  <a:srgbClr val="FF0000"/>
                </a:solidFill>
                <a:latin typeface="宋体" panose="02010600030101010101" pitchFamily="2" charset="-122"/>
                <a:cs typeface="宋体" panose="02010600030101010101" pitchFamily="2" charset="-122"/>
              </a:rPr>
              <a:t>【点拨1】</a:t>
            </a:r>
            <a:r>
              <a:rPr sz="2800">
                <a:latin typeface="宋体" panose="02010600030101010101" pitchFamily="2" charset="-122"/>
                <a:cs typeface="宋体" panose="02010600030101010101" pitchFamily="2" charset="-122"/>
              </a:rPr>
              <a:t>区分压力与重力如下表：</a:t>
            </a:r>
            <a:endParaRPr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624205" y="1890395"/>
            <a:ext cx="7895590" cy="2675255"/>
          </a:xfrm>
          <a:prstGeom prst="rect">
            <a:avLst/>
          </a:prstGeom>
          <a:noFill/>
        </p:spPr>
        <p:txBody>
          <a:bodyPr wrap="square" rtlCol="0" anchor="t">
            <a:spAutoFit/>
          </a:bodyPr>
          <a:p>
            <a:pPr algn="just">
              <a:lnSpc>
                <a:spcPct val="120000"/>
              </a:lnSpc>
            </a:pPr>
            <a:r>
              <a:rPr lang="zh-CN" altLang="en-US" sz="2800" b="1">
                <a:solidFill>
                  <a:srgbClr val="FF0000"/>
                </a:solidFill>
                <a:latin typeface="宋体" panose="02010600030101010101" pitchFamily="2" charset="-122"/>
                <a:cs typeface="宋体" panose="02010600030101010101" pitchFamily="2" charset="-122"/>
              </a:rPr>
              <a:t>变式拓展1</a:t>
            </a:r>
            <a:r>
              <a:rPr lang="zh-CN" altLang="en-US" sz="2800">
                <a:latin typeface="宋体" panose="02010600030101010101" pitchFamily="2" charset="-122"/>
                <a:cs typeface="宋体" panose="02010600030101010101" pitchFamily="2" charset="-122"/>
              </a:rPr>
              <a:t>：一个重为500N的人站立在水平地面上对地面的压力为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N，他行走时对地面的压力为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N. 当他坐在斜面上时，对斜面的压力</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（选填“大于”“小于”或“等于”）重力. </a:t>
            </a:r>
            <a:endParaRPr lang="zh-CN" altLang="en-US" sz="2800">
              <a:latin typeface="宋体" panose="02010600030101010101" pitchFamily="2" charset="-122"/>
              <a:cs typeface="宋体" panose="02010600030101010101" pitchFamily="2" charset="-122"/>
            </a:endParaRPr>
          </a:p>
        </p:txBody>
      </p:sp>
      <p:sp>
        <p:nvSpPr>
          <p:cNvPr id="10" name="文本框 9"/>
          <p:cNvSpPr txBox="1"/>
          <p:nvPr/>
        </p:nvSpPr>
        <p:spPr>
          <a:xfrm>
            <a:off x="3088640" y="2393950"/>
            <a:ext cx="1647825" cy="607695"/>
          </a:xfrm>
          <a:prstGeom prst="rect">
            <a:avLst/>
          </a:prstGeom>
          <a:noFill/>
        </p:spPr>
        <p:txBody>
          <a:bodyPr wrap="square" rtlCol="0" anchor="t">
            <a:spAutoFit/>
          </a:bodyPr>
          <a:p>
            <a:pPr algn="ctr">
              <a:lnSpc>
                <a:spcPct val="120000"/>
              </a:lnSpc>
            </a:pPr>
            <a:r>
              <a:rPr lang="zh-CN" altLang="en-US" sz="2800" b="1" dirty="0">
                <a:solidFill>
                  <a:srgbClr val="FF0000"/>
                </a:solidFill>
                <a:latin typeface="Times New Roman" panose="02020603050405020304" pitchFamily="18" charset="0"/>
              </a:rPr>
              <a:t>500</a:t>
            </a:r>
            <a:endParaRPr lang="zh-CN" altLang="en-US" sz="2800" b="1" dirty="0">
              <a:solidFill>
                <a:srgbClr val="FF0000"/>
              </a:solidFill>
              <a:latin typeface="Times New Roman" panose="02020603050405020304" pitchFamily="18" charset="0"/>
            </a:endParaRPr>
          </a:p>
        </p:txBody>
      </p:sp>
      <p:sp>
        <p:nvSpPr>
          <p:cNvPr id="2" name="文本框 1"/>
          <p:cNvSpPr txBox="1"/>
          <p:nvPr/>
        </p:nvSpPr>
        <p:spPr>
          <a:xfrm>
            <a:off x="1322705" y="2895600"/>
            <a:ext cx="1647825" cy="607695"/>
          </a:xfrm>
          <a:prstGeom prst="rect">
            <a:avLst/>
          </a:prstGeom>
          <a:noFill/>
        </p:spPr>
        <p:txBody>
          <a:bodyPr wrap="square" rtlCol="0" anchor="t">
            <a:spAutoFit/>
          </a:bodyPr>
          <a:p>
            <a:pPr algn="ctr">
              <a:lnSpc>
                <a:spcPct val="120000"/>
              </a:lnSpc>
            </a:pPr>
            <a:r>
              <a:rPr lang="zh-CN" altLang="en-US" sz="2800" b="1" dirty="0">
                <a:solidFill>
                  <a:srgbClr val="FF0000"/>
                </a:solidFill>
                <a:latin typeface="Times New Roman" panose="02020603050405020304" pitchFamily="18" charset="0"/>
                <a:sym typeface="+mn-ea"/>
              </a:rPr>
              <a:t>500</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1336040" y="3402330"/>
            <a:ext cx="1647825" cy="607695"/>
          </a:xfrm>
          <a:prstGeom prst="rect">
            <a:avLst/>
          </a:prstGeom>
          <a:noFill/>
        </p:spPr>
        <p:txBody>
          <a:bodyPr wrap="square" rtlCol="0" anchor="t">
            <a:spAutoFit/>
          </a:bodyPr>
          <a:p>
            <a:pPr algn="ctr">
              <a:lnSpc>
                <a:spcPct val="120000"/>
              </a:lnSpc>
            </a:pPr>
            <a:r>
              <a:rPr lang="zh-CN" altLang="en-US" sz="2800" b="1" dirty="0">
                <a:solidFill>
                  <a:srgbClr val="FF0000"/>
                </a:solidFill>
                <a:latin typeface="Times New Roman" panose="02020603050405020304" pitchFamily="18" charset="0"/>
              </a:rPr>
              <a:t>小于</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2" grpId="0"/>
      <p:bldP spid="2" grpId="1"/>
      <p:bldP spid="3" grpId="0"/>
      <p:bldP spid="3"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5702935" y="4679315"/>
            <a:ext cx="2649220" cy="1735455"/>
          </a:xfrm>
          <a:prstGeom prst="rect">
            <a:avLst/>
          </a:prstGeom>
        </p:spPr>
      </p:pic>
      <p:sp>
        <p:nvSpPr>
          <p:cNvPr id="3" name="文本框 2"/>
          <p:cNvSpPr txBox="1"/>
          <p:nvPr/>
        </p:nvSpPr>
        <p:spPr>
          <a:xfrm>
            <a:off x="671195" y="1299210"/>
            <a:ext cx="5490845"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二、正确理解压力和受力面积</a:t>
            </a:r>
            <a:endParaRPr lang="zh-CN" altLang="en-US" sz="3200" b="1">
              <a:solidFill>
                <a:srgbClr val="FF0000"/>
              </a:solidFill>
              <a:sym typeface="+mn-ea"/>
            </a:endParaRPr>
          </a:p>
        </p:txBody>
      </p:sp>
      <p:sp>
        <p:nvSpPr>
          <p:cNvPr id="14" name="文本框 13"/>
          <p:cNvSpPr txBox="1"/>
          <p:nvPr/>
        </p:nvSpPr>
        <p:spPr>
          <a:xfrm>
            <a:off x="624205" y="2021840"/>
            <a:ext cx="7895590" cy="319214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2</a:t>
            </a:r>
            <a:r>
              <a:rPr lang="zh-CN" altLang="en-US" sz="2800" b="1">
                <a:solidFill>
                  <a:srgbClr val="FF0000"/>
                </a:solidFill>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如图8甲、乙中，A的重力为G</a:t>
            </a:r>
            <a:r>
              <a:rPr lang="zh-CN" altLang="en-US" sz="2800" baseline="-25000">
                <a:latin typeface="宋体" panose="02010600030101010101" pitchFamily="2" charset="-122"/>
                <a:cs typeface="宋体" panose="02010600030101010101" pitchFamily="2" charset="-122"/>
                <a:sym typeface="+mn-ea"/>
              </a:rPr>
              <a:t>1</a:t>
            </a:r>
            <a:r>
              <a:rPr lang="zh-CN" altLang="en-US" sz="2800">
                <a:latin typeface="宋体" panose="02010600030101010101" pitchFamily="2" charset="-122"/>
                <a:cs typeface="宋体" panose="02010600030101010101" pitchFamily="2" charset="-122"/>
                <a:sym typeface="+mn-ea"/>
              </a:rPr>
              <a:t>、底面积为S</a:t>
            </a:r>
            <a:r>
              <a:rPr lang="zh-CN" altLang="en-US" sz="2800" baseline="-25000">
                <a:latin typeface="宋体" panose="02010600030101010101" pitchFamily="2" charset="-122"/>
                <a:cs typeface="宋体" panose="02010600030101010101" pitchFamily="2" charset="-122"/>
                <a:sym typeface="+mn-ea"/>
              </a:rPr>
              <a:t>1</a:t>
            </a:r>
            <a:r>
              <a:rPr lang="zh-CN" altLang="en-US" sz="2800">
                <a:latin typeface="宋体" panose="02010600030101010101" pitchFamily="2" charset="-122"/>
                <a:cs typeface="宋体" panose="02010600030101010101" pitchFamily="2" charset="-122"/>
                <a:sym typeface="+mn-ea"/>
              </a:rPr>
              <a:t>，B的重力为G</a:t>
            </a:r>
            <a:r>
              <a:rPr lang="zh-CN" altLang="en-US" sz="2800" baseline="-25000">
                <a:latin typeface="宋体" panose="02010600030101010101" pitchFamily="2" charset="-122"/>
                <a:cs typeface="宋体" panose="02010600030101010101" pitchFamily="2" charset="-122"/>
                <a:sym typeface="+mn-ea"/>
              </a:rPr>
              <a:t>2</a:t>
            </a:r>
            <a:r>
              <a:rPr lang="zh-CN" altLang="en-US" sz="2800">
                <a:latin typeface="宋体" panose="02010600030101010101" pitchFamily="2" charset="-122"/>
                <a:cs typeface="宋体" panose="02010600030101010101" pitchFamily="2" charset="-122"/>
                <a:sym typeface="+mn-ea"/>
              </a:rPr>
              <a:t>，底面积为S</a:t>
            </a:r>
            <a:r>
              <a:rPr lang="zh-CN" altLang="en-US" sz="2800" baseline="-25000">
                <a:latin typeface="宋体" panose="02010600030101010101" pitchFamily="2" charset="-122"/>
                <a:cs typeface="宋体" panose="02010600030101010101" pitchFamily="2" charset="-122"/>
                <a:sym typeface="+mn-ea"/>
              </a:rPr>
              <a:t>2</a:t>
            </a:r>
            <a:r>
              <a:rPr lang="zh-CN" altLang="en-US" sz="2800">
                <a:latin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（1）图甲中A对B的压强为</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；B对地面的压强为</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（2）图乙中B对A的压强为</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；A对地面的压强为</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     </a:t>
            </a:r>
            <a:endParaRPr lang="zh-CN" altLang="en-US" sz="2800">
              <a:latin typeface="宋体" panose="02010600030101010101" pitchFamily="2" charset="-122"/>
              <a:cs typeface="宋体" panose="02010600030101010101" pitchFamily="2" charset="-122"/>
              <a:sym typeface="+mn-ea"/>
            </a:endParaRPr>
          </a:p>
        </p:txBody>
      </p:sp>
      <p:sp>
        <p:nvSpPr>
          <p:cNvPr id="7" name="文本框 6"/>
          <p:cNvSpPr txBox="1"/>
          <p:nvPr/>
        </p:nvSpPr>
        <p:spPr>
          <a:xfrm>
            <a:off x="4870450" y="306959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G</a:t>
            </a:r>
            <a:r>
              <a:rPr lang="zh-CN" altLang="en-US" sz="2800" b="1" baseline="-25000" dirty="0">
                <a:solidFill>
                  <a:srgbClr val="FF0000"/>
                </a:solidFill>
                <a:latin typeface="Times New Roman" panose="02020603050405020304" pitchFamily="18" charset="0"/>
              </a:rPr>
              <a:t>1</a:t>
            </a:r>
            <a:r>
              <a:rPr lang="zh-CN" altLang="en-US" sz="2800" b="1" dirty="0">
                <a:solidFill>
                  <a:srgbClr val="FF0000"/>
                </a:solidFill>
                <a:latin typeface="Times New Roman" panose="02020603050405020304" pitchFamily="18" charset="0"/>
              </a:rPr>
              <a:t>/S</a:t>
            </a:r>
            <a:r>
              <a:rPr lang="zh-CN" altLang="en-US" sz="2800" b="1" baseline="-25000" dirty="0">
                <a:solidFill>
                  <a:srgbClr val="FF0000"/>
                </a:solidFill>
                <a:latin typeface="Times New Roman" panose="02020603050405020304" pitchFamily="18" charset="0"/>
              </a:rPr>
              <a:t>2</a:t>
            </a:r>
            <a:endParaRPr lang="zh-CN" altLang="en-US" sz="2800" b="1" baseline="-25000" dirty="0">
              <a:solidFill>
                <a:srgbClr val="FF0000"/>
              </a:solidFill>
              <a:latin typeface="Times New Roman" panose="02020603050405020304" pitchFamily="18" charset="0"/>
            </a:endParaRPr>
          </a:p>
        </p:txBody>
      </p:sp>
      <p:sp>
        <p:nvSpPr>
          <p:cNvPr id="4" name="文本框 3"/>
          <p:cNvSpPr txBox="1"/>
          <p:nvPr/>
        </p:nvSpPr>
        <p:spPr>
          <a:xfrm>
            <a:off x="2728595" y="3589020"/>
            <a:ext cx="257683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（G</a:t>
            </a:r>
            <a:r>
              <a:rPr lang="zh-CN" altLang="en-US" sz="2800" b="1" baseline="-25000" dirty="0">
                <a:solidFill>
                  <a:srgbClr val="FF0000"/>
                </a:solidFill>
                <a:latin typeface="Times New Roman" panose="02020603050405020304" pitchFamily="18" charset="0"/>
              </a:rPr>
              <a:t>1</a:t>
            </a:r>
            <a:r>
              <a:rPr lang="zh-CN" altLang="en-US" sz="2800" b="1" dirty="0">
                <a:solidFill>
                  <a:srgbClr val="FF0000"/>
                </a:solidFill>
                <a:latin typeface="Times New Roman" panose="02020603050405020304" pitchFamily="18" charset="0"/>
              </a:rPr>
              <a:t>+G</a:t>
            </a:r>
            <a:r>
              <a:rPr lang="zh-CN" altLang="en-US" sz="2800" b="1" baseline="-25000" dirty="0">
                <a:solidFill>
                  <a:srgbClr val="FF0000"/>
                </a:solidFill>
                <a:latin typeface="Times New Roman" panose="02020603050405020304" pitchFamily="18" charset="0"/>
              </a:rPr>
              <a:t>2</a:t>
            </a:r>
            <a:r>
              <a:rPr lang="zh-CN" altLang="en-US" sz="2800" b="1" dirty="0">
                <a:solidFill>
                  <a:srgbClr val="FF0000"/>
                </a:solidFill>
                <a:latin typeface="Times New Roman" panose="02020603050405020304" pitchFamily="18" charset="0"/>
              </a:rPr>
              <a:t>）/S</a:t>
            </a:r>
            <a:r>
              <a:rPr lang="zh-CN" altLang="en-US" sz="2800" b="1" baseline="-25000" dirty="0">
                <a:solidFill>
                  <a:srgbClr val="FF0000"/>
                </a:solidFill>
                <a:latin typeface="Times New Roman" panose="02020603050405020304" pitchFamily="18" charset="0"/>
              </a:rPr>
              <a:t>2</a:t>
            </a:r>
            <a:endParaRPr lang="zh-CN" altLang="en-US" sz="2800" b="1" baseline="-25000" dirty="0">
              <a:solidFill>
                <a:srgbClr val="FF0000"/>
              </a:solidFill>
              <a:latin typeface="Times New Roman" panose="02020603050405020304" pitchFamily="18" charset="0"/>
            </a:endParaRPr>
          </a:p>
        </p:txBody>
      </p:sp>
      <p:sp>
        <p:nvSpPr>
          <p:cNvPr id="5" name="文本框 4"/>
          <p:cNvSpPr txBox="1"/>
          <p:nvPr/>
        </p:nvSpPr>
        <p:spPr>
          <a:xfrm>
            <a:off x="5007610" y="408559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G</a:t>
            </a:r>
            <a:r>
              <a:rPr lang="zh-CN" altLang="en-US" sz="2800" b="1" baseline="-25000" dirty="0">
                <a:solidFill>
                  <a:srgbClr val="FF0000"/>
                </a:solidFill>
                <a:latin typeface="Times New Roman" panose="02020603050405020304" pitchFamily="18" charset="0"/>
              </a:rPr>
              <a:t>2</a:t>
            </a:r>
            <a:r>
              <a:rPr lang="zh-CN" altLang="en-US" sz="2800" b="1" dirty="0">
                <a:solidFill>
                  <a:srgbClr val="FF0000"/>
                </a:solidFill>
                <a:latin typeface="Times New Roman" panose="02020603050405020304" pitchFamily="18" charset="0"/>
              </a:rPr>
              <a:t>/S</a:t>
            </a:r>
            <a:r>
              <a:rPr lang="zh-CN" altLang="en-US" sz="2800" b="1" baseline="-25000" dirty="0">
                <a:solidFill>
                  <a:srgbClr val="FF0000"/>
                </a:solidFill>
                <a:latin typeface="Times New Roman" panose="02020603050405020304" pitchFamily="18" charset="0"/>
              </a:rPr>
              <a:t>2</a:t>
            </a:r>
            <a:endParaRPr lang="zh-CN" altLang="en-US" sz="2800" b="1" baseline="-25000" dirty="0">
              <a:solidFill>
                <a:srgbClr val="FF0000"/>
              </a:solidFill>
              <a:latin typeface="Times New Roman" panose="02020603050405020304" pitchFamily="18" charset="0"/>
            </a:endParaRPr>
          </a:p>
        </p:txBody>
      </p:sp>
      <p:sp>
        <p:nvSpPr>
          <p:cNvPr id="6" name="文本框 5"/>
          <p:cNvSpPr txBox="1"/>
          <p:nvPr/>
        </p:nvSpPr>
        <p:spPr>
          <a:xfrm>
            <a:off x="2611120" y="4607560"/>
            <a:ext cx="24999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（G</a:t>
            </a:r>
            <a:r>
              <a:rPr lang="zh-CN" altLang="en-US" sz="2800" b="1" baseline="-25000" dirty="0">
                <a:solidFill>
                  <a:srgbClr val="FF0000"/>
                </a:solidFill>
                <a:latin typeface="Times New Roman" panose="02020603050405020304" pitchFamily="18" charset="0"/>
              </a:rPr>
              <a:t>1</a:t>
            </a:r>
            <a:r>
              <a:rPr lang="zh-CN" altLang="en-US" sz="2800" b="1" dirty="0">
                <a:solidFill>
                  <a:srgbClr val="FF0000"/>
                </a:solidFill>
                <a:latin typeface="Times New Roman" panose="02020603050405020304" pitchFamily="18" charset="0"/>
              </a:rPr>
              <a:t>+G</a:t>
            </a:r>
            <a:r>
              <a:rPr lang="zh-CN" altLang="en-US" sz="2800" b="1" baseline="-25000" dirty="0">
                <a:solidFill>
                  <a:srgbClr val="FF0000"/>
                </a:solidFill>
                <a:latin typeface="Times New Roman" panose="02020603050405020304" pitchFamily="18" charset="0"/>
              </a:rPr>
              <a:t>2</a:t>
            </a:r>
            <a:r>
              <a:rPr lang="zh-CN" altLang="en-US" sz="2800" b="1" dirty="0">
                <a:solidFill>
                  <a:srgbClr val="FF0000"/>
                </a:solidFill>
                <a:latin typeface="Times New Roman" panose="02020603050405020304" pitchFamily="18" charset="0"/>
              </a:rPr>
              <a:t>）/S</a:t>
            </a:r>
            <a:r>
              <a:rPr lang="zh-CN" altLang="en-US" sz="2800" b="1" baseline="-25000" dirty="0">
                <a:solidFill>
                  <a:srgbClr val="FF0000"/>
                </a:solidFill>
                <a:latin typeface="Times New Roman" panose="02020603050405020304" pitchFamily="18" charset="0"/>
              </a:rPr>
              <a:t>1</a:t>
            </a:r>
            <a:r>
              <a:rPr lang="zh-CN" altLang="en-US" sz="2800" b="1" dirty="0">
                <a:solidFill>
                  <a:srgbClr val="FF0000"/>
                </a:solidFill>
                <a:latin typeface="Times New Roman" panose="02020603050405020304" pitchFamily="18" charset="0"/>
              </a:rPr>
              <a:t>  </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4" grpId="0"/>
      <p:bldP spid="4" grpId="1"/>
      <p:bldP spid="5" grpId="0"/>
      <p:bldP spid="5" grpId="1"/>
      <p:bldP spid="6" grpId="0"/>
      <p:bldP spid="6"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46088" y="1732598"/>
            <a:ext cx="8251825" cy="3192145"/>
          </a:xfrm>
          <a:prstGeom prst="rect">
            <a:avLst/>
          </a:prstGeom>
          <a:noFill/>
        </p:spPr>
        <p:txBody>
          <a:bodyPr wrap="square" rtlCol="0" anchor="t">
            <a:spAutoFit/>
          </a:bodyPr>
          <a:p>
            <a:pPr>
              <a:lnSpc>
                <a:spcPct val="120000"/>
              </a:lnSpc>
            </a:pPr>
            <a:r>
              <a:rPr lang="zh-CN" altLang="en-US" sz="2800">
                <a:solidFill>
                  <a:srgbClr val="FF0000"/>
                </a:solidFill>
                <a:latin typeface="宋体" panose="02010600030101010101" pitchFamily="2" charset="-122"/>
                <a:cs typeface="宋体" panose="02010600030101010101" pitchFamily="2" charset="-122"/>
              </a:rPr>
              <a:t>【点拨2】</a:t>
            </a:r>
            <a:endParaRPr lang="zh-CN" altLang="en-US" sz="2800">
              <a:solidFill>
                <a:srgbClr val="FF0000"/>
              </a:solidFill>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正确理解受力面积是一个很关键的问题，受力面积和物体的面积是两个不同的概念. 力一定存在于两个物体之间，也可以说是存在于两个面之间，所谓的受力面积指的是两物体之间的接触面积，即两个面中的最小面积. </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custDataLst>
              <p:tags r:id="rId1"/>
            </p:custDataLst>
          </p:nvPr>
        </p:nvPicPr>
        <p:blipFill>
          <a:blip r:embed="rId2"/>
          <a:stretch>
            <a:fillRect/>
          </a:stretch>
        </p:blipFill>
        <p:spPr>
          <a:xfrm>
            <a:off x="6240145" y="5279390"/>
            <a:ext cx="2170430" cy="1061720"/>
          </a:xfrm>
          <a:prstGeom prst="rect">
            <a:avLst/>
          </a:prstGeom>
        </p:spPr>
      </p:pic>
      <p:sp>
        <p:nvSpPr>
          <p:cNvPr id="2" name="文本框 1"/>
          <p:cNvSpPr txBox="1"/>
          <p:nvPr/>
        </p:nvSpPr>
        <p:spPr>
          <a:xfrm>
            <a:off x="573723" y="1316355"/>
            <a:ext cx="7996555" cy="4742815"/>
          </a:xfrm>
          <a:prstGeom prst="rect">
            <a:avLst/>
          </a:prstGeom>
          <a:noFill/>
        </p:spPr>
        <p:txBody>
          <a:bodyPr wrap="square" rtlCol="0" anchor="t">
            <a:spAutoFit/>
          </a:bodyPr>
          <a:p>
            <a:pPr algn="just">
              <a:lnSpc>
                <a:spcPct val="120000"/>
              </a:lnSpc>
            </a:pPr>
            <a:r>
              <a:rPr lang="zh-CN" altLang="en-US" sz="2800" b="1">
                <a:solidFill>
                  <a:srgbClr val="FF0000"/>
                </a:solidFill>
                <a:latin typeface="宋体" panose="02010600030101010101" pitchFamily="2" charset="-122"/>
                <a:cs typeface="宋体" panose="02010600030101010101" pitchFamily="2" charset="-122"/>
              </a:rPr>
              <a:t>变式拓展2</a:t>
            </a:r>
            <a:r>
              <a:rPr lang="zh-CN" altLang="en-US" sz="2800">
                <a:latin typeface="宋体" panose="02010600030101010101" pitchFamily="2" charset="-122"/>
                <a:cs typeface="宋体" panose="02010600030101010101" pitchFamily="2" charset="-122"/>
              </a:rPr>
              <a:t>：（2019·聊城）A、B两个实心正方体的质量相等，密度之比ρA：ρB＝8∶1，若按甲、乙两种不同的方式，分别将它们叠放在水平地面上（如图9所示），则地面受到的压力之比和压强之比分别是（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F甲∶F乙＝1∶1，p甲：p乙＝1∶2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F甲∶F乙＝1∶1，p甲：p乙＝1∶4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F甲∶F乙＝1∶2，p甲：p乙＝2∶1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F甲∶F乙＝8∶1，p甲：p乙＝1∶8</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2285365" y="342646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B</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custDataLst>
              <p:tags r:id="rId1"/>
            </p:custDataLst>
          </p:nvPr>
        </p:nvPicPr>
        <p:blipFill>
          <a:blip r:embed="rId2"/>
          <a:stretch>
            <a:fillRect/>
          </a:stretch>
        </p:blipFill>
        <p:spPr>
          <a:xfrm>
            <a:off x="5742305" y="4712970"/>
            <a:ext cx="2049780" cy="1590040"/>
          </a:xfrm>
          <a:prstGeom prst="rect">
            <a:avLst/>
          </a:prstGeom>
        </p:spPr>
      </p:pic>
      <p:sp>
        <p:nvSpPr>
          <p:cNvPr id="3" name="文本框 2"/>
          <p:cNvSpPr txBox="1"/>
          <p:nvPr/>
        </p:nvSpPr>
        <p:spPr>
          <a:xfrm>
            <a:off x="671195" y="1299210"/>
            <a:ext cx="5082540"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三、液体压力与重力的区别</a:t>
            </a:r>
            <a:endParaRPr lang="zh-CN" altLang="en-US" sz="3200" b="1">
              <a:solidFill>
                <a:srgbClr val="FF0000"/>
              </a:solidFill>
              <a:sym typeface="+mn-ea"/>
            </a:endParaRPr>
          </a:p>
        </p:txBody>
      </p:sp>
      <p:sp>
        <p:nvSpPr>
          <p:cNvPr id="14" name="文本框 13"/>
          <p:cNvSpPr txBox="1"/>
          <p:nvPr/>
        </p:nvSpPr>
        <p:spPr>
          <a:xfrm>
            <a:off x="624205" y="2093595"/>
            <a:ext cx="7895590" cy="319214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3</a:t>
            </a:r>
            <a:r>
              <a:rPr lang="zh-CN" altLang="en-US" sz="2800">
                <a:latin typeface="宋体" panose="02010600030101010101" pitchFamily="2" charset="-122"/>
                <a:cs typeface="宋体" panose="02010600030101010101" pitchFamily="2" charset="-122"/>
                <a:sym typeface="+mn-ea"/>
              </a:rPr>
              <a:t>（2019·眉山改编）如图10所示，质量为200g、底面积为20cm2的薄壁容器中盛有800g水. 将容器放置在水平地面上，容器内水深h为30cm，则水对容器底部的压力为</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N，容器对地面的压力为</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N.（ρ水＝l.0×l03kg/m3，g取10N/kg）</a:t>
            </a:r>
            <a:endParaRPr lang="zh-CN" altLang="en-US" sz="2800">
              <a:latin typeface="宋体" panose="02010600030101010101" pitchFamily="2" charset="-122"/>
              <a:cs typeface="宋体" panose="02010600030101010101" pitchFamily="2" charset="-122"/>
              <a:sym typeface="+mn-ea"/>
            </a:endParaRPr>
          </a:p>
        </p:txBody>
      </p:sp>
      <p:sp>
        <p:nvSpPr>
          <p:cNvPr id="7" name="文本框 6"/>
          <p:cNvSpPr txBox="1"/>
          <p:nvPr/>
        </p:nvSpPr>
        <p:spPr>
          <a:xfrm>
            <a:off x="4441825" y="364363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6</a:t>
            </a:r>
            <a:endParaRPr lang="en-US" altLang="zh-CN" sz="2800" b="1" dirty="0">
              <a:solidFill>
                <a:srgbClr val="FF0000"/>
              </a:solidFill>
              <a:latin typeface="Times New Roman" panose="02020603050405020304" pitchFamily="18" charset="0"/>
            </a:endParaRPr>
          </a:p>
        </p:txBody>
      </p:sp>
      <p:sp>
        <p:nvSpPr>
          <p:cNvPr id="2" name="文本框 1"/>
          <p:cNvSpPr txBox="1"/>
          <p:nvPr/>
        </p:nvSpPr>
        <p:spPr>
          <a:xfrm>
            <a:off x="2261235" y="416560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10</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2" grpId="0"/>
      <p:bldP spid="2"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172845"/>
            <a:ext cx="7895590" cy="5303520"/>
          </a:xfrm>
          <a:prstGeom prst="rect">
            <a:avLst/>
          </a:prstGeom>
          <a:noFill/>
        </p:spPr>
        <p:txBody>
          <a:bodyPr wrap="square" rtlCol="0" anchor="t">
            <a:spAutoFit/>
          </a:bodyPr>
          <a:p>
            <a:pPr>
              <a:lnSpc>
                <a:spcPct val="110000"/>
              </a:lnSpc>
            </a:pPr>
            <a:r>
              <a:rPr lang="zh-CN" altLang="en-US" sz="2800">
                <a:solidFill>
                  <a:srgbClr val="FF0000"/>
                </a:solidFill>
                <a:latin typeface="宋体" panose="02010600030101010101" pitchFamily="2" charset="-122"/>
                <a:cs typeface="宋体" panose="02010600030101010101" pitchFamily="2" charset="-122"/>
              </a:rPr>
              <a:t>【点拨3】</a:t>
            </a:r>
            <a:r>
              <a:rPr lang="zh-CN" altLang="en-US" sz="2800">
                <a:latin typeface="宋体" panose="02010600030101010101" pitchFamily="2" charset="-122"/>
                <a:cs typeface="宋体" panose="02010600030101010101" pitchFamily="2" charset="-122"/>
              </a:rPr>
              <a:t>液体对容器底部所产生的压力F却不一定等于液体的重力G.要注意的是所装液体容器的形状，只有容器为柱状时，液体对容器底部的压力才等于液体的重力. </a:t>
            </a:r>
            <a:endParaRPr lang="zh-CN" altLang="en-US" sz="2800">
              <a:latin typeface="宋体" panose="02010600030101010101" pitchFamily="2" charset="-122"/>
              <a:cs typeface="宋体" panose="02010600030101010101" pitchFamily="2" charset="-122"/>
            </a:endParaRPr>
          </a:p>
          <a:p>
            <a:pPr>
              <a:lnSpc>
                <a:spcPct val="110000"/>
              </a:lnSpc>
            </a:pPr>
            <a:r>
              <a:rPr lang="zh-CN" altLang="en-US" sz="2800">
                <a:latin typeface="宋体" panose="02010600030101010101" pitchFamily="2" charset="-122"/>
                <a:cs typeface="宋体" panose="02010600030101010101" pitchFamily="2" charset="-122"/>
              </a:rPr>
              <a:t>　　根据液体压强计算公式，液体对容器底部的压强为p=ρgh，所以液体对容器底部的压力为F=pS=ρghS. 液体的重力为G=mg=ρgV. 所以，比较各容器底部受到液体的压力大小F与液体重力G的大小，只需要比较Sh（容器的底面积和高的乘积，即图11中两竖直虚线间所包围的体积）与V（液体的体积）之间的关系即可. </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2563495" y="4528820"/>
            <a:ext cx="4017010" cy="1725930"/>
          </a:xfrm>
          <a:prstGeom prst="rect">
            <a:avLst/>
          </a:prstGeom>
        </p:spPr>
      </p:pic>
      <p:sp>
        <p:nvSpPr>
          <p:cNvPr id="2" name="文本框 1"/>
          <p:cNvSpPr txBox="1"/>
          <p:nvPr/>
        </p:nvSpPr>
        <p:spPr>
          <a:xfrm>
            <a:off x="624205" y="1172845"/>
            <a:ext cx="7895590" cy="3881755"/>
          </a:xfrm>
          <a:prstGeom prst="rect">
            <a:avLst/>
          </a:prstGeom>
          <a:noFill/>
        </p:spPr>
        <p:txBody>
          <a:bodyPr wrap="square" rtlCol="0" anchor="t">
            <a:spAutoFit/>
          </a:bodyPr>
          <a:p>
            <a:pPr>
              <a:lnSpc>
                <a:spcPct val="110000"/>
              </a:lnSpc>
            </a:pPr>
            <a:r>
              <a:rPr lang="zh-CN" altLang="en-US" sz="2800">
                <a:latin typeface="宋体" panose="02010600030101010101" pitchFamily="2" charset="-122"/>
                <a:cs typeface="宋体" panose="02010600030101010101" pitchFamily="2" charset="-122"/>
              </a:rPr>
              <a:t> （1）图甲为口大底小的容器，Sh＜V，所以容器底受到的压力小于液体的重力，即F＜G.</a:t>
            </a:r>
            <a:endParaRPr lang="zh-CN" altLang="en-US" sz="2800">
              <a:latin typeface="宋体" panose="02010600030101010101" pitchFamily="2" charset="-122"/>
              <a:cs typeface="宋体" panose="02010600030101010101" pitchFamily="2" charset="-122"/>
            </a:endParaRPr>
          </a:p>
          <a:p>
            <a:pPr>
              <a:lnSpc>
                <a:spcPct val="110000"/>
              </a:lnSpc>
            </a:pPr>
            <a:r>
              <a:rPr lang="zh-CN" altLang="en-US" sz="2800">
                <a:latin typeface="宋体" panose="02010600030101010101" pitchFamily="2" charset="-122"/>
                <a:cs typeface="宋体" panose="02010600030101010101" pitchFamily="2" charset="-122"/>
              </a:rPr>
              <a:t> （2）图乙为柱状容器，Sh=V，所以容器底部受到的液体的压力等于液体的重力，即F=G.</a:t>
            </a:r>
            <a:endParaRPr lang="zh-CN" altLang="en-US" sz="2800">
              <a:latin typeface="宋体" panose="02010600030101010101" pitchFamily="2" charset="-122"/>
              <a:cs typeface="宋体" panose="02010600030101010101" pitchFamily="2" charset="-122"/>
            </a:endParaRPr>
          </a:p>
          <a:p>
            <a:pPr>
              <a:lnSpc>
                <a:spcPct val="110000"/>
              </a:lnSpc>
            </a:pPr>
            <a:r>
              <a:rPr lang="zh-CN" altLang="en-US" sz="2800">
                <a:latin typeface="宋体" panose="02010600030101010101" pitchFamily="2" charset="-122"/>
                <a:cs typeface="宋体" panose="02010600030101010101" pitchFamily="2" charset="-122"/>
              </a:rPr>
              <a:t> （3）图丙为口小底大的容器，Sh＞V，所以容器底部受到的压力大于液体的重力，即F＞G. </a:t>
            </a:r>
            <a:endParaRPr lang="zh-CN" altLang="en-US" sz="2800">
              <a:latin typeface="宋体" panose="02010600030101010101" pitchFamily="2" charset="-122"/>
              <a:cs typeface="宋体" panose="02010600030101010101" pitchFamily="2" charset="-122"/>
            </a:endParaRPr>
          </a:p>
          <a:p>
            <a:pPr>
              <a:lnSpc>
                <a:spcPct val="110000"/>
              </a:lnSpc>
            </a:pPr>
            <a:r>
              <a:rPr lang="zh-CN" altLang="en-US" sz="2800">
                <a:latin typeface="宋体" panose="02010600030101010101" pitchFamily="2" charset="-122"/>
                <a:cs typeface="宋体" panose="02010600030101010101" pitchFamily="2" charset="-122"/>
              </a:rPr>
              <a:t>（４）容器底对水平面的压力＝容器的重力＋液体的重力.</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6379210" y="4093210"/>
            <a:ext cx="2186940" cy="1659255"/>
          </a:xfrm>
          <a:prstGeom prst="rect">
            <a:avLst/>
          </a:prstGeom>
        </p:spPr>
      </p:pic>
      <p:sp>
        <p:nvSpPr>
          <p:cNvPr id="3" name="文本框 2"/>
          <p:cNvSpPr txBox="1"/>
          <p:nvPr/>
        </p:nvSpPr>
        <p:spPr>
          <a:xfrm>
            <a:off x="573723" y="1316355"/>
            <a:ext cx="7996555" cy="4742815"/>
          </a:xfrm>
          <a:prstGeom prst="rect">
            <a:avLst/>
          </a:prstGeom>
          <a:noFill/>
        </p:spPr>
        <p:txBody>
          <a:bodyPr wrap="square" rtlCol="0" anchor="t">
            <a:spAutoFit/>
          </a:bodyPr>
          <a:p>
            <a:pPr algn="just">
              <a:lnSpc>
                <a:spcPct val="120000"/>
              </a:lnSpc>
            </a:pPr>
            <a:r>
              <a:rPr lang="zh-CN" altLang="en-US" sz="2800" b="1">
                <a:solidFill>
                  <a:srgbClr val="FF0000"/>
                </a:solidFill>
                <a:latin typeface="宋体" panose="02010600030101010101" pitchFamily="2" charset="-122"/>
                <a:cs typeface="宋体" panose="02010600030101010101" pitchFamily="2" charset="-122"/>
              </a:rPr>
              <a:t>变式拓展</a:t>
            </a:r>
            <a:r>
              <a:rPr lang="en-US" altLang="zh-CN" sz="2800" b="1">
                <a:solidFill>
                  <a:srgbClr val="FF0000"/>
                </a:solidFill>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：（2018·北京）如图12所示，盛有水的杯子静止在水平桌面上. 杯子重1N，高9cm，底面积为30cm</a:t>
            </a:r>
            <a:r>
              <a:rPr lang="zh-CN" altLang="en-US" sz="2800" baseline="30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；杯内水重2N，水深为6cm，水的密度为1.0×10</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kg/m</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，g取10N/kg. 下列选项正确的是（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水对杯底的压强为900Pa</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水对杯底的压力为2N</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水杯对桌面的压强为1000Pa</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水杯对桌面的压力为2.8N</a:t>
            </a:r>
            <a:endParaRPr lang="zh-CN" altLang="en-US" sz="2800">
              <a:latin typeface="宋体" panose="02010600030101010101" pitchFamily="2" charset="-122"/>
              <a:cs typeface="宋体" panose="02010600030101010101" pitchFamily="2" charset="-122"/>
            </a:endParaRPr>
          </a:p>
        </p:txBody>
      </p:sp>
      <p:sp>
        <p:nvSpPr>
          <p:cNvPr id="4" name="文本框 3"/>
          <p:cNvSpPr txBox="1"/>
          <p:nvPr/>
        </p:nvSpPr>
        <p:spPr>
          <a:xfrm>
            <a:off x="574040" y="342646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C</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文本框 4"/>
          <p:cNvSpPr txBox="1"/>
          <p:nvPr/>
        </p:nvSpPr>
        <p:spPr>
          <a:xfrm>
            <a:off x="628968" y="2282190"/>
            <a:ext cx="7886065" cy="2158365"/>
          </a:xfrm>
          <a:prstGeom prst="rect">
            <a:avLst/>
          </a:prstGeom>
          <a:noFill/>
          <a:ln w="9525">
            <a:noFill/>
          </a:ln>
        </p:spPr>
        <p:txBody>
          <a:bodyPr wrap="square">
            <a:spAutoFit/>
          </a:bodyPr>
          <a:p>
            <a:pPr indent="741045" algn="just">
              <a:lnSpc>
                <a:spcPct val="120000"/>
              </a:lnSpc>
            </a:pPr>
            <a:r>
              <a:rPr sz="2800" dirty="0">
                <a:latin typeface="宋体" panose="02010600030101010101" pitchFamily="2" charset="-122"/>
                <a:cs typeface="宋体" panose="02010600030101010101" pitchFamily="2" charset="-122"/>
              </a:rPr>
              <a:t>近年来广东省试题主要考查压强的概念，增大和减小压强的方法，压强公式与液体压强规律及公式，常见题型有选择题、填空题、实验题、计算题，综合能力题，中考中所占分值较大.</a:t>
            </a:r>
            <a:endParaRPr sz="2800" dirty="0">
              <a:latin typeface="宋体" panose="02010600030101010101" pitchFamily="2" charset="-122"/>
              <a:cs typeface="宋体" panose="02010600030101010101" pitchFamily="2" charset="-122"/>
            </a:endParaRPr>
          </a:p>
        </p:txBody>
      </p:sp>
      <p:sp>
        <p:nvSpPr>
          <p:cNvPr id="3" name="TextBox 1"/>
          <p:cNvSpPr txBox="1"/>
          <p:nvPr/>
        </p:nvSpPr>
        <p:spPr>
          <a:xfrm>
            <a:off x="1150938" y="1383348"/>
            <a:ext cx="6842125" cy="521970"/>
          </a:xfrm>
          <a:prstGeom prst="rect">
            <a:avLst/>
          </a:prstGeom>
          <a:noFill/>
          <a:ln w="9525">
            <a:noFill/>
          </a:ln>
        </p:spPr>
        <p:txBody>
          <a:bodyPr>
            <a:spAutoFit/>
          </a:bodyPr>
          <a:p>
            <a:pPr marL="0" lvl="1" indent="-182880" algn="ctr" eaLnBrk="1" hangingPunct="1">
              <a:buClrTx/>
              <a:buSzTx/>
              <a:buFontTx/>
            </a:pP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 考情分析</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p:push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5170805" y="4017010"/>
            <a:ext cx="2997835" cy="2082800"/>
          </a:xfrm>
          <a:prstGeom prst="rect">
            <a:avLst/>
          </a:prstGeom>
        </p:spPr>
      </p:pic>
      <p:sp>
        <p:nvSpPr>
          <p:cNvPr id="14" name="文本框 13"/>
          <p:cNvSpPr txBox="1"/>
          <p:nvPr/>
        </p:nvSpPr>
        <p:spPr>
          <a:xfrm>
            <a:off x="624205" y="1734820"/>
            <a:ext cx="7895590" cy="422592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4</a:t>
            </a:r>
            <a:r>
              <a:rPr lang="zh-CN" altLang="en-US" sz="2800">
                <a:latin typeface="宋体" panose="02010600030101010101" pitchFamily="2" charset="-122"/>
                <a:cs typeface="宋体" panose="02010600030101010101" pitchFamily="2" charset="-122"/>
                <a:sym typeface="+mn-ea"/>
              </a:rPr>
              <a:t>（2018·兰州）高度、材料相同的实心长方体A和B放在水平桌面上，它们的大小如图1３所示. 它们对桌面的压力分别为F</a:t>
            </a:r>
            <a:r>
              <a:rPr lang="zh-CN" altLang="en-US" sz="2800" baseline="-25000">
                <a:latin typeface="宋体" panose="02010600030101010101" pitchFamily="2" charset="-122"/>
                <a:cs typeface="宋体" panose="02010600030101010101" pitchFamily="2" charset="-122"/>
                <a:sym typeface="+mn-ea"/>
              </a:rPr>
              <a:t>A</a:t>
            </a:r>
            <a:r>
              <a:rPr lang="zh-CN" altLang="en-US" sz="2800">
                <a:latin typeface="宋体" panose="02010600030101010101" pitchFamily="2" charset="-122"/>
                <a:cs typeface="宋体" panose="02010600030101010101" pitchFamily="2" charset="-122"/>
                <a:sym typeface="+mn-ea"/>
              </a:rPr>
              <a:t>，F</a:t>
            </a:r>
            <a:r>
              <a:rPr lang="zh-CN" altLang="en-US" sz="2800" baseline="-25000">
                <a:latin typeface="宋体" panose="02010600030101010101" pitchFamily="2" charset="-122"/>
                <a:cs typeface="宋体" panose="02010600030101010101" pitchFamily="2" charset="-122"/>
                <a:sym typeface="+mn-ea"/>
              </a:rPr>
              <a:t>B</a:t>
            </a:r>
            <a:r>
              <a:rPr lang="zh-CN" altLang="en-US" sz="2800">
                <a:latin typeface="宋体" panose="02010600030101010101" pitchFamily="2" charset="-122"/>
                <a:cs typeface="宋体" panose="02010600030101010101" pitchFamily="2" charset="-122"/>
                <a:sym typeface="+mn-ea"/>
              </a:rPr>
              <a:t>，压强分别为p</a:t>
            </a:r>
            <a:r>
              <a:rPr lang="zh-CN" altLang="en-US" sz="2800" baseline="-25000">
                <a:latin typeface="宋体" panose="02010600030101010101" pitchFamily="2" charset="-122"/>
                <a:cs typeface="宋体" panose="02010600030101010101" pitchFamily="2" charset="-122"/>
                <a:sym typeface="+mn-ea"/>
              </a:rPr>
              <a:t>A</a:t>
            </a:r>
            <a:r>
              <a:rPr lang="zh-CN" altLang="en-US" sz="2800">
                <a:latin typeface="宋体" panose="02010600030101010101" pitchFamily="2" charset="-122"/>
                <a:cs typeface="宋体" panose="02010600030101010101" pitchFamily="2" charset="-122"/>
                <a:sym typeface="+mn-ea"/>
              </a:rPr>
              <a:t>，p</a:t>
            </a:r>
            <a:r>
              <a:rPr lang="zh-CN" altLang="en-US" sz="2800" baseline="-25000">
                <a:latin typeface="宋体" panose="02010600030101010101" pitchFamily="2" charset="-122"/>
                <a:cs typeface="宋体" panose="02010600030101010101" pitchFamily="2" charset="-122"/>
                <a:sym typeface="+mn-ea"/>
              </a:rPr>
              <a:t>B</a:t>
            </a:r>
            <a:r>
              <a:rPr lang="zh-CN" altLang="en-US" sz="2800">
                <a:latin typeface="宋体" panose="02010600030101010101" pitchFamily="2" charset="-122"/>
                <a:cs typeface="宋体" panose="02010600030101010101" pitchFamily="2" charset="-122"/>
                <a:sym typeface="+mn-ea"/>
              </a:rPr>
              <a:t>. 下列关于它们的大小关系正确的是（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A. F</a:t>
            </a:r>
            <a:r>
              <a:rPr lang="zh-CN" altLang="en-US" sz="2800" baseline="-25000">
                <a:latin typeface="宋体" panose="02010600030101010101" pitchFamily="2" charset="-122"/>
                <a:cs typeface="宋体" panose="02010600030101010101" pitchFamily="2" charset="-122"/>
                <a:sym typeface="+mn-ea"/>
              </a:rPr>
              <a:t>A</a:t>
            </a:r>
            <a:r>
              <a:rPr lang="zh-CN" altLang="en-US" sz="2800">
                <a:latin typeface="宋体" panose="02010600030101010101" pitchFamily="2" charset="-122"/>
                <a:cs typeface="宋体" panose="02010600030101010101" pitchFamily="2" charset="-122"/>
                <a:sym typeface="+mn-ea"/>
              </a:rPr>
              <a:t>＜F</a:t>
            </a:r>
            <a:r>
              <a:rPr lang="zh-CN" altLang="en-US" sz="2800" baseline="-25000">
                <a:latin typeface="宋体" panose="02010600030101010101" pitchFamily="2" charset="-122"/>
                <a:cs typeface="宋体" panose="02010600030101010101" pitchFamily="2" charset="-122"/>
                <a:sym typeface="+mn-ea"/>
              </a:rPr>
              <a:t>B</a:t>
            </a:r>
            <a:r>
              <a:rPr lang="zh-CN" altLang="en-US" sz="2800">
                <a:latin typeface="宋体" panose="02010600030101010101" pitchFamily="2" charset="-122"/>
                <a:cs typeface="宋体" panose="02010600030101010101" pitchFamily="2" charset="-122"/>
                <a:sym typeface="+mn-ea"/>
              </a:rPr>
              <a:t>，p</a:t>
            </a:r>
            <a:r>
              <a:rPr lang="zh-CN" altLang="en-US" sz="2800" baseline="-25000">
                <a:latin typeface="宋体" panose="02010600030101010101" pitchFamily="2" charset="-122"/>
                <a:cs typeface="宋体" panose="02010600030101010101" pitchFamily="2" charset="-122"/>
                <a:sym typeface="+mn-ea"/>
              </a:rPr>
              <a:t>A</a:t>
            </a:r>
            <a:r>
              <a:rPr lang="zh-CN" altLang="en-US" sz="2800">
                <a:latin typeface="宋体" panose="02010600030101010101" pitchFamily="2" charset="-122"/>
                <a:cs typeface="宋体" panose="02010600030101010101" pitchFamily="2" charset="-122"/>
                <a:sym typeface="+mn-ea"/>
              </a:rPr>
              <a:t>＜p</a:t>
            </a:r>
            <a:r>
              <a:rPr lang="zh-CN" altLang="en-US" sz="2800" baseline="-25000">
                <a:latin typeface="宋体" panose="02010600030101010101" pitchFamily="2" charset="-122"/>
                <a:cs typeface="宋体" panose="02010600030101010101" pitchFamily="2" charset="-122"/>
                <a:sym typeface="+mn-ea"/>
              </a:rPr>
              <a:t>B</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B. F</a:t>
            </a:r>
            <a:r>
              <a:rPr lang="zh-CN" altLang="en-US" sz="2800" baseline="-25000">
                <a:latin typeface="宋体" panose="02010600030101010101" pitchFamily="2" charset="-122"/>
                <a:cs typeface="宋体" panose="02010600030101010101" pitchFamily="2" charset="-122"/>
                <a:sym typeface="+mn-ea"/>
              </a:rPr>
              <a:t>A</a:t>
            </a:r>
            <a:r>
              <a:rPr lang="zh-CN" altLang="en-US" sz="2800">
                <a:latin typeface="宋体" panose="02010600030101010101" pitchFamily="2" charset="-122"/>
                <a:cs typeface="宋体" panose="02010600030101010101" pitchFamily="2" charset="-122"/>
                <a:sym typeface="+mn-ea"/>
              </a:rPr>
              <a:t>＞F</a:t>
            </a:r>
            <a:r>
              <a:rPr lang="zh-CN" altLang="en-US" sz="2800" baseline="-25000">
                <a:latin typeface="宋体" panose="02010600030101010101" pitchFamily="2" charset="-122"/>
                <a:cs typeface="宋体" panose="02010600030101010101" pitchFamily="2" charset="-122"/>
                <a:sym typeface="+mn-ea"/>
              </a:rPr>
              <a:t>B</a:t>
            </a:r>
            <a:r>
              <a:rPr lang="zh-CN" altLang="en-US" sz="2800">
                <a:latin typeface="宋体" panose="02010600030101010101" pitchFamily="2" charset="-122"/>
                <a:cs typeface="宋体" panose="02010600030101010101" pitchFamily="2" charset="-122"/>
                <a:sym typeface="+mn-ea"/>
              </a:rPr>
              <a:t>，p</a:t>
            </a:r>
            <a:r>
              <a:rPr lang="zh-CN" altLang="en-US" sz="2800" baseline="-25000">
                <a:latin typeface="宋体" panose="02010600030101010101" pitchFamily="2" charset="-122"/>
                <a:cs typeface="宋体" panose="02010600030101010101" pitchFamily="2" charset="-122"/>
                <a:sym typeface="+mn-ea"/>
              </a:rPr>
              <a:t>A</a:t>
            </a:r>
            <a:r>
              <a:rPr lang="zh-CN" altLang="en-US" sz="2800">
                <a:latin typeface="宋体" panose="02010600030101010101" pitchFamily="2" charset="-122"/>
                <a:cs typeface="宋体" panose="02010600030101010101" pitchFamily="2" charset="-122"/>
                <a:sym typeface="+mn-ea"/>
              </a:rPr>
              <a:t>=p</a:t>
            </a:r>
            <a:r>
              <a:rPr lang="zh-CN" altLang="en-US" sz="2800" baseline="-25000">
                <a:latin typeface="宋体" panose="02010600030101010101" pitchFamily="2" charset="-122"/>
                <a:cs typeface="宋体" panose="02010600030101010101" pitchFamily="2" charset="-122"/>
                <a:sym typeface="+mn-ea"/>
              </a:rPr>
              <a:t>B</a:t>
            </a:r>
            <a:endParaRPr lang="zh-CN" altLang="en-US" sz="2800" baseline="-250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C. F</a:t>
            </a:r>
            <a:r>
              <a:rPr lang="zh-CN" altLang="en-US" sz="2800" baseline="-25000">
                <a:latin typeface="宋体" panose="02010600030101010101" pitchFamily="2" charset="-122"/>
                <a:cs typeface="宋体" panose="02010600030101010101" pitchFamily="2" charset="-122"/>
                <a:sym typeface="+mn-ea"/>
              </a:rPr>
              <a:t>A</a:t>
            </a:r>
            <a:r>
              <a:rPr lang="zh-CN" altLang="en-US" sz="2800">
                <a:latin typeface="宋体" panose="02010600030101010101" pitchFamily="2" charset="-122"/>
                <a:cs typeface="宋体" panose="02010600030101010101" pitchFamily="2" charset="-122"/>
                <a:sym typeface="+mn-ea"/>
              </a:rPr>
              <a:t>＞F</a:t>
            </a:r>
            <a:r>
              <a:rPr lang="zh-CN" altLang="en-US" sz="2800" baseline="-25000">
                <a:latin typeface="宋体" panose="02010600030101010101" pitchFamily="2" charset="-122"/>
                <a:cs typeface="宋体" panose="02010600030101010101" pitchFamily="2" charset="-122"/>
                <a:sym typeface="+mn-ea"/>
              </a:rPr>
              <a:t>B</a:t>
            </a:r>
            <a:r>
              <a:rPr lang="zh-CN" altLang="en-US" sz="2800">
                <a:latin typeface="宋体" panose="02010600030101010101" pitchFamily="2" charset="-122"/>
                <a:cs typeface="宋体" panose="02010600030101010101" pitchFamily="2" charset="-122"/>
                <a:sym typeface="+mn-ea"/>
              </a:rPr>
              <a:t>，p</a:t>
            </a:r>
            <a:r>
              <a:rPr lang="zh-CN" altLang="en-US" sz="2800" baseline="-25000">
                <a:latin typeface="宋体" panose="02010600030101010101" pitchFamily="2" charset="-122"/>
                <a:cs typeface="宋体" panose="02010600030101010101" pitchFamily="2" charset="-122"/>
                <a:sym typeface="+mn-ea"/>
              </a:rPr>
              <a:t>A</a:t>
            </a:r>
            <a:r>
              <a:rPr lang="zh-CN" altLang="en-US" sz="2800">
                <a:latin typeface="宋体" panose="02010600030101010101" pitchFamily="2" charset="-122"/>
                <a:cs typeface="宋体" panose="02010600030101010101" pitchFamily="2" charset="-122"/>
                <a:sym typeface="+mn-ea"/>
              </a:rPr>
              <a:t>＞p</a:t>
            </a:r>
            <a:r>
              <a:rPr lang="zh-CN" altLang="en-US" sz="2800" baseline="-25000">
                <a:latin typeface="宋体" panose="02010600030101010101" pitchFamily="2" charset="-122"/>
                <a:cs typeface="宋体" panose="02010600030101010101" pitchFamily="2" charset="-122"/>
                <a:sym typeface="+mn-ea"/>
              </a:rPr>
              <a:t>B</a:t>
            </a:r>
            <a:endParaRPr lang="zh-CN" altLang="en-US" sz="2800" baseline="-250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D. F</a:t>
            </a:r>
            <a:r>
              <a:rPr lang="zh-CN" altLang="en-US" sz="2800" baseline="-25000">
                <a:latin typeface="宋体" panose="02010600030101010101" pitchFamily="2" charset="-122"/>
                <a:cs typeface="宋体" panose="02010600030101010101" pitchFamily="2" charset="-122"/>
                <a:sym typeface="+mn-ea"/>
              </a:rPr>
              <a:t>A</a:t>
            </a:r>
            <a:r>
              <a:rPr lang="zh-CN" altLang="en-US" sz="2800">
                <a:latin typeface="宋体" panose="02010600030101010101" pitchFamily="2" charset="-122"/>
                <a:cs typeface="宋体" panose="02010600030101010101" pitchFamily="2" charset="-122"/>
                <a:sym typeface="+mn-ea"/>
              </a:rPr>
              <a:t>＞F</a:t>
            </a:r>
            <a:r>
              <a:rPr lang="zh-CN" altLang="en-US" sz="2800" baseline="-25000">
                <a:latin typeface="宋体" panose="02010600030101010101" pitchFamily="2" charset="-122"/>
                <a:cs typeface="宋体" panose="02010600030101010101" pitchFamily="2" charset="-122"/>
                <a:sym typeface="+mn-ea"/>
              </a:rPr>
              <a:t>B</a:t>
            </a:r>
            <a:r>
              <a:rPr lang="zh-CN" altLang="en-US" sz="2800">
                <a:latin typeface="宋体" panose="02010600030101010101" pitchFamily="2" charset="-122"/>
                <a:cs typeface="宋体" panose="02010600030101010101" pitchFamily="2" charset="-122"/>
                <a:sym typeface="+mn-ea"/>
              </a:rPr>
              <a:t>，p</a:t>
            </a:r>
            <a:r>
              <a:rPr lang="zh-CN" altLang="en-US" sz="2800" baseline="-25000">
                <a:latin typeface="宋体" panose="02010600030101010101" pitchFamily="2" charset="-122"/>
                <a:cs typeface="宋体" panose="02010600030101010101" pitchFamily="2" charset="-122"/>
                <a:sym typeface="+mn-ea"/>
              </a:rPr>
              <a:t>A</a:t>
            </a:r>
            <a:r>
              <a:rPr lang="zh-CN" altLang="en-US" sz="2800">
                <a:latin typeface="宋体" panose="02010600030101010101" pitchFamily="2" charset="-122"/>
                <a:cs typeface="宋体" panose="02010600030101010101" pitchFamily="2" charset="-122"/>
                <a:sym typeface="+mn-ea"/>
              </a:rPr>
              <a:t>＜p</a:t>
            </a:r>
            <a:r>
              <a:rPr lang="zh-CN" altLang="en-US" sz="2800" baseline="-25000">
                <a:latin typeface="宋体" panose="02010600030101010101" pitchFamily="2" charset="-122"/>
                <a:cs typeface="宋体" panose="02010600030101010101" pitchFamily="2" charset="-122"/>
                <a:sym typeface="+mn-ea"/>
              </a:rPr>
              <a:t>B</a:t>
            </a:r>
            <a:endParaRPr lang="zh-CN" altLang="en-US" sz="2800" baseline="-25000">
              <a:latin typeface="宋体" panose="02010600030101010101" pitchFamily="2" charset="-122"/>
              <a:cs typeface="宋体" panose="02010600030101010101" pitchFamily="2" charset="-122"/>
              <a:sym typeface="+mn-ea"/>
            </a:endParaRPr>
          </a:p>
        </p:txBody>
      </p:sp>
      <p:sp>
        <p:nvSpPr>
          <p:cNvPr id="7" name="文本框 6"/>
          <p:cNvSpPr txBox="1"/>
          <p:nvPr/>
        </p:nvSpPr>
        <p:spPr>
          <a:xfrm>
            <a:off x="6910070" y="329501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B</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671195" y="1155700"/>
            <a:ext cx="5866130"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四、p=F/S与p=ρgh的区别与应用</a:t>
            </a:r>
            <a:endParaRPr lang="zh-CN" altLang="en-US" sz="3200" b="1">
              <a:solidFill>
                <a:srgbClr val="FF0000"/>
              </a:solidFill>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273685" y="2010410"/>
            <a:ext cx="8441690" cy="1859280"/>
          </a:xfrm>
          <a:prstGeom prst="rect">
            <a:avLst/>
          </a:prstGeom>
        </p:spPr>
      </p:pic>
      <p:sp>
        <p:nvSpPr>
          <p:cNvPr id="2" name="文本框 1"/>
          <p:cNvSpPr txBox="1"/>
          <p:nvPr/>
        </p:nvSpPr>
        <p:spPr>
          <a:xfrm>
            <a:off x="624205" y="1388110"/>
            <a:ext cx="7895590" cy="4829810"/>
          </a:xfrm>
          <a:prstGeom prst="rect">
            <a:avLst/>
          </a:prstGeom>
          <a:noFill/>
        </p:spPr>
        <p:txBody>
          <a:bodyPr wrap="square" rtlCol="0" anchor="t">
            <a:spAutoFit/>
          </a:bodyPr>
          <a:p>
            <a:pPr>
              <a:lnSpc>
                <a:spcPct val="110000"/>
              </a:lnSpc>
            </a:pPr>
            <a:r>
              <a:rPr lang="zh-CN" altLang="en-US" sz="2800">
                <a:solidFill>
                  <a:srgbClr val="FF0000"/>
                </a:solidFill>
                <a:latin typeface="宋体" panose="02010600030101010101" pitchFamily="2" charset="-122"/>
                <a:cs typeface="宋体" panose="02010600030101010101" pitchFamily="2" charset="-122"/>
              </a:rPr>
              <a:t>【点拨</a:t>
            </a:r>
            <a:r>
              <a:rPr lang="en-US" altLang="zh-CN" sz="2800">
                <a:solidFill>
                  <a:srgbClr val="FF0000"/>
                </a:solidFill>
                <a:latin typeface="宋体" panose="02010600030101010101" pitchFamily="2" charset="-122"/>
                <a:cs typeface="宋体" panose="02010600030101010101" pitchFamily="2" charset="-122"/>
              </a:rPr>
              <a:t>4</a:t>
            </a:r>
            <a:r>
              <a:rPr lang="zh-CN" altLang="en-US" sz="2800">
                <a:solidFill>
                  <a:srgbClr val="FF0000"/>
                </a:solidFill>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（1）压强公式p=F/S与p=ρgh的比较：</a:t>
            </a:r>
            <a:endParaRPr lang="zh-CN" altLang="en-US" sz="2800">
              <a:latin typeface="宋体" panose="02010600030101010101" pitchFamily="2" charset="-122"/>
              <a:cs typeface="宋体" panose="02010600030101010101" pitchFamily="2" charset="-122"/>
            </a:endParaRPr>
          </a:p>
          <a:p>
            <a:pPr>
              <a:lnSpc>
                <a:spcPct val="110000"/>
              </a:lnSpc>
            </a:pPr>
            <a:endParaRPr lang="zh-CN" altLang="en-US" sz="2800">
              <a:latin typeface="宋体" panose="02010600030101010101" pitchFamily="2" charset="-122"/>
              <a:cs typeface="宋体" panose="02010600030101010101" pitchFamily="2" charset="-122"/>
            </a:endParaRPr>
          </a:p>
          <a:p>
            <a:pPr>
              <a:lnSpc>
                <a:spcPct val="110000"/>
              </a:lnSpc>
            </a:pPr>
            <a:endParaRPr lang="zh-CN" altLang="en-US" sz="2800">
              <a:latin typeface="宋体" panose="02010600030101010101" pitchFamily="2" charset="-122"/>
              <a:cs typeface="宋体" panose="02010600030101010101" pitchFamily="2" charset="-122"/>
            </a:endParaRPr>
          </a:p>
          <a:p>
            <a:pPr>
              <a:lnSpc>
                <a:spcPct val="110000"/>
              </a:lnSpc>
            </a:pPr>
            <a:endParaRPr lang="zh-CN" altLang="en-US" sz="2800">
              <a:latin typeface="宋体" panose="02010600030101010101" pitchFamily="2" charset="-122"/>
              <a:cs typeface="宋体" panose="02010600030101010101" pitchFamily="2" charset="-122"/>
            </a:endParaRPr>
          </a:p>
          <a:p>
            <a:pPr>
              <a:lnSpc>
                <a:spcPct val="110000"/>
              </a:lnSpc>
            </a:pPr>
            <a:endParaRPr lang="zh-CN" altLang="en-US" sz="2800">
              <a:latin typeface="宋体" panose="02010600030101010101" pitchFamily="2" charset="-122"/>
              <a:cs typeface="宋体" panose="02010600030101010101" pitchFamily="2" charset="-122"/>
            </a:endParaRPr>
          </a:p>
          <a:p>
            <a:pPr>
              <a:lnSpc>
                <a:spcPct val="110000"/>
              </a:lnSpc>
            </a:pP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nSpc>
                <a:spcPct val="110000"/>
              </a:lnSpc>
            </a:pPr>
            <a:r>
              <a:rPr lang="zh-CN" altLang="en-US" sz="2800">
                <a:latin typeface="宋体" panose="02010600030101010101" pitchFamily="2" charset="-122"/>
                <a:cs typeface="宋体" panose="02010600030101010101" pitchFamily="2" charset="-122"/>
              </a:rPr>
              <a:t>（２）实心直柱体对水平面的压力等于物体的重力，实心直柱体对水平面压强的计算： p=F/S=G/S=mg/S=ρVg/S=ρgh，所以可以用公式p=ρgh进行分析，然后进行比较. </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6000750" y="3769995"/>
            <a:ext cx="2330450" cy="2085340"/>
          </a:xfrm>
          <a:prstGeom prst="rect">
            <a:avLst/>
          </a:prstGeom>
        </p:spPr>
      </p:pic>
      <p:sp>
        <p:nvSpPr>
          <p:cNvPr id="3" name="文本框 2"/>
          <p:cNvSpPr txBox="1"/>
          <p:nvPr/>
        </p:nvSpPr>
        <p:spPr>
          <a:xfrm>
            <a:off x="573723" y="1316355"/>
            <a:ext cx="7996555" cy="4225925"/>
          </a:xfrm>
          <a:prstGeom prst="rect">
            <a:avLst/>
          </a:prstGeom>
          <a:noFill/>
        </p:spPr>
        <p:txBody>
          <a:bodyPr wrap="square" rtlCol="0" anchor="t">
            <a:spAutoFit/>
          </a:bodyPr>
          <a:p>
            <a:pPr algn="just">
              <a:lnSpc>
                <a:spcPct val="120000"/>
              </a:lnSpc>
            </a:pPr>
            <a:r>
              <a:rPr lang="zh-CN" altLang="en-US" sz="2800" b="1">
                <a:solidFill>
                  <a:srgbClr val="FF0000"/>
                </a:solidFill>
                <a:latin typeface="宋体" panose="02010600030101010101" pitchFamily="2" charset="-122"/>
                <a:cs typeface="宋体" panose="02010600030101010101" pitchFamily="2" charset="-122"/>
              </a:rPr>
              <a:t>变式拓展</a:t>
            </a:r>
            <a:r>
              <a:rPr lang="en-US" altLang="zh-CN" sz="2800" b="1">
                <a:solidFill>
                  <a:srgbClr val="FF0000"/>
                </a:solidFill>
                <a:latin typeface="宋体" panose="02010600030101010101" pitchFamily="2" charset="-122"/>
                <a:cs typeface="宋体" panose="02010600030101010101" pitchFamily="2" charset="-122"/>
              </a:rPr>
              <a:t>4</a:t>
            </a:r>
            <a:r>
              <a:rPr lang="zh-CN" altLang="en-US" sz="2800">
                <a:latin typeface="宋体" panose="02010600030101010101" pitchFamily="2" charset="-122"/>
                <a:cs typeface="宋体" panose="02010600030101010101" pitchFamily="2" charset="-122"/>
              </a:rPr>
              <a:t>：（2019·黄石）如图14所示，有三个实心圆柱体甲、乙、丙，放在水平地面上，其中甲、乙高度相同，乙、丙的底面积相同，三者对地面的压强相等. 下列判断正确的是（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A.ρ</a:t>
            </a:r>
            <a:r>
              <a:rPr lang="zh-CN" altLang="en-US" sz="2800" baseline="-25000">
                <a:latin typeface="宋体" panose="02010600030101010101" pitchFamily="2" charset="-122"/>
                <a:cs typeface="宋体" panose="02010600030101010101" pitchFamily="2" charset="-122"/>
              </a:rPr>
              <a:t>甲</a:t>
            </a:r>
            <a:r>
              <a:rPr lang="zh-CN" altLang="en-US" sz="2800">
                <a:latin typeface="宋体" panose="02010600030101010101" pitchFamily="2" charset="-122"/>
                <a:cs typeface="宋体" panose="02010600030101010101" pitchFamily="2" charset="-122"/>
              </a:rPr>
              <a:t>＝ρ</a:t>
            </a:r>
            <a:r>
              <a:rPr lang="zh-CN" altLang="en-US" sz="2800" baseline="-25000">
                <a:latin typeface="宋体" panose="02010600030101010101" pitchFamily="2" charset="-122"/>
                <a:cs typeface="宋体" panose="02010600030101010101" pitchFamily="2" charset="-122"/>
              </a:rPr>
              <a:t>乙</a:t>
            </a:r>
            <a:r>
              <a:rPr lang="zh-CN" altLang="en-US" sz="2800">
                <a:latin typeface="宋体" panose="02010600030101010101" pitchFamily="2" charset="-122"/>
                <a:cs typeface="宋体" panose="02010600030101010101" pitchFamily="2" charset="-122"/>
              </a:rPr>
              <a:t>＞ρ</a:t>
            </a:r>
            <a:r>
              <a:rPr lang="zh-CN" altLang="en-US" sz="2800" baseline="-25000">
                <a:latin typeface="宋体" panose="02010600030101010101" pitchFamily="2" charset="-122"/>
                <a:cs typeface="宋体" panose="02010600030101010101" pitchFamily="2" charset="-122"/>
              </a:rPr>
              <a:t>丙</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B.ρ</a:t>
            </a:r>
            <a:r>
              <a:rPr lang="zh-CN" altLang="en-US" sz="2800" baseline="-25000">
                <a:latin typeface="宋体" panose="02010600030101010101" pitchFamily="2" charset="-122"/>
                <a:cs typeface="宋体" panose="02010600030101010101" pitchFamily="2" charset="-122"/>
              </a:rPr>
              <a:t>甲</a:t>
            </a:r>
            <a:r>
              <a:rPr lang="zh-CN" altLang="en-US" sz="2800">
                <a:latin typeface="宋体" panose="02010600030101010101" pitchFamily="2" charset="-122"/>
                <a:cs typeface="宋体" panose="02010600030101010101" pitchFamily="2" charset="-122"/>
              </a:rPr>
              <a:t>＝ρ</a:t>
            </a:r>
            <a:r>
              <a:rPr lang="zh-CN" altLang="en-US" sz="2800" baseline="-25000">
                <a:latin typeface="宋体" panose="02010600030101010101" pitchFamily="2" charset="-122"/>
                <a:cs typeface="宋体" panose="02010600030101010101" pitchFamily="2" charset="-122"/>
              </a:rPr>
              <a:t>乙</a:t>
            </a:r>
            <a:r>
              <a:rPr lang="zh-CN" altLang="en-US" sz="2800">
                <a:latin typeface="宋体" panose="02010600030101010101" pitchFamily="2" charset="-122"/>
                <a:cs typeface="宋体" panose="02010600030101010101" pitchFamily="2" charset="-122"/>
              </a:rPr>
              <a:t>＝ρ</a:t>
            </a:r>
            <a:r>
              <a:rPr lang="zh-CN" altLang="en-US" sz="2800" baseline="-25000">
                <a:latin typeface="宋体" panose="02010600030101010101" pitchFamily="2" charset="-122"/>
                <a:cs typeface="宋体" panose="02010600030101010101" pitchFamily="2" charset="-122"/>
              </a:rPr>
              <a:t>丙</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C.m</a:t>
            </a:r>
            <a:r>
              <a:rPr lang="zh-CN" altLang="en-US" sz="2800" baseline="-25000">
                <a:latin typeface="宋体" panose="02010600030101010101" pitchFamily="2" charset="-122"/>
                <a:cs typeface="宋体" panose="02010600030101010101" pitchFamily="2" charset="-122"/>
              </a:rPr>
              <a:t>甲</a:t>
            </a:r>
            <a:r>
              <a:rPr lang="zh-CN" altLang="en-US" sz="2800">
                <a:latin typeface="宋体" panose="02010600030101010101" pitchFamily="2" charset="-122"/>
                <a:cs typeface="宋体" panose="02010600030101010101" pitchFamily="2" charset="-122"/>
              </a:rPr>
              <a:t>＝m</a:t>
            </a:r>
            <a:r>
              <a:rPr lang="zh-CN" altLang="en-US" sz="2800" baseline="-25000">
                <a:latin typeface="宋体" panose="02010600030101010101" pitchFamily="2" charset="-122"/>
                <a:cs typeface="宋体" panose="02010600030101010101" pitchFamily="2" charset="-122"/>
              </a:rPr>
              <a:t>乙</a:t>
            </a:r>
            <a:r>
              <a:rPr lang="zh-CN" altLang="en-US" sz="2800">
                <a:latin typeface="宋体" panose="02010600030101010101" pitchFamily="2" charset="-122"/>
                <a:cs typeface="宋体" panose="02010600030101010101" pitchFamily="2" charset="-122"/>
              </a:rPr>
              <a:t>＞m</a:t>
            </a:r>
            <a:r>
              <a:rPr lang="zh-CN" altLang="en-US" sz="2800" baseline="-25000">
                <a:latin typeface="宋体" panose="02010600030101010101" pitchFamily="2" charset="-122"/>
                <a:cs typeface="宋体" panose="02010600030101010101" pitchFamily="2" charset="-122"/>
              </a:rPr>
              <a:t>丙</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D.m</a:t>
            </a:r>
            <a:r>
              <a:rPr lang="zh-CN" altLang="en-US" sz="2800" baseline="-25000">
                <a:latin typeface="宋体" panose="02010600030101010101" pitchFamily="2" charset="-122"/>
                <a:cs typeface="宋体" panose="02010600030101010101" pitchFamily="2" charset="-122"/>
              </a:rPr>
              <a:t>甲</a:t>
            </a:r>
            <a:r>
              <a:rPr lang="zh-CN" altLang="en-US" sz="2800">
                <a:latin typeface="宋体" panose="02010600030101010101" pitchFamily="2" charset="-122"/>
                <a:cs typeface="宋体" panose="02010600030101010101" pitchFamily="2" charset="-122"/>
              </a:rPr>
              <a:t>＞m</a:t>
            </a:r>
            <a:r>
              <a:rPr lang="zh-CN" altLang="en-US" sz="2800" baseline="-25000">
                <a:latin typeface="宋体" panose="02010600030101010101" pitchFamily="2" charset="-122"/>
                <a:cs typeface="宋体" panose="02010600030101010101" pitchFamily="2" charset="-122"/>
              </a:rPr>
              <a:t>乙</a:t>
            </a:r>
            <a:r>
              <a:rPr lang="zh-CN" altLang="en-US" sz="2800">
                <a:latin typeface="宋体" panose="02010600030101010101" pitchFamily="2" charset="-122"/>
                <a:cs typeface="宋体" panose="02010600030101010101" pitchFamily="2" charset="-122"/>
              </a:rPr>
              <a:t>=m</a:t>
            </a:r>
            <a:r>
              <a:rPr lang="zh-CN" altLang="en-US" sz="2800" baseline="-25000">
                <a:latin typeface="宋体" panose="02010600030101010101" pitchFamily="2" charset="-122"/>
                <a:cs typeface="宋体" panose="02010600030101010101" pitchFamily="2" charset="-122"/>
              </a:rPr>
              <a:t>丙</a:t>
            </a:r>
            <a:endParaRPr lang="zh-CN" altLang="en-US" sz="2800" baseline="-25000">
              <a:latin typeface="宋体" panose="02010600030101010101" pitchFamily="2" charset="-122"/>
              <a:cs typeface="宋体" panose="02010600030101010101" pitchFamily="2" charset="-122"/>
            </a:endParaRPr>
          </a:p>
        </p:txBody>
      </p:sp>
      <p:sp>
        <p:nvSpPr>
          <p:cNvPr id="7" name="文本框 6"/>
          <p:cNvSpPr txBox="1"/>
          <p:nvPr/>
        </p:nvSpPr>
        <p:spPr>
          <a:xfrm>
            <a:off x="6104890" y="291274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A</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1015365" y="3314065"/>
            <a:ext cx="7113270" cy="2021840"/>
          </a:xfrm>
          <a:prstGeom prst="rect">
            <a:avLst/>
          </a:prstGeom>
        </p:spPr>
      </p:pic>
      <p:sp>
        <p:nvSpPr>
          <p:cNvPr id="14" name="文本框 13"/>
          <p:cNvSpPr txBox="1"/>
          <p:nvPr/>
        </p:nvSpPr>
        <p:spPr>
          <a:xfrm>
            <a:off x="624205" y="1950085"/>
            <a:ext cx="7895590" cy="112458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5</a:t>
            </a:r>
            <a:r>
              <a:rPr lang="zh-CN" altLang="en-US" sz="2800">
                <a:latin typeface="宋体" panose="02010600030101010101" pitchFamily="2" charset="-122"/>
                <a:cs typeface="宋体" panose="02010600030101010101" pitchFamily="2" charset="-122"/>
                <a:sym typeface="+mn-ea"/>
              </a:rPr>
              <a:t>如图15所示，A、B、C三点的深度分别为:</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h</a:t>
            </a:r>
            <a:r>
              <a:rPr lang="zh-CN" altLang="en-US" sz="2800" baseline="-25000">
                <a:latin typeface="宋体" panose="02010600030101010101" pitchFamily="2" charset="-122"/>
                <a:cs typeface="宋体" panose="02010600030101010101" pitchFamily="2" charset="-122"/>
                <a:sym typeface="+mn-ea"/>
              </a:rPr>
              <a:t>A</a:t>
            </a:r>
            <a:r>
              <a:rPr lang="zh-CN" altLang="en-US" sz="2800">
                <a:latin typeface="宋体" panose="02010600030101010101" pitchFamily="2" charset="-122"/>
                <a:cs typeface="宋体" panose="02010600030101010101" pitchFamily="2" charset="-122"/>
                <a:sym typeface="+mn-ea"/>
              </a:rPr>
              <a:t>=</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cm，h</a:t>
            </a:r>
            <a:r>
              <a:rPr lang="zh-CN" altLang="en-US" sz="2800" baseline="-25000">
                <a:latin typeface="宋体" panose="02010600030101010101" pitchFamily="2" charset="-122"/>
                <a:cs typeface="宋体" panose="02010600030101010101" pitchFamily="2" charset="-122"/>
                <a:sym typeface="+mn-ea"/>
              </a:rPr>
              <a:t>B</a:t>
            </a:r>
            <a:r>
              <a:rPr lang="zh-CN" altLang="en-US" sz="2800">
                <a:latin typeface="宋体" panose="02010600030101010101" pitchFamily="2" charset="-122"/>
                <a:cs typeface="宋体" panose="02010600030101010101" pitchFamily="2" charset="-122"/>
                <a:sym typeface="+mn-ea"/>
              </a:rPr>
              <a:t>=</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cm，h</a:t>
            </a:r>
            <a:r>
              <a:rPr lang="zh-CN" altLang="en-US" sz="2800" baseline="-25000">
                <a:latin typeface="宋体" panose="02010600030101010101" pitchFamily="2" charset="-122"/>
                <a:cs typeface="宋体" panose="02010600030101010101" pitchFamily="2" charset="-122"/>
                <a:sym typeface="+mn-ea"/>
              </a:rPr>
              <a:t>C</a:t>
            </a:r>
            <a:r>
              <a:rPr lang="zh-CN" altLang="en-US" sz="2800">
                <a:latin typeface="宋体" panose="02010600030101010101" pitchFamily="2" charset="-122"/>
                <a:cs typeface="宋体" panose="02010600030101010101" pitchFamily="2" charset="-122"/>
                <a:sym typeface="+mn-ea"/>
              </a:rPr>
              <a:t>=________cm. </a:t>
            </a:r>
            <a:endParaRPr lang="zh-CN" altLang="en-US" sz="2800">
              <a:latin typeface="宋体" panose="02010600030101010101" pitchFamily="2" charset="-122"/>
              <a:cs typeface="宋体" panose="02010600030101010101" pitchFamily="2" charset="-122"/>
              <a:sym typeface="+mn-ea"/>
            </a:endParaRPr>
          </a:p>
        </p:txBody>
      </p:sp>
      <p:sp>
        <p:nvSpPr>
          <p:cNvPr id="7" name="文本框 6"/>
          <p:cNvSpPr txBox="1"/>
          <p:nvPr/>
        </p:nvSpPr>
        <p:spPr>
          <a:xfrm>
            <a:off x="986155" y="246951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30</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671195" y="1155700"/>
            <a:ext cx="3857625"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五、液体深度的判断</a:t>
            </a:r>
            <a:endParaRPr lang="zh-CN" altLang="en-US" sz="3200" b="1">
              <a:solidFill>
                <a:srgbClr val="FF0000"/>
              </a:solidFill>
              <a:sym typeface="+mn-ea"/>
            </a:endParaRPr>
          </a:p>
        </p:txBody>
      </p:sp>
      <p:sp>
        <p:nvSpPr>
          <p:cNvPr id="2" name="文本框 1"/>
          <p:cNvSpPr txBox="1"/>
          <p:nvPr/>
        </p:nvSpPr>
        <p:spPr>
          <a:xfrm>
            <a:off x="3440430" y="246951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40</a:t>
            </a:r>
            <a:endParaRPr lang="en-US" altLang="zh-CN" sz="2800" b="1" dirty="0">
              <a:solidFill>
                <a:srgbClr val="FF0000"/>
              </a:solidFill>
              <a:latin typeface="Times New Roman" panose="02020603050405020304" pitchFamily="18" charset="0"/>
            </a:endParaRPr>
          </a:p>
        </p:txBody>
      </p:sp>
      <p:sp>
        <p:nvSpPr>
          <p:cNvPr id="4" name="文本框 3"/>
          <p:cNvSpPr txBox="1"/>
          <p:nvPr/>
        </p:nvSpPr>
        <p:spPr>
          <a:xfrm>
            <a:off x="5921375" y="246951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50</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2" grpId="0"/>
      <p:bldP spid="2" grpId="1"/>
      <p:bldP spid="4" grpId="0"/>
      <p:bldP spid="4"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962150"/>
            <a:ext cx="7895590" cy="2330450"/>
          </a:xfrm>
          <a:prstGeom prst="rect">
            <a:avLst/>
          </a:prstGeom>
          <a:noFill/>
        </p:spPr>
        <p:txBody>
          <a:bodyPr wrap="square" rtlCol="0" anchor="t">
            <a:spAutoFit/>
          </a:bodyPr>
          <a:p>
            <a:pPr>
              <a:lnSpc>
                <a:spcPct val="130000"/>
              </a:lnSpc>
            </a:pPr>
            <a:r>
              <a:rPr lang="zh-CN" altLang="en-US" sz="2800">
                <a:solidFill>
                  <a:srgbClr val="FF0000"/>
                </a:solidFill>
                <a:latin typeface="宋体" panose="02010600030101010101" pitchFamily="2" charset="-122"/>
                <a:cs typeface="宋体" panose="02010600030101010101" pitchFamily="2" charset="-122"/>
              </a:rPr>
              <a:t>【点拨</a:t>
            </a:r>
            <a:r>
              <a:rPr lang="en-US" altLang="zh-CN" sz="2800">
                <a:solidFill>
                  <a:srgbClr val="FF0000"/>
                </a:solidFill>
                <a:latin typeface="宋体" panose="02010600030101010101" pitchFamily="2" charset="-122"/>
                <a:cs typeface="宋体" panose="02010600030101010101" pitchFamily="2" charset="-122"/>
              </a:rPr>
              <a:t>5</a:t>
            </a:r>
            <a:r>
              <a:rPr lang="zh-CN" altLang="en-US" sz="2800">
                <a:solidFill>
                  <a:srgbClr val="FF0000"/>
                </a:solidFill>
                <a:latin typeface="宋体" panose="02010600030101010101" pitchFamily="2" charset="-122"/>
                <a:cs typeface="宋体" panose="02010600030101010101" pitchFamily="2" charset="-122"/>
              </a:rPr>
              <a:t>】</a:t>
            </a:r>
            <a:endParaRPr lang="zh-CN" altLang="en-US" sz="2800">
              <a:solidFill>
                <a:srgbClr val="FF0000"/>
              </a:solidFill>
              <a:latin typeface="宋体" panose="02010600030101010101" pitchFamily="2" charset="-122"/>
              <a:cs typeface="宋体" panose="02010600030101010101" pitchFamily="2" charset="-122"/>
            </a:endParaRPr>
          </a:p>
          <a:p>
            <a:pPr>
              <a:lnSpc>
                <a:spcPct val="130000"/>
              </a:lnSpc>
            </a:pPr>
            <a:r>
              <a:rPr lang="zh-CN" altLang="en-US" sz="2800">
                <a:latin typeface="宋体" panose="02010600030101010101" pitchFamily="2" charset="-122"/>
                <a:cs typeface="宋体" panose="02010600030101010101" pitchFamily="2" charset="-122"/>
              </a:rPr>
              <a:t>公式p=ρgh中的h表示深度，而非高度，即从液体的自由液面向下到被测点的竖直距离. 所谓的“自由液面”是指液体跟空气直接接触的液面. </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4468495" y="3329940"/>
            <a:ext cx="4017010" cy="1771015"/>
          </a:xfrm>
          <a:prstGeom prst="rect">
            <a:avLst/>
          </a:prstGeom>
        </p:spPr>
      </p:pic>
      <p:sp>
        <p:nvSpPr>
          <p:cNvPr id="3" name="文本框 2"/>
          <p:cNvSpPr txBox="1"/>
          <p:nvPr/>
        </p:nvSpPr>
        <p:spPr>
          <a:xfrm>
            <a:off x="573723" y="1818640"/>
            <a:ext cx="7996555" cy="2675255"/>
          </a:xfrm>
          <a:prstGeom prst="rect">
            <a:avLst/>
          </a:prstGeom>
          <a:noFill/>
        </p:spPr>
        <p:txBody>
          <a:bodyPr wrap="square" rtlCol="0" anchor="t">
            <a:spAutoFit/>
          </a:bodyPr>
          <a:p>
            <a:pPr algn="just">
              <a:lnSpc>
                <a:spcPct val="120000"/>
              </a:lnSpc>
            </a:pPr>
            <a:r>
              <a:rPr lang="zh-CN" altLang="en-US" sz="2800" b="1">
                <a:solidFill>
                  <a:srgbClr val="FF0000"/>
                </a:solidFill>
                <a:latin typeface="宋体" panose="02010600030101010101" pitchFamily="2" charset="-122"/>
                <a:cs typeface="宋体" panose="02010600030101010101" pitchFamily="2" charset="-122"/>
              </a:rPr>
              <a:t>变式拓展</a:t>
            </a:r>
            <a:r>
              <a:rPr lang="en-US" altLang="zh-CN" sz="2800" b="1">
                <a:solidFill>
                  <a:srgbClr val="FF0000"/>
                </a:solidFill>
                <a:latin typeface="宋体" panose="02010600030101010101" pitchFamily="2" charset="-122"/>
                <a:cs typeface="宋体" panose="02010600030101010101" pitchFamily="2" charset="-122"/>
              </a:rPr>
              <a:t>5</a:t>
            </a:r>
            <a:r>
              <a:rPr lang="zh-CN" altLang="en-US" sz="2800">
                <a:latin typeface="宋体" panose="02010600030101010101" pitchFamily="2" charset="-122"/>
                <a:cs typeface="宋体" panose="02010600030101010101" pitchFamily="2" charset="-122"/>
              </a:rPr>
              <a:t>：（2019·广州）如图16所示，平静的湖中，下列哪处水的压强最小（ρ水=1g/cm3）</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a        	B. b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c        	D. d</a:t>
            </a:r>
            <a:endParaRPr lang="zh-CN" altLang="en-US" sz="2800">
              <a:latin typeface="宋体" panose="02010600030101010101" pitchFamily="2" charset="-122"/>
              <a:cs typeface="宋体" panose="02010600030101010101" pitchFamily="2" charset="-122"/>
            </a:endParaRPr>
          </a:p>
        </p:txBody>
      </p:sp>
      <p:sp>
        <p:nvSpPr>
          <p:cNvPr id="7" name="文本框 6"/>
          <p:cNvSpPr txBox="1"/>
          <p:nvPr/>
        </p:nvSpPr>
        <p:spPr>
          <a:xfrm>
            <a:off x="358775" y="287972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A</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583565" y="4267200"/>
            <a:ext cx="7978140" cy="1625600"/>
          </a:xfrm>
          <a:prstGeom prst="rect">
            <a:avLst/>
          </a:prstGeom>
        </p:spPr>
      </p:pic>
      <p:sp>
        <p:nvSpPr>
          <p:cNvPr id="5123" name="TextBox 1"/>
          <p:cNvSpPr txBox="1"/>
          <p:nvPr/>
        </p:nvSpPr>
        <p:spPr>
          <a:xfrm>
            <a:off x="1150303" y="71278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回归课本</a:t>
            </a:r>
            <a:endParaRPr lang="en-US" altLang="zh-CN"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573723" y="1388110"/>
            <a:ext cx="7996555" cy="267525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1.（2019·武汉）如图17所示，容器中间用隔板分成左右两部分，隔板下部有一圆孔用薄橡皮膜封闭，橡皮膜两侧压强不同时其形状发生改变. 下图中，在隔板两侧分别装入两种不同的液体，不能比较出左右两侧液体密度大小关系的是（　）</a:t>
            </a:r>
            <a:endParaRPr lang="zh-CN" altLang="en-US" sz="2800">
              <a:latin typeface="宋体" panose="02010600030101010101" pitchFamily="2" charset="-122"/>
              <a:cs typeface="宋体" panose="02010600030101010101" pitchFamily="2" charset="-122"/>
            </a:endParaRPr>
          </a:p>
        </p:txBody>
      </p:sp>
      <p:sp>
        <p:nvSpPr>
          <p:cNvPr id="4" name="文本框 3"/>
          <p:cNvSpPr txBox="1"/>
          <p:nvPr/>
        </p:nvSpPr>
        <p:spPr>
          <a:xfrm>
            <a:off x="7445375" y="3445510"/>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A</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227320" y="3869690"/>
            <a:ext cx="2454910" cy="1785620"/>
          </a:xfrm>
          <a:prstGeom prst="rect">
            <a:avLst/>
          </a:prstGeom>
        </p:spPr>
      </p:pic>
      <p:sp>
        <p:nvSpPr>
          <p:cNvPr id="2" name="文本框 1"/>
          <p:cNvSpPr txBox="1"/>
          <p:nvPr/>
        </p:nvSpPr>
        <p:spPr>
          <a:xfrm>
            <a:off x="573723" y="1675130"/>
            <a:ext cx="7996555" cy="215836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2.（原创）在茫茫雪原上，步行者常会陷入雪中（如图18），脚踩滑雪板者却不会陷下去，针对此现象，你觉得压力的作用效果有可能跟</a:t>
            </a:r>
            <a:r>
              <a:rPr lang="zh-CN" altLang="en-US" sz="2800" u="sng">
                <a:latin typeface="宋体" panose="02010600030101010101" pitchFamily="2" charset="-122"/>
                <a:cs typeface="宋体" panose="02010600030101010101" pitchFamily="2" charset="-122"/>
              </a:rPr>
              <a:t>       </a:t>
            </a:r>
            <a:r>
              <a:rPr lang="en-US" altLang="zh-CN" sz="2800">
                <a:solidFill>
                  <a:schemeClr val="bg1"/>
                </a:solidFill>
                <a:latin typeface="宋体" panose="02010600030101010101" pitchFamily="2" charset="-122"/>
                <a:cs typeface="宋体" panose="02010600030101010101" pitchFamily="2" charset="-122"/>
              </a:rPr>
              <a:t>.</a:t>
            </a:r>
            <a:endParaRPr lang="en-US" altLang="zh-CN"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有关.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684530" y="2708275"/>
            <a:ext cx="7643495" cy="1038860"/>
          </a:xfrm>
          <a:prstGeom prst="rect">
            <a:avLst/>
          </a:prstGeom>
          <a:noFill/>
        </p:spPr>
        <p:txBody>
          <a:bodyPr wrap="square" rtlCol="0" anchor="t">
            <a:spAutoFit/>
          </a:bodyPr>
          <a:p>
            <a:pPr algn="l">
              <a:lnSpc>
                <a:spcPct val="110000"/>
              </a:lnSpc>
            </a:pPr>
            <a:r>
              <a:rPr lang="en-US" altLang="zh-CN" sz="2800" b="1" dirty="0">
                <a:solidFill>
                  <a:srgbClr val="FF0000"/>
                </a:solidFill>
                <a:latin typeface="Times New Roman" panose="02020603050405020304" pitchFamily="18" charset="0"/>
              </a:rPr>
              <a:t>                                                                        受力面积</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5906135" y="4834890"/>
            <a:ext cx="2032000" cy="1573530"/>
          </a:xfrm>
          <a:prstGeom prst="rect">
            <a:avLst/>
          </a:prstGeom>
        </p:spPr>
      </p:pic>
      <p:sp>
        <p:nvSpPr>
          <p:cNvPr id="2" name="文本框 1"/>
          <p:cNvSpPr txBox="1"/>
          <p:nvPr/>
        </p:nvSpPr>
        <p:spPr>
          <a:xfrm>
            <a:off x="573723" y="1231900"/>
            <a:ext cx="7996555" cy="370903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3.将一个空塑料药瓶的瓶口扎上橡皮膜，然后把它竖直地浸入水中，一次瓶口朝上，一次瓶口朝下，两次药瓶在水里的位置相同，如图1９所示，可以观察到，每次橡皮膜都向内凹，这说明</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还可以观察到橡皮膜在下端时比在上端时凹进的更多，这说明</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p:txBody>
      </p:sp>
      <p:sp>
        <p:nvSpPr>
          <p:cNvPr id="4" name="文本框 3"/>
          <p:cNvSpPr txBox="1"/>
          <p:nvPr/>
        </p:nvSpPr>
        <p:spPr>
          <a:xfrm>
            <a:off x="662305" y="3300095"/>
            <a:ext cx="7111365" cy="521970"/>
          </a:xfrm>
          <a:prstGeom prst="rect">
            <a:avLst/>
          </a:prstGeom>
          <a:noFill/>
        </p:spPr>
        <p:txBody>
          <a:bodyPr wrap="square" rtlCol="0" anchor="t">
            <a:spAutoFit/>
          </a:bodyPr>
          <a:p>
            <a:r>
              <a:rPr lang="zh-CN" altLang="en-US" sz="2800" b="1" dirty="0">
                <a:solidFill>
                  <a:srgbClr val="FF0000"/>
                </a:solidFill>
                <a:latin typeface="Times New Roman" panose="02020603050405020304" pitchFamily="18" charset="0"/>
              </a:rPr>
              <a:t>液体内部向各个方向都有压强</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2804795" y="4312920"/>
            <a:ext cx="5527040" cy="521970"/>
          </a:xfrm>
          <a:prstGeom prst="rect">
            <a:avLst/>
          </a:prstGeom>
          <a:noFill/>
        </p:spPr>
        <p:txBody>
          <a:bodyPr wrap="square" rtlCol="0" anchor="t">
            <a:spAutoFit/>
          </a:bodyPr>
          <a:p>
            <a:r>
              <a:rPr lang="zh-CN" altLang="en-US" sz="2800" b="1" dirty="0">
                <a:solidFill>
                  <a:srgbClr val="FF0000"/>
                </a:solidFill>
                <a:latin typeface="Times New Roman" panose="02020603050405020304" pitchFamily="18" charset="0"/>
              </a:rPr>
              <a:t>同种液体中，深度越深压强越大</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3" grpId="0"/>
      <p:bldP spid="3"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3" name="TextBox 1"/>
          <p:cNvSpPr txBox="1"/>
          <p:nvPr/>
        </p:nvSpPr>
        <p:spPr>
          <a:xfrm>
            <a:off x="1150303" y="71278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课堂精练</a:t>
            </a:r>
            <a:endParaRPr lang="en-US" altLang="zh-CN"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2"/>
          <p:cNvGrpSpPr/>
          <p:nvPr/>
        </p:nvGrpSpPr>
        <p:grpSpPr>
          <a:xfrm>
            <a:off x="718503" y="1383030"/>
            <a:ext cx="7706995" cy="3893820"/>
            <a:chOff x="210" y="803"/>
            <a:chExt cx="12594" cy="6132"/>
          </a:xfrm>
        </p:grpSpPr>
        <p:sp>
          <p:nvSpPr>
            <p:cNvPr id="2" name="文本框 1"/>
            <p:cNvSpPr txBox="1"/>
            <p:nvPr/>
          </p:nvSpPr>
          <p:spPr>
            <a:xfrm>
              <a:off x="211" y="1908"/>
              <a:ext cx="12593" cy="5027"/>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1.（2019·益阳）家用小轿车每个车轮与地面的接触面积为0.01m</a:t>
              </a:r>
              <a:r>
                <a:rPr lang="zh-CN" altLang="en-US" sz="2800" baseline="30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，车重1.2×10</a:t>
              </a:r>
              <a:r>
                <a:rPr lang="zh-CN" altLang="en-US" sz="2800" baseline="30000">
                  <a:latin typeface="宋体" panose="02010600030101010101" pitchFamily="2" charset="-122"/>
                  <a:cs typeface="宋体" panose="02010600030101010101" pitchFamily="2" charset="-122"/>
                </a:rPr>
                <a:t>4</a:t>
              </a:r>
              <a:r>
                <a:rPr lang="zh-CN" altLang="en-US" sz="2800">
                  <a:latin typeface="宋体" panose="02010600030101010101" pitchFamily="2" charset="-122"/>
                  <a:cs typeface="宋体" panose="02010600030101010101" pitchFamily="2" charset="-122"/>
                </a:rPr>
                <a:t>N. 驾驶员及乘客共重3×10</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N. 在水平地面上小轿车对地面的压强是（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3.00×10</a:t>
              </a:r>
              <a:r>
                <a:rPr lang="zh-CN" altLang="en-US" sz="2800" baseline="30000">
                  <a:latin typeface="宋体" panose="02010600030101010101" pitchFamily="2" charset="-122"/>
                  <a:cs typeface="宋体" panose="02010600030101010101" pitchFamily="2" charset="-122"/>
                </a:rPr>
                <a:t>5</a:t>
              </a:r>
              <a:r>
                <a:rPr lang="zh-CN" altLang="en-US" sz="2800">
                  <a:latin typeface="宋体" panose="02010600030101010101" pitchFamily="2" charset="-122"/>
                  <a:cs typeface="宋体" panose="02010600030101010101" pitchFamily="2" charset="-122"/>
                </a:rPr>
                <a:t>Pa			B. 3.75×10</a:t>
              </a:r>
              <a:r>
                <a:rPr lang="zh-CN" altLang="en-US" sz="2800" baseline="30000">
                  <a:latin typeface="宋体" panose="02010600030101010101" pitchFamily="2" charset="-122"/>
                  <a:cs typeface="宋体" panose="02010600030101010101" pitchFamily="2" charset="-122"/>
                </a:rPr>
                <a:t>5</a:t>
              </a:r>
              <a:r>
                <a:rPr lang="zh-CN" altLang="en-US" sz="2800">
                  <a:latin typeface="宋体" panose="02010600030101010101" pitchFamily="2" charset="-122"/>
                  <a:cs typeface="宋体" panose="02010600030101010101" pitchFamily="2" charset="-122"/>
                </a:rPr>
                <a:t>Pa</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1.20×10</a:t>
              </a:r>
              <a:r>
                <a:rPr lang="zh-CN" altLang="en-US" sz="2800" baseline="30000">
                  <a:latin typeface="宋体" panose="02010600030101010101" pitchFamily="2" charset="-122"/>
                  <a:cs typeface="宋体" panose="02010600030101010101" pitchFamily="2" charset="-122"/>
                </a:rPr>
                <a:t>6</a:t>
              </a:r>
              <a:r>
                <a:rPr lang="zh-CN" altLang="en-US" sz="2800">
                  <a:latin typeface="宋体" panose="02010600030101010101" pitchFamily="2" charset="-122"/>
                  <a:cs typeface="宋体" panose="02010600030101010101" pitchFamily="2" charset="-122"/>
                </a:rPr>
                <a:t>Pa			D. 1.50×10</a:t>
              </a:r>
              <a:r>
                <a:rPr lang="zh-CN" altLang="en-US" sz="2800" baseline="30000">
                  <a:latin typeface="宋体" panose="02010600030101010101" pitchFamily="2" charset="-122"/>
                  <a:cs typeface="宋体" panose="02010600030101010101" pitchFamily="2" charset="-122"/>
                </a:rPr>
                <a:t>6</a:t>
              </a:r>
              <a:r>
                <a:rPr lang="zh-CN" altLang="en-US" sz="2800">
                  <a:latin typeface="宋体" panose="02010600030101010101" pitchFamily="2" charset="-122"/>
                  <a:cs typeface="宋体" panose="02010600030101010101" pitchFamily="2" charset="-122"/>
                </a:rPr>
                <a:t>Pa</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210" y="803"/>
              <a:ext cx="8949" cy="957"/>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考点一 </a:t>
              </a:r>
              <a:r>
                <a:rPr lang="zh-CN" altLang="en-US" sz="2800" b="1">
                  <a:solidFill>
                    <a:schemeClr val="tx1"/>
                  </a:solidFill>
                  <a:sym typeface="+mn-ea"/>
                </a:rPr>
                <a:t>压力、固体压强的计算</a:t>
              </a:r>
              <a:endParaRPr lang="zh-CN" altLang="en-US" sz="2800" b="1">
                <a:solidFill>
                  <a:schemeClr val="tx1"/>
                </a:solidFill>
                <a:sym typeface="+mn-ea"/>
              </a:endParaRPr>
            </a:p>
          </p:txBody>
        </p:sp>
      </p:grpSp>
      <p:sp>
        <p:nvSpPr>
          <p:cNvPr id="7" name="文本框 6"/>
          <p:cNvSpPr txBox="1"/>
          <p:nvPr/>
        </p:nvSpPr>
        <p:spPr>
          <a:xfrm>
            <a:off x="1680210" y="363347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B</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1"/>
          <p:cNvSpPr txBox="1"/>
          <p:nvPr/>
        </p:nvSpPr>
        <p:spPr>
          <a:xfrm>
            <a:off x="1150938" y="1047433"/>
            <a:ext cx="6842125" cy="583565"/>
          </a:xfrm>
          <a:prstGeom prst="rect">
            <a:avLst/>
          </a:prstGeom>
          <a:noFill/>
          <a:ln w="9525">
            <a:noFill/>
          </a:ln>
        </p:spPr>
        <p:txBody>
          <a:bodyPr>
            <a:spAutoFit/>
          </a:bodyPr>
          <a:p>
            <a:pPr marL="0" lvl="1" indent="-182880" algn="ctr" eaLnBrk="1" hangingPunct="1">
              <a:buClrTx/>
              <a:buSzTx/>
              <a:buFontTx/>
            </a:pPr>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知识结构</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6" name="图片 5"/>
          <p:cNvPicPr>
            <a:picLocks noChangeAspect="1"/>
          </p:cNvPicPr>
          <p:nvPr/>
        </p:nvPicPr>
        <p:blipFill>
          <a:blip r:embed="rId1"/>
          <a:stretch>
            <a:fillRect/>
          </a:stretch>
        </p:blipFill>
        <p:spPr>
          <a:xfrm>
            <a:off x="1543050" y="1872615"/>
            <a:ext cx="6057900" cy="4511040"/>
          </a:xfrm>
          <a:prstGeom prst="rect">
            <a:avLst/>
          </a:prstGeom>
        </p:spPr>
      </p:pic>
    </p:spTree>
  </p:cSld>
  <p:clrMapOvr>
    <a:masterClrMapping/>
  </p:clrMapOvr>
  <p:transition>
    <p:push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577205" y="3931920"/>
            <a:ext cx="2641600" cy="2294255"/>
          </a:xfrm>
          <a:prstGeom prst="rect">
            <a:avLst/>
          </a:prstGeom>
        </p:spPr>
      </p:pic>
      <p:pic>
        <p:nvPicPr>
          <p:cNvPr id="3" name="图片 2"/>
          <p:cNvPicPr>
            <a:picLocks noChangeAspect="1"/>
          </p:cNvPicPr>
          <p:nvPr/>
        </p:nvPicPr>
        <p:blipFill>
          <a:blip r:embed="rId1"/>
          <a:stretch>
            <a:fillRect/>
          </a:stretch>
        </p:blipFill>
        <p:spPr>
          <a:xfrm>
            <a:off x="5653405" y="3977005"/>
            <a:ext cx="2566035" cy="2228850"/>
          </a:xfrm>
          <a:prstGeom prst="rect">
            <a:avLst/>
          </a:prstGeom>
        </p:spPr>
      </p:pic>
      <p:sp>
        <p:nvSpPr>
          <p:cNvPr id="2" name="文本框 1"/>
          <p:cNvSpPr txBox="1"/>
          <p:nvPr/>
        </p:nvSpPr>
        <p:spPr>
          <a:xfrm>
            <a:off x="762000" y="1244600"/>
            <a:ext cx="7620000" cy="474281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2.（2017·邵阳模拟）如图20所示是甲、乙两种物质的质量和体积的关系图像. 若用质量相等的甲、乙两种物质分别制成等高的实心圆柱体A、B，把它们并排竖放在水平地面上，则两圆柱体A、B对水平地面的压强之比为（       ）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8∶1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4∶3</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4∶1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1∶2</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6987540" y="3355340"/>
            <a:ext cx="9023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A</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603375"/>
            <a:ext cx="7996555" cy="2889885"/>
          </a:xfrm>
          <a:prstGeom prst="rect">
            <a:avLst/>
          </a:prstGeom>
          <a:noFill/>
        </p:spPr>
        <p:txBody>
          <a:bodyPr wrap="square" rtlCol="0" anchor="t">
            <a:spAutoFit/>
          </a:bodyPr>
          <a:p>
            <a:pPr algn="just">
              <a:lnSpc>
                <a:spcPct val="130000"/>
              </a:lnSpc>
            </a:pPr>
            <a:r>
              <a:rPr lang="zh-CN" altLang="en-US" sz="2800">
                <a:latin typeface="宋体" panose="02010600030101010101" pitchFamily="2" charset="-122"/>
                <a:cs typeface="宋体" panose="02010600030101010101" pitchFamily="2" charset="-122"/>
              </a:rPr>
              <a:t>3.（2019·徐州）一位同学体重为600N，自然站立在水平地面上，对地面压力为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N，双脚站立对地面的压强比行走时</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；某沼泽地能承受的压强为2×104Pa，这位同学与沼泽地的接触面积至少为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m</a:t>
            </a:r>
            <a:r>
              <a:rPr lang="zh-CN" altLang="en-US" sz="2800" baseline="30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，才不会陷入沼泽地.       </a:t>
            </a:r>
            <a:endParaRPr lang="zh-CN" altLang="en-US" sz="2800">
              <a:latin typeface="宋体" panose="02010600030101010101" pitchFamily="2" charset="-122"/>
              <a:cs typeface="宋体" panose="02010600030101010101" pitchFamily="2" charset="-122"/>
            </a:endParaRPr>
          </a:p>
        </p:txBody>
      </p:sp>
      <p:sp>
        <p:nvSpPr>
          <p:cNvPr id="6" name="文本框 5"/>
          <p:cNvSpPr txBox="1"/>
          <p:nvPr/>
        </p:nvSpPr>
        <p:spPr>
          <a:xfrm>
            <a:off x="5796915" y="2237105"/>
            <a:ext cx="138303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 600  </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4770755" y="2787015"/>
            <a:ext cx="138303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 小  </a:t>
            </a:r>
            <a:endParaRPr lang="en-US" altLang="zh-CN" sz="2800" b="1" dirty="0">
              <a:solidFill>
                <a:srgbClr val="FF0000"/>
              </a:solidFill>
              <a:latin typeface="Times New Roman" panose="02020603050405020304" pitchFamily="18" charset="0"/>
            </a:endParaRPr>
          </a:p>
        </p:txBody>
      </p:sp>
      <p:sp>
        <p:nvSpPr>
          <p:cNvPr id="4" name="文本框 3"/>
          <p:cNvSpPr txBox="1"/>
          <p:nvPr/>
        </p:nvSpPr>
        <p:spPr>
          <a:xfrm>
            <a:off x="2550160" y="3898265"/>
            <a:ext cx="146050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 3×10</a:t>
            </a:r>
            <a:r>
              <a:rPr lang="en-US" altLang="zh-CN" sz="2800" b="1" baseline="30000" dirty="0">
                <a:solidFill>
                  <a:srgbClr val="FF0000"/>
                </a:solidFill>
                <a:latin typeface="Times New Roman" panose="02020603050405020304" pitchFamily="18" charset="0"/>
              </a:rPr>
              <a:t>-2</a:t>
            </a:r>
            <a:r>
              <a:rPr lang="en-US" altLang="zh-CN" sz="2800" b="1" dirty="0">
                <a:solidFill>
                  <a:srgbClr val="FF0000"/>
                </a:solidFill>
                <a:latin typeface="Times New Roman" panose="02020603050405020304" pitchFamily="18" charset="0"/>
              </a:rPr>
              <a:t>  </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3" grpId="0"/>
      <p:bldP spid="3" grpId="1"/>
      <p:bldP spid="4" grpId="0"/>
      <p:bldP spid="4"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089525" y="4295140"/>
            <a:ext cx="3222625" cy="2153920"/>
          </a:xfrm>
          <a:prstGeom prst="rect">
            <a:avLst/>
          </a:prstGeom>
        </p:spPr>
      </p:pic>
      <p:sp>
        <p:nvSpPr>
          <p:cNvPr id="2" name="文本框 1"/>
          <p:cNvSpPr txBox="1"/>
          <p:nvPr/>
        </p:nvSpPr>
        <p:spPr>
          <a:xfrm>
            <a:off x="573723" y="1172845"/>
            <a:ext cx="7996555" cy="474281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4.（2019·广州）如图２１甲所示，钢制的圆柱展示台，底面积为S=1dm</a:t>
            </a:r>
            <a:r>
              <a:rPr lang="zh-CN" altLang="en-US" sz="2800" baseline="30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，另一个为钢制的圆台零件，上底面积S</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=3dm</a:t>
            </a:r>
            <a:r>
              <a:rPr lang="zh-CN" altLang="en-US" sz="2800" baseline="30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，下底面积S</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=12dm</a:t>
            </a:r>
            <a:r>
              <a:rPr lang="zh-CN" altLang="en-US" sz="2800" baseline="30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，把零件分别按图乙和图丙所示的方式静置在展示台上，两物体的轴在同一直线上. 图乙中零件对展示台面的压力为F</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、压强为p</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；图丙中零件对展示台面的压力为F</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，压强为p</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 则F</a:t>
            </a:r>
            <a:r>
              <a:rPr lang="zh-CN" altLang="en-US" sz="2800" baseline="-25000">
                <a:latin typeface="宋体" panose="02010600030101010101" pitchFamily="2" charset="-122"/>
                <a:cs typeface="宋体" panose="02010600030101010101" pitchFamily="2" charset="-122"/>
              </a:rPr>
              <a:t>1</a:t>
            </a:r>
            <a:endParaRPr lang="zh-CN" altLang="en-US" sz="2800" baseline="-250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_____F</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，p</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______p</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（选填</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“&gt;”“=”或“&lt;”）.</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321310" y="4773295"/>
            <a:ext cx="156527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2178685" y="4785995"/>
            <a:ext cx="156527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 = </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890395"/>
            <a:ext cx="7996555" cy="2330450"/>
          </a:xfrm>
          <a:prstGeom prst="rect">
            <a:avLst/>
          </a:prstGeom>
          <a:noFill/>
        </p:spPr>
        <p:txBody>
          <a:bodyPr wrap="square" rtlCol="0" anchor="t">
            <a:spAutoFit/>
          </a:bodyPr>
          <a:p>
            <a:pPr algn="just">
              <a:lnSpc>
                <a:spcPct val="130000"/>
              </a:lnSpc>
            </a:pPr>
            <a:r>
              <a:rPr lang="zh-CN" altLang="en-US" sz="2800">
                <a:latin typeface="宋体" panose="02010600030101010101" pitchFamily="2" charset="-122"/>
                <a:cs typeface="宋体" panose="02010600030101010101" pitchFamily="2" charset="-122"/>
              </a:rPr>
              <a:t>5.将一重100N、棱长为20cm的均匀立方体放置在水平正方形桌面正中间. 若桌面的边长为10cm，则立方体对桌面的压强是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Pa；若桌面边长为30cm，则立方体对桌面的压强是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Pa. </a:t>
            </a:r>
            <a:endParaRPr lang="zh-CN" altLang="en-US" sz="2800">
              <a:latin typeface="宋体" panose="02010600030101010101" pitchFamily="2" charset="-122"/>
              <a:cs typeface="宋体" panose="02010600030101010101" pitchFamily="2" charset="-122"/>
            </a:endParaRPr>
          </a:p>
        </p:txBody>
      </p:sp>
      <p:sp>
        <p:nvSpPr>
          <p:cNvPr id="7" name="文本框 6"/>
          <p:cNvSpPr txBox="1"/>
          <p:nvPr/>
        </p:nvSpPr>
        <p:spPr>
          <a:xfrm>
            <a:off x="4739005" y="3057525"/>
            <a:ext cx="144716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10</a:t>
            </a:r>
            <a:r>
              <a:rPr lang="en-US" altLang="zh-CN" sz="2800" b="1" baseline="30000" dirty="0">
                <a:solidFill>
                  <a:srgbClr val="FF0000"/>
                </a:solidFill>
                <a:latin typeface="Times New Roman" panose="02020603050405020304" pitchFamily="18" charset="0"/>
              </a:rPr>
              <a:t>4</a:t>
            </a:r>
            <a:endParaRPr lang="en-US" altLang="zh-CN" sz="2800" b="1" baseline="30000" dirty="0">
              <a:solidFill>
                <a:srgbClr val="FF0000"/>
              </a:solidFill>
              <a:latin typeface="Times New Roman" panose="02020603050405020304" pitchFamily="18" charset="0"/>
            </a:endParaRPr>
          </a:p>
        </p:txBody>
      </p:sp>
      <p:sp>
        <p:nvSpPr>
          <p:cNvPr id="3" name="文本框 2"/>
          <p:cNvSpPr txBox="1"/>
          <p:nvPr/>
        </p:nvSpPr>
        <p:spPr>
          <a:xfrm>
            <a:off x="6414135" y="3670300"/>
            <a:ext cx="156400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2.5×10</a:t>
            </a:r>
            <a:r>
              <a:rPr lang="en-US" altLang="zh-CN" sz="2800" b="1" baseline="30000" dirty="0">
                <a:solidFill>
                  <a:srgbClr val="FF0000"/>
                </a:solidFill>
                <a:latin typeface="Times New Roman" panose="02020603050405020304" pitchFamily="18" charset="0"/>
              </a:rPr>
              <a:t>3</a:t>
            </a:r>
            <a:r>
              <a:rPr lang="en-US" altLang="zh-CN" sz="2800" b="1" dirty="0">
                <a:solidFill>
                  <a:srgbClr val="FF0000"/>
                </a:solidFill>
                <a:latin typeface="Times New Roman" panose="02020603050405020304" pitchFamily="18" charset="0"/>
              </a:rPr>
              <a:t> </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3" grpId="0"/>
      <p:bldP spid="3"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557520" y="3827145"/>
            <a:ext cx="2705100" cy="2190750"/>
          </a:xfrm>
          <a:prstGeom prst="rect">
            <a:avLst/>
          </a:prstGeom>
        </p:spPr>
      </p:pic>
      <p:sp>
        <p:nvSpPr>
          <p:cNvPr id="2" name="文本框 1"/>
          <p:cNvSpPr txBox="1"/>
          <p:nvPr/>
        </p:nvSpPr>
        <p:spPr>
          <a:xfrm>
            <a:off x="573723" y="1746885"/>
            <a:ext cx="7996555" cy="215836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6.（2019·凉山州）如图22所示，正方体物块A的质量与正方体物块B的质量之比为3∶1，底面积之比为2∶1，那么物块A对物块B的压强p</a:t>
            </a:r>
            <a:r>
              <a:rPr lang="zh-CN" altLang="en-US" sz="2800" baseline="-25000">
                <a:latin typeface="宋体" panose="02010600030101010101" pitchFamily="2" charset="-122"/>
                <a:cs typeface="宋体" panose="02010600030101010101" pitchFamily="2" charset="-122"/>
              </a:rPr>
              <a:t>A</a:t>
            </a:r>
            <a:r>
              <a:rPr lang="zh-CN" altLang="en-US" sz="2800">
                <a:latin typeface="宋体" panose="02010600030101010101" pitchFamily="2" charset="-122"/>
                <a:cs typeface="宋体" panose="02010600030101010101" pitchFamily="2" charset="-122"/>
              </a:rPr>
              <a:t>与物块B对桌面的压强p</a:t>
            </a:r>
            <a:r>
              <a:rPr lang="zh-CN" altLang="en-US" sz="2800" baseline="-25000">
                <a:latin typeface="宋体" panose="02010600030101010101" pitchFamily="2" charset="-122"/>
                <a:cs typeface="宋体" panose="02010600030101010101" pitchFamily="2" charset="-122"/>
              </a:rPr>
              <a:t>B</a:t>
            </a:r>
            <a:r>
              <a:rPr lang="zh-CN" altLang="en-US" sz="2800">
                <a:latin typeface="宋体" panose="02010600030101010101" pitchFamily="2" charset="-122"/>
                <a:cs typeface="宋体" panose="02010600030101010101" pitchFamily="2" charset="-122"/>
              </a:rPr>
              <a:t>之比p</a:t>
            </a:r>
            <a:r>
              <a:rPr lang="zh-CN" altLang="en-US" sz="2800" baseline="-25000">
                <a:latin typeface="宋体" panose="02010600030101010101" pitchFamily="2" charset="-122"/>
                <a:cs typeface="宋体" panose="02010600030101010101" pitchFamily="2" charset="-122"/>
              </a:rPr>
              <a:t>A</a:t>
            </a:r>
            <a:r>
              <a:rPr lang="zh-CN" altLang="en-US" sz="2800">
                <a:latin typeface="宋体" panose="02010600030101010101" pitchFamily="2" charset="-122"/>
                <a:cs typeface="宋体" panose="02010600030101010101" pitchFamily="2" charset="-122"/>
              </a:rPr>
              <a:t>∶p</a:t>
            </a:r>
            <a:r>
              <a:rPr lang="zh-CN" altLang="en-US" sz="2800" baseline="-25000">
                <a:latin typeface="宋体" panose="02010600030101010101" pitchFamily="2" charset="-122"/>
                <a:cs typeface="宋体" panose="02010600030101010101" pitchFamily="2" charset="-122"/>
              </a:rPr>
              <a:t>B</a:t>
            </a:r>
            <a:r>
              <a:rPr lang="zh-CN" altLang="en-US" sz="2800">
                <a:latin typeface="宋体" panose="02010600030101010101" pitchFamily="2" charset="-122"/>
                <a:cs typeface="宋体" panose="02010600030101010101" pitchFamily="2" charset="-122"/>
              </a:rPr>
              <a:t>＝</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5145405" y="3305175"/>
            <a:ext cx="1903095" cy="521970"/>
          </a:xfrm>
          <a:prstGeom prst="rect">
            <a:avLst/>
          </a:prstGeom>
          <a:noFill/>
        </p:spPr>
        <p:txBody>
          <a:bodyPr wrap="square" rtlCol="0" anchor="t">
            <a:spAutoFit/>
          </a:bodyPr>
          <a:p>
            <a:r>
              <a:rPr lang="zh-CN" altLang="en-US" sz="2800" b="1" dirty="0">
                <a:solidFill>
                  <a:srgbClr val="FF0000"/>
                </a:solidFill>
                <a:latin typeface="Times New Roman" panose="02020603050405020304" pitchFamily="18" charset="0"/>
              </a:rPr>
              <a:t> 3∶4</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1480185" y="4052570"/>
            <a:ext cx="6183630" cy="1923415"/>
          </a:xfrm>
          <a:prstGeom prst="rect">
            <a:avLst/>
          </a:prstGeom>
        </p:spPr>
      </p:pic>
      <p:sp>
        <p:nvSpPr>
          <p:cNvPr id="2" name="文本框 1"/>
          <p:cNvSpPr txBox="1"/>
          <p:nvPr/>
        </p:nvSpPr>
        <p:spPr>
          <a:xfrm>
            <a:off x="573723" y="1789430"/>
            <a:ext cx="7996555" cy="267525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7.（2015·广东）如图23是“探究影响压力作用效果的因素”实验. 甲图所示，将小桌放在海绵上；乙图所示，在小桌上放一个砝码；丙图所示，把小桌翻过来，桌面朝下，并在它上面放一个砝码.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574040" y="1227455"/>
            <a:ext cx="7486015"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考点二</a:t>
            </a:r>
            <a:r>
              <a:rPr lang="zh-CN" altLang="en-US" sz="2800" b="1">
                <a:sym typeface="+mn-ea"/>
              </a:rPr>
              <a:t> 探究压力的作用效果与什么因素有关</a:t>
            </a:r>
            <a:endParaRPr lang="zh-CN" altLang="en-US" sz="2800" b="1">
              <a:sym typeface="+mn-ea"/>
            </a:endParaRPr>
          </a:p>
        </p:txBody>
      </p:sp>
    </p:spTree>
  </p:cSld>
  <p:clrMapOvr>
    <a:masterClrMapping/>
  </p:clrMapOvr>
  <p:transition>
    <p:push dir="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4234815" y="4387850"/>
            <a:ext cx="4027170" cy="1252855"/>
          </a:xfrm>
          <a:prstGeom prst="rect">
            <a:avLst/>
          </a:prstGeom>
        </p:spPr>
      </p:pic>
      <p:sp>
        <p:nvSpPr>
          <p:cNvPr id="2" name="文本框 1"/>
          <p:cNvSpPr txBox="1"/>
          <p:nvPr/>
        </p:nvSpPr>
        <p:spPr>
          <a:xfrm>
            <a:off x="573723" y="1502410"/>
            <a:ext cx="799655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①比较</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两图可知，当受力面积一定时，压力越大，压力的作用效果越明显；</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②比较乙丙两图可知，当压力一定时，</a:t>
            </a:r>
            <a:r>
              <a:rPr lang="zh-CN" altLang="en-US" sz="2800" u="sng">
                <a:latin typeface="宋体" panose="02010600030101010101" pitchFamily="2" charset="-122"/>
                <a:cs typeface="宋体" panose="02010600030101010101" pitchFamily="2" charset="-122"/>
              </a:rPr>
              <a:t>     　  </a:t>
            </a:r>
            <a:r>
              <a:rPr lang="en-US" altLang="zh-CN" sz="2800" u="sng">
                <a:solidFill>
                  <a:schemeClr val="bg1"/>
                </a:solidFill>
                <a:latin typeface="宋体" panose="02010600030101010101" pitchFamily="2" charset="-122"/>
                <a:cs typeface="宋体" panose="02010600030101010101" pitchFamily="2" charset="-122"/>
              </a:rPr>
              <a:t>.</a:t>
            </a:r>
            <a:endParaRPr lang="en-US" altLang="zh-CN" sz="2800" u="sng">
              <a:solidFill>
                <a:schemeClr val="bg1"/>
              </a:solidFill>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，压力的作用效果越明显；</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③此实验中运用到的主要探究方法有</a:t>
            </a:r>
            <a:r>
              <a:rPr lang="zh-CN" altLang="en-US" sz="2800" u="sng">
                <a:latin typeface="宋体" panose="02010600030101010101" pitchFamily="2" charset="-122"/>
                <a:cs typeface="宋体" panose="02010600030101010101" pitchFamily="2" charset="-122"/>
              </a:rPr>
              <a:t>     　  </a:t>
            </a:r>
            <a:r>
              <a:rPr lang="en-US" altLang="zh-CN" sz="2800" u="sng">
                <a:solidFill>
                  <a:schemeClr val="bg1"/>
                </a:solidFill>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和</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p:txBody>
      </p:sp>
      <p:sp>
        <p:nvSpPr>
          <p:cNvPr id="6" name="文本框 5"/>
          <p:cNvSpPr txBox="1"/>
          <p:nvPr/>
        </p:nvSpPr>
        <p:spPr>
          <a:xfrm>
            <a:off x="2052955" y="1502410"/>
            <a:ext cx="183769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甲乙 </a:t>
            </a:r>
            <a:endParaRPr lang="en-US" altLang="zh-CN" sz="2800" b="1" dirty="0">
              <a:solidFill>
                <a:srgbClr val="FF0000"/>
              </a:solidFill>
              <a:latin typeface="Times New Roman" panose="02020603050405020304" pitchFamily="18" charset="0"/>
            </a:endParaRPr>
          </a:p>
        </p:txBody>
      </p:sp>
      <p:sp>
        <p:nvSpPr>
          <p:cNvPr id="4" name="文本框 3"/>
          <p:cNvSpPr txBox="1"/>
          <p:nvPr/>
        </p:nvSpPr>
        <p:spPr>
          <a:xfrm>
            <a:off x="574675" y="2541270"/>
            <a:ext cx="7874635" cy="1038860"/>
          </a:xfrm>
          <a:prstGeom prst="rect">
            <a:avLst/>
          </a:prstGeom>
          <a:noFill/>
        </p:spPr>
        <p:txBody>
          <a:bodyPr wrap="square" rtlCol="0" anchor="t">
            <a:spAutoFit/>
          </a:bodyPr>
          <a:p>
            <a:pPr algn="l">
              <a:lnSpc>
                <a:spcPct val="110000"/>
              </a:lnSpc>
            </a:pPr>
            <a:r>
              <a:rPr lang="en-US" altLang="zh-CN" sz="2800" b="1" dirty="0">
                <a:solidFill>
                  <a:srgbClr val="FF0000"/>
                </a:solidFill>
                <a:latin typeface="Times New Roman" panose="02020603050405020304" pitchFamily="18" charset="0"/>
              </a:rPr>
              <a:t>                                                                     受力面积越小 </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6412230" y="3598545"/>
            <a:ext cx="200596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控制变量法  </a:t>
            </a:r>
            <a:endParaRPr lang="en-US" altLang="zh-CN" sz="2800" b="1" dirty="0">
              <a:solidFill>
                <a:srgbClr val="FF0000"/>
              </a:solidFill>
              <a:latin typeface="Times New Roman" panose="02020603050405020304" pitchFamily="18" charset="0"/>
            </a:endParaRPr>
          </a:p>
        </p:txBody>
      </p:sp>
      <p:sp>
        <p:nvSpPr>
          <p:cNvPr id="7" name="文本框 6"/>
          <p:cNvSpPr txBox="1"/>
          <p:nvPr/>
        </p:nvSpPr>
        <p:spPr>
          <a:xfrm>
            <a:off x="1099820" y="4074160"/>
            <a:ext cx="183769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转换法 </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4" grpId="0"/>
      <p:bldP spid="4" grpId="1"/>
      <p:bldP spid="5" grpId="0"/>
      <p:bldP spid="5" grpId="1"/>
      <p:bldP spid="7" grpId="0"/>
      <p:bldP spid="7"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2623185" y="2700655"/>
            <a:ext cx="3897630" cy="3302000"/>
          </a:xfrm>
          <a:prstGeom prst="rect">
            <a:avLst/>
          </a:prstGeom>
        </p:spPr>
      </p:pic>
      <p:sp>
        <p:nvSpPr>
          <p:cNvPr id="2" name="文本框 1"/>
          <p:cNvSpPr txBox="1"/>
          <p:nvPr/>
        </p:nvSpPr>
        <p:spPr>
          <a:xfrm>
            <a:off x="456565" y="1890395"/>
            <a:ext cx="8230870" cy="112458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8.（2019·枣庄）下列现象中，属于减小压强的是（　 　）</a:t>
            </a:r>
            <a:endParaRPr lang="zh-CN" altLang="en-US" sz="2800">
              <a:latin typeface="宋体" panose="02010600030101010101" pitchFamily="2" charset="-122"/>
              <a:cs typeface="宋体" panose="02010600030101010101" pitchFamily="2" charset="-122"/>
            </a:endParaRPr>
          </a:p>
        </p:txBody>
      </p:sp>
      <p:sp>
        <p:nvSpPr>
          <p:cNvPr id="7" name="文本框 6"/>
          <p:cNvSpPr txBox="1"/>
          <p:nvPr/>
        </p:nvSpPr>
        <p:spPr>
          <a:xfrm>
            <a:off x="856615" y="2493010"/>
            <a:ext cx="9023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 D</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574040" y="1227455"/>
            <a:ext cx="5408295"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考点三  </a:t>
            </a:r>
            <a:r>
              <a:rPr lang="zh-CN" altLang="en-US" sz="2800" b="1">
                <a:sym typeface="+mn-ea"/>
              </a:rPr>
              <a:t> 增大和减小压强的方法</a:t>
            </a:r>
            <a:endParaRPr lang="zh-CN" altLang="en-US" sz="2800" b="1">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669915" y="4561205"/>
            <a:ext cx="2713355" cy="1700530"/>
          </a:xfrm>
          <a:prstGeom prst="rect">
            <a:avLst/>
          </a:prstGeom>
        </p:spPr>
      </p:pic>
      <p:sp>
        <p:nvSpPr>
          <p:cNvPr id="2" name="文本框 1"/>
          <p:cNvSpPr txBox="1"/>
          <p:nvPr/>
        </p:nvSpPr>
        <p:spPr>
          <a:xfrm>
            <a:off x="573723" y="1459865"/>
            <a:ext cx="799655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9.（2019·贵港）在放假外出旅游时，小明发现所乘坐的汽车窗边放置有在紧急情况下使用的逃生安全锤，如图24所示. 这种逃生安全锤有一端设计成锥形，这样做的目的是通过</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受力面积的方法，从而</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压强来破坏玻璃窗逃生（两空均选填“增大”或“减小”）.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6075045" y="301752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减小</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4256405" y="352425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增大 </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4" grpId="0"/>
      <p:bldP spid="4" grpId="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6279515" y="3606800"/>
            <a:ext cx="2078990" cy="1592580"/>
          </a:xfrm>
          <a:prstGeom prst="rect">
            <a:avLst/>
          </a:prstGeom>
        </p:spPr>
      </p:pic>
      <p:sp>
        <p:nvSpPr>
          <p:cNvPr id="2" name="文本框 1"/>
          <p:cNvSpPr txBox="1"/>
          <p:nvPr/>
        </p:nvSpPr>
        <p:spPr>
          <a:xfrm>
            <a:off x="573723" y="1675130"/>
            <a:ext cx="7996555" cy="4829810"/>
          </a:xfrm>
          <a:prstGeom prst="rect">
            <a:avLst/>
          </a:prstGeom>
          <a:noFill/>
        </p:spPr>
        <p:txBody>
          <a:bodyPr wrap="square" rtlCol="0" anchor="t">
            <a:spAutoFit/>
          </a:bodyPr>
          <a:p>
            <a:pPr algn="just">
              <a:lnSpc>
                <a:spcPct val="110000"/>
              </a:lnSpc>
            </a:pPr>
            <a:r>
              <a:rPr lang="en-US" altLang="zh-CN" sz="2800">
                <a:latin typeface="宋体" panose="02010600030101010101" pitchFamily="2" charset="-122"/>
                <a:cs typeface="宋体" panose="02010600030101010101" pitchFamily="2" charset="-122"/>
              </a:rPr>
              <a:t>10</a:t>
            </a:r>
            <a:r>
              <a:rPr lang="zh-CN" altLang="en-US" sz="2800">
                <a:latin typeface="宋体" panose="02010600030101010101" pitchFamily="2" charset="-122"/>
                <a:cs typeface="宋体" panose="02010600030101010101" pitchFamily="2" charset="-122"/>
              </a:rPr>
              <a:t>.（2019·宜昌）一个空药瓶，瓶口扎上橡皮膜竖直地浸入水中，一次瓶口朝上，一次瓶口朝下，两次药瓶在水里的位置相同（如图25所示）.下列关于橡皮膜的说法正确的是（　 ）</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A. 瓶口朝上时向内凹，瓶口朝下时</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向外凸，形变程度相同	</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B. 瓶口朝上时向内凹，瓶口朝下时</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向外凸，朝下时形变更多	</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C. 两次都向内凹，形变程度相同</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D. 两次都向内凹，瓶口朝下时形变更多</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574040" y="1155700"/>
            <a:ext cx="4486910"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考点四  </a:t>
            </a:r>
            <a:r>
              <a:rPr lang="zh-CN" altLang="en-US" sz="2800" b="1">
                <a:sym typeface="+mn-ea"/>
              </a:rPr>
              <a:t> 液体压强及连通器</a:t>
            </a:r>
            <a:endParaRPr lang="zh-CN" altLang="en-US" sz="2800" b="1">
              <a:sym typeface="+mn-ea"/>
            </a:endParaRPr>
          </a:p>
        </p:txBody>
      </p:sp>
      <p:sp>
        <p:nvSpPr>
          <p:cNvPr id="13" name="文本框 12"/>
          <p:cNvSpPr txBox="1"/>
          <p:nvPr/>
        </p:nvSpPr>
        <p:spPr>
          <a:xfrm>
            <a:off x="4591050" y="308483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D</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024120" y="4100830"/>
            <a:ext cx="3594735" cy="1728470"/>
          </a:xfrm>
          <a:prstGeom prst="rect">
            <a:avLst/>
          </a:prstGeom>
        </p:spPr>
      </p:pic>
      <p:sp>
        <p:nvSpPr>
          <p:cNvPr id="8194" name="TextBox 1"/>
          <p:cNvSpPr txBox="1"/>
          <p:nvPr/>
        </p:nvSpPr>
        <p:spPr>
          <a:xfrm>
            <a:off x="1150938" y="99980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考点梳理</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670560" y="2585720"/>
            <a:ext cx="7895590" cy="2675255"/>
          </a:xfrm>
          <a:prstGeom prst="rect">
            <a:avLst/>
          </a:prstGeom>
          <a:noFill/>
        </p:spPr>
        <p:txBody>
          <a:bodyPr wrap="square" rtlCol="0" anchor="t">
            <a:spAutoFit/>
          </a:bodyPr>
          <a:p>
            <a:pPr>
              <a:lnSpc>
                <a:spcPct val="120000"/>
              </a:lnSpc>
            </a:pPr>
            <a:r>
              <a:rPr lang="zh-CN" altLang="en-US" sz="2800" b="1">
                <a:latin typeface="宋体" panose="02010600030101010101" pitchFamily="2" charset="-122"/>
                <a:cs typeface="宋体" panose="02010600030101010101" pitchFamily="2" charset="-122"/>
              </a:rPr>
              <a:t>1.压力</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（1）定义：</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在物体表面上的力. 如图1为压力示意图. </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（2）方向：</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于被压物</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体的表面，并指向被压物体. </a:t>
            </a:r>
            <a:endParaRPr lang="zh-CN" altLang="en-US" sz="2800">
              <a:latin typeface="宋体" panose="02010600030101010101" pitchFamily="2" charset="-122"/>
              <a:cs typeface="宋体" panose="02010600030101010101" pitchFamily="2" charset="-122"/>
            </a:endParaRPr>
          </a:p>
        </p:txBody>
      </p:sp>
      <p:sp>
        <p:nvSpPr>
          <p:cNvPr id="8" name="文本框 7"/>
          <p:cNvSpPr txBox="1"/>
          <p:nvPr/>
        </p:nvSpPr>
        <p:spPr>
          <a:xfrm>
            <a:off x="2345690" y="3148330"/>
            <a:ext cx="224726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垂直作用 </a:t>
            </a:r>
            <a:endParaRPr lang="zh-CN" altLang="en-US" sz="2800" b="1">
              <a:solidFill>
                <a:srgbClr val="FF0000"/>
              </a:solidFill>
              <a:latin typeface="Times New Roman" panose="02020603050405020304" pitchFamily="18" charset="0"/>
              <a:cs typeface="Times New Roman" panose="02020603050405020304" pitchFamily="18" charset="0"/>
            </a:endParaRPr>
          </a:p>
        </p:txBody>
      </p:sp>
      <p:sp>
        <p:nvSpPr>
          <p:cNvPr id="5" name="文本框 4"/>
          <p:cNvSpPr txBox="1"/>
          <p:nvPr/>
        </p:nvSpPr>
        <p:spPr>
          <a:xfrm>
            <a:off x="671195" y="1873250"/>
            <a:ext cx="7947660" cy="681990"/>
          </a:xfrm>
          <a:prstGeom prst="rect">
            <a:avLst/>
          </a:prstGeom>
          <a:noFill/>
        </p:spPr>
        <p:txBody>
          <a:bodyPr wrap="square" rtlCol="0" anchor="t">
            <a:spAutoFit/>
          </a:bodyPr>
          <a:p>
            <a:pPr algn="l">
              <a:lnSpc>
                <a:spcPct val="120000"/>
              </a:lnSpc>
            </a:pPr>
            <a:r>
              <a:rPr lang="zh-CN" altLang="en-US" sz="3200" b="1">
                <a:solidFill>
                  <a:srgbClr val="FF0000"/>
                </a:solidFill>
                <a:latin typeface="宋体" panose="02010600030101010101" pitchFamily="2" charset="-122"/>
                <a:cs typeface="宋体" panose="02010600030101010101" pitchFamily="2" charset="-122"/>
                <a:sym typeface="+mn-ea"/>
              </a:rPr>
              <a:t>一、 压力、压强</a:t>
            </a:r>
            <a:r>
              <a:rPr lang="zh-CN" altLang="en-US" sz="2800">
                <a:latin typeface="宋体" panose="02010600030101010101" pitchFamily="2" charset="-122"/>
                <a:cs typeface="宋体" panose="02010600030101010101" pitchFamily="2" charset="-122"/>
                <a:sym typeface="+mn-ea"/>
              </a:rPr>
              <a:t>（10年10考）</a:t>
            </a:r>
            <a:endParaRPr lang="zh-CN" altLang="en-US" sz="2800">
              <a:latin typeface="宋体" panose="02010600030101010101" pitchFamily="2" charset="-122"/>
              <a:cs typeface="宋体" panose="02010600030101010101" pitchFamily="2" charset="-122"/>
              <a:sym typeface="+mn-ea"/>
            </a:endParaRPr>
          </a:p>
        </p:txBody>
      </p:sp>
      <p:sp>
        <p:nvSpPr>
          <p:cNvPr id="6" name="文本框 5"/>
          <p:cNvSpPr txBox="1"/>
          <p:nvPr/>
        </p:nvSpPr>
        <p:spPr>
          <a:xfrm>
            <a:off x="2031365" y="4154170"/>
            <a:ext cx="224726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垂直</a:t>
            </a:r>
            <a:endParaRPr lang="zh-CN" altLang="en-US" sz="2800" b="1">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6" grpId="0"/>
      <p:bldP spid="6"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617210" y="4561840"/>
            <a:ext cx="3105785" cy="1709420"/>
          </a:xfrm>
          <a:prstGeom prst="rect">
            <a:avLst/>
          </a:prstGeom>
        </p:spPr>
      </p:pic>
      <p:sp>
        <p:nvSpPr>
          <p:cNvPr id="2" name="文本框 1"/>
          <p:cNvSpPr txBox="1"/>
          <p:nvPr/>
        </p:nvSpPr>
        <p:spPr>
          <a:xfrm>
            <a:off x="573723" y="1244600"/>
            <a:ext cx="7996555" cy="5259070"/>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11.（2019·广安）如图26所示，甲、乙两个完全相同的容器中盛有两种不同的液体，把两个完全相同的立方体A、B分别放入这两种液体中，均处于漂浮状态，静止时两个容器中的液面相平，A、B在两种液体中所受浮力分别为F</a:t>
            </a:r>
            <a:r>
              <a:rPr lang="zh-CN" altLang="en-US" sz="2800" baseline="-25000">
                <a:latin typeface="宋体" panose="02010600030101010101" pitchFamily="2" charset="-122"/>
                <a:cs typeface="宋体" panose="02010600030101010101" pitchFamily="2" charset="-122"/>
              </a:rPr>
              <a:t>A</a:t>
            </a:r>
            <a:r>
              <a:rPr lang="zh-CN" altLang="en-US" sz="2800">
                <a:latin typeface="宋体" panose="02010600030101010101" pitchFamily="2" charset="-122"/>
                <a:cs typeface="宋体" panose="02010600030101010101" pitchFamily="2" charset="-122"/>
              </a:rPr>
              <a:t>、F</a:t>
            </a:r>
            <a:r>
              <a:rPr lang="zh-CN" altLang="en-US" sz="2800" baseline="-25000">
                <a:latin typeface="宋体" panose="02010600030101010101" pitchFamily="2" charset="-122"/>
                <a:cs typeface="宋体" panose="02010600030101010101" pitchFamily="2" charset="-122"/>
              </a:rPr>
              <a:t>B</a:t>
            </a:r>
            <a:r>
              <a:rPr lang="zh-CN" altLang="en-US" sz="2800">
                <a:latin typeface="宋体" panose="02010600030101010101" pitchFamily="2" charset="-122"/>
                <a:cs typeface="宋体" panose="02010600030101010101" pitchFamily="2" charset="-122"/>
              </a:rPr>
              <a:t>，液体对烧杯底的压强分别为p</a:t>
            </a:r>
            <a:r>
              <a:rPr lang="zh-CN" altLang="en-US" sz="2800" baseline="-25000">
                <a:latin typeface="宋体" panose="02010600030101010101" pitchFamily="2" charset="-122"/>
                <a:cs typeface="宋体" panose="02010600030101010101" pitchFamily="2" charset="-122"/>
              </a:rPr>
              <a:t>甲</a:t>
            </a:r>
            <a:r>
              <a:rPr lang="zh-CN" altLang="en-US" sz="2800">
                <a:latin typeface="宋体" panose="02010600030101010101" pitchFamily="2" charset="-122"/>
                <a:cs typeface="宋体" panose="02010600030101010101" pitchFamily="2" charset="-122"/>
              </a:rPr>
              <a:t>、p</a:t>
            </a:r>
            <a:r>
              <a:rPr lang="zh-CN" altLang="en-US" sz="2800" baseline="-25000">
                <a:latin typeface="宋体" panose="02010600030101010101" pitchFamily="2" charset="-122"/>
                <a:cs typeface="宋体" panose="02010600030101010101" pitchFamily="2" charset="-122"/>
              </a:rPr>
              <a:t>乙</a:t>
            </a:r>
            <a:r>
              <a:rPr lang="zh-CN" altLang="en-US" sz="2800">
                <a:latin typeface="宋体" panose="02010600030101010101" pitchFamily="2" charset="-122"/>
                <a:cs typeface="宋体" panose="02010600030101010101" pitchFamily="2" charset="-122"/>
              </a:rPr>
              <a:t>，则（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F</a:t>
            </a:r>
            <a:r>
              <a:rPr lang="zh-CN" altLang="en-US" sz="2800" baseline="-25000">
                <a:latin typeface="宋体" panose="02010600030101010101" pitchFamily="2" charset="-122"/>
                <a:cs typeface="宋体" panose="02010600030101010101" pitchFamily="2" charset="-122"/>
              </a:rPr>
              <a:t>A</a:t>
            </a:r>
            <a:r>
              <a:rPr lang="zh-CN" altLang="en-US" sz="2800">
                <a:latin typeface="宋体" panose="02010600030101010101" pitchFamily="2" charset="-122"/>
                <a:cs typeface="宋体" panose="02010600030101010101" pitchFamily="2" charset="-122"/>
              </a:rPr>
              <a:t>＜F</a:t>
            </a:r>
            <a:r>
              <a:rPr lang="zh-CN" altLang="en-US" sz="2800" baseline="-25000">
                <a:latin typeface="宋体" panose="02010600030101010101" pitchFamily="2" charset="-122"/>
                <a:cs typeface="宋体" panose="02010600030101010101" pitchFamily="2" charset="-122"/>
              </a:rPr>
              <a:t>B</a:t>
            </a:r>
            <a:r>
              <a:rPr lang="zh-CN" altLang="en-US" sz="2800">
                <a:latin typeface="宋体" panose="02010600030101010101" pitchFamily="2" charset="-122"/>
                <a:cs typeface="宋体" panose="02010600030101010101" pitchFamily="2" charset="-122"/>
              </a:rPr>
              <a:t> ， p</a:t>
            </a:r>
            <a:r>
              <a:rPr lang="zh-CN" altLang="en-US" sz="2800" baseline="-25000">
                <a:latin typeface="宋体" panose="02010600030101010101" pitchFamily="2" charset="-122"/>
                <a:cs typeface="宋体" panose="02010600030101010101" pitchFamily="2" charset="-122"/>
              </a:rPr>
              <a:t>甲</a:t>
            </a:r>
            <a:r>
              <a:rPr lang="zh-CN" altLang="en-US" sz="2800">
                <a:latin typeface="宋体" panose="02010600030101010101" pitchFamily="2" charset="-122"/>
                <a:cs typeface="宋体" panose="02010600030101010101" pitchFamily="2" charset="-122"/>
              </a:rPr>
              <a:t>＝p</a:t>
            </a:r>
            <a:r>
              <a:rPr lang="zh-CN" altLang="en-US" sz="2800" baseline="-25000">
                <a:latin typeface="宋体" panose="02010600030101010101" pitchFamily="2" charset="-122"/>
                <a:cs typeface="宋体" panose="02010600030101010101" pitchFamily="2" charset="-122"/>
              </a:rPr>
              <a:t>乙</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F</a:t>
            </a:r>
            <a:r>
              <a:rPr lang="zh-CN" altLang="en-US" sz="2800" baseline="-25000">
                <a:latin typeface="宋体" panose="02010600030101010101" pitchFamily="2" charset="-122"/>
                <a:cs typeface="宋体" panose="02010600030101010101" pitchFamily="2" charset="-122"/>
              </a:rPr>
              <a:t>A</a:t>
            </a:r>
            <a:r>
              <a:rPr lang="zh-CN" altLang="en-US" sz="2800">
                <a:latin typeface="宋体" panose="02010600030101010101" pitchFamily="2" charset="-122"/>
                <a:cs typeface="宋体" panose="02010600030101010101" pitchFamily="2" charset="-122"/>
              </a:rPr>
              <a:t>＝F</a:t>
            </a:r>
            <a:r>
              <a:rPr lang="zh-CN" altLang="en-US" sz="2800" baseline="-25000">
                <a:latin typeface="宋体" panose="02010600030101010101" pitchFamily="2" charset="-122"/>
                <a:cs typeface="宋体" panose="02010600030101010101" pitchFamily="2" charset="-122"/>
              </a:rPr>
              <a:t>B</a:t>
            </a:r>
            <a:r>
              <a:rPr lang="zh-CN" altLang="en-US" sz="2800">
                <a:latin typeface="宋体" panose="02010600030101010101" pitchFamily="2" charset="-122"/>
                <a:cs typeface="宋体" panose="02010600030101010101" pitchFamily="2" charset="-122"/>
              </a:rPr>
              <a:t> ， p</a:t>
            </a:r>
            <a:r>
              <a:rPr lang="zh-CN" altLang="en-US" sz="2800" baseline="-25000">
                <a:latin typeface="宋体" panose="02010600030101010101" pitchFamily="2" charset="-122"/>
                <a:cs typeface="宋体" panose="02010600030101010101" pitchFamily="2" charset="-122"/>
              </a:rPr>
              <a:t>甲</a:t>
            </a:r>
            <a:r>
              <a:rPr lang="zh-CN" altLang="en-US" sz="2800">
                <a:latin typeface="宋体" panose="02010600030101010101" pitchFamily="2" charset="-122"/>
                <a:cs typeface="宋体" panose="02010600030101010101" pitchFamily="2" charset="-122"/>
              </a:rPr>
              <a:t>＝p</a:t>
            </a:r>
            <a:r>
              <a:rPr lang="zh-CN" altLang="en-US" sz="2800" baseline="-25000">
                <a:latin typeface="宋体" panose="02010600030101010101" pitchFamily="2" charset="-122"/>
                <a:cs typeface="宋体" panose="02010600030101010101" pitchFamily="2" charset="-122"/>
              </a:rPr>
              <a:t>乙</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F</a:t>
            </a:r>
            <a:r>
              <a:rPr lang="zh-CN" altLang="en-US" sz="2800" baseline="-25000">
                <a:latin typeface="宋体" panose="02010600030101010101" pitchFamily="2" charset="-122"/>
                <a:cs typeface="宋体" panose="02010600030101010101" pitchFamily="2" charset="-122"/>
              </a:rPr>
              <a:t>A</a:t>
            </a:r>
            <a:r>
              <a:rPr lang="zh-CN" altLang="en-US" sz="2800">
                <a:latin typeface="宋体" panose="02010600030101010101" pitchFamily="2" charset="-122"/>
                <a:cs typeface="宋体" panose="02010600030101010101" pitchFamily="2" charset="-122"/>
              </a:rPr>
              <a:t>＝F</a:t>
            </a:r>
            <a:r>
              <a:rPr lang="zh-CN" altLang="en-US" sz="2800" baseline="-25000">
                <a:latin typeface="宋体" panose="02010600030101010101" pitchFamily="2" charset="-122"/>
                <a:cs typeface="宋体" panose="02010600030101010101" pitchFamily="2" charset="-122"/>
              </a:rPr>
              <a:t>B </a:t>
            </a:r>
            <a:r>
              <a:rPr lang="zh-CN" altLang="en-US" sz="2800">
                <a:latin typeface="宋体" panose="02010600030101010101" pitchFamily="2" charset="-122"/>
                <a:cs typeface="宋体" panose="02010600030101010101" pitchFamily="2" charset="-122"/>
              </a:rPr>
              <a:t>， p</a:t>
            </a:r>
            <a:r>
              <a:rPr lang="zh-CN" altLang="en-US" sz="2800" baseline="-25000">
                <a:latin typeface="宋体" panose="02010600030101010101" pitchFamily="2" charset="-122"/>
                <a:cs typeface="宋体" panose="02010600030101010101" pitchFamily="2" charset="-122"/>
              </a:rPr>
              <a:t>甲</a:t>
            </a:r>
            <a:r>
              <a:rPr lang="zh-CN" altLang="en-US" sz="2800">
                <a:latin typeface="宋体" panose="02010600030101010101" pitchFamily="2" charset="-122"/>
                <a:cs typeface="宋体" panose="02010600030101010101" pitchFamily="2" charset="-122"/>
              </a:rPr>
              <a:t>＜p</a:t>
            </a:r>
            <a:r>
              <a:rPr lang="zh-CN" altLang="en-US" sz="2800" baseline="-25000">
                <a:latin typeface="宋体" panose="02010600030101010101" pitchFamily="2" charset="-122"/>
                <a:cs typeface="宋体" panose="02010600030101010101" pitchFamily="2" charset="-122"/>
              </a:rPr>
              <a:t>乙</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F</a:t>
            </a:r>
            <a:r>
              <a:rPr lang="zh-CN" altLang="en-US" sz="2800" baseline="-25000">
                <a:latin typeface="宋体" panose="02010600030101010101" pitchFamily="2" charset="-122"/>
                <a:cs typeface="宋体" panose="02010600030101010101" pitchFamily="2" charset="-122"/>
              </a:rPr>
              <a:t>A</a:t>
            </a:r>
            <a:r>
              <a:rPr lang="zh-CN" altLang="en-US" sz="2800">
                <a:latin typeface="宋体" panose="02010600030101010101" pitchFamily="2" charset="-122"/>
                <a:cs typeface="宋体" panose="02010600030101010101" pitchFamily="2" charset="-122"/>
              </a:rPr>
              <a:t>＝F</a:t>
            </a:r>
            <a:r>
              <a:rPr lang="zh-CN" altLang="en-US" sz="2800" baseline="-25000">
                <a:latin typeface="宋体" panose="02010600030101010101" pitchFamily="2" charset="-122"/>
                <a:cs typeface="宋体" panose="02010600030101010101" pitchFamily="2" charset="-122"/>
              </a:rPr>
              <a:t>B</a:t>
            </a:r>
            <a:r>
              <a:rPr lang="zh-CN" altLang="en-US" sz="2800">
                <a:latin typeface="宋体" panose="02010600030101010101" pitchFamily="2" charset="-122"/>
                <a:cs typeface="宋体" panose="02010600030101010101" pitchFamily="2" charset="-122"/>
              </a:rPr>
              <a:t> ， p</a:t>
            </a:r>
            <a:r>
              <a:rPr lang="zh-CN" altLang="en-US" sz="2800" baseline="-25000">
                <a:latin typeface="宋体" panose="02010600030101010101" pitchFamily="2" charset="-122"/>
                <a:cs typeface="宋体" panose="02010600030101010101" pitchFamily="2" charset="-122"/>
              </a:rPr>
              <a:t>甲</a:t>
            </a:r>
            <a:r>
              <a:rPr lang="zh-CN" altLang="en-US" sz="2800">
                <a:latin typeface="宋体" panose="02010600030101010101" pitchFamily="2" charset="-122"/>
                <a:cs typeface="宋体" panose="02010600030101010101" pitchFamily="2" charset="-122"/>
              </a:rPr>
              <a:t>＞p</a:t>
            </a:r>
            <a:r>
              <a:rPr lang="zh-CN" altLang="en-US" sz="2800" baseline="-25000">
                <a:latin typeface="宋体" panose="02010600030101010101" pitchFamily="2" charset="-122"/>
                <a:cs typeface="宋体" panose="02010600030101010101" pitchFamily="2" charset="-122"/>
              </a:rPr>
              <a:t>乙</a:t>
            </a:r>
            <a:endParaRPr lang="zh-CN" altLang="en-US" sz="2800" baseline="-25000">
              <a:latin typeface="宋体" panose="02010600030101010101" pitchFamily="2" charset="-122"/>
              <a:cs typeface="宋体" panose="02010600030101010101" pitchFamily="2" charset="-122"/>
            </a:endParaRPr>
          </a:p>
        </p:txBody>
      </p:sp>
      <p:sp>
        <p:nvSpPr>
          <p:cNvPr id="7" name="文本框 6"/>
          <p:cNvSpPr txBox="1"/>
          <p:nvPr/>
        </p:nvSpPr>
        <p:spPr>
          <a:xfrm>
            <a:off x="5234305" y="388683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D</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2376170" y="3010535"/>
            <a:ext cx="4392295" cy="3121660"/>
          </a:xfrm>
          <a:prstGeom prst="rect">
            <a:avLst/>
          </a:prstGeom>
        </p:spPr>
      </p:pic>
      <p:sp>
        <p:nvSpPr>
          <p:cNvPr id="2" name="文本框 1"/>
          <p:cNvSpPr txBox="1"/>
          <p:nvPr/>
        </p:nvSpPr>
        <p:spPr>
          <a:xfrm>
            <a:off x="573723" y="1531620"/>
            <a:ext cx="7996555" cy="164147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12.（2019·烟台）连通器在日常生活和生产中应用广泛，如图所示的实例中不是利用连通器原理工作的是（　 　）</a:t>
            </a:r>
            <a:endParaRPr lang="zh-CN" altLang="en-US" sz="2800">
              <a:latin typeface="宋体" panose="02010600030101010101" pitchFamily="2" charset="-122"/>
              <a:cs typeface="宋体" panose="02010600030101010101" pitchFamily="2" charset="-122"/>
            </a:endParaRPr>
          </a:p>
        </p:txBody>
      </p:sp>
      <p:sp>
        <p:nvSpPr>
          <p:cNvPr id="7" name="文本框 6"/>
          <p:cNvSpPr txBox="1"/>
          <p:nvPr/>
        </p:nvSpPr>
        <p:spPr>
          <a:xfrm>
            <a:off x="2047240" y="2651125"/>
            <a:ext cx="162877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D</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239385" y="4817110"/>
            <a:ext cx="2484120" cy="1410970"/>
          </a:xfrm>
          <a:prstGeom prst="rect">
            <a:avLst/>
          </a:prstGeom>
        </p:spPr>
      </p:pic>
      <p:sp>
        <p:nvSpPr>
          <p:cNvPr id="2" name="文本框 1"/>
          <p:cNvSpPr txBox="1"/>
          <p:nvPr/>
        </p:nvSpPr>
        <p:spPr>
          <a:xfrm>
            <a:off x="573723" y="1172845"/>
            <a:ext cx="7996555" cy="370903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13.（2019·龙东）将一未装满饮料的密闭饮料杯，先正立放置在水平桌面上，如图27甲所示，饮料杯对水平桌面的压强是p</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，饮料对杯底的压力是F</a:t>
            </a:r>
            <a:r>
              <a:rPr lang="zh-CN" altLang="en-US" sz="2800" baseline="-25000">
                <a:latin typeface="宋体" panose="02010600030101010101" pitchFamily="2" charset="-122"/>
                <a:cs typeface="宋体" panose="02010600030101010101" pitchFamily="2" charset="-122"/>
              </a:rPr>
              <a:t>1</a:t>
            </a:r>
            <a:r>
              <a:rPr lang="zh-CN" altLang="en-US" sz="2800">
                <a:latin typeface="宋体" panose="02010600030101010101" pitchFamily="2" charset="-122"/>
                <a:cs typeface="宋体" panose="02010600030101010101" pitchFamily="2" charset="-122"/>
              </a:rPr>
              <a:t>，再将饮料杯倒立放置，如图27乙所示（图中没有画出饮料液面的位置），饮料杯对水平桌面的压强是p</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，饮料对杯底的压力是F</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，则p</a:t>
            </a:r>
            <a:r>
              <a:rPr lang="zh-CN" altLang="en-US" sz="2800" baseline="-25000">
                <a:latin typeface="宋体" panose="02010600030101010101" pitchFamily="2" charset="-122"/>
                <a:cs typeface="宋体" panose="02010600030101010101" pitchFamily="2" charset="-122"/>
              </a:rPr>
              <a:t>1</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p</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，F</a:t>
            </a:r>
            <a:r>
              <a:rPr lang="zh-CN" altLang="en-US" sz="2800" baseline="-25000">
                <a:latin typeface="宋体" panose="02010600030101010101" pitchFamily="2" charset="-122"/>
                <a:cs typeface="宋体" panose="02010600030101010101" pitchFamily="2" charset="-122"/>
              </a:rPr>
              <a:t>1</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F</a:t>
            </a:r>
            <a:r>
              <a:rPr lang="zh-CN" altLang="en-US" sz="2800" baseline="-25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（选填“＞”“＜”或“＝”）. </a:t>
            </a:r>
            <a:endParaRPr lang="zh-CN" altLang="en-US" sz="2800">
              <a:latin typeface="宋体" panose="02010600030101010101" pitchFamily="2" charset="-122"/>
              <a:cs typeface="宋体" panose="02010600030101010101" pitchFamily="2" charset="-122"/>
            </a:endParaRPr>
          </a:p>
        </p:txBody>
      </p:sp>
      <p:sp>
        <p:nvSpPr>
          <p:cNvPr id="7" name="文本框 6"/>
          <p:cNvSpPr txBox="1"/>
          <p:nvPr/>
        </p:nvSpPr>
        <p:spPr>
          <a:xfrm>
            <a:off x="6805930" y="3775710"/>
            <a:ext cx="1903095" cy="521970"/>
          </a:xfrm>
          <a:prstGeom prst="rect">
            <a:avLst/>
          </a:prstGeom>
          <a:noFill/>
        </p:spPr>
        <p:txBody>
          <a:bodyPr wrap="square" rtlCol="0" anchor="t">
            <a:spAutoFit/>
          </a:bodyPr>
          <a:p>
            <a:r>
              <a:rPr lang="zh-CN" altLang="en-US" sz="2800" b="1" dirty="0">
                <a:solidFill>
                  <a:srgbClr val="FF0000"/>
                </a:solidFill>
                <a:latin typeface="Times New Roman" panose="02020603050405020304" pitchFamily="18" charset="0"/>
              </a:rPr>
              <a:t>＞</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1358265" y="4255770"/>
            <a:ext cx="1903095" cy="521970"/>
          </a:xfrm>
          <a:prstGeom prst="rect">
            <a:avLst/>
          </a:prstGeom>
          <a:noFill/>
        </p:spPr>
        <p:txBody>
          <a:bodyPr wrap="square" rtlCol="0" anchor="t">
            <a:spAutoFit/>
          </a:bodyPr>
          <a:p>
            <a:r>
              <a:rPr lang="zh-CN" altLang="en-US" sz="2800" b="1" dirty="0">
                <a:solidFill>
                  <a:srgbClr val="FF0000"/>
                </a:solidFill>
                <a:latin typeface="Times New Roman" panose="02020603050405020304" pitchFamily="18" charset="0"/>
              </a:rPr>
              <a:t>＜</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3" grpId="0"/>
      <p:bldP spid="3" grpId="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5889625" y="4288790"/>
            <a:ext cx="2151380" cy="1886585"/>
          </a:xfrm>
          <a:prstGeom prst="rect">
            <a:avLst/>
          </a:prstGeom>
        </p:spPr>
      </p:pic>
      <p:sp>
        <p:nvSpPr>
          <p:cNvPr id="2" name="文本框 1"/>
          <p:cNvSpPr txBox="1"/>
          <p:nvPr/>
        </p:nvSpPr>
        <p:spPr>
          <a:xfrm>
            <a:off x="573723" y="1388110"/>
            <a:ext cx="799655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a:t>
            </a:r>
            <a:r>
              <a:rPr lang="en-US" altLang="zh-CN" sz="2800">
                <a:latin typeface="宋体" panose="02010600030101010101" pitchFamily="2" charset="-122"/>
                <a:cs typeface="宋体" panose="02010600030101010101" pitchFamily="2" charset="-122"/>
              </a:rPr>
              <a:t>4</a:t>
            </a:r>
            <a:r>
              <a:rPr lang="zh-CN" altLang="en-US" sz="2800">
                <a:latin typeface="宋体" panose="02010600030101010101" pitchFamily="2" charset="-122"/>
                <a:cs typeface="宋体" panose="02010600030101010101" pitchFamily="2" charset="-122"/>
              </a:rPr>
              <a:t>.如图28所示，把一个质量是0.4kg，壶底面积是4×10</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m</a:t>
            </a:r>
            <a:r>
              <a:rPr lang="zh-CN" altLang="en-US" sz="2800" baseline="30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的平底茶壶放置在面积为1m</a:t>
            </a:r>
            <a:r>
              <a:rPr lang="zh-CN" altLang="en-US" sz="2800" baseline="30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的水平桌面中央. 壶嘴与壶身构成了一个</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茶壶内盛0.6kg的开水，水面离壶底12cm，则水对壶底的压力为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N，茶壶对桌面的压强为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Pa（g＝10N/kg）. </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6247130" y="243840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连通器</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2961005" y="347726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4.8</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1168400" y="398653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2500</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2058035" y="2459355"/>
            <a:ext cx="4859020" cy="2342515"/>
          </a:xfrm>
          <a:prstGeom prst="rect">
            <a:avLst/>
          </a:prstGeom>
        </p:spPr>
      </p:pic>
      <p:sp>
        <p:nvSpPr>
          <p:cNvPr id="2" name="文本框 1"/>
          <p:cNvSpPr txBox="1"/>
          <p:nvPr/>
        </p:nvSpPr>
        <p:spPr>
          <a:xfrm>
            <a:off x="573723" y="1316355"/>
            <a:ext cx="7996555" cy="474281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a:t>
            </a:r>
            <a:r>
              <a:rPr lang="en-US" altLang="zh-CN" sz="2800">
                <a:latin typeface="宋体" panose="02010600030101010101" pitchFamily="2" charset="-122"/>
                <a:cs typeface="宋体" panose="02010600030101010101" pitchFamily="2" charset="-122"/>
              </a:rPr>
              <a:t>5</a:t>
            </a:r>
            <a:r>
              <a:rPr lang="zh-CN" altLang="en-US" sz="2800">
                <a:latin typeface="宋体" panose="02010600030101010101" pitchFamily="2" charset="-122"/>
                <a:cs typeface="宋体" panose="02010600030101010101" pitchFamily="2" charset="-122"/>
              </a:rPr>
              <a:t>.（2019·湘潭）如图29甲所示，用微小压强计探究液体内部压强的特点.（ρ盐水＞ρ水）</a:t>
            </a: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（1）实验中，将液体内部的压强大小转换为用U形管两侧液面的</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来表示. </a:t>
            </a:r>
            <a:endParaRPr lang="zh-CN" altLang="en-US" sz="2800">
              <a:latin typeface="宋体" panose="02010600030101010101" pitchFamily="2" charset="-122"/>
              <a:cs typeface="宋体" panose="02010600030101010101" pitchFamily="2" charset="-122"/>
            </a:endParaRPr>
          </a:p>
        </p:txBody>
      </p:sp>
      <p:sp>
        <p:nvSpPr>
          <p:cNvPr id="7" name="文本框 6"/>
          <p:cNvSpPr txBox="1"/>
          <p:nvPr/>
        </p:nvSpPr>
        <p:spPr>
          <a:xfrm>
            <a:off x="3277235" y="542607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高度差</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6072505" y="4374515"/>
            <a:ext cx="2351405" cy="1564640"/>
          </a:xfrm>
          <a:prstGeom prst="rect">
            <a:avLst/>
          </a:prstGeom>
        </p:spPr>
      </p:pic>
      <p:sp>
        <p:nvSpPr>
          <p:cNvPr id="2" name="文本框 1"/>
          <p:cNvSpPr txBox="1"/>
          <p:nvPr/>
        </p:nvSpPr>
        <p:spPr>
          <a:xfrm>
            <a:off x="573723" y="1746885"/>
            <a:ext cx="7996555" cy="319214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（2）为了使实验现象更明显，U形管中的液体最好用</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（选填“有色”或“无色”）. </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（3）将探头放在图乙所示液体内部的A、B位置，观察到U形管两侧液面的高度差h</a:t>
            </a:r>
            <a:r>
              <a:rPr sz="2800" baseline="-25000">
                <a:latin typeface="宋体" panose="02010600030101010101" pitchFamily="2" charset="-122"/>
                <a:cs typeface="宋体" panose="02010600030101010101" pitchFamily="2" charset="-122"/>
              </a:rPr>
              <a:t>B</a:t>
            </a:r>
            <a:r>
              <a:rPr sz="2800">
                <a:latin typeface="宋体" panose="02010600030101010101" pitchFamily="2" charset="-122"/>
                <a:cs typeface="宋体" panose="02010600030101010101" pitchFamily="2" charset="-122"/>
              </a:rPr>
              <a:t>＞h</a:t>
            </a:r>
            <a:r>
              <a:rPr sz="2800" baseline="-25000">
                <a:latin typeface="宋体" panose="02010600030101010101" pitchFamily="2" charset="-122"/>
                <a:cs typeface="宋体" panose="02010600030101010101" pitchFamily="2" charset="-122"/>
              </a:rPr>
              <a:t>A</a:t>
            </a:r>
            <a:r>
              <a:rPr sz="2800">
                <a:latin typeface="宋体" panose="02010600030101010101" pitchFamily="2" charset="-122"/>
                <a:cs typeface="宋体" panose="02010600030101010101" pitchFamily="2" charset="-122"/>
              </a:rPr>
              <a:t>，经过多次实验观察到同样的现象，这说明同种液体内部的压强随</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的增加而增大. </a:t>
            </a:r>
            <a:endParaRPr sz="2800">
              <a:latin typeface="宋体" panose="02010600030101010101" pitchFamily="2" charset="-122"/>
              <a:cs typeface="宋体" panose="02010600030101010101" pitchFamily="2" charset="-122"/>
            </a:endParaRPr>
          </a:p>
        </p:txBody>
      </p:sp>
      <p:sp>
        <p:nvSpPr>
          <p:cNvPr id="7" name="文本框 6"/>
          <p:cNvSpPr txBox="1"/>
          <p:nvPr/>
        </p:nvSpPr>
        <p:spPr>
          <a:xfrm>
            <a:off x="1510665" y="227203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有色 </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1822450" y="434530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深度</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3" grpId="0"/>
      <p:bldP spid="3" grpId="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5549900" y="4608195"/>
            <a:ext cx="2236470" cy="1487805"/>
          </a:xfrm>
          <a:prstGeom prst="rect">
            <a:avLst/>
          </a:prstGeom>
        </p:spPr>
      </p:pic>
      <p:sp>
        <p:nvSpPr>
          <p:cNvPr id="2" name="文本框 1"/>
          <p:cNvSpPr txBox="1"/>
          <p:nvPr/>
        </p:nvSpPr>
        <p:spPr>
          <a:xfrm>
            <a:off x="573723" y="1316355"/>
            <a:ext cx="7996555" cy="3192145"/>
          </a:xfrm>
          <a:prstGeom prst="rect">
            <a:avLst/>
          </a:prstGeom>
          <a:noFill/>
        </p:spPr>
        <p:txBody>
          <a:bodyPr wrap="square" rtlCol="0" anchor="t">
            <a:spAutoFit/>
          </a:bodyPr>
          <a:p>
            <a:pPr algn="just">
              <a:lnSpc>
                <a:spcPct val="120000"/>
              </a:lnSpc>
            </a:pPr>
            <a:r>
              <a:rPr sz="2800">
                <a:latin typeface="宋体" panose="02010600030101010101" pitchFamily="2" charset="-122"/>
                <a:cs typeface="宋体" panose="02010600030101010101" pitchFamily="2" charset="-122"/>
              </a:rPr>
              <a:t>（4）将探头放在图乙中所示液体内部等深的B、C位置，观察到U形管两侧液面的高度差h</a:t>
            </a:r>
            <a:r>
              <a:rPr sz="2800" baseline="-25000">
                <a:latin typeface="宋体" panose="02010600030101010101" pitchFamily="2" charset="-122"/>
                <a:cs typeface="宋体" panose="02010600030101010101" pitchFamily="2" charset="-122"/>
              </a:rPr>
              <a:t>C</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h</a:t>
            </a:r>
            <a:r>
              <a:rPr sz="2800" baseline="-25000">
                <a:latin typeface="宋体" panose="02010600030101010101" pitchFamily="2" charset="-122"/>
                <a:cs typeface="宋体" panose="02010600030101010101" pitchFamily="2" charset="-122"/>
              </a:rPr>
              <a:t>B</a:t>
            </a:r>
            <a:r>
              <a:rPr sz="2800">
                <a:latin typeface="宋体" panose="02010600030101010101" pitchFamily="2" charset="-122"/>
                <a:cs typeface="宋体" panose="02010600030101010101" pitchFamily="2" charset="-122"/>
              </a:rPr>
              <a:t>（选填“＜”“＝”或“＞”），这是为了研究液体压强与液体</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的关系. </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（5）由以上实验可知图乙所示液体内部A、B、C、D四个位置压强最大的是位置 </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 </a:t>
            </a:r>
            <a:endParaRPr sz="2800">
              <a:latin typeface="宋体" panose="02010600030101010101" pitchFamily="2" charset="-122"/>
              <a:cs typeface="宋体" panose="02010600030101010101" pitchFamily="2" charset="-122"/>
            </a:endParaRPr>
          </a:p>
        </p:txBody>
      </p:sp>
      <p:sp>
        <p:nvSpPr>
          <p:cNvPr id="7" name="文本框 6"/>
          <p:cNvSpPr txBox="1"/>
          <p:nvPr/>
        </p:nvSpPr>
        <p:spPr>
          <a:xfrm>
            <a:off x="6757670" y="182816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3471545" y="286766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密度</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5549900" y="389382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D</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3" grpId="0"/>
      <p:bldP spid="3" grpId="1"/>
      <p:bldP spid="4" grpId="0"/>
      <p:bldP spid="4" grpId="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文本框 4"/>
          <p:cNvSpPr txBox="1"/>
          <p:nvPr/>
        </p:nvSpPr>
        <p:spPr>
          <a:xfrm>
            <a:off x="486568" y="3401378"/>
            <a:ext cx="8170863" cy="1641475"/>
          </a:xfrm>
          <a:prstGeom prst="rect">
            <a:avLst/>
          </a:prstGeom>
          <a:noFill/>
          <a:ln w="9525">
            <a:noFill/>
          </a:ln>
        </p:spPr>
        <p:txBody>
          <a:bodyPr anchor="ctr" anchorCtr="0">
            <a:spAutoFit/>
          </a:bodyPr>
          <a:p>
            <a:pPr marL="1144905" indent="-1144905" algn="just">
              <a:lnSpc>
                <a:spcPct val="120000"/>
              </a:lnSpc>
            </a:pPr>
            <a:r>
              <a:rPr lang="zh-CN" altLang="en-US" sz="2800" dirty="0">
                <a:latin typeface="宋体" panose="02010600030101010101" pitchFamily="2" charset="-122"/>
                <a:cs typeface="宋体" panose="02010600030101010101" pitchFamily="2" charset="-122"/>
              </a:rPr>
              <a:t>考点</a:t>
            </a:r>
            <a:r>
              <a:rPr lang="en-US" altLang="zh-CN" sz="2800" dirty="0">
                <a:latin typeface="宋体" panose="02010600030101010101" pitchFamily="2" charset="-122"/>
                <a:cs typeface="宋体" panose="02010600030101010101" pitchFamily="2" charset="-122"/>
              </a:rPr>
              <a:t>1.</a:t>
            </a:r>
            <a:r>
              <a:rPr sz="2800" dirty="0">
                <a:latin typeface="宋体" panose="02010600030101010101" pitchFamily="2" charset="-122"/>
                <a:cs typeface="宋体" panose="02010600030101010101" pitchFamily="2" charset="-122"/>
              </a:rPr>
              <a:t>知道大气压强及其与人类生活的关系.</a:t>
            </a:r>
            <a:endParaRPr sz="2800" dirty="0">
              <a:latin typeface="宋体" panose="02010600030101010101" pitchFamily="2" charset="-122"/>
              <a:cs typeface="宋体" panose="02010600030101010101" pitchFamily="2" charset="-122"/>
            </a:endParaRPr>
          </a:p>
          <a:p>
            <a:pPr marL="1144905" indent="-1144905" algn="just">
              <a:lnSpc>
                <a:spcPct val="120000"/>
              </a:lnSpc>
            </a:pPr>
            <a:r>
              <a:rPr sz="2800" dirty="0">
                <a:latin typeface="宋体" panose="02010600030101010101" pitchFamily="2" charset="-122"/>
                <a:cs typeface="宋体" panose="02010600030101010101" pitchFamily="2" charset="-122"/>
              </a:rPr>
              <a:t>考点2.了解流体的压强与流速的关系及其在生活中的应用.</a:t>
            </a:r>
            <a:endParaRPr sz="2800" dirty="0">
              <a:latin typeface="宋体" panose="02010600030101010101" pitchFamily="2" charset="-122"/>
              <a:cs typeface="宋体" panose="02010600030101010101" pitchFamily="2" charset="-122"/>
            </a:endParaRPr>
          </a:p>
        </p:txBody>
      </p:sp>
      <p:sp>
        <p:nvSpPr>
          <p:cNvPr id="5123" name="TextBox 1"/>
          <p:cNvSpPr txBox="1"/>
          <p:nvPr/>
        </p:nvSpPr>
        <p:spPr>
          <a:xfrm>
            <a:off x="1150938" y="200437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中考导航</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TextBox 1"/>
          <p:cNvSpPr txBox="1"/>
          <p:nvPr/>
        </p:nvSpPr>
        <p:spPr>
          <a:xfrm>
            <a:off x="1150938" y="2634298"/>
            <a:ext cx="6842125" cy="521970"/>
          </a:xfrm>
          <a:prstGeom prst="rect">
            <a:avLst/>
          </a:prstGeom>
          <a:noFill/>
          <a:ln w="9525">
            <a:noFill/>
          </a:ln>
        </p:spPr>
        <p:txBody>
          <a:bodyPr>
            <a:spAutoFit/>
          </a:bodyPr>
          <a:p>
            <a:pPr marL="0" lvl="1" indent="-182880" algn="ctr" eaLnBrk="1" hangingPunct="1"/>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课程标准</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矩形 259"/>
          <p:cNvSpPr>
            <a:spLocks noChangeArrowheads="1"/>
          </p:cNvSpPr>
          <p:nvPr/>
        </p:nvSpPr>
        <p:spPr bwMode="auto">
          <a:xfrm>
            <a:off x="1638300" y="686435"/>
            <a:ext cx="5857240" cy="1156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第</a:t>
            </a:r>
            <a:r>
              <a:rPr kumimoji="0" lang="en-US" altLang="zh-CN"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2</a:t>
            </a:r>
            <a:r>
              <a:rPr kumimoji="0" lang="zh-CN" altLang="en-US"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课时 </a:t>
            </a:r>
            <a:r>
              <a:rPr kumimoji="0" lang="zh-CN" altLang="en-US"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  大气压强</a:t>
            </a:r>
            <a:endParaRPr kumimoji="0" lang="zh-CN" altLang="en-US"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endParaRPr>
          </a:p>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流体压强与流速的关系</a:t>
            </a:r>
            <a:endParaRPr kumimoji="0" lang="zh-CN" altLang="en-US" sz="3415" i="0" u="none" strike="noStrike" kern="1200" cap="all"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endParaRPr>
          </a:p>
        </p:txBody>
      </p:sp>
    </p:spTree>
  </p:cSld>
  <p:clrMapOvr>
    <a:masterClrMapping/>
  </p:clrMapOvr>
  <p:transition>
    <p:push dir="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文本框 4"/>
          <p:cNvSpPr txBox="1"/>
          <p:nvPr/>
        </p:nvSpPr>
        <p:spPr>
          <a:xfrm>
            <a:off x="628968" y="2353945"/>
            <a:ext cx="7886065" cy="2158365"/>
          </a:xfrm>
          <a:prstGeom prst="rect">
            <a:avLst/>
          </a:prstGeom>
          <a:noFill/>
          <a:ln w="9525">
            <a:noFill/>
          </a:ln>
        </p:spPr>
        <p:txBody>
          <a:bodyPr wrap="square">
            <a:spAutoFit/>
          </a:bodyPr>
          <a:p>
            <a:pPr indent="741045" algn="just">
              <a:lnSpc>
                <a:spcPct val="120000"/>
              </a:lnSpc>
            </a:pPr>
            <a:r>
              <a:rPr sz="2800" dirty="0">
                <a:latin typeface="宋体" panose="02010600030101010101" pitchFamily="2" charset="-122"/>
                <a:cs typeface="宋体" panose="02010600030101010101" pitchFamily="2" charset="-122"/>
              </a:rPr>
              <a:t>证明大气压的存在实例及解释，知道托里拆利实验和标准大气压的大小，知道流体的压强与流速关系的常见现象及解释. 常见题型有选择题、填空题、实验题、综合能力题.</a:t>
            </a:r>
            <a:endParaRPr sz="2800" dirty="0">
              <a:latin typeface="宋体" panose="02010600030101010101" pitchFamily="2" charset="-122"/>
              <a:cs typeface="宋体" panose="02010600030101010101" pitchFamily="2" charset="-122"/>
            </a:endParaRPr>
          </a:p>
        </p:txBody>
      </p:sp>
      <p:sp>
        <p:nvSpPr>
          <p:cNvPr id="3" name="TextBox 1"/>
          <p:cNvSpPr txBox="1"/>
          <p:nvPr/>
        </p:nvSpPr>
        <p:spPr>
          <a:xfrm>
            <a:off x="1150938" y="1455103"/>
            <a:ext cx="6842125" cy="521970"/>
          </a:xfrm>
          <a:prstGeom prst="rect">
            <a:avLst/>
          </a:prstGeom>
          <a:noFill/>
          <a:ln w="9525">
            <a:noFill/>
          </a:ln>
        </p:spPr>
        <p:txBody>
          <a:bodyPr>
            <a:spAutoFit/>
          </a:bodyPr>
          <a:p>
            <a:pPr marL="0" lvl="1" indent="-182880" algn="ctr" eaLnBrk="1" hangingPunct="1">
              <a:buClrTx/>
              <a:buSzTx/>
              <a:buFontTx/>
            </a:pP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 考情分析</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p:push dir="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extBox 1"/>
          <p:cNvSpPr txBox="1"/>
          <p:nvPr/>
        </p:nvSpPr>
        <p:spPr>
          <a:xfrm>
            <a:off x="1150938" y="56927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考点梳理</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670560" y="2226945"/>
            <a:ext cx="7895590" cy="4225925"/>
          </a:xfrm>
          <a:prstGeom prst="rect">
            <a:avLst/>
          </a:prstGeom>
          <a:noFill/>
        </p:spPr>
        <p:txBody>
          <a:bodyPr wrap="square" rtlCol="0" anchor="t">
            <a:spAutoFit/>
          </a:bodyPr>
          <a:p>
            <a:pPr>
              <a:lnSpc>
                <a:spcPct val="120000"/>
              </a:lnSpc>
            </a:pPr>
            <a:r>
              <a:rPr lang="zh-CN" altLang="en-US" sz="2800" b="1">
                <a:latin typeface="宋体" panose="02010600030101010101" pitchFamily="2" charset="-122"/>
                <a:cs typeface="宋体" panose="02010600030101010101" pitchFamily="2" charset="-122"/>
              </a:rPr>
              <a:t>1.产生原因</a:t>
            </a:r>
            <a:r>
              <a:rPr lang="zh-CN" altLang="en-US" sz="2800">
                <a:latin typeface="宋体" panose="02010600030101010101" pitchFamily="2" charset="-122"/>
                <a:cs typeface="宋体" panose="02010600030101010101" pitchFamily="2" charset="-122"/>
              </a:rPr>
              <a:t>：气体具有</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，受</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作用. </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b="1">
                <a:latin typeface="宋体" panose="02010600030101010101" pitchFamily="2" charset="-122"/>
                <a:cs typeface="宋体" panose="02010600030101010101" pitchFamily="2" charset="-122"/>
              </a:rPr>
              <a:t>2.方向</a:t>
            </a:r>
            <a:r>
              <a:rPr lang="zh-CN" altLang="en-US" sz="2800">
                <a:latin typeface="宋体" panose="02010600030101010101" pitchFamily="2" charset="-122"/>
                <a:cs typeface="宋体" panose="02010600030101010101" pitchFamily="2" charset="-122"/>
              </a:rPr>
              <a:t>：在大气内部向</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都有压强.</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b="1">
                <a:latin typeface="宋体" panose="02010600030101010101" pitchFamily="2" charset="-122"/>
                <a:cs typeface="宋体" panose="02010600030101010101" pitchFamily="2" charset="-122"/>
              </a:rPr>
              <a:t>3.证明大气压存在的著名实验</a:t>
            </a:r>
            <a:r>
              <a:rPr lang="zh-CN" altLang="en-US" sz="2800">
                <a:latin typeface="宋体" panose="02010600030101010101" pitchFamily="2" charset="-122"/>
                <a:cs typeface="宋体" panose="02010600030101010101" pitchFamily="2" charset="-122"/>
              </a:rPr>
              <a:t>：</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实验. </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b="1">
                <a:latin typeface="宋体" panose="02010600030101010101" pitchFamily="2" charset="-122"/>
                <a:cs typeface="宋体" panose="02010600030101010101" pitchFamily="2" charset="-122"/>
              </a:rPr>
              <a:t>4.第一个测量大气压的实验</a:t>
            </a:r>
            <a:r>
              <a:rPr lang="zh-CN" altLang="en-US" sz="2800">
                <a:latin typeface="宋体" panose="02010600030101010101" pitchFamily="2" charset="-122"/>
                <a:cs typeface="宋体" panose="02010600030101010101" pitchFamily="2" charset="-122"/>
              </a:rPr>
              <a:t>：</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实验.</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5.1个标准大气压＝</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mmHg＝</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Pa. 如果换成水柱，高度约为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m.</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b="1">
                <a:latin typeface="宋体" panose="02010600030101010101" pitchFamily="2" charset="-122"/>
                <a:cs typeface="宋体" panose="02010600030101010101" pitchFamily="2" charset="-122"/>
              </a:rPr>
              <a:t>6.大气压的测量工具</a:t>
            </a:r>
            <a:r>
              <a:rPr lang="zh-CN" altLang="en-US" sz="2800">
                <a:latin typeface="宋体" panose="02010600030101010101" pitchFamily="2" charset="-122"/>
                <a:cs typeface="宋体" panose="02010600030101010101" pitchFamily="2" charset="-122"/>
              </a:rPr>
              <a:t>：气压计—水银气压计、金属盒（无液气压计）. </a:t>
            </a:r>
            <a:endParaRPr lang="zh-CN" altLang="en-US" sz="2800">
              <a:latin typeface="宋体" panose="02010600030101010101" pitchFamily="2" charset="-122"/>
              <a:cs typeface="宋体" panose="02010600030101010101" pitchFamily="2" charset="-122"/>
            </a:endParaRPr>
          </a:p>
        </p:txBody>
      </p:sp>
      <p:sp>
        <p:nvSpPr>
          <p:cNvPr id="8" name="文本框 7"/>
          <p:cNvSpPr txBox="1"/>
          <p:nvPr/>
        </p:nvSpPr>
        <p:spPr>
          <a:xfrm>
            <a:off x="4001135" y="2298700"/>
            <a:ext cx="224726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流动性 </a:t>
            </a:r>
            <a:endParaRPr lang="zh-CN" altLang="en-US" sz="2800" b="1">
              <a:solidFill>
                <a:srgbClr val="FF0000"/>
              </a:solidFill>
              <a:latin typeface="Times New Roman" panose="02020603050405020304" pitchFamily="18" charset="0"/>
              <a:cs typeface="Times New Roman" panose="02020603050405020304" pitchFamily="18" charset="0"/>
            </a:endParaRPr>
          </a:p>
        </p:txBody>
      </p:sp>
      <p:sp>
        <p:nvSpPr>
          <p:cNvPr id="5" name="文本框 4"/>
          <p:cNvSpPr txBox="1"/>
          <p:nvPr/>
        </p:nvSpPr>
        <p:spPr>
          <a:xfrm>
            <a:off x="671195" y="1155700"/>
            <a:ext cx="7947660" cy="1198245"/>
          </a:xfrm>
          <a:prstGeom prst="rect">
            <a:avLst/>
          </a:prstGeom>
          <a:noFill/>
        </p:spPr>
        <p:txBody>
          <a:bodyPr wrap="square" rtlCol="0" anchor="t">
            <a:spAutoFit/>
          </a:bodyPr>
          <a:p>
            <a:pPr algn="l">
              <a:lnSpc>
                <a:spcPct val="120000"/>
              </a:lnSpc>
            </a:pPr>
            <a:r>
              <a:rPr lang="zh-CN" altLang="en-US" sz="3200" b="1">
                <a:solidFill>
                  <a:srgbClr val="FF0000"/>
                </a:solidFill>
                <a:latin typeface="宋体" panose="02010600030101010101" pitchFamily="2" charset="-122"/>
                <a:cs typeface="宋体" panose="02010600030101010101" pitchFamily="2" charset="-122"/>
                <a:sym typeface="+mn-ea"/>
              </a:rPr>
              <a:t>一、大气压强</a:t>
            </a:r>
            <a:r>
              <a:rPr lang="zh-CN" altLang="en-US" sz="2800">
                <a:latin typeface="宋体" panose="02010600030101010101" pitchFamily="2" charset="-122"/>
                <a:cs typeface="宋体" panose="02010600030101010101" pitchFamily="2" charset="-122"/>
                <a:sym typeface="+mn-ea"/>
              </a:rPr>
              <a:t>（10年3考，2016、2015、2013年考）</a:t>
            </a:r>
            <a:endParaRPr lang="zh-CN" altLang="en-US" sz="2800">
              <a:latin typeface="宋体" panose="02010600030101010101" pitchFamily="2" charset="-122"/>
              <a:cs typeface="宋体" panose="02010600030101010101" pitchFamily="2" charset="-122"/>
              <a:sym typeface="+mn-ea"/>
            </a:endParaRPr>
          </a:p>
        </p:txBody>
      </p:sp>
      <p:sp>
        <p:nvSpPr>
          <p:cNvPr id="3" name="文本框 2"/>
          <p:cNvSpPr txBox="1"/>
          <p:nvPr/>
        </p:nvSpPr>
        <p:spPr>
          <a:xfrm>
            <a:off x="5949315" y="2298700"/>
            <a:ext cx="224726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重力</a:t>
            </a:r>
            <a:endParaRPr lang="zh-CN" altLang="en-US" sz="2800" b="1">
              <a:solidFill>
                <a:srgbClr val="FF0000"/>
              </a:solidFill>
              <a:latin typeface="Times New Roman" panose="02020603050405020304" pitchFamily="18" charset="0"/>
              <a:cs typeface="Times New Roman" panose="02020603050405020304" pitchFamily="18" charset="0"/>
            </a:endParaRPr>
          </a:p>
        </p:txBody>
      </p:sp>
      <p:sp>
        <p:nvSpPr>
          <p:cNvPr id="4" name="文本框 3"/>
          <p:cNvSpPr txBox="1"/>
          <p:nvPr/>
        </p:nvSpPr>
        <p:spPr>
          <a:xfrm>
            <a:off x="4182745" y="2748915"/>
            <a:ext cx="2247265" cy="521970"/>
          </a:xfrm>
          <a:prstGeom prst="rect">
            <a:avLst/>
          </a:prstGeom>
          <a:noFill/>
        </p:spPr>
        <p:txBody>
          <a:bodyPr wrap="square" rtlCol="0">
            <a:spAutoFit/>
          </a:bodyPr>
          <a:p>
            <a:pPr algn="ctr"/>
            <a:r>
              <a:rPr sz="2800" b="1">
                <a:solidFill>
                  <a:srgbClr val="FF0000"/>
                </a:solidFill>
                <a:latin typeface="Times New Roman" panose="02020603050405020304" pitchFamily="18" charset="0"/>
                <a:cs typeface="Times New Roman" panose="02020603050405020304" pitchFamily="18" charset="0"/>
              </a:rPr>
              <a:t>各个方向</a:t>
            </a:r>
            <a:endParaRPr sz="2800" b="1">
              <a:solidFill>
                <a:srgbClr val="FF0000"/>
              </a:solidFill>
              <a:latin typeface="Times New Roman" panose="02020603050405020304" pitchFamily="18" charset="0"/>
              <a:cs typeface="Times New Roman" panose="02020603050405020304" pitchFamily="18" charset="0"/>
            </a:endParaRPr>
          </a:p>
        </p:txBody>
      </p:sp>
      <p:sp>
        <p:nvSpPr>
          <p:cNvPr id="6" name="文本框 5"/>
          <p:cNvSpPr txBox="1"/>
          <p:nvPr/>
        </p:nvSpPr>
        <p:spPr>
          <a:xfrm>
            <a:off x="5521325" y="3270885"/>
            <a:ext cx="224726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马德堡半球</a:t>
            </a:r>
            <a:endParaRPr lang="zh-CN" altLang="en-US" sz="2800" b="1">
              <a:solidFill>
                <a:srgbClr val="FF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5430520" y="3836035"/>
            <a:ext cx="224726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托里拆利</a:t>
            </a:r>
            <a:endParaRPr lang="zh-CN" altLang="en-US" sz="2800" b="1">
              <a:solidFill>
                <a:srgbClr val="FF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3274060" y="4264660"/>
            <a:ext cx="224726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760 </a:t>
            </a:r>
            <a:endParaRPr lang="zh-CN" altLang="en-US" sz="2800" b="1">
              <a:solidFill>
                <a:srgbClr val="FF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5877560" y="4286250"/>
            <a:ext cx="224726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1.013×10</a:t>
            </a:r>
            <a:r>
              <a:rPr lang="zh-CN" altLang="en-US" sz="2800" b="1" baseline="30000">
                <a:solidFill>
                  <a:srgbClr val="FF0000"/>
                </a:solidFill>
                <a:latin typeface="Times New Roman" panose="02020603050405020304" pitchFamily="18" charset="0"/>
                <a:cs typeface="Times New Roman" panose="02020603050405020304" pitchFamily="18" charset="0"/>
              </a:rPr>
              <a:t>5</a:t>
            </a:r>
            <a:endParaRPr lang="zh-CN" altLang="en-US" sz="2800" b="1" baseline="30000">
              <a:solidFill>
                <a:srgbClr val="FF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4676775" y="4786630"/>
            <a:ext cx="224726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10.3  </a:t>
            </a:r>
            <a:endParaRPr lang="zh-CN" altLang="en-US" sz="2800" b="1">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3" grpId="0"/>
      <p:bldP spid="3" grpId="1"/>
      <p:bldP spid="4" grpId="0"/>
      <p:bldP spid="4" grpId="1"/>
      <p:bldP spid="6" grpId="0"/>
      <p:bldP spid="6" grpId="1"/>
      <p:bldP spid="7" grpId="0"/>
      <p:bldP spid="7" grpId="1"/>
      <p:bldP spid="9" grpId="0"/>
      <p:bldP spid="9" grpId="1"/>
      <p:bldP spid="10" grpId="0"/>
      <p:bldP spid="10" grpId="1"/>
      <p:bldP spid="11" grpId="0"/>
      <p:bldP spid="11"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70560" y="1294130"/>
            <a:ext cx="7895590" cy="4742815"/>
          </a:xfrm>
          <a:prstGeom prst="rect">
            <a:avLst/>
          </a:prstGeom>
          <a:noFill/>
        </p:spPr>
        <p:txBody>
          <a:bodyPr wrap="square" rtlCol="0" anchor="t">
            <a:spAutoFit/>
          </a:bodyPr>
          <a:p>
            <a:pPr>
              <a:lnSpc>
                <a:spcPct val="120000"/>
              </a:lnSpc>
            </a:pPr>
            <a:r>
              <a:rPr lang="zh-CN" altLang="en-US" sz="2800" b="1">
                <a:latin typeface="宋体" panose="02010600030101010101" pitchFamily="2" charset="-122"/>
                <a:cs typeface="宋体" panose="02010600030101010101" pitchFamily="2" charset="-122"/>
              </a:rPr>
              <a:t>2.压强</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（1）物理意义：表示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的物理量. </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（2）定义：在物理学中，物体所受</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的大小与</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之比. </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计算公式：p=</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F—压力，单位：</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；S—受力面积，单位：</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；p—压强，单位：</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，简称帕，符号：Pa；1Pa=</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N/m</a:t>
            </a:r>
            <a:r>
              <a:rPr lang="zh-CN" altLang="en-US" sz="2800" baseline="30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推导公式：F=</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，S=</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1cm</a:t>
            </a:r>
            <a:r>
              <a:rPr lang="zh-CN" altLang="en-US" sz="2800" baseline="30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m</a:t>
            </a:r>
            <a:r>
              <a:rPr lang="zh-CN" altLang="en-US" sz="2800" baseline="30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；1dm</a:t>
            </a:r>
            <a:r>
              <a:rPr lang="zh-CN" altLang="en-US" sz="2800" baseline="30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m</a:t>
            </a:r>
            <a:r>
              <a:rPr lang="zh-CN" altLang="en-US" sz="2800" baseline="30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p:txBody>
      </p:sp>
      <p:sp>
        <p:nvSpPr>
          <p:cNvPr id="3" name="文本框 3"/>
          <p:cNvSpPr txBox="1"/>
          <p:nvPr/>
        </p:nvSpPr>
        <p:spPr>
          <a:xfrm>
            <a:off x="4279900" y="1740535"/>
            <a:ext cx="250952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压力作用效果</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5822950" y="228155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压力 </a:t>
            </a:r>
            <a:endParaRPr lang="zh-CN" altLang="en-US" sz="2800" b="1" dirty="0">
              <a:solidFill>
                <a:srgbClr val="FF0000"/>
              </a:solidFill>
              <a:latin typeface="Times New Roman" panose="02020603050405020304" pitchFamily="18" charset="0"/>
            </a:endParaRPr>
          </a:p>
        </p:txBody>
      </p:sp>
      <p:sp>
        <p:nvSpPr>
          <p:cNvPr id="5" name="文本框 4"/>
          <p:cNvSpPr txBox="1"/>
          <p:nvPr/>
        </p:nvSpPr>
        <p:spPr>
          <a:xfrm>
            <a:off x="1508760" y="278447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受力面积</a:t>
            </a:r>
            <a:endParaRPr lang="zh-CN" altLang="en-US" sz="2800" b="1" dirty="0">
              <a:solidFill>
                <a:srgbClr val="FF0000"/>
              </a:solidFill>
              <a:latin typeface="Times New Roman" panose="02020603050405020304" pitchFamily="18" charset="0"/>
            </a:endParaRPr>
          </a:p>
        </p:txBody>
      </p:sp>
      <p:sp>
        <p:nvSpPr>
          <p:cNvPr id="6" name="文本框 5"/>
          <p:cNvSpPr txBox="1"/>
          <p:nvPr/>
        </p:nvSpPr>
        <p:spPr>
          <a:xfrm>
            <a:off x="2502535" y="326199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F/S </a:t>
            </a:r>
            <a:endParaRPr lang="zh-CN" altLang="en-US" sz="2800" b="1" dirty="0">
              <a:solidFill>
                <a:srgbClr val="FF0000"/>
              </a:solidFill>
              <a:latin typeface="Times New Roman" panose="02020603050405020304" pitchFamily="18" charset="0"/>
            </a:endParaRPr>
          </a:p>
        </p:txBody>
      </p:sp>
      <p:sp>
        <p:nvSpPr>
          <p:cNvPr id="7" name="文本框 6"/>
          <p:cNvSpPr txBox="1"/>
          <p:nvPr/>
        </p:nvSpPr>
        <p:spPr>
          <a:xfrm>
            <a:off x="6789420" y="3274695"/>
            <a:ext cx="1776730"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N</a:t>
            </a:r>
            <a:endParaRPr lang="en-US" altLang="zh-CN" sz="2800" b="1" dirty="0">
              <a:solidFill>
                <a:srgbClr val="FF0000"/>
              </a:solidFill>
              <a:latin typeface="Times New Roman" panose="02020603050405020304" pitchFamily="18" charset="0"/>
            </a:endParaRPr>
          </a:p>
        </p:txBody>
      </p:sp>
      <p:sp>
        <p:nvSpPr>
          <p:cNvPr id="8" name="文本框 7"/>
          <p:cNvSpPr txBox="1"/>
          <p:nvPr/>
        </p:nvSpPr>
        <p:spPr>
          <a:xfrm>
            <a:off x="3959860" y="377761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m</a:t>
            </a:r>
            <a:r>
              <a:rPr lang="zh-CN" altLang="en-US" sz="2800" b="1" baseline="30000" dirty="0">
                <a:solidFill>
                  <a:srgbClr val="FF0000"/>
                </a:solidFill>
                <a:latin typeface="Times New Roman" panose="02020603050405020304" pitchFamily="18" charset="0"/>
              </a:rPr>
              <a:t>2</a:t>
            </a:r>
            <a:r>
              <a:rPr lang="zh-CN" altLang="en-US" sz="2800" b="1" dirty="0">
                <a:solidFill>
                  <a:srgbClr val="FF0000"/>
                </a:solidFill>
                <a:latin typeface="Times New Roman" panose="02020603050405020304" pitchFamily="18" charset="0"/>
              </a:rPr>
              <a:t> </a:t>
            </a:r>
            <a:endParaRPr lang="zh-CN" altLang="en-US" sz="2800" b="1" dirty="0">
              <a:solidFill>
                <a:srgbClr val="FF0000"/>
              </a:solidFill>
              <a:latin typeface="Times New Roman" panose="02020603050405020304" pitchFamily="18" charset="0"/>
            </a:endParaRPr>
          </a:p>
        </p:txBody>
      </p:sp>
      <p:sp>
        <p:nvSpPr>
          <p:cNvPr id="9" name="文本框 8"/>
          <p:cNvSpPr txBox="1"/>
          <p:nvPr/>
        </p:nvSpPr>
        <p:spPr>
          <a:xfrm>
            <a:off x="501015" y="429323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帕斯卡</a:t>
            </a:r>
            <a:endParaRPr lang="zh-CN" altLang="en-US" sz="2800" b="1" dirty="0">
              <a:solidFill>
                <a:srgbClr val="FF0000"/>
              </a:solidFill>
              <a:latin typeface="Times New Roman" panose="02020603050405020304" pitchFamily="18" charset="0"/>
            </a:endParaRPr>
          </a:p>
        </p:txBody>
      </p:sp>
      <p:sp>
        <p:nvSpPr>
          <p:cNvPr id="10" name="文本框 9"/>
          <p:cNvSpPr txBox="1"/>
          <p:nvPr/>
        </p:nvSpPr>
        <p:spPr>
          <a:xfrm>
            <a:off x="5984875" y="4293235"/>
            <a:ext cx="1776730" cy="607695"/>
          </a:xfrm>
          <a:prstGeom prst="rect">
            <a:avLst/>
          </a:prstGeom>
          <a:noFill/>
          <a:ln w="9525">
            <a:noFill/>
          </a:ln>
        </p:spPr>
        <p:txBody>
          <a:bodyPr wrap="square">
            <a:spAutoFit/>
          </a:bodyPr>
          <a:p>
            <a:pPr algn="ctr">
              <a:lnSpc>
                <a:spcPct val="120000"/>
              </a:lnSpc>
            </a:pPr>
            <a:r>
              <a:rPr lang="en-US" altLang="zh-CN" sz="2800" b="1" dirty="0">
                <a:solidFill>
                  <a:srgbClr val="FF0000"/>
                </a:solidFill>
                <a:latin typeface="Times New Roman" panose="02020603050405020304" pitchFamily="18" charset="0"/>
              </a:rPr>
              <a:t>1</a:t>
            </a:r>
            <a:r>
              <a:rPr lang="zh-CN" altLang="en-US" sz="2800" b="1" dirty="0">
                <a:solidFill>
                  <a:srgbClr val="FF0000"/>
                </a:solidFill>
                <a:latin typeface="Times New Roman" panose="02020603050405020304" pitchFamily="18" charset="0"/>
              </a:rPr>
              <a:t> </a:t>
            </a:r>
            <a:endParaRPr lang="zh-CN" altLang="en-US" sz="2800" b="1" dirty="0">
              <a:solidFill>
                <a:srgbClr val="FF0000"/>
              </a:solidFill>
              <a:latin typeface="Times New Roman" panose="02020603050405020304" pitchFamily="18" charset="0"/>
            </a:endParaRPr>
          </a:p>
        </p:txBody>
      </p:sp>
      <p:sp>
        <p:nvSpPr>
          <p:cNvPr id="11" name="文本框 10"/>
          <p:cNvSpPr txBox="1"/>
          <p:nvPr/>
        </p:nvSpPr>
        <p:spPr>
          <a:xfrm>
            <a:off x="2626360" y="480885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pS</a:t>
            </a:r>
            <a:endParaRPr lang="zh-CN" altLang="en-US" sz="2800" b="1" dirty="0">
              <a:solidFill>
                <a:srgbClr val="FF0000"/>
              </a:solidFill>
              <a:latin typeface="Times New Roman" panose="02020603050405020304" pitchFamily="18" charset="0"/>
            </a:endParaRPr>
          </a:p>
        </p:txBody>
      </p:sp>
      <p:sp>
        <p:nvSpPr>
          <p:cNvPr id="12" name="文本框 11"/>
          <p:cNvSpPr txBox="1"/>
          <p:nvPr/>
        </p:nvSpPr>
        <p:spPr>
          <a:xfrm>
            <a:off x="5012690" y="480885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F/p</a:t>
            </a:r>
            <a:endParaRPr lang="zh-CN" altLang="en-US" sz="2800" b="1" dirty="0">
              <a:solidFill>
                <a:srgbClr val="FF0000"/>
              </a:solidFill>
              <a:latin typeface="Times New Roman" panose="02020603050405020304" pitchFamily="18" charset="0"/>
            </a:endParaRPr>
          </a:p>
        </p:txBody>
      </p:sp>
      <p:sp>
        <p:nvSpPr>
          <p:cNvPr id="13" name="文本框 12"/>
          <p:cNvSpPr txBox="1"/>
          <p:nvPr/>
        </p:nvSpPr>
        <p:spPr>
          <a:xfrm>
            <a:off x="1717675" y="532511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10</a:t>
            </a:r>
            <a:r>
              <a:rPr lang="zh-CN" altLang="en-US" sz="2800" b="1" baseline="30000" dirty="0">
                <a:solidFill>
                  <a:srgbClr val="FF0000"/>
                </a:solidFill>
                <a:latin typeface="Times New Roman" panose="02020603050405020304" pitchFamily="18" charset="0"/>
              </a:rPr>
              <a:t>-4</a:t>
            </a:r>
            <a:endParaRPr lang="zh-CN" altLang="en-US" sz="2800" b="1" baseline="30000" dirty="0">
              <a:solidFill>
                <a:srgbClr val="FF0000"/>
              </a:solidFill>
              <a:latin typeface="Times New Roman" panose="02020603050405020304" pitchFamily="18" charset="0"/>
            </a:endParaRPr>
          </a:p>
        </p:txBody>
      </p:sp>
      <p:sp>
        <p:nvSpPr>
          <p:cNvPr id="14" name="文本框 13"/>
          <p:cNvSpPr txBox="1"/>
          <p:nvPr/>
        </p:nvSpPr>
        <p:spPr>
          <a:xfrm>
            <a:off x="5302250" y="532511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10</a:t>
            </a:r>
            <a:r>
              <a:rPr lang="zh-CN" altLang="en-US" sz="2800" b="1" baseline="30000" dirty="0">
                <a:solidFill>
                  <a:srgbClr val="FF0000"/>
                </a:solidFill>
                <a:latin typeface="Times New Roman" panose="02020603050405020304" pitchFamily="18" charset="0"/>
              </a:rPr>
              <a:t>-2</a:t>
            </a:r>
            <a:r>
              <a:rPr lang="zh-CN" altLang="en-US" sz="2800" b="1" dirty="0">
                <a:solidFill>
                  <a:srgbClr val="FF0000"/>
                </a:solidFill>
                <a:latin typeface="Times New Roman" panose="02020603050405020304" pitchFamily="18" charset="0"/>
              </a:rPr>
              <a:t> </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500" fill="hold"/>
                                        <p:tgtEl>
                                          <p:spTgt spid="11"/>
                                        </p:tgtEl>
                                        <p:attrNameLst>
                                          <p:attrName>ppt_x</p:attrName>
                                        </p:attrNameLst>
                                      </p:cBhvr>
                                      <p:tavLst>
                                        <p:tav tm="0">
                                          <p:val>
                                            <p:strVal val="#ppt_x"/>
                                          </p:val>
                                        </p:tav>
                                        <p:tav tm="100000">
                                          <p:val>
                                            <p:strVal val="#ppt_x"/>
                                          </p:val>
                                        </p:tav>
                                      </p:tavLst>
                                    </p:anim>
                                    <p:anim calcmode="lin" valueType="num">
                                      <p:cBhvr additive="base">
                                        <p:cTn id="5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ppt_x"/>
                                          </p:val>
                                        </p:tav>
                                        <p:tav tm="100000">
                                          <p:val>
                                            <p:strVal val="#ppt_x"/>
                                          </p:val>
                                        </p:tav>
                                      </p:tavLst>
                                    </p:anim>
                                    <p:anim calcmode="lin" valueType="num">
                                      <p:cBhvr additive="base">
                                        <p:cTn id="6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additive="base">
                                        <p:cTn id="67" dur="500" fill="hold"/>
                                        <p:tgtEl>
                                          <p:spTgt spid="13"/>
                                        </p:tgtEl>
                                        <p:attrNameLst>
                                          <p:attrName>ppt_x</p:attrName>
                                        </p:attrNameLst>
                                      </p:cBhvr>
                                      <p:tavLst>
                                        <p:tav tm="0">
                                          <p:val>
                                            <p:strVal val="#ppt_x"/>
                                          </p:val>
                                        </p:tav>
                                        <p:tav tm="100000">
                                          <p:val>
                                            <p:strVal val="#ppt_x"/>
                                          </p:val>
                                        </p:tav>
                                      </p:tavLst>
                                    </p:anim>
                                    <p:anim calcmode="lin" valueType="num">
                                      <p:cBhvr additive="base">
                                        <p:cTn id="6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additive="base">
                                        <p:cTn id="73" dur="500" fill="hold"/>
                                        <p:tgtEl>
                                          <p:spTgt spid="14"/>
                                        </p:tgtEl>
                                        <p:attrNameLst>
                                          <p:attrName>ppt_x</p:attrName>
                                        </p:attrNameLst>
                                      </p:cBhvr>
                                      <p:tavLst>
                                        <p:tav tm="0">
                                          <p:val>
                                            <p:strVal val="#ppt_x"/>
                                          </p:val>
                                        </p:tav>
                                        <p:tav tm="100000">
                                          <p:val>
                                            <p:strVal val="#ppt_x"/>
                                          </p:val>
                                        </p:tav>
                                      </p:tavLst>
                                    </p:anim>
                                    <p:anim calcmode="lin" valueType="num">
                                      <p:cBhvr additive="base">
                                        <p:cTn id="7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P spid="6" grpId="0"/>
      <p:bldP spid="6" grpId="1"/>
      <p:bldP spid="7" grpId="0"/>
      <p:bldP spid="7" grpId="1"/>
      <p:bldP spid="8" grpId="0"/>
      <p:bldP spid="8" grpId="1"/>
      <p:bldP spid="9" grpId="0"/>
      <p:bldP spid="9" grpId="1"/>
      <p:bldP spid="10" grpId="0"/>
      <p:bldP spid="10" grpId="1"/>
      <p:bldP spid="11" grpId="0"/>
      <p:bldP spid="11" grpId="1"/>
      <p:bldP spid="12" grpId="0"/>
      <p:bldP spid="12" grpId="1"/>
      <p:bldP spid="13" grpId="0"/>
      <p:bldP spid="13" grpId="1"/>
      <p:bldP spid="14" grpId="0"/>
      <p:bldP spid="14" grpId="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1399540"/>
            <a:ext cx="7894320" cy="4742815"/>
          </a:xfrm>
          <a:prstGeom prst="rect">
            <a:avLst/>
          </a:prstGeom>
          <a:noFill/>
        </p:spPr>
        <p:txBody>
          <a:bodyPr wrap="square" rtlCol="0" anchor="t">
            <a:spAutoFit/>
          </a:bodyPr>
          <a:p>
            <a:pPr algn="just">
              <a:lnSpc>
                <a:spcPct val="120000"/>
              </a:lnSpc>
            </a:pPr>
            <a:r>
              <a:rPr lang="zh-CN" altLang="en-US" sz="2800" b="1">
                <a:latin typeface="宋体" panose="02010600030101010101" pitchFamily="2" charset="-122"/>
                <a:cs typeface="宋体" panose="02010600030101010101" pitchFamily="2" charset="-122"/>
              </a:rPr>
              <a:t>7.大气压与高度的关系</a:t>
            </a:r>
            <a:r>
              <a:rPr lang="zh-CN" altLang="en-US" sz="2800">
                <a:latin typeface="宋体" panose="02010600030101010101" pitchFamily="2" charset="-122"/>
                <a:cs typeface="宋体" panose="02010600030101010101" pitchFamily="2" charset="-122"/>
              </a:rPr>
              <a:t>：高度越高，大气压强越</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；在海拔3000m以内，每升高10m，大气压减小100Pa.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b="1">
                <a:latin typeface="宋体" panose="02010600030101010101" pitchFamily="2" charset="-122"/>
                <a:cs typeface="宋体" panose="02010600030101010101" pitchFamily="2" charset="-122"/>
              </a:rPr>
              <a:t>8.液体的沸点与大气压的关系</a:t>
            </a:r>
            <a:r>
              <a:rPr lang="zh-CN" altLang="en-US" sz="2800">
                <a:latin typeface="宋体" panose="02010600030101010101" pitchFamily="2" charset="-122"/>
                <a:cs typeface="宋体" panose="02010600030101010101" pitchFamily="2" charset="-122"/>
              </a:rPr>
              <a:t>：液体的沸点随液体表面的气压增大而</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，随气压减小而</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9.在做托里拆利实验时，水银柱的高度是指管内外水银之间的</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高度. 水银柱的高度只与当时的大气压有关，与管的长度、</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、管口深入槽内的深浅等因素无关. </a:t>
            </a:r>
            <a:endParaRPr lang="zh-CN" altLang="en-US" sz="2800">
              <a:latin typeface="宋体" panose="02010600030101010101" pitchFamily="2" charset="-122"/>
              <a:cs typeface="宋体" panose="02010600030101010101" pitchFamily="2" charset="-122"/>
            </a:endParaRPr>
          </a:p>
        </p:txBody>
      </p:sp>
      <p:sp>
        <p:nvSpPr>
          <p:cNvPr id="2" name="文本框 3"/>
          <p:cNvSpPr txBox="1"/>
          <p:nvPr/>
        </p:nvSpPr>
        <p:spPr>
          <a:xfrm>
            <a:off x="625475" y="184658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低 </a:t>
            </a:r>
            <a:endParaRPr lang="zh-CN" altLang="en-US" sz="2800" b="1" dirty="0">
              <a:solidFill>
                <a:srgbClr val="FF0000"/>
              </a:solidFill>
              <a:latin typeface="Times New Roman" panose="02020603050405020304" pitchFamily="18" charset="0"/>
            </a:endParaRPr>
          </a:p>
        </p:txBody>
      </p:sp>
      <p:sp>
        <p:nvSpPr>
          <p:cNvPr id="3" name="文本框 3"/>
          <p:cNvSpPr txBox="1"/>
          <p:nvPr/>
        </p:nvSpPr>
        <p:spPr>
          <a:xfrm>
            <a:off x="3524250" y="343852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升高 </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6911975" y="339915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降低</a:t>
            </a:r>
            <a:endParaRPr lang="zh-CN" altLang="en-US" sz="2800" b="1" dirty="0">
              <a:solidFill>
                <a:srgbClr val="FF0000"/>
              </a:solidFill>
              <a:latin typeface="Times New Roman" panose="02020603050405020304" pitchFamily="18" charset="0"/>
            </a:endParaRPr>
          </a:p>
        </p:txBody>
      </p:sp>
      <p:sp>
        <p:nvSpPr>
          <p:cNvPr id="5" name="文本框 4"/>
          <p:cNvSpPr txBox="1"/>
          <p:nvPr/>
        </p:nvSpPr>
        <p:spPr>
          <a:xfrm>
            <a:off x="2625725" y="441261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竖直</a:t>
            </a:r>
            <a:endParaRPr lang="zh-CN" altLang="en-US" sz="2800" b="1" dirty="0">
              <a:solidFill>
                <a:srgbClr val="FF0000"/>
              </a:solidFill>
              <a:latin typeface="Times New Roman" panose="02020603050405020304" pitchFamily="18" charset="0"/>
            </a:endParaRPr>
          </a:p>
        </p:txBody>
      </p:sp>
      <p:sp>
        <p:nvSpPr>
          <p:cNvPr id="6" name="文本框 5"/>
          <p:cNvSpPr txBox="1"/>
          <p:nvPr/>
        </p:nvSpPr>
        <p:spPr>
          <a:xfrm>
            <a:off x="5229225" y="497078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 粗细 </a:t>
            </a:r>
            <a:endParaRPr lang="zh-CN" altLang="en-US" sz="2800" b="1" dirty="0">
              <a:solidFill>
                <a:srgbClr val="FF0000"/>
              </a:solidFill>
              <a:latin typeface="Times New Roman" panose="02020603050405020304" pitchFamily="18" charset="0"/>
            </a:endParaRPr>
          </a:p>
        </p:txBody>
      </p:sp>
      <p:sp>
        <p:nvSpPr>
          <p:cNvPr id="7" name="文本框 6"/>
          <p:cNvSpPr txBox="1"/>
          <p:nvPr/>
        </p:nvSpPr>
        <p:spPr>
          <a:xfrm>
            <a:off x="6690360" y="497078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倾斜程度</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P spid="6" grpId="0"/>
      <p:bldP spid="6" grpId="1"/>
      <p:bldP spid="7" grpId="0"/>
      <p:bldP spid="7" grpId="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3049905"/>
            <a:ext cx="7894320" cy="2158365"/>
          </a:xfrm>
          <a:prstGeom prst="rect">
            <a:avLst/>
          </a:prstGeom>
          <a:noFill/>
        </p:spPr>
        <p:txBody>
          <a:bodyPr wrap="square" rtlCol="0" anchor="t">
            <a:spAutoFit/>
          </a:bodyPr>
          <a:p>
            <a:pPr algn="just">
              <a:lnSpc>
                <a:spcPct val="120000"/>
              </a:lnSpc>
            </a:pPr>
            <a:r>
              <a:rPr lang="zh-CN" altLang="en-US" sz="2800" b="1">
                <a:latin typeface="宋体" panose="02010600030101010101" pitchFamily="2" charset="-122"/>
                <a:cs typeface="宋体" panose="02010600030101010101" pitchFamily="2" charset="-122"/>
              </a:rPr>
              <a:t>1.流体</a:t>
            </a:r>
            <a:r>
              <a:rPr lang="zh-CN" altLang="en-US" sz="2800">
                <a:latin typeface="宋体" panose="02010600030101010101" pitchFamily="2" charset="-122"/>
                <a:cs typeface="宋体" panose="02010600030101010101" pitchFamily="2" charset="-122"/>
              </a:rPr>
              <a:t>：物理学中把具有</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的液体和</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体统称为流体.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2.在气体和液体中：流速越大的位置，压强越　           </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，流速越小的位置压强越</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p:txBody>
      </p:sp>
      <p:sp>
        <p:nvSpPr>
          <p:cNvPr id="2" name="文本框 3"/>
          <p:cNvSpPr txBox="1"/>
          <p:nvPr/>
        </p:nvSpPr>
        <p:spPr>
          <a:xfrm>
            <a:off x="4277360" y="303085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流动性</a:t>
            </a:r>
            <a:endParaRPr lang="zh-CN" altLang="en-US" sz="2800" b="1" dirty="0">
              <a:solidFill>
                <a:srgbClr val="FF0000"/>
              </a:solidFill>
              <a:latin typeface="Times New Roman" panose="02020603050405020304" pitchFamily="18" charset="0"/>
            </a:endParaRPr>
          </a:p>
        </p:txBody>
      </p:sp>
      <p:sp>
        <p:nvSpPr>
          <p:cNvPr id="5" name="文本框 4"/>
          <p:cNvSpPr txBox="1"/>
          <p:nvPr/>
        </p:nvSpPr>
        <p:spPr>
          <a:xfrm>
            <a:off x="671195" y="1442720"/>
            <a:ext cx="7947660" cy="1198245"/>
          </a:xfrm>
          <a:prstGeom prst="rect">
            <a:avLst/>
          </a:prstGeom>
          <a:noFill/>
        </p:spPr>
        <p:txBody>
          <a:bodyPr wrap="square" rtlCol="0" anchor="t">
            <a:spAutoFit/>
          </a:bodyPr>
          <a:p>
            <a:pPr algn="l">
              <a:lnSpc>
                <a:spcPct val="120000"/>
              </a:lnSpc>
            </a:pPr>
            <a:r>
              <a:rPr lang="zh-CN" altLang="en-US" sz="3200" b="1">
                <a:solidFill>
                  <a:srgbClr val="FF0000"/>
                </a:solidFill>
                <a:latin typeface="宋体" panose="02010600030101010101" pitchFamily="2" charset="-122"/>
                <a:cs typeface="宋体" panose="02010600030101010101" pitchFamily="2" charset="-122"/>
                <a:sym typeface="+mn-ea"/>
              </a:rPr>
              <a:t>二、流体压强与流速的关系</a:t>
            </a:r>
            <a:r>
              <a:rPr lang="zh-CN" altLang="en-US" sz="2800">
                <a:latin typeface="宋体" panose="02010600030101010101" pitchFamily="2" charset="-122"/>
                <a:cs typeface="宋体" panose="02010600030101010101" pitchFamily="2" charset="-122"/>
                <a:sym typeface="+mn-ea"/>
              </a:rPr>
              <a:t>（10年4考，2018、2017、2014、2013年考）</a:t>
            </a:r>
            <a:endParaRPr lang="zh-CN" altLang="en-US" sz="2800">
              <a:latin typeface="宋体" panose="02010600030101010101" pitchFamily="2" charset="-122"/>
              <a:cs typeface="宋体" panose="02010600030101010101" pitchFamily="2" charset="-122"/>
              <a:sym typeface="+mn-ea"/>
            </a:endParaRPr>
          </a:p>
        </p:txBody>
      </p:sp>
      <p:sp>
        <p:nvSpPr>
          <p:cNvPr id="3" name="文本框 3"/>
          <p:cNvSpPr txBox="1"/>
          <p:nvPr/>
        </p:nvSpPr>
        <p:spPr>
          <a:xfrm>
            <a:off x="6743065" y="303085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气  </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469900" y="450977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小</a:t>
            </a:r>
            <a:endParaRPr lang="zh-CN" altLang="en-US" sz="2800" b="1" dirty="0">
              <a:solidFill>
                <a:srgbClr val="FF0000"/>
              </a:solidFill>
              <a:latin typeface="Times New Roman" panose="02020603050405020304" pitchFamily="18" charset="0"/>
            </a:endParaRPr>
          </a:p>
        </p:txBody>
      </p:sp>
      <p:sp>
        <p:nvSpPr>
          <p:cNvPr id="6" name="文本框 5"/>
          <p:cNvSpPr txBox="1"/>
          <p:nvPr/>
        </p:nvSpPr>
        <p:spPr>
          <a:xfrm>
            <a:off x="5690870" y="450977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 大</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6" grpId="0"/>
      <p:bldP spid="6" grpId="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p:cNvPicPr>
            <a:picLocks noChangeAspect="1"/>
          </p:cNvPicPr>
          <p:nvPr/>
        </p:nvPicPr>
        <p:blipFill>
          <a:blip r:embed="rId1"/>
          <a:stretch>
            <a:fillRect/>
          </a:stretch>
        </p:blipFill>
        <p:spPr>
          <a:xfrm>
            <a:off x="4636770" y="4511675"/>
            <a:ext cx="3609975" cy="1880235"/>
          </a:xfrm>
          <a:prstGeom prst="rect">
            <a:avLst/>
          </a:prstGeom>
        </p:spPr>
      </p:pic>
      <p:sp>
        <p:nvSpPr>
          <p:cNvPr id="11" name="文本框 10"/>
          <p:cNvSpPr txBox="1"/>
          <p:nvPr/>
        </p:nvSpPr>
        <p:spPr>
          <a:xfrm>
            <a:off x="624840" y="1419225"/>
            <a:ext cx="7894320" cy="3192145"/>
          </a:xfrm>
          <a:prstGeom prst="rect">
            <a:avLst/>
          </a:prstGeom>
          <a:noFill/>
        </p:spPr>
        <p:txBody>
          <a:bodyPr wrap="square" rtlCol="0" anchor="t">
            <a:spAutoFit/>
          </a:bodyPr>
          <a:p>
            <a:pPr algn="just">
              <a:lnSpc>
                <a:spcPct val="120000"/>
              </a:lnSpc>
            </a:pPr>
            <a:r>
              <a:rPr lang="zh-CN" altLang="en-US" sz="2800" b="1">
                <a:latin typeface="宋体" panose="02010600030101010101" pitchFamily="2" charset="-122"/>
                <a:cs typeface="宋体" panose="02010600030101010101" pitchFamily="2" charset="-122"/>
              </a:rPr>
              <a:t>3.飞机的升力</a:t>
            </a:r>
            <a:r>
              <a:rPr lang="zh-CN" altLang="en-US" sz="2800">
                <a:latin typeface="宋体" panose="02010600030101010101" pitchFamily="2" charset="-122"/>
                <a:cs typeface="宋体" panose="02010600030101010101" pitchFamily="2" charset="-122"/>
              </a:rPr>
              <a:t>：如图1，飞机在飞行时，迎面吹来的气流被机翼分成上、下两部分，在相同的时间里机翼上方气流通过的路程长，所以速度</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，压强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；机翼下方气流通过的路程短，所以速度</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，压强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气流在机翼上、下表面产生的</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就是产生升力的原因. </a:t>
            </a:r>
            <a:endParaRPr lang="zh-CN" altLang="en-US" sz="2800">
              <a:latin typeface="宋体" panose="02010600030101010101" pitchFamily="2" charset="-122"/>
              <a:cs typeface="宋体" panose="02010600030101010101" pitchFamily="2" charset="-122"/>
            </a:endParaRPr>
          </a:p>
        </p:txBody>
      </p:sp>
      <p:sp>
        <p:nvSpPr>
          <p:cNvPr id="2" name="文本框 3"/>
          <p:cNvSpPr txBox="1"/>
          <p:nvPr/>
        </p:nvSpPr>
        <p:spPr>
          <a:xfrm>
            <a:off x="6742430" y="237172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 大</a:t>
            </a:r>
            <a:endParaRPr lang="zh-CN" altLang="en-US" sz="2800" b="1" dirty="0">
              <a:solidFill>
                <a:srgbClr val="FF0000"/>
              </a:solidFill>
              <a:latin typeface="Times New Roman" panose="02020603050405020304" pitchFamily="18" charset="0"/>
            </a:endParaRPr>
          </a:p>
        </p:txBody>
      </p:sp>
      <p:sp>
        <p:nvSpPr>
          <p:cNvPr id="3" name="文本框 3"/>
          <p:cNvSpPr txBox="1"/>
          <p:nvPr/>
        </p:nvSpPr>
        <p:spPr>
          <a:xfrm>
            <a:off x="1274445" y="289115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小</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1560195" y="341122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小 </a:t>
            </a:r>
            <a:endParaRPr lang="zh-CN" altLang="en-US" sz="2800" b="1" dirty="0">
              <a:solidFill>
                <a:srgbClr val="FF0000"/>
              </a:solidFill>
              <a:latin typeface="Times New Roman" panose="02020603050405020304" pitchFamily="18" charset="0"/>
            </a:endParaRPr>
          </a:p>
        </p:txBody>
      </p:sp>
      <p:sp>
        <p:nvSpPr>
          <p:cNvPr id="5" name="文本框 4"/>
          <p:cNvSpPr txBox="1"/>
          <p:nvPr/>
        </p:nvSpPr>
        <p:spPr>
          <a:xfrm>
            <a:off x="3989070" y="339788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 大</a:t>
            </a:r>
            <a:endParaRPr lang="zh-CN" altLang="en-US" sz="2800" b="1" dirty="0">
              <a:solidFill>
                <a:srgbClr val="FF0000"/>
              </a:solidFill>
              <a:latin typeface="Times New Roman" panose="02020603050405020304" pitchFamily="18" charset="0"/>
            </a:endParaRPr>
          </a:p>
        </p:txBody>
      </p:sp>
      <p:sp>
        <p:nvSpPr>
          <p:cNvPr id="6" name="文本框 5"/>
          <p:cNvSpPr txBox="1"/>
          <p:nvPr/>
        </p:nvSpPr>
        <p:spPr>
          <a:xfrm>
            <a:off x="3051175" y="390461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压强差 </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P spid="6" grpId="0"/>
      <p:bldP spid="6" grpId="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4819650" y="4265930"/>
            <a:ext cx="3063875" cy="2040890"/>
          </a:xfrm>
          <a:prstGeom prst="rect">
            <a:avLst/>
          </a:prstGeom>
        </p:spPr>
      </p:pic>
      <p:sp>
        <p:nvSpPr>
          <p:cNvPr id="14" name="文本框 13"/>
          <p:cNvSpPr txBox="1"/>
          <p:nvPr/>
        </p:nvSpPr>
        <p:spPr>
          <a:xfrm>
            <a:off x="624205" y="2237105"/>
            <a:ext cx="7895590" cy="267525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例题 </a:t>
            </a:r>
            <a:r>
              <a:rPr lang="zh-CN" altLang="en-US" sz="2800">
                <a:latin typeface="宋体" panose="02010600030101010101" pitchFamily="2" charset="-122"/>
                <a:cs typeface="宋体" panose="02010600030101010101" pitchFamily="2" charset="-122"/>
                <a:sym typeface="+mn-ea"/>
              </a:rPr>
              <a:t>小明同学做托里拆利实验时，实验现象如图2甲所示，设实验过程中管口不离开水银面，请回答：</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（1）此时大气压强等于</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mm高水银柱产生的压强. </a:t>
            </a:r>
            <a:endParaRPr lang="zh-CN" altLang="en-US" sz="2800">
              <a:latin typeface="宋体" panose="02010600030101010101" pitchFamily="2" charset="-122"/>
              <a:cs typeface="宋体" panose="02010600030101010101" pitchFamily="2" charset="-122"/>
              <a:sym typeface="+mn-ea"/>
            </a:endParaRPr>
          </a:p>
        </p:txBody>
      </p:sp>
      <p:sp>
        <p:nvSpPr>
          <p:cNvPr id="8194" name="TextBox 1"/>
          <p:cNvSpPr txBox="1"/>
          <p:nvPr/>
        </p:nvSpPr>
        <p:spPr>
          <a:xfrm>
            <a:off x="1150938" y="56927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剖析重点实验</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1"/>
          <p:cNvSpPr txBox="1"/>
          <p:nvPr/>
        </p:nvSpPr>
        <p:spPr>
          <a:xfrm>
            <a:off x="1150938" y="1295718"/>
            <a:ext cx="6842125" cy="521970"/>
          </a:xfrm>
          <a:prstGeom prst="rect">
            <a:avLst/>
          </a:prstGeom>
          <a:noFill/>
          <a:ln w="9525">
            <a:noFill/>
          </a:ln>
        </p:spPr>
        <p:txBody>
          <a:bodyPr>
            <a:spAutoFit/>
          </a:bodyPr>
          <a:p>
            <a:pPr marL="0" lvl="1" indent="-182880" algn="ctr" eaLnBrk="1" hangingPunct="1"/>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大气压的测量</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5267962" y="3743960"/>
            <a:ext cx="71628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750 </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519555"/>
            <a:ext cx="7895590" cy="4225925"/>
          </a:xfrm>
          <a:prstGeom prst="rect">
            <a:avLst/>
          </a:prstGeom>
          <a:noFill/>
        </p:spPr>
        <p:txBody>
          <a:bodyPr wrap="square" rtlCol="0" anchor="t">
            <a:spAutoFit/>
          </a:bodyPr>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（2）如图甲所示，将玻璃管口略向上提，管内外水银柱的高度差为</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mm；将玻璃管口略向下压（管内仍然有一部分真空），管内外水银柱的高度差</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（选填“变长”“变短”或“不变”）.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（3）如图乙所示，将玻璃管倾斜，管中水银柱长度将___________，高度________（以上两空均选填“变大”“变小”或“不变”）. </a:t>
            </a:r>
            <a:endParaRPr lang="zh-CN" altLang="en-US" sz="2800">
              <a:latin typeface="宋体" panose="02010600030101010101" pitchFamily="2" charset="-122"/>
              <a:cs typeface="宋体" panose="02010600030101010101" pitchFamily="2" charset="-122"/>
              <a:sym typeface="+mn-ea"/>
            </a:endParaRPr>
          </a:p>
        </p:txBody>
      </p:sp>
      <p:sp>
        <p:nvSpPr>
          <p:cNvPr id="2" name="文本框 1"/>
          <p:cNvSpPr txBox="1"/>
          <p:nvPr/>
        </p:nvSpPr>
        <p:spPr>
          <a:xfrm>
            <a:off x="4070352" y="2056130"/>
            <a:ext cx="71628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750</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4" name="文本框 3"/>
          <p:cNvSpPr txBox="1"/>
          <p:nvPr/>
        </p:nvSpPr>
        <p:spPr>
          <a:xfrm>
            <a:off x="2604137" y="3068955"/>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不变</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2371092" y="4601845"/>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变长 </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6" name="文本框 5"/>
          <p:cNvSpPr txBox="1"/>
          <p:nvPr/>
        </p:nvSpPr>
        <p:spPr>
          <a:xfrm>
            <a:off x="5138422" y="4640580"/>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不变</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p:bldP spid="4" grpId="1"/>
      <p:bldP spid="5" grpId="0"/>
      <p:bldP spid="5" grpId="1"/>
      <p:bldP spid="6" grpId="0"/>
      <p:bldP spid="6" grpId="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806575"/>
            <a:ext cx="7895590" cy="3192145"/>
          </a:xfrm>
          <a:prstGeom prst="rect">
            <a:avLst/>
          </a:prstGeom>
          <a:noFill/>
        </p:spPr>
        <p:txBody>
          <a:bodyPr wrap="square" rtlCol="0" anchor="t">
            <a:spAutoFit/>
          </a:bodyPr>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（4）实验时管中不慎进入少量空气，管中水银柱高度将</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（选填“增大”“减小”或“不变”）.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（5）某同学也利用此装置，把水银换成水，将玻璃管灌满水后倒插在水槽内时，管中的水柱将_</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   </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（选填“下降”或“保持不变”）.</a:t>
            </a:r>
            <a:endParaRPr lang="zh-CN" altLang="en-US" sz="2800">
              <a:latin typeface="宋体" panose="02010600030101010101" pitchFamily="2" charset="-122"/>
              <a:cs typeface="宋体" panose="02010600030101010101" pitchFamily="2" charset="-122"/>
              <a:sym typeface="+mn-ea"/>
            </a:endParaRPr>
          </a:p>
        </p:txBody>
      </p:sp>
      <p:sp>
        <p:nvSpPr>
          <p:cNvPr id="5" name="文本框 4"/>
          <p:cNvSpPr txBox="1"/>
          <p:nvPr/>
        </p:nvSpPr>
        <p:spPr>
          <a:xfrm>
            <a:off x="2618107" y="234315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减小 </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2" name="文本框 1"/>
          <p:cNvSpPr txBox="1"/>
          <p:nvPr/>
        </p:nvSpPr>
        <p:spPr>
          <a:xfrm>
            <a:off x="1379222" y="4369435"/>
            <a:ext cx="161290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保持不变 </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 grpId="0"/>
      <p:bldP spid="2" grpId="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7395845" y="3051810"/>
            <a:ext cx="1431290" cy="2021840"/>
          </a:xfrm>
          <a:prstGeom prst="rect">
            <a:avLst/>
          </a:prstGeom>
        </p:spPr>
      </p:pic>
      <p:sp>
        <p:nvSpPr>
          <p:cNvPr id="8194" name="TextBox 1"/>
          <p:cNvSpPr txBox="1"/>
          <p:nvPr/>
        </p:nvSpPr>
        <p:spPr>
          <a:xfrm>
            <a:off x="1150938" y="56927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重难点突破</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671195" y="1299210"/>
            <a:ext cx="3633470"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一、  托里拆利实验</a:t>
            </a:r>
            <a:endParaRPr lang="zh-CN" altLang="en-US" sz="3200" b="1">
              <a:solidFill>
                <a:srgbClr val="FF0000"/>
              </a:solidFill>
              <a:sym typeface="+mn-ea"/>
            </a:endParaRPr>
          </a:p>
        </p:txBody>
      </p:sp>
      <p:sp>
        <p:nvSpPr>
          <p:cNvPr id="14" name="文本框 13"/>
          <p:cNvSpPr txBox="1"/>
          <p:nvPr/>
        </p:nvSpPr>
        <p:spPr>
          <a:xfrm>
            <a:off x="624205" y="1950085"/>
            <a:ext cx="7895590" cy="422592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1</a:t>
            </a:r>
            <a:r>
              <a:rPr lang="zh-CN" altLang="en-US" sz="2800">
                <a:latin typeface="宋体" panose="02010600030101010101" pitchFamily="2" charset="-122"/>
                <a:cs typeface="宋体" panose="02010600030101010101" pitchFamily="2" charset="-122"/>
                <a:sym typeface="+mn-ea"/>
              </a:rPr>
              <a:t>（2019·黄石）如图3所示，在一个标准大气压下，用1m长玻璃管做托里拆利实验，管中水银柱高度为</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mm.</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（1）假定移动玻璃管的过程均不漏气，请</a:t>
            </a:r>
            <a:endParaRPr lang="zh-CN" altLang="en-US" sz="2800">
              <a:latin typeface="宋体" panose="02010600030101010101" pitchFamily="2" charset="-122"/>
              <a:cs typeface="宋体" panose="02010600030101010101" pitchFamily="2" charset="-122"/>
              <a:sym typeface="+mn-ea"/>
            </a:endParaRPr>
          </a:p>
          <a:p>
            <a:pPr marL="421640" indent="-125730" algn="just">
              <a:lnSpc>
                <a:spcPct val="120000"/>
              </a:lnSpc>
            </a:pPr>
            <a:r>
              <a:rPr lang="zh-CN" altLang="en-US" sz="2800">
                <a:latin typeface="宋体" panose="02010600030101010101" pitchFamily="2" charset="-122"/>
                <a:cs typeface="宋体" panose="02010600030101010101" pitchFamily="2" charset="-122"/>
                <a:sym typeface="+mn-ea"/>
              </a:rPr>
              <a:t> 描述玻璃管内水银柱高度的变化情况.</a:t>
            </a:r>
            <a:endParaRPr lang="zh-CN" altLang="en-US" sz="2800">
              <a:latin typeface="宋体" panose="02010600030101010101" pitchFamily="2" charset="-122"/>
              <a:cs typeface="宋体" panose="02010600030101010101" pitchFamily="2" charset="-122"/>
              <a:sym typeface="+mn-ea"/>
            </a:endParaRPr>
          </a:p>
          <a:p>
            <a:pPr marL="421640" indent="-125730" algn="just">
              <a:lnSpc>
                <a:spcPct val="120000"/>
              </a:lnSpc>
            </a:pPr>
            <a:r>
              <a:rPr lang="zh-CN" altLang="en-US" sz="2800">
                <a:latin typeface="宋体" panose="02010600030101010101" pitchFamily="2" charset="-122"/>
                <a:cs typeface="宋体" panose="02010600030101010101" pitchFamily="2" charset="-122"/>
                <a:sym typeface="+mn-ea"/>
              </a:rPr>
              <a:t>（选填“升   高”“不变”或“降低”）</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①将玻璃管倾斜放置，水银柱的高度将</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②将玻璃管向上提升一点，水银柱高度将</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 </a:t>
            </a:r>
            <a:endParaRPr lang="zh-CN" altLang="en-US" sz="2800">
              <a:latin typeface="宋体" panose="02010600030101010101" pitchFamily="2" charset="-122"/>
              <a:cs typeface="宋体" panose="02010600030101010101" pitchFamily="2" charset="-122"/>
              <a:sym typeface="+mn-ea"/>
            </a:endParaRPr>
          </a:p>
        </p:txBody>
      </p:sp>
      <p:sp>
        <p:nvSpPr>
          <p:cNvPr id="3" name="文本框 2"/>
          <p:cNvSpPr txBox="1"/>
          <p:nvPr/>
        </p:nvSpPr>
        <p:spPr>
          <a:xfrm>
            <a:off x="2820670" y="296608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760</a:t>
            </a:r>
            <a:endParaRPr lang="zh-CN" altLang="en-US" sz="2800" b="1" dirty="0">
              <a:solidFill>
                <a:srgbClr val="FF0000"/>
              </a:solidFill>
              <a:latin typeface="Times New Roman" panose="02020603050405020304" pitchFamily="18" charset="0"/>
            </a:endParaRPr>
          </a:p>
        </p:txBody>
      </p:sp>
      <p:sp>
        <p:nvSpPr>
          <p:cNvPr id="8" name="文本框 7"/>
          <p:cNvSpPr txBox="1"/>
          <p:nvPr/>
        </p:nvSpPr>
        <p:spPr>
          <a:xfrm>
            <a:off x="6616700" y="506412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不变</a:t>
            </a:r>
            <a:endParaRPr lang="zh-CN" altLang="en-US" sz="2800" b="1" dirty="0">
              <a:solidFill>
                <a:srgbClr val="FF0000"/>
              </a:solidFill>
              <a:latin typeface="Times New Roman" panose="02020603050405020304" pitchFamily="18" charset="0"/>
            </a:endParaRPr>
          </a:p>
        </p:txBody>
      </p:sp>
      <p:sp>
        <p:nvSpPr>
          <p:cNvPr id="9" name="文本框 8"/>
          <p:cNvSpPr txBox="1"/>
          <p:nvPr/>
        </p:nvSpPr>
        <p:spPr>
          <a:xfrm>
            <a:off x="6750050" y="559562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不变</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8" grpId="0"/>
      <p:bldP spid="8" grpId="1"/>
      <p:bldP spid="9" grpId="0"/>
      <p:bldP spid="9" grpId="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663065"/>
            <a:ext cx="7895590" cy="2889885"/>
          </a:xfrm>
          <a:prstGeom prst="rect">
            <a:avLst/>
          </a:prstGeom>
          <a:noFill/>
        </p:spPr>
        <p:txBody>
          <a:bodyPr wrap="square" rtlCol="0" anchor="t">
            <a:spAutoFit/>
          </a:bodyPr>
          <a:p>
            <a:pPr marL="421640" indent="-421640" algn="just">
              <a:lnSpc>
                <a:spcPct val="130000"/>
              </a:lnSpc>
            </a:pPr>
            <a:r>
              <a:rPr sz="2800">
                <a:latin typeface="宋体" panose="02010600030101010101" pitchFamily="2" charset="-122"/>
                <a:cs typeface="宋体" panose="02010600030101010101" pitchFamily="2" charset="-122"/>
                <a:sym typeface="+mn-ea"/>
              </a:rPr>
              <a:t>（2）如果用水来代替水银做实验，水</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（选填“会”或“不会”）充满玻璃管，若管口刚好在水面上且保证不漏气，此时玻璃管内底部的压强为</a:t>
            </a:r>
            <a:r>
              <a:rPr sz="2800" u="sng">
                <a:latin typeface="宋体" panose="02010600030101010101" pitchFamily="2" charset="-122"/>
                <a:cs typeface="宋体" panose="02010600030101010101" pitchFamily="2" charset="-122"/>
                <a:sym typeface="+mn-ea"/>
              </a:rPr>
              <a:t>     　    　</a:t>
            </a:r>
            <a:r>
              <a:rPr sz="2800">
                <a:latin typeface="宋体" panose="02010600030101010101" pitchFamily="2" charset="-122"/>
                <a:cs typeface="宋体" panose="02010600030101010101" pitchFamily="2" charset="-122"/>
                <a:sym typeface="+mn-ea"/>
              </a:rPr>
              <a:t>Pa. （g＝10N/kg，结果用科学记数法表示，保留一位有效数字）</a:t>
            </a:r>
            <a:endParaRPr sz="2800">
              <a:latin typeface="宋体" panose="02010600030101010101" pitchFamily="2" charset="-122"/>
              <a:cs typeface="宋体" panose="02010600030101010101" pitchFamily="2" charset="-122"/>
              <a:sym typeface="+mn-ea"/>
            </a:endParaRPr>
          </a:p>
        </p:txBody>
      </p:sp>
      <p:sp>
        <p:nvSpPr>
          <p:cNvPr id="3" name="文本框 2"/>
          <p:cNvSpPr txBox="1"/>
          <p:nvPr/>
        </p:nvSpPr>
        <p:spPr>
          <a:xfrm>
            <a:off x="6221730" y="173482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会</a:t>
            </a:r>
            <a:endParaRPr lang="zh-CN" altLang="en-US" sz="2800" b="1" dirty="0">
              <a:solidFill>
                <a:srgbClr val="FF0000"/>
              </a:solidFill>
              <a:latin typeface="Times New Roman" panose="02020603050405020304" pitchFamily="18" charset="0"/>
            </a:endParaRPr>
          </a:p>
        </p:txBody>
      </p:sp>
      <p:sp>
        <p:nvSpPr>
          <p:cNvPr id="2" name="文本框 1"/>
          <p:cNvSpPr txBox="1"/>
          <p:nvPr/>
        </p:nvSpPr>
        <p:spPr>
          <a:xfrm>
            <a:off x="2715260" y="338455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9×10</a:t>
            </a:r>
            <a:r>
              <a:rPr lang="zh-CN" altLang="en-US" sz="2800" b="1" baseline="30000" dirty="0">
                <a:solidFill>
                  <a:srgbClr val="FF0000"/>
                </a:solidFill>
                <a:latin typeface="Times New Roman" panose="02020603050405020304" pitchFamily="18" charset="0"/>
              </a:rPr>
              <a:t>4</a:t>
            </a:r>
            <a:endParaRPr lang="zh-CN" altLang="en-US" sz="2800" b="1" baseline="30000"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0"/>
      <p:bldP spid="2" grpId="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746885"/>
            <a:ext cx="7895590" cy="3709035"/>
          </a:xfrm>
          <a:prstGeom prst="rect">
            <a:avLst/>
          </a:prstGeom>
          <a:noFill/>
        </p:spPr>
        <p:txBody>
          <a:bodyPr wrap="square" rtlCol="0" anchor="t">
            <a:spAutoFit/>
          </a:bodyPr>
          <a:p>
            <a:pPr>
              <a:lnSpc>
                <a:spcPct val="120000"/>
              </a:lnSpc>
            </a:pPr>
            <a:r>
              <a:rPr lang="zh-CN" altLang="en-US" sz="2800">
                <a:solidFill>
                  <a:srgbClr val="FF0000"/>
                </a:solidFill>
                <a:latin typeface="宋体" panose="02010600030101010101" pitchFamily="2" charset="-122"/>
                <a:cs typeface="宋体" panose="02010600030101010101" pitchFamily="2" charset="-122"/>
              </a:rPr>
              <a:t>【点拨1】</a:t>
            </a:r>
            <a:endParaRPr lang="zh-CN" altLang="en-US" sz="2800">
              <a:latin typeface="宋体" panose="02010600030101010101" pitchFamily="2" charset="-122"/>
              <a:cs typeface="宋体" panose="02010600030101010101" pitchFamily="2" charset="-122"/>
            </a:endParaRPr>
          </a:p>
          <a:p>
            <a:pPr marL="421640" indent="-421640" algn="just">
              <a:lnSpc>
                <a:spcPct val="120000"/>
              </a:lnSpc>
              <a:buClrTx/>
              <a:buSzTx/>
              <a:buNone/>
            </a:pPr>
            <a:r>
              <a:rPr sz="2800">
                <a:latin typeface="宋体" panose="02010600030101010101" pitchFamily="2" charset="-122"/>
                <a:cs typeface="宋体" panose="02010600030101010101" pitchFamily="2" charset="-122"/>
              </a:rPr>
              <a:t>（1）托里拆利实验利用液体压强间接测出大</a:t>
            </a:r>
            <a:endParaRPr sz="2800">
              <a:latin typeface="宋体" panose="02010600030101010101" pitchFamily="2" charset="-122"/>
              <a:cs typeface="宋体" panose="02010600030101010101" pitchFamily="2" charset="-122"/>
            </a:endParaRPr>
          </a:p>
          <a:p>
            <a:pPr marL="421640" indent="-421640" algn="just">
              <a:lnSpc>
                <a:spcPct val="120000"/>
              </a:lnSpc>
              <a:buClrTx/>
              <a:buSzTx/>
              <a:buNone/>
            </a:pPr>
            <a:r>
              <a:rPr sz="2800">
                <a:latin typeface="宋体" panose="02010600030101010101" pitchFamily="2" charset="-122"/>
                <a:cs typeface="宋体" panose="02010600030101010101" pitchFamily="2" charset="-122"/>
              </a:rPr>
              <a:t>（2）水银柱的高度是指内外水银面的竖直高度差，不是指管倾斜时水银柱的长度. </a:t>
            </a:r>
            <a:endParaRPr sz="2800">
              <a:latin typeface="宋体" panose="02010600030101010101" pitchFamily="2" charset="-122"/>
              <a:cs typeface="宋体" panose="02010600030101010101" pitchFamily="2" charset="-122"/>
            </a:endParaRPr>
          </a:p>
          <a:p>
            <a:pPr marL="421640" indent="-421640" algn="just">
              <a:lnSpc>
                <a:spcPct val="120000"/>
              </a:lnSpc>
              <a:buClrTx/>
              <a:buSzTx/>
              <a:buNone/>
            </a:pPr>
            <a:r>
              <a:rPr sz="2800">
                <a:latin typeface="宋体" panose="02010600030101010101" pitchFamily="2" charset="-122"/>
                <a:cs typeface="宋体" panose="02010600030101010101" pitchFamily="2" charset="-122"/>
              </a:rPr>
              <a:t>（3）水银柱的高度与玻璃管的粗细、倾斜程度、槽中水银的多少无关，只与外界大气压大小有关. </a:t>
            </a:r>
            <a:endParaRPr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6386195" y="2054225"/>
            <a:ext cx="2258695" cy="2462530"/>
          </a:xfrm>
          <a:prstGeom prst="rect">
            <a:avLst/>
          </a:prstGeom>
        </p:spPr>
      </p:pic>
      <p:sp>
        <p:nvSpPr>
          <p:cNvPr id="7" name="文本框 6"/>
          <p:cNvSpPr txBox="1"/>
          <p:nvPr/>
        </p:nvSpPr>
        <p:spPr>
          <a:xfrm>
            <a:off x="624205" y="1446530"/>
            <a:ext cx="7895590" cy="4742815"/>
          </a:xfrm>
          <a:prstGeom prst="rect">
            <a:avLst/>
          </a:prstGeom>
          <a:noFill/>
        </p:spPr>
        <p:txBody>
          <a:bodyPr wrap="square" rtlCol="0" anchor="t">
            <a:spAutoFit/>
          </a:bodyPr>
          <a:p>
            <a:pPr algn="just">
              <a:lnSpc>
                <a:spcPct val="120000"/>
              </a:lnSpc>
            </a:pPr>
            <a:r>
              <a:rPr lang="zh-CN" altLang="en-US" sz="2800" b="1">
                <a:solidFill>
                  <a:srgbClr val="FF0000"/>
                </a:solidFill>
                <a:latin typeface="宋体" panose="02010600030101010101" pitchFamily="2" charset="-122"/>
                <a:cs typeface="宋体" panose="02010600030101010101" pitchFamily="2" charset="-122"/>
              </a:rPr>
              <a:t>变式拓展1</a:t>
            </a:r>
            <a:r>
              <a:rPr lang="zh-CN" altLang="en-US" sz="2800">
                <a:latin typeface="宋体" panose="02010600030101010101" pitchFamily="2" charset="-122"/>
                <a:cs typeface="宋体" panose="02010600030101010101" pitchFamily="2" charset="-122"/>
              </a:rPr>
              <a:t>：托里拆利测量大气压强值的实验如图4所示. 以下判断正确的是（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A.此时大气压强等于760mm高水银柱</a:t>
            </a:r>
            <a:endParaRPr lang="zh-CN" altLang="en-US" sz="2800">
              <a:latin typeface="宋体" panose="02010600030101010101" pitchFamily="2" charset="-122"/>
              <a:cs typeface="宋体" panose="02010600030101010101" pitchFamily="2" charset="-122"/>
            </a:endParaRPr>
          </a:p>
          <a:p>
            <a:pPr marL="342265" algn="just">
              <a:lnSpc>
                <a:spcPct val="120000"/>
              </a:lnSpc>
            </a:pPr>
            <a:r>
              <a:rPr lang="zh-CN" altLang="en-US" sz="2800">
                <a:latin typeface="宋体" panose="02010600030101010101" pitchFamily="2" charset="-122"/>
                <a:cs typeface="宋体" panose="02010600030101010101" pitchFamily="2" charset="-122"/>
              </a:rPr>
              <a:t>所产生的压强</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B.若把水银换用水做实验，则大气压</a:t>
            </a:r>
            <a:endParaRPr lang="zh-CN" altLang="en-US" sz="2800">
              <a:latin typeface="宋体" panose="02010600030101010101" pitchFamily="2" charset="-122"/>
              <a:cs typeface="宋体" panose="02010600030101010101" pitchFamily="2" charset="-122"/>
            </a:endParaRPr>
          </a:p>
          <a:p>
            <a:pPr marL="342265" indent="13335" algn="just">
              <a:lnSpc>
                <a:spcPct val="120000"/>
              </a:lnSpc>
            </a:pPr>
            <a:r>
              <a:rPr lang="zh-CN" altLang="en-US" sz="2800">
                <a:latin typeface="宋体" panose="02010600030101010101" pitchFamily="2" charset="-122"/>
                <a:cs typeface="宋体" panose="02010600030101010101" pitchFamily="2" charset="-122"/>
              </a:rPr>
              <a:t>能支撑的水柱高度会更小</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C.若换用更粗的玻璃管，则管内的液面会下降</a:t>
            </a:r>
            <a:endParaRPr lang="zh-CN" altLang="en-US" sz="2800">
              <a:latin typeface="宋体" panose="02010600030101010101" pitchFamily="2" charset="-122"/>
              <a:cs typeface="宋体" panose="02010600030101010101" pitchFamily="2" charset="-122"/>
            </a:endParaRPr>
          </a:p>
          <a:p>
            <a:pPr marL="394335" indent="-394335" algn="just">
              <a:lnSpc>
                <a:spcPct val="120000"/>
              </a:lnSpc>
            </a:pPr>
            <a:r>
              <a:rPr lang="zh-CN" altLang="en-US" sz="2800">
                <a:latin typeface="宋体" panose="02010600030101010101" pitchFamily="2" charset="-122"/>
                <a:cs typeface="宋体" panose="02010600030101010101" pitchFamily="2" charset="-122"/>
              </a:rPr>
              <a:t>D.若把此装置从广州塔首层乘电梯到达顶层，则管内的液面会下降</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4610735" y="202692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D</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1256030"/>
            <a:ext cx="7894320" cy="5259070"/>
          </a:xfrm>
          <a:prstGeom prst="rect">
            <a:avLst/>
          </a:prstGeom>
          <a:noFill/>
        </p:spPr>
        <p:txBody>
          <a:bodyPr wrap="square" rtlCol="0" anchor="t">
            <a:spAutoFit/>
          </a:bodyPr>
          <a:p>
            <a:pPr marL="1036320" indent="-1036320" algn="just">
              <a:lnSpc>
                <a:spcPct val="120000"/>
              </a:lnSpc>
            </a:pPr>
            <a:r>
              <a:rPr lang="zh-CN" altLang="en-US" sz="2800" b="1">
                <a:latin typeface="宋体" panose="02010600030101010101" pitchFamily="2" charset="-122"/>
                <a:cs typeface="宋体" panose="02010600030101010101" pitchFamily="2" charset="-122"/>
              </a:rPr>
              <a:t>注意</a:t>
            </a:r>
            <a:r>
              <a:rPr lang="zh-CN" altLang="en-US" sz="2800">
                <a:latin typeface="宋体" panose="02010600030101010101" pitchFamily="2" charset="-122"/>
                <a:cs typeface="宋体" panose="02010600030101010101" pitchFamily="2" charset="-122"/>
              </a:rPr>
              <a:t>：①受力面积S是指两物体相互接触部分的面积，不是物体的表面积.         </a:t>
            </a:r>
            <a:endParaRPr lang="zh-CN" altLang="en-US" sz="2800">
              <a:latin typeface="宋体" panose="02010600030101010101" pitchFamily="2" charset="-122"/>
              <a:cs typeface="宋体" panose="02010600030101010101" pitchFamily="2" charset="-122"/>
            </a:endParaRPr>
          </a:p>
          <a:p>
            <a:pPr marL="1024255" indent="24765" algn="just">
              <a:lnSpc>
                <a:spcPct val="120000"/>
              </a:lnSpc>
            </a:pPr>
            <a:r>
              <a:rPr lang="zh-CN" altLang="en-US" sz="2800">
                <a:latin typeface="宋体" panose="02010600030101010101" pitchFamily="2" charset="-122"/>
                <a:cs typeface="宋体" panose="02010600030101010101" pitchFamily="2" charset="-122"/>
              </a:rPr>
              <a:t>②这个公式适用于固体、液体和气体.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（3）增大压强的方法：</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①受力面积一定时，</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压力；例如：</a:t>
            </a:r>
            <a:r>
              <a:rPr lang="zh-CN" altLang="en-US" sz="2800" u="sng">
                <a:latin typeface="宋体" panose="02010600030101010101" pitchFamily="2" charset="-122"/>
                <a:cs typeface="宋体" panose="02010600030101010101" pitchFamily="2" charset="-122"/>
              </a:rPr>
              <a:t>压路机的碾子质量很大</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②压力一定时，</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受力面积；例如：</a:t>
            </a:r>
            <a:r>
              <a:rPr lang="zh-CN" altLang="en-US" sz="2800" u="sng">
                <a:latin typeface="宋体" panose="02010600030101010101" pitchFamily="2" charset="-122"/>
                <a:cs typeface="宋体" panose="02010600030101010101" pitchFamily="2" charset="-122"/>
              </a:rPr>
              <a:t>蚊子尖尖的口器</a:t>
            </a:r>
            <a:r>
              <a:rPr lang="zh-CN" altLang="en-US" sz="2800">
                <a:latin typeface="宋体" panose="02010600030101010101" pitchFamily="2" charset="-122"/>
                <a:cs typeface="宋体" panose="02010600030101010101" pitchFamily="2" charset="-122"/>
              </a:rPr>
              <a:t>.</a:t>
            </a:r>
            <a:endParaRPr lang="zh-CN" altLang="en-US" sz="2800" u="sng">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③在减小</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的同时增大</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例如：</a:t>
            </a:r>
            <a:r>
              <a:rPr lang="zh-CN" altLang="en-US" sz="2800" u="sng">
                <a:latin typeface="宋体" panose="02010600030101010101" pitchFamily="2" charset="-122"/>
                <a:cs typeface="宋体" panose="02010600030101010101" pitchFamily="2" charset="-122"/>
              </a:rPr>
              <a:t>用力将很锋利的刀把绳子砍断</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p:txBody>
      </p:sp>
      <p:sp>
        <p:nvSpPr>
          <p:cNvPr id="2" name="文本框 3"/>
          <p:cNvSpPr txBox="1"/>
          <p:nvPr/>
        </p:nvSpPr>
        <p:spPr>
          <a:xfrm>
            <a:off x="3683635" y="324993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增大 </a:t>
            </a:r>
            <a:endParaRPr lang="zh-CN" altLang="en-US" sz="2800" b="1" dirty="0">
              <a:solidFill>
                <a:srgbClr val="FF0000"/>
              </a:solidFill>
              <a:latin typeface="Times New Roman" panose="02020603050405020304" pitchFamily="18" charset="0"/>
            </a:endParaRPr>
          </a:p>
        </p:txBody>
      </p:sp>
      <p:sp>
        <p:nvSpPr>
          <p:cNvPr id="3" name="文本框 3"/>
          <p:cNvSpPr txBox="1"/>
          <p:nvPr/>
        </p:nvSpPr>
        <p:spPr>
          <a:xfrm>
            <a:off x="2941320" y="426910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减小</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2337435" y="528764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受力面积 </a:t>
            </a:r>
            <a:endParaRPr lang="zh-CN" altLang="en-US" sz="2800" b="1" dirty="0">
              <a:solidFill>
                <a:srgbClr val="FF0000"/>
              </a:solidFill>
              <a:latin typeface="Times New Roman" panose="02020603050405020304" pitchFamily="18" charset="0"/>
            </a:endParaRPr>
          </a:p>
        </p:txBody>
      </p:sp>
      <p:sp>
        <p:nvSpPr>
          <p:cNvPr id="5" name="文本框 4"/>
          <p:cNvSpPr txBox="1"/>
          <p:nvPr/>
        </p:nvSpPr>
        <p:spPr>
          <a:xfrm>
            <a:off x="6035675" y="530034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压力</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6758305" y="4113530"/>
            <a:ext cx="2011680" cy="1748155"/>
          </a:xfrm>
          <a:prstGeom prst="rect">
            <a:avLst/>
          </a:prstGeom>
        </p:spPr>
      </p:pic>
      <p:sp>
        <p:nvSpPr>
          <p:cNvPr id="3" name="文本框 2"/>
          <p:cNvSpPr txBox="1"/>
          <p:nvPr/>
        </p:nvSpPr>
        <p:spPr>
          <a:xfrm>
            <a:off x="671195" y="1155700"/>
            <a:ext cx="6807835"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二、 流体压强与流速关系原理的应用</a:t>
            </a:r>
            <a:endParaRPr lang="zh-CN" altLang="en-US" sz="3200" b="1">
              <a:solidFill>
                <a:srgbClr val="FF0000"/>
              </a:solidFill>
              <a:sym typeface="+mn-ea"/>
            </a:endParaRPr>
          </a:p>
        </p:txBody>
      </p:sp>
      <p:sp>
        <p:nvSpPr>
          <p:cNvPr id="14" name="文本框 13"/>
          <p:cNvSpPr txBox="1"/>
          <p:nvPr/>
        </p:nvSpPr>
        <p:spPr>
          <a:xfrm>
            <a:off x="624205" y="1950085"/>
            <a:ext cx="7895590" cy="4399915"/>
          </a:xfrm>
          <a:prstGeom prst="rect">
            <a:avLst/>
          </a:prstGeom>
          <a:noFill/>
        </p:spPr>
        <p:txBody>
          <a:bodyPr wrap="square" rtlCol="0" anchor="t">
            <a:spAutoFit/>
          </a:bodyPr>
          <a:p>
            <a:pPr marL="421640" indent="-421640" algn="just">
              <a:lnSpc>
                <a:spcPct val="10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2</a:t>
            </a:r>
            <a:r>
              <a:rPr lang="zh-CN" altLang="en-US" sz="2800">
                <a:latin typeface="宋体" panose="02010600030101010101" pitchFamily="2" charset="-122"/>
                <a:cs typeface="宋体" panose="02010600030101010101" pitchFamily="2" charset="-122"/>
                <a:sym typeface="+mn-ea"/>
              </a:rPr>
              <a:t>（2017·广东）如图5所示是演示“流体压强与流速的关系”实验装置，U形管中装有水，直径相同的a、b两管中的水静止时液面相平.</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00000"/>
              </a:lnSpc>
            </a:pPr>
            <a:r>
              <a:rPr lang="zh-CN" altLang="en-US" sz="2800">
                <a:latin typeface="宋体" panose="02010600030101010101" pitchFamily="2" charset="-122"/>
                <a:cs typeface="宋体" panose="02010600030101010101" pitchFamily="2" charset="-122"/>
                <a:sym typeface="+mn-ea"/>
              </a:rPr>
              <a:t>（1）如果在右端c处往装置里急吹气，导致b管上方气流速度</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a管上方的气流速度，b管与a管的水面上方形成气压差，U形管中</a:t>
            </a:r>
            <a:endParaRPr lang="zh-CN" altLang="en-US" sz="2800">
              <a:latin typeface="宋体" panose="02010600030101010101" pitchFamily="2" charset="-122"/>
              <a:cs typeface="宋体" panose="02010600030101010101" pitchFamily="2" charset="-122"/>
              <a:sym typeface="+mn-ea"/>
            </a:endParaRPr>
          </a:p>
          <a:p>
            <a:pPr marL="421640" indent="8890" algn="just">
              <a:lnSpc>
                <a:spcPct val="100000"/>
              </a:lnSpc>
            </a:pP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（选填“a”或“b”）管水面升</a:t>
            </a:r>
            <a:endParaRPr lang="zh-CN" altLang="en-US" sz="2800">
              <a:latin typeface="宋体" panose="02010600030101010101" pitchFamily="2" charset="-122"/>
              <a:cs typeface="宋体" panose="02010600030101010101" pitchFamily="2" charset="-122"/>
              <a:sym typeface="+mn-ea"/>
            </a:endParaRPr>
          </a:p>
          <a:p>
            <a:pPr marL="421640" indent="8890" algn="just">
              <a:lnSpc>
                <a:spcPct val="100000"/>
              </a:lnSpc>
            </a:pPr>
            <a:r>
              <a:rPr lang="zh-CN" altLang="en-US" sz="2800">
                <a:latin typeface="宋体" panose="02010600030101010101" pitchFamily="2" charset="-122"/>
                <a:cs typeface="宋体" panose="02010600030101010101" pitchFamily="2" charset="-122"/>
                <a:sym typeface="+mn-ea"/>
              </a:rPr>
              <a:t>高. 如果升高端的液面比原来升高了</a:t>
            </a:r>
            <a:endParaRPr lang="zh-CN" altLang="en-US" sz="2800">
              <a:latin typeface="宋体" panose="02010600030101010101" pitchFamily="2" charset="-122"/>
              <a:cs typeface="宋体" panose="02010600030101010101" pitchFamily="2" charset="-122"/>
              <a:sym typeface="+mn-ea"/>
            </a:endParaRPr>
          </a:p>
          <a:p>
            <a:pPr marL="421640" indent="8890" algn="just">
              <a:lnSpc>
                <a:spcPct val="100000"/>
              </a:lnSpc>
            </a:pPr>
            <a:r>
              <a:rPr lang="zh-CN" altLang="en-US" sz="2800">
                <a:latin typeface="宋体" panose="02010600030101010101" pitchFamily="2" charset="-122"/>
                <a:cs typeface="宋体" panose="02010600030101010101" pitchFamily="2" charset="-122"/>
                <a:sym typeface="+mn-ea"/>
              </a:rPr>
              <a:t>2cm，则此时U形管底部d处左右两侧</a:t>
            </a:r>
            <a:endParaRPr lang="zh-CN" altLang="en-US" sz="2800">
              <a:latin typeface="宋体" panose="02010600030101010101" pitchFamily="2" charset="-122"/>
              <a:cs typeface="宋体" panose="02010600030101010101" pitchFamily="2" charset="-122"/>
              <a:sym typeface="+mn-ea"/>
            </a:endParaRPr>
          </a:p>
          <a:p>
            <a:pPr marL="421640" indent="8890" algn="just">
              <a:lnSpc>
                <a:spcPct val="100000"/>
              </a:lnSpc>
            </a:pPr>
            <a:r>
              <a:rPr lang="zh-CN" altLang="en-US" sz="2800">
                <a:latin typeface="宋体" panose="02010600030101010101" pitchFamily="2" charset="-122"/>
                <a:cs typeface="宋体" panose="02010600030101010101" pitchFamily="2" charset="-122"/>
                <a:sym typeface="+mn-ea"/>
              </a:rPr>
              <a:t>液体压强差为</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Pa. （g=10N/kg） </a:t>
            </a:r>
            <a:r>
              <a:rPr lang="zh-CN" altLang="en-US" sz="2800">
                <a:latin typeface="宋体" panose="02010600030101010101" pitchFamily="2" charset="-122"/>
                <a:cs typeface="宋体" panose="02010600030101010101" pitchFamily="2" charset="-122"/>
                <a:sym typeface="+mn-ea"/>
              </a:rPr>
              <a:t> </a:t>
            </a:r>
            <a:endParaRPr lang="zh-CN" altLang="en-US" sz="2800">
              <a:latin typeface="宋体" panose="02010600030101010101" pitchFamily="2" charset="-122"/>
              <a:cs typeface="宋体" panose="02010600030101010101" pitchFamily="2" charset="-122"/>
              <a:sym typeface="+mn-ea"/>
            </a:endParaRPr>
          </a:p>
        </p:txBody>
      </p:sp>
      <p:sp>
        <p:nvSpPr>
          <p:cNvPr id="7" name="文本框 6"/>
          <p:cNvSpPr txBox="1"/>
          <p:nvPr/>
        </p:nvSpPr>
        <p:spPr>
          <a:xfrm>
            <a:off x="2519680" y="359156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小于</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671195" y="444881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a</a:t>
            </a:r>
            <a:endParaRPr lang="zh-CN" altLang="en-US" sz="2800" b="1" dirty="0">
              <a:solidFill>
                <a:srgbClr val="FF0000"/>
              </a:solidFill>
              <a:latin typeface="Times New Roman" panose="02020603050405020304" pitchFamily="18" charset="0"/>
            </a:endParaRPr>
          </a:p>
        </p:txBody>
      </p:sp>
      <p:sp>
        <p:nvSpPr>
          <p:cNvPr id="5" name="文本框 4"/>
          <p:cNvSpPr txBox="1"/>
          <p:nvPr/>
        </p:nvSpPr>
        <p:spPr>
          <a:xfrm>
            <a:off x="2931160" y="573468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 400</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4" grpId="0"/>
      <p:bldP spid="4" grpId="1"/>
      <p:bldP spid="5" grpId="0"/>
      <p:bldP spid="5" grpId="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6663055" y="4519930"/>
            <a:ext cx="2338070" cy="1742440"/>
          </a:xfrm>
          <a:prstGeom prst="rect">
            <a:avLst/>
          </a:prstGeom>
        </p:spPr>
      </p:pic>
      <p:sp>
        <p:nvSpPr>
          <p:cNvPr id="14" name="文本框 13"/>
          <p:cNvSpPr txBox="1"/>
          <p:nvPr/>
        </p:nvSpPr>
        <p:spPr>
          <a:xfrm>
            <a:off x="624205" y="1232535"/>
            <a:ext cx="7895590" cy="5259070"/>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2</a:t>
            </a:r>
            <a:r>
              <a:rPr lang="zh-CN" altLang="en-US" sz="2800">
                <a:latin typeface="宋体" panose="02010600030101010101" pitchFamily="2" charset="-122"/>
                <a:cs typeface="宋体" panose="02010600030101010101" pitchFamily="2" charset="-122"/>
                <a:sym typeface="+mn-ea"/>
              </a:rPr>
              <a:t>（2）图6是某种喷雾器的工作原理示意图，当喷雾器未工作时，细管A内外气压相等，细管A内外液面</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 当喷雾器工作时，空气从细管B的右端快速喷出，导致细管A上方空气的流速突然增大，细管A内液面上方气压</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细管A外液面上方的气压，液体就沿细管A的管口流出，同时受到气流的</a:t>
            </a:r>
            <a:endParaRPr lang="zh-CN" altLang="en-US" sz="2800">
              <a:latin typeface="宋体" panose="02010600030101010101" pitchFamily="2" charset="-122"/>
              <a:cs typeface="宋体" panose="02010600030101010101" pitchFamily="2" charset="-122"/>
              <a:sym typeface="+mn-ea"/>
            </a:endParaRPr>
          </a:p>
          <a:p>
            <a:pPr marL="421640" indent="36830" algn="just">
              <a:lnSpc>
                <a:spcPct val="120000"/>
              </a:lnSpc>
            </a:pPr>
            <a:r>
              <a:rPr lang="zh-CN" altLang="en-US" sz="2800">
                <a:latin typeface="宋体" panose="02010600030101010101" pitchFamily="2" charset="-122"/>
                <a:cs typeface="宋体" panose="02010600030101010101" pitchFamily="2" charset="-122"/>
                <a:sym typeface="+mn-ea"/>
              </a:rPr>
              <a:t>冲击，形成雾状向右喷出，如果此</a:t>
            </a:r>
            <a:endParaRPr lang="zh-CN" altLang="en-US" sz="2800">
              <a:latin typeface="宋体" panose="02010600030101010101" pitchFamily="2" charset="-122"/>
              <a:cs typeface="宋体" panose="02010600030101010101" pitchFamily="2" charset="-122"/>
              <a:sym typeface="+mn-ea"/>
            </a:endParaRPr>
          </a:p>
          <a:p>
            <a:pPr marL="421640" indent="36830" algn="just">
              <a:lnSpc>
                <a:spcPct val="120000"/>
              </a:lnSpc>
            </a:pPr>
            <a:r>
              <a:rPr lang="zh-CN" altLang="en-US" sz="2800">
                <a:latin typeface="宋体" panose="02010600030101010101" pitchFamily="2" charset="-122"/>
                <a:cs typeface="宋体" panose="02010600030101010101" pitchFamily="2" charset="-122"/>
                <a:sym typeface="+mn-ea"/>
              </a:rPr>
              <a:t>时喷雾器停止工作，细管A中的液体</a:t>
            </a:r>
            <a:endParaRPr lang="zh-CN" altLang="en-US" sz="2800">
              <a:latin typeface="宋体" panose="02010600030101010101" pitchFamily="2" charset="-122"/>
              <a:cs typeface="宋体" panose="02010600030101010101" pitchFamily="2" charset="-122"/>
              <a:sym typeface="+mn-ea"/>
            </a:endParaRPr>
          </a:p>
          <a:p>
            <a:pPr marL="421640" indent="36830" algn="just">
              <a:lnSpc>
                <a:spcPct val="120000"/>
              </a:lnSpc>
            </a:pPr>
            <a:r>
              <a:rPr lang="zh-CN" altLang="en-US" sz="2800">
                <a:latin typeface="宋体" panose="02010600030101010101" pitchFamily="2" charset="-122"/>
                <a:cs typeface="宋体" panose="02010600030101010101" pitchFamily="2" charset="-122"/>
                <a:sym typeface="+mn-ea"/>
              </a:rPr>
              <a:t>将</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cs typeface="宋体" panose="02010600030101010101" pitchFamily="2" charset="-122"/>
              <a:sym typeface="+mn-ea"/>
            </a:endParaRPr>
          </a:p>
        </p:txBody>
      </p:sp>
      <p:sp>
        <p:nvSpPr>
          <p:cNvPr id="7" name="文本框 6"/>
          <p:cNvSpPr txBox="1"/>
          <p:nvPr/>
        </p:nvSpPr>
        <p:spPr>
          <a:xfrm>
            <a:off x="2593975" y="2285365"/>
            <a:ext cx="325056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相平（持平）</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1165860" y="379285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小于</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1673225" y="5847715"/>
            <a:ext cx="469074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下降到与A管外液面相平 </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3" grpId="0"/>
      <p:bldP spid="3" grpId="1"/>
      <p:bldP spid="4" grpId="0"/>
      <p:bldP spid="4" grpId="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03860" y="1302068"/>
            <a:ext cx="8251825" cy="4742815"/>
          </a:xfrm>
          <a:prstGeom prst="rect">
            <a:avLst/>
          </a:prstGeom>
          <a:noFill/>
        </p:spPr>
        <p:txBody>
          <a:bodyPr wrap="square" rtlCol="0" anchor="t">
            <a:spAutoFit/>
          </a:bodyPr>
          <a:p>
            <a:pPr>
              <a:lnSpc>
                <a:spcPct val="120000"/>
              </a:lnSpc>
            </a:pPr>
            <a:r>
              <a:rPr lang="zh-CN" altLang="en-US" sz="2800">
                <a:solidFill>
                  <a:srgbClr val="FF0000"/>
                </a:solidFill>
                <a:latin typeface="宋体" panose="02010600030101010101" pitchFamily="2" charset="-122"/>
                <a:cs typeface="宋体" panose="02010600030101010101" pitchFamily="2" charset="-122"/>
              </a:rPr>
              <a:t>【点拨2】</a:t>
            </a:r>
            <a:endParaRPr lang="zh-CN" altLang="en-US" sz="2800">
              <a:solidFill>
                <a:srgbClr val="FF0000"/>
              </a:solidFill>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1.流体压强规律不仅适用于气体，也适用于液体. </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2.导致流体流速大的原因有以下四种情况：</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①外力导致流体流速变快；</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②高速运动的物体带动流体流速变快；</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③同一流体在相同的时间内，通过较大路程处流速大；</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④同一流体流经不同的横截面，横截面小的位置流速大. </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531620"/>
            <a:ext cx="7996555" cy="2158365"/>
          </a:xfrm>
          <a:prstGeom prst="rect">
            <a:avLst/>
          </a:prstGeom>
          <a:noFill/>
        </p:spPr>
        <p:txBody>
          <a:bodyPr wrap="square" rtlCol="0" anchor="t">
            <a:spAutoFit/>
          </a:bodyPr>
          <a:p>
            <a:pPr algn="just">
              <a:lnSpc>
                <a:spcPct val="120000"/>
              </a:lnSpc>
            </a:pPr>
            <a:r>
              <a:rPr lang="zh-CN" altLang="en-US" sz="2800" b="1">
                <a:solidFill>
                  <a:srgbClr val="FF0000"/>
                </a:solidFill>
                <a:latin typeface="宋体" panose="02010600030101010101" pitchFamily="2" charset="-122"/>
                <a:cs typeface="宋体" panose="02010600030101010101" pitchFamily="2" charset="-122"/>
              </a:rPr>
              <a:t>变式拓展2</a:t>
            </a:r>
            <a:r>
              <a:rPr lang="zh-CN" altLang="en-US" sz="2800">
                <a:latin typeface="宋体" panose="02010600030101010101" pitchFamily="2" charset="-122"/>
                <a:cs typeface="宋体" panose="02010600030101010101" pitchFamily="2" charset="-122"/>
              </a:rPr>
              <a:t>：航模小组制作了一款新型带侧翼的浮沉艇. 浮沉艇静止时，漂浮在水面上；螺旋桨快速转动时，浮沉艇前进的同时能自行下潜. 浮沉艇侧翼的形状应为下列图中的（　 　）</a:t>
            </a:r>
            <a:endParaRPr lang="zh-CN" altLang="en-US"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472440" y="3822065"/>
            <a:ext cx="8199120" cy="1325880"/>
          </a:xfrm>
          <a:prstGeom prst="rect">
            <a:avLst/>
          </a:prstGeom>
        </p:spPr>
      </p:pic>
      <p:sp>
        <p:nvSpPr>
          <p:cNvPr id="5" name="文本框 4"/>
          <p:cNvSpPr txBox="1"/>
          <p:nvPr/>
        </p:nvSpPr>
        <p:spPr>
          <a:xfrm>
            <a:off x="5205730" y="316801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B</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5899785" y="3877310"/>
            <a:ext cx="2489200" cy="1852930"/>
          </a:xfrm>
          <a:prstGeom prst="rect">
            <a:avLst/>
          </a:prstGeom>
        </p:spPr>
      </p:pic>
      <p:sp>
        <p:nvSpPr>
          <p:cNvPr id="5123" name="TextBox 1"/>
          <p:cNvSpPr txBox="1"/>
          <p:nvPr/>
        </p:nvSpPr>
        <p:spPr>
          <a:xfrm>
            <a:off x="1150303" y="71278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回归课本</a:t>
            </a:r>
            <a:endParaRPr lang="en-US" altLang="zh-CN"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573723" y="1388110"/>
            <a:ext cx="7996555" cy="474281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1.（2018·烟台）如图7是小明为家里的盆景设计了一个自动供水装置． 他用一个塑料瓶装满水后倒放在盆景中，瓶口刚刚被水浸没，这样盆景中的水位可以保持一定的高度. 塑料瓶中的水不会立刻全部流掉的原因是（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A.受浮力的作用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B.外界大气压的作用</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C.盆景盘支持力的作用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D.瓶口太小，水不易流出</a:t>
            </a:r>
            <a:endParaRPr lang="zh-CN" altLang="en-US" sz="2800">
              <a:latin typeface="宋体" panose="02010600030101010101" pitchFamily="2" charset="-122"/>
              <a:cs typeface="宋体" panose="02010600030101010101" pitchFamily="2" charset="-122"/>
            </a:endParaRPr>
          </a:p>
        </p:txBody>
      </p:sp>
      <p:sp>
        <p:nvSpPr>
          <p:cNvPr id="4" name="文本框 3"/>
          <p:cNvSpPr txBox="1"/>
          <p:nvPr/>
        </p:nvSpPr>
        <p:spPr>
          <a:xfrm>
            <a:off x="4535805" y="3498215"/>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B</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1606550" y="2155190"/>
            <a:ext cx="5932170" cy="1542415"/>
          </a:xfrm>
          <a:prstGeom prst="rect">
            <a:avLst/>
          </a:prstGeom>
        </p:spPr>
      </p:pic>
      <p:sp>
        <p:nvSpPr>
          <p:cNvPr id="2" name="文本框 1"/>
          <p:cNvSpPr txBox="1"/>
          <p:nvPr/>
        </p:nvSpPr>
        <p:spPr>
          <a:xfrm>
            <a:off x="573723" y="1172845"/>
            <a:ext cx="7996555" cy="5262245"/>
          </a:xfrm>
          <a:prstGeom prst="rect">
            <a:avLst/>
          </a:prstGeom>
          <a:noFill/>
        </p:spPr>
        <p:txBody>
          <a:bodyPr wrap="square" rtlCol="0" anchor="t">
            <a:spAutoFit/>
          </a:bodyPr>
          <a:p>
            <a:pPr algn="just">
              <a:lnSpc>
                <a:spcPct val="100000"/>
              </a:lnSpc>
            </a:pPr>
            <a:r>
              <a:rPr lang="en-US" altLang="zh-CN" sz="28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.（2018·长沙）下列现象不能用流体压强与流速的关系来解释的是（　 　）</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gn="just">
              <a:lnSpc>
                <a:spcPct val="100000"/>
              </a:lnSpc>
            </a:pPr>
            <a:endParaRPr lang="zh-CN" altLang="en-US" sz="2800">
              <a:latin typeface="宋体" panose="02010600030101010101" pitchFamily="2" charset="-122"/>
              <a:cs typeface="宋体" panose="02010600030101010101" pitchFamily="2" charset="-122"/>
            </a:endParaRPr>
          </a:p>
          <a:p>
            <a:pPr algn="just">
              <a:lnSpc>
                <a:spcPct val="100000"/>
              </a:lnSpc>
            </a:pPr>
            <a:endParaRPr lang="zh-CN" altLang="en-US" sz="2800">
              <a:latin typeface="宋体" panose="02010600030101010101" pitchFamily="2" charset="-122"/>
              <a:cs typeface="宋体" panose="02010600030101010101" pitchFamily="2" charset="-122"/>
            </a:endParaRPr>
          </a:p>
          <a:p>
            <a:pPr algn="just">
              <a:lnSpc>
                <a:spcPct val="100000"/>
              </a:lnSpc>
            </a:pP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A.图8甲所示向两张纸中间吹气，纸张向中间靠拢</a:t>
            </a:r>
            <a:endParaRPr lang="zh-CN" altLang="en-US" sz="2800">
              <a:latin typeface="宋体" panose="02010600030101010101" pitchFamily="2" charset="-122"/>
              <a:cs typeface="宋体" panose="02010600030101010101" pitchFamily="2" charset="-122"/>
            </a:endParaRPr>
          </a:p>
          <a:p>
            <a:pPr marL="348615" indent="-348615" algn="just">
              <a:lnSpc>
                <a:spcPct val="100000"/>
              </a:lnSpc>
            </a:pPr>
            <a:r>
              <a:rPr lang="zh-CN" altLang="en-US" sz="2800">
                <a:latin typeface="宋体" panose="02010600030101010101" pitchFamily="2" charset="-122"/>
                <a:cs typeface="宋体" panose="02010600030101010101" pitchFamily="2" charset="-122"/>
              </a:rPr>
              <a:t>B.图8乙所示装有液体的玻璃管，底部和侧壁的橡  皮膜往外凸起</a:t>
            </a:r>
            <a:endParaRPr lang="zh-CN" altLang="en-US" sz="2800">
              <a:latin typeface="宋体" panose="02010600030101010101" pitchFamily="2" charset="-122"/>
              <a:cs typeface="宋体" panose="02010600030101010101" pitchFamily="2" charset="-122"/>
            </a:endParaRPr>
          </a:p>
          <a:p>
            <a:pPr marL="348615" indent="-337820" algn="just">
              <a:lnSpc>
                <a:spcPct val="100000"/>
              </a:lnSpc>
            </a:pPr>
            <a:r>
              <a:rPr lang="zh-CN" altLang="en-US" sz="2800">
                <a:latin typeface="宋体" panose="02010600030101010101" pitchFamily="2" charset="-122"/>
                <a:cs typeface="宋体" panose="02010600030101010101" pitchFamily="2" charset="-122"/>
              </a:rPr>
              <a:t>C.图8丙所示地铁站台边，人必须站在黄色安全线以外的区域候车</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D.图8丁所示飞机升力的产生原因</a:t>
            </a:r>
            <a:endParaRPr lang="zh-CN" altLang="en-US" sz="2800">
              <a:latin typeface="宋体" panose="02010600030101010101" pitchFamily="2" charset="-122"/>
              <a:cs typeface="宋体" panose="02010600030101010101" pitchFamily="2" charset="-122"/>
            </a:endParaRPr>
          </a:p>
        </p:txBody>
      </p:sp>
      <p:sp>
        <p:nvSpPr>
          <p:cNvPr id="4" name="文本框 3"/>
          <p:cNvSpPr txBox="1"/>
          <p:nvPr/>
        </p:nvSpPr>
        <p:spPr>
          <a:xfrm>
            <a:off x="4154170" y="1618615"/>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B</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6332220" y="3482340"/>
            <a:ext cx="2506980" cy="1927860"/>
          </a:xfrm>
          <a:prstGeom prst="rect">
            <a:avLst/>
          </a:prstGeom>
        </p:spPr>
      </p:pic>
      <p:sp>
        <p:nvSpPr>
          <p:cNvPr id="2" name="文本框 1"/>
          <p:cNvSpPr txBox="1"/>
          <p:nvPr/>
        </p:nvSpPr>
        <p:spPr>
          <a:xfrm>
            <a:off x="573723" y="1388110"/>
            <a:ext cx="7996555" cy="422592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.如图9所示，把饮料吸管A插入盛水的杯中，另一根吸管B的管口贴靠在A管的上端.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往B管中吹气，可以看到A管中的水面上升，这是因为（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A管上端口附近气压变小</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B管左端口附近气压变大</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杯中水面上的大气压变大</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杯中的水产生的压强变小</a:t>
            </a:r>
            <a:endParaRPr lang="zh-CN" altLang="en-US" sz="2800">
              <a:latin typeface="宋体" panose="02010600030101010101" pitchFamily="2" charset="-122"/>
              <a:cs typeface="宋体" panose="02010600030101010101" pitchFamily="2" charset="-122"/>
            </a:endParaRPr>
          </a:p>
        </p:txBody>
      </p:sp>
      <p:sp>
        <p:nvSpPr>
          <p:cNvPr id="4" name="文本框 3"/>
          <p:cNvSpPr txBox="1"/>
          <p:nvPr/>
        </p:nvSpPr>
        <p:spPr>
          <a:xfrm>
            <a:off x="1575435" y="2960370"/>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A</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5580380" y="4484370"/>
            <a:ext cx="2228850" cy="1616710"/>
          </a:xfrm>
          <a:prstGeom prst="rect">
            <a:avLst/>
          </a:prstGeom>
        </p:spPr>
      </p:pic>
      <p:sp>
        <p:nvSpPr>
          <p:cNvPr id="2" name="文本框 1"/>
          <p:cNvSpPr txBox="1"/>
          <p:nvPr/>
        </p:nvSpPr>
        <p:spPr>
          <a:xfrm>
            <a:off x="573723" y="1388110"/>
            <a:ext cx="7996555" cy="370903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4</a:t>
            </a:r>
            <a:r>
              <a:rPr lang="zh-CN" altLang="en-US" sz="2800">
                <a:latin typeface="宋体" panose="02010600030101010101" pitchFamily="2" charset="-122"/>
                <a:cs typeface="宋体" panose="02010600030101010101" pitchFamily="2" charset="-122"/>
              </a:rPr>
              <a:t>.（2017·聊城）如图10甲所示，在铁桶内放少量的水，用火加热，水沸腾之后把桶口堵住，然后浇上冷水，在</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作用下，铁桶被压扁了；手握如图10乙所示的两张纸，让纸自由下垂，在两张纸中间向下吹气，结果发现两张纸向中间靠拢，这表明气体流动速度越大的位置，压强越</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p:txBody>
      </p:sp>
      <p:sp>
        <p:nvSpPr>
          <p:cNvPr id="4" name="文本框 3"/>
          <p:cNvSpPr txBox="1"/>
          <p:nvPr/>
        </p:nvSpPr>
        <p:spPr>
          <a:xfrm>
            <a:off x="3860165" y="2432050"/>
            <a:ext cx="16027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大气压</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2275840" y="4484370"/>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 小</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3" grpId="0"/>
      <p:bldP spid="3" grpId="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2271395" y="2727960"/>
            <a:ext cx="4602480" cy="3412490"/>
          </a:xfrm>
          <a:prstGeom prst="rect">
            <a:avLst/>
          </a:prstGeom>
        </p:spPr>
      </p:pic>
      <p:sp>
        <p:nvSpPr>
          <p:cNvPr id="5123" name="TextBox 1"/>
          <p:cNvSpPr txBox="1"/>
          <p:nvPr/>
        </p:nvSpPr>
        <p:spPr>
          <a:xfrm>
            <a:off x="1150303" y="71278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课堂精练</a:t>
            </a:r>
            <a:endParaRPr lang="en-US" altLang="zh-CN"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2"/>
          <p:cNvGrpSpPr/>
          <p:nvPr/>
        </p:nvGrpSpPr>
        <p:grpSpPr>
          <a:xfrm>
            <a:off x="718503" y="1239520"/>
            <a:ext cx="7706995" cy="1610995"/>
            <a:chOff x="210" y="803"/>
            <a:chExt cx="12594" cy="2537"/>
          </a:xfrm>
        </p:grpSpPr>
        <p:sp>
          <p:nvSpPr>
            <p:cNvPr id="2" name="文本框 1"/>
            <p:cNvSpPr txBox="1"/>
            <p:nvPr/>
          </p:nvSpPr>
          <p:spPr>
            <a:xfrm>
              <a:off x="211" y="1569"/>
              <a:ext cx="12593" cy="1771"/>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1.（2019·凉山州）下面四幅图中能够证明大气压强存在的是（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210" y="803"/>
              <a:ext cx="10266" cy="957"/>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考点一  </a:t>
              </a:r>
              <a:r>
                <a:rPr lang="zh-CN" altLang="en-US" sz="2800" b="1">
                  <a:solidFill>
                    <a:schemeClr val="tx1"/>
                  </a:solidFill>
                  <a:sym typeface="+mn-ea"/>
                </a:rPr>
                <a:t>大气压强的存在及规律</a:t>
              </a:r>
              <a:endParaRPr lang="zh-CN" altLang="en-US" sz="2800" b="1">
                <a:solidFill>
                  <a:schemeClr val="tx1"/>
                </a:solidFill>
                <a:sym typeface="+mn-ea"/>
              </a:endParaRPr>
            </a:p>
          </p:txBody>
        </p:sp>
      </p:grpSp>
      <p:sp>
        <p:nvSpPr>
          <p:cNvPr id="7" name="文本框 6"/>
          <p:cNvSpPr txBox="1"/>
          <p:nvPr/>
        </p:nvSpPr>
        <p:spPr>
          <a:xfrm>
            <a:off x="2766695" y="232854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B</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62000" y="1244600"/>
            <a:ext cx="7620000" cy="474281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2.（2019·郴州）将少量热水倒入一空矿泉水瓶中（矿泉水瓶未变形），轻轻摇晃后将热水倒出，立即拧紧瓶盖，然后浇上冷水，可以看到矿泉水瓶变瘪. 产生这一现象的主要原因是（　 　）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在所浇冷水的压力作用下，矿泉水瓶被压瘪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矿泉水瓶热胀冷缩的结果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矿泉水瓶内热气将它吸进去了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在大气压的作用下，矿泉水瓶被压瘪</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1220470" y="3355340"/>
            <a:ext cx="9023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D</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1471295"/>
            <a:ext cx="7894320" cy="3709035"/>
          </a:xfrm>
          <a:prstGeom prst="rect">
            <a:avLst/>
          </a:prstGeom>
          <a:noFill/>
        </p:spPr>
        <p:txBody>
          <a:bodyPr wrap="square" rtlCol="0" anchor="t">
            <a:spAutoFit/>
          </a:bodyPr>
          <a:p>
            <a:pPr algn="just">
              <a:lnSpc>
                <a:spcPct val="120000"/>
              </a:lnSpc>
            </a:pPr>
            <a:r>
              <a:rPr lang="zh-CN" altLang="en-US" sz="2800"/>
              <a:t>（4）减小压强的方法：</a:t>
            </a:r>
            <a:endParaRPr lang="zh-CN" altLang="en-US" sz="2800"/>
          </a:p>
          <a:p>
            <a:pPr algn="just">
              <a:lnSpc>
                <a:spcPct val="120000"/>
              </a:lnSpc>
            </a:pPr>
            <a:r>
              <a:rPr lang="zh-CN" altLang="en-US" sz="2800"/>
              <a:t>①受力面积一定时，</a:t>
            </a:r>
            <a:r>
              <a:rPr lang="zh-CN" altLang="en-US" sz="2800" u="sng"/>
              <a:t>　            </a:t>
            </a:r>
            <a:r>
              <a:rPr lang="zh-CN" altLang="en-US" sz="2800"/>
              <a:t>压力；例如：</a:t>
            </a:r>
            <a:r>
              <a:rPr lang="zh-CN" altLang="en-US" sz="2800" u="sng"/>
              <a:t>现代建筑中采用空心砖</a:t>
            </a:r>
            <a:r>
              <a:rPr lang="zh-CN" altLang="en-US" sz="2800"/>
              <a:t>.</a:t>
            </a:r>
            <a:endParaRPr lang="zh-CN" altLang="en-US" sz="2800"/>
          </a:p>
          <a:p>
            <a:pPr algn="just">
              <a:lnSpc>
                <a:spcPct val="120000"/>
              </a:lnSpc>
            </a:pPr>
            <a:r>
              <a:rPr lang="zh-CN" altLang="en-US" sz="2800"/>
              <a:t>②压力一定时，</a:t>
            </a:r>
            <a:r>
              <a:rPr lang="zh-CN" altLang="en-US" sz="2800" u="sng"/>
              <a:t>　            </a:t>
            </a:r>
            <a:r>
              <a:rPr lang="zh-CN" altLang="en-US" sz="2800"/>
              <a:t>受力面积；例如：</a:t>
            </a:r>
            <a:r>
              <a:rPr lang="zh-CN" altLang="en-US" sz="2800" u="sng"/>
              <a:t>骆驼宽大的脚掌</a:t>
            </a:r>
            <a:r>
              <a:rPr lang="zh-CN" altLang="en-US" sz="2800"/>
              <a:t>.</a:t>
            </a:r>
            <a:endParaRPr lang="zh-CN" altLang="en-US" sz="2800"/>
          </a:p>
          <a:p>
            <a:pPr algn="just">
              <a:lnSpc>
                <a:spcPct val="120000"/>
              </a:lnSpc>
            </a:pPr>
            <a:r>
              <a:rPr lang="zh-CN" altLang="en-US" sz="2800"/>
              <a:t>③在</a:t>
            </a:r>
            <a:r>
              <a:rPr lang="zh-CN" altLang="en-US" sz="2800" u="sng"/>
              <a:t>　            </a:t>
            </a:r>
            <a:r>
              <a:rPr lang="zh-CN" altLang="en-US" sz="2800"/>
              <a:t>压力的同时</a:t>
            </a:r>
            <a:r>
              <a:rPr lang="zh-CN" altLang="en-US" sz="2800" u="sng"/>
              <a:t>　               </a:t>
            </a:r>
            <a:r>
              <a:rPr lang="zh-CN" altLang="en-US" sz="2800"/>
              <a:t>受力面积. 例如：</a:t>
            </a:r>
            <a:r>
              <a:rPr lang="zh-CN" altLang="en-US" sz="2800" u="sng"/>
              <a:t>扔掉一些重物爬行通过冰面</a:t>
            </a:r>
            <a:r>
              <a:rPr lang="zh-CN" altLang="en-US" sz="2800"/>
              <a:t>.</a:t>
            </a:r>
            <a:endParaRPr lang="zh-CN" altLang="en-US" sz="2800"/>
          </a:p>
        </p:txBody>
      </p:sp>
      <p:sp>
        <p:nvSpPr>
          <p:cNvPr id="5" name="文本框 4"/>
          <p:cNvSpPr txBox="1"/>
          <p:nvPr/>
        </p:nvSpPr>
        <p:spPr>
          <a:xfrm>
            <a:off x="3823335" y="2023110"/>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减小</a:t>
            </a:r>
            <a:endParaRPr lang="zh-CN" altLang="en-US" sz="2800" b="1" dirty="0">
              <a:solidFill>
                <a:srgbClr val="FF0000"/>
              </a:solidFill>
              <a:latin typeface="Times New Roman" panose="02020603050405020304" pitchFamily="18" charset="0"/>
              <a:sym typeface="+mn-ea"/>
            </a:endParaRPr>
          </a:p>
        </p:txBody>
      </p:sp>
      <p:sp>
        <p:nvSpPr>
          <p:cNvPr id="2" name="文本框 1"/>
          <p:cNvSpPr txBox="1"/>
          <p:nvPr/>
        </p:nvSpPr>
        <p:spPr>
          <a:xfrm>
            <a:off x="3143885" y="3064510"/>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增大</a:t>
            </a:r>
            <a:endParaRPr lang="zh-CN" altLang="en-US" sz="2800" b="1" dirty="0">
              <a:solidFill>
                <a:srgbClr val="FF0000"/>
              </a:solidFill>
              <a:latin typeface="Times New Roman" panose="02020603050405020304" pitchFamily="18" charset="0"/>
              <a:sym typeface="+mn-ea"/>
            </a:endParaRPr>
          </a:p>
        </p:txBody>
      </p:sp>
      <p:sp>
        <p:nvSpPr>
          <p:cNvPr id="3" name="文本框 2"/>
          <p:cNvSpPr txBox="1"/>
          <p:nvPr/>
        </p:nvSpPr>
        <p:spPr>
          <a:xfrm>
            <a:off x="1156970" y="4070350"/>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减小</a:t>
            </a:r>
            <a:endParaRPr lang="zh-CN" altLang="en-US" sz="2800" b="1" dirty="0">
              <a:solidFill>
                <a:srgbClr val="FF0000"/>
              </a:solidFill>
              <a:latin typeface="Times New Roman" panose="02020603050405020304" pitchFamily="18" charset="0"/>
              <a:sym typeface="+mn-ea"/>
            </a:endParaRPr>
          </a:p>
        </p:txBody>
      </p:sp>
      <p:sp>
        <p:nvSpPr>
          <p:cNvPr id="4" name="文本框 3"/>
          <p:cNvSpPr txBox="1"/>
          <p:nvPr/>
        </p:nvSpPr>
        <p:spPr>
          <a:xfrm>
            <a:off x="4364355" y="4057650"/>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增大</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 grpId="0"/>
      <p:bldP spid="2" grpId="1"/>
      <p:bldP spid="3" grpId="0"/>
      <p:bldP spid="3" grpId="1"/>
      <p:bldP spid="4" grpId="0"/>
      <p:bldP spid="4" grpId="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62000" y="1172845"/>
            <a:ext cx="7620000" cy="5303520"/>
          </a:xfrm>
          <a:prstGeom prst="rect">
            <a:avLst/>
          </a:prstGeom>
          <a:noFill/>
        </p:spPr>
        <p:txBody>
          <a:bodyPr wrap="square" rtlCol="0" anchor="t">
            <a:spAutoFit/>
          </a:bodyPr>
          <a:p>
            <a:pPr algn="just">
              <a:lnSpc>
                <a:spcPct val="110000"/>
              </a:lnSpc>
            </a:pPr>
            <a:r>
              <a:rPr lang="en-US" altLang="zh-CN" sz="28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.（2018·乐山）如图11所示，将一个瓶子，装入适量带色的水，再取一根两端开口的细玻璃管，使玻璃管穿过橡皮塞插入水中. 从管子上端吹入少量气体，使瓶内气体压强大于大气压，水沿玻璃管上升到瓶口以上. 当拿着它从山下的报国寺到金顶山上时，玻璃管内水柱高度将（　 　）</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A. 升高	    			</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B. 不变	    </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C. 降低   				</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D. 无法判断</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1871345" y="3996055"/>
            <a:ext cx="9023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A</a:t>
            </a:r>
            <a:endParaRPr lang="en-US" altLang="zh-CN" sz="2800" b="1" dirty="0">
              <a:solidFill>
                <a:srgbClr val="FF0000"/>
              </a:solidFill>
              <a:latin typeface="Times New Roman" panose="02020603050405020304" pitchFamily="18" charset="0"/>
            </a:endParaRPr>
          </a:p>
        </p:txBody>
      </p:sp>
      <p:pic>
        <p:nvPicPr>
          <p:cNvPr id="3" name="图片 2"/>
          <p:cNvPicPr>
            <a:picLocks noChangeAspect="1"/>
          </p:cNvPicPr>
          <p:nvPr/>
        </p:nvPicPr>
        <p:blipFill>
          <a:blip r:embed="rId1"/>
          <a:stretch>
            <a:fillRect/>
          </a:stretch>
        </p:blipFill>
        <p:spPr>
          <a:xfrm>
            <a:off x="6257290" y="4171315"/>
            <a:ext cx="1409700" cy="2070735"/>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890395"/>
            <a:ext cx="7996555" cy="267525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4</a:t>
            </a:r>
            <a:r>
              <a:rPr lang="zh-CN" altLang="en-US" sz="2800">
                <a:latin typeface="宋体" panose="02010600030101010101" pitchFamily="2" charset="-122"/>
                <a:cs typeface="宋体" panose="02010600030101010101" pitchFamily="2" charset="-122"/>
              </a:rPr>
              <a:t>.意大利科学家</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首先用实验测定了大气压的值，1标准大气压能托起</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厘米高的水银柱，1标准大气压约为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Pa，手掌掌心（面积约1dm</a:t>
            </a:r>
            <a:r>
              <a:rPr lang="zh-CN" altLang="en-US" sz="2800" baseline="30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）上所受大气压力约为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N. 越高处气压越</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，水的沸点越</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3472180" y="189039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托里拆利</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5654675" y="242252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76</a:t>
            </a:r>
            <a:endParaRPr lang="en-US" altLang="zh-CN" sz="2800" b="1" dirty="0">
              <a:solidFill>
                <a:srgbClr val="FF0000"/>
              </a:solidFill>
              <a:latin typeface="Times New Roman" panose="02020603050405020304" pitchFamily="18" charset="0"/>
            </a:endParaRPr>
          </a:p>
        </p:txBody>
      </p:sp>
      <p:sp>
        <p:nvSpPr>
          <p:cNvPr id="4" name="文本框 3"/>
          <p:cNvSpPr txBox="1"/>
          <p:nvPr/>
        </p:nvSpPr>
        <p:spPr>
          <a:xfrm>
            <a:off x="5238750" y="296735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1.0×10</a:t>
            </a:r>
            <a:r>
              <a:rPr lang="zh-CN" altLang="en-US" sz="2800" b="1" baseline="30000" dirty="0">
                <a:solidFill>
                  <a:srgbClr val="FF0000"/>
                </a:solidFill>
                <a:latin typeface="Times New Roman" panose="02020603050405020304" pitchFamily="18" charset="0"/>
              </a:rPr>
              <a:t>5</a:t>
            </a:r>
            <a:endParaRPr lang="zh-CN" altLang="en-US" sz="2800" b="1" baseline="30000" dirty="0">
              <a:solidFill>
                <a:srgbClr val="FF0000"/>
              </a:solidFill>
              <a:latin typeface="Times New Roman" panose="02020603050405020304" pitchFamily="18" charset="0"/>
            </a:endParaRPr>
          </a:p>
        </p:txBody>
      </p:sp>
      <p:sp>
        <p:nvSpPr>
          <p:cNvPr id="6" name="文本框 5"/>
          <p:cNvSpPr txBox="1"/>
          <p:nvPr/>
        </p:nvSpPr>
        <p:spPr>
          <a:xfrm>
            <a:off x="6576695" y="346075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1000</a:t>
            </a:r>
            <a:endParaRPr lang="zh-CN" altLang="en-US" sz="2800" b="1" dirty="0">
              <a:solidFill>
                <a:srgbClr val="FF0000"/>
              </a:solidFill>
              <a:latin typeface="Times New Roman" panose="02020603050405020304" pitchFamily="18" charset="0"/>
            </a:endParaRPr>
          </a:p>
        </p:txBody>
      </p:sp>
      <p:sp>
        <p:nvSpPr>
          <p:cNvPr id="7" name="文本框 6"/>
          <p:cNvSpPr txBox="1"/>
          <p:nvPr/>
        </p:nvSpPr>
        <p:spPr>
          <a:xfrm>
            <a:off x="2459355" y="395414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低</a:t>
            </a:r>
            <a:endParaRPr lang="zh-CN" altLang="en-US" sz="2800" b="1" dirty="0">
              <a:solidFill>
                <a:srgbClr val="FF0000"/>
              </a:solidFill>
              <a:latin typeface="Times New Roman" panose="02020603050405020304" pitchFamily="18" charset="0"/>
            </a:endParaRPr>
          </a:p>
        </p:txBody>
      </p:sp>
      <p:sp>
        <p:nvSpPr>
          <p:cNvPr id="8" name="文本框 7"/>
          <p:cNvSpPr txBox="1"/>
          <p:nvPr/>
        </p:nvSpPr>
        <p:spPr>
          <a:xfrm>
            <a:off x="6226175" y="398272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低</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3" grpId="0"/>
      <p:bldP spid="3" grpId="1"/>
      <p:bldP spid="4" grpId="0"/>
      <p:bldP spid="4" grpId="1"/>
      <p:bldP spid="6" grpId="0"/>
      <p:bldP spid="6" grpId="1"/>
      <p:bldP spid="7" grpId="0"/>
      <p:bldP spid="7" grpId="1"/>
      <p:bldP spid="8" grpId="0"/>
      <p:bldP spid="8" grpId="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3905885" y="4480560"/>
            <a:ext cx="4189730" cy="1611630"/>
          </a:xfrm>
          <a:prstGeom prst="rect">
            <a:avLst/>
          </a:prstGeom>
        </p:spPr>
      </p:pic>
      <p:sp>
        <p:nvSpPr>
          <p:cNvPr id="2" name="文本框 1"/>
          <p:cNvSpPr txBox="1"/>
          <p:nvPr/>
        </p:nvSpPr>
        <p:spPr>
          <a:xfrm>
            <a:off x="573723" y="1244600"/>
            <a:ext cx="7996555" cy="370903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5</a:t>
            </a:r>
            <a:r>
              <a:rPr lang="zh-CN" altLang="en-US" sz="2800">
                <a:latin typeface="宋体" panose="02010600030101010101" pitchFamily="2" charset="-122"/>
                <a:cs typeface="宋体" panose="02010600030101010101" pitchFamily="2" charset="-122"/>
              </a:rPr>
              <a:t>.将一个塑料杯装满水，用纸片盖严，手按住纸片把杯子倒过来，松手后，纸片不掉且水不外流（如图１２甲所示），这表明了</a:t>
            </a:r>
            <a:r>
              <a:rPr lang="zh-CN" altLang="en-US" sz="2800" u="sng">
                <a:latin typeface="宋体" panose="02010600030101010101" pitchFamily="2" charset="-122"/>
                <a:cs typeface="宋体" panose="02010600030101010101" pitchFamily="2" charset="-122"/>
              </a:rPr>
              <a:t>     　        </a:t>
            </a:r>
            <a:r>
              <a:rPr lang="en-US" altLang="zh-CN" sz="2800">
                <a:solidFill>
                  <a:schemeClr val="bg1"/>
                </a:solidFill>
                <a:latin typeface="宋体" panose="02010600030101010101" pitchFamily="2" charset="-122"/>
                <a:cs typeface="宋体" panose="02010600030101010101" pitchFamily="2" charset="-122"/>
              </a:rPr>
              <a:t>.</a:t>
            </a:r>
            <a:endParaRPr lang="en-US" altLang="zh-CN"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，若将杯子由图甲位置转到图中乙、丙所示的位置，纸片</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（选填“掉下”或“不掉下”），这又说明了</a:t>
            </a:r>
            <a:r>
              <a:rPr lang="zh-CN" altLang="en-US" sz="2800" u="sng">
                <a:latin typeface="宋体" panose="02010600030101010101" pitchFamily="2" charset="-122"/>
                <a:cs typeface="宋体" panose="02010600030101010101" pitchFamily="2" charset="-122"/>
              </a:rPr>
              <a:t>     　            </a:t>
            </a:r>
            <a:r>
              <a:rPr lang="en-US" altLang="zh-CN" sz="2800">
                <a:solidFill>
                  <a:schemeClr val="bg1"/>
                </a:solidFill>
                <a:latin typeface="宋体" panose="02010600030101010101" pitchFamily="2" charset="-122"/>
                <a:cs typeface="宋体" panose="02010600030101010101" pitchFamily="2" charset="-122"/>
              </a:rPr>
              <a:t>.</a:t>
            </a:r>
            <a:endParaRPr lang="en-US" altLang="zh-CN" sz="2800">
              <a:solidFill>
                <a:schemeClr val="bg1"/>
              </a:solidFill>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t>
            </a:r>
            <a:endParaRPr lang="en-US" altLang="zh-CN" sz="2800">
              <a:latin typeface="宋体" panose="02010600030101010101" pitchFamily="2" charset="-122"/>
              <a:cs typeface="宋体" panose="02010600030101010101" pitchFamily="2" charset="-122"/>
            </a:endParaRPr>
          </a:p>
        </p:txBody>
      </p:sp>
      <p:sp>
        <p:nvSpPr>
          <p:cNvPr id="5" name="文本框 4"/>
          <p:cNvSpPr txBox="1"/>
          <p:nvPr/>
        </p:nvSpPr>
        <p:spPr>
          <a:xfrm>
            <a:off x="677545" y="2282190"/>
            <a:ext cx="7771765" cy="1038860"/>
          </a:xfrm>
          <a:prstGeom prst="rect">
            <a:avLst/>
          </a:prstGeom>
          <a:noFill/>
        </p:spPr>
        <p:txBody>
          <a:bodyPr wrap="square" rtlCol="0" anchor="t">
            <a:spAutoFit/>
          </a:bodyPr>
          <a:p>
            <a:pPr algn="l">
              <a:lnSpc>
                <a:spcPct val="110000"/>
              </a:lnSpc>
            </a:pPr>
            <a:r>
              <a:rPr lang="en-US" altLang="zh-CN" sz="2800" b="1" dirty="0">
                <a:solidFill>
                  <a:srgbClr val="FF0000"/>
                </a:solidFill>
                <a:latin typeface="Times New Roman" panose="02020603050405020304" pitchFamily="18" charset="0"/>
              </a:rPr>
              <a:t>                                                        </a:t>
            </a:r>
            <a:r>
              <a:rPr sz="2800" b="1" dirty="0">
                <a:solidFill>
                  <a:srgbClr val="FF0000"/>
                </a:solidFill>
                <a:latin typeface="Times New Roman" panose="02020603050405020304" pitchFamily="18" charset="0"/>
              </a:rPr>
              <a:t>大气对纸片有向上的压强</a:t>
            </a:r>
            <a:endParaRPr sz="2800" b="1" dirty="0">
              <a:solidFill>
                <a:srgbClr val="FF0000"/>
              </a:solidFill>
              <a:latin typeface="Times New Roman" panose="02020603050405020304" pitchFamily="18" charset="0"/>
            </a:endParaRPr>
          </a:p>
        </p:txBody>
      </p:sp>
      <p:sp>
        <p:nvSpPr>
          <p:cNvPr id="4" name="文本框 3"/>
          <p:cNvSpPr txBox="1"/>
          <p:nvPr/>
        </p:nvSpPr>
        <p:spPr>
          <a:xfrm>
            <a:off x="3834130" y="334708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不掉下</a:t>
            </a:r>
            <a:endParaRPr lang="zh-CN" altLang="en-US" sz="2800" b="1" dirty="0">
              <a:solidFill>
                <a:srgbClr val="FF0000"/>
              </a:solidFill>
              <a:latin typeface="Times New Roman" panose="02020603050405020304" pitchFamily="18" charset="0"/>
            </a:endParaRPr>
          </a:p>
        </p:txBody>
      </p:sp>
      <p:sp>
        <p:nvSpPr>
          <p:cNvPr id="6" name="文本框 5"/>
          <p:cNvSpPr txBox="1"/>
          <p:nvPr/>
        </p:nvSpPr>
        <p:spPr>
          <a:xfrm>
            <a:off x="749300" y="3814445"/>
            <a:ext cx="7546340" cy="1038860"/>
          </a:xfrm>
          <a:prstGeom prst="rect">
            <a:avLst/>
          </a:prstGeom>
          <a:noFill/>
        </p:spPr>
        <p:txBody>
          <a:bodyPr wrap="square" rtlCol="0" anchor="t">
            <a:spAutoFit/>
          </a:bodyPr>
          <a:p>
            <a:pPr algn="l">
              <a:lnSpc>
                <a:spcPct val="110000"/>
              </a:lnSpc>
            </a:pPr>
            <a:r>
              <a:rPr lang="en-US" altLang="zh-CN" sz="2800" b="1" dirty="0">
                <a:solidFill>
                  <a:srgbClr val="FF0000"/>
                </a:solidFill>
                <a:latin typeface="Times New Roman" panose="02020603050405020304" pitchFamily="18" charset="0"/>
              </a:rPr>
              <a:t>                                                 </a:t>
            </a:r>
            <a:r>
              <a:rPr lang="zh-CN" altLang="en-US" sz="2800" b="1" dirty="0">
                <a:solidFill>
                  <a:srgbClr val="FF0000"/>
                </a:solidFill>
                <a:latin typeface="Times New Roman" panose="02020603050405020304" pitchFamily="18" charset="0"/>
              </a:rPr>
              <a:t>大气内部向各个方向都有压强 </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4" grpId="0"/>
      <p:bldP spid="4" grpId="1"/>
      <p:bldP spid="6" grpId="0"/>
      <p:bldP spid="6" grpId="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789430"/>
            <a:ext cx="7996555" cy="422592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6</a:t>
            </a:r>
            <a:r>
              <a:rPr lang="zh-CN" altLang="en-US" sz="2800">
                <a:latin typeface="宋体" panose="02010600030101010101" pitchFamily="2" charset="-122"/>
                <a:cs typeface="宋体" panose="02010600030101010101" pitchFamily="2" charset="-122"/>
              </a:rPr>
              <a:t>.（2019·随州）以下现象不能用大气压强的知识解释的是（　 　）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A.医生向外拉注射器的活塞，以吸取药瓶中的药水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“拔火罐”过程中，罐体紧紧吸在人体皮肤上</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C.柴油机工作时把空气吸进气缸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D.两个表面平整、干净的铅块紧压在一起后，它们会“粘”在一起，很难将它们拉开</a:t>
            </a:r>
            <a:endParaRPr lang="zh-CN" altLang="en-US" sz="2800">
              <a:latin typeface="宋体" panose="02010600030101010101" pitchFamily="2" charset="-122"/>
              <a:cs typeface="宋体" panose="02010600030101010101" pitchFamily="2" charset="-122"/>
            </a:endParaRPr>
          </a:p>
        </p:txBody>
      </p:sp>
      <p:sp>
        <p:nvSpPr>
          <p:cNvPr id="6" name="文本框 5"/>
          <p:cNvSpPr txBox="1"/>
          <p:nvPr/>
        </p:nvSpPr>
        <p:spPr>
          <a:xfrm>
            <a:off x="2760345" y="2317750"/>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D </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574040" y="1227455"/>
            <a:ext cx="4486910"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考点二</a:t>
            </a:r>
            <a:r>
              <a:rPr lang="zh-CN" altLang="en-US" sz="2800" b="1">
                <a:sym typeface="+mn-ea"/>
              </a:rPr>
              <a:t> 大气压的应用</a:t>
            </a:r>
            <a:endParaRPr lang="zh-CN" altLang="en-US" sz="2800" b="1">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6706235" y="4200525"/>
            <a:ext cx="1817370" cy="1963420"/>
          </a:xfrm>
          <a:prstGeom prst="rect">
            <a:avLst/>
          </a:prstGeom>
        </p:spPr>
      </p:pic>
      <p:sp>
        <p:nvSpPr>
          <p:cNvPr id="2" name="文本框 1"/>
          <p:cNvSpPr txBox="1"/>
          <p:nvPr/>
        </p:nvSpPr>
        <p:spPr>
          <a:xfrm>
            <a:off x="573723" y="1244600"/>
            <a:ext cx="7996555" cy="370903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7</a:t>
            </a:r>
            <a:r>
              <a:rPr lang="zh-CN" altLang="en-US" sz="2800">
                <a:latin typeface="宋体" panose="02010600030101010101" pitchFamily="2" charset="-122"/>
                <a:cs typeface="宋体" panose="02010600030101010101" pitchFamily="2" charset="-122"/>
              </a:rPr>
              <a:t>.（2019·威海）世界上第一个温度计是由伽利略发明的． 其原理如图13所示，中空玻璃管与玻璃泡相连，玻璃管中水柱上方密封部分空气，用玻璃泡测量物体的温度. 当大气压不变、被测物体温度升高时，水柱会</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当被测物体温度不变、大气压变小时，水柱会</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.（两空均选填“上升”“下降”或“不变”）</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4195445" y="332105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下降</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5520690" y="380174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下降</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4" grpId="0"/>
      <p:bldP spid="4" grpId="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图片 7"/>
          <p:cNvPicPr>
            <a:picLocks noChangeAspect="1"/>
          </p:cNvPicPr>
          <p:nvPr/>
        </p:nvPicPr>
        <p:blipFill>
          <a:blip r:embed="rId1"/>
          <a:stretch>
            <a:fillRect/>
          </a:stretch>
        </p:blipFill>
        <p:spPr>
          <a:xfrm>
            <a:off x="6540500" y="3466465"/>
            <a:ext cx="2030095" cy="2482850"/>
          </a:xfrm>
          <a:prstGeom prst="rect">
            <a:avLst/>
          </a:prstGeom>
        </p:spPr>
      </p:pic>
      <p:sp>
        <p:nvSpPr>
          <p:cNvPr id="2" name="文本框 1"/>
          <p:cNvSpPr txBox="1"/>
          <p:nvPr/>
        </p:nvSpPr>
        <p:spPr>
          <a:xfrm>
            <a:off x="573723" y="1388110"/>
            <a:ext cx="7996555" cy="267525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8</a:t>
            </a:r>
            <a:r>
              <a:rPr lang="zh-CN" altLang="en-US" sz="2800">
                <a:latin typeface="宋体" panose="02010600030101010101" pitchFamily="2" charset="-122"/>
                <a:cs typeface="宋体" panose="02010600030101010101" pitchFamily="2" charset="-122"/>
              </a:rPr>
              <a:t>.（2018·威海）如图14是我国战国时期的青铜汲酒器示意图，长柄上端与球形底部各开一小孔a、b. 当汲酒器内充满酒水，向上提升长柄取酒时，应使开口a</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（选填“闭合”或“打开”），酒水不流出是由于</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的作用.</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2091055" y="294449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 闭合</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3497580" y="346392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大气压</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3" grpId="0"/>
      <p:bldP spid="3" grpId="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360035" y="4344035"/>
            <a:ext cx="2659380" cy="2040255"/>
          </a:xfrm>
          <a:prstGeom prst="rect">
            <a:avLst/>
          </a:prstGeom>
        </p:spPr>
      </p:pic>
      <p:sp>
        <p:nvSpPr>
          <p:cNvPr id="2" name="文本框 1"/>
          <p:cNvSpPr txBox="1"/>
          <p:nvPr/>
        </p:nvSpPr>
        <p:spPr>
          <a:xfrm>
            <a:off x="573723" y="1962150"/>
            <a:ext cx="7996555" cy="319214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9</a:t>
            </a:r>
            <a:r>
              <a:rPr lang="zh-CN" altLang="en-US" sz="2800">
                <a:latin typeface="宋体" panose="02010600030101010101" pitchFamily="2" charset="-122"/>
                <a:cs typeface="宋体" panose="02010600030101010101" pitchFamily="2" charset="-122"/>
              </a:rPr>
              <a:t>.水沸腾后把烧瓶从火焰上拿开，水会停止沸腾. 迅速塞上瓶塞，把烧瓶倒置并向瓶底浇冷水，如图15所示. 发现烧瓶内的水中出现了大量的</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，迅速上升变大，由此可知水重新沸腾起来. 这是因为烧瓶内水面上方的气压________（选填“增大”或“减小”）的缘故.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6909435" y="298386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气泡</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574040" y="1227455"/>
            <a:ext cx="5006340"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考点三  </a:t>
            </a:r>
            <a:r>
              <a:rPr lang="zh-CN" altLang="en-US" sz="2800" b="1">
                <a:sym typeface="+mn-ea"/>
              </a:rPr>
              <a:t> 大气压对沸点的影响</a:t>
            </a:r>
            <a:endParaRPr lang="zh-CN" altLang="en-US" sz="2800" b="1">
              <a:sym typeface="+mn-ea"/>
            </a:endParaRPr>
          </a:p>
        </p:txBody>
      </p:sp>
      <p:sp>
        <p:nvSpPr>
          <p:cNvPr id="6" name="文本框 5"/>
          <p:cNvSpPr txBox="1"/>
          <p:nvPr/>
        </p:nvSpPr>
        <p:spPr>
          <a:xfrm>
            <a:off x="4961255" y="401066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减小</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677545" y="2522855"/>
            <a:ext cx="3658235" cy="2458720"/>
          </a:xfrm>
          <a:prstGeom prst="rect">
            <a:avLst/>
          </a:prstGeom>
        </p:spPr>
      </p:pic>
      <p:sp>
        <p:nvSpPr>
          <p:cNvPr id="2" name="文本框 1"/>
          <p:cNvSpPr txBox="1"/>
          <p:nvPr/>
        </p:nvSpPr>
        <p:spPr>
          <a:xfrm>
            <a:off x="573723" y="1244600"/>
            <a:ext cx="7996555" cy="5259070"/>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10</a:t>
            </a:r>
            <a:r>
              <a:rPr lang="zh-CN" altLang="en-US" sz="2800">
                <a:latin typeface="宋体" panose="02010600030101010101" pitchFamily="2" charset="-122"/>
                <a:cs typeface="宋体" panose="02010600030101010101" pitchFamily="2" charset="-122"/>
              </a:rPr>
              <a:t>.10. （2019·广州）通过表1、2判断海拔五千多米处水的沸点可能是（　　 ）</a:t>
            </a: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75℃                	B. 83℃</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92℃                 	D. 100℃</a:t>
            </a:r>
            <a:endParaRPr lang="zh-CN" altLang="en-US"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2"/>
          <a:stretch>
            <a:fillRect/>
          </a:stretch>
        </p:blipFill>
        <p:spPr>
          <a:xfrm>
            <a:off x="4488815" y="2440940"/>
            <a:ext cx="3900170" cy="2622550"/>
          </a:xfrm>
          <a:prstGeom prst="rect">
            <a:avLst/>
          </a:prstGeom>
        </p:spPr>
      </p:pic>
      <p:sp>
        <p:nvSpPr>
          <p:cNvPr id="5" name="文本框 4"/>
          <p:cNvSpPr txBox="1"/>
          <p:nvPr/>
        </p:nvSpPr>
        <p:spPr>
          <a:xfrm>
            <a:off x="4013200" y="181483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B</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5701665" y="4195445"/>
            <a:ext cx="2585720" cy="1970405"/>
          </a:xfrm>
          <a:prstGeom prst="rect">
            <a:avLst/>
          </a:prstGeom>
        </p:spPr>
      </p:pic>
      <p:sp>
        <p:nvSpPr>
          <p:cNvPr id="2" name="文本框 1"/>
          <p:cNvSpPr txBox="1"/>
          <p:nvPr/>
        </p:nvSpPr>
        <p:spPr>
          <a:xfrm>
            <a:off x="573723" y="1244600"/>
            <a:ext cx="7996555" cy="4829810"/>
          </a:xfrm>
          <a:prstGeom prst="rect">
            <a:avLst/>
          </a:prstGeom>
          <a:noFill/>
        </p:spPr>
        <p:txBody>
          <a:bodyPr wrap="square" rtlCol="0" anchor="t">
            <a:spAutoFit/>
          </a:bodyPr>
          <a:p>
            <a:pPr algn="just">
              <a:lnSpc>
                <a:spcPct val="110000"/>
              </a:lnSpc>
            </a:pPr>
            <a:r>
              <a:rPr lang="en-US" altLang="zh-CN" sz="2800">
                <a:latin typeface="宋体" panose="02010600030101010101" pitchFamily="2" charset="-122"/>
                <a:cs typeface="宋体" panose="02010600030101010101" pitchFamily="2" charset="-122"/>
              </a:rPr>
              <a:t>11</a:t>
            </a:r>
            <a:r>
              <a:rPr lang="zh-CN" altLang="en-US" sz="2800">
                <a:latin typeface="宋体" panose="02010600030101010101" pitchFamily="2" charset="-122"/>
                <a:cs typeface="宋体" panose="02010600030101010101" pitchFamily="2" charset="-122"/>
              </a:rPr>
              <a:t>.如图16所示，在做托里拆利实验时，把玻璃管换成粗一些，玻璃管内水银面将</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如果当时的是一个标准大气压，此时水银柱内外的高度差为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m. 当玻璃管上方有一个小孔时，玻璃管内水银液面最终将</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；把这些装置搬到高山上完成此实验，玻璃管内水银面会</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；此时在高山煮食</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物，食物的沸点将会</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这是因为</a:t>
            </a:r>
            <a:r>
              <a:rPr lang="zh-CN" altLang="en-US" sz="2800" u="sng">
                <a:latin typeface="宋体" panose="02010600030101010101" pitchFamily="2" charset="-122"/>
                <a:cs typeface="宋体" panose="02010600030101010101" pitchFamily="2" charset="-122"/>
              </a:rPr>
              <a:t>                  </a:t>
            </a:r>
            <a:r>
              <a:rPr lang="en-US" altLang="zh-CN" sz="2800" u="sng">
                <a:solidFill>
                  <a:schemeClr val="bg1"/>
                </a:solidFill>
                <a:latin typeface="宋体" panose="02010600030101010101" pitchFamily="2" charset="-122"/>
                <a:cs typeface="宋体" panose="02010600030101010101" pitchFamily="2" charset="-122"/>
              </a:rPr>
              <a:t>.</a:t>
            </a:r>
            <a:endParaRPr lang="en-US" altLang="zh-CN" sz="2800" u="sng">
              <a:solidFill>
                <a:schemeClr val="bg1"/>
              </a:solidFill>
              <a:latin typeface="宋体" panose="02010600030101010101" pitchFamily="2" charset="-122"/>
              <a:cs typeface="宋体" panose="02010600030101010101" pitchFamily="2" charset="-122"/>
            </a:endParaRPr>
          </a:p>
          <a:p>
            <a:pPr algn="just">
              <a:lnSpc>
                <a:spcPct val="110000"/>
              </a:lnSpc>
            </a:pPr>
            <a:r>
              <a:rPr lang="en-US" altLang="zh-CN" sz="2800" u="sng">
                <a:latin typeface="宋体" panose="02010600030101010101" pitchFamily="2" charset="-122"/>
                <a:cs typeface="宋体" panose="02010600030101010101" pitchFamily="2" charset="-122"/>
              </a:rPr>
              <a:t>                          </a:t>
            </a:r>
            <a:r>
              <a:rPr lang="en-US" altLang="zh-CN" sz="2800">
                <a:latin typeface="宋体" panose="02010600030101010101" pitchFamily="2" charset="-122"/>
                <a:cs typeface="宋体" panose="02010600030101010101" pitchFamily="2" charset="-122"/>
              </a:rPr>
              <a:t>.</a:t>
            </a:r>
            <a:endParaRPr lang="en-US" altLang="zh-CN" sz="2800">
              <a:latin typeface="宋体" panose="02010600030101010101" pitchFamily="2" charset="-122"/>
              <a:cs typeface="宋体" panose="02010600030101010101" pitchFamily="2" charset="-122"/>
            </a:endParaRPr>
          </a:p>
        </p:txBody>
      </p:sp>
      <p:sp>
        <p:nvSpPr>
          <p:cNvPr id="5" name="文本框 4"/>
          <p:cNvSpPr txBox="1"/>
          <p:nvPr/>
        </p:nvSpPr>
        <p:spPr>
          <a:xfrm>
            <a:off x="5793105" y="168465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不变</a:t>
            </a:r>
            <a:endParaRPr lang="zh-CN" altLang="en-US" sz="2800" b="1" dirty="0">
              <a:solidFill>
                <a:srgbClr val="FF0000"/>
              </a:solidFill>
              <a:latin typeface="Times New Roman" panose="02020603050405020304" pitchFamily="18" charset="0"/>
            </a:endParaRPr>
          </a:p>
        </p:txBody>
      </p:sp>
      <p:sp>
        <p:nvSpPr>
          <p:cNvPr id="7" name="文本框 6"/>
          <p:cNvSpPr txBox="1"/>
          <p:nvPr/>
        </p:nvSpPr>
        <p:spPr>
          <a:xfrm>
            <a:off x="1948180" y="262001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0.76</a:t>
            </a:r>
            <a:endParaRPr lang="en-US" altLang="zh-CN" sz="2800" b="1" dirty="0">
              <a:solidFill>
                <a:srgbClr val="FF0000"/>
              </a:solidFill>
              <a:latin typeface="Times New Roman" panose="02020603050405020304" pitchFamily="18" charset="0"/>
            </a:endParaRPr>
          </a:p>
        </p:txBody>
      </p:sp>
      <p:sp>
        <p:nvSpPr>
          <p:cNvPr id="8" name="文本框 7"/>
          <p:cNvSpPr txBox="1"/>
          <p:nvPr/>
        </p:nvSpPr>
        <p:spPr>
          <a:xfrm>
            <a:off x="5077460" y="3096260"/>
            <a:ext cx="298069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与管外液面相平</a:t>
            </a:r>
            <a:endParaRPr lang="zh-CN" altLang="en-US" sz="2800" b="1" dirty="0">
              <a:solidFill>
                <a:srgbClr val="FF0000"/>
              </a:solidFill>
              <a:latin typeface="Times New Roman" panose="02020603050405020304" pitchFamily="18" charset="0"/>
            </a:endParaRPr>
          </a:p>
        </p:txBody>
      </p:sp>
      <p:sp>
        <p:nvSpPr>
          <p:cNvPr id="9" name="文本框 8"/>
          <p:cNvSpPr txBox="1"/>
          <p:nvPr/>
        </p:nvSpPr>
        <p:spPr>
          <a:xfrm>
            <a:off x="1154430" y="402526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下降</a:t>
            </a:r>
            <a:endParaRPr lang="zh-CN" altLang="en-US" sz="2800" b="1" dirty="0">
              <a:solidFill>
                <a:srgbClr val="FF0000"/>
              </a:solidFill>
              <a:latin typeface="Times New Roman" panose="02020603050405020304" pitchFamily="18" charset="0"/>
            </a:endParaRPr>
          </a:p>
        </p:txBody>
      </p:sp>
      <p:sp>
        <p:nvSpPr>
          <p:cNvPr id="10" name="文本框 9"/>
          <p:cNvSpPr txBox="1"/>
          <p:nvPr/>
        </p:nvSpPr>
        <p:spPr>
          <a:xfrm>
            <a:off x="3480435" y="449326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降低   </a:t>
            </a:r>
            <a:endParaRPr lang="zh-CN" altLang="en-US" sz="2800" b="1" dirty="0">
              <a:solidFill>
                <a:srgbClr val="FF0000"/>
              </a:solidFill>
              <a:latin typeface="Times New Roman" panose="02020603050405020304" pitchFamily="18" charset="0"/>
            </a:endParaRPr>
          </a:p>
        </p:txBody>
      </p:sp>
      <p:sp>
        <p:nvSpPr>
          <p:cNvPr id="11" name="文本框 10"/>
          <p:cNvSpPr txBox="1"/>
          <p:nvPr/>
        </p:nvSpPr>
        <p:spPr>
          <a:xfrm>
            <a:off x="674370" y="5026025"/>
            <a:ext cx="4540250" cy="953135"/>
          </a:xfrm>
          <a:prstGeom prst="rect">
            <a:avLst/>
          </a:prstGeom>
          <a:noFill/>
        </p:spPr>
        <p:txBody>
          <a:bodyPr wrap="square" rtlCol="0" anchor="t">
            <a:spAutoFit/>
          </a:bodyPr>
          <a:p>
            <a:pPr algn="l"/>
            <a:r>
              <a:rPr lang="en-US" altLang="zh-CN" sz="2800" b="1" dirty="0">
                <a:solidFill>
                  <a:srgbClr val="FF0000"/>
                </a:solidFill>
                <a:latin typeface="Times New Roman" panose="02020603050405020304" pitchFamily="18" charset="0"/>
              </a:rPr>
              <a:t>                 </a:t>
            </a:r>
            <a:r>
              <a:rPr lang="zh-CN" altLang="en-US" sz="2800" b="1" dirty="0">
                <a:solidFill>
                  <a:srgbClr val="FF0000"/>
                </a:solidFill>
                <a:latin typeface="Times New Roman" panose="02020603050405020304" pitchFamily="18" charset="0"/>
              </a:rPr>
              <a:t>液体的沸点随着气压的降低而降低</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7" grpId="0"/>
      <p:bldP spid="7" grpId="1"/>
      <p:bldP spid="8" grpId="0"/>
      <p:bldP spid="8" grpId="1"/>
      <p:bldP spid="9" grpId="0"/>
      <p:bldP spid="9" grpId="1"/>
      <p:bldP spid="10" grpId="0"/>
      <p:bldP spid="10" grpId="1"/>
      <p:bldP spid="11" grpId="0"/>
      <p:bldP spid="11" grpId="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4892040" y="5024755"/>
            <a:ext cx="3307080" cy="1104900"/>
          </a:xfrm>
          <a:prstGeom prst="rect">
            <a:avLst/>
          </a:prstGeom>
        </p:spPr>
      </p:pic>
      <p:sp>
        <p:nvSpPr>
          <p:cNvPr id="2" name="文本框 1"/>
          <p:cNvSpPr txBox="1"/>
          <p:nvPr/>
        </p:nvSpPr>
        <p:spPr>
          <a:xfrm>
            <a:off x="573723" y="1832610"/>
            <a:ext cx="7996555" cy="319214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12</a:t>
            </a:r>
            <a:r>
              <a:rPr lang="zh-CN" altLang="en-US" sz="2800">
                <a:latin typeface="宋体" panose="02010600030101010101" pitchFamily="2" charset="-122"/>
                <a:cs typeface="宋体" panose="02010600030101010101" pitchFamily="2" charset="-122"/>
              </a:rPr>
              <a:t>.（2019·泰州）小明用2mL的注射器、量程为0～10N的弹簧测力计和刻度尺粗略测量大气压的值，本实验的原理是二力平衡和p=___________.</a:t>
            </a:r>
            <a:endParaRPr lang="zh-CN" altLang="en-US" sz="2800">
              <a:latin typeface="宋体" panose="02010600030101010101" pitchFamily="2" charset="-122"/>
              <a:cs typeface="宋体" panose="02010600030101010101" pitchFamily="2" charset="-122"/>
            </a:endParaRPr>
          </a:p>
          <a:p>
            <a:pPr marL="1522095" indent="-1522095" algn="just">
              <a:lnSpc>
                <a:spcPct val="120000"/>
              </a:lnSpc>
            </a:pPr>
            <a:r>
              <a:rPr sz="2800" b="1">
                <a:latin typeface="宋体" panose="02010600030101010101" pitchFamily="2" charset="-122"/>
                <a:cs typeface="宋体" panose="02010600030101010101" pitchFamily="2" charset="-122"/>
                <a:sym typeface="+mn-ea"/>
              </a:rPr>
              <a:t>步骤一</a:t>
            </a:r>
            <a:r>
              <a:rPr sz="2800">
                <a:latin typeface="宋体" panose="02010600030101010101" pitchFamily="2" charset="-122"/>
                <a:cs typeface="宋体" panose="02010600030101010101" pitchFamily="2" charset="-122"/>
                <a:sym typeface="+mn-ea"/>
              </a:rPr>
              <a:t>：把注射器的活塞推至注射器筒的底端，然后用橡皮帽封住注射器的小孔．</a:t>
            </a:r>
            <a:endParaRPr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6000750" y="290639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F/S </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574040" y="1227455"/>
            <a:ext cx="4486910"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考点四  </a:t>
            </a:r>
            <a:r>
              <a:rPr lang="zh-CN" altLang="en-US" sz="2800" b="1">
                <a:sym typeface="+mn-ea"/>
              </a:rPr>
              <a:t> 大气压的测量</a:t>
            </a:r>
            <a:endParaRPr lang="zh-CN" altLang="en-US" sz="2800" b="1">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70560" y="2513965"/>
            <a:ext cx="7895590" cy="3192145"/>
          </a:xfrm>
          <a:prstGeom prst="rect">
            <a:avLst/>
          </a:prstGeom>
          <a:noFill/>
        </p:spPr>
        <p:txBody>
          <a:bodyPr wrap="square" rtlCol="0" anchor="t">
            <a:spAutoFit/>
          </a:bodyPr>
          <a:p>
            <a:pPr>
              <a:lnSpc>
                <a:spcPct val="120000"/>
              </a:lnSpc>
            </a:pPr>
            <a:r>
              <a:rPr lang="zh-CN" altLang="en-US" sz="2800" b="1">
                <a:latin typeface="宋体" panose="02010600030101010101" pitchFamily="2" charset="-122"/>
                <a:cs typeface="宋体" panose="02010600030101010101" pitchFamily="2" charset="-122"/>
              </a:rPr>
              <a:t>1.产生的原因</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（1）液体由于受到</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的作用，对支持它的容器底部有压强.（如图2甲）</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（2）液体具有</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性，因此对阻碍它流动的</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也有压强.（如图2乙）</a:t>
            </a:r>
            <a:endParaRPr lang="zh-CN" altLang="en-US" sz="2800">
              <a:latin typeface="宋体" panose="02010600030101010101" pitchFamily="2" charset="-122"/>
              <a:cs typeface="宋体" panose="02010600030101010101" pitchFamily="2" charset="-122"/>
            </a:endParaRPr>
          </a:p>
          <a:p>
            <a:pPr>
              <a:lnSpc>
                <a:spcPct val="120000"/>
              </a:lnSpc>
            </a:pP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671195" y="1299210"/>
            <a:ext cx="7947660" cy="1198245"/>
          </a:xfrm>
          <a:prstGeom prst="rect">
            <a:avLst/>
          </a:prstGeom>
          <a:noFill/>
        </p:spPr>
        <p:txBody>
          <a:bodyPr wrap="square" rtlCol="0" anchor="t">
            <a:spAutoFit/>
          </a:bodyPr>
          <a:p>
            <a:pPr algn="l">
              <a:lnSpc>
                <a:spcPct val="120000"/>
              </a:lnSpc>
            </a:pPr>
            <a:r>
              <a:rPr lang="zh-CN" altLang="en-US" sz="3200" b="1">
                <a:solidFill>
                  <a:srgbClr val="FF0000"/>
                </a:solidFill>
                <a:latin typeface="宋体" panose="02010600030101010101" pitchFamily="2" charset="-122"/>
                <a:cs typeface="宋体" panose="02010600030101010101" pitchFamily="2" charset="-122"/>
                <a:sym typeface="+mn-ea"/>
              </a:rPr>
              <a:t>二、液体的压强</a:t>
            </a:r>
            <a:r>
              <a:rPr lang="zh-CN" altLang="en-US" sz="2800">
                <a:latin typeface="宋体" panose="02010600030101010101" pitchFamily="2" charset="-122"/>
                <a:cs typeface="宋体" panose="02010600030101010101" pitchFamily="2" charset="-122"/>
                <a:sym typeface="+mn-ea"/>
              </a:rPr>
              <a:t>（10年6考，2019、2017、2015、2014、2012、2010年考）</a:t>
            </a:r>
            <a:endParaRPr lang="zh-CN" altLang="en-US" sz="2800">
              <a:latin typeface="宋体" panose="02010600030101010101" pitchFamily="2" charset="-122"/>
              <a:cs typeface="宋体" panose="02010600030101010101" pitchFamily="2" charset="-122"/>
              <a:sym typeface="+mn-ea"/>
            </a:endParaRPr>
          </a:p>
        </p:txBody>
      </p:sp>
      <p:sp>
        <p:nvSpPr>
          <p:cNvPr id="6" name="文本框 5"/>
          <p:cNvSpPr txBox="1"/>
          <p:nvPr/>
        </p:nvSpPr>
        <p:spPr>
          <a:xfrm>
            <a:off x="3630930" y="3059430"/>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重力</a:t>
            </a:r>
            <a:endParaRPr lang="zh-CN" altLang="en-US" sz="2800" b="1" dirty="0">
              <a:solidFill>
                <a:srgbClr val="FF0000"/>
              </a:solidFill>
              <a:latin typeface="Times New Roman" panose="02020603050405020304" pitchFamily="18" charset="0"/>
              <a:sym typeface="+mn-ea"/>
            </a:endParaRPr>
          </a:p>
        </p:txBody>
      </p:sp>
      <p:pic>
        <p:nvPicPr>
          <p:cNvPr id="2" name="图片 1"/>
          <p:cNvPicPr>
            <a:picLocks noChangeAspect="1"/>
          </p:cNvPicPr>
          <p:nvPr/>
        </p:nvPicPr>
        <p:blipFill>
          <a:blip r:embed="rId1"/>
          <a:stretch>
            <a:fillRect/>
          </a:stretch>
        </p:blipFill>
        <p:spPr>
          <a:xfrm>
            <a:off x="6106160" y="4538980"/>
            <a:ext cx="1610360" cy="1680210"/>
          </a:xfrm>
          <a:prstGeom prst="rect">
            <a:avLst/>
          </a:prstGeom>
        </p:spPr>
      </p:pic>
      <p:sp>
        <p:nvSpPr>
          <p:cNvPr id="4" name="文本框 3"/>
          <p:cNvSpPr txBox="1"/>
          <p:nvPr/>
        </p:nvSpPr>
        <p:spPr>
          <a:xfrm>
            <a:off x="2813050" y="4065270"/>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流动</a:t>
            </a:r>
            <a:endParaRPr lang="zh-CN" altLang="en-US" sz="2800" b="1" dirty="0">
              <a:solidFill>
                <a:srgbClr val="FF0000"/>
              </a:solidFill>
              <a:latin typeface="Times New Roman" panose="02020603050405020304" pitchFamily="18" charset="0"/>
              <a:sym typeface="+mn-ea"/>
            </a:endParaRPr>
          </a:p>
        </p:txBody>
      </p:sp>
      <p:sp>
        <p:nvSpPr>
          <p:cNvPr id="7" name="文本框 6"/>
          <p:cNvSpPr txBox="1"/>
          <p:nvPr/>
        </p:nvSpPr>
        <p:spPr>
          <a:xfrm>
            <a:off x="671195" y="4593590"/>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容器壁</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4" grpId="0"/>
      <p:bldP spid="4" grpId="1"/>
      <p:bldP spid="7" grpId="0"/>
      <p:bldP spid="7" grpId="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4441190" y="4863465"/>
            <a:ext cx="4002405" cy="1337310"/>
          </a:xfrm>
          <a:prstGeom prst="rect">
            <a:avLst/>
          </a:prstGeom>
        </p:spPr>
      </p:pic>
      <p:sp>
        <p:nvSpPr>
          <p:cNvPr id="2" name="文本框 1"/>
          <p:cNvSpPr txBox="1"/>
          <p:nvPr/>
        </p:nvSpPr>
        <p:spPr>
          <a:xfrm>
            <a:off x="573723" y="1258570"/>
            <a:ext cx="7996555" cy="4225925"/>
          </a:xfrm>
          <a:prstGeom prst="rect">
            <a:avLst/>
          </a:prstGeom>
          <a:noFill/>
        </p:spPr>
        <p:txBody>
          <a:bodyPr wrap="square" rtlCol="0" anchor="t">
            <a:spAutoFit/>
          </a:bodyPr>
          <a:p>
            <a:pPr marL="1496060" indent="-1496060" algn="just">
              <a:lnSpc>
                <a:spcPct val="120000"/>
              </a:lnSpc>
            </a:pPr>
            <a:r>
              <a:rPr sz="2800">
                <a:latin typeface="宋体" panose="02010600030101010101" pitchFamily="2" charset="-122"/>
                <a:cs typeface="宋体" panose="02010600030101010101" pitchFamily="2" charset="-122"/>
              </a:rPr>
              <a:t>步骤二：如图１７所示安装好器材，水平向右缓慢拉动注射器筒，当注射器中的活塞</a:t>
            </a:r>
            <a:r>
              <a:rPr sz="2800" u="sng">
                <a:latin typeface="宋体" panose="02010600030101010101" pitchFamily="2" charset="-122"/>
                <a:cs typeface="宋体" panose="02010600030101010101" pitchFamily="2" charset="-122"/>
              </a:rPr>
              <a:t>   </a:t>
            </a:r>
            <a:r>
              <a:rPr lang="en-US" sz="2800">
                <a:solidFill>
                  <a:schemeClr val="bg1"/>
                </a:solidFill>
                <a:latin typeface="宋体" panose="02010600030101010101" pitchFamily="2" charset="-122"/>
                <a:cs typeface="宋体" panose="02010600030101010101" pitchFamily="2" charset="-122"/>
              </a:rPr>
              <a:t>.</a:t>
            </a:r>
            <a:endParaRPr sz="2800">
              <a:latin typeface="宋体" panose="02010600030101010101" pitchFamily="2" charset="-122"/>
              <a:cs typeface="宋体" panose="02010600030101010101" pitchFamily="2" charset="-122"/>
            </a:endParaRPr>
          </a:p>
          <a:p>
            <a:pPr marL="1496060" indent="-1496060" algn="just">
              <a:lnSpc>
                <a:spcPct val="120000"/>
              </a:lnSpc>
            </a:pPr>
            <a:r>
              <a:rPr sz="2800">
                <a:latin typeface="宋体" panose="02010600030101010101" pitchFamily="2" charset="-122"/>
                <a:cs typeface="宋体" panose="02010600030101010101" pitchFamily="2" charset="-122"/>
              </a:rPr>
              <a:t>        </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时，记下弹簧测力计的示数为5.2N. </a:t>
            </a:r>
            <a:endParaRPr sz="2800">
              <a:latin typeface="宋体" panose="02010600030101010101" pitchFamily="2" charset="-122"/>
              <a:cs typeface="宋体" panose="02010600030101010101" pitchFamily="2" charset="-122"/>
            </a:endParaRPr>
          </a:p>
          <a:p>
            <a:pPr marL="1482725" indent="-1468120" algn="just">
              <a:lnSpc>
                <a:spcPct val="120000"/>
              </a:lnSpc>
            </a:pPr>
            <a:r>
              <a:rPr sz="2800">
                <a:latin typeface="宋体" panose="02010600030101010101" pitchFamily="2" charset="-122"/>
                <a:cs typeface="宋体" panose="02010600030101010101" pitchFamily="2" charset="-122"/>
              </a:rPr>
              <a:t>步骤三：用刻度尺测出注射器</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长度为4.00cm. </a:t>
            </a:r>
            <a:endParaRPr sz="2800">
              <a:latin typeface="宋体" panose="02010600030101010101" pitchFamily="2" charset="-122"/>
              <a:cs typeface="宋体" panose="02010600030101010101" pitchFamily="2" charset="-122"/>
            </a:endParaRPr>
          </a:p>
          <a:p>
            <a:pPr marL="1482725" indent="-1468120" algn="just">
              <a:lnSpc>
                <a:spcPct val="120000"/>
              </a:lnSpc>
            </a:pPr>
            <a:r>
              <a:rPr sz="2800">
                <a:latin typeface="宋体" panose="02010600030101010101" pitchFamily="2" charset="-122"/>
                <a:cs typeface="宋体" panose="02010600030101010101" pitchFamily="2" charset="-122"/>
              </a:rPr>
              <a:t>步骤四：算出大气压强值为</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Pa.</a:t>
            </a:r>
            <a:endParaRPr sz="2800">
              <a:latin typeface="宋体" panose="02010600030101010101" pitchFamily="2" charset="-122"/>
              <a:cs typeface="宋体" panose="02010600030101010101" pitchFamily="2" charset="-122"/>
            </a:endParaRPr>
          </a:p>
          <a:p>
            <a:pPr marL="1482725" indent="-1468120" algn="just">
              <a:lnSpc>
                <a:spcPct val="120000"/>
              </a:lnSpc>
            </a:pPr>
            <a:endParaRPr sz="2800">
              <a:latin typeface="宋体" panose="02010600030101010101" pitchFamily="2" charset="-122"/>
              <a:cs typeface="宋体" panose="02010600030101010101" pitchFamily="2" charset="-122"/>
            </a:endParaRPr>
          </a:p>
        </p:txBody>
      </p:sp>
      <p:sp>
        <p:nvSpPr>
          <p:cNvPr id="5" name="文本框 4"/>
          <p:cNvSpPr txBox="1"/>
          <p:nvPr/>
        </p:nvSpPr>
        <p:spPr>
          <a:xfrm>
            <a:off x="1628140" y="2214880"/>
            <a:ext cx="3289935" cy="565150"/>
          </a:xfrm>
          <a:prstGeom prst="rect">
            <a:avLst/>
          </a:prstGeom>
          <a:noFill/>
        </p:spPr>
        <p:txBody>
          <a:bodyPr wrap="square" rtlCol="0" anchor="t">
            <a:spAutoFit/>
          </a:bodyPr>
          <a:p>
            <a:pPr algn="ctr">
              <a:lnSpc>
                <a:spcPct val="110000"/>
              </a:lnSpc>
            </a:pPr>
            <a:r>
              <a:rPr lang="zh-CN" altLang="en-US" sz="2800" b="1" dirty="0">
                <a:solidFill>
                  <a:srgbClr val="FF0000"/>
                </a:solidFill>
                <a:latin typeface="Times New Roman" panose="02020603050405020304" pitchFamily="18" charset="0"/>
              </a:rPr>
              <a:t>刚被拉动</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5343525" y="3354070"/>
            <a:ext cx="239585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有刻度部分的</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5117465" y="434149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1.04×10</a:t>
            </a:r>
            <a:r>
              <a:rPr lang="zh-CN" altLang="en-US" sz="2800" b="1" baseline="30000" dirty="0">
                <a:solidFill>
                  <a:srgbClr val="FF0000"/>
                </a:solidFill>
                <a:latin typeface="Times New Roman" panose="02020603050405020304" pitchFamily="18" charset="0"/>
              </a:rPr>
              <a:t>5</a:t>
            </a:r>
            <a:endParaRPr lang="zh-CN" altLang="en-US" sz="2800" b="1" baseline="30000"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3" grpId="0"/>
      <p:bldP spid="3" grpId="1"/>
      <p:bldP spid="4" grpId="0"/>
      <p:bldP spid="4" grpId="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258570"/>
            <a:ext cx="7996555" cy="5303520"/>
          </a:xfrm>
          <a:prstGeom prst="rect">
            <a:avLst/>
          </a:prstGeom>
          <a:noFill/>
        </p:spPr>
        <p:txBody>
          <a:bodyPr wrap="square" rtlCol="0" anchor="t">
            <a:spAutoFit/>
          </a:bodyPr>
          <a:p>
            <a:pPr algn="just">
              <a:lnSpc>
                <a:spcPct val="110000"/>
              </a:lnSpc>
            </a:pPr>
            <a:r>
              <a:rPr sz="2800">
                <a:latin typeface="宋体" panose="02010600030101010101" pitchFamily="2" charset="-122"/>
                <a:cs typeface="宋体" panose="02010600030101010101" pitchFamily="2" charset="-122"/>
              </a:rPr>
              <a:t>同组的小华分析了影响实验结果的可能因素后，对实验进行了如下改进：</a:t>
            </a:r>
            <a:endParaRPr sz="2800">
              <a:latin typeface="宋体" panose="02010600030101010101" pitchFamily="2" charset="-122"/>
              <a:cs typeface="宋体" panose="02010600030101010101" pitchFamily="2" charset="-122"/>
            </a:endParaRPr>
          </a:p>
          <a:p>
            <a:pPr algn="just">
              <a:lnSpc>
                <a:spcPct val="110000"/>
              </a:lnSpc>
            </a:pPr>
            <a:r>
              <a:rPr sz="2800">
                <a:latin typeface="宋体" panose="02010600030101010101" pitchFamily="2" charset="-122"/>
                <a:cs typeface="宋体" panose="02010600030101010101" pitchFamily="2" charset="-122"/>
              </a:rPr>
              <a:t>①将步骤一改为：先将注射器内抽满水，再竖直向上推动活塞至注射器筒的底端，然后用橡皮帽封住注射器的小孔，这样便于</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 </a:t>
            </a:r>
            <a:endParaRPr sz="2800">
              <a:latin typeface="宋体" panose="02010600030101010101" pitchFamily="2" charset="-122"/>
              <a:cs typeface="宋体" panose="02010600030101010101" pitchFamily="2" charset="-122"/>
            </a:endParaRPr>
          </a:p>
          <a:p>
            <a:pPr algn="just">
              <a:lnSpc>
                <a:spcPct val="110000"/>
              </a:lnSpc>
            </a:pPr>
            <a:r>
              <a:rPr sz="2800">
                <a:latin typeface="宋体" panose="02010600030101010101" pitchFamily="2" charset="-122"/>
                <a:cs typeface="宋体" panose="02010600030101010101" pitchFamily="2" charset="-122"/>
              </a:rPr>
              <a:t>②取下橡皮帽，重复步骤二的操作，读得弹簧测力计的示数为0.3N由此可知，此时活塞所受到的_______（选填“摩擦力”或“大气压力”）为0.3N. </a:t>
            </a:r>
            <a:endParaRPr sz="2800">
              <a:latin typeface="宋体" panose="02010600030101010101" pitchFamily="2" charset="-122"/>
              <a:cs typeface="宋体" panose="02010600030101010101" pitchFamily="2" charset="-122"/>
            </a:endParaRPr>
          </a:p>
          <a:p>
            <a:pPr algn="just">
              <a:lnSpc>
                <a:spcPct val="110000"/>
              </a:lnSpc>
            </a:pPr>
            <a:r>
              <a:rPr sz="2800">
                <a:latin typeface="宋体" panose="02010600030101010101" pitchFamily="2" charset="-122"/>
                <a:cs typeface="宋体" panose="02010600030101010101" pitchFamily="2" charset="-122"/>
              </a:rPr>
              <a:t>小华根据改进后测得的数据，重新计算了大气压的值.</a:t>
            </a:r>
            <a:endParaRPr sz="2800">
              <a:latin typeface="宋体" panose="02010600030101010101" pitchFamily="2" charset="-122"/>
              <a:cs typeface="宋体" panose="02010600030101010101" pitchFamily="2" charset="-122"/>
            </a:endParaRPr>
          </a:p>
        </p:txBody>
      </p:sp>
      <p:sp>
        <p:nvSpPr>
          <p:cNvPr id="5" name="文本框 4"/>
          <p:cNvSpPr txBox="1"/>
          <p:nvPr/>
        </p:nvSpPr>
        <p:spPr>
          <a:xfrm>
            <a:off x="5157470" y="3168015"/>
            <a:ext cx="341312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排空注射器内的空气</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494030" y="4570730"/>
            <a:ext cx="139763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摩擦力</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3" grpId="0"/>
      <p:bldP spid="3" grpId="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756285" y="3616325"/>
            <a:ext cx="7631430" cy="1891030"/>
            <a:chOff x="2007" y="5695"/>
            <a:chExt cx="10117" cy="2222"/>
          </a:xfrm>
        </p:grpSpPr>
        <p:pic>
          <p:nvPicPr>
            <p:cNvPr id="4" name="图片 3"/>
            <p:cNvPicPr>
              <a:picLocks noChangeAspect="1"/>
            </p:cNvPicPr>
            <p:nvPr/>
          </p:nvPicPr>
          <p:blipFill>
            <a:blip r:embed="rId1"/>
            <a:stretch>
              <a:fillRect/>
            </a:stretch>
          </p:blipFill>
          <p:spPr>
            <a:xfrm>
              <a:off x="2007" y="5696"/>
              <a:ext cx="4837" cy="2221"/>
            </a:xfrm>
            <a:prstGeom prst="rect">
              <a:avLst/>
            </a:prstGeom>
          </p:spPr>
        </p:pic>
        <p:pic>
          <p:nvPicPr>
            <p:cNvPr id="5" name="图片 4"/>
            <p:cNvPicPr>
              <a:picLocks noChangeAspect="1"/>
            </p:cNvPicPr>
            <p:nvPr/>
          </p:nvPicPr>
          <p:blipFill>
            <a:blip r:embed="rId2"/>
            <a:stretch>
              <a:fillRect/>
            </a:stretch>
          </p:blipFill>
          <p:spPr>
            <a:xfrm>
              <a:off x="7288" y="5695"/>
              <a:ext cx="4837" cy="2223"/>
            </a:xfrm>
            <a:prstGeom prst="rect">
              <a:avLst/>
            </a:prstGeom>
          </p:spPr>
        </p:pic>
      </p:grpSp>
      <p:sp>
        <p:nvSpPr>
          <p:cNvPr id="3" name="文本框 2"/>
          <p:cNvSpPr txBox="1"/>
          <p:nvPr/>
        </p:nvSpPr>
        <p:spPr>
          <a:xfrm>
            <a:off x="574040" y="1227455"/>
            <a:ext cx="5760085"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考点五  </a:t>
            </a:r>
            <a:r>
              <a:rPr lang="zh-CN" altLang="en-US" sz="2800" b="1">
                <a:sym typeface="+mn-ea"/>
              </a:rPr>
              <a:t> 流体的压强与流速的关系</a:t>
            </a:r>
            <a:endParaRPr lang="zh-CN" altLang="en-US" sz="2800" b="1">
              <a:sym typeface="+mn-ea"/>
            </a:endParaRPr>
          </a:p>
        </p:txBody>
      </p:sp>
      <p:sp>
        <p:nvSpPr>
          <p:cNvPr id="2" name="文本框 1"/>
          <p:cNvSpPr txBox="1"/>
          <p:nvPr/>
        </p:nvSpPr>
        <p:spPr>
          <a:xfrm>
            <a:off x="573723" y="1818640"/>
            <a:ext cx="7996555" cy="164147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13</a:t>
            </a:r>
            <a:r>
              <a:rPr lang="zh-CN" altLang="en-US" sz="2800">
                <a:latin typeface="宋体" panose="02010600030101010101" pitchFamily="2" charset="-122"/>
                <a:cs typeface="宋体" panose="02010600030101010101" pitchFamily="2" charset="-122"/>
              </a:rPr>
              <a:t>.（2019·岳阳）下列四幅图所呈现的情景中，主要利用了“流体流速越大，压强越小”这一原理的是（　 　） </a:t>
            </a:r>
            <a:endParaRPr lang="zh-CN" altLang="en-US" sz="2800">
              <a:latin typeface="宋体" panose="02010600030101010101" pitchFamily="2" charset="-122"/>
              <a:cs typeface="宋体" panose="02010600030101010101" pitchFamily="2" charset="-122"/>
            </a:endParaRPr>
          </a:p>
        </p:txBody>
      </p:sp>
      <p:sp>
        <p:nvSpPr>
          <p:cNvPr id="7" name="文本框 6"/>
          <p:cNvSpPr txBox="1"/>
          <p:nvPr/>
        </p:nvSpPr>
        <p:spPr>
          <a:xfrm>
            <a:off x="1571625" y="293814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D</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2340610" y="2987675"/>
            <a:ext cx="4462780" cy="3322320"/>
          </a:xfrm>
          <a:prstGeom prst="rect">
            <a:avLst/>
          </a:prstGeom>
        </p:spPr>
      </p:pic>
      <p:sp>
        <p:nvSpPr>
          <p:cNvPr id="2" name="文本框 1"/>
          <p:cNvSpPr txBox="1"/>
          <p:nvPr/>
        </p:nvSpPr>
        <p:spPr>
          <a:xfrm>
            <a:off x="573723" y="1388110"/>
            <a:ext cx="7996555" cy="164147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a:t>
            </a:r>
            <a:r>
              <a:rPr lang="en-US" altLang="zh-CN" sz="2800">
                <a:latin typeface="宋体" panose="02010600030101010101" pitchFamily="2" charset="-122"/>
                <a:cs typeface="宋体" panose="02010600030101010101" pitchFamily="2" charset="-122"/>
              </a:rPr>
              <a:t>4</a:t>
            </a:r>
            <a:r>
              <a:rPr lang="zh-CN" altLang="en-US" sz="2800">
                <a:latin typeface="宋体" panose="02010600030101010101" pitchFamily="2" charset="-122"/>
                <a:cs typeface="宋体" panose="02010600030101010101" pitchFamily="2" charset="-122"/>
              </a:rPr>
              <a:t>.（2013·广东）如图所示，以下四个关于“气体压强与流速的关系”的现象中，压强p1、p2大小关系正确的是（　　 ）</a:t>
            </a:r>
            <a:endParaRPr lang="zh-CN" altLang="en-US" sz="2800">
              <a:latin typeface="宋体" panose="02010600030101010101" pitchFamily="2" charset="-122"/>
              <a:cs typeface="宋体" panose="02010600030101010101" pitchFamily="2" charset="-122"/>
            </a:endParaRPr>
          </a:p>
        </p:txBody>
      </p:sp>
      <p:sp>
        <p:nvSpPr>
          <p:cNvPr id="7" name="文本框 6"/>
          <p:cNvSpPr txBox="1"/>
          <p:nvPr/>
        </p:nvSpPr>
        <p:spPr>
          <a:xfrm>
            <a:off x="3013075" y="246570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A</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2959735" y="3817620"/>
            <a:ext cx="3406775" cy="1510030"/>
          </a:xfrm>
          <a:prstGeom prst="rect">
            <a:avLst/>
          </a:prstGeom>
        </p:spPr>
      </p:pic>
      <p:sp>
        <p:nvSpPr>
          <p:cNvPr id="2" name="文本框 1"/>
          <p:cNvSpPr txBox="1"/>
          <p:nvPr/>
        </p:nvSpPr>
        <p:spPr>
          <a:xfrm>
            <a:off x="573723" y="1172845"/>
            <a:ext cx="7996555" cy="5303520"/>
          </a:xfrm>
          <a:prstGeom prst="rect">
            <a:avLst/>
          </a:prstGeom>
          <a:noFill/>
        </p:spPr>
        <p:txBody>
          <a:bodyPr wrap="square" rtlCol="0" anchor="t">
            <a:spAutoFit/>
          </a:bodyPr>
          <a:p>
            <a:pPr algn="just">
              <a:lnSpc>
                <a:spcPct val="110000"/>
              </a:lnSpc>
            </a:pPr>
            <a:r>
              <a:rPr lang="zh-CN" altLang="en-US" sz="2800">
                <a:latin typeface="宋体" panose="02010600030101010101" pitchFamily="2" charset="-122"/>
                <a:cs typeface="宋体" panose="02010600030101010101" pitchFamily="2" charset="-122"/>
              </a:rPr>
              <a:t>1</a:t>
            </a:r>
            <a:r>
              <a:rPr lang="en-US" altLang="zh-CN" sz="2800">
                <a:latin typeface="宋体" panose="02010600030101010101" pitchFamily="2" charset="-122"/>
                <a:cs typeface="宋体" panose="02010600030101010101" pitchFamily="2" charset="-122"/>
              </a:rPr>
              <a:t>5</a:t>
            </a:r>
            <a:r>
              <a:rPr lang="zh-CN" altLang="en-US" sz="2800">
                <a:latin typeface="宋体" panose="02010600030101010101" pitchFamily="2" charset="-122"/>
                <a:cs typeface="宋体" panose="02010600030101010101" pitchFamily="2" charset="-122"/>
              </a:rPr>
              <a:t>.（2019·赤峰）如图18所示，草原犬鼠的洞穴有两个洞口，A口在平地上，B口在凸起的小土包上. 当微风从左向右掠过地面的时候，就会有气流在洞穴内流动，让闷热的洞穴变成凉爽的“空调房”. 洞穴内能形成气流，是因为B口上方比A口上方（　　 ）</a:t>
            </a:r>
            <a:endParaRPr lang="zh-CN" altLang="en-US" sz="2800">
              <a:latin typeface="宋体" panose="02010600030101010101" pitchFamily="2" charset="-122"/>
              <a:cs typeface="宋体" panose="02010600030101010101" pitchFamily="2" charset="-122"/>
            </a:endParaRPr>
          </a:p>
          <a:p>
            <a:pPr algn="just">
              <a:lnSpc>
                <a:spcPct val="110000"/>
              </a:lnSpc>
            </a:pPr>
            <a:endParaRPr lang="zh-CN" altLang="en-US" sz="2800">
              <a:latin typeface="宋体" panose="02010600030101010101" pitchFamily="2" charset="-122"/>
              <a:cs typeface="宋体" panose="02010600030101010101" pitchFamily="2" charset="-122"/>
            </a:endParaRPr>
          </a:p>
          <a:p>
            <a:pPr algn="just">
              <a:lnSpc>
                <a:spcPct val="110000"/>
              </a:lnSpc>
            </a:pPr>
            <a:endParaRPr lang="zh-CN" altLang="en-US" sz="2800">
              <a:latin typeface="宋体" panose="02010600030101010101" pitchFamily="2" charset="-122"/>
              <a:cs typeface="宋体" panose="02010600030101010101" pitchFamily="2" charset="-122"/>
            </a:endParaRPr>
          </a:p>
          <a:p>
            <a:pPr algn="just">
              <a:lnSpc>
                <a:spcPct val="110000"/>
              </a:lnSpc>
            </a:pP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A. 风速大，气压大  	B. 风速大，气压小</a:t>
            </a:r>
            <a:endParaRPr lang="zh-CN" altLang="en-US" sz="2800">
              <a:latin typeface="宋体" panose="02010600030101010101" pitchFamily="2" charset="-122"/>
              <a:cs typeface="宋体" panose="02010600030101010101" pitchFamily="2" charset="-122"/>
            </a:endParaRPr>
          </a:p>
          <a:p>
            <a:pPr algn="just">
              <a:lnSpc>
                <a:spcPct val="110000"/>
              </a:lnSpc>
            </a:pPr>
            <a:r>
              <a:rPr lang="zh-CN" altLang="en-US" sz="2800">
                <a:latin typeface="宋体" panose="02010600030101010101" pitchFamily="2" charset="-122"/>
                <a:cs typeface="宋体" panose="02010600030101010101" pitchFamily="2" charset="-122"/>
              </a:rPr>
              <a:t>C. 风速小，气压大 		D. 风速小，气压小</a:t>
            </a:r>
            <a:endParaRPr lang="zh-CN" altLang="en-US" sz="2800">
              <a:latin typeface="宋体" panose="02010600030101010101" pitchFamily="2" charset="-122"/>
              <a:cs typeface="宋体" panose="02010600030101010101" pitchFamily="2" charset="-122"/>
            </a:endParaRPr>
          </a:p>
        </p:txBody>
      </p:sp>
      <p:sp>
        <p:nvSpPr>
          <p:cNvPr id="7" name="文本框 6"/>
          <p:cNvSpPr txBox="1"/>
          <p:nvPr/>
        </p:nvSpPr>
        <p:spPr>
          <a:xfrm>
            <a:off x="1610995" y="356362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B</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6065520" y="4925060"/>
            <a:ext cx="1621155" cy="1593850"/>
          </a:xfrm>
          <a:prstGeom prst="rect">
            <a:avLst/>
          </a:prstGeom>
        </p:spPr>
      </p:pic>
      <p:sp>
        <p:nvSpPr>
          <p:cNvPr id="2" name="文本框 1"/>
          <p:cNvSpPr txBox="1"/>
          <p:nvPr/>
        </p:nvSpPr>
        <p:spPr>
          <a:xfrm>
            <a:off x="573723" y="1330325"/>
            <a:ext cx="7996555" cy="4225925"/>
          </a:xfrm>
          <a:prstGeom prst="rect">
            <a:avLst/>
          </a:prstGeom>
          <a:noFill/>
        </p:spPr>
        <p:txBody>
          <a:bodyPr wrap="square" rtlCol="0" anchor="t">
            <a:spAutoFit/>
          </a:bodyPr>
          <a:p>
            <a:pPr algn="just">
              <a:lnSpc>
                <a:spcPct val="120000"/>
              </a:lnSpc>
            </a:pPr>
            <a:r>
              <a:rPr lang="en-US" altLang="zh-CN" sz="2800">
                <a:latin typeface="宋体" panose="02010600030101010101" pitchFamily="2" charset="-122"/>
                <a:cs typeface="宋体" panose="02010600030101010101" pitchFamily="2" charset="-122"/>
              </a:rPr>
              <a:t>16</a:t>
            </a:r>
            <a:r>
              <a:rPr lang="zh-CN" altLang="en-US" sz="2800">
                <a:latin typeface="宋体" panose="02010600030101010101" pitchFamily="2" charset="-122"/>
                <a:cs typeface="宋体" panose="02010600030101010101" pitchFamily="2" charset="-122"/>
              </a:rPr>
              <a:t>.（2014·广东）如图19所示，双手轻轻捏住一张薄纸，将它放在下嘴唇底下，然后沿着纸片的表面用力吹气，纸片被“吹”了起来，这是因为纸片上表面的气体的流速比下面的要</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，纸片上表面的气体压强比下表面的要</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（前两空均选填“大”或“小”）. 纸片所受向上的压力</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（选填“大于”“小于”或“等于”）向下的压力.</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6065520" y="289242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大</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5783580" y="341185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小 </a:t>
            </a:r>
            <a:endParaRPr lang="zh-CN" altLang="en-US" sz="2800" b="1" dirty="0">
              <a:solidFill>
                <a:srgbClr val="FF0000"/>
              </a:solidFill>
              <a:latin typeface="Times New Roman" panose="02020603050405020304" pitchFamily="18" charset="0"/>
            </a:endParaRPr>
          </a:p>
        </p:txBody>
      </p:sp>
      <p:sp>
        <p:nvSpPr>
          <p:cNvPr id="6" name="文本框 5"/>
          <p:cNvSpPr txBox="1"/>
          <p:nvPr/>
        </p:nvSpPr>
        <p:spPr>
          <a:xfrm>
            <a:off x="913130" y="440309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大于</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4" grpId="0"/>
      <p:bldP spid="4" grpId="1"/>
      <p:bldP spid="6" grpId="0"/>
      <p:bldP spid="6" grpId="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p:push dir="r"/>
  </p:transition>
</p:sld>
</file>

<file path=ppt/tags/tag1.xml><?xml version="1.0" encoding="utf-8"?>
<p:tagLst xmlns:p="http://schemas.openxmlformats.org/presentationml/2006/main">
  <p:tag name="REFSHAPE" val="472302036"/>
  <p:tag name="KSO_WM_UNIT_PLACING_PICTURE_USER_VIEWPORT" val="{&quot;height&quot;:8790,&quot;width&quot;:17970}"/>
</p:tagLst>
</file>

<file path=ppt/tags/tag2.xml><?xml version="1.0" encoding="utf-8"?>
<p:tagLst xmlns:p="http://schemas.openxmlformats.org/presentationml/2006/main">
  <p:tag name="REFSHAPE" val="541303380"/>
  <p:tag name="KSO_WM_UNIT_PLACING_PICTURE_USER_VIEWPORT" val="{&quot;height&quot;:6480,&quot;width&quot;:8355}"/>
</p:tagLst>
</file>

<file path=ppt/tags/tag3.xml><?xml version="1.0" encoding="utf-8"?>
<p:tagLst xmlns:p="http://schemas.openxmlformats.org/presentationml/2006/main">
  <p:tag name="ISPRING_PRESENTATION_TITLE" val="bt021.pptx"/>
</p:tagLst>
</file>

<file path=ppt/theme/theme1.xml><?xml version="1.0" encoding="utf-8"?>
<a:theme xmlns:a="http://schemas.openxmlformats.org/drawingml/2006/main" name="自定义设计方案">
  <a:themeElements>
    <a:clrScheme name="自定义 24">
      <a:dk1>
        <a:sysClr val="windowText" lastClr="000000"/>
      </a:dk1>
      <a:lt1>
        <a:sysClr val="window" lastClr="FFFFFF"/>
      </a:lt1>
      <a:dk2>
        <a:srgbClr val="44546A"/>
      </a:dk2>
      <a:lt2>
        <a:srgbClr val="E7E6E6"/>
      </a:lt2>
      <a:accent1>
        <a:srgbClr val="AB0019"/>
      </a:accent1>
      <a:accent2>
        <a:srgbClr val="A5A5A5"/>
      </a:accent2>
      <a:accent3>
        <a:srgbClr val="AB0019"/>
      </a:accent3>
      <a:accent4>
        <a:srgbClr val="A5A5A5"/>
      </a:accent4>
      <a:accent5>
        <a:srgbClr val="AB0019"/>
      </a:accent5>
      <a:accent6>
        <a:srgbClr val="A5A5A5"/>
      </a:accent6>
      <a:hlink>
        <a:srgbClr val="AB0019"/>
      </a:hlink>
      <a:folHlink>
        <a:srgbClr val="A5A5A5"/>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14825</Words>
  <Application>WPS 演示</Application>
  <PresentationFormat>自定义</PresentationFormat>
  <Paragraphs>894</Paragraphs>
  <Slides>96</Slides>
  <Notes>31</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96</vt:i4>
      </vt:variant>
    </vt:vector>
  </HeadingPairs>
  <TitlesOfParts>
    <vt:vector size="111" baseType="lpstr">
      <vt:lpstr>Arial</vt:lpstr>
      <vt:lpstr>宋体</vt:lpstr>
      <vt:lpstr>Wingdings</vt:lpstr>
      <vt:lpstr>Calibri</vt:lpstr>
      <vt:lpstr>微软雅黑</vt:lpstr>
      <vt:lpstr>方正北魏楷书_GBK</vt:lpstr>
      <vt:lpstr>方正书宋繁体</vt:lpstr>
      <vt:lpstr>Times New Roman</vt:lpstr>
      <vt:lpstr>方正楷体_GBK</vt:lpstr>
      <vt:lpstr>Arial Unicode MS</vt:lpstr>
      <vt:lpstr>方正黑体_GBK</vt:lpstr>
      <vt:lpstr>方正正中黑简体</vt:lpstr>
      <vt:lpstr>黑体</vt:lpstr>
      <vt:lpstr>Times New Roman</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CCAV1234</cp:lastModifiedBy>
  <cp:revision>115</cp:revision>
  <dcterms:created xsi:type="dcterms:W3CDTF">2019-05-24T02:19:00Z</dcterms:created>
  <dcterms:modified xsi:type="dcterms:W3CDTF">2020-01-14T10:17:55Z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