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559" r:id="rId2"/>
    <p:sldId id="560" r:id="rId3"/>
    <p:sldId id="561" r:id="rId4"/>
    <p:sldId id="562" r:id="rId5"/>
    <p:sldId id="563" r:id="rId6"/>
    <p:sldId id="565" r:id="rId7"/>
    <p:sldId id="566" r:id="rId8"/>
    <p:sldId id="567" r:id="rId9"/>
    <p:sldId id="570" r:id="rId10"/>
    <p:sldId id="571" r:id="rId11"/>
  </p:sldIdLst>
  <p:sldSz cx="9144000" cy="5143500" type="screen16x9"/>
  <p:notesSz cx="6858000" cy="9144000"/>
  <p:embeddedFontLst>
    <p:embeddedFont>
      <p:font typeface="黑体" panose="02010609060101010101" pitchFamily="49" charset="-122"/>
      <p:regular r:id="rId14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95062" autoAdjust="0"/>
  </p:normalViewPr>
  <p:slideViewPr>
    <p:cSldViewPr showGuides="1">
      <p:cViewPr varScale="1">
        <p:scale>
          <a:sx n="104" d="100"/>
          <a:sy n="104" d="100"/>
        </p:scale>
        <p:origin x="941" y="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43394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80441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复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回顾复习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dirty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生活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学生活动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新课教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31640" y="1275606"/>
            <a:ext cx="6956241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>
                <a:latin typeface="+mj-ea"/>
                <a:ea typeface="+mj-ea"/>
              </a:rPr>
              <a:t>第</a:t>
            </a:r>
            <a:r>
              <a:rPr lang="en-US" altLang="zh-CN" sz="4400" dirty="0">
                <a:latin typeface="+mj-ea"/>
                <a:ea typeface="+mj-ea"/>
              </a:rPr>
              <a:t>4</a:t>
            </a:r>
            <a:r>
              <a:rPr lang="zh-CN" altLang="en-US" sz="4400" dirty="0">
                <a:latin typeface="+mj-ea"/>
                <a:ea typeface="+mj-ea"/>
              </a:rPr>
              <a:t>章 光的世界</a:t>
            </a:r>
            <a:endParaRPr lang="en-US" altLang="zh-CN" sz="3600" dirty="0">
              <a:latin typeface="+mj-ea"/>
              <a:ea typeface="+mj-ea"/>
            </a:endParaRPr>
          </a:p>
          <a:p>
            <a:pPr algn="ctr"/>
            <a:r>
              <a:rPr lang="zh-CN" altLang="en-US" sz="4000" dirty="0">
                <a:latin typeface="+mj-ea"/>
                <a:ea typeface="+mj-ea"/>
              </a:rPr>
              <a:t>第</a:t>
            </a:r>
            <a:r>
              <a:rPr lang="en-US" altLang="zh-CN" sz="4000" dirty="0">
                <a:latin typeface="+mj-ea"/>
                <a:ea typeface="+mj-ea"/>
              </a:rPr>
              <a:t>3</a:t>
            </a:r>
            <a:r>
              <a:rPr lang="zh-CN" altLang="en-US" sz="4000" dirty="0">
                <a:latin typeface="+mj-ea"/>
                <a:ea typeface="+mj-ea"/>
              </a:rPr>
              <a:t>节 平面镜成像</a:t>
            </a:r>
          </a:p>
          <a:p>
            <a:pPr algn="ctr"/>
            <a:r>
              <a:rPr lang="zh-CN" altLang="en-US" sz="4000" b="1" dirty="0">
                <a:solidFill>
                  <a:srgbClr val="FF0000"/>
                </a:solidFill>
                <a:latin typeface="+mj-ea"/>
                <a:ea typeface="+mj-ea"/>
              </a:rPr>
              <a:t>第</a:t>
            </a:r>
            <a:r>
              <a:rPr lang="en-US" altLang="zh-CN" sz="4000" b="1" dirty="0">
                <a:solidFill>
                  <a:srgbClr val="FF0000"/>
                </a:solidFill>
                <a:latin typeface="+mj-ea"/>
                <a:ea typeface="+mj-ea"/>
              </a:rPr>
              <a:t>2</a:t>
            </a:r>
            <a:r>
              <a:rPr lang="zh-CN" altLang="en-US" sz="4000" b="1" dirty="0">
                <a:solidFill>
                  <a:srgbClr val="FF0000"/>
                </a:solidFill>
                <a:latin typeface="+mj-ea"/>
                <a:ea typeface="+mj-ea"/>
              </a:rPr>
              <a:t>课时 平面镜成像的应用</a:t>
            </a:r>
            <a:endParaRPr lang="en-US" altLang="zh-CN" sz="40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93878" y="1923677"/>
            <a:ext cx="6192688" cy="1284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.自我评价第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2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、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3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题。</a:t>
            </a:r>
            <a:endParaRPr kumimoji="1" lang="en-US" altLang="zh-CN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lvl="0">
              <a:lnSpc>
                <a:spcPct val="150000"/>
              </a:lnSpc>
            </a:pPr>
            <a:r>
              <a:rPr kumimoji="1" lang="en-US" altLang="zh-CN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kumimoji="1" lang="zh-CN" altLang="en-US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课后练习册。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899592" y="1347614"/>
            <a:ext cx="7992888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理解日常生活中平面镜成像的现象，初步了解</a:t>
            </a:r>
            <a:endParaRPr lang="en-US" altLang="zh-CN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平面镜成像的应用。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培养实事求是的科学态度，通过对平面的应用的了解，初步认识科学技术对人类生活的影响。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971600" y="1419622"/>
            <a:ext cx="501659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zh-CN" altLang="en-US" sz="3200" dirty="0">
                <a:latin typeface="Times New Roman" pitchFamily="18" charset="0"/>
                <a:cs typeface="Times New Roman" pitchFamily="18" charset="0"/>
              </a:rPr>
              <a:t>平面镜成像的规律。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zh-CN" altLang="en-US" sz="3200" dirty="0">
                <a:latin typeface="Times New Roman" pitchFamily="18" charset="0"/>
                <a:cs typeface="Times New Roman" pitchFamily="18" charset="0"/>
              </a:rPr>
              <a:t>平面镜成像的作图。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928513" y="1158125"/>
            <a:ext cx="3821176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zh-CN" altLang="en-US" sz="3200" dirty="0">
                <a:solidFill>
                  <a:schemeClr val="tx1"/>
                </a:solidFill>
                <a:latin typeface="+mn-ea"/>
                <a:ea typeface="+mn-ea"/>
              </a:rPr>
              <a:t>平面镜成像的应用：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4543864" y="1163014"/>
            <a:ext cx="2216512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zh-CN" altLang="en-US" sz="3200" dirty="0">
                <a:solidFill>
                  <a:srgbClr val="FF3300"/>
                </a:solidFill>
                <a:latin typeface="+mn-ea"/>
                <a:ea typeface="+mn-ea"/>
              </a:rPr>
              <a:t>成  像</a:t>
            </a:r>
          </a:p>
        </p:txBody>
      </p:sp>
      <p:pic>
        <p:nvPicPr>
          <p:cNvPr id="45" name="Picture 2" descr="4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605" t="4863" r="6310" b="6018"/>
          <a:stretch>
            <a:fillRect/>
          </a:stretch>
        </p:blipFill>
        <p:spPr bwMode="auto">
          <a:xfrm>
            <a:off x="749935" y="2042160"/>
            <a:ext cx="2518410" cy="2050415"/>
          </a:xfrm>
          <a:prstGeom prst="rect">
            <a:avLst/>
          </a:prstGeom>
          <a:noFill/>
        </p:spPr>
      </p:pic>
      <p:pic>
        <p:nvPicPr>
          <p:cNvPr id="46" name="Picture 5" descr="穿衣镜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60775" y="2042160"/>
            <a:ext cx="1964690" cy="2100580"/>
          </a:xfrm>
          <a:prstGeom prst="rect">
            <a:avLst/>
          </a:prstGeom>
          <a:noFill/>
        </p:spPr>
      </p:pic>
      <p:pic>
        <p:nvPicPr>
          <p:cNvPr id="2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5055" y="2042160"/>
            <a:ext cx="2358390" cy="217106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2"/>
          <p:cNvPicPr>
            <a:picLocks noChangeAspect="1" noChangeArrowheads="1"/>
          </p:cNvPicPr>
          <p:nvPr/>
        </p:nvPicPr>
        <p:blipFill>
          <a:blip r:embed="rId2" cstate="print">
            <a:lum bright="-6000" contrast="66000"/>
          </a:blip>
          <a:srcRect l="3745"/>
          <a:stretch>
            <a:fillRect/>
          </a:stretch>
        </p:blipFill>
        <p:spPr bwMode="auto">
          <a:xfrm>
            <a:off x="5977255" y="2457450"/>
            <a:ext cx="2854960" cy="1332230"/>
          </a:xfrm>
          <a:prstGeom prst="rect">
            <a:avLst/>
          </a:prstGeom>
          <a:noFill/>
        </p:spPr>
      </p:pic>
      <p:pic>
        <p:nvPicPr>
          <p:cNvPr id="10" name="Picture 4" descr="潜望镜观察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4980" y="1793875"/>
            <a:ext cx="1546225" cy="2503805"/>
          </a:xfrm>
          <a:prstGeom prst="rect">
            <a:avLst/>
          </a:prstGeom>
          <a:noFill/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971600" y="1130416"/>
            <a:ext cx="1884680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zh-CN" altLang="en-US" sz="3200" dirty="0">
                <a:solidFill>
                  <a:srgbClr val="FF3300"/>
                </a:solidFill>
                <a:latin typeface="+mj-ea"/>
                <a:ea typeface="+mj-ea"/>
              </a:rPr>
              <a:t>改变光路</a:t>
            </a:r>
            <a:endParaRPr kumimoji="1" lang="zh-CN" altLang="en-US" sz="32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2" name="Picture 3" descr="j1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8455" y="1991360"/>
            <a:ext cx="3727450" cy="2108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wzsd\Desktop\src=http___img.alicdn.com_imgextra_i2_818195863_O1CN01k131GI1tBIfO3ST8E_!!818195863-2-daren.png&amp;refer=http___img.alicdn.webp.jpgsrc=http___img.alicdn.com_imgextra_i2_818195863_O1CN01k131GI1tBIfO3ST8E_!!818195863-2-daren.png&amp;refer=http___img.alicdn.webp"/>
          <p:cNvPicPr>
            <a:picLocks noChangeAspect="1" noChangeArrowheads="1"/>
          </p:cNvPicPr>
          <p:nvPr/>
        </p:nvPicPr>
        <p:blipFill>
          <a:blip r:embed="rId2">
            <a:lum bright="6000" contrast="-6000"/>
          </a:blip>
          <a:srcRect/>
          <a:stretch>
            <a:fillRect/>
          </a:stretch>
        </p:blipFill>
        <p:spPr bwMode="auto">
          <a:xfrm>
            <a:off x="611560" y="1526726"/>
            <a:ext cx="4307840" cy="28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5004048" y="1275144"/>
            <a:ext cx="3822065" cy="32499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indent="457200" algn="just" fontAlgn="base">
              <a:lnSpc>
                <a:spcPct val="125000"/>
              </a:lnSpc>
              <a:spcBef>
                <a:spcPts val="0"/>
              </a:spcBef>
              <a:buFontTx/>
              <a:buNone/>
            </a:pPr>
            <a:r>
              <a:rPr kumimoji="1" lang="zh-CN" altLang="en-US" sz="2800" dirty="0">
                <a:solidFill>
                  <a:schemeClr val="tx1"/>
                </a:solidFill>
                <a:latin typeface="+mj-ea"/>
                <a:ea typeface="+mj-ea"/>
                <a:cs typeface="+mj-ea"/>
              </a:rPr>
              <a:t>夜间行车时，如果打开车内的灯，车内景物在挡风玻璃上成的像干扰了驾驶员的视线</a:t>
            </a:r>
            <a:r>
              <a:rPr kumimoji="1" lang="en-US" altLang="zh-CN" sz="2800" dirty="0">
                <a:solidFill>
                  <a:schemeClr val="tx1"/>
                </a:solidFill>
                <a:latin typeface="+mj-ea"/>
                <a:ea typeface="+mj-ea"/>
                <a:cs typeface="+mj-ea"/>
              </a:rPr>
              <a:t>,</a:t>
            </a:r>
            <a:r>
              <a:rPr kumimoji="1" lang="zh-CN" altLang="en-US" sz="2800" dirty="0">
                <a:solidFill>
                  <a:schemeClr val="tx1"/>
                </a:solidFill>
                <a:latin typeface="+mj-ea"/>
                <a:ea typeface="+mj-ea"/>
                <a:cs typeface="+mj-ea"/>
              </a:rPr>
              <a:t>所以夜间行车时司机都会关闭车内的灯。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697091" y="1059582"/>
            <a:ext cx="8229600" cy="3672408"/>
          </a:xfrm>
          <a:prstGeom prst="rect">
            <a:avLst/>
          </a:prstGeom>
        </p:spPr>
        <p:txBody>
          <a:bodyPr/>
          <a:lstStyle/>
          <a:p>
            <a:pPr marL="257175" marR="0" lvl="0" indent="-257175" algn="l" defTabSz="6858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利用（例）：</a:t>
            </a:r>
          </a:p>
          <a:p>
            <a:pPr marL="557530" marR="0" lvl="1" indent="-214630" algn="l" defTabSz="6858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牙医用平面镜来观察牙齿；</a:t>
            </a:r>
          </a:p>
          <a:p>
            <a:pPr marL="557530" marR="0" lvl="1" indent="-214630" algn="l" defTabSz="6858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平面镜可以用来是房间看起来更宽敞。</a:t>
            </a:r>
          </a:p>
          <a:p>
            <a:pPr marL="257175" marR="0" lvl="0" indent="-257175" algn="l" defTabSz="6858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危害（例）：</a:t>
            </a:r>
          </a:p>
          <a:p>
            <a:pPr marL="557530" marR="0" lvl="1" indent="-214630" algn="l" defTabSz="6858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城市高楼用玻璃来装饰外墙，这样会导致阳光被反射进室内，从而影响人们的正常生活，造成“光污染”。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pic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45009" y="1755640"/>
            <a:ext cx="2878215" cy="3120366"/>
          </a:xfrm>
          <a:prstGeom prst="rect">
            <a:avLst/>
          </a:prstGeom>
          <a:noFill/>
        </p:spPr>
      </p:pic>
      <p:pic>
        <p:nvPicPr>
          <p:cNvPr id="10" name="Picture 4" descr="34_1556014_1_xin_15080202094370474104"/>
          <p:cNvPicPr>
            <a:picLocks noChangeAspect="1" noChangeArrowheads="1"/>
          </p:cNvPicPr>
          <p:nvPr/>
        </p:nvPicPr>
        <p:blipFill>
          <a:blip r:embed="rId3"/>
          <a:srcRect l="952" t="1276" r="3810" b="10780"/>
          <a:stretch>
            <a:fillRect/>
          </a:stretch>
        </p:blipFill>
        <p:spPr bwMode="auto">
          <a:xfrm>
            <a:off x="5508104" y="1778090"/>
            <a:ext cx="2302554" cy="2940821"/>
          </a:xfrm>
          <a:prstGeom prst="rect">
            <a:avLst/>
          </a:prstGeom>
          <a:noFill/>
        </p:spPr>
      </p:pic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971600" y="987574"/>
            <a:ext cx="7372350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zh-CN" altLang="en-US" sz="3200" b="1" dirty="0">
                <a:solidFill>
                  <a:srgbClr val="0070C0"/>
                </a:solidFill>
                <a:latin typeface="+mj-ea"/>
                <a:ea typeface="+mj-ea"/>
              </a:rPr>
              <a:t>平面镜若使用不当，会造成“光污染”。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3635896" y="1851670"/>
            <a:ext cx="28498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完成课堂</a:t>
            </a:r>
            <a:r>
              <a:rPr kumimoji="1"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分钟。</a:t>
            </a: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328</Words>
  <Application>Microsoft Office PowerPoint</Application>
  <PresentationFormat>全屏显示(16:9)</PresentationFormat>
  <Paragraphs>21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6" baseType="lpstr">
      <vt:lpstr>宋体</vt:lpstr>
      <vt:lpstr>Calibri</vt:lpstr>
      <vt:lpstr>Times New Roman</vt:lpstr>
      <vt:lpstr>黑体</vt:lpstr>
      <vt:lpstr>Arial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USER</dc:creator>
  <cp:lastModifiedBy>Administrator</cp:lastModifiedBy>
  <cp:revision>734</cp:revision>
  <dcterms:created xsi:type="dcterms:W3CDTF">2018-11-06T06:39:00Z</dcterms:created>
  <dcterms:modified xsi:type="dcterms:W3CDTF">2026-08-14T00:07:29Z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1AFB7E288E33485F9E9C6F34A9AA9906_13</vt:lpwstr>
  </property>
</Properties>
</file>