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20" r:id="rId2"/>
    <p:sldId id="276" r:id="rId3"/>
    <p:sldId id="256" r:id="rId4"/>
    <p:sldId id="264" r:id="rId5"/>
    <p:sldId id="258" r:id="rId6"/>
    <p:sldId id="265" r:id="rId7"/>
    <p:sldId id="297" r:id="rId8"/>
    <p:sldId id="298" r:id="rId9"/>
    <p:sldId id="299" r:id="rId10"/>
    <p:sldId id="326" r:id="rId11"/>
    <p:sldId id="332" r:id="rId12"/>
    <p:sldId id="261" r:id="rId13"/>
    <p:sldId id="300" r:id="rId14"/>
    <p:sldId id="262" r:id="rId15"/>
    <p:sldId id="271" r:id="rId16"/>
    <p:sldId id="328" r:id="rId17"/>
    <p:sldId id="319" r:id="rId18"/>
    <p:sldId id="315" r:id="rId19"/>
    <p:sldId id="316" r:id="rId20"/>
    <p:sldId id="317" r:id="rId21"/>
    <p:sldId id="318" r:id="rId22"/>
    <p:sldId id="322" r:id="rId23"/>
    <p:sldId id="324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xmlns="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8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525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7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8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9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13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17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18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19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20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027" y="765176"/>
            <a:ext cx="8228793" cy="7207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7683" y="1773239"/>
            <a:ext cx="4049217" cy="43195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5916" y="1773238"/>
            <a:ext cx="4050561" cy="2082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5916" y="4008439"/>
            <a:ext cx="4050561" cy="20843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6931" y="6245225"/>
            <a:ext cx="2134138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604" y="6245225"/>
            <a:ext cx="2894794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2931" y="6245225"/>
            <a:ext cx="2134138" cy="476250"/>
          </a:xfrm>
        </p:spPr>
        <p:txBody>
          <a:bodyPr/>
          <a:lstStyle>
            <a:lvl1pPr>
              <a:defRPr/>
            </a:lvl1pPr>
          </a:lstStyle>
          <a:p>
            <a:fld id="{B0681DA1-1CE8-4457-B504-94A4AA6BDFD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Ba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6.png"/><Relationship Id="rId5" Type="http://schemas.openxmlformats.org/officeDocument/2006/relationships/image" Target="../media/image17.wmf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24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9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65306;&#30740;&#31350;&#28082;&#20307;&#20869;&#37096;&#30340;&#21387;&#24378;.fl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468313" y="1844675"/>
            <a:ext cx="7882286" cy="25545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80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第二节 科学探究</a:t>
            </a:r>
            <a:r>
              <a:rPr lang="en-US" altLang="zh-CN" sz="80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:</a:t>
            </a:r>
          </a:p>
          <a:p>
            <a:r>
              <a:rPr lang="en-US" altLang="zh-CN" sz="80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</a:t>
            </a:r>
            <a:r>
              <a:rPr lang="zh-CN" altLang="en-US" sz="80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液体的压强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图片 6149" descr="{61BBD7B9-8680-47EF-AA30-55E3B100B6B0}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40" y="1301653"/>
            <a:ext cx="5760021" cy="279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7"/>
          <p:cNvSpPr txBox="1"/>
          <p:nvPr/>
        </p:nvSpPr>
        <p:spPr>
          <a:xfrm>
            <a:off x="760095" y="4897120"/>
            <a:ext cx="7178675" cy="97790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换用不同液体，看看在深度相同时，液体内部的压强是否与液体的密度有关。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32510" y="321310"/>
            <a:ext cx="7955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/>
              <a:t>在同一深度密度越大，液体的压强越大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57997" y="5013917"/>
            <a:ext cx="8228793" cy="610138"/>
          </a:xfrm>
        </p:spPr>
        <p:txBody>
          <a:bodyPr vert="horz" wrap="square" lIns="77409" tIns="38704" rIns="77409" bIns="38704" anchor="ctr">
            <a:normAutofit fontScale="90000"/>
          </a:bodyPr>
          <a:lstStyle/>
          <a:p>
            <a:pPr algn="l" eaLnBrk="1" hangingPunct="1"/>
            <a:r>
              <a:rPr lang="zh-CN" altLang="en-US" sz="3050" b="1" dirty="0"/>
              <a:t>研究方法</a:t>
            </a:r>
            <a:r>
              <a:rPr lang="zh-CN" altLang="en-US" dirty="0"/>
              <a:t>：</a:t>
            </a: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427365" y="1356683"/>
            <a:ext cx="8615842" cy="3656794"/>
          </a:xfrm>
        </p:spPr>
        <p:txBody>
          <a:bodyPr vert="horz" wrap="square" lIns="77409" tIns="38704" rIns="77409" bIns="38704" anchor="t"/>
          <a:lstStyle/>
          <a:p>
            <a:pPr eaLnBrk="1" hangingPunct="1">
              <a:buFontTx/>
              <a:buNone/>
            </a:pPr>
            <a:r>
              <a:rPr lang="zh-CN" altLang="en-US" sz="3050" b="1" dirty="0"/>
              <a:t>实验结论</a:t>
            </a:r>
            <a:r>
              <a:rPr lang="zh-CN" altLang="en-US" dirty="0"/>
              <a:t>：</a:t>
            </a:r>
          </a:p>
          <a:p>
            <a:pPr eaLnBrk="1" hangingPunct="1"/>
            <a:r>
              <a:rPr lang="zh-CN" altLang="en-US" sz="3050" dirty="0">
                <a:latin typeface="Calibri" panose="020F0502020204030204" pitchFamily="34" charset="0"/>
              </a:rPr>
              <a:t>①</a:t>
            </a:r>
            <a:r>
              <a:rPr lang="zh-CN" altLang="en-US" sz="3050" dirty="0"/>
              <a:t>液体内部向各个方向都有压强，压强随深度的增加而                  </a:t>
            </a:r>
            <a:r>
              <a:rPr lang="zh-CN" altLang="en-US" sz="3050" dirty="0">
                <a:latin typeface="Calibri" panose="020F0502020204030204" pitchFamily="34" charset="0"/>
              </a:rPr>
              <a:t>②</a:t>
            </a:r>
            <a:r>
              <a:rPr lang="zh-CN" altLang="en-US" sz="3050" dirty="0"/>
              <a:t>同种液体在同一深度的各处、各个方向的压强大小</a:t>
            </a:r>
          </a:p>
          <a:p>
            <a:pPr eaLnBrk="1" hangingPunct="1"/>
            <a:r>
              <a:rPr lang="zh-CN" altLang="en-US" sz="3050" dirty="0">
                <a:latin typeface="Calibri" panose="020F0502020204030204" pitchFamily="34" charset="0"/>
              </a:rPr>
              <a:t>③</a:t>
            </a:r>
            <a:r>
              <a:rPr lang="zh-CN" altLang="en-US" sz="3050" dirty="0"/>
              <a:t>不同的液体，在同一深度产生的压强大小与液体的密度有关，密度越大，液体的压强</a:t>
            </a:r>
          </a:p>
        </p:txBody>
      </p:sp>
      <p:sp>
        <p:nvSpPr>
          <p:cNvPr id="16388" name="Text Box 4"/>
          <p:cNvSpPr txBox="1"/>
          <p:nvPr/>
        </p:nvSpPr>
        <p:spPr>
          <a:xfrm>
            <a:off x="2255090" y="4770228"/>
            <a:ext cx="5793619" cy="5607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50" b="1" dirty="0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    控制变量法</a:t>
            </a:r>
          </a:p>
        </p:txBody>
      </p:sp>
      <p:sp>
        <p:nvSpPr>
          <p:cNvPr id="16389" name="Line 5"/>
          <p:cNvSpPr/>
          <p:nvPr/>
        </p:nvSpPr>
        <p:spPr>
          <a:xfrm>
            <a:off x="1524000" y="2820207"/>
            <a:ext cx="201049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0" name="Line 6"/>
          <p:cNvSpPr/>
          <p:nvPr/>
        </p:nvSpPr>
        <p:spPr>
          <a:xfrm>
            <a:off x="3901387" y="3368524"/>
            <a:ext cx="1646296" cy="134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1" name="Line 7"/>
          <p:cNvSpPr/>
          <p:nvPr/>
        </p:nvSpPr>
        <p:spPr>
          <a:xfrm>
            <a:off x="7009862" y="4344207"/>
            <a:ext cx="158582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2" name="Text Box 8"/>
          <p:cNvSpPr txBox="1"/>
          <p:nvPr/>
        </p:nvSpPr>
        <p:spPr>
          <a:xfrm>
            <a:off x="2472690" y="2397125"/>
            <a:ext cx="1378585" cy="508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710" b="1" dirty="0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增大</a:t>
            </a:r>
          </a:p>
        </p:txBody>
      </p:sp>
      <p:sp>
        <p:nvSpPr>
          <p:cNvPr id="16393" name="Text Box 9"/>
          <p:cNvSpPr txBox="1"/>
          <p:nvPr/>
        </p:nvSpPr>
        <p:spPr>
          <a:xfrm>
            <a:off x="5037143" y="2904813"/>
            <a:ext cx="1605979" cy="5607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5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相等</a:t>
            </a:r>
          </a:p>
        </p:txBody>
      </p:sp>
      <p:sp>
        <p:nvSpPr>
          <p:cNvPr id="16394" name="Text Box 10"/>
          <p:cNvSpPr txBox="1"/>
          <p:nvPr/>
        </p:nvSpPr>
        <p:spPr>
          <a:xfrm>
            <a:off x="7193979" y="3856365"/>
            <a:ext cx="1706772" cy="50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71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越大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charRg st="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charRg st="6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7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7">
                                            <p:txEl>
                                              <p:charRg st="7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7">
                                            <p:txEl>
                                              <p:charRg st="7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  <p:bldP spid="16387" grpId="0" build="p"/>
      <p:bldP spid="16388" grpId="0" bldLvl="0"/>
      <p:bldP spid="16392" grpId="0" bldLvl="0"/>
      <p:bldP spid="16393" grpId="0" bldLvl="0"/>
      <p:bldP spid="1639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979588" y="2636839"/>
            <a:ext cx="431396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921125" y="219710"/>
            <a:ext cx="519938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       如左图所示，盛有水的容器中，设想水中有一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规则的</a:t>
            </a:r>
            <a:r>
              <a:rPr lang="zh-CN" altLang="en-US" sz="3200" b="1">
                <a:latin typeface="Times New Roman" panose="02020603050405020304" pitchFamily="18" charset="0"/>
              </a:rPr>
              <a:t>高为</a:t>
            </a:r>
            <a:r>
              <a:rPr lang="en-US" altLang="zh-CN" sz="3200" b="1">
                <a:latin typeface="Times New Roman" panose="02020603050405020304" pitchFamily="18" charset="0"/>
              </a:rPr>
              <a:t>h</a:t>
            </a:r>
            <a:r>
              <a:rPr lang="zh-CN" altLang="en-US" sz="3200" b="1">
                <a:latin typeface="Times New Roman" panose="02020603050405020304" pitchFamily="18" charset="0"/>
              </a:rPr>
              <a:t>，横截面积为</a:t>
            </a:r>
            <a:r>
              <a:rPr lang="en-US" altLang="zh-CN" sz="3200" b="1">
                <a:latin typeface="Times New Roman" panose="02020603050405020304" pitchFamily="18" charset="0"/>
              </a:rPr>
              <a:t>S</a:t>
            </a:r>
            <a:r>
              <a:rPr lang="zh-CN" altLang="en-US" sz="3200" b="1">
                <a:latin typeface="Times New Roman" panose="02020603050405020304" pitchFamily="18" charset="0"/>
              </a:rPr>
              <a:t>的水柱。计算这段水柱产生的压强，就能得到水深度为</a:t>
            </a:r>
            <a:r>
              <a:rPr lang="en-US" altLang="zh-CN" sz="3200" b="1">
                <a:latin typeface="Times New Roman" panose="02020603050405020304" pitchFamily="18" charset="0"/>
              </a:rPr>
              <a:t>h</a:t>
            </a:r>
            <a:r>
              <a:rPr lang="zh-CN" altLang="en-US" sz="3200" b="1">
                <a:latin typeface="Times New Roman" panose="02020603050405020304" pitchFamily="18" charset="0"/>
              </a:rPr>
              <a:t>处的压强。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556127" y="2781300"/>
            <a:ext cx="1067069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latin typeface="Times New Roman" panose="02020603050405020304" pitchFamily="18" charset="0"/>
              </a:rPr>
              <a:t>分析</a:t>
            </a:r>
            <a:r>
              <a:rPr lang="zh-CN" altLang="en-US" sz="3200">
                <a:solidFill>
                  <a:schemeClr val="hlink"/>
                </a:solidFill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0" y="5026660"/>
            <a:ext cx="197958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</a:rPr>
              <a:t>科学方法：模型法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1908360" y="2349500"/>
            <a:ext cx="71228" cy="1150938"/>
          </a:xfrm>
          <a:prstGeom prst="upDownArrow">
            <a:avLst>
              <a:gd name="adj1" fmla="val 50000"/>
              <a:gd name="adj2" fmla="val 273457"/>
            </a:avLst>
          </a:prstGeom>
          <a:solidFill>
            <a:srgbClr val="FF0066"/>
          </a:solidFill>
          <a:ln w="9525">
            <a:solidFill>
              <a:srgbClr val="FF0066"/>
            </a:solidFill>
            <a:miter lim="800000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3622846" y="3149600"/>
            <a:ext cx="284244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/>
              <a:t>水柱的体积为  </a:t>
            </a:r>
            <a:endParaRPr lang="en-US" altLang="zh-CN" sz="3200" b="1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3661854" y="3857943"/>
            <a:ext cx="293541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 水柱的质量为  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3622592" y="4299585"/>
            <a:ext cx="426424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/>
              <a:t>水柱对底面积的压力为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5154527" y="4781550"/>
            <a:ext cx="207460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FF"/>
                </a:solidFill>
              </a:rPr>
              <a:t>=</a:t>
            </a:r>
            <a:r>
              <a:rPr lang="en-US" altLang="zh-CN" sz="3200" b="1">
                <a:solidFill>
                  <a:srgbClr val="FF0000"/>
                </a:solidFill>
              </a:rPr>
              <a:t>Vρg=Shρg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3484688" y="5366069"/>
            <a:ext cx="46714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/>
              <a:t>水柱对其底面积的压强为</a:t>
            </a: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3276466" y="5865179"/>
            <a:ext cx="115788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rgbClr val="0000FF"/>
                </a:solidFill>
              </a:rPr>
              <a:t>p=F/S</a:t>
            </a: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4499792" y="5865179"/>
            <a:ext cx="159774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/>
              <a:t>=Shρg/S</a:t>
            </a: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6238805" y="5865495"/>
            <a:ext cx="13003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hlink"/>
                </a:solidFill>
                <a:latin typeface="Tahoma" panose="020B0604030504040204" pitchFamily="34" charset="0"/>
              </a:rPr>
              <a:t>=</a:t>
            </a:r>
            <a:r>
              <a:rPr lang="en-US" altLang="zh-CN" sz="3200" b="1">
                <a:solidFill>
                  <a:srgbClr val="FF0000"/>
                </a:solidFill>
                <a:latin typeface="Tahoma" panose="020B0604030504040204" pitchFamily="34" charset="0"/>
              </a:rPr>
              <a:t>ρgh</a:t>
            </a: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3622541" y="4781234"/>
            <a:ext cx="157286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>
                <a:solidFill>
                  <a:schemeClr val="hlink"/>
                </a:solidFill>
              </a:rPr>
              <a:t>F=G=mg</a:t>
            </a:r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 flipV="1">
            <a:off x="900424" y="3500438"/>
            <a:ext cx="1153079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flipV="1">
            <a:off x="900424" y="2349500"/>
            <a:ext cx="1153079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6097270" y="3035300"/>
            <a:ext cx="164495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Arial Black" panose="020B0A04020102020204" pitchFamily="34" charset="0"/>
              </a:rPr>
              <a:t>V=Sh</a:t>
            </a: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6804099" y="3863340"/>
            <a:ext cx="1584476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Arial Black" panose="020B0A04020102020204" pitchFamily="34" charset="0"/>
              </a:rPr>
              <a:t>m=</a:t>
            </a:r>
            <a:r>
              <a:rPr lang="zh-CN" altLang="en-US" sz="3200">
                <a:solidFill>
                  <a:srgbClr val="FF0000"/>
                </a:solidFill>
                <a:latin typeface="Arial Black" panose="020B0A04020102020204" pitchFamily="34" charset="0"/>
                <a:sym typeface="楷体_GB2312" pitchFamily="49" charset="-122"/>
              </a:rPr>
              <a:t>ρv</a:t>
            </a:r>
          </a:p>
        </p:txBody>
      </p:sp>
      <p:sp>
        <p:nvSpPr>
          <p:cNvPr id="1034" name="圆角矩形 34"/>
          <p:cNvSpPr/>
          <p:nvPr/>
        </p:nvSpPr>
        <p:spPr>
          <a:xfrm>
            <a:off x="60325" y="50800"/>
            <a:ext cx="4439285" cy="582954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二、液体压强的公式推导</a:t>
            </a:r>
          </a:p>
        </p:txBody>
      </p:sp>
      <p:grpSp>
        <p:nvGrpSpPr>
          <p:cNvPr id="1033" name="Group 27"/>
          <p:cNvGrpSpPr/>
          <p:nvPr/>
        </p:nvGrpSpPr>
        <p:grpSpPr>
          <a:xfrm>
            <a:off x="-317" y="1564323"/>
            <a:ext cx="3744912" cy="2735262"/>
            <a:chOff x="249" y="1616"/>
            <a:chExt cx="2450" cy="1723"/>
          </a:xfrm>
        </p:grpSpPr>
        <p:pic>
          <p:nvPicPr>
            <p:cNvPr id="1036" name="Picture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" y="1616"/>
              <a:ext cx="1531" cy="17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7" name="Rectangle 18"/>
            <p:cNvSpPr/>
            <p:nvPr/>
          </p:nvSpPr>
          <p:spPr>
            <a:xfrm>
              <a:off x="1780" y="1616"/>
              <a:ext cx="919" cy="1723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038" name="Group 25"/>
            <p:cNvGrpSpPr/>
            <p:nvPr/>
          </p:nvGrpSpPr>
          <p:grpSpPr>
            <a:xfrm>
              <a:off x="1736" y="2069"/>
              <a:ext cx="793" cy="914"/>
              <a:chOff x="1746" y="1706"/>
              <a:chExt cx="822" cy="938"/>
            </a:xfrm>
          </p:grpSpPr>
          <p:pic>
            <p:nvPicPr>
              <p:cNvPr id="1039" name="Picture 1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82" y="1706"/>
                <a:ext cx="686" cy="8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40" name="Text Box 19"/>
              <p:cNvSpPr txBox="1"/>
              <p:nvPr/>
            </p:nvSpPr>
            <p:spPr>
              <a:xfrm>
                <a:off x="2109" y="1933"/>
                <a:ext cx="227" cy="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r</a:t>
                </a:r>
              </a:p>
            </p:txBody>
          </p:sp>
          <p:sp>
            <p:nvSpPr>
              <p:cNvPr id="1041" name="Text Box 20"/>
              <p:cNvSpPr txBox="1"/>
              <p:nvPr/>
            </p:nvSpPr>
            <p:spPr>
              <a:xfrm>
                <a:off x="2109" y="2387"/>
                <a:ext cx="227" cy="2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S</a:t>
                </a:r>
              </a:p>
            </p:txBody>
          </p:sp>
          <p:sp>
            <p:nvSpPr>
              <p:cNvPr id="1042" name="Line 22"/>
              <p:cNvSpPr/>
              <p:nvPr/>
            </p:nvSpPr>
            <p:spPr>
              <a:xfrm>
                <a:off x="1746" y="1842"/>
                <a:ext cx="182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" name="Line 23"/>
              <p:cNvSpPr/>
              <p:nvPr/>
            </p:nvSpPr>
            <p:spPr>
              <a:xfrm>
                <a:off x="1746" y="2341"/>
                <a:ext cx="182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" name="Line 24"/>
              <p:cNvSpPr/>
              <p:nvPr/>
            </p:nvSpPr>
            <p:spPr>
              <a:xfrm>
                <a:off x="1882" y="1842"/>
                <a:ext cx="0" cy="499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1045" name="Text Box 21"/>
              <p:cNvSpPr txBox="1"/>
              <p:nvPr/>
            </p:nvSpPr>
            <p:spPr>
              <a:xfrm>
                <a:off x="1836" y="1979"/>
                <a:ext cx="91" cy="19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h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50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50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500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5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5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5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500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500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500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500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500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500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 animBg="1"/>
      <p:bldP spid="11274" grpId="0" build="allAtOnce" bldLvl="0"/>
      <p:bldP spid="11275" grpId="0"/>
      <p:bldP spid="11276" grpId="0"/>
      <p:bldP spid="11281" grpId="0"/>
      <p:bldP spid="11282" grpId="0"/>
      <p:bldP spid="11284" grpId="0" animBg="1"/>
      <p:bldP spid="11285" grpId="0" animBg="1"/>
      <p:bldP spid="11289" grpId="0" bldLvl="0"/>
      <p:bldP spid="11290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3100" y="1631950"/>
            <a:ext cx="50260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平面上方的液柱对平面的压力</a:t>
            </a:r>
          </a:p>
        </p:txBody>
      </p:sp>
      <p:graphicFrame>
        <p:nvGraphicFramePr>
          <p:cNvPr id="4" name="Object 1"/>
          <p:cNvGraphicFramePr>
            <a:graphicFrameLocks noChangeAspect="1"/>
          </p:cNvGraphicFramePr>
          <p:nvPr/>
        </p:nvGraphicFramePr>
        <p:xfrm>
          <a:off x="4032250" y="2298700"/>
          <a:ext cx="47704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r:id="rId4" imgW="1676400" imgH="203200" progId="Equation.3">
                  <p:embed/>
                </p:oleObj>
              </mc:Choice>
              <mc:Fallback>
                <p:oleObj r:id="rId4" imgW="1676400" imgH="2032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32250" y="2298700"/>
                        <a:ext cx="4770438" cy="560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27538" y="3028950"/>
            <a:ext cx="26844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平面受到的压强</a:t>
            </a: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4678363" y="3687763"/>
          <a:ext cx="2433637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r:id="rId6" imgW="837565" imgH="393700" progId="Equation.3">
                  <p:embed/>
                </p:oleObj>
              </mc:Choice>
              <mc:Fallback>
                <p:oleObj r:id="rId6" imgW="837565" imgH="3937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8363" y="3687763"/>
                        <a:ext cx="2433637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625" y="5260975"/>
            <a:ext cx="6097588" cy="519113"/>
          </a:xfrm>
          <a:prstGeom prst="rect">
            <a:avLst/>
          </a:prstGeom>
          <a:noFill/>
          <a:ln w="25400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因此，液面下深度为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处液体的压强为</a:t>
            </a:r>
          </a:p>
        </p:txBody>
      </p:sp>
      <p:grpSp>
        <p:nvGrpSpPr>
          <p:cNvPr id="2" name="组合 10"/>
          <p:cNvGrpSpPr/>
          <p:nvPr/>
        </p:nvGrpSpPr>
        <p:grpSpPr>
          <a:xfrm>
            <a:off x="6478588" y="4948238"/>
            <a:ext cx="2143125" cy="1143000"/>
            <a:chOff x="6572264" y="5357826"/>
            <a:chExt cx="2143140" cy="1143008"/>
          </a:xfrm>
        </p:grpSpPr>
        <p:sp>
          <p:nvSpPr>
            <p:cNvPr id="9" name="圆角矩形 8"/>
            <p:cNvSpPr/>
            <p:nvPr/>
          </p:nvSpPr>
          <p:spPr>
            <a:xfrm>
              <a:off x="6572264" y="5357826"/>
              <a:ext cx="2143140" cy="1143008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28" name="Object 3"/>
            <p:cNvGraphicFramePr>
              <a:graphicFrameLocks noChangeAspect="1"/>
            </p:cNvGraphicFramePr>
            <p:nvPr/>
          </p:nvGraphicFramePr>
          <p:xfrm>
            <a:off x="6572264" y="5572140"/>
            <a:ext cx="1916536" cy="714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r:id="rId8" imgW="545465" imgH="203200" progId="Equation.DSMT4">
                    <p:embed/>
                  </p:oleObj>
                </mc:Choice>
                <mc:Fallback>
                  <p:oleObj r:id="rId8" imgW="545465" imgH="2032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572264" y="5572140"/>
                          <a:ext cx="1916536" cy="7143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33" name="Group 27"/>
          <p:cNvGrpSpPr/>
          <p:nvPr/>
        </p:nvGrpSpPr>
        <p:grpSpPr>
          <a:xfrm>
            <a:off x="287338" y="2338388"/>
            <a:ext cx="3744912" cy="2735262"/>
            <a:chOff x="249" y="1616"/>
            <a:chExt cx="2450" cy="1723"/>
          </a:xfrm>
        </p:grpSpPr>
        <p:pic>
          <p:nvPicPr>
            <p:cNvPr id="1036" name="Picture 1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49" y="1616"/>
              <a:ext cx="1531" cy="17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7" name="Rectangle 18"/>
            <p:cNvSpPr/>
            <p:nvPr/>
          </p:nvSpPr>
          <p:spPr>
            <a:xfrm>
              <a:off x="1780" y="1616"/>
              <a:ext cx="919" cy="1723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038" name="Group 25"/>
            <p:cNvGrpSpPr/>
            <p:nvPr/>
          </p:nvGrpSpPr>
          <p:grpSpPr>
            <a:xfrm>
              <a:off x="1736" y="2069"/>
              <a:ext cx="793" cy="914"/>
              <a:chOff x="1746" y="1706"/>
              <a:chExt cx="822" cy="938"/>
            </a:xfrm>
          </p:grpSpPr>
          <p:pic>
            <p:nvPicPr>
              <p:cNvPr id="1039" name="Picture 17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82" y="1706"/>
                <a:ext cx="686" cy="8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40" name="Text Box 19"/>
              <p:cNvSpPr txBox="1"/>
              <p:nvPr/>
            </p:nvSpPr>
            <p:spPr>
              <a:xfrm>
                <a:off x="2109" y="1933"/>
                <a:ext cx="227" cy="2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r</a:t>
                </a:r>
              </a:p>
            </p:txBody>
          </p:sp>
          <p:sp>
            <p:nvSpPr>
              <p:cNvPr id="1041" name="Text Box 20"/>
              <p:cNvSpPr txBox="1"/>
              <p:nvPr/>
            </p:nvSpPr>
            <p:spPr>
              <a:xfrm>
                <a:off x="2109" y="2387"/>
                <a:ext cx="227" cy="2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S</a:t>
                </a:r>
              </a:p>
            </p:txBody>
          </p:sp>
          <p:sp>
            <p:nvSpPr>
              <p:cNvPr id="1042" name="Line 22"/>
              <p:cNvSpPr/>
              <p:nvPr/>
            </p:nvSpPr>
            <p:spPr>
              <a:xfrm>
                <a:off x="1746" y="1842"/>
                <a:ext cx="182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" name="Line 23"/>
              <p:cNvSpPr/>
              <p:nvPr/>
            </p:nvSpPr>
            <p:spPr>
              <a:xfrm>
                <a:off x="1746" y="2341"/>
                <a:ext cx="182" cy="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" name="Line 24"/>
              <p:cNvSpPr/>
              <p:nvPr/>
            </p:nvSpPr>
            <p:spPr>
              <a:xfrm>
                <a:off x="1882" y="1842"/>
                <a:ext cx="0" cy="499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1045" name="Text Box 21"/>
              <p:cNvSpPr txBox="1"/>
              <p:nvPr/>
            </p:nvSpPr>
            <p:spPr>
              <a:xfrm>
                <a:off x="1836" y="1979"/>
                <a:ext cx="91" cy="19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h</a:t>
                </a:r>
              </a:p>
            </p:txBody>
          </p:sp>
        </p:grpSp>
      </p:grpSp>
      <p:sp>
        <p:nvSpPr>
          <p:cNvPr id="1034" name="圆角矩形 34"/>
          <p:cNvSpPr/>
          <p:nvPr/>
        </p:nvSpPr>
        <p:spPr>
          <a:xfrm>
            <a:off x="962025" y="884555"/>
            <a:ext cx="3465513" cy="57785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二、液体压强的大小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 noChangeArrowheads="1"/>
          </p:cNvSpPr>
          <p:nvPr>
            <p:ph type="title"/>
          </p:nvPr>
        </p:nvSpPr>
        <p:spPr>
          <a:xfrm>
            <a:off x="470371" y="1125539"/>
            <a:ext cx="8228794" cy="1152525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chemeClr val="hlink"/>
                </a:solidFill>
                <a:latin typeface="黑体" panose="02010609060101010101" pitchFamily="49" charset="-122"/>
              </a:rPr>
              <a:t>液体内部压强的公式</a:t>
            </a:r>
          </a:p>
        </p:txBody>
      </p:sp>
      <p:sp>
        <p:nvSpPr>
          <p:cNvPr id="1024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60160" y="1341438"/>
            <a:ext cx="4038465" cy="4525962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altLang="zh-CN" sz="7200" b="1" smtClean="0">
              <a:solidFill>
                <a:schemeClr val="hlink"/>
              </a:solidFill>
              <a:latin typeface="Tahoma" panose="020B0604030504040204" pitchFamily="34" charset="0"/>
            </a:endParaRPr>
          </a:p>
          <a:p>
            <a:pPr algn="ctr" eaLnBrk="1" hangingPunct="1">
              <a:buFontTx/>
              <a:buNone/>
            </a:pPr>
            <a:r>
              <a:rPr lang="en-US" altLang="zh-CN" sz="7200" b="1" smtClean="0">
                <a:solidFill>
                  <a:schemeClr val="hlink"/>
                </a:solidFill>
                <a:latin typeface="Tahoma" panose="020B0604030504040204" pitchFamily="34" charset="0"/>
              </a:rPr>
              <a:t>p=ρgh</a:t>
            </a:r>
          </a:p>
          <a:p>
            <a:pPr algn="ctr" eaLnBrk="1" hangingPunct="1">
              <a:buFontTx/>
              <a:buNone/>
            </a:pPr>
            <a:endParaRPr lang="en-US" altLang="zh-CN" sz="7200" b="1" smtClean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graphicFrame>
        <p:nvGraphicFramePr>
          <p:cNvPr id="10243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289524" y="5033964"/>
          <a:ext cx="96762" cy="2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3" imgW="2743200" imgH="5181600" progId="Equation.3">
                  <p:embed/>
                </p:oleObj>
              </mc:Choice>
              <mc:Fallback>
                <p:oleObj r:id="rId3" imgW="2743200" imgH="5181600" progId="Equation.3">
                  <p:embed/>
                  <p:pic>
                    <p:nvPicPr>
                      <p:cNvPr id="0" name="Object 4"/>
                      <p:cNvPicPr>
                        <a:picLocks noGrp="1"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89524" y="5033964"/>
                        <a:ext cx="96762" cy="26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585820" y="4437064"/>
            <a:ext cx="646154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Arial Black" panose="020B0A04020102020204" pitchFamily="34" charset="0"/>
              </a:rPr>
              <a:t>压强</a:t>
            </a:r>
            <a:r>
              <a:rPr lang="zh-CN" altLang="en-US" sz="4800">
                <a:solidFill>
                  <a:srgbClr val="FF0000"/>
                </a:solidFill>
                <a:latin typeface="Arial Black" panose="020B0A04020102020204" pitchFamily="34" charset="0"/>
              </a:rPr>
              <a:t>p</a:t>
            </a:r>
            <a:r>
              <a:rPr lang="zh-CN" altLang="en-US" sz="4800">
                <a:latin typeface="Arial Black" panose="020B0A04020102020204" pitchFamily="34" charset="0"/>
              </a:rPr>
              <a:t>与密度</a:t>
            </a:r>
            <a:r>
              <a:rPr lang="zh-CN" altLang="en-US" sz="4800">
                <a:solidFill>
                  <a:srgbClr val="FF0000"/>
                </a:solidFill>
                <a:latin typeface="Arial Black" panose="020B0A04020102020204" pitchFamily="34" charset="0"/>
                <a:sym typeface="Arial" panose="020B0604020202020204" pitchFamily="34" charset="0"/>
              </a:rPr>
              <a:t>ρ</a:t>
            </a:r>
            <a:r>
              <a:rPr lang="zh-CN" altLang="en-US" sz="4800">
                <a:latin typeface="Arial Black" panose="020B0A04020102020204" pitchFamily="34" charset="0"/>
              </a:rPr>
              <a:t>、深度</a:t>
            </a:r>
            <a:r>
              <a:rPr lang="zh-CN" altLang="en-US" sz="4800">
                <a:solidFill>
                  <a:srgbClr val="FF0000"/>
                </a:solidFill>
                <a:latin typeface="Arial Black" panose="020B0A04020102020204" pitchFamily="34" charset="0"/>
              </a:rPr>
              <a:t>h</a:t>
            </a:r>
            <a:r>
              <a:rPr lang="zh-CN" altLang="en-US" sz="4800">
                <a:latin typeface="Arial Black" panose="020B0A04020102020204" pitchFamily="34" charset="0"/>
              </a:rPr>
              <a:t>有关</a:t>
            </a:r>
          </a:p>
        </p:txBody>
      </p:sp>
      <p:graphicFrame>
        <p:nvGraphicFramePr>
          <p:cNvPr id="10245" name="Object 6"/>
          <p:cNvGraphicFramePr>
            <a:graphicFrameLocks noChangeAspect="1"/>
          </p:cNvGraphicFramePr>
          <p:nvPr/>
        </p:nvGraphicFramePr>
        <p:xfrm>
          <a:off x="4184952" y="3321050"/>
          <a:ext cx="96762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r:id="rId5" imgW="2743200" imgH="5181600" progId="Equation.3">
                  <p:embed/>
                </p:oleObj>
              </mc:Choice>
              <mc:Fallback>
                <p:oleObj r:id="rId5" imgW="2743200" imgH="5181600" progId="Equation.3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84952" y="3321050"/>
                        <a:ext cx="96762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7"/>
          <p:cNvGraphicFramePr>
            <a:graphicFrameLocks noChangeAspect="1"/>
          </p:cNvGraphicFramePr>
          <p:nvPr/>
        </p:nvGraphicFramePr>
        <p:xfrm>
          <a:off x="4184952" y="3321050"/>
          <a:ext cx="96762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r:id="rId6" imgW="2743200" imgH="5181600" progId="Equation.3">
                  <p:embed/>
                </p:oleObj>
              </mc:Choice>
              <mc:Fallback>
                <p:oleObj r:id="rId6" imgW="2743200" imgH="5181600" progId="Equation.3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84952" y="3321050"/>
                        <a:ext cx="96762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8"/>
          <p:cNvGraphicFramePr>
            <a:graphicFrameLocks noChangeAspect="1"/>
          </p:cNvGraphicFramePr>
          <p:nvPr/>
        </p:nvGraphicFramePr>
        <p:xfrm>
          <a:off x="4816592" y="2925763"/>
          <a:ext cx="150519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7" imgW="2743200" imgH="5181600" progId="Equation.3">
                  <p:embed/>
                </p:oleObj>
              </mc:Choice>
              <mc:Fallback>
                <p:oleObj r:id="rId7" imgW="2743200" imgH="5181600" progId="Equation.3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16592" y="2925763"/>
                        <a:ext cx="150519" cy="64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2497138" y="2613025"/>
            <a:ext cx="19812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latin typeface="Times New Roman" panose="02020603050405020304" pitchFamily="18" charset="0"/>
                <a:ea typeface="华文细黑" panose="02010600040101010101" pitchFamily="2" charset="-122"/>
              </a:rPr>
              <a:t>p=ρgh</a:t>
            </a:r>
          </a:p>
        </p:txBody>
      </p:sp>
      <p:sp>
        <p:nvSpPr>
          <p:cNvPr id="68611" name="AutoShape 3"/>
          <p:cNvSpPr>
            <a:spLocks noChangeArrowheads="1"/>
          </p:cNvSpPr>
          <p:nvPr/>
        </p:nvSpPr>
        <p:spPr bwMode="auto">
          <a:xfrm>
            <a:off x="4522788" y="2740025"/>
            <a:ext cx="912812" cy="360363"/>
          </a:xfrm>
          <a:prstGeom prst="rightArrow">
            <a:avLst>
              <a:gd name="adj1" fmla="val 50000"/>
              <a:gd name="adj2" fmla="val 63232"/>
            </a:avLst>
          </a:prstGeom>
          <a:solidFill>
            <a:srgbClr val="FFFF00"/>
          </a:solidFill>
          <a:ln w="9525">
            <a:solidFill>
              <a:srgbClr val="FF00FF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5468938" y="2308225"/>
            <a:ext cx="15589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>
                <a:solidFill>
                  <a:srgbClr val="F8081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ρ=</a:t>
            </a:r>
            <a:r>
              <a:rPr lang="en-US" altLang="zh-CN" sz="2800" i="1" u="sng">
                <a:solidFill>
                  <a:srgbClr val="F8081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           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5435283" y="3375025"/>
            <a:ext cx="1143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i="1">
                <a:solidFill>
                  <a:srgbClr val="F8081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h=</a:t>
            </a:r>
            <a:r>
              <a:rPr lang="en-US" altLang="zh-CN" i="1" u="sng">
                <a:solidFill>
                  <a:srgbClr val="F8081F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          </a:t>
            </a:r>
          </a:p>
        </p:txBody>
      </p:sp>
      <p:grpSp>
        <p:nvGrpSpPr>
          <p:cNvPr id="2" name="Group 6"/>
          <p:cNvGrpSpPr/>
          <p:nvPr/>
        </p:nvGrpSpPr>
        <p:grpSpPr bwMode="auto">
          <a:xfrm>
            <a:off x="6342063" y="1938338"/>
            <a:ext cx="1158875" cy="1044574"/>
            <a:chOff x="0" y="-41"/>
            <a:chExt cx="730" cy="658"/>
          </a:xfrm>
        </p:grpSpPr>
        <p:sp>
          <p:nvSpPr>
            <p:cNvPr id="21523" name="Text Box 7"/>
            <p:cNvSpPr txBox="1">
              <a:spLocks noChangeArrowheads="1"/>
            </p:cNvSpPr>
            <p:nvPr/>
          </p:nvSpPr>
          <p:spPr bwMode="auto">
            <a:xfrm>
              <a:off x="48" y="288"/>
              <a:ext cx="576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>
                  <a:solidFill>
                    <a:srgbClr val="F8081F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gh</a:t>
              </a:r>
            </a:p>
          </p:txBody>
        </p:sp>
        <p:sp>
          <p:nvSpPr>
            <p:cNvPr id="21524" name="Text Box 8"/>
            <p:cNvSpPr txBox="1">
              <a:spLocks noChangeArrowheads="1"/>
            </p:cNvSpPr>
            <p:nvPr/>
          </p:nvSpPr>
          <p:spPr bwMode="auto">
            <a:xfrm>
              <a:off x="96" y="-41"/>
              <a:ext cx="634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F8081F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p</a:t>
              </a:r>
            </a:p>
          </p:txBody>
        </p:sp>
        <p:sp>
          <p:nvSpPr>
            <p:cNvPr id="21525" name="Line 9"/>
            <p:cNvSpPr>
              <a:spLocks noChangeShapeType="1"/>
            </p:cNvSpPr>
            <p:nvPr/>
          </p:nvSpPr>
          <p:spPr bwMode="auto">
            <a:xfrm>
              <a:off x="0" y="336"/>
              <a:ext cx="37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5903913" y="2992438"/>
            <a:ext cx="1235075" cy="1004887"/>
            <a:chOff x="0" y="-55"/>
            <a:chExt cx="778" cy="633"/>
          </a:xfrm>
        </p:grpSpPr>
        <p:sp>
          <p:nvSpPr>
            <p:cNvPr id="21520" name="Text Box 11"/>
            <p:cNvSpPr txBox="1">
              <a:spLocks noChangeArrowheads="1"/>
            </p:cNvSpPr>
            <p:nvPr/>
          </p:nvSpPr>
          <p:spPr bwMode="auto">
            <a:xfrm>
              <a:off x="0" y="288"/>
              <a:ext cx="576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rgbClr val="F8081F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ρg</a:t>
              </a:r>
            </a:p>
          </p:txBody>
        </p:sp>
        <p:sp>
          <p:nvSpPr>
            <p:cNvPr id="21521" name="Text Box 12"/>
            <p:cNvSpPr txBox="1">
              <a:spLocks noChangeArrowheads="1"/>
            </p:cNvSpPr>
            <p:nvPr/>
          </p:nvSpPr>
          <p:spPr bwMode="auto">
            <a:xfrm>
              <a:off x="144" y="-55"/>
              <a:ext cx="634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8081F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p</a:t>
              </a:r>
            </a:p>
          </p:txBody>
        </p:sp>
        <p:sp>
          <p:nvSpPr>
            <p:cNvPr id="21522" name="Line 13"/>
            <p:cNvSpPr>
              <a:spLocks noChangeShapeType="1"/>
            </p:cNvSpPr>
            <p:nvPr/>
          </p:nvSpPr>
          <p:spPr bwMode="auto">
            <a:xfrm>
              <a:off x="0" y="336"/>
              <a:ext cx="36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8622" name="Text Box 14"/>
          <p:cNvSpPr txBox="1"/>
          <p:nvPr/>
        </p:nvSpPr>
        <p:spPr>
          <a:xfrm>
            <a:off x="2071670" y="1857364"/>
            <a:ext cx="2286000" cy="460375"/>
          </a:xfrm>
          <a:prstGeom prst="rect">
            <a:avLst/>
          </a:prstGeom>
          <a:solidFill>
            <a:srgbClr val="CCFFFF">
              <a:alpha val="74901"/>
            </a:srgbClr>
          </a:solidFill>
          <a:ln w="952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noProof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千克／米</a:t>
            </a:r>
            <a:r>
              <a:rPr lang="en-US" altLang="zh-CN" baseline="30000" noProof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3</a:t>
            </a:r>
          </a:p>
        </p:txBody>
      </p:sp>
      <p:sp>
        <p:nvSpPr>
          <p:cNvPr id="68623" name="Text Box 15"/>
          <p:cNvSpPr txBox="1"/>
          <p:nvPr/>
        </p:nvSpPr>
        <p:spPr>
          <a:xfrm>
            <a:off x="3792538" y="3359150"/>
            <a:ext cx="914400" cy="460375"/>
          </a:xfrm>
          <a:prstGeom prst="rect">
            <a:avLst/>
          </a:prstGeom>
          <a:solidFill>
            <a:srgbClr val="CCFFFF">
              <a:alpha val="74901"/>
            </a:srgbClr>
          </a:solidFill>
          <a:ln w="952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noProof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米</a:t>
            </a:r>
          </a:p>
        </p:txBody>
      </p:sp>
      <p:sp>
        <p:nvSpPr>
          <p:cNvPr id="68624" name="Text Box 16"/>
          <p:cNvSpPr txBox="1"/>
          <p:nvPr/>
        </p:nvSpPr>
        <p:spPr>
          <a:xfrm>
            <a:off x="1430338" y="3587750"/>
            <a:ext cx="1524000" cy="460375"/>
          </a:xfrm>
          <a:prstGeom prst="rect">
            <a:avLst/>
          </a:prstGeom>
          <a:solidFill>
            <a:srgbClr val="CCFFFF">
              <a:alpha val="74901"/>
            </a:srgbClr>
          </a:solidFill>
          <a:ln w="952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noProof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帕斯卡</a:t>
            </a:r>
          </a:p>
        </p:txBody>
      </p:sp>
      <p:sp>
        <p:nvSpPr>
          <p:cNvPr id="68625" name="Line 17"/>
          <p:cNvSpPr>
            <a:spLocks noChangeShapeType="1"/>
          </p:cNvSpPr>
          <p:nvPr/>
        </p:nvSpPr>
        <p:spPr bwMode="auto">
          <a:xfrm flipH="1">
            <a:off x="2268538" y="3222625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26" name="Line 18"/>
          <p:cNvSpPr>
            <a:spLocks noChangeShapeType="1"/>
          </p:cNvSpPr>
          <p:nvPr/>
        </p:nvSpPr>
        <p:spPr bwMode="auto">
          <a:xfrm>
            <a:off x="3868738" y="3070225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27" name="Line 19"/>
          <p:cNvSpPr>
            <a:spLocks noChangeShapeType="1"/>
          </p:cNvSpPr>
          <p:nvPr/>
        </p:nvSpPr>
        <p:spPr bwMode="auto">
          <a:xfrm flipV="1">
            <a:off x="3259138" y="2384425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28" name="Text Box 20"/>
          <p:cNvSpPr txBox="1">
            <a:spLocks noChangeArrowheads="1"/>
          </p:cNvSpPr>
          <p:nvPr/>
        </p:nvSpPr>
        <p:spPr bwMode="auto">
          <a:xfrm>
            <a:off x="685800" y="893763"/>
            <a:ext cx="4114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华文细黑" panose="02010600040101010101" pitchFamily="2" charset="-122"/>
              </a:rPr>
              <a:t>公式、单位：</a:t>
            </a:r>
          </a:p>
        </p:txBody>
      </p:sp>
      <p:sp>
        <p:nvSpPr>
          <p:cNvPr id="68630" name="Text Box 22"/>
          <p:cNvSpPr txBox="1"/>
          <p:nvPr/>
        </p:nvSpPr>
        <p:spPr>
          <a:xfrm>
            <a:off x="594995" y="4893945"/>
            <a:ext cx="8145145" cy="1753235"/>
          </a:xfrm>
          <a:prstGeom prst="rect">
            <a:avLst/>
          </a:prstGeom>
          <a:solidFill>
            <a:srgbClr val="CCFFFF"/>
          </a:solidFill>
          <a:ln w="952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noProof="1">
                <a:latin typeface="Times New Roman" panose="02020603050405020304" pitchFamily="18" charset="0"/>
                <a:ea typeface="华文细黑" panose="02010600040101010101" pitchFamily="2" charset="-122"/>
              </a:rPr>
              <a:t>   </a:t>
            </a:r>
            <a:r>
              <a:rPr lang="zh-CN" altLang="en-US" sz="3600" noProof="1">
                <a:latin typeface="Times New Roman" panose="02020603050405020304" pitchFamily="18" charset="0"/>
                <a:ea typeface="华文细黑" panose="02010600040101010101" pitchFamily="2" charset="-122"/>
              </a:rPr>
              <a:t> 液体压强与液体密度、深度有关，与液体横截面积无关</a:t>
            </a:r>
            <a:r>
              <a:rPr lang="zh-CN" altLang="en-US" noProof="1">
                <a:latin typeface="Times New Roman" panose="02020603050405020304" pitchFamily="18" charset="0"/>
                <a:ea typeface="华文细黑" panose="02010600040101010101" pitchFamily="2" charset="-122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ldLvl="0" animBg="1"/>
      <p:bldP spid="68612" grpId="0"/>
      <p:bldP spid="68613" grpId="0"/>
      <p:bldP spid="68622" grpId="0" bldLvl="0" animBg="1"/>
      <p:bldP spid="68623" grpId="0" bldLvl="0" animBg="1"/>
      <p:bldP spid="68624" grpId="0" bldLvl="0" animBg="1"/>
      <p:bldP spid="68625" grpId="0" animBg="1"/>
      <p:bldP spid="68626" grpId="0" animBg="1"/>
      <p:bldP spid="68627" grpId="0" animBg="1"/>
      <p:bldP spid="68628" grpId="0"/>
      <p:bldP spid="6863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  <a:effectLst/>
          <a:sp3d prstMaterial="plastic"/>
        </p:spPr>
        <p:txBody>
          <a:bodyPr vert="horz" wrap="square" lIns="91440" tIns="45720" rIns="91440" bIns="45720" numCol="1" rtlCol="0" anchor="t" anchorCtr="0" compatLnSpc="1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如何理解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5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深度</a:t>
            </a:r>
          </a:p>
        </p:txBody>
      </p:sp>
      <p:sp>
        <p:nvSpPr>
          <p:cNvPr id="16387" name="Text Box 3"/>
          <p:cNvSpPr txBox="1"/>
          <p:nvPr/>
        </p:nvSpPr>
        <p:spPr>
          <a:xfrm>
            <a:off x="1066800" y="5257800"/>
            <a:ext cx="66802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容器底部的深度是</a:t>
            </a:r>
            <a:r>
              <a:rPr lang="en-US" altLang="zh-CN" sz="4000" b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h</a:t>
            </a:r>
            <a:r>
              <a:rPr lang="en-US" altLang="zh-CN" sz="4000" b="1" baseline="-25000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还是</a:t>
            </a:r>
            <a:r>
              <a:rPr lang="en-US" altLang="zh-CN" sz="4000" b="1" dirty="0">
                <a:solidFill>
                  <a:srgbClr val="FF505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h</a:t>
            </a:r>
            <a:r>
              <a:rPr lang="en-US" altLang="zh-CN" sz="4000" b="1" baseline="-25000" dirty="0">
                <a:solidFill>
                  <a:srgbClr val="FF505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？</a:t>
            </a:r>
          </a:p>
        </p:txBody>
      </p:sp>
      <p:pic>
        <p:nvPicPr>
          <p:cNvPr id="16388" name="Picture 7" descr="深度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183" y="1940560"/>
            <a:ext cx="4175125" cy="3443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Text Box 8"/>
          <p:cNvSpPr txBox="1"/>
          <p:nvPr/>
        </p:nvSpPr>
        <p:spPr>
          <a:xfrm>
            <a:off x="5292725" y="5157788"/>
            <a:ext cx="2057400" cy="10160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</a:rPr>
              <a:t>  h1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7980" y="1457960"/>
            <a:ext cx="814070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深度是指</a:t>
            </a:r>
            <a:r>
              <a:rPr lang="zh-CN" altLang="en-US" sz="2800" b="1" u="sng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从液体的自由面到计算压强的那点之间的</a:t>
            </a:r>
          </a:p>
          <a:p>
            <a:pPr algn="l"/>
            <a:r>
              <a:rPr lang="zh-CN" altLang="en-US" sz="2800" b="1" u="sng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竖直距离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606550"/>
            <a:ext cx="7156450" cy="18637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例题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有人说，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设想你在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 km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深的蛟龙号潜水器中把一只脚伸到外面的水里，海水对你脚背压力的大小相当于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1 500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个人所受的重力！”海水压力真有这么大吗？请通过估算加以说明。</a:t>
            </a:r>
          </a:p>
        </p:txBody>
      </p:sp>
      <p:sp>
        <p:nvSpPr>
          <p:cNvPr id="2054" name="TextBox 2"/>
          <p:cNvSpPr txBox="1"/>
          <p:nvPr/>
        </p:nvSpPr>
        <p:spPr>
          <a:xfrm>
            <a:off x="977900" y="3519488"/>
            <a:ext cx="7689850" cy="977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因为是估算，海水密度取                             ，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取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N/kg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，脚背的面积近似取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3300" y="4468813"/>
            <a:ext cx="38862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则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7 km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深处海水的压强为：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2578100" y="4987925"/>
          <a:ext cx="4538663" cy="133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r:id="rId4" imgW="2451100" imgH="698500" progId="Equation.DSMT4">
                  <p:embed/>
                </p:oleObj>
              </mc:Choice>
              <mc:Fallback>
                <p:oleObj r:id="rId4" imgW="2451100" imgH="698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78100" y="4987925"/>
                        <a:ext cx="4538663" cy="1335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1"/>
          <p:cNvGraphicFramePr>
            <a:graphicFrameLocks noChangeAspect="1"/>
          </p:cNvGraphicFramePr>
          <p:nvPr/>
        </p:nvGraphicFramePr>
        <p:xfrm>
          <a:off x="5021263" y="3519488"/>
          <a:ext cx="23637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r:id="rId6" imgW="1079500" imgH="228600" progId="Equation.DSMT4">
                  <p:embed/>
                </p:oleObj>
              </mc:Choice>
              <mc:Fallback>
                <p:oleObj r:id="rId6" imgW="1079500" imgH="2286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21263" y="3519488"/>
                        <a:ext cx="2363787" cy="471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2"/>
          <p:cNvGraphicFramePr>
            <a:graphicFrameLocks noChangeAspect="1"/>
          </p:cNvGraphicFramePr>
          <p:nvPr/>
        </p:nvGraphicFramePr>
        <p:xfrm>
          <a:off x="4848225" y="4005263"/>
          <a:ext cx="36385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r:id="rId8" imgW="1816100" imgH="228600" progId="Equation.DSMT4">
                  <p:embed/>
                </p:oleObj>
              </mc:Choice>
              <mc:Fallback>
                <p:oleObj r:id="rId8" imgW="1816100" imgH="2286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48225" y="4005263"/>
                        <a:ext cx="363855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Rectangle 9"/>
          <p:cNvSpPr/>
          <p:nvPr/>
        </p:nvSpPr>
        <p:spPr>
          <a:xfrm>
            <a:off x="1003300" y="3562350"/>
            <a:ext cx="8001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</a:p>
        </p:txBody>
      </p:sp>
      <p:sp>
        <p:nvSpPr>
          <p:cNvPr id="3082" name="圆角矩形 34"/>
          <p:cNvSpPr/>
          <p:nvPr/>
        </p:nvSpPr>
        <p:spPr>
          <a:xfrm>
            <a:off x="977900" y="589280"/>
            <a:ext cx="3465513" cy="57785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二、液体压强的大小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557338"/>
            <a:ext cx="20320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脚背受的压力</a:t>
            </a: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990600" y="2057400"/>
          <a:ext cx="71374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r:id="rId4" imgW="3187700" imgH="228600" progId="Equation.DSMT4">
                  <p:embed/>
                </p:oleObj>
              </mc:Choice>
              <mc:Fallback>
                <p:oleObj r:id="rId4" imgW="3187700" imgH="2286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0600" y="2057400"/>
                        <a:ext cx="7137400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7425" y="2657475"/>
            <a:ext cx="549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一个成年人的质量约为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60 kg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，所受重力</a:t>
            </a: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987425" y="3190875"/>
          <a:ext cx="585311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r:id="rId6" imgW="2349500" imgH="228600" progId="Equation.DSMT4">
                  <p:embed/>
                </p:oleObj>
              </mc:Choice>
              <mc:Fallback>
                <p:oleObj r:id="rId6" imgW="2349500" imgH="228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7425" y="3190875"/>
                        <a:ext cx="5853113" cy="568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87425" y="3860800"/>
            <a:ext cx="71104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假设脚背所受压力的大小相当于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个成年人所受重力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2514600" y="4316413"/>
          <a:ext cx="3513138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r:id="rId8" imgW="1422400" imgH="444500" progId="Equation.DSMT4">
                  <p:embed/>
                </p:oleObj>
              </mc:Choice>
              <mc:Fallback>
                <p:oleObj r:id="rId8" imgW="1422400" imgH="4445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14600" y="4316413"/>
                        <a:ext cx="3513138" cy="1098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11"/>
          <p:cNvGrpSpPr/>
          <p:nvPr/>
        </p:nvGrpSpPr>
        <p:grpSpPr>
          <a:xfrm>
            <a:off x="987425" y="5480050"/>
            <a:ext cx="7229475" cy="830263"/>
            <a:chOff x="431" y="3248"/>
            <a:chExt cx="4995" cy="523"/>
          </a:xfrm>
        </p:grpSpPr>
        <p:sp>
          <p:nvSpPr>
            <p:cNvPr id="9" name="TextBox 8"/>
            <p:cNvSpPr txBox="1"/>
            <p:nvPr/>
          </p:nvSpPr>
          <p:spPr>
            <a:xfrm>
              <a:off x="431" y="3248"/>
              <a:ext cx="4995" cy="52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    利用公式                      计算的时候，密度单位必须用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kg/m</a:t>
              </a:r>
              <a:r>
                <a:rPr kumimoji="0" lang="en-US" altLang="zh-CN" sz="24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，深度的单位要用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</a:p>
          </p:txBody>
        </p:sp>
        <p:graphicFrame>
          <p:nvGraphicFramePr>
            <p:cNvPr id="3077" name="Object 4"/>
            <p:cNvGraphicFramePr>
              <a:graphicFrameLocks noChangeAspect="1"/>
            </p:cNvGraphicFramePr>
            <p:nvPr/>
          </p:nvGraphicFramePr>
          <p:xfrm>
            <a:off x="1958" y="3267"/>
            <a:ext cx="742" cy="2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" r:id="rId10" imgW="545465" imgH="203200" progId="Equation.DSMT4">
                    <p:embed/>
                  </p:oleObj>
                </mc:Choice>
                <mc:Fallback>
                  <p:oleObj r:id="rId10" imgW="545465" imgH="2032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958" y="3267"/>
                          <a:ext cx="742" cy="2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sdwenbo.com/admin/eWebEditor/UploadFile/20088221327452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150" y="2762250"/>
            <a:ext cx="52197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副标题 2"/>
          <p:cNvSpPr txBox="1"/>
          <p:nvPr/>
        </p:nvSpPr>
        <p:spPr>
          <a:xfrm>
            <a:off x="3875405" y="794703"/>
            <a:ext cx="1484313" cy="5064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想想议议</a:t>
            </a:r>
          </a:p>
        </p:txBody>
      </p:sp>
      <p:sp>
        <p:nvSpPr>
          <p:cNvPr id="30724" name="副标题 2"/>
          <p:cNvSpPr txBox="1"/>
          <p:nvPr/>
        </p:nvSpPr>
        <p:spPr>
          <a:xfrm>
            <a:off x="1196975" y="1532255"/>
            <a:ext cx="6840538" cy="68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工程师为什么要把拦河坝设计成下宽上窄的形状？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50825" y="836613"/>
            <a:ext cx="8748713" cy="15541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ea typeface="黑体" panose="02010609060101010101" pitchFamily="49" charset="-122"/>
              </a:rPr>
              <a:t>放在水平桌面的木块对桌面产生压强，那么装载杯里的水对杯底会不会产生压强？水对杯壁会不会产生压强呢？</a:t>
            </a:r>
          </a:p>
        </p:txBody>
      </p:sp>
      <p:pic>
        <p:nvPicPr>
          <p:cNvPr id="46086" name="Picture 6" descr="czwl8bp3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9"/>
              </a:clrFrom>
              <a:clrTo>
                <a:srgbClr val="F8FAF9">
                  <a:alpha val="0"/>
                </a:srgbClr>
              </a:clrTo>
            </a:clrChange>
            <a:lum bright="24000" contrast="18000"/>
          </a:blip>
          <a:srcRect l="21170" t="71526" r="54350" b="14973"/>
          <a:stretch>
            <a:fillRect/>
          </a:stretch>
        </p:blipFill>
        <p:spPr bwMode="auto">
          <a:xfrm>
            <a:off x="2195513" y="2349500"/>
            <a:ext cx="4968875" cy="3976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带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370" y="1713230"/>
            <a:ext cx="3328035" cy="4163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 descr="死带鱼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7155" y="2056765"/>
            <a:ext cx="4556125" cy="3712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420370" y="267970"/>
            <a:ext cx="10342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带鱼生活在深海中。为什么我们在鱼市上看不到活带鱼？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5"/>
          <p:cNvSpPr txBox="1"/>
          <p:nvPr/>
        </p:nvSpPr>
        <p:spPr>
          <a:xfrm>
            <a:off x="2057400" y="1638300"/>
            <a:ext cx="50196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Times New Roman Italic" pitchFamily="18" charset="0"/>
                <a:ea typeface="黑体" panose="02010609060101010101" pitchFamily="49" charset="-122"/>
              </a:rPr>
              <a:t>通过这节课的学习，你有什么收获？</a:t>
            </a:r>
          </a:p>
        </p:txBody>
      </p:sp>
      <p:sp>
        <p:nvSpPr>
          <p:cNvPr id="4100" name="TextBox 6"/>
          <p:cNvSpPr txBox="1"/>
          <p:nvPr/>
        </p:nvSpPr>
        <p:spPr>
          <a:xfrm>
            <a:off x="3636963" y="1104900"/>
            <a:ext cx="16208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 Italic" pitchFamily="18" charset="0"/>
                <a:ea typeface="黑体" panose="02010609060101010101" pitchFamily="49" charset="-122"/>
              </a:rPr>
              <a:t>本课小结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990600" y="4508500"/>
            <a:ext cx="3041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二、液体压强的大小</a:t>
            </a:r>
          </a:p>
        </p:txBody>
      </p:sp>
      <p:sp>
        <p:nvSpPr>
          <p:cNvPr id="14" name="Text Box 16"/>
          <p:cNvSpPr txBox="1"/>
          <p:nvPr/>
        </p:nvSpPr>
        <p:spPr>
          <a:xfrm>
            <a:off x="990600" y="2286000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一、液体压强的特点</a:t>
            </a:r>
          </a:p>
        </p:txBody>
      </p:sp>
      <p:sp>
        <p:nvSpPr>
          <p:cNvPr id="15" name="矩形 14"/>
          <p:cNvSpPr/>
          <p:nvPr/>
        </p:nvSpPr>
        <p:spPr>
          <a:xfrm>
            <a:off x="992188" y="2863850"/>
            <a:ext cx="5705475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）同种液体内部同一深度，向各个方向的压强都相等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6475" y="3367088"/>
            <a:ext cx="46863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）同种液体内部压强，深度越深，压强越大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1238" y="3870325"/>
            <a:ext cx="5410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）深度相同时，液体密度越大，液体内部压强越大</a:t>
            </a:r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1573213" y="5083175"/>
            <a:ext cx="2143125" cy="1143000"/>
            <a:chOff x="6572264" y="5357826"/>
            <a:chExt cx="2143140" cy="1143008"/>
          </a:xfrm>
        </p:grpSpPr>
        <p:sp>
          <p:nvSpPr>
            <p:cNvPr id="19" name="圆角矩形 18"/>
            <p:cNvSpPr/>
            <p:nvPr/>
          </p:nvSpPr>
          <p:spPr>
            <a:xfrm>
              <a:off x="6572264" y="5357826"/>
              <a:ext cx="2143140" cy="1143008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098" name="Object 3"/>
            <p:cNvGraphicFramePr>
              <a:graphicFrameLocks noChangeAspect="1"/>
            </p:cNvGraphicFramePr>
            <p:nvPr/>
          </p:nvGraphicFramePr>
          <p:xfrm>
            <a:off x="6572264" y="5572140"/>
            <a:ext cx="1916536" cy="714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6" r:id="rId3" imgW="545465" imgH="203200" progId="Equation.DSMT4">
                    <p:embed/>
                  </p:oleObj>
                </mc:Choice>
                <mc:Fallback>
                  <p:oleObj r:id="rId3" imgW="545465" imgH="203200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572264" y="5572140"/>
                          <a:ext cx="1916536" cy="7143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228600" y="3124200"/>
            <a:ext cx="84582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　</a:t>
            </a:r>
            <a:r>
              <a:rPr lang="en-US" altLang="zh-CN" sz="4000" b="1" dirty="0">
                <a:latin typeface="Arial" panose="020B0604020202020204" pitchFamily="34" charset="0"/>
              </a:rPr>
              <a:t>2</a:t>
            </a:r>
            <a:r>
              <a:rPr lang="zh-CN" altLang="en-US" sz="4000" b="1" dirty="0">
                <a:latin typeface="Arial" panose="020B0604020202020204" pitchFamily="34" charset="0"/>
              </a:rPr>
              <a:t>．一正方体悬浮于某液体中，上表面与液面平行，则其上表面受到的液体压强</a:t>
            </a:r>
            <a:r>
              <a:rPr lang="zh-CN" altLang="en-US" sz="4000" b="1" u="sng" dirty="0">
                <a:latin typeface="Arial" panose="020B0604020202020204" pitchFamily="34" charset="0"/>
              </a:rPr>
              <a:t>   </a:t>
            </a:r>
            <a:r>
              <a:rPr lang="zh-CN" altLang="en-US" sz="4000" b="1" u="sng">
                <a:latin typeface="Arial" panose="020B0604020202020204" pitchFamily="34" charset="0"/>
              </a:rPr>
              <a:t>   </a:t>
            </a:r>
            <a:r>
              <a:rPr lang="zh-CN" altLang="en-US" sz="4000" b="1" dirty="0">
                <a:latin typeface="Arial" panose="020B0604020202020204" pitchFamily="34" charset="0"/>
              </a:rPr>
              <a:t>下表面，左表面受到的液体压强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</a:t>
            </a:r>
            <a:r>
              <a:rPr lang="zh-CN" altLang="en-US" sz="4000" b="1" dirty="0">
                <a:latin typeface="Arial" panose="020B0604020202020204" pitchFamily="34" charset="0"/>
              </a:rPr>
              <a:t>右表面</a:t>
            </a:r>
            <a:r>
              <a:rPr lang="en-US" altLang="zh-CN" sz="4000" b="1" dirty="0">
                <a:latin typeface="Arial" panose="020B0604020202020204" pitchFamily="34" charset="0"/>
              </a:rPr>
              <a:t>.(</a:t>
            </a:r>
            <a:r>
              <a:rPr lang="zh-CN" altLang="en-US" sz="4000" b="1" dirty="0">
                <a:latin typeface="Arial" panose="020B0604020202020204" pitchFamily="34" charset="0"/>
              </a:rPr>
              <a:t>大于或小于</a:t>
            </a:r>
            <a:r>
              <a:rPr lang="en-US" altLang="zh-CN" sz="4000" b="1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13315" name="文本框 13314"/>
          <p:cNvSpPr txBox="1"/>
          <p:nvPr/>
        </p:nvSpPr>
        <p:spPr>
          <a:xfrm>
            <a:off x="381000" y="304800"/>
            <a:ext cx="8321675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Arial" panose="020B0604020202020204" pitchFamily="34" charset="0"/>
              </a:rPr>
              <a:t>1.</a:t>
            </a:r>
            <a:r>
              <a:rPr lang="zh-CN" altLang="en-US" sz="4000" b="1" dirty="0">
                <a:latin typeface="Arial" panose="020B0604020202020204" pitchFamily="34" charset="0"/>
              </a:rPr>
              <a:t>液体内部产生压强的原因，是因为液体具</a:t>
            </a:r>
            <a:r>
              <a:rPr lang="en-US" altLang="zh-CN" sz="4000" b="1" dirty="0">
                <a:latin typeface="Arial" panose="020B0604020202020204" pitchFamily="34" charset="0"/>
              </a:rPr>
              <a:t>__,</a:t>
            </a:r>
            <a:r>
              <a:rPr lang="zh-CN" altLang="en-US" sz="4000" b="1" dirty="0">
                <a:latin typeface="Arial" panose="020B0604020202020204" pitchFamily="34" charset="0"/>
              </a:rPr>
              <a:t>所以液体内部各个方向都有压强</a:t>
            </a:r>
            <a:r>
              <a:rPr lang="en-US" altLang="zh-CN" sz="4000" b="1" dirty="0">
                <a:latin typeface="Arial" panose="020B0604020202020204" pitchFamily="34" charset="0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</a:rPr>
              <a:t>测量液体内部压强的仪器是</a:t>
            </a:r>
            <a:r>
              <a:rPr lang="en-US" altLang="zh-CN" sz="4000" b="1" dirty="0">
                <a:latin typeface="Arial" panose="020B0604020202020204" pitchFamily="34" charset="0"/>
              </a:rPr>
              <a:t>__</a:t>
            </a:r>
            <a:r>
              <a:rPr lang="zh-CN" altLang="en-US" sz="4000" b="1" dirty="0">
                <a:latin typeface="Arial" panose="020B0604020202020204" pitchFamily="34" charset="0"/>
              </a:rPr>
              <a:t>．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286000"/>
            <a:ext cx="5328920" cy="354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15362"/>
          <p:cNvSpPr/>
          <p:nvPr/>
        </p:nvSpPr>
        <p:spPr>
          <a:xfrm>
            <a:off x="1376680" y="-228917"/>
            <a:ext cx="639064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endParaRPr lang="en-US" altLang="zh-CN" sz="4000" b="1" dirty="0"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ctr" eaLnBrk="0" hangingPunct="0"/>
            <a:r>
              <a:rPr lang="en-US" altLang="zh-CN" sz="3200" b="1" dirty="0">
                <a:latin typeface="Arial Unicode MS" panose="020B0604020202020204" charset="-122"/>
                <a:ea typeface="Arial Unicode MS" panose="020B0604020202020204" charset="-122"/>
              </a:rPr>
              <a:t>3</a:t>
            </a:r>
            <a:r>
              <a:rPr lang="zh-CN" altLang="en-US" sz="3200" b="1" dirty="0">
                <a:latin typeface="Arial Unicode MS" panose="020B0604020202020204" charset="-122"/>
                <a:ea typeface="Arial Unicode MS" panose="020B0604020202020204" charset="-122"/>
              </a:rPr>
              <a:t>：如图所示，容器中装有水，</a:t>
            </a:r>
          </a:p>
          <a:p>
            <a:pPr algn="ctr" eaLnBrk="0" hangingPunct="0"/>
            <a:r>
              <a:rPr lang="zh-CN" altLang="en-US" sz="3200" b="1" dirty="0">
                <a:latin typeface="Arial Unicode MS" panose="020B0604020202020204" charset="-122"/>
                <a:ea typeface="Arial Unicode MS" panose="020B0604020202020204" charset="-122"/>
              </a:rPr>
              <a:t>有关尺寸如图所示，求</a:t>
            </a:r>
            <a:r>
              <a:rPr lang="en-US" altLang="zh-CN" sz="3200" b="1">
                <a:latin typeface="Arial Unicode MS" panose="020B0604020202020204" charset="-122"/>
                <a:ea typeface="Arial Unicode MS" panose="020B0604020202020204" charset="-122"/>
              </a:rPr>
              <a:t>A</a:t>
            </a:r>
            <a:r>
              <a:rPr lang="zh-CN" altLang="en-US" sz="3200" b="1" dirty="0">
                <a:latin typeface="Arial Unicode MS" panose="020B0604020202020204" charset="-122"/>
                <a:ea typeface="Arial Unicode MS" panose="020B0604020202020204" charset="-122"/>
              </a:rPr>
              <a:t>点</a:t>
            </a:r>
          </a:p>
          <a:p>
            <a:pPr algn="ctr" eaLnBrk="0" hangingPunct="0"/>
            <a:r>
              <a:rPr lang="zh-CN" altLang="en-US" sz="3200" b="1" dirty="0">
                <a:latin typeface="Arial Unicode MS" panose="020B0604020202020204" charset="-122"/>
                <a:ea typeface="Arial Unicode MS" panose="020B0604020202020204" charset="-122"/>
              </a:rPr>
              <a:t>处水的压强是多大？</a:t>
            </a:r>
            <a:endParaRPr lang="zh-CN" altLang="en-US" sz="4000" b="1" dirty="0"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ctr" eaLnBrk="0" hangingPunct="0"/>
            <a:r>
              <a:rPr lang="zh-CN" altLang="en-US" sz="4000" b="1" dirty="0">
                <a:latin typeface="Arial Unicode MS" panose="020B0604020202020204" charset="-122"/>
                <a:ea typeface="Arial Unicode MS" panose="020B0604020202020204" charset="-122"/>
              </a:rPr>
              <a:t>  </a:t>
            </a:r>
            <a:r>
              <a:rPr lang="en-US" altLang="zh-CN" sz="4000" b="1" dirty="0">
                <a:latin typeface="Arial Unicode MS" panose="020B0604020202020204" charset="-122"/>
                <a:ea typeface="Arial Unicode MS" panose="020B0604020202020204" charset="-122"/>
              </a:rPr>
              <a:t>                                  </a:t>
            </a:r>
            <a:r>
              <a:rPr lang="zh-CN" altLang="en-US" sz="4000" b="1" dirty="0">
                <a:latin typeface="Arial Unicode MS" panose="020B0604020202020204" charset="-122"/>
                <a:ea typeface="Arial Unicode MS" panose="020B0604020202020204" charset="-122"/>
              </a:rPr>
              <a:t>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752600" y="914400"/>
            <a:ext cx="54102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71472" y="428604"/>
            <a:ext cx="3894137" cy="830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4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ea typeface="MS UI Gothic" panose="020B0600070205080204" pitchFamily="34" charset="-128"/>
              </a:rPr>
              <a:t>演示实</a:t>
            </a:r>
            <a:r>
              <a:rPr kumimoji="1" lang="zh-CN" altLang="en-US" sz="4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ea typeface="MS UI Gothic" panose="020B0600070205080204" pitchFamily="34" charset="-128"/>
              </a:rPr>
              <a:t>验一</a:t>
            </a:r>
            <a:endParaRPr kumimoji="1" lang="zh-CN" altLang="en-US" sz="4800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  <a:ea typeface="MS UI Gothic" panose="020B0600070205080204" pitchFamily="34" charset="-128"/>
            </a:endParaRPr>
          </a:p>
        </p:txBody>
      </p:sp>
      <p:sp>
        <p:nvSpPr>
          <p:cNvPr id="5192" name="AutoShape 72"/>
          <p:cNvSpPr>
            <a:spLocks noChangeArrowheads="1"/>
          </p:cNvSpPr>
          <p:nvPr/>
        </p:nvSpPr>
        <p:spPr bwMode="auto">
          <a:xfrm>
            <a:off x="1476375" y="3573463"/>
            <a:ext cx="936625" cy="360362"/>
          </a:xfrm>
          <a:prstGeom prst="notchedRightArrow">
            <a:avLst>
              <a:gd name="adj1" fmla="val 50000"/>
              <a:gd name="adj2" fmla="val 64870"/>
            </a:avLst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>
              <a:latin typeface="Garamond" panose="02020404030301010803" pitchFamily="18" charset="0"/>
              <a:ea typeface="华文行楷" panose="02010800040101010101" pitchFamily="2" charset="-122"/>
            </a:endParaRPr>
          </a:p>
        </p:txBody>
      </p:sp>
      <p:pic>
        <p:nvPicPr>
          <p:cNvPr id="75" name="Picture 5" descr="Snap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1"/>
            <a:ext cx="130492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3" descr="Snap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643050"/>
            <a:ext cx="124777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" descr="Snap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928670"/>
            <a:ext cx="242889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框 264199"/>
          <p:cNvSpPr txBox="1">
            <a:spLocks noChangeArrowheads="1"/>
          </p:cNvSpPr>
          <p:nvPr/>
        </p:nvSpPr>
        <p:spPr bwMode="auto">
          <a:xfrm>
            <a:off x="642910" y="4955941"/>
            <a:ext cx="3273049" cy="1902059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b="1" dirty="0">
                <a:solidFill>
                  <a:srgbClr val="632523"/>
                </a:solidFill>
                <a:latin typeface="宋体" panose="02010600030101010101" pitchFamily="2" charset="-122"/>
              </a:rPr>
              <a:t>现象表明：</a:t>
            </a:r>
            <a:endParaRPr lang="en-US" altLang="zh-CN" sz="2800" b="1" dirty="0">
              <a:solidFill>
                <a:srgbClr val="632523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受到重力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--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液体对容器底部有压强</a:t>
            </a:r>
          </a:p>
        </p:txBody>
      </p:sp>
      <p:sp>
        <p:nvSpPr>
          <p:cNvPr id="14" name="文本框 264200"/>
          <p:cNvSpPr txBox="1">
            <a:spLocks noChangeArrowheads="1"/>
          </p:cNvSpPr>
          <p:nvPr/>
        </p:nvSpPr>
        <p:spPr bwMode="auto">
          <a:xfrm>
            <a:off x="4929190" y="4714884"/>
            <a:ext cx="3350381" cy="1902059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b="1" dirty="0">
                <a:solidFill>
                  <a:srgbClr val="632523"/>
                </a:solidFill>
                <a:latin typeface="宋体" panose="02010600030101010101" pitchFamily="2" charset="-122"/>
              </a:rPr>
              <a:t>现象表明：</a:t>
            </a:r>
            <a:endParaRPr lang="en-US" altLang="zh-CN" sz="2800" b="1" dirty="0">
              <a:solidFill>
                <a:srgbClr val="632523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具有流动性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--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液体对容器侧壁有压强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1571612"/>
            <a:ext cx="6643734" cy="5072074"/>
          </a:xfrm>
          <a:prstGeom prst="ellips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</p:pic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1071538" y="0"/>
            <a:ext cx="8072462" cy="1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华文细黑" panose="02010600040101010101" pitchFamily="2" charset="-122"/>
              </a:rPr>
              <a:t>    液体对容器底和容器侧壁都有压强，它的大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</a:rPr>
              <a:t>小与</a:t>
            </a:r>
            <a:r>
              <a:rPr lang="zh-CN" altLang="en-US" sz="2800" dirty="0">
                <a:latin typeface="Times New Roman" panose="02020603050405020304" pitchFamily="18" charset="0"/>
                <a:ea typeface="华文细黑" panose="02010600040101010101" pitchFamily="2" charset="-122"/>
              </a:rPr>
              <a:t>哪些</a:t>
            </a:r>
            <a:r>
              <a:rPr lang="zh-CN" altLang="en-US" sz="2800" dirty="0" smtClean="0">
                <a:latin typeface="Times New Roman" panose="02020603050405020304" pitchFamily="18" charset="0"/>
                <a:ea typeface="华文细黑" panose="02010600040101010101" pitchFamily="2" charset="-122"/>
              </a:rPr>
              <a:t>因素</a:t>
            </a:r>
            <a:r>
              <a:rPr lang="zh-CN" altLang="en-US" sz="2800" dirty="0">
                <a:latin typeface="Times New Roman" panose="02020603050405020304" pitchFamily="18" charset="0"/>
                <a:ea typeface="华文细黑" panose="02010600040101010101" pitchFamily="2" charset="-122"/>
              </a:rPr>
              <a:t>有关呢？液体压强的特点又是怎样的呢</a:t>
            </a:r>
            <a:r>
              <a:rPr lang="zh-CN" altLang="en-US" sz="2400" dirty="0">
                <a:latin typeface="Times New Roman" panose="02020603050405020304" pitchFamily="18" charset="0"/>
                <a:ea typeface="华文细黑" panose="02010600040101010101" pitchFamily="2" charset="-122"/>
              </a:rPr>
              <a:t>？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1643050"/>
            <a:ext cx="3894137" cy="830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4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ea typeface="MS UI Gothic" panose="020B0600070205080204" pitchFamily="34" charset="-128"/>
              </a:rPr>
              <a:t>演示实</a:t>
            </a:r>
            <a:r>
              <a:rPr kumimoji="1" lang="zh-CN" altLang="en-US" sz="48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  <a:ea typeface="MS UI Gothic" panose="020B0600070205080204" pitchFamily="34" charset="-128"/>
              </a:rPr>
              <a:t>验二</a:t>
            </a:r>
            <a:endParaRPr kumimoji="1" lang="zh-CN" altLang="en-US" sz="4800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  <a:ea typeface="MS UI Gothic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5713" y="2278063"/>
            <a:ext cx="4213225" cy="411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/>
          <p:nvPr/>
        </p:nvSpPr>
        <p:spPr>
          <a:xfrm>
            <a:off x="500034" y="857232"/>
            <a:ext cx="8339167" cy="107815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2372" tIns="46186" rIns="92372" bIns="46186">
            <a:spAutoFit/>
          </a:bodyPr>
          <a:lstStyle/>
          <a:p>
            <a:pPr defTabSz="923925">
              <a:spcBef>
                <a:spcPct val="50000"/>
              </a:spcBef>
            </a:pPr>
            <a:r>
              <a:rPr lang="zh-CN" altLang="en-US" sz="32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通过实验一、二可知液体可以产生压强，今天我们就介绍一个可感知液体压强的压强计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2" name="TextBox 2"/>
          <p:cNvSpPr txBox="1">
            <a:spLocks noChangeArrowheads="1"/>
          </p:cNvSpPr>
          <p:nvPr/>
        </p:nvSpPr>
        <p:spPr bwMode="auto">
          <a:xfrm>
            <a:off x="1214414" y="2071678"/>
            <a:ext cx="4449762" cy="52228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实验：研究液体内部的压强</a:t>
            </a:r>
          </a:p>
        </p:txBody>
      </p:sp>
      <p:sp>
        <p:nvSpPr>
          <p:cNvPr id="7173" name="矩形标注 6"/>
          <p:cNvSpPr>
            <a:spLocks noChangeArrowheads="1"/>
          </p:cNvSpPr>
          <p:nvPr/>
        </p:nvSpPr>
        <p:spPr bwMode="auto">
          <a:xfrm>
            <a:off x="1955800" y="3006725"/>
            <a:ext cx="1214438" cy="428625"/>
          </a:xfrm>
          <a:prstGeom prst="wedgeRectCallout">
            <a:avLst>
              <a:gd name="adj1" fmla="val 68579"/>
              <a:gd name="adj2" fmla="val 95833"/>
            </a:avLst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橡皮管</a:t>
            </a:r>
          </a:p>
        </p:txBody>
      </p:sp>
      <p:sp>
        <p:nvSpPr>
          <p:cNvPr id="7174" name="矩形标注 7"/>
          <p:cNvSpPr>
            <a:spLocks noChangeArrowheads="1"/>
          </p:cNvSpPr>
          <p:nvPr/>
        </p:nvSpPr>
        <p:spPr bwMode="auto">
          <a:xfrm>
            <a:off x="1708150" y="3835400"/>
            <a:ext cx="1214438" cy="428625"/>
          </a:xfrm>
          <a:prstGeom prst="wedgeRectCallout">
            <a:avLst>
              <a:gd name="adj1" fmla="val 68579"/>
              <a:gd name="adj2" fmla="val 95833"/>
            </a:avLst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金属盒</a:t>
            </a:r>
          </a:p>
        </p:txBody>
      </p:sp>
      <p:sp>
        <p:nvSpPr>
          <p:cNvPr id="7175" name="矩形标注 8"/>
          <p:cNvSpPr>
            <a:spLocks noChangeArrowheads="1"/>
          </p:cNvSpPr>
          <p:nvPr/>
        </p:nvSpPr>
        <p:spPr bwMode="auto">
          <a:xfrm>
            <a:off x="2511425" y="5303838"/>
            <a:ext cx="1214438" cy="428625"/>
          </a:xfrm>
          <a:prstGeom prst="wedgeRectCallout">
            <a:avLst>
              <a:gd name="adj1" fmla="val -10245"/>
              <a:gd name="adj2" fmla="val -194167"/>
            </a:avLst>
          </a:prstGeom>
          <a:noFill/>
          <a:ln w="25400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橡皮膜</a:t>
            </a:r>
          </a:p>
        </p:txBody>
      </p:sp>
      <p:sp>
        <p:nvSpPr>
          <p:cNvPr id="7176" name="矩形标注 9"/>
          <p:cNvSpPr>
            <a:spLocks noChangeArrowheads="1"/>
          </p:cNvSpPr>
          <p:nvPr/>
        </p:nvSpPr>
        <p:spPr bwMode="auto">
          <a:xfrm>
            <a:off x="4638675" y="6099175"/>
            <a:ext cx="1214438" cy="428625"/>
          </a:xfrm>
          <a:prstGeom prst="wedgeRectCallout">
            <a:avLst>
              <a:gd name="adj1" fmla="val -65537"/>
              <a:gd name="adj2" fmla="val -197500"/>
            </a:avLst>
          </a:prstGeom>
          <a:noFill/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形管</a:t>
            </a:r>
          </a:p>
        </p:txBody>
      </p:sp>
      <p:sp>
        <p:nvSpPr>
          <p:cNvPr id="16097289" name="TextBox 10"/>
          <p:cNvSpPr txBox="1">
            <a:spLocks noChangeArrowheads="1"/>
          </p:cNvSpPr>
          <p:nvPr/>
        </p:nvSpPr>
        <p:spPr bwMode="auto">
          <a:xfrm>
            <a:off x="5037138" y="2962275"/>
            <a:ext cx="3749704" cy="267493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如果液体内部存在压强，放在液体里的薄膜就会变形，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U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形管的两侧液面就会产生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高度差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97289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 bwMode="auto">
          <a:xfrm>
            <a:off x="4021138" y="1879918"/>
            <a:ext cx="5067300" cy="3414712"/>
            <a:chOff x="4540" y="4054"/>
            <a:chExt cx="9558" cy="6308"/>
          </a:xfrm>
        </p:grpSpPr>
        <p:pic>
          <p:nvPicPr>
            <p:cNvPr id="16389" name="Picture 4" descr="http://www.homejoin.com.tw/New_Folder2/e14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40" y="4054"/>
              <a:ext cx="3369" cy="5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0" name="Picture 6" descr="http://files.teacher.com.cn/XueKe/Notice/22196e24-39de-4c80-aff4-7f2673eea790_%CE%A2%D0%A1%D1%B9%C7%BF%BC%C6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84" y="4054"/>
              <a:ext cx="3657" cy="5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矩形标注 6"/>
            <p:cNvSpPr/>
            <p:nvPr/>
          </p:nvSpPr>
          <p:spPr>
            <a:xfrm>
              <a:off x="8229" y="4054"/>
              <a:ext cx="1913" cy="674"/>
            </a:xfrm>
            <a:prstGeom prst="wedgeRectCallout">
              <a:avLst>
                <a:gd name="adj1" fmla="val 68578"/>
                <a:gd name="adj2" fmla="val 95833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dirty="0">
                  <a:latin typeface="Times New Roman" panose="02020603050405020304" pitchFamily="18" charset="0"/>
                  <a:ea typeface="华文细黑" panose="02010600040101010101" pitchFamily="2" charset="-122"/>
                </a:rPr>
                <a:t>橡皮管</a:t>
              </a:r>
            </a:p>
          </p:txBody>
        </p:sp>
        <p:sp>
          <p:nvSpPr>
            <p:cNvPr id="8" name="矩形标注 7"/>
            <p:cNvSpPr/>
            <p:nvPr/>
          </p:nvSpPr>
          <p:spPr>
            <a:xfrm>
              <a:off x="8115" y="7429"/>
              <a:ext cx="1913" cy="674"/>
            </a:xfrm>
            <a:prstGeom prst="wedgeRectCallout">
              <a:avLst>
                <a:gd name="adj1" fmla="val 68578"/>
                <a:gd name="adj2" fmla="val 95833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dirty="0">
                  <a:latin typeface="Times New Roman" panose="02020603050405020304" pitchFamily="18" charset="0"/>
                  <a:ea typeface="华文细黑" panose="02010600040101010101" pitchFamily="2" charset="-122"/>
                </a:rPr>
                <a:t>金属盒</a:t>
              </a:r>
            </a:p>
          </p:txBody>
        </p:sp>
        <p:sp>
          <p:nvSpPr>
            <p:cNvPr id="9" name="矩形标注 8"/>
            <p:cNvSpPr/>
            <p:nvPr/>
          </p:nvSpPr>
          <p:spPr>
            <a:xfrm>
              <a:off x="9577" y="9676"/>
              <a:ext cx="1913" cy="677"/>
            </a:xfrm>
            <a:prstGeom prst="wedgeRectCallout">
              <a:avLst>
                <a:gd name="adj1" fmla="val -10245"/>
                <a:gd name="adj2" fmla="val -194165"/>
              </a:avLst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橡皮膜</a:t>
              </a:r>
            </a:p>
          </p:txBody>
        </p:sp>
        <p:sp>
          <p:nvSpPr>
            <p:cNvPr id="10" name="矩形标注 9"/>
            <p:cNvSpPr/>
            <p:nvPr/>
          </p:nvSpPr>
          <p:spPr>
            <a:xfrm>
              <a:off x="12185" y="9676"/>
              <a:ext cx="1913" cy="677"/>
            </a:xfrm>
            <a:prstGeom prst="wedgeRectCallout">
              <a:avLst>
                <a:gd name="adj1" fmla="val -65539"/>
                <a:gd name="adj2" fmla="val -197498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U</a:t>
              </a:r>
              <a:r>
                <a:rPr lang="zh-CN" altLang="en-US" sz="2000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形管</a:t>
              </a:r>
            </a:p>
          </p:txBody>
        </p:sp>
        <p:sp>
          <p:nvSpPr>
            <p:cNvPr id="12" name="矩形标注 11"/>
            <p:cNvSpPr/>
            <p:nvPr/>
          </p:nvSpPr>
          <p:spPr>
            <a:xfrm>
              <a:off x="6202" y="9688"/>
              <a:ext cx="1913" cy="674"/>
            </a:xfrm>
            <a:prstGeom prst="wedgeRectCallout">
              <a:avLst>
                <a:gd name="adj1" fmla="val -10245"/>
                <a:gd name="adj2" fmla="val -194165"/>
              </a:avLst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dirty="0">
                  <a:latin typeface="Times New Roman" panose="02020603050405020304" pitchFamily="18" charset="0"/>
                  <a:ea typeface="华文细黑" panose="02010600040101010101" pitchFamily="2" charset="-122"/>
                </a:rPr>
                <a:t>探头</a:t>
              </a:r>
            </a:p>
          </p:txBody>
        </p:sp>
      </p:grpSp>
      <p:sp>
        <p:nvSpPr>
          <p:cNvPr id="12299" name="文本框 3"/>
          <p:cNvSpPr txBox="1">
            <a:spLocks noChangeArrowheads="1"/>
          </p:cNvSpPr>
          <p:nvPr/>
        </p:nvSpPr>
        <p:spPr bwMode="auto">
          <a:xfrm>
            <a:off x="654050" y="1293813"/>
            <a:ext cx="6269038" cy="5077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华文细黑" panose="02010600040101010101" pitchFamily="2" charset="-122"/>
              </a:rPr>
              <a:t>实验目的：</a:t>
            </a: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</a:rPr>
              <a:t>探究液体的压强与哪些因素有关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华文细黑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华文细黑" panose="02010600040101010101" pitchFamily="2" charset="-122"/>
              </a:rPr>
              <a:t>猜想与假设：</a:t>
            </a: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</a:rPr>
              <a:t>液体中的压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</a:rPr>
              <a:t>强随深度的增加而增大，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</a:rPr>
              <a:t>在同一深度压强相等.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华文细黑" panose="02010600040101010101" pitchFamily="2" charset="-122"/>
              </a:rPr>
              <a:t>实验器材：</a:t>
            </a:r>
            <a:r>
              <a:rPr lang="zh-CN" altLang="en-US" sz="2400">
                <a:latin typeface="Times New Roman" panose="02020603050405020304" pitchFamily="18" charset="0"/>
                <a:ea typeface="华文细黑" panose="02010600040101010101" pitchFamily="2" charset="-122"/>
              </a:rPr>
              <a:t>微小压强计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华文细黑" panose="02010600040101010101" pitchFamily="2" charset="-122"/>
              </a:rPr>
              <a:t>实验原理：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如果液体内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部存在压强，放在液体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里的薄膜就会变形，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U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形管的两侧液面就会产生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高度差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华文细黑" panose="02010600040101010101" pitchFamily="2" charset="-122"/>
                <a:sym typeface="宋体" panose="02010600030101010101" pitchFamily="2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6580" y="300990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幼圆" panose="02010509060101010101" pitchFamily="49" charset="-122"/>
                <a:sym typeface="+mn-ea"/>
              </a:rPr>
              <a:t>实验与探究</a:t>
            </a:r>
          </a:p>
        </p:txBody>
      </p:sp>
      <p:sp>
        <p:nvSpPr>
          <p:cNvPr id="11" name="文本框 10">
            <a:hlinkClick r:id="rId4" action="ppaction://hlinkfile"/>
          </p:cNvPr>
          <p:cNvSpPr txBox="1"/>
          <p:nvPr/>
        </p:nvSpPr>
        <p:spPr>
          <a:xfrm>
            <a:off x="5332095" y="482600"/>
            <a:ext cx="36252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i="1"/>
              <a:t>视频探究液体压</a:t>
            </a:r>
            <a:r>
              <a:rPr lang="zh-CN" altLang="en-US"/>
              <a:t>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副标题 2"/>
          <p:cNvSpPr txBox="1"/>
          <p:nvPr/>
        </p:nvSpPr>
        <p:spPr>
          <a:xfrm>
            <a:off x="1466850" y="1614488"/>
            <a:ext cx="1711325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实验探究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78017" y="1587818"/>
            <a:ext cx="2672080" cy="521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液体的压强规律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" name="Picture 2" descr="http://www.cceschool.com/fihr2x/_viqxh2/47aaxlex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1466850" y="2717800"/>
            <a:ext cx="6489700" cy="278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990600" y="5408613"/>
            <a:ext cx="7156450" cy="97948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保持探头在水中的深度不变，改变探头的方向，看液体内部同一深度各个方向压强的关系。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2438" y="2214563"/>
            <a:ext cx="8232775" cy="583565"/>
          </a:xfrm>
          <a:prstGeom prst="rect">
            <a:avLst/>
          </a:prstGeom>
          <a:solidFill>
            <a:srgbClr val="ABE3FF"/>
          </a:solidFill>
          <a:ln w="19050">
            <a:noFill/>
          </a:ln>
        </p:spPr>
        <p:txBody>
          <a:bodyPr lIns="18000" rIns="18000">
            <a:spAutoFit/>
          </a:bodyPr>
          <a:lstStyle/>
          <a:p>
            <a:pPr eaLnBrk="1" hangingPunct="1"/>
            <a:r>
              <a:rPr lang="zh-CN" altLang="en-US" sz="3200" dirty="0">
                <a:latin typeface="Calibri" panose="020F0502020204030204" pitchFamily="34" charset="0"/>
                <a:ea typeface="黑体" panose="02010609060101010101" pitchFamily="49" charset="-122"/>
              </a:rPr>
              <a:t>①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：同种液体内部同一深度，向各个方向的压强都相等。</a:t>
            </a:r>
          </a:p>
        </p:txBody>
      </p:sp>
      <p:sp>
        <p:nvSpPr>
          <p:cNvPr id="27655" name="圆角矩形 34"/>
          <p:cNvSpPr/>
          <p:nvPr/>
        </p:nvSpPr>
        <p:spPr>
          <a:xfrm>
            <a:off x="990600" y="908050"/>
            <a:ext cx="3465513" cy="57785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一、液体压强的特点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0600" y="17081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有视频实验可知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27655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985838" y="5183188"/>
            <a:ext cx="7231062" cy="97948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增大探头在水中的深度，看看液体内部的压强与深度有什么关系。</a:t>
            </a:r>
          </a:p>
        </p:txBody>
      </p:sp>
      <p:sp>
        <p:nvSpPr>
          <p:cNvPr id="28675" name="TextBox 2"/>
          <p:cNvSpPr txBox="1"/>
          <p:nvPr/>
        </p:nvSpPr>
        <p:spPr>
          <a:xfrm>
            <a:off x="1016000" y="1662430"/>
            <a:ext cx="7369175" cy="645160"/>
          </a:xfrm>
          <a:prstGeom prst="rect">
            <a:avLst/>
          </a:prstGeom>
          <a:solidFill>
            <a:srgbClr val="ABE3FF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dirty="0">
                <a:latin typeface="Calibri" panose="020F0502020204030204" pitchFamily="34" charset="0"/>
                <a:ea typeface="黑体" panose="02010609060101010101" pitchFamily="49" charset="-122"/>
              </a:rPr>
              <a:t>②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：同种液体内部压强，深度越深，压强越大。</a:t>
            </a:r>
          </a:p>
        </p:txBody>
      </p:sp>
      <p:grpSp>
        <p:nvGrpSpPr>
          <p:cNvPr id="28676" name="Group 15"/>
          <p:cNvGrpSpPr/>
          <p:nvPr/>
        </p:nvGrpSpPr>
        <p:grpSpPr>
          <a:xfrm>
            <a:off x="792163" y="2259013"/>
            <a:ext cx="5207000" cy="2733675"/>
            <a:chOff x="405" y="1111"/>
            <a:chExt cx="3629" cy="2002"/>
          </a:xfrm>
        </p:grpSpPr>
        <p:pic>
          <p:nvPicPr>
            <p:cNvPr id="5" name="Picture 4" descr="http://img.blog.163.com/photo/nqnVd5vvqT4Oy8RgRl-zOQ==/2605613859412195592.jpg"/>
            <p:cNvPicPr>
              <a:picLocks noChangeAspect="1" noChangeArrowheads="1"/>
            </p:cNvPicPr>
            <p:nvPr/>
          </p:nvPicPr>
          <p:blipFill>
            <a:blip r:embed="rId3"/>
            <a:srcRect b="18000"/>
            <a:stretch>
              <a:fillRect/>
            </a:stretch>
          </p:blipFill>
          <p:spPr bwMode="auto">
            <a:xfrm>
              <a:off x="405" y="1133"/>
              <a:ext cx="3629" cy="19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8684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" y="1111"/>
              <a:ext cx="1546" cy="20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85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76" y="1207"/>
              <a:ext cx="1582" cy="190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Group 18"/>
          <p:cNvGrpSpPr/>
          <p:nvPr/>
        </p:nvGrpSpPr>
        <p:grpSpPr>
          <a:xfrm>
            <a:off x="4346575" y="2716213"/>
            <a:ext cx="4038600" cy="1871662"/>
            <a:chOff x="3016" y="1616"/>
            <a:chExt cx="2544" cy="1179"/>
          </a:xfrm>
        </p:grpSpPr>
        <p:sp>
          <p:nvSpPr>
            <p:cNvPr id="32776" name="Text Box 2"/>
            <p:cNvSpPr txBox="1">
              <a:spLocks noChangeArrowheads="1"/>
            </p:cNvSpPr>
            <p:nvPr/>
          </p:nvSpPr>
          <p:spPr bwMode="auto">
            <a:xfrm>
              <a:off x="4150" y="1616"/>
              <a:ext cx="1410" cy="8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9900"/>
              </a:solidFill>
              <a:miter lim="800000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marR="0" defTabSz="914400" eaLnBrk="1" hangingPunct="1">
                <a:lnSpc>
                  <a:spcPct val="120000"/>
                </a:lnSpc>
                <a:buClrTx/>
                <a:buSzTx/>
                <a:buFontTx/>
                <a:defRPr/>
              </a:pPr>
              <a:r>
                <a:rPr kumimoji="0" lang="en-US" altLang="zh-CN" sz="2400" i="1" kern="1200" cap="none" spc="0" normalizeH="0" baseline="0" noProof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h</a:t>
              </a:r>
              <a:r>
                <a:rPr kumimoji="0" lang="zh-CN" altLang="en-US" sz="2400" kern="1200" cap="none" spc="0" normalizeH="0" baseline="0" noProof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：研究点到自由液面的</a:t>
              </a:r>
              <a:r>
                <a:rPr kumimoji="0" lang="zh-CN" altLang="en-US" sz="2400" kern="1200" cap="none" spc="0" normalizeH="0" baseline="0" noProof="0" smtClean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竖直</a:t>
              </a:r>
              <a:r>
                <a:rPr kumimoji="0" lang="zh-CN" altLang="en-US" sz="2400" kern="1200" cap="none" spc="0" normalizeH="0" baseline="0" noProof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距离。</a:t>
              </a:r>
            </a:p>
          </p:txBody>
        </p:sp>
        <p:sp>
          <p:nvSpPr>
            <p:cNvPr id="28681" name="AutoShape 14"/>
            <p:cNvSpPr/>
            <p:nvPr/>
          </p:nvSpPr>
          <p:spPr>
            <a:xfrm>
              <a:off x="3016" y="2205"/>
              <a:ext cx="181" cy="590"/>
            </a:xfrm>
            <a:prstGeom prst="rightBrace">
              <a:avLst>
                <a:gd name="adj1" fmla="val 28733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2" name="Line 17"/>
            <p:cNvSpPr/>
            <p:nvPr/>
          </p:nvSpPr>
          <p:spPr>
            <a:xfrm flipV="1">
              <a:off x="3198" y="1797"/>
              <a:ext cx="997" cy="726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triangle" w="med" len="lg"/>
            </a:ln>
          </p:spPr>
        </p:sp>
      </p:grpSp>
      <p:sp>
        <p:nvSpPr>
          <p:cNvPr id="28678" name="圆角矩形 34"/>
          <p:cNvSpPr/>
          <p:nvPr/>
        </p:nvSpPr>
        <p:spPr>
          <a:xfrm>
            <a:off x="990600" y="908050"/>
            <a:ext cx="3465513" cy="57785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一、液体压强的特点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>
          <a:xfrm>
            <a:off x="990600" y="5184775"/>
            <a:ext cx="7178675" cy="97790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换用不同液体，看看在深度相同时，液体内部的压强是否与液体的密度有关。</a:t>
            </a:r>
          </a:p>
        </p:txBody>
      </p:sp>
      <p:pic>
        <p:nvPicPr>
          <p:cNvPr id="29699" name="Picture 17" descr="未命名yey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150" y="2168525"/>
            <a:ext cx="4805363" cy="278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TextBox 4"/>
          <p:cNvSpPr txBox="1"/>
          <p:nvPr/>
        </p:nvSpPr>
        <p:spPr>
          <a:xfrm>
            <a:off x="590550" y="1700213"/>
            <a:ext cx="7978775" cy="645160"/>
          </a:xfrm>
          <a:prstGeom prst="rect">
            <a:avLst/>
          </a:prstGeom>
          <a:solidFill>
            <a:srgbClr val="ABE3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dirty="0">
                <a:latin typeface="Calibri" panose="020F0502020204030204" pitchFamily="34" charset="0"/>
                <a:ea typeface="黑体" panose="02010609060101010101" pitchFamily="49" charset="-122"/>
              </a:rPr>
              <a:t>③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：深度相同时，液体密度越大，液体内部压强越大。</a:t>
            </a:r>
          </a:p>
        </p:txBody>
      </p:sp>
      <p:sp>
        <p:nvSpPr>
          <p:cNvPr id="29701" name="圆角矩形 34"/>
          <p:cNvSpPr/>
          <p:nvPr/>
        </p:nvSpPr>
        <p:spPr>
          <a:xfrm>
            <a:off x="990600" y="908050"/>
            <a:ext cx="3465513" cy="57785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一、液体压强的特点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1001</Words>
  <Application>Microsoft Office PowerPoint</Application>
  <PresentationFormat>全屏显示(4:3)</PresentationFormat>
  <Paragraphs>138</Paragraphs>
  <Slides>23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Office 主题</vt:lpstr>
      <vt:lpstr>Microsoft 公式 3.0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研究方法：</vt:lpstr>
      <vt:lpstr>PowerPoint 演示文稿</vt:lpstr>
      <vt:lpstr>PowerPoint 演示文稿</vt:lpstr>
      <vt:lpstr>液体内部压强的公式</vt:lpstr>
      <vt:lpstr>PowerPoint 演示文稿</vt:lpstr>
      <vt:lpstr>如何理解深度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dcterms:created xsi:type="dcterms:W3CDTF">2019-11-30T23:19:00Z</dcterms:created>
  <dcterms:modified xsi:type="dcterms:W3CDTF">2020-02-05T03:42:09Z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