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62" r:id="rId2"/>
    <p:sldId id="264" r:id="rId3"/>
    <p:sldId id="308" r:id="rId4"/>
    <p:sldId id="309" r:id="rId5"/>
    <p:sldId id="310" r:id="rId6"/>
    <p:sldId id="311" r:id="rId7"/>
    <p:sldId id="312" r:id="rId8"/>
    <p:sldId id="306" r:id="rId9"/>
    <p:sldId id="318" r:id="rId10"/>
    <p:sldId id="319" r:id="rId11"/>
    <p:sldId id="320" r:id="rId12"/>
    <p:sldId id="325" r:id="rId13"/>
    <p:sldId id="326" r:id="rId14"/>
    <p:sldId id="307" r:id="rId15"/>
    <p:sldId id="331" r:id="rId1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572" userDrawn="1">
          <p15:clr>
            <a:srgbClr val="A4A3A4"/>
          </p15:clr>
        </p15:guide>
        <p15:guide id="2" pos="23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CC"/>
    <a:srgbClr val="00A1E9"/>
    <a:srgbClr val="FFF100"/>
    <a:srgbClr val="17B7FF"/>
    <a:srgbClr val="02B0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558" autoAdjust="0"/>
    <p:restoredTop sz="94333" autoAdjust="0"/>
  </p:normalViewPr>
  <p:slideViewPr>
    <p:cSldViewPr snapToGrid="0">
      <p:cViewPr varScale="1">
        <p:scale>
          <a:sx n="89" d="100"/>
          <a:sy n="89" d="100"/>
        </p:scale>
        <p:origin x="-186" y="-108"/>
      </p:cViewPr>
      <p:guideLst>
        <p:guide orient="horz" pos="572"/>
        <p:guide pos="23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image" Target="../media/image3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章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2387600"/>
            <a:ext cx="12192000" cy="1841500"/>
          </a:xfrm>
          <a:prstGeom prst="rect">
            <a:avLst/>
          </a:prstGeom>
          <a:solidFill>
            <a:srgbClr val="00A1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ctrTitle"/>
          </p:nvPr>
        </p:nvSpPr>
        <p:spPr>
          <a:xfrm>
            <a:off x="0" y="2387600"/>
            <a:ext cx="12192000" cy="1841500"/>
          </a:xfrm>
          <a:prstGeom prst="rect">
            <a:avLst/>
          </a:prstGeom>
        </p:spPr>
        <p:txBody>
          <a:bodyPr anchor="ctr"/>
          <a:lstStyle>
            <a:lvl1pPr algn="ctr">
              <a:defRPr sz="4400">
                <a:solidFill>
                  <a:schemeClr val="bg1"/>
                </a:solidFill>
                <a:latin typeface="Adobe 黑体 Std R" panose="020B0400000000000000" pitchFamily="34" charset="-122"/>
                <a:ea typeface="Adobe 黑体 Std R" panose="020B0400000000000000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B61F3-DABD-4D26-8DF9-C03C8A069B9B}" type="datetimeFigureOut">
              <a:rPr lang="zh-CN" altLang="en-US" smtClean="0"/>
              <a:t>2019/12/18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9070B1-5320-4AD1-9F6B-8453A41EDFD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同侧圆角矩形 6">
            <a:hlinkClick r:id="rId2" action="ppaction://hlinksldjump" tooltip="点击进入"/>
          </p:cNvPr>
          <p:cNvSpPr/>
          <p:nvPr userDrawn="1"/>
        </p:nvSpPr>
        <p:spPr>
          <a:xfrm>
            <a:off x="2841961" y="469878"/>
            <a:ext cx="1822709" cy="431244"/>
          </a:xfrm>
          <a:prstGeom prst="round2SameRect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C000"/>
              </a:gs>
            </a:gsLst>
            <a:lin ang="5400000" scaled="1"/>
            <a:tileRect/>
          </a:gra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知识要点基础练</a:t>
            </a:r>
            <a:endParaRPr lang="zh-CN" altLang="en-US" sz="16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同侧圆角矩形 7">
            <a:hlinkClick r:id="" action="ppaction://noaction"/>
          </p:cNvPr>
          <p:cNvSpPr/>
          <p:nvPr userDrawn="1"/>
        </p:nvSpPr>
        <p:spPr>
          <a:xfrm>
            <a:off x="5017214" y="469877"/>
            <a:ext cx="1822709" cy="431244"/>
          </a:xfrm>
          <a:prstGeom prst="round2SameRect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C000"/>
              </a:gs>
            </a:gsLst>
            <a:lin ang="5400000" scaled="1"/>
            <a:tileRect/>
          </a:gra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综合能力提升练</a:t>
            </a:r>
            <a:endParaRPr lang="zh-CN" altLang="en-US" sz="16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同侧圆角矩形 9">
            <a:hlinkClick r:id="" action="ppaction://noaction"/>
          </p:cNvPr>
          <p:cNvSpPr/>
          <p:nvPr userDrawn="1"/>
        </p:nvSpPr>
        <p:spPr>
          <a:xfrm>
            <a:off x="7199802" y="469877"/>
            <a:ext cx="1822709" cy="431244"/>
          </a:xfrm>
          <a:prstGeom prst="round2SameRect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C000"/>
              </a:gs>
            </a:gsLst>
            <a:lin ang="5400000" scaled="1"/>
            <a:tileRect/>
          </a:gra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拓展探究突破练</a:t>
            </a:r>
            <a:endParaRPr lang="zh-CN" altLang="en-US" sz="16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四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B61F3-DABD-4D26-8DF9-C03C8A069B9B}" type="datetimeFigureOut">
              <a:rPr lang="zh-CN" altLang="en-US" smtClean="0"/>
              <a:t>2019/12/18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9070B1-5320-4AD1-9F6B-8453A41EDFD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B61F3-DABD-4D26-8DF9-C03C8A069B9B}" type="datetimeFigureOut">
              <a:rPr lang="zh-CN" altLang="en-US" smtClean="0"/>
              <a:t>2019/12/18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9070B1-5320-4AD1-9F6B-8453A41EDFD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465410" y="0"/>
            <a:ext cx="9105900" cy="46738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1803400"/>
            <a:ext cx="10515600" cy="43735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B61F3-DABD-4D26-8DF9-C03C8A069B9B}" type="datetimeFigureOut">
              <a:rPr lang="zh-CN" altLang="en-US" smtClean="0"/>
              <a:t>2019/12/18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9070B1-5320-4AD1-9F6B-8453A41EDFD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" Target="../slides/slide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" Target="../slides/slide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" Target="../slides/slide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2465410" y="467380"/>
            <a:ext cx="8363391" cy="441340"/>
          </a:xfrm>
          <a:prstGeom prst="rect">
            <a:avLst/>
          </a:prstGeom>
          <a:solidFill>
            <a:srgbClr val="00A1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8" name="矩形 7"/>
          <p:cNvSpPr/>
          <p:nvPr/>
        </p:nvSpPr>
        <p:spPr>
          <a:xfrm>
            <a:off x="-1" y="6738379"/>
            <a:ext cx="12209381" cy="128253"/>
          </a:xfrm>
          <a:prstGeom prst="rect">
            <a:avLst/>
          </a:prstGeom>
          <a:solidFill>
            <a:srgbClr val="02B0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dirty="0"/>
          </a:p>
        </p:txBody>
      </p:sp>
      <p:sp>
        <p:nvSpPr>
          <p:cNvPr id="9" name="矩形 8"/>
          <p:cNvSpPr/>
          <p:nvPr/>
        </p:nvSpPr>
        <p:spPr>
          <a:xfrm>
            <a:off x="10896533" y="467380"/>
            <a:ext cx="1295467" cy="441340"/>
          </a:xfrm>
          <a:prstGeom prst="rect">
            <a:avLst/>
          </a:prstGeom>
          <a:solidFill>
            <a:srgbClr val="00A1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srgbClr val="FFC000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" y="0"/>
            <a:ext cx="2423592" cy="908720"/>
          </a:xfrm>
          <a:prstGeom prst="rect">
            <a:avLst/>
          </a:prstGeom>
          <a:solidFill>
            <a:srgbClr val="00A1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latin typeface="黑体" panose="02010600030101010101" pitchFamily="2" charset="-122"/>
                <a:ea typeface="黑体" panose="02010600030101010101" pitchFamily="2" charset="-122"/>
              </a:rPr>
              <a:t>第十二章</a:t>
            </a:r>
            <a:endParaRPr lang="zh-CN" altLang="en-US" sz="3200" b="1" dirty="0"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2" name="同侧圆角矩形 11">
            <a:hlinkClick r:id="rId12" action="ppaction://hlinksldjump" tooltip="点击进入"/>
          </p:cNvPr>
          <p:cNvSpPr/>
          <p:nvPr/>
        </p:nvSpPr>
        <p:spPr>
          <a:xfrm>
            <a:off x="2833306" y="485731"/>
            <a:ext cx="1822709" cy="392040"/>
          </a:xfrm>
          <a:prstGeom prst="round2SameRect">
            <a:avLst/>
          </a:prstGeom>
          <a:gradFill flip="none" rotWithShape="1">
            <a:gsLst>
              <a:gs pos="0">
                <a:srgbClr val="17B7FF"/>
              </a:gs>
              <a:gs pos="100000">
                <a:srgbClr val="00A1E9"/>
              </a:gs>
            </a:gsLst>
            <a:lin ang="5400000" scaled="1"/>
            <a:tileRect/>
          </a:gradFill>
          <a:ln>
            <a:solidFill>
              <a:srgbClr val="00A1E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知识要点基础练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灯片编号占位符 3"/>
          <p:cNvSpPr txBox="1"/>
          <p:nvPr/>
        </p:nvSpPr>
        <p:spPr>
          <a:xfrm>
            <a:off x="10968141" y="491385"/>
            <a:ext cx="1223860" cy="401006"/>
          </a:xfrm>
          <a:prstGeom prst="rect">
            <a:avLst/>
          </a:prstGeom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FFC000"/>
                </a:solidFill>
                <a:latin typeface="+mj-ea"/>
                <a:ea typeface="+mj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>
                <a:solidFill>
                  <a:schemeClr val="bg1">
                    <a:lumMod val="95000"/>
                  </a:schemeClr>
                </a:solidFill>
              </a:rPr>
              <a:t>-</a:t>
            </a:r>
            <a:fld id="{4BF17FCF-D4DA-449D-A468-DDB7E43619E6}" type="slidenum">
              <a:rPr lang="zh-CN" altLang="en-US" dirty="0" smtClean="0">
                <a:solidFill>
                  <a:schemeClr val="bg1">
                    <a:lumMod val="95000"/>
                  </a:schemeClr>
                </a:solidFill>
              </a:rPr>
              <a:t>‹#›</a:t>
            </a:fld>
            <a:r>
              <a:rPr lang="en-US" altLang="zh-CN" dirty="0">
                <a:solidFill>
                  <a:schemeClr val="bg1">
                    <a:lumMod val="95000"/>
                  </a:schemeClr>
                </a:solidFill>
              </a:rPr>
              <a:t>-</a:t>
            </a:r>
            <a:endParaRPr lang="zh-CN" altLang="en-US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8" name="同侧圆角矩形 17">
            <a:hlinkClick r:id="rId13" action="ppaction://hlinksldjump" tooltip="点击进入"/>
          </p:cNvPr>
          <p:cNvSpPr/>
          <p:nvPr/>
        </p:nvSpPr>
        <p:spPr>
          <a:xfrm>
            <a:off x="5009006" y="485730"/>
            <a:ext cx="1822709" cy="392040"/>
          </a:xfrm>
          <a:prstGeom prst="round2SameRect">
            <a:avLst/>
          </a:prstGeom>
          <a:gradFill flip="none" rotWithShape="1">
            <a:gsLst>
              <a:gs pos="0">
                <a:srgbClr val="17B7FF"/>
              </a:gs>
              <a:gs pos="100000">
                <a:srgbClr val="00A1E9"/>
              </a:gs>
            </a:gsLst>
            <a:lin ang="5400000" scaled="1"/>
            <a:tileRect/>
          </a:gradFill>
          <a:ln>
            <a:solidFill>
              <a:srgbClr val="00A1E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综合能力提升练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同侧圆角矩形 17">
            <a:hlinkClick r:id="rId14" action="ppaction://hlinksldjump"/>
            <a:extLst>
              <a:ext uri="{FF2B5EF4-FFF2-40B4-BE49-F238E27FC236}">
                <a16:creationId xmlns="" xmlns:a16="http://schemas.microsoft.com/office/drawing/2014/main" id="{600FB349-8BF0-445B-9A47-FA6759896808}"/>
              </a:ext>
            </a:extLst>
          </p:cNvPr>
          <p:cNvSpPr/>
          <p:nvPr userDrawn="1"/>
        </p:nvSpPr>
        <p:spPr>
          <a:xfrm>
            <a:off x="7184706" y="485730"/>
            <a:ext cx="1822709" cy="392040"/>
          </a:xfrm>
          <a:prstGeom prst="round2SameRect">
            <a:avLst/>
          </a:prstGeom>
          <a:gradFill flip="none" rotWithShape="1">
            <a:gsLst>
              <a:gs pos="0">
                <a:srgbClr val="17B7FF"/>
              </a:gs>
              <a:gs pos="100000">
                <a:srgbClr val="00A1E9"/>
              </a:gs>
            </a:gsLst>
            <a:lin ang="5400000" scaled="1"/>
            <a:tileRect/>
          </a:gradFill>
          <a:ln>
            <a:solidFill>
              <a:srgbClr val="00A1E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拓展探究突破练</a:t>
            </a:r>
          </a:p>
        </p:txBody>
      </p:sp>
      <p:sp>
        <p:nvSpPr>
          <p:cNvPr id="14" name="标题 1"/>
          <p:cNvSpPr txBox="1">
            <a:spLocks/>
          </p:cNvSpPr>
          <p:nvPr userDrawn="1"/>
        </p:nvSpPr>
        <p:spPr>
          <a:xfrm>
            <a:off x="2719410" y="0"/>
            <a:ext cx="9105900" cy="467380"/>
          </a:xfrm>
          <a:prstGeom prst="rect">
            <a:avLst/>
          </a:prstGeom>
        </p:spPr>
        <p:txBody>
          <a:bodyPr anchor="b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zh-CN" altLang="zh-CN" sz="2000" b="1" i="0" kern="1200" smtClean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zh-CN" sz="2000" b="1" i="0" kern="1200" dirty="0" smtClean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rPr>
              <a:t>第</a:t>
            </a:r>
            <a:r>
              <a:rPr lang="en-US" altLang="zh-CN" sz="2000" b="1" i="0" kern="1200" dirty="0" smtClean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rPr>
              <a:t>1</a:t>
            </a:r>
            <a:r>
              <a:rPr lang="zh-CN" altLang="zh-CN" sz="2000" b="1" i="0" kern="1200" dirty="0" smtClean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rPr>
              <a:t>节　</a:t>
            </a:r>
            <a:r>
              <a:rPr lang="zh-CN" altLang="zh-CN" dirty="0" smtClean="0"/>
              <a:t>第</a:t>
            </a:r>
            <a:r>
              <a:rPr lang="en-US" altLang="zh-CN" dirty="0" smtClean="0"/>
              <a:t>1</a:t>
            </a:r>
            <a:r>
              <a:rPr lang="zh-CN" altLang="zh-CN" dirty="0" smtClean="0"/>
              <a:t>课时　力和力的作用效果</a:t>
            </a:r>
            <a:endParaRPr lang="zh-CN" altLang="zh-CN" sz="2400" b="1" i="0" kern="1200" dirty="0" smtClean="0">
              <a:solidFill>
                <a:schemeClr val="tx1"/>
              </a:solidFill>
              <a:effectLst/>
              <a:latin typeface="+mj-lt"/>
              <a:ea typeface="+mj-ea"/>
              <a:cs typeface="+mj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zh-CN" altLang="zh-CN" sz="2000" b="1" i="0" kern="1200" smtClean="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9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8.vml"/><Relationship Id="rId4" Type="http://schemas.openxmlformats.org/officeDocument/2006/relationships/image" Target="../media/image11.e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10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9.vml"/><Relationship Id="rId4" Type="http://schemas.openxmlformats.org/officeDocument/2006/relationships/image" Target="../media/image12.e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11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0.vml"/><Relationship Id="rId4" Type="http://schemas.openxmlformats.org/officeDocument/2006/relationships/image" Target="../media/image13.e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12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1.vml"/><Relationship Id="rId4" Type="http://schemas.openxmlformats.org/officeDocument/2006/relationships/image" Target="../media/image14.e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13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2.vml"/><Relationship Id="rId4" Type="http://schemas.openxmlformats.org/officeDocument/2006/relationships/image" Target="../media/image15.em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1.doc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2.doc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2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3.doc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4.emf"/><Relationship Id="rId5" Type="http://schemas.openxmlformats.org/officeDocument/2006/relationships/package" Target="../embeddings/Microsoft_Word_Document4.docx"/><Relationship Id="rId4" Type="http://schemas.openxmlformats.org/officeDocument/2006/relationships/image" Target="../media/image3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5.doc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5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6.doc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5.vml"/><Relationship Id="rId4" Type="http://schemas.openxmlformats.org/officeDocument/2006/relationships/image" Target="../media/image6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7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6.vml"/><Relationship Id="rId4" Type="http://schemas.openxmlformats.org/officeDocument/2006/relationships/image" Target="../media/image7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8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7.vml"/><Relationship Id="rId4" Type="http://schemas.openxmlformats.org/officeDocument/2006/relationships/image" Target="../media/image8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zh-CN" dirty="0"/>
              <a:t>第</a:t>
            </a:r>
            <a:r>
              <a:rPr lang="en-US" altLang="zh-CN" dirty="0"/>
              <a:t>1</a:t>
            </a:r>
            <a:r>
              <a:rPr lang="zh-CN" altLang="zh-CN" dirty="0"/>
              <a:t>课时　杠杆及其平衡条件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926007"/>
            <a:ext cx="11430000" cy="585391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小华用苹果和橘子来玩跷跷板。他将苹果、橘子分别吊在轻杆的左、右两端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放手后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轻杆马上转动起来。使轻杆逆时针转动的力是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苹果的重力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橘子的重力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吊橘子的绳对轻杆的拉力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吊苹果的绳对轻杆的拉力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是支点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端挂一重物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可以在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端沿不同的方向分别施加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三个力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均可使杠杆在水平位置保持平衡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下列关于这三个力大小关系的表达式正确的是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&lt;F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&lt;F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endParaRPr lang="en-US" altLang="zh-CN" sz="24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en-US" altLang="zh-CN" sz="24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400" baseline="-250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4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&gt;F</a:t>
            </a:r>
            <a:r>
              <a:rPr lang="en-US" altLang="zh-CN" sz="2400" baseline="-250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4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&gt;F</a:t>
            </a:r>
            <a:r>
              <a:rPr lang="en-US" altLang="zh-CN" sz="2400" baseline="-250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&gt;F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&gt;F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endParaRPr lang="en-US" altLang="zh-CN" sz="24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en-US" altLang="zh-CN" sz="24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400" baseline="-250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4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=F</a:t>
            </a:r>
            <a:r>
              <a:rPr lang="en-US" altLang="zh-CN" sz="2400" baseline="-250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4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=F</a:t>
            </a:r>
            <a:r>
              <a:rPr lang="en-US" altLang="zh-CN" sz="2400" baseline="-250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4" name="19ZKXWJ549.EPS" descr="id:2147495585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6908433" y="1924461"/>
            <a:ext cx="2729832" cy="1630108"/>
          </a:xfrm>
          <a:prstGeom prst="rect">
            <a:avLst/>
          </a:prstGeom>
        </p:spPr>
      </p:pic>
      <p:pic>
        <p:nvPicPr>
          <p:cNvPr id="5" name="18ZHWF10.EPS" descr="id:2147495592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6650855" y="4553023"/>
            <a:ext cx="3782320" cy="1904513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8413834" y="1508561"/>
            <a:ext cx="401837" cy="2993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20652" y="4594587"/>
            <a:ext cx="401837" cy="2993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29386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958639"/>
            <a:ext cx="11430000" cy="319472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粗细不均匀的圆木悬挂后静止在水平位置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若从悬挂处把圆木截为两段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粗端的重为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细端的重为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400" dirty="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&gt;G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=G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&lt;G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无法判断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28328694"/>
              </p:ext>
            </p:extLst>
          </p:nvPr>
        </p:nvGraphicFramePr>
        <p:xfrm>
          <a:off x="380999" y="3075680"/>
          <a:ext cx="11311984" cy="86185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9" name="文档" r:id="rId3" imgW="4918254" imgH="374720" progId="Word.Document.12">
                  <p:embed/>
                </p:oleObj>
              </mc:Choice>
              <mc:Fallback>
                <p:oleObj name="文档" r:id="rId3" imgW="4918254" imgH="37472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80999" y="3075680"/>
                        <a:ext cx="11311984" cy="86185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/>
          <p:nvPr/>
        </p:nvSpPr>
        <p:spPr>
          <a:xfrm>
            <a:off x="4785837" y="2541978"/>
            <a:ext cx="365306" cy="2993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01819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191385"/>
            <a:ext cx="11430000" cy="496751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小红和小明利用如图所示装置探究杠杆的平衡条件</a:t>
            </a:r>
            <a:r>
              <a:rPr lang="zh-CN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en-US" altLang="zh-CN" sz="24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400" dirty="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400" dirty="0" smtClean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400" dirty="0" smtClean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1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若实验前杠杆如图甲所示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可将杠杆两端的平衡螺母向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右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选填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左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右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调节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使杠杆在水平位置平衡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en-US" altLang="zh-CN" sz="24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2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在实验过程中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调节杠杆在水平位置平衡的目的是</a:t>
            </a:r>
            <a:r>
              <a:rPr lang="zh-CN" altLang="zh-CN" sz="24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实验前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消除杠杆重力对杠杆平衡的影响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en-US" altLang="zh-CN" sz="24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实验时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方便测量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力臂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en-US" altLang="zh-CN" sz="24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45759325"/>
              </p:ext>
            </p:extLst>
          </p:nvPr>
        </p:nvGraphicFramePr>
        <p:xfrm>
          <a:off x="381000" y="1830965"/>
          <a:ext cx="11430000" cy="17500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23" name="文档" r:id="rId3" imgW="4918254" imgH="753040" progId="Word.Document.12">
                  <p:embed/>
                </p:oleObj>
              </mc:Choice>
              <mc:Fallback>
                <p:oleObj name="文档" r:id="rId3" imgW="4918254" imgH="75304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81000" y="1830965"/>
                        <a:ext cx="11430000" cy="17500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/>
          <p:nvPr/>
        </p:nvSpPr>
        <p:spPr>
          <a:xfrm>
            <a:off x="8401873" y="3910877"/>
            <a:ext cx="617436" cy="2993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098062" y="4793029"/>
            <a:ext cx="2633273" cy="2993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96962" y="5229447"/>
            <a:ext cx="2165683" cy="2993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206417" y="5666941"/>
            <a:ext cx="731737" cy="2993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28541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104067"/>
            <a:ext cx="11430000" cy="97872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3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小明在杠杆两端加挂钩码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并移动钩码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使杠杆在水平位置平衡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测出力臂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多次实验并把数据记录在表格中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34804962"/>
              </p:ext>
            </p:extLst>
          </p:nvPr>
        </p:nvGraphicFramePr>
        <p:xfrm>
          <a:off x="381000" y="2092314"/>
          <a:ext cx="11430000" cy="223191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7" name="文档" r:id="rId3" imgW="4918254" imgH="960378" progId="Word.Document.12">
                  <p:embed/>
                </p:oleObj>
              </mc:Choice>
              <mc:Fallback>
                <p:oleObj name="文档" r:id="rId3" imgW="4918254" imgH="960378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81000" y="2092314"/>
                        <a:ext cx="11430000" cy="223191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>
            <a:spLocks noChangeAspect="1"/>
          </p:cNvSpPr>
          <p:nvPr/>
        </p:nvSpPr>
        <p:spPr>
          <a:xfrm>
            <a:off x="381000" y="3852586"/>
            <a:ext cx="11430000" cy="226594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多次实验的目的是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使结论具有普遍性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en-US" altLang="zh-CN" sz="24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4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小明根据以上数据得出杠杆的平衡条件是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动力</a:t>
            </a:r>
            <a:r>
              <a:rPr lang="en-US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动力臂</a:t>
            </a:r>
            <a:r>
              <a:rPr lang="en-US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阻力</a:t>
            </a:r>
            <a:r>
              <a:rPr lang="en-US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阻力臂</a:t>
            </a:r>
            <a:r>
              <a:rPr lang="en-US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400" i="1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400" u="sng" baseline="-25000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400" i="1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altLang="zh-CN" sz="2400" u="sng" baseline="-25000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400" i="1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400" u="sng" baseline="-25000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400" i="1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altLang="zh-CN" sz="2400" u="sng" baseline="-25000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en-US" altLang="zh-CN" sz="24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5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在杠杆调节平衡后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小红在杠杆上的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个钩码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如图乙所示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为使杠杆重新平衡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应在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点挂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个相同的钩码。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102508" y="3936957"/>
            <a:ext cx="2768355" cy="2993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822454" y="4364185"/>
            <a:ext cx="4690673" cy="2993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71476" y="4813566"/>
            <a:ext cx="1540452" cy="2993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489444" y="5697596"/>
            <a:ext cx="378447" cy="2993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11791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016573"/>
            <a:ext cx="11430000" cy="541071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如图甲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一重为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的物体静止在水平地面上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用一细线竖直向上拉物体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拉力的大小为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en-US" altLang="zh-CN" sz="24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400" dirty="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400" dirty="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400" dirty="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1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F&lt;G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请证明物体对地面的压力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压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=G-F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2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=30 N,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将细线竖直系在质量不计的杠杆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为杠杆的支点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如图乙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已知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AO=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BO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要使地面对物体的支持力为零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应在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端竖直向下施加多大的力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杠杆始终保持水平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)?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75505196"/>
              </p:ext>
            </p:extLst>
          </p:nvPr>
        </p:nvGraphicFramePr>
        <p:xfrm>
          <a:off x="381000" y="1967024"/>
          <a:ext cx="11430000" cy="230218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70" name="文档" r:id="rId3" imgW="4918254" imgH="990614" progId="Word.Document.12">
                  <p:embed/>
                </p:oleObj>
              </mc:Choice>
              <mc:Fallback>
                <p:oleObj name="文档" r:id="rId3" imgW="4918254" imgH="990614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81000" y="1967024"/>
                        <a:ext cx="11430000" cy="230218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2404072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799527"/>
            <a:ext cx="11430000" cy="315233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解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:(  1  )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物体受到三个力的作用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竖直向上的支持力</a:t>
            </a: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altLang="zh-CN" sz="2400" baseline="-250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支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、拉力</a:t>
            </a: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和竖直向下的重力</a:t>
            </a: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altLang="zh-CN" sz="2400" baseline="-250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支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的合力向上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大小为</a:t>
            </a: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altLang="zh-CN" sz="2400" baseline="-250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合</a:t>
            </a: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=F</a:t>
            </a:r>
            <a:r>
              <a:rPr lang="zh-CN" altLang="zh-CN" sz="2400" baseline="-250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支</a:t>
            </a: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+F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物体保持静止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根据平衡条件得</a:t>
            </a: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altLang="zh-CN" sz="2400" baseline="-250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合</a:t>
            </a: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=G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</a:t>
            </a: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altLang="zh-CN" sz="2400" baseline="-250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支</a:t>
            </a: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=G-F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又因为力的作用是相互的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所以</a:t>
            </a: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altLang="zh-CN" sz="2400" baseline="-250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压</a:t>
            </a: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=F</a:t>
            </a:r>
            <a:r>
              <a:rPr lang="zh-CN" altLang="zh-CN" sz="2400" baseline="-250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支</a:t>
            </a: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=G-F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2  )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当支持力</a:t>
            </a: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altLang="zh-CN" sz="2400" baseline="-250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支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=0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绳的拉力</a:t>
            </a: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F=G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根据杠杆的平衡条件得</a:t>
            </a: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AO=F'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BO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24221263"/>
              </p:ext>
            </p:extLst>
          </p:nvPr>
        </p:nvGraphicFramePr>
        <p:xfrm>
          <a:off x="471153" y="4951865"/>
          <a:ext cx="11430000" cy="52702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94" name="文档" r:id="rId3" imgW="4918254" imgH="226776" progId="Word.Document.12">
                  <p:embed/>
                </p:oleObj>
              </mc:Choice>
              <mc:Fallback>
                <p:oleObj name="文档" r:id="rId3" imgW="4918254" imgH="226776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71153" y="4951865"/>
                        <a:ext cx="11430000" cy="52702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0657680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536633"/>
            <a:ext cx="11430000" cy="403873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知识点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4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杠杆的概念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在力的作用下绕固定点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转动　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的硬棒叫做杠杆。使用杠杆时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使杠杆转动的力叫做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动力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从支点到力的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作用线　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的距离叫做力臂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力臂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不一定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选填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一定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不一定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在杠杆上。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下列关于杠杆的说法中正确的是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杠杆必须是一根直棒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杠杆一定要有支点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力臂必须在杠杆上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力臂就是力的作用点到支点的距离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985736" y="2050230"/>
            <a:ext cx="835646" cy="3053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72372" y="2486648"/>
            <a:ext cx="835646" cy="3053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100036" y="2486648"/>
            <a:ext cx="1230500" cy="3053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391482" y="2486648"/>
            <a:ext cx="1230500" cy="3053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147883" y="3443413"/>
            <a:ext cx="365306" cy="2993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737040"/>
            <a:ext cx="11430000" cy="363791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工人师傅将油桶推上台阶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下列说法正确的是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400" dirty="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这不能看成杠杆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因为油桶是圆的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这不能看成杠杆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因为没有支点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这可以看成杠杆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因为满足杠杆的所有条件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这可以看成杠杆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支点就是油桶横截面的圆心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60863229"/>
              </p:ext>
            </p:extLst>
          </p:nvPr>
        </p:nvGraphicFramePr>
        <p:xfrm>
          <a:off x="380999" y="2276320"/>
          <a:ext cx="11311984" cy="110277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1" name="文档" r:id="rId3" imgW="4918254" imgH="479469" progId="Word.Document.12">
                  <p:embed/>
                </p:oleObj>
              </mc:Choice>
              <mc:Fallback>
                <p:oleObj name="文档" r:id="rId3" imgW="4918254" imgH="479469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80999" y="2276320"/>
                        <a:ext cx="11311984" cy="110277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/>
          <p:nvPr/>
        </p:nvSpPr>
        <p:spPr>
          <a:xfrm>
            <a:off x="8038190" y="1867402"/>
            <a:ext cx="365306" cy="2993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32327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293843"/>
            <a:ext cx="11430000" cy="452431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知识点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4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力臂的画法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如图所示的杠杆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动力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的力臂是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400" dirty="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400" dirty="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400" dirty="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OD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	B.</a:t>
            </a:r>
            <a:r>
              <a:rPr lang="en-US" altLang="zh-CN" sz="24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en-US" altLang="zh-CN" sz="24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OA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en-US" altLang="zh-CN" sz="24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OC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0357394"/>
              </p:ext>
            </p:extLst>
          </p:nvPr>
        </p:nvGraphicFramePr>
        <p:xfrm>
          <a:off x="380999" y="2426142"/>
          <a:ext cx="11311984" cy="219065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5" name="文档" r:id="rId3" imgW="4918254" imgH="952458" progId="Word.Document.12">
                  <p:embed/>
                </p:oleObj>
              </mc:Choice>
              <mc:Fallback>
                <p:oleObj name="文档" r:id="rId3" imgW="4918254" imgH="952458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80999" y="2426142"/>
                        <a:ext cx="11311984" cy="219065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/>
          <p:nvPr/>
        </p:nvSpPr>
        <p:spPr>
          <a:xfrm>
            <a:off x="5097563" y="1866568"/>
            <a:ext cx="365306" cy="2993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9014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920929"/>
            <a:ext cx="11430000" cy="49314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5.(  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昆明中考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请画出图中动力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的力臂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并用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表示</a:t>
            </a:r>
            <a:r>
              <a:rPr lang="zh-CN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10290737"/>
              </p:ext>
            </p:extLst>
          </p:nvPr>
        </p:nvGraphicFramePr>
        <p:xfrm>
          <a:off x="381000" y="1465593"/>
          <a:ext cx="11430000" cy="201524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4" name="文档" r:id="rId3" imgW="4918254" imgH="867148" progId="Word.Document.12">
                  <p:embed/>
                </p:oleObj>
              </mc:Choice>
              <mc:Fallback>
                <p:oleObj name="文档" r:id="rId3" imgW="4918254" imgH="867148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81000" y="1465593"/>
                        <a:ext cx="11430000" cy="201524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矩形 4"/>
          <p:cNvSpPr>
            <a:spLocks noChangeAspect="1"/>
          </p:cNvSpPr>
          <p:nvPr/>
        </p:nvSpPr>
        <p:spPr>
          <a:xfrm>
            <a:off x="381000" y="3532357"/>
            <a:ext cx="2193229" cy="5355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答案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</a:t>
            </a:r>
            <a:r>
              <a:rPr lang="zh-CN" altLang="zh-CN" sz="2400" dirty="0" smtClean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示</a:t>
            </a:r>
            <a:r>
              <a:rPr lang="en-US" altLang="zh-CN" sz="2400" dirty="0" smtClean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95269217"/>
              </p:ext>
            </p:extLst>
          </p:nvPr>
        </p:nvGraphicFramePr>
        <p:xfrm>
          <a:off x="381000" y="4005385"/>
          <a:ext cx="11430000" cy="257908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5" name="文档" r:id="rId5" imgW="4918254" imgH="1109762" progId="Word.Document.12">
                  <p:embed/>
                </p:oleObj>
              </mc:Choice>
              <mc:Fallback>
                <p:oleObj name="文档" r:id="rId5" imgW="4918254" imgH="1109762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81000" y="4005385"/>
                        <a:ext cx="11430000" cy="257908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33775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137799"/>
            <a:ext cx="11430000" cy="182274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知识点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4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杠杆的平衡条件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杠杆调节平衡后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处挂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个钩码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要想杠杆继续平衡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则需在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处挂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个钩码。杠杆在水平位置平衡后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两侧各去掉一个钩码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则杠杆的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左　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端将上升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每个钩码的质量都相同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09855128"/>
              </p:ext>
            </p:extLst>
          </p:nvPr>
        </p:nvGraphicFramePr>
        <p:xfrm>
          <a:off x="381000" y="3037816"/>
          <a:ext cx="11430000" cy="191235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3" name="文档" r:id="rId3" imgW="4918254" imgH="822872" progId="Word.Document.12">
                  <p:embed/>
                </p:oleObj>
              </mc:Choice>
              <mc:Fallback>
                <p:oleObj name="文档" r:id="rId3" imgW="4918254" imgH="822872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81000" y="3037816"/>
                        <a:ext cx="11430000" cy="191235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>
            <a:spLocks noChangeAspect="1"/>
          </p:cNvSpPr>
          <p:nvPr/>
        </p:nvSpPr>
        <p:spPr>
          <a:xfrm>
            <a:off x="381000" y="5130471"/>
            <a:ext cx="11430000" cy="93634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杠杆平衡时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动力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的大小为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N,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动力臂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0.1 m,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阻力臂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0.2 m,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则阻力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的大小是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0843736" y="1658384"/>
            <a:ext cx="365306" cy="2993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035718" y="2101125"/>
            <a:ext cx="565482" cy="2993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30809" y="5650576"/>
            <a:ext cx="523918" cy="2993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42137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1072243"/>
            <a:ext cx="11430000" cy="496751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小明在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探究杠杆平衡条件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的实验中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先在杠杆两侧挂钩码进行实验探究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再用弹簧测力计取代一侧的钩码继续探究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如图所示。他这样做的最终目的是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400" dirty="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400" dirty="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400" dirty="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便于直接测量力臂的大小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便于提供不同大小的拉力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手拉弹簧测力计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使整个装置更加稳定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便于实验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便于提供不同方向的拉力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得出普遍规律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62592520"/>
              </p:ext>
            </p:extLst>
          </p:nvPr>
        </p:nvGraphicFramePr>
        <p:xfrm>
          <a:off x="381000" y="2184701"/>
          <a:ext cx="11430000" cy="18153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7" name="文档" r:id="rId3" imgW="4918254" imgH="781117" progId="Word.Document.12">
                  <p:embed/>
                </p:oleObj>
              </mc:Choice>
              <mc:Fallback>
                <p:oleObj name="文档" r:id="rId3" imgW="4918254" imgH="781117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81000" y="2184701"/>
                        <a:ext cx="11430000" cy="18153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矩形 4"/>
          <p:cNvSpPr/>
          <p:nvPr/>
        </p:nvSpPr>
        <p:spPr>
          <a:xfrm>
            <a:off x="9576045" y="1637969"/>
            <a:ext cx="365306" cy="2993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3027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671148"/>
            <a:ext cx="11430000" cy="93634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杠杆在我国古代就有了许多巧妙的应用。护城河上安装使用的吊桥就是一个杠杆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由图可知它的支点是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i="1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动力作用点是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i="1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阻力是吊桥的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重力　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05150499"/>
              </p:ext>
            </p:extLst>
          </p:nvPr>
        </p:nvGraphicFramePr>
        <p:xfrm>
          <a:off x="381000" y="2729370"/>
          <a:ext cx="11430000" cy="257322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1" name="文档" r:id="rId3" imgW="4918254" imgH="1107242" progId="Word.Document.12">
                  <p:embed/>
                </p:oleObj>
              </mc:Choice>
              <mc:Fallback>
                <p:oleObj name="文档" r:id="rId3" imgW="4918254" imgH="1107242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81000" y="2729370"/>
                        <a:ext cx="11430000" cy="257322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/>
          <p:nvPr/>
        </p:nvSpPr>
        <p:spPr>
          <a:xfrm>
            <a:off x="3403845" y="2191276"/>
            <a:ext cx="365306" cy="2993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426690" y="2191276"/>
            <a:ext cx="365306" cy="2993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512789" y="2201667"/>
            <a:ext cx="805383" cy="2993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562803"/>
            <a:ext cx="11430000" cy="182274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轻杆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OA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可绕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点自由转动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用细线将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N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的重物挂在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处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小林在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处用竖直向上的拉力提住轻杆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OB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长度之比为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4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轻杆始终在水平位置处于平衡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拉力大小为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40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。若仅增加物重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则拉力的变化量与物重的变化量之比为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NEU-BZ-S92"/>
                <a:cs typeface="宋体" panose="02010600030101010101" pitchFamily="2" charset="-122"/>
              </a:rPr>
              <a:t>∶</a:t>
            </a:r>
            <a:r>
              <a:rPr lang="en-US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。若拉力方向变为图中虚线所示方向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则拉力将变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大　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82487830"/>
              </p:ext>
            </p:extLst>
          </p:nvPr>
        </p:nvGraphicFramePr>
        <p:xfrm>
          <a:off x="381000" y="3449941"/>
          <a:ext cx="11430000" cy="192155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5" name="文档" r:id="rId3" imgW="4918254" imgH="826832" progId="Word.Document.12">
                  <p:embed/>
                </p:oleObj>
              </mc:Choice>
              <mc:Fallback>
                <p:oleObj name="文档" r:id="rId3" imgW="4918254" imgH="826832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81000" y="3449941"/>
                        <a:ext cx="11430000" cy="192155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/>
          <p:nvPr/>
        </p:nvSpPr>
        <p:spPr>
          <a:xfrm>
            <a:off x="941199" y="2515371"/>
            <a:ext cx="648609" cy="2993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534481" y="2515371"/>
            <a:ext cx="846037" cy="2993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106391" y="2957977"/>
            <a:ext cx="730827" cy="2993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5925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heme/theme1.xml><?xml version="1.0" encoding="utf-8"?>
<a:theme xmlns:a="http://schemas.openxmlformats.org/drawingml/2006/main" name="数学模板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演示文稿1" id="{9C1D6975-336B-42B9-A39F-754CDB80ABDB}" vid="{F592E79C-E077-4AFD-A7DD-EC422EC672D2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物理模板</Template>
  <TotalTime>24</TotalTime>
  <Words>822</Words>
  <Application>Microsoft Office PowerPoint</Application>
  <PresentationFormat>自定义</PresentationFormat>
  <Paragraphs>88</Paragraphs>
  <Slides>15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7" baseType="lpstr">
      <vt:lpstr>数学模板</vt:lpstr>
      <vt:lpstr>文档</vt:lpstr>
      <vt:lpstr>第1课时　杠杆及其平衡条件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第一章　集合与常用逻辑用语</dc:title>
  <dc:creator>Administrator</dc:creator>
  <cp:lastModifiedBy>dreamsummit</cp:lastModifiedBy>
  <cp:revision>17</cp:revision>
  <dcterms:created xsi:type="dcterms:W3CDTF">2019-12-12T01:39:48Z</dcterms:created>
  <dcterms:modified xsi:type="dcterms:W3CDTF">2019-12-18T06:54:36Z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2052-10.1.0.6173</vt:lpwstr>
  </property>
</Properties>
</file>