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docx" ContentType="application/vnd.openxmlformats-officedocument.wordprocessingml.document"/>
  <Default Extension="doc" ContentType="application/msword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61"/>
  </p:handoutMasterIdLst>
  <p:sldIdLst>
    <p:sldId id="261" r:id="rId3"/>
    <p:sldId id="260" r:id="rId4"/>
    <p:sldId id="339" r:id="rId6"/>
    <p:sldId id="265" r:id="rId7"/>
    <p:sldId id="596" r:id="rId8"/>
    <p:sldId id="597" r:id="rId9"/>
    <p:sldId id="462" r:id="rId10"/>
    <p:sldId id="590" r:id="rId11"/>
    <p:sldId id="592" r:id="rId12"/>
    <p:sldId id="593" r:id="rId13"/>
    <p:sldId id="594" r:id="rId14"/>
    <p:sldId id="595" r:id="rId15"/>
    <p:sldId id="290" r:id="rId16"/>
    <p:sldId id="324" r:id="rId17"/>
    <p:sldId id="520" r:id="rId18"/>
    <p:sldId id="521" r:id="rId19"/>
    <p:sldId id="522" r:id="rId20"/>
    <p:sldId id="523" r:id="rId21"/>
    <p:sldId id="524" r:id="rId22"/>
    <p:sldId id="525" r:id="rId23"/>
    <p:sldId id="526" r:id="rId24"/>
    <p:sldId id="601" r:id="rId25"/>
    <p:sldId id="527" r:id="rId26"/>
    <p:sldId id="528" r:id="rId27"/>
    <p:sldId id="602" r:id="rId28"/>
    <p:sldId id="529" r:id="rId29"/>
    <p:sldId id="530" r:id="rId30"/>
    <p:sldId id="603" r:id="rId31"/>
    <p:sldId id="531" r:id="rId32"/>
    <p:sldId id="604" r:id="rId33"/>
    <p:sldId id="532" r:id="rId34"/>
    <p:sldId id="598" r:id="rId35"/>
    <p:sldId id="599" r:id="rId36"/>
    <p:sldId id="410" r:id="rId37"/>
    <p:sldId id="411" r:id="rId38"/>
    <p:sldId id="488" r:id="rId39"/>
    <p:sldId id="571" r:id="rId40"/>
    <p:sldId id="600" r:id="rId41"/>
    <p:sldId id="572" r:id="rId42"/>
    <p:sldId id="573" r:id="rId43"/>
    <p:sldId id="574" r:id="rId44"/>
    <p:sldId id="575" r:id="rId45"/>
    <p:sldId id="576" r:id="rId46"/>
    <p:sldId id="577" r:id="rId47"/>
    <p:sldId id="578" r:id="rId48"/>
    <p:sldId id="579" r:id="rId49"/>
    <p:sldId id="580" r:id="rId50"/>
    <p:sldId id="582" r:id="rId51"/>
    <p:sldId id="374" r:id="rId52"/>
    <p:sldId id="605" r:id="rId53"/>
    <p:sldId id="367" r:id="rId54"/>
    <p:sldId id="368" r:id="rId55"/>
    <p:sldId id="560" r:id="rId56"/>
    <p:sldId id="561" r:id="rId57"/>
    <p:sldId id="606" r:id="rId58"/>
    <p:sldId id="562" r:id="rId59"/>
    <p:sldId id="607" r:id="rId60"/>
  </p:sldIdLst>
  <p:sldSz cx="12190095" cy="6859270"/>
  <p:notesSz cx="6858000" cy="9144000"/>
  <p:defaultTextStyle>
    <a:defPPr>
      <a:defRPr lang="zh-CN"/>
    </a:defPPr>
    <a:lvl1pPr marL="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1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7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3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5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1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B48F"/>
    <a:srgbClr val="1BB18D"/>
    <a:srgbClr val="80E4BC"/>
    <a:srgbClr val="1CB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2" autoAdjust="0"/>
    <p:restoredTop sz="94712" autoAdjust="0"/>
  </p:normalViewPr>
  <p:slideViewPr>
    <p:cSldViewPr>
      <p:cViewPr varScale="1">
        <p:scale>
          <a:sx n="108" d="100"/>
          <a:sy n="108" d="100"/>
        </p:scale>
        <p:origin x="-84" y="-78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34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4" Type="http://schemas.openxmlformats.org/officeDocument/2006/relationships/tableStyles" Target="tableStyles.xml"/><Relationship Id="rId63" Type="http://schemas.openxmlformats.org/officeDocument/2006/relationships/viewProps" Target="viewProps.xml"/><Relationship Id="rId62" Type="http://schemas.openxmlformats.org/officeDocument/2006/relationships/presProps" Target="presProps.xml"/><Relationship Id="rId61" Type="http://schemas.openxmlformats.org/officeDocument/2006/relationships/handoutMaster" Target="handoutMasters/handoutMaster1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C0901-3DCA-48F9-B0CB-D8F0D1E6B3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D9095-D5A4-4D04-8CEB-69FB25E1308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4836C-7D3D-44DD-AD4F-98DBA4D105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9960B-A742-4F79-9BC8-14A4E98934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613" y="914569"/>
            <a:ext cx="9797669" cy="2570876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613" y="3561059"/>
            <a:ext cx="9797669" cy="1472673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305" y="774143"/>
            <a:ext cx="10971086" cy="548381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613" y="2484460"/>
            <a:ext cx="9797669" cy="1018989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613" y="3561059"/>
            <a:ext cx="9797669" cy="471687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305" y="608513"/>
            <a:ext cx="10967486" cy="70573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305" y="1490676"/>
            <a:ext cx="10967486" cy="4760081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489" y="3849113"/>
            <a:ext cx="7767586" cy="766942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489" y="4616055"/>
            <a:ext cx="7767586" cy="867761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305" y="608513"/>
            <a:ext cx="10967486" cy="70573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305" y="1501478"/>
            <a:ext cx="5175991" cy="4749279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0598" y="1501478"/>
            <a:ext cx="5175991" cy="4749279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305" y="608513"/>
            <a:ext cx="10967486" cy="70573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305" y="1429465"/>
            <a:ext cx="5341565" cy="381671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305" y="1854343"/>
            <a:ext cx="5341565" cy="4396414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4776" y="1421992"/>
            <a:ext cx="5341565" cy="381671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4776" y="1854343"/>
            <a:ext cx="5341565" cy="4396414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305" y="608513"/>
            <a:ext cx="10967486" cy="70573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05" y="1555488"/>
            <a:ext cx="5232259" cy="4608853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49408" y="1555488"/>
            <a:ext cx="5226383" cy="4608853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3201" y="914569"/>
            <a:ext cx="1043837" cy="5030131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257" y="914569"/>
            <a:ext cx="9167767" cy="5030131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6765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6" Type="http://schemas.openxmlformats.org/officeDocument/2006/relationships/theme" Target="../theme/theme1.xml"/><Relationship Id="rId75" Type="http://schemas.openxmlformats.org/officeDocument/2006/relationships/tags" Target="../tags/tag62.xml"/><Relationship Id="rId74" Type="http://schemas.openxmlformats.org/officeDocument/2006/relationships/tags" Target="../tags/tag61.xml"/><Relationship Id="rId73" Type="http://schemas.openxmlformats.org/officeDocument/2006/relationships/tags" Target="../tags/tag60.xml"/><Relationship Id="rId72" Type="http://schemas.openxmlformats.org/officeDocument/2006/relationships/tags" Target="../tags/tag59.xml"/><Relationship Id="rId71" Type="http://schemas.openxmlformats.org/officeDocument/2006/relationships/tags" Target="../tags/tag58.xml"/><Relationship Id="rId70" Type="http://schemas.openxmlformats.org/officeDocument/2006/relationships/tags" Target="../tags/tag57.xml"/><Relationship Id="rId7" Type="http://schemas.openxmlformats.org/officeDocument/2006/relationships/slideLayout" Target="../slideLayouts/slideLayout7.xml"/><Relationship Id="rId69" Type="http://schemas.openxmlformats.org/officeDocument/2006/relationships/slideLayout" Target="../slideLayouts/slideLayout69.xml"/><Relationship Id="rId68" Type="http://schemas.openxmlformats.org/officeDocument/2006/relationships/slideLayout" Target="../slideLayouts/slideLayout68.xml"/><Relationship Id="rId67" Type="http://schemas.openxmlformats.org/officeDocument/2006/relationships/slideLayout" Target="../slideLayouts/slideLayout67.xml"/><Relationship Id="rId66" Type="http://schemas.openxmlformats.org/officeDocument/2006/relationships/slideLayout" Target="../slideLayouts/slideLayout66.xml"/><Relationship Id="rId65" Type="http://schemas.openxmlformats.org/officeDocument/2006/relationships/slideLayout" Target="../slideLayouts/slideLayout65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0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.xml"/><Relationship Id="rId59" Type="http://schemas.openxmlformats.org/officeDocument/2006/relationships/slideLayout" Target="../slideLayouts/slideLayout59.xml"/><Relationship Id="rId58" Type="http://schemas.openxmlformats.org/officeDocument/2006/relationships/slideLayout" Target="../slideLayouts/slideLayout58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55.xml"/><Relationship Id="rId54" Type="http://schemas.openxmlformats.org/officeDocument/2006/relationships/slideLayout" Target="../slideLayouts/slideLayout54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.xml"/><Relationship Id="rId49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0"/>
            </p:custDataLst>
          </p:nvPr>
        </p:nvSpPr>
        <p:spPr>
          <a:xfrm>
            <a:off x="608305" y="608513"/>
            <a:ext cx="10967486" cy="705731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1"/>
            </p:custDataLst>
          </p:nvPr>
        </p:nvSpPr>
        <p:spPr>
          <a:xfrm>
            <a:off x="608305" y="1490676"/>
            <a:ext cx="10967486" cy="476008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2"/>
            </p:custDataLst>
          </p:nvPr>
        </p:nvSpPr>
        <p:spPr>
          <a:xfrm>
            <a:off x="611904" y="6315569"/>
            <a:ext cx="2699578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3"/>
            </p:custDataLst>
          </p:nvPr>
        </p:nvSpPr>
        <p:spPr>
          <a:xfrm>
            <a:off x="4115357" y="6315569"/>
            <a:ext cx="3959381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4"/>
            </p:custDataLst>
          </p:nvPr>
        </p:nvSpPr>
        <p:spPr>
          <a:xfrm>
            <a:off x="8876213" y="6315569"/>
            <a:ext cx="2699578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7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6765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image" Target="../media/image20.emf"/><Relationship Id="rId7" Type="http://schemas.openxmlformats.org/officeDocument/2006/relationships/package" Target="../embeddings/Document8.docx"/><Relationship Id="rId6" Type="http://schemas.openxmlformats.org/officeDocument/2006/relationships/image" Target="../media/image19.emf"/><Relationship Id="rId5" Type="http://schemas.openxmlformats.org/officeDocument/2006/relationships/package" Target="../embeddings/Document7.docx"/><Relationship Id="rId4" Type="http://schemas.openxmlformats.org/officeDocument/2006/relationships/image" Target="../media/image18.emf"/><Relationship Id="rId3" Type="http://schemas.openxmlformats.org/officeDocument/2006/relationships/package" Target="../embeddings/Document6.docx"/><Relationship Id="rId2" Type="http://schemas.openxmlformats.org/officeDocument/2006/relationships/image" Target="../media/image17.jpeg"/><Relationship Id="rId10" Type="http://schemas.openxmlformats.org/officeDocument/2006/relationships/vmlDrawing" Target="../drawings/vmlDrawing3.v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22.xml"/><Relationship Id="rId2" Type="http://schemas.openxmlformats.org/officeDocument/2006/relationships/image" Target="../media/image21.emf"/><Relationship Id="rId1" Type="http://schemas.openxmlformats.org/officeDocument/2006/relationships/package" Target="../embeddings/Document9.docx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30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31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33.xml"/><Relationship Id="rId2" Type="http://schemas.openxmlformats.org/officeDocument/2006/relationships/image" Target="../media/image34.emf"/><Relationship Id="rId1" Type="http://schemas.openxmlformats.org/officeDocument/2006/relationships/package" Target="../embeddings/Document10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36.xml"/><Relationship Id="rId2" Type="http://schemas.openxmlformats.org/officeDocument/2006/relationships/image" Target="../media/image37.emf"/><Relationship Id="rId1" Type="http://schemas.openxmlformats.org/officeDocument/2006/relationships/package" Target="../embeddings/Document11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7.xml"/><Relationship Id="rId1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8.xml"/><Relationship Id="rId1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39.xml"/><Relationship Id="rId2" Type="http://schemas.openxmlformats.org/officeDocument/2006/relationships/image" Target="../media/image40.emf"/><Relationship Id="rId1" Type="http://schemas.openxmlformats.org/officeDocument/2006/relationships/package" Target="../embeddings/Document12.doc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vmlDrawing" Target="../drawings/vmlDrawing8.vml"/><Relationship Id="rId4" Type="http://schemas.openxmlformats.org/officeDocument/2006/relationships/slideLayout" Target="../slideLayouts/slideLayout41.xml"/><Relationship Id="rId3" Type="http://schemas.openxmlformats.org/officeDocument/2006/relationships/image" Target="../media/image43.jpeg"/><Relationship Id="rId2" Type="http://schemas.openxmlformats.org/officeDocument/2006/relationships/image" Target="../media/image42.emf"/><Relationship Id="rId1" Type="http://schemas.openxmlformats.org/officeDocument/2006/relationships/package" Target="../embeddings/Document13.docx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2.xml"/><Relationship Id="rId1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4.xml"/><Relationship Id="rId1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8.xml"/><Relationship Id="rId1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49.xml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50.xml"/><Relationship Id="rId1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51.xml"/><Relationship Id="rId1" Type="http://schemas.openxmlformats.org/officeDocument/2006/relationships/image" Target="../media/image48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2.xml"/></Relationships>
</file>

<file path=ppt/slides/_rels/slide4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5.xml"/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49.emf"/><Relationship Id="rId1" Type="http://schemas.openxmlformats.org/officeDocument/2006/relationships/package" Target="../embeddings/Document14.docx"/></Relationships>
</file>

<file path=ppt/slides/_rels/slide4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6.xml"/><Relationship Id="rId4" Type="http://schemas.openxmlformats.org/officeDocument/2006/relationships/vmlDrawing" Target="../drawings/vmlDrawing10.vml"/><Relationship Id="rId3" Type="http://schemas.openxmlformats.org/officeDocument/2006/relationships/slideLayout" Target="../slideLayouts/slideLayout54.xml"/><Relationship Id="rId2" Type="http://schemas.openxmlformats.org/officeDocument/2006/relationships/image" Target="../media/image50.wmf"/><Relationship Id="rId1" Type="http://schemas.openxmlformats.org/officeDocument/2006/relationships/oleObject" Target="../embeddings/Document15.doc"/></Relationships>
</file>

<file path=ppt/slides/_rels/slide4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7.xml"/><Relationship Id="rId4" Type="http://schemas.openxmlformats.org/officeDocument/2006/relationships/vmlDrawing" Target="../drawings/vmlDrawing11.vml"/><Relationship Id="rId3" Type="http://schemas.openxmlformats.org/officeDocument/2006/relationships/slideLayout" Target="../slideLayouts/slideLayout55.xml"/><Relationship Id="rId2" Type="http://schemas.openxmlformats.org/officeDocument/2006/relationships/image" Target="../media/image51.emf"/><Relationship Id="rId1" Type="http://schemas.openxmlformats.org/officeDocument/2006/relationships/package" Target="../embeddings/Document16.docx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58.xml"/><Relationship Id="rId1" Type="http://schemas.openxmlformats.org/officeDocument/2006/relationships/image" Target="../media/image52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60.xml"/><Relationship Id="rId1" Type="http://schemas.openxmlformats.org/officeDocument/2006/relationships/image" Target="../media/image5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3.xml"/><Relationship Id="rId4" Type="http://schemas.openxmlformats.org/officeDocument/2006/relationships/vmlDrawing" Target="../drawings/vmlDrawing12.vml"/><Relationship Id="rId3" Type="http://schemas.openxmlformats.org/officeDocument/2006/relationships/slideLayout" Target="../slideLayouts/slideLayout61.xml"/><Relationship Id="rId2" Type="http://schemas.openxmlformats.org/officeDocument/2006/relationships/image" Target="../media/image54.emf"/><Relationship Id="rId1" Type="http://schemas.openxmlformats.org/officeDocument/2006/relationships/package" Target="../embeddings/Document17.docx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2.xml"/><Relationship Id="rId1" Type="http://schemas.openxmlformats.org/officeDocument/2006/relationships/image" Target="../media/image5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image" Target="../media/image57.jpeg"/><Relationship Id="rId1" Type="http://schemas.openxmlformats.org/officeDocument/2006/relationships/image" Target="../media/image5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image" Target="../media/image59.jpeg"/><Relationship Id="rId1" Type="http://schemas.openxmlformats.org/officeDocument/2006/relationships/image" Target="../media/image58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5.xml"/><Relationship Id="rId1" Type="http://schemas.openxmlformats.org/officeDocument/2006/relationships/image" Target="../media/image60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7.xml"/><Relationship Id="rId1" Type="http://schemas.openxmlformats.org/officeDocument/2006/relationships/image" Target="../media/image61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image" Target="../media/image62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10.emf"/><Relationship Id="rId3" Type="http://schemas.openxmlformats.org/officeDocument/2006/relationships/package" Target="../embeddings/Document2.docx"/><Relationship Id="rId2" Type="http://schemas.openxmlformats.org/officeDocument/2006/relationships/image" Target="../media/image9.emf"/><Relationship Id="rId1" Type="http://schemas.openxmlformats.org/officeDocument/2006/relationships/package" Target="../embeddings/Document1.docx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image" Target="../media/image15.emf"/><Relationship Id="rId7" Type="http://schemas.openxmlformats.org/officeDocument/2006/relationships/package" Target="../embeddings/Document5.docx"/><Relationship Id="rId6" Type="http://schemas.openxmlformats.org/officeDocument/2006/relationships/image" Target="../media/image14.emf"/><Relationship Id="rId5" Type="http://schemas.openxmlformats.org/officeDocument/2006/relationships/package" Target="../embeddings/Document4.docx"/><Relationship Id="rId4" Type="http://schemas.openxmlformats.org/officeDocument/2006/relationships/image" Target="../media/image13.emf"/><Relationship Id="rId3" Type="http://schemas.openxmlformats.org/officeDocument/2006/relationships/package" Target="../embeddings/Document3.docx"/><Relationship Id="rId2" Type="http://schemas.openxmlformats.org/officeDocument/2006/relationships/image" Target="../media/image12.jpeg"/><Relationship Id="rId10" Type="http://schemas.openxmlformats.org/officeDocument/2006/relationships/vmlDrawing" Target="../drawings/vmlDrawing2.v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23174" y="2501100"/>
            <a:ext cx="9144064" cy="1846659"/>
            <a:chOff x="1523174" y="2501100"/>
            <a:chExt cx="9144064" cy="1846659"/>
          </a:xfrm>
        </p:grpSpPr>
        <p:sp>
          <p:nvSpPr>
            <p:cNvPr id="2" name="文本框 5"/>
            <p:cNvSpPr txBox="1"/>
            <p:nvPr/>
          </p:nvSpPr>
          <p:spPr>
            <a:xfrm>
              <a:off x="1951802" y="2501100"/>
              <a:ext cx="8406064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400" b="1" spc="200" dirty="0">
                  <a:solidFill>
                    <a:srgbClr val="1BB18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 </a:t>
              </a:r>
              <a:r>
                <a:rPr lang="en-US" altLang="zh-CN" sz="4400" b="1" spc="200" dirty="0" smtClean="0">
                  <a:solidFill>
                    <a:srgbClr val="1BB18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 </a:t>
              </a:r>
              <a:r>
                <a:rPr lang="zh-CN" altLang="en-US" sz="4400" b="1" spc="200" dirty="0" smtClean="0">
                  <a:solidFill>
                    <a:srgbClr val="1BB18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课时</a:t>
              </a:r>
              <a:endParaRPr lang="en-US" altLang="zh-CN" sz="4400" b="1" spc="200" dirty="0" smtClean="0">
                <a:solidFill>
                  <a:srgbClr val="1BB18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3200" spc="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简单机械　机械效率</a:t>
              </a:r>
              <a:endParaRPr lang="zh-CN" altLang="en-US" sz="3200" spc="2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1523174" y="3501232"/>
              <a:ext cx="914406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教材梳理 夯实基础</a:t>
            </a:r>
            <a:endParaRPr lang="zh-CN" altLang="en-US" sz="22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165984" y="786588"/>
          <a:ext cx="10215634" cy="5702400"/>
        </p:xfrm>
        <a:graphic>
          <a:graphicData uri="http://schemas.openxmlformats.org/drawingml/2006/table">
            <a:tbl>
              <a:tblPr/>
              <a:tblGrid>
                <a:gridCol w="2643206"/>
                <a:gridCol w="4214842"/>
                <a:gridCol w="3357586"/>
              </a:tblGrid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简单机械及</a:t>
                      </a: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物理量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三种功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机械效率（</a:t>
                      </a:r>
                      <a:r>
                        <a:rPr lang="en-US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η</a:t>
                      </a: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）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91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不计绳重和摩擦：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W</a:t>
                      </a:r>
                      <a:r>
                        <a:rPr lang="zh-CN" sz="2400" kern="10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有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=Gh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W</a:t>
                      </a:r>
                      <a:r>
                        <a:rPr lang="zh-CN" sz="2400" kern="10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总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=Fs=F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·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nh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W</a:t>
                      </a:r>
                      <a:r>
                        <a:rPr lang="zh-CN" sz="2400" kern="10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额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=Fs-Gh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或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G</a:t>
                      </a:r>
                      <a:r>
                        <a:rPr lang="zh-CN" sz="2400" kern="10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动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h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</a:t>
                      </a:r>
                      <a:r>
                        <a:rPr lang="en-US" altLang="zh-CN" sz="2400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          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或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</a:t>
                      </a:r>
                      <a:r>
                        <a:rPr lang="en-US" altLang="zh-CN" sz="2400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         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80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W</a:t>
                      </a:r>
                      <a:r>
                        <a:rPr lang="zh-CN" sz="2400" kern="10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有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=fs</a:t>
                      </a:r>
                      <a:r>
                        <a:rPr lang="zh-CN" sz="2400" kern="10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物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W</a:t>
                      </a:r>
                      <a:r>
                        <a:rPr lang="zh-CN" sz="2400" kern="10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总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=Fs</a:t>
                      </a:r>
                      <a:r>
                        <a:rPr lang="zh-CN" sz="2400" kern="10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绳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=F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·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ns</a:t>
                      </a:r>
                      <a:r>
                        <a:rPr lang="zh-CN" sz="2400" kern="10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物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W</a:t>
                      </a:r>
                      <a:r>
                        <a:rPr lang="zh-CN" sz="2400" kern="10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额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=Fs</a:t>
                      </a:r>
                      <a:r>
                        <a:rPr lang="zh-CN" sz="2400" kern="10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绳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-fs</a:t>
                      </a:r>
                      <a:r>
                        <a:rPr lang="zh-CN" sz="2400" kern="10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物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altLang="zh-CN" sz="2400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           </a:t>
                      </a:r>
                      <a:r>
                        <a:rPr lang="zh-CN" sz="2400" u="sng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</a:t>
                      </a:r>
                      <a:r>
                        <a:rPr lang="en-US" sz="2400" u="sng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1250" name="FJDYJ4-12.EPS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51736" y="2072472"/>
            <a:ext cx="2071702" cy="1514792"/>
          </a:xfrm>
          <a:prstGeom prst="rect">
            <a:avLst/>
          </a:prstGeom>
          <a:noFill/>
        </p:spPr>
      </p:pic>
      <p:pic>
        <p:nvPicPr>
          <p:cNvPr id="181249" name="FJDYJ4-13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7422" y="4644240"/>
            <a:ext cx="2494953" cy="1225200"/>
          </a:xfrm>
          <a:prstGeom prst="rect">
            <a:avLst/>
          </a:prstGeom>
          <a:noFill/>
        </p:spPr>
      </p:pic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8881288" y="1572406"/>
          <a:ext cx="1731962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文档" r:id="rId3" imgW="1575435" imgH="865505" progId="Word.Document.12">
                  <p:embed/>
                </p:oleObj>
              </mc:Choice>
              <mc:Fallback>
                <p:oleObj name="文档" r:id="rId3" imgW="1575435" imgH="865505" progId="Word.Document.12">
                  <p:embed/>
                  <p:pic>
                    <p:nvPicPr>
                      <p:cNvPr id="0" name="图片 307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81288" y="1572406"/>
                        <a:ext cx="1731962" cy="9636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8238346" y="2643976"/>
          <a:ext cx="2549525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文档" r:id="rId5" imgW="2318385" imgH="857250" progId="Word.Document.12">
                  <p:embed/>
                </p:oleObj>
              </mc:Choice>
              <mc:Fallback>
                <p:oleObj name="文档" r:id="rId5" imgW="2318385" imgH="857250" progId="Word.Document.12">
                  <p:embed/>
                  <p:pic>
                    <p:nvPicPr>
                      <p:cNvPr id="0" name="图片 3073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38346" y="2643976"/>
                        <a:ext cx="2549525" cy="9382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1" name="Object 3"/>
          <p:cNvGraphicFramePr>
            <a:graphicFrameLocks noChangeAspect="1"/>
          </p:cNvGraphicFramePr>
          <p:nvPr/>
        </p:nvGraphicFramePr>
        <p:xfrm>
          <a:off x="8952726" y="4715678"/>
          <a:ext cx="1757363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文档" r:id="rId7" imgW="1559560" imgH="988060" progId="Word.Document.12">
                  <p:embed/>
                </p:oleObj>
              </mc:Choice>
              <mc:Fallback>
                <p:oleObj name="文档" r:id="rId7" imgW="1559560" imgH="988060" progId="Word.Document.12">
                  <p:embed/>
                  <p:pic>
                    <p:nvPicPr>
                      <p:cNvPr id="0" name="图片 3074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952726" y="4715678"/>
                        <a:ext cx="1757363" cy="1130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880232" y="929464"/>
            <a:ext cx="10858576" cy="49201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105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105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105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105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105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105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105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105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105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105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105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105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105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105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105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105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105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105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105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zh-CN" sz="10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教材梳理 夯实基础</a:t>
            </a:r>
            <a:endParaRPr lang="zh-CN" altLang="en-US" sz="22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80225" name="Object 1"/>
          <p:cNvGraphicFramePr>
            <a:graphicFrameLocks noChangeAspect="1"/>
          </p:cNvGraphicFramePr>
          <p:nvPr/>
        </p:nvGraphicFramePr>
        <p:xfrm>
          <a:off x="1450975" y="1074738"/>
          <a:ext cx="9729788" cy="347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文档" r:id="rId1" imgW="9455150" imgH="3392170" progId="Word.Document.12">
                  <p:embed/>
                </p:oleObj>
              </mc:Choice>
              <mc:Fallback>
                <p:oleObj name="文档" r:id="rId1" imgW="9455150" imgH="3392170" progId="Word.Document.12">
                  <p:embed/>
                  <p:pic>
                    <p:nvPicPr>
                      <p:cNvPr id="0" name="图片 409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50975" y="1074738"/>
                        <a:ext cx="9729788" cy="34782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教材梳理 夯实基础</a:t>
            </a:r>
            <a:endParaRPr lang="zh-CN" altLang="en-US" sz="22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880232" y="929464"/>
            <a:ext cx="10858576" cy="11154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）机械效率的提高方法：</a:t>
            </a: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①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对于滑轮组：增大物重，减小动滑轮的自重，减小摩擦；</a:t>
            </a: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②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对于斜面：增大倾角，减小摩擦</a:t>
            </a:r>
            <a:endParaRPr lang="zh-CN" sz="10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0232" y="641034"/>
            <a:ext cx="10858576" cy="64292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spc="150" dirty="0" smtClean="0">
                <a:solidFill>
                  <a:srgbClr val="1CB6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重难一　杠杆的类型及应用</a:t>
            </a:r>
            <a:endParaRPr lang="zh-CN" altLang="en-US" sz="2800" b="1" spc="15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80232" y="1572406"/>
            <a:ext cx="10858576" cy="3789603"/>
            <a:chOff x="880232" y="1572406"/>
            <a:chExt cx="10858576" cy="3789603"/>
          </a:xfrm>
        </p:grpSpPr>
        <p:sp>
          <p:nvSpPr>
            <p:cNvPr id="9" name="文本框 1"/>
            <p:cNvSpPr txBox="1">
              <a:spLocks noChangeArrowheads="1"/>
            </p:cNvSpPr>
            <p:nvPr/>
          </p:nvSpPr>
          <p:spPr bwMode="auto">
            <a:xfrm>
              <a:off x="880232" y="1572406"/>
              <a:ext cx="10858576" cy="11806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1.</a:t>
              </a:r>
              <a:r>
                <a:rPr lang="en-US" altLang="zh-CN" b="1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[2020·</a:t>
              </a:r>
              <a:r>
                <a:rPr lang="zh-CN" altLang="en-US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山西模拟三</a:t>
              </a:r>
              <a:r>
                <a:rPr lang="en-US" altLang="zh-CN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]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生活中利用简单机械解决实际问题的情景很常见，如图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10-1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所示的机械中属于省力杠杆的是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	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（　　）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6" name="21FAWLS63.EPS" descr="id:2147506862;FounderCES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1237422" y="2929728"/>
              <a:ext cx="5476418" cy="1643074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2880496" y="4715678"/>
              <a:ext cx="116891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10-1</a:t>
              </a:r>
              <a:endPara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sp>
        <p:nvSpPr>
          <p:cNvPr id="11" name="文本框 1"/>
          <p:cNvSpPr txBox="1">
            <a:spLocks noChangeArrowheads="1"/>
          </p:cNvSpPr>
          <p:nvPr/>
        </p:nvSpPr>
        <p:spPr bwMode="auto">
          <a:xfrm>
            <a:off x="7452528" y="2215348"/>
            <a:ext cx="279491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0232" y="929464"/>
            <a:ext cx="10858576" cy="4646859"/>
            <a:chOff x="880232" y="929464"/>
            <a:chExt cx="10858576" cy="4646859"/>
          </a:xfrm>
        </p:grpSpPr>
        <p:sp>
          <p:nvSpPr>
            <p:cNvPr id="4" name="文本框 1"/>
            <p:cNvSpPr txBox="1">
              <a:spLocks noChangeArrowheads="1"/>
            </p:cNvSpPr>
            <p:nvPr/>
          </p:nvSpPr>
          <p:spPr bwMode="auto">
            <a:xfrm>
              <a:off x="880232" y="929464"/>
              <a:ext cx="10858576" cy="17346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2. 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[</a:t>
              </a:r>
              <a:r>
                <a:rPr lang="en-US" altLang="zh-CN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2019·</a:t>
              </a:r>
              <a:r>
                <a:rPr lang="zh-CN" altLang="en-US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成都</a:t>
              </a:r>
              <a:r>
                <a:rPr lang="en-US" altLang="zh-CN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]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如图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10-2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所示，是三种类型剪刀的示意图，请你为铁匠师傅选择一把剪铁皮的剪刀，你会选择</a:t>
              </a:r>
              <a:r>
                <a:rPr lang="zh-CN" altLang="en-US" u="sng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　　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（选填“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A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”“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B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” 或“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C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”）剪刀，这样选择是为了省</a:t>
              </a:r>
              <a:r>
                <a:rPr lang="zh-CN" altLang="en-US" u="sng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　　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。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 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6" name="sx6666.jpg" descr="id:2147506869;FounderCES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1380298" y="3001166"/>
              <a:ext cx="3298387" cy="1714512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2166116" y="4929992"/>
              <a:ext cx="116891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10-2</a:t>
              </a:r>
              <a:endPara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5237950" y="1429530"/>
            <a:ext cx="279491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2666182" y="1929596"/>
            <a:ext cx="380480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力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0232" y="786588"/>
            <a:ext cx="10858576" cy="5432677"/>
            <a:chOff x="880232" y="858026"/>
            <a:chExt cx="10858576" cy="5432677"/>
          </a:xfrm>
        </p:grpSpPr>
        <p:sp>
          <p:nvSpPr>
            <p:cNvPr id="4" name="文本框 1"/>
            <p:cNvSpPr txBox="1">
              <a:spLocks noChangeArrowheads="1"/>
            </p:cNvSpPr>
            <p:nvPr/>
          </p:nvSpPr>
          <p:spPr bwMode="auto">
            <a:xfrm>
              <a:off x="880232" y="858026"/>
              <a:ext cx="10858576" cy="28426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3</a:t>
              </a:r>
              <a:r>
                <a:rPr lang="en-US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.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10-3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是一种切甘蔗用的铡刀示意图。下列有关说法正确的是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	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（　　）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A.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刀刃很薄可以增大压力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B.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铡刀实质上是一种费力杠杆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C.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甘蔗放在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a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点比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b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点更易被切断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D.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手沿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F</a:t>
              </a:r>
              <a:r>
                <a:rPr lang="en-US" baseline="-250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方向用力比沿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F</a:t>
              </a:r>
              <a:r>
                <a:rPr lang="en-US" baseline="-250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2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方向更省力</a:t>
              </a:r>
              <a:endPara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6" name="Z756.EPS" descr="id:2147506876;FounderCES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1666050" y="3786984"/>
              <a:ext cx="2214578" cy="1821038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2166116" y="5644372"/>
              <a:ext cx="116891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10-3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10952990" y="786588"/>
            <a:ext cx="279491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80232" y="572274"/>
            <a:ext cx="3967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150" dirty="0" smtClean="0">
                <a:solidFill>
                  <a:srgbClr val="1CB6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重难二　其他简单机械</a:t>
            </a:r>
            <a:endParaRPr lang="zh-CN" altLang="en-US" sz="2800" b="1" spc="150" dirty="0">
              <a:solidFill>
                <a:srgbClr val="1CB69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80232" y="1143778"/>
            <a:ext cx="10858576" cy="4432545"/>
            <a:chOff x="880232" y="1143778"/>
            <a:chExt cx="10858576" cy="4432545"/>
          </a:xfrm>
        </p:grpSpPr>
        <p:sp>
          <p:nvSpPr>
            <p:cNvPr id="4" name="文本框 1"/>
            <p:cNvSpPr txBox="1">
              <a:spLocks noChangeArrowheads="1"/>
            </p:cNvSpPr>
            <p:nvPr/>
          </p:nvSpPr>
          <p:spPr bwMode="auto">
            <a:xfrm>
              <a:off x="880232" y="1143778"/>
              <a:ext cx="10858576" cy="17346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4.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如图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10-4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所示的水龙头、门把手、自行车车把三种简单机械，在使用时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都属于</a:t>
              </a:r>
              <a:endParaRPr lang="en-US" altLang="zh-CN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u="sng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　　　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的简单机械。图乙所示的门把手，当用手转动把手手柄时，门可以被打开，它的实质是一个</a:t>
              </a:r>
              <a:r>
                <a:rPr lang="zh-CN" altLang="en-US" u="sng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　</a:t>
              </a:r>
              <a:r>
                <a:rPr lang="zh-CN" altLang="en-US" u="sng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                   </a:t>
              </a:r>
              <a:r>
                <a:rPr lang="zh-CN" altLang="en-US" u="sng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　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（填一种简单机械的名称）。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 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7" name="sx65.jpg" descr="id:2147506890;FounderCES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1165984" y="3286918"/>
              <a:ext cx="4440052" cy="1500198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3023372" y="4929992"/>
              <a:ext cx="116891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10-4</a:t>
              </a:r>
              <a:endPara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1237422" y="1643844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省力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"/>
          <p:cNvSpPr txBox="1">
            <a:spLocks noChangeArrowheads="1"/>
          </p:cNvSpPr>
          <p:nvPr/>
        </p:nvSpPr>
        <p:spPr bwMode="auto">
          <a:xfrm>
            <a:off x="4094942" y="2143910"/>
            <a:ext cx="2227139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杠杆（或轮轴）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08794" y="786588"/>
            <a:ext cx="10858576" cy="5361239"/>
            <a:chOff x="880232" y="929464"/>
            <a:chExt cx="10858576" cy="5361239"/>
          </a:xfrm>
        </p:grpSpPr>
        <p:sp>
          <p:nvSpPr>
            <p:cNvPr id="4" name="文本框 1"/>
            <p:cNvSpPr txBox="1">
              <a:spLocks noChangeArrowheads="1"/>
            </p:cNvSpPr>
            <p:nvPr/>
          </p:nvSpPr>
          <p:spPr bwMode="auto">
            <a:xfrm>
              <a:off x="880232" y="929464"/>
              <a:ext cx="10858576" cy="28426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5. 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[</a:t>
              </a:r>
              <a:r>
                <a:rPr lang="en-US" altLang="zh-CN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2020·</a:t>
              </a:r>
              <a:r>
                <a:rPr lang="zh-CN" altLang="en-US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山西中考模拟</a:t>
              </a:r>
              <a:r>
                <a:rPr lang="en-US" altLang="zh-CN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]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如图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10-5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所示为太原天龙山“云端上的旅游公路”，它的垂直高度差达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350 m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，大约相当于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116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层居民楼的高度，公路全长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30 km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。一辆质量为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5 t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的小货车从山底行驶到山顶克服重力做功为</a:t>
              </a:r>
              <a:r>
                <a:rPr lang="zh-CN" altLang="en-US" u="sng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　</a:t>
              </a:r>
              <a:r>
                <a:rPr lang="zh-CN" altLang="en-US" u="sng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     </a:t>
              </a:r>
              <a:r>
                <a:rPr lang="zh-CN" altLang="en-US" u="sng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J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（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g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取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 N/kg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）；公路弯弯曲曲如盘龙，而不是直接从山下直通山顶，这样的设计目的是</a:t>
              </a:r>
              <a:r>
                <a:rPr lang="zh-CN" altLang="en-US" u="sng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                                                                               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。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 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6" name="21fawls64.jpg" descr="id:2147506897;FounderCES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1808926" y="4001298"/>
              <a:ext cx="2786082" cy="1560658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2523306" y="5644372"/>
              <a:ext cx="116891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10-5</a:t>
              </a:r>
              <a:endPara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8666974" y="1715282"/>
            <a:ext cx="1408005" cy="561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1.75×10</a:t>
            </a:r>
            <a:r>
              <a:rPr lang="en-US" sz="2400" b="1" baseline="30000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7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1594612" y="2858290"/>
            <a:ext cx="4997128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使公路成一个平缓的斜面，能够省力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0232" y="929464"/>
            <a:ext cx="10858576" cy="4861173"/>
            <a:chOff x="880232" y="929464"/>
            <a:chExt cx="10858576" cy="4861173"/>
          </a:xfrm>
        </p:grpSpPr>
        <p:sp>
          <p:nvSpPr>
            <p:cNvPr id="4" name="文本框 1"/>
            <p:cNvSpPr txBox="1">
              <a:spLocks noChangeArrowheads="1"/>
            </p:cNvSpPr>
            <p:nvPr/>
          </p:nvSpPr>
          <p:spPr bwMode="auto">
            <a:xfrm>
              <a:off x="880232" y="929464"/>
              <a:ext cx="10858576" cy="17346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6.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如图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10-6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所示，用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F=150 N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的力使木箱沿水平方向做匀速直线运动（不计滑轮重及绳与滑轮间的摩擦），请在图中画出木箱此时受到的摩擦力并标出摩擦力的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大小。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6" name="SX67.EPS" descr="id:2147506904;FounderCES"/>
            <p:cNvPicPr/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51736" y="3001166"/>
              <a:ext cx="3661722" cy="1928826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2666182" y="5144306"/>
              <a:ext cx="116891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10-6</a:t>
              </a:r>
              <a:endPara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738016" y="2501100"/>
            <a:ext cx="5541202" cy="2643206"/>
            <a:chOff x="5738016" y="2501100"/>
            <a:chExt cx="5541202" cy="2643206"/>
          </a:xfrm>
        </p:grpSpPr>
        <p:sp>
          <p:nvSpPr>
            <p:cNvPr id="9" name="文本框 1"/>
            <p:cNvSpPr txBox="1">
              <a:spLocks noChangeArrowheads="1"/>
            </p:cNvSpPr>
            <p:nvPr/>
          </p:nvSpPr>
          <p:spPr bwMode="auto">
            <a:xfrm>
              <a:off x="5738016" y="2501100"/>
              <a:ext cx="1303809" cy="5614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36000" tIns="36000" rIns="36000" bIns="3600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400" b="1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如图所示</a:t>
              </a:r>
              <a:endParaRPr lang="en-US" altLang="zh-CN" sz="2400" b="1" dirty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" name="SX68.EPS" descr="id:2147488705;FounderCES"/>
            <p:cNvPicPr/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38016" y="3215480"/>
              <a:ext cx="5541202" cy="192882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80232" y="572274"/>
            <a:ext cx="3211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150" dirty="0" smtClean="0">
                <a:solidFill>
                  <a:srgbClr val="1CB6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重难三　杠杆作图</a:t>
            </a:r>
            <a:endParaRPr lang="zh-CN" altLang="en-US" sz="2800" b="1" spc="150" dirty="0">
              <a:solidFill>
                <a:srgbClr val="1CB69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51670" y="1286654"/>
            <a:ext cx="10858576" cy="4789735"/>
            <a:chOff x="880232" y="929464"/>
            <a:chExt cx="10858576" cy="4789735"/>
          </a:xfrm>
        </p:grpSpPr>
        <p:sp>
          <p:nvSpPr>
            <p:cNvPr id="4" name="文本框 1"/>
            <p:cNvSpPr txBox="1">
              <a:spLocks noChangeArrowheads="1"/>
            </p:cNvSpPr>
            <p:nvPr/>
          </p:nvSpPr>
          <p:spPr bwMode="auto">
            <a:xfrm>
              <a:off x="880232" y="929464"/>
              <a:ext cx="10858576" cy="17346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7. 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[2020</a:t>
              </a:r>
              <a:r>
                <a:rPr lang="en-US" altLang="zh-CN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·</a:t>
              </a:r>
              <a:r>
                <a:rPr lang="zh-CN" altLang="en-US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山西百校联考三</a:t>
              </a:r>
              <a:r>
                <a:rPr lang="en-US" altLang="zh-CN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]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“节约用水，人人有责”，图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10-7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甲是用水后及时关闭水龙头时的情景，请你在图乙的示意图中画出阻力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F</a:t>
              </a:r>
              <a:r>
                <a:rPr lang="en-US" baseline="-250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2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的力臂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l</a:t>
              </a:r>
              <a:r>
                <a:rPr lang="en-US" baseline="-250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2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以及施加在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A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点的最小动力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F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。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7" name="21FAWLS65.EPS" descr="id:2147506918;FounderCES"/>
            <p:cNvPicPr/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37422" y="2929728"/>
              <a:ext cx="4731366" cy="1714512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2666182" y="5072868"/>
              <a:ext cx="116891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10-7</a:t>
              </a:r>
              <a:endPara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523834" y="2715414"/>
            <a:ext cx="4252138" cy="3214710"/>
            <a:chOff x="6523834" y="2715414"/>
            <a:chExt cx="4252138" cy="3214710"/>
          </a:xfrm>
        </p:grpSpPr>
        <p:sp>
          <p:nvSpPr>
            <p:cNvPr id="18" name="文本框 1"/>
            <p:cNvSpPr txBox="1">
              <a:spLocks noChangeArrowheads="1"/>
            </p:cNvSpPr>
            <p:nvPr/>
          </p:nvSpPr>
          <p:spPr bwMode="auto">
            <a:xfrm>
              <a:off x="6666710" y="2715414"/>
              <a:ext cx="1303809" cy="5614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36000" tIns="36000" rIns="36000" bIns="3600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400" b="1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如图所示</a:t>
              </a:r>
              <a:endParaRPr lang="en-US" altLang="zh-CN" sz="2400" b="1" dirty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9" name="21FAWLS66.EPS" descr="id:2147488712;FounderCES"/>
            <p:cNvPicPr/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23834" y="3572670"/>
              <a:ext cx="4252138" cy="2357454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7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思维导图 构建体系</a:t>
            </a:r>
            <a:endParaRPr lang="zh-CN" altLang="en-US" sz="2200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1023108" y="1247550"/>
            <a:ext cx="10715700" cy="228869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400" b="1" spc="150" dirty="0" smtClean="0">
                <a:solidFill>
                  <a:srgbClr val="1BB1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sz="2400" b="1" spc="150" dirty="0" smtClean="0">
                <a:solidFill>
                  <a:srgbClr val="1BB1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课标要求</a:t>
            </a:r>
            <a:r>
              <a:rPr lang="en-US" altLang="zh-CN" sz="2400" b="1" spc="150" dirty="0" smtClean="0">
                <a:solidFill>
                  <a:srgbClr val="1BB1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endParaRPr lang="en-US" altLang="zh-CN" sz="2400" b="1" spc="150" dirty="0" smtClean="0">
              <a:solidFill>
                <a:srgbClr val="1BB1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spc="1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spc="1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知道简单机械。通过实验，探究并了解杠杆的平衡条件。</a:t>
            </a:r>
            <a:endParaRPr lang="zh-CN" altLang="en-US" sz="2400" spc="15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spc="1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spc="1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知道机械效率。了解提高机械效率的途径和意义。</a:t>
            </a:r>
            <a:endParaRPr lang="zh-CN" altLang="en-US" sz="2400" spc="15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spc="1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spc="1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从能量的转化和转移的角度认识效率。</a:t>
            </a:r>
            <a:endParaRPr lang="zh-CN" altLang="en-US" sz="2400" spc="15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0232" y="858026"/>
            <a:ext cx="10858576" cy="5004049"/>
            <a:chOff x="880232" y="929464"/>
            <a:chExt cx="10858576" cy="5004049"/>
          </a:xfrm>
        </p:grpSpPr>
        <p:sp>
          <p:nvSpPr>
            <p:cNvPr id="4" name="文本框 1"/>
            <p:cNvSpPr txBox="1">
              <a:spLocks noChangeArrowheads="1"/>
            </p:cNvSpPr>
            <p:nvPr/>
          </p:nvSpPr>
          <p:spPr bwMode="auto">
            <a:xfrm>
              <a:off x="880232" y="929464"/>
              <a:ext cx="10858576" cy="22886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8. 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[</a:t>
              </a:r>
              <a:r>
                <a:rPr lang="en-US" altLang="zh-CN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2019·</a:t>
              </a:r>
              <a:r>
                <a:rPr lang="zh-CN" altLang="en-US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太原期末</a:t>
              </a:r>
              <a:r>
                <a:rPr lang="en-US" altLang="zh-CN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]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10-8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甲是一款水管扳手钳，用它夹水管时，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AOB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部分可视为一个杠杆，其简化示意图如图乙所示。请在乙图中画出：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（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）阻力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F</a:t>
              </a:r>
              <a:r>
                <a:rPr lang="en-US" baseline="-250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2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的力臂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l</a:t>
              </a:r>
              <a:r>
                <a:rPr lang="en-US" baseline="-250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2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；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（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2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）杠杆平衡时，作用在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B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点的最小动力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F</a:t>
              </a:r>
              <a:r>
                <a:rPr lang="en-US" baseline="-250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及其力臂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l</a:t>
              </a:r>
              <a:r>
                <a:rPr lang="en-US" baseline="-250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。</a:t>
              </a:r>
              <a:endPara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6" name="21FAWLS67.EPS" descr="id:2147506925;FounderCES"/>
            <p:cNvPicPr/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37422" y="3572670"/>
              <a:ext cx="3823496" cy="1357322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2380430" y="5287182"/>
              <a:ext cx="116891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10-8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666578" y="3358356"/>
            <a:ext cx="5663179" cy="1857388"/>
            <a:chOff x="5666578" y="3358356"/>
            <a:chExt cx="5663179" cy="1857388"/>
          </a:xfrm>
        </p:grpSpPr>
        <p:sp>
          <p:nvSpPr>
            <p:cNvPr id="18" name="文本框 1"/>
            <p:cNvSpPr txBox="1">
              <a:spLocks noChangeArrowheads="1"/>
            </p:cNvSpPr>
            <p:nvPr/>
          </p:nvSpPr>
          <p:spPr bwMode="auto">
            <a:xfrm>
              <a:off x="5666578" y="3358356"/>
              <a:ext cx="1303809" cy="5614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36000" tIns="36000" rIns="36000" bIns="3600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400" b="1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如图所示</a:t>
              </a:r>
              <a:endParaRPr lang="en-US" altLang="zh-CN" sz="2400" b="1" dirty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9" name="21FAWLS68.EPS" descr="id:2147488719;FounderCES"/>
            <p:cNvPicPr/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38214" y="3715546"/>
              <a:ext cx="4091543" cy="1500198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51670" y="572274"/>
            <a:ext cx="5102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150" dirty="0" smtClean="0">
                <a:solidFill>
                  <a:srgbClr val="1CB6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重难四　简单机械的相关计算</a:t>
            </a:r>
            <a:endParaRPr lang="zh-CN" altLang="en-US" sz="2800" b="1" spc="150" dirty="0">
              <a:solidFill>
                <a:srgbClr val="1CB69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80232" y="1358092"/>
            <a:ext cx="10858576" cy="3950688"/>
            <a:chOff x="880232" y="929464"/>
            <a:chExt cx="10858576" cy="3950688"/>
          </a:xfrm>
        </p:grpSpPr>
        <p:sp>
          <p:nvSpPr>
            <p:cNvPr id="4" name="文本框 1"/>
            <p:cNvSpPr txBox="1">
              <a:spLocks noChangeArrowheads="1"/>
            </p:cNvSpPr>
            <p:nvPr/>
          </p:nvSpPr>
          <p:spPr bwMode="auto">
            <a:xfrm>
              <a:off x="880232" y="929464"/>
              <a:ext cx="10858576" cy="39506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9. 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[</a:t>
              </a:r>
              <a:r>
                <a:rPr lang="en-US" altLang="zh-CN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2020·</a:t>
              </a:r>
              <a:r>
                <a:rPr lang="zh-CN" altLang="en-US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重庆</a:t>
              </a:r>
              <a:r>
                <a:rPr lang="en-US" altLang="zh-CN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]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滑轮是提升重物时经常用到的一种机械，工人师傅用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500 N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的拉力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F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，利用图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10-9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所示的滑轮将重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800 N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的重物在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30 s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内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匀速提高了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6 m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，下列判断正确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的是（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　）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A.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绳端移动的速度为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0.2 m/s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B.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该滑轮的机械效率为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62.5%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C.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工人师傅拉绳子的功率为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200 W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D.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提升重物所做的有用功为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3600 J</a:t>
              </a:r>
              <a:endPara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7" name="2021重庆A卷7题.EPS" descr="id:2147506939;FounderCES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7809718" y="2215348"/>
              <a:ext cx="785818" cy="2563016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9524230" y="2929728"/>
              <a:ext cx="116891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10-9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2880496" y="2501100"/>
            <a:ext cx="279491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80232" y="1358092"/>
            <a:ext cx="10501386" cy="4504686"/>
            <a:chOff x="880232" y="1358092"/>
            <a:chExt cx="10501386" cy="4504686"/>
          </a:xfrm>
        </p:grpSpPr>
        <p:sp>
          <p:nvSpPr>
            <p:cNvPr id="18" name="TextBox 26"/>
            <p:cNvSpPr txBox="1">
              <a:spLocks noChangeArrowheads="1"/>
            </p:cNvSpPr>
            <p:nvPr/>
          </p:nvSpPr>
          <p:spPr bwMode="auto">
            <a:xfrm>
              <a:off x="880232" y="1358092"/>
              <a:ext cx="10501386" cy="45046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endPara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endPara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endPara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endPara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endPara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endPara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endPara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5218" name="Object 2"/>
            <p:cNvGraphicFramePr>
              <a:graphicFrameLocks noChangeAspect="1"/>
            </p:cNvGraphicFramePr>
            <p:nvPr/>
          </p:nvGraphicFramePr>
          <p:xfrm>
            <a:off x="1203325" y="1731963"/>
            <a:ext cx="10082213" cy="3970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" name="文档" r:id="rId1" imgW="9135745" imgH="3910965" progId="Word.Document.12">
                    <p:embed/>
                  </p:oleObj>
                </mc:Choice>
                <mc:Fallback>
                  <p:oleObj name="文档" r:id="rId1" imgW="9135745" imgH="3910965" progId="Word.Document.12">
                    <p:embed/>
                    <p:pic>
                      <p:nvPicPr>
                        <p:cNvPr id="0" name="图片 51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203325" y="1731963"/>
                          <a:ext cx="10082213" cy="39703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80232" y="929464"/>
            <a:ext cx="10858576" cy="5075487"/>
            <a:chOff x="880232" y="929464"/>
            <a:chExt cx="10858576" cy="5075487"/>
          </a:xfrm>
        </p:grpSpPr>
        <p:grpSp>
          <p:nvGrpSpPr>
            <p:cNvPr id="7" name="组合 6"/>
            <p:cNvGrpSpPr/>
            <p:nvPr/>
          </p:nvGrpSpPr>
          <p:grpSpPr>
            <a:xfrm>
              <a:off x="880232" y="929464"/>
              <a:ext cx="10858576" cy="4525928"/>
              <a:chOff x="880232" y="929464"/>
              <a:chExt cx="10858576" cy="4525928"/>
            </a:xfrm>
          </p:grpSpPr>
          <p:sp>
            <p:nvSpPr>
              <p:cNvPr id="4" name="文本框 1"/>
              <p:cNvSpPr txBox="1">
                <a:spLocks noChangeArrowheads="1"/>
              </p:cNvSpPr>
              <p:nvPr/>
            </p:nvSpPr>
            <p:spPr bwMode="auto">
              <a:xfrm>
                <a:off x="880232" y="929464"/>
                <a:ext cx="10858576" cy="45046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36000" tIns="36000" rIns="36000" bIns="3600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10. </a:t>
                </a:r>
                <a:r>
                  <a:rPr lang="en-US" altLang="zh-CN" spc="150" smtClean="0">
                    <a:solidFill>
                      <a:srgbClr val="18B48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[</a:t>
                </a:r>
                <a:r>
                  <a:rPr lang="en-US" altLang="zh-CN" spc="150" dirty="0" smtClean="0">
                    <a:solidFill>
                      <a:srgbClr val="18B48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2020·</a:t>
                </a:r>
                <a:r>
                  <a:rPr lang="zh-CN" altLang="en-US" spc="150" dirty="0" smtClean="0">
                    <a:solidFill>
                      <a:srgbClr val="18B48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山西中考冲刺</a:t>
                </a:r>
                <a:r>
                  <a:rPr lang="en-US" altLang="zh-CN" spc="150" dirty="0" smtClean="0">
                    <a:solidFill>
                      <a:srgbClr val="18B48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]</a:t>
                </a:r>
                <a:r>
                  <a:rPr lang="zh-CN" altLang="en-US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如图</a:t>
                </a:r>
                <a:r>
                  <a:rPr lang="en-US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10-10</a:t>
                </a:r>
                <a:r>
                  <a:rPr lang="zh-CN" altLang="en-US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所示，甲、乙两套装置所用滑轮的质量均相等，用它们分别将所挂重物在相等时间内竖直向上匀速提升相同高度。若</a:t>
                </a:r>
                <a:r>
                  <a:rPr lang="en-US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G</a:t>
                </a:r>
                <a:r>
                  <a:rPr lang="en-US" baseline="-250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1</a:t>
                </a:r>
                <a:r>
                  <a:rPr lang="en-US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=G</a:t>
                </a:r>
                <a:r>
                  <a:rPr lang="en-US" baseline="-250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2</a:t>
                </a:r>
                <a:r>
                  <a:rPr lang="zh-CN" altLang="en-US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，所用竖直向上的拉力分别为</a:t>
                </a:r>
                <a:r>
                  <a:rPr lang="en-US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F</a:t>
                </a:r>
                <a:r>
                  <a:rPr lang="en-US" baseline="-250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1</a:t>
                </a:r>
                <a:r>
                  <a:rPr lang="zh-CN" altLang="en-US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和</a:t>
                </a:r>
                <a:r>
                  <a:rPr lang="en-US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F</a:t>
                </a:r>
                <a:r>
                  <a:rPr lang="en-US" baseline="-250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2</a:t>
                </a:r>
                <a:r>
                  <a:rPr lang="zh-CN" altLang="en-US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，拉力做功的功率分别为</a:t>
                </a:r>
                <a:r>
                  <a:rPr lang="en-US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P</a:t>
                </a:r>
                <a:r>
                  <a:rPr lang="en-US" baseline="-250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1</a:t>
                </a:r>
                <a:r>
                  <a:rPr lang="zh-CN" altLang="en-US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和</a:t>
                </a:r>
                <a:r>
                  <a:rPr lang="en-US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P</a:t>
                </a:r>
                <a:r>
                  <a:rPr lang="en-US" baseline="-250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2</a:t>
                </a:r>
                <a:r>
                  <a:rPr lang="zh-CN" altLang="en-US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，两装置的机械效率分别为</a:t>
                </a:r>
                <a:r>
                  <a:rPr lang="en-US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η</a:t>
                </a:r>
                <a:r>
                  <a:rPr lang="en-US" baseline="-250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1</a:t>
                </a:r>
                <a:r>
                  <a:rPr lang="zh-CN" altLang="en-US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和</a:t>
                </a:r>
                <a:r>
                  <a:rPr lang="en-US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η</a:t>
                </a:r>
                <a:r>
                  <a:rPr lang="en-US" baseline="-250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2</a:t>
                </a:r>
                <a:r>
                  <a:rPr lang="zh-CN" altLang="en-US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（忽略绳重和摩擦），则下列选项正确</a:t>
                </a:r>
                <a:r>
                  <a:rPr lang="zh-CN" altLang="en-US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的是（</a:t>
                </a:r>
                <a:r>
                  <a:rPr lang="zh-CN" altLang="en-US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　　）</a:t>
                </a:r>
                <a:endPara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A.F</a:t>
                </a:r>
                <a:r>
                  <a:rPr lang="en-US" baseline="-250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1</a:t>
                </a:r>
                <a:r>
                  <a:rPr lang="en-US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&gt;F</a:t>
                </a:r>
                <a:r>
                  <a:rPr lang="en-US" baseline="-250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2</a:t>
                </a:r>
                <a:r>
                  <a:rPr lang="zh-CN" altLang="en-US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，</a:t>
                </a:r>
                <a:r>
                  <a:rPr lang="en-US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P</a:t>
                </a:r>
                <a:r>
                  <a:rPr lang="en-US" baseline="-250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1</a:t>
                </a:r>
                <a:r>
                  <a:rPr lang="en-US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=P</a:t>
                </a:r>
                <a:r>
                  <a:rPr lang="en-US" baseline="-250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2</a:t>
                </a:r>
                <a:r>
                  <a:rPr lang="zh-CN" altLang="en-US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，</a:t>
                </a:r>
                <a:r>
                  <a:rPr lang="en-US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η</a:t>
                </a:r>
                <a:r>
                  <a:rPr lang="en-US" baseline="-250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1</a:t>
                </a:r>
                <a:r>
                  <a:rPr lang="en-US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=η</a:t>
                </a:r>
                <a:r>
                  <a:rPr lang="en-US" baseline="-250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2</a:t>
                </a:r>
                <a:endPara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B.F</a:t>
                </a:r>
                <a:r>
                  <a:rPr lang="en-US" baseline="-250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1</a:t>
                </a:r>
                <a:r>
                  <a:rPr lang="en-US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&gt;F</a:t>
                </a:r>
                <a:r>
                  <a:rPr lang="en-US" baseline="-250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2</a:t>
                </a:r>
                <a:r>
                  <a:rPr lang="zh-CN" altLang="en-US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，</a:t>
                </a:r>
                <a:r>
                  <a:rPr lang="en-US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P</a:t>
                </a:r>
                <a:r>
                  <a:rPr lang="en-US" baseline="-250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1</a:t>
                </a:r>
                <a:r>
                  <a:rPr lang="en-US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&lt;P</a:t>
                </a:r>
                <a:r>
                  <a:rPr lang="en-US" baseline="-250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2</a:t>
                </a:r>
                <a:r>
                  <a:rPr lang="zh-CN" altLang="en-US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，</a:t>
                </a:r>
                <a:r>
                  <a:rPr lang="en-US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η</a:t>
                </a:r>
                <a:r>
                  <a:rPr lang="en-US" baseline="-250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1</a:t>
                </a:r>
                <a:r>
                  <a:rPr lang="en-US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&lt;η</a:t>
                </a:r>
                <a:r>
                  <a:rPr lang="en-US" baseline="-250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2</a:t>
                </a:r>
                <a:endPara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C.F</a:t>
                </a:r>
                <a:r>
                  <a:rPr lang="en-US" baseline="-250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1</a:t>
                </a:r>
                <a:r>
                  <a:rPr lang="en-US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&lt;F</a:t>
                </a:r>
                <a:r>
                  <a:rPr lang="en-US" baseline="-250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2</a:t>
                </a:r>
                <a:r>
                  <a:rPr lang="zh-CN" altLang="en-US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，</a:t>
                </a:r>
                <a:r>
                  <a:rPr lang="en-US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P</a:t>
                </a:r>
                <a:r>
                  <a:rPr lang="en-US" baseline="-250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1</a:t>
                </a:r>
                <a:r>
                  <a:rPr lang="en-US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&lt;P</a:t>
                </a:r>
                <a:r>
                  <a:rPr lang="en-US" baseline="-250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2</a:t>
                </a:r>
                <a:r>
                  <a:rPr lang="zh-CN" altLang="en-US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，</a:t>
                </a:r>
                <a:r>
                  <a:rPr lang="en-US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η</a:t>
                </a:r>
                <a:r>
                  <a:rPr lang="en-US" baseline="-250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1</a:t>
                </a:r>
                <a:r>
                  <a:rPr lang="en-US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&lt;η</a:t>
                </a:r>
                <a:r>
                  <a:rPr lang="en-US" baseline="-250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2</a:t>
                </a:r>
                <a:endPara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D.F</a:t>
                </a:r>
                <a:r>
                  <a:rPr lang="en-US" baseline="-250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1</a:t>
                </a:r>
                <a:r>
                  <a:rPr lang="en-US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&lt;F</a:t>
                </a:r>
                <a:r>
                  <a:rPr lang="en-US" baseline="-250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2</a:t>
                </a:r>
                <a:r>
                  <a:rPr lang="zh-CN" altLang="en-US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，</a:t>
                </a:r>
                <a:r>
                  <a:rPr lang="en-US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P</a:t>
                </a:r>
                <a:r>
                  <a:rPr lang="en-US" baseline="-250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1</a:t>
                </a:r>
                <a:r>
                  <a:rPr lang="en-US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&gt;P</a:t>
                </a:r>
                <a:r>
                  <a:rPr lang="en-US" baseline="-250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2</a:t>
                </a:r>
                <a:r>
                  <a:rPr lang="zh-CN" altLang="en-US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，</a:t>
                </a:r>
                <a:r>
                  <a:rPr lang="en-US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η</a:t>
                </a:r>
                <a:r>
                  <a:rPr lang="en-US" baseline="-2500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1</a:t>
                </a:r>
                <a:r>
                  <a:rPr lang="en-US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&gt;η</a:t>
                </a:r>
                <a:r>
                  <a:rPr lang="en-US" baseline="-2500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/>
                  </a:rPr>
                  <a:t>2</a:t>
                </a:r>
                <a:endPara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endParaRPr>
              </a:p>
            </p:txBody>
          </p:sp>
          <p:pic>
            <p:nvPicPr>
              <p:cNvPr id="6" name="21FAWLS69.EPS" descr="id:2147506946;FounderCES"/>
              <p:cNvPicPr/>
              <p:nvPr/>
            </p:nvPicPr>
            <p:blipFill>
              <a:blip r:embed="rId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452264" y="3429794"/>
                <a:ext cx="1928826" cy="2025598"/>
              </a:xfrm>
              <a:prstGeom prst="rect">
                <a:avLst/>
              </a:prstGeom>
            </p:spPr>
          </p:pic>
        </p:grpSp>
        <p:sp>
          <p:nvSpPr>
            <p:cNvPr id="8" name="矩形 7"/>
            <p:cNvSpPr/>
            <p:nvPr/>
          </p:nvSpPr>
          <p:spPr>
            <a:xfrm>
              <a:off x="5738016" y="5358620"/>
              <a:ext cx="13500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10-10</a:t>
              </a:r>
              <a:endPara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11095866" y="2715414"/>
            <a:ext cx="30353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08794" y="786588"/>
            <a:ext cx="10858576" cy="4075355"/>
            <a:chOff x="808794" y="786588"/>
            <a:chExt cx="10858576" cy="4075355"/>
          </a:xfrm>
        </p:grpSpPr>
        <p:sp>
          <p:nvSpPr>
            <p:cNvPr id="4" name="文本框 1"/>
            <p:cNvSpPr txBox="1">
              <a:spLocks noChangeArrowheads="1"/>
            </p:cNvSpPr>
            <p:nvPr/>
          </p:nvSpPr>
          <p:spPr bwMode="auto">
            <a:xfrm>
              <a:off x="808794" y="786588"/>
              <a:ext cx="10858576" cy="39506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11.</a:t>
              </a:r>
              <a:r>
                <a:rPr lang="en-US" altLang="zh-CN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 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[</a:t>
              </a:r>
              <a:r>
                <a:rPr lang="en-US" altLang="zh-CN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2020·</a:t>
              </a:r>
              <a:r>
                <a:rPr lang="zh-CN" altLang="en-US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甘孜州</a:t>
              </a:r>
              <a:r>
                <a:rPr lang="en-US" altLang="zh-CN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]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某实验小组分别用如图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10-11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所示的甲、乙两个滑轮组（每个滑轮等重），在相同时间内把重物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G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提升相同高度。若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F1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和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F2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大小相等，不计绳重及摩擦，下列说法正确的是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	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（　　）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A.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力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F1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和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F2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做功的功率相同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B.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力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F1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和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F2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做的总功相同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C.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两个滑轮组机械效率一样大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D.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甲滑轮组的机械效率比乙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滑轮组高</a:t>
              </a:r>
              <a:r>
                <a:rPr lang="en-US" altLang="zh-CN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</a:t>
              </a:r>
              <a:endPara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6" name="21FAWLS70.EPS" descr="id:2147506953;FounderCES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8595536" y="2286786"/>
              <a:ext cx="1643074" cy="1948100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8738412" y="4215612"/>
              <a:ext cx="13500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10-11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6095206" y="1929596"/>
            <a:ext cx="316360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51670" y="1715282"/>
            <a:ext cx="10501386" cy="3396690"/>
            <a:chOff x="951670" y="1715282"/>
            <a:chExt cx="10501386" cy="3396690"/>
          </a:xfrm>
        </p:grpSpPr>
        <p:sp>
          <p:nvSpPr>
            <p:cNvPr id="17" name="TextBox 26"/>
            <p:cNvSpPr txBox="1">
              <a:spLocks noChangeArrowheads="1"/>
            </p:cNvSpPr>
            <p:nvPr/>
          </p:nvSpPr>
          <p:spPr bwMode="auto">
            <a:xfrm>
              <a:off x="951670" y="1715282"/>
              <a:ext cx="10501386" cy="33966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endPara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endPara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endPara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endPara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endParaRPr lang="en-US" altLang="zh-CN" dirty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6242" name="Object 2"/>
            <p:cNvGraphicFramePr>
              <a:graphicFrameLocks noChangeAspect="1"/>
            </p:cNvGraphicFramePr>
            <p:nvPr/>
          </p:nvGraphicFramePr>
          <p:xfrm>
            <a:off x="1023108" y="2143910"/>
            <a:ext cx="9818688" cy="283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" name="文档" r:id="rId1" imgW="8890635" imgH="2612390" progId="Word.Document.12">
                    <p:embed/>
                  </p:oleObj>
                </mc:Choice>
                <mc:Fallback>
                  <p:oleObj name="文档" r:id="rId1" imgW="8890635" imgH="2612390" progId="Word.Document.12">
                    <p:embed/>
                    <p:pic>
                      <p:nvPicPr>
                        <p:cNvPr id="0" name="图片 61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023108" y="2143910"/>
                          <a:ext cx="9818688" cy="28384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0232" y="929464"/>
            <a:ext cx="10858576" cy="5075487"/>
            <a:chOff x="880232" y="929464"/>
            <a:chExt cx="10858576" cy="5075487"/>
          </a:xfrm>
        </p:grpSpPr>
        <p:sp>
          <p:nvSpPr>
            <p:cNvPr id="4" name="文本框 1"/>
            <p:cNvSpPr txBox="1">
              <a:spLocks noChangeArrowheads="1"/>
            </p:cNvSpPr>
            <p:nvPr/>
          </p:nvSpPr>
          <p:spPr bwMode="auto">
            <a:xfrm>
              <a:off x="880232" y="929464"/>
              <a:ext cx="10858576" cy="22886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12. 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[</a:t>
              </a:r>
              <a:r>
                <a:rPr lang="en-US" altLang="zh-CN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2020·</a:t>
              </a:r>
              <a:r>
                <a:rPr lang="zh-CN" altLang="en-US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山西中考冲刺</a:t>
              </a:r>
              <a:r>
                <a:rPr lang="en-US" altLang="zh-CN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]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如图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10-12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所示，用同一滑轮组分别将物体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A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和物体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B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匀速提升相同的高度，与提升物体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B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相比，提升物体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A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时滑轮组的机械效率较大。若不计绳重及摩擦，则提升物体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A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和提升物体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B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所做的额外功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W</a:t>
              </a:r>
              <a:r>
                <a:rPr lang="zh-CN" altLang="en-US" baseline="-250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额</a:t>
              </a:r>
              <a:r>
                <a:rPr lang="en-US" baseline="-250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A</a:t>
              </a:r>
              <a:r>
                <a:rPr lang="en-US" u="sng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                   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W</a:t>
              </a:r>
              <a:r>
                <a:rPr lang="zh-CN" altLang="en-US" baseline="-250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额</a:t>
              </a:r>
              <a:r>
                <a:rPr lang="en-US" baseline="-250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B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，拉力所做的总功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W</a:t>
              </a:r>
              <a:r>
                <a:rPr lang="zh-CN" altLang="en-US" baseline="-250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总</a:t>
              </a:r>
              <a:r>
                <a:rPr lang="en-US" baseline="-250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A</a:t>
              </a:r>
              <a:r>
                <a:rPr lang="zh-CN" altLang="en-US" u="sng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　　　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W</a:t>
              </a:r>
              <a:r>
                <a:rPr lang="zh-CN" altLang="en-US" baseline="-250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总</a:t>
              </a:r>
              <a:r>
                <a:rPr lang="en-US" baseline="-250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B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。（均选填“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&gt;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”“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&lt;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”或“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=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”）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 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6" name="21FAWLS71.EPS" descr="id:2147506960;FounderCES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1808926" y="3644108"/>
              <a:ext cx="2598508" cy="1643074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2523306" y="5358620"/>
              <a:ext cx="13500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10-12</a:t>
              </a:r>
              <a:endPara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10024296" y="1929596"/>
            <a:ext cx="306742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5095074" y="2501100"/>
            <a:ext cx="306742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0232" y="929464"/>
            <a:ext cx="10858576" cy="4289669"/>
            <a:chOff x="880232" y="929464"/>
            <a:chExt cx="10858576" cy="4289669"/>
          </a:xfrm>
        </p:grpSpPr>
        <p:sp>
          <p:nvSpPr>
            <p:cNvPr id="4" name="文本框 1"/>
            <p:cNvSpPr txBox="1">
              <a:spLocks noChangeArrowheads="1"/>
            </p:cNvSpPr>
            <p:nvPr/>
          </p:nvSpPr>
          <p:spPr bwMode="auto">
            <a:xfrm>
              <a:off x="880232" y="929464"/>
              <a:ext cx="10858576" cy="17346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13. 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[</a:t>
              </a:r>
              <a:r>
                <a:rPr lang="en-US" altLang="zh-CN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2020·</a:t>
              </a:r>
              <a:r>
                <a:rPr lang="zh-CN" altLang="en-US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凉山州</a:t>
              </a:r>
              <a:r>
                <a:rPr lang="en-US" altLang="zh-CN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]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在斜面上将一个重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G=4.5 N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的物体匀速拉到高处（如图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10-13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所示），沿斜面向上的拉力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F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为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1.8 N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，斜面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s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长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1.2 m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，高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h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为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0.3 m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。把重物直接提升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h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所做的有用功为</a:t>
              </a:r>
              <a:r>
                <a:rPr lang="zh-CN" altLang="en-US" u="sng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　　　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J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，这个斜面的机械效率是</a:t>
              </a:r>
              <a:r>
                <a:rPr lang="zh-CN" altLang="en-US" u="sng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     </a:t>
              </a:r>
              <a:r>
                <a:rPr lang="zh-CN" altLang="en-US" u="sng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　　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。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 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6" name="21FAWLS72.EPS" descr="id:2147506967;FounderCES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1380298" y="2786852"/>
              <a:ext cx="3379905" cy="1428760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2094678" y="4572802"/>
              <a:ext cx="13500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10-13</a:t>
              </a:r>
              <a:endPara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4666446" y="1929596"/>
            <a:ext cx="728332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1.35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9524230" y="1929596"/>
            <a:ext cx="1015269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62.5%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80232" y="1358092"/>
            <a:ext cx="10501386" cy="4504686"/>
            <a:chOff x="880232" y="1358092"/>
            <a:chExt cx="10501386" cy="4504686"/>
          </a:xfrm>
        </p:grpSpPr>
        <p:sp>
          <p:nvSpPr>
            <p:cNvPr id="18" name="TextBox 26"/>
            <p:cNvSpPr txBox="1">
              <a:spLocks noChangeArrowheads="1"/>
            </p:cNvSpPr>
            <p:nvPr/>
          </p:nvSpPr>
          <p:spPr bwMode="auto">
            <a:xfrm>
              <a:off x="880232" y="1358092"/>
              <a:ext cx="10501386" cy="45046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endPara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endPara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endPara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endPara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endPara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endPara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endPara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7267" name="Object 3"/>
            <p:cNvGraphicFramePr>
              <a:graphicFrameLocks noChangeAspect="1"/>
            </p:cNvGraphicFramePr>
            <p:nvPr/>
          </p:nvGraphicFramePr>
          <p:xfrm>
            <a:off x="1737488" y="2215348"/>
            <a:ext cx="8639175" cy="2430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69" name="文档" r:id="rId1" imgW="7829550" imgH="2237105" progId="Word.Document.12">
                    <p:embed/>
                  </p:oleObj>
                </mc:Choice>
                <mc:Fallback>
                  <p:oleObj name="文档" r:id="rId1" imgW="7829550" imgH="2237105" progId="Word.Document.12">
                    <p:embed/>
                    <p:pic>
                      <p:nvPicPr>
                        <p:cNvPr id="0" name="图片 716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737488" y="2215348"/>
                          <a:ext cx="8639175" cy="24304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0232" y="929464"/>
            <a:ext cx="10858576" cy="5361239"/>
            <a:chOff x="880232" y="929464"/>
            <a:chExt cx="10858576" cy="5361239"/>
          </a:xfrm>
        </p:grpSpPr>
        <p:sp>
          <p:nvSpPr>
            <p:cNvPr id="4" name="文本框 1"/>
            <p:cNvSpPr txBox="1">
              <a:spLocks noChangeArrowheads="1"/>
            </p:cNvSpPr>
            <p:nvPr/>
          </p:nvSpPr>
          <p:spPr bwMode="auto">
            <a:xfrm>
              <a:off x="880232" y="929464"/>
              <a:ext cx="10858576" cy="28426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14. 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[</a:t>
              </a:r>
              <a:r>
                <a:rPr lang="en-US" altLang="zh-CN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2020·</a:t>
              </a:r>
              <a:r>
                <a:rPr lang="zh-CN" altLang="en-US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雅安</a:t>
              </a:r>
              <a:r>
                <a:rPr lang="en-US" altLang="zh-CN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]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如图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10-14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所示，杆秤秤砣的质量为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0.2 kg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，杆秤自身质量忽略不计，若杆秤水平静止时，被测物体和秤砣到秤纽的距离分别为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0.05 m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和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0.2 m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，则被测物体的质量为</a:t>
              </a:r>
              <a:r>
                <a:rPr lang="zh-CN" altLang="en-US" u="sng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                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kg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 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若秤砣上粘有油污，则测量值比被测物体的真实质量要</a:t>
              </a:r>
              <a:r>
                <a:rPr lang="zh-CN" altLang="en-US" u="sng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　　　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（选填 “偏大”或“偏小”）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 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6" name="21RJWLX-131.EPS" descr="id:2147506974;FounderCES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1594612" y="3929860"/>
              <a:ext cx="2596052" cy="1357322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1880364" y="5644372"/>
              <a:ext cx="13500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10-14</a:t>
              </a:r>
              <a:endPara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4309256" y="2001034"/>
            <a:ext cx="539177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0.8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8595536" y="2429662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偏小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7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思维导图 构建体系</a:t>
            </a:r>
            <a:endParaRPr lang="zh-CN" altLang="en-US" sz="2200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21RJWL-103.EPS" descr="id:2147506758;FounderCES"/>
          <p:cNvPicPr/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0298" y="1143778"/>
            <a:ext cx="9632370" cy="471490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26"/>
          <p:cNvSpPr txBox="1">
            <a:spLocks noChangeArrowheads="1"/>
          </p:cNvSpPr>
          <p:nvPr/>
        </p:nvSpPr>
        <p:spPr bwMode="auto">
          <a:xfrm>
            <a:off x="880232" y="1358092"/>
            <a:ext cx="10501386" cy="450468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68291" name="Object 3"/>
          <p:cNvGraphicFramePr>
            <a:graphicFrameLocks noChangeAspect="1"/>
          </p:cNvGraphicFramePr>
          <p:nvPr/>
        </p:nvGraphicFramePr>
        <p:xfrm>
          <a:off x="1380298" y="1929596"/>
          <a:ext cx="4837112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文档" r:id="rId1" imgW="4392295" imgH="3339465" progId="Word.Document.12">
                  <p:embed/>
                </p:oleObj>
              </mc:Choice>
              <mc:Fallback>
                <p:oleObj name="文档" r:id="rId1" imgW="4392295" imgH="3339465" progId="Word.Document.12">
                  <p:embed/>
                  <p:pic>
                    <p:nvPicPr>
                      <p:cNvPr id="0" name="图片 819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80298" y="1929596"/>
                        <a:ext cx="4837112" cy="3632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21RJWLX-132.EPS" descr="id:2147488726;FounderCES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2462" y="2215348"/>
            <a:ext cx="3739427" cy="242889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80232" y="786588"/>
            <a:ext cx="10858576" cy="3962127"/>
            <a:chOff x="880232" y="786588"/>
            <a:chExt cx="10858576" cy="3962127"/>
          </a:xfrm>
        </p:grpSpPr>
        <p:sp>
          <p:nvSpPr>
            <p:cNvPr id="4" name="文本框 1"/>
            <p:cNvSpPr txBox="1">
              <a:spLocks noChangeArrowheads="1"/>
            </p:cNvSpPr>
            <p:nvPr/>
          </p:nvSpPr>
          <p:spPr bwMode="auto">
            <a:xfrm>
              <a:off x="880232" y="786588"/>
              <a:ext cx="10858576" cy="17346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15.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小明做俯卧撑时（如图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10-15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所示），可将其视为一个杠杆，重心在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O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点。已知他的重力为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750 N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，则：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 algn="r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　　</a:t>
              </a:r>
              <a:endPara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6" name="SX77.EPS" descr="id:2147506981;FounderCES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8524098" y="1858158"/>
              <a:ext cx="2563800" cy="1857388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9238478" y="4287050"/>
              <a:ext cx="13500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10-15</a:t>
              </a:r>
              <a:endParaRPr lang="zh-CN" altLang="en-US"/>
            </a:p>
          </p:txBody>
        </p:sp>
      </p:grp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3094810" y="3144042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图略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23108" y="2143910"/>
            <a:ext cx="5280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）画出以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A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为支点时重力的力臂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l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altLang="en-US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951670" y="2286786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）经测量以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A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为支点时重力的力臂为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 m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，则地面对双手的支持力为多少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?</a:t>
            </a:r>
            <a:endParaRPr lang="zh-CN" altLang="en-US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880232" y="929464"/>
            <a:ext cx="10858576" cy="3604937"/>
            <a:chOff x="880232" y="929464"/>
            <a:chExt cx="10858576" cy="3604937"/>
          </a:xfrm>
        </p:grpSpPr>
        <p:sp>
          <p:nvSpPr>
            <p:cNvPr id="4" name="文本框 1"/>
            <p:cNvSpPr txBox="1">
              <a:spLocks noChangeArrowheads="1"/>
            </p:cNvSpPr>
            <p:nvPr/>
          </p:nvSpPr>
          <p:spPr bwMode="auto">
            <a:xfrm>
              <a:off x="880232" y="929464"/>
              <a:ext cx="10858576" cy="11154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小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明做俯卧撑时（如图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10-15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所示），可将其视为一个杠杆，重心在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O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点。已知他的重力为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750 N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则：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　　</a:t>
              </a:r>
              <a:endPara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6" name="SX77.EPS" descr="id:2147506981;FounderCES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8881288" y="2001034"/>
              <a:ext cx="2143140" cy="1552634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9238478" y="4072736"/>
              <a:ext cx="13500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10-15</a:t>
              </a:r>
              <a:endParaRPr lang="zh-CN" altLang="en-US"/>
            </a:p>
          </p:txBody>
        </p:sp>
      </p:grp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3237686" y="4144174"/>
            <a:ext cx="992827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 N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880232" y="929464"/>
            <a:ext cx="10858576" cy="4105003"/>
            <a:chOff x="880232" y="929464"/>
            <a:chExt cx="10858576" cy="4105003"/>
          </a:xfrm>
        </p:grpSpPr>
        <p:sp>
          <p:nvSpPr>
            <p:cNvPr id="4" name="文本框 1"/>
            <p:cNvSpPr txBox="1">
              <a:spLocks noChangeArrowheads="1"/>
            </p:cNvSpPr>
            <p:nvPr/>
          </p:nvSpPr>
          <p:spPr bwMode="auto">
            <a:xfrm>
              <a:off x="880232" y="929464"/>
              <a:ext cx="10858576" cy="11154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小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明做俯卧撑时（如图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10-15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所示），可将其视为一个杠杆，重心在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O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点。已知他的重力为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750 N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则：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　　</a:t>
              </a:r>
              <a:endPara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6" name="SX77.EPS" descr="id:2147506981;FounderCES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9095602" y="2501100"/>
              <a:ext cx="2143140" cy="1552634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9524230" y="4572802"/>
              <a:ext cx="13500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10-15</a:t>
              </a:r>
              <a:endParaRPr lang="zh-CN" altLang="en-US"/>
            </a:p>
          </p:txBody>
        </p:sp>
      </p:grp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3523438" y="4358488"/>
            <a:ext cx="1064962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5400 J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51670" y="2215348"/>
            <a:ext cx="7358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）小明在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 min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内做了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30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个俯卧撑，每次肩部上升的距离都为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0.36 m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，则他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 min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内克服重力所做的功为多少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?</a:t>
            </a:r>
            <a:endParaRPr lang="zh-CN" altLang="en-US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51670" y="858026"/>
            <a:ext cx="5102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150" dirty="0" smtClean="0">
                <a:solidFill>
                  <a:srgbClr val="1CB6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突破一　探究杠杆的平衡条件</a:t>
            </a:r>
            <a:endParaRPr lang="zh-CN" altLang="en-US" sz="2800" b="1" spc="15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880232" y="1715282"/>
            <a:ext cx="10858576" cy="3950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 defTabSz="457200">
              <a:lnSpc>
                <a:spcPct val="150000"/>
              </a:lnSpc>
              <a:spcAft>
                <a:spcPts val="0"/>
              </a:spcAft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设计和进行实验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1.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让支点与杠杆重心重合，目的是消除</a:t>
            </a:r>
            <a:r>
              <a:rPr lang="zh-CN" altLang="en-US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杠杆自重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对实验结论的影响。</a:t>
            </a:r>
            <a:endParaRPr lang="zh-CN" altLang="en-US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2.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让杠杆在水平位置平衡：便于</a:t>
            </a:r>
            <a:r>
              <a:rPr lang="zh-CN" altLang="en-US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从杠杆上直接读出力臂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altLang="en-US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3.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平衡螺母的调节：</a:t>
            </a:r>
            <a:r>
              <a:rPr lang="zh-CN" altLang="en-US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左高左调，右高右调，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实验开始后，</a:t>
            </a:r>
            <a:r>
              <a:rPr lang="zh-CN" altLang="en-US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不能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再调节平衡螺母。</a:t>
            </a:r>
            <a:endParaRPr lang="zh-CN" altLang="en-US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4.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钩码换成弹簧测力计的好处：</a:t>
            </a:r>
            <a:r>
              <a:rPr lang="zh-CN" altLang="en-US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能直接测出拉力的大小，可以改变用力的方向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altLang="en-US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5.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弹簧测力计由竖直变为倾斜拉杠杆，因为</a:t>
            </a:r>
            <a:r>
              <a:rPr lang="zh-CN" altLang="en-US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拉力力臂变小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，所以拉力会</a:t>
            </a:r>
            <a:r>
              <a:rPr lang="zh-CN" altLang="en-US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变大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altLang="en-US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6.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多次实验的目的：消除实验的偶然性，使实验结论更具有普遍性。</a:t>
            </a:r>
            <a:endParaRPr 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880232" y="929464"/>
            <a:ext cx="10858576" cy="17346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 defTabSz="457200">
              <a:lnSpc>
                <a:spcPct val="150000"/>
              </a:lnSpc>
              <a:spcAft>
                <a:spcPts val="0"/>
              </a:spcAft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数据处理和分析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7.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设计实验记录表格（如下表所示），分析可得出：杠杆的平衡条件为动力</a:t>
            </a: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×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动力臂</a:t>
            </a: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=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阻力</a:t>
            </a: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×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阻力臂，表达式为</a:t>
            </a: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F</a:t>
            </a:r>
            <a:r>
              <a:rPr lang="en-US" baseline="-25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l</a:t>
            </a:r>
            <a:r>
              <a:rPr lang="en-US" baseline="-25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=F</a:t>
            </a:r>
            <a:r>
              <a:rPr lang="en-US" baseline="-25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l</a:t>
            </a:r>
            <a:r>
              <a:rPr lang="en-US" baseline="-25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165984" y="3001166"/>
          <a:ext cx="9198511" cy="2743200"/>
        </p:xfrm>
        <a:graphic>
          <a:graphicData uri="http://schemas.openxmlformats.org/drawingml/2006/table">
            <a:tbl>
              <a:tblPr/>
              <a:tblGrid>
                <a:gridCol w="1143008"/>
                <a:gridCol w="1714512"/>
                <a:gridCol w="1714512"/>
                <a:gridCol w="1643074"/>
                <a:gridCol w="298340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次数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动力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F</a:t>
                      </a:r>
                      <a:r>
                        <a:rPr lang="en-US" sz="2400" kern="10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/N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动力臂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l</a:t>
                      </a:r>
                      <a:r>
                        <a:rPr lang="en-US" sz="2400" kern="10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/cm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阻力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F</a:t>
                      </a:r>
                      <a:r>
                        <a:rPr lang="en-US" sz="2400" kern="10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/N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阻力臂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l</a:t>
                      </a:r>
                      <a:r>
                        <a:rPr lang="en-US" sz="2400" kern="10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/cm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3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951670" y="858026"/>
            <a:ext cx="10429948" cy="17346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 defTabSz="457200">
              <a:lnSpc>
                <a:spcPct val="150000"/>
              </a:lnSpc>
              <a:spcAft>
                <a:spcPts val="0"/>
              </a:spcAft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交流、反思与评估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8.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实验时注意不同的物理量之间不能相加减，不能说“动力</a:t>
            </a: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+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动力臂</a:t>
            </a: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=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阻力</a:t>
            </a: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+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阻力臂”。</a:t>
            </a:r>
            <a:endParaRPr 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0232" y="643712"/>
            <a:ext cx="10858576" cy="5075487"/>
            <a:chOff x="880232" y="643712"/>
            <a:chExt cx="10858576" cy="5075487"/>
          </a:xfrm>
        </p:grpSpPr>
        <p:sp>
          <p:nvSpPr>
            <p:cNvPr id="6" name="文本框 1"/>
            <p:cNvSpPr txBox="1">
              <a:spLocks noChangeArrowheads="1"/>
            </p:cNvSpPr>
            <p:nvPr/>
          </p:nvSpPr>
          <p:spPr bwMode="auto">
            <a:xfrm>
              <a:off x="880232" y="643712"/>
              <a:ext cx="10858576" cy="22886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例</a:t>
              </a:r>
              <a:r>
                <a:rPr lang="en-US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 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如图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10-16所示是探究杠杆平衡条件时的实验情景。</a:t>
              </a:r>
              <a:endPara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（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）挂钩码前，杠杆在如图甲所示的位置静止，此时杠杆</a:t>
              </a:r>
              <a:r>
                <a:rPr lang="zh-CN" altLang="en-US" u="sng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　　　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（选填“达到”或“没达到”）平衡状态，接下来应向</a:t>
              </a:r>
              <a:r>
                <a:rPr lang="zh-CN" altLang="en-US" u="sng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　　　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（选填“左”或“右”）调节杠杆两端的平衡螺母，使杠杆在水平位置平衡。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 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5" name="21RJWL-113.EPS" descr="id:2147507024;FounderCES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1308860" y="3429794"/>
              <a:ext cx="4557529" cy="1214446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2737620" y="5072868"/>
              <a:ext cx="13500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10-16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8952726" y="1072340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达到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7095338" y="1643844"/>
            <a:ext cx="380480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7"/>
          <p:cNvGrpSpPr/>
          <p:nvPr/>
        </p:nvGrpSpPr>
        <p:grpSpPr>
          <a:xfrm>
            <a:off x="880232" y="643712"/>
            <a:ext cx="10858576" cy="4861173"/>
            <a:chOff x="880232" y="643712"/>
            <a:chExt cx="10858576" cy="4861173"/>
          </a:xfrm>
        </p:grpSpPr>
        <p:sp>
          <p:nvSpPr>
            <p:cNvPr id="6" name="文本框 1"/>
            <p:cNvSpPr txBox="1">
              <a:spLocks noChangeArrowheads="1"/>
            </p:cNvSpPr>
            <p:nvPr/>
          </p:nvSpPr>
          <p:spPr bwMode="auto">
            <a:xfrm>
              <a:off x="880232" y="643712"/>
              <a:ext cx="10858576" cy="22886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（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2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）如图乙所示，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A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点挂有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2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个质量均为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50 g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的钩码，为了让杠杆仍在水平位置平衡，应在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B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点挂</a:t>
              </a:r>
              <a:r>
                <a:rPr lang="zh-CN" altLang="en-US" u="sng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　　　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个质量均为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50 g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的钩码。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 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（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3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）将杠杆的支点移到如图丙所示的位置，为了让杠杆在水平位置平衡，请你在杠杆上画出最小动力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F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的示意图。</a:t>
              </a:r>
              <a:endPara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5" name="21RJWL-113.EPS" descr="id:2147507024;FounderCES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1094546" y="3429794"/>
              <a:ext cx="3485169" cy="928694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1808926" y="4858554"/>
              <a:ext cx="13500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10-16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3666314" y="1072340"/>
            <a:ext cx="261857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237950" y="3144042"/>
            <a:ext cx="5214974" cy="2022090"/>
            <a:chOff x="5237950" y="3144042"/>
            <a:chExt cx="5214974" cy="2022090"/>
          </a:xfrm>
        </p:grpSpPr>
        <p:sp>
          <p:nvSpPr>
            <p:cNvPr id="9" name="文本框 1"/>
            <p:cNvSpPr txBox="1">
              <a:spLocks noChangeArrowheads="1"/>
            </p:cNvSpPr>
            <p:nvPr/>
          </p:nvSpPr>
          <p:spPr bwMode="auto">
            <a:xfrm>
              <a:off x="5237950" y="3286918"/>
              <a:ext cx="1303809" cy="5614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36000" tIns="36000" rIns="36000" bIns="3600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400" b="1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如图所示</a:t>
              </a:r>
              <a:endParaRPr lang="en-US" altLang="zh-CN" sz="2400" b="1" dirty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6" name="21RJWL-115.EPS" descr="id:2147488740;FounderCES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52528" y="3144042"/>
              <a:ext cx="3000396" cy="202209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0232" y="929464"/>
            <a:ext cx="10858576" cy="5361239"/>
            <a:chOff x="880232" y="929464"/>
            <a:chExt cx="10858576" cy="5361239"/>
          </a:xfrm>
        </p:grpSpPr>
        <p:sp>
          <p:nvSpPr>
            <p:cNvPr id="6" name="文本框 1"/>
            <p:cNvSpPr txBox="1">
              <a:spLocks noChangeArrowheads="1"/>
            </p:cNvSpPr>
            <p:nvPr/>
          </p:nvSpPr>
          <p:spPr bwMode="auto">
            <a:xfrm>
              <a:off x="880232" y="929464"/>
              <a:ext cx="10858576" cy="28426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（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4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）实验中小红发现：如果在杠杆的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O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点用弹簧测力计施加一个向上的力，这个力在探究实验时是否影响到杠杆的平衡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?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请说明理由：</a:t>
              </a:r>
              <a:r>
                <a:rPr lang="en-US" u="sng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                                 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 algn="r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u="sng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                                                                                                             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。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 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（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5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）杠杆在生活中有很多应用，现欲使如图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10-17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所示的静止跷跷板发生转动，小女孩乙可采取的做法是</a:t>
              </a:r>
              <a:r>
                <a:rPr lang="zh-CN" altLang="en-US" u="sng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　　</a:t>
              </a:r>
              <a:r>
                <a:rPr lang="zh-CN" altLang="en-US" u="sng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                                      </a:t>
              </a:r>
              <a:r>
                <a:rPr lang="zh-CN" altLang="en-US" u="sng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　　　　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。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 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5" name="20RJW-155.EPS" descr="id:2147507031;FounderCES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1523174" y="3929860"/>
              <a:ext cx="2786082" cy="1291470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2166116" y="5644372"/>
              <a:ext cx="13500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10-17</a:t>
              </a:r>
              <a:endPara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1237422" y="1939673"/>
            <a:ext cx="9249895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不影响，这个作用在杠杆</a:t>
            </a: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点的力的力臂等于零，不影响杠杆的平衡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4452132" y="3001166"/>
            <a:ext cx="3458245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远离支点（或向右移动）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001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教材梳理 夯实基础</a:t>
            </a:r>
            <a:endParaRPr lang="zh-CN" altLang="en-US" sz="22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6"/>
          <p:cNvSpPr txBox="1">
            <a:spLocks noChangeArrowheads="1"/>
          </p:cNvSpPr>
          <p:nvPr/>
        </p:nvSpPr>
        <p:spPr bwMode="auto">
          <a:xfrm>
            <a:off x="951670" y="500836"/>
            <a:ext cx="10644262" cy="6429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spc="150" dirty="0" smtClean="0">
                <a:solidFill>
                  <a:srgbClr val="1CB6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考点一　杠杆</a:t>
            </a:r>
            <a:endParaRPr lang="zh-CN" altLang="en-US" sz="2800" b="1" spc="15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951670" y="1286654"/>
          <a:ext cx="10644262" cy="5341802"/>
        </p:xfrm>
        <a:graphic>
          <a:graphicData uri="http://schemas.openxmlformats.org/drawingml/2006/table">
            <a:tbl>
              <a:tblPr/>
              <a:tblGrid>
                <a:gridCol w="785818"/>
                <a:gridCol w="9858444"/>
              </a:tblGrid>
              <a:tr h="1357322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杠杆及其要素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996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杠杆：在力的作用下能绕着固定点转动的硬棒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8450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支点：杠杆可以绕其转动的点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O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动力：使杠杆转动的力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F</a:t>
                      </a:r>
                      <a:r>
                        <a:rPr lang="en-US" sz="2400" kern="10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阻力：阻碍杠杆转动的力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F</a:t>
                      </a:r>
                      <a:r>
                        <a:rPr lang="en-US" sz="2400" kern="10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动力臂：从支点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O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到动力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F</a:t>
                      </a:r>
                      <a:r>
                        <a:rPr lang="en-US" sz="2400" kern="10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的距离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l</a:t>
                      </a:r>
                      <a:r>
                        <a:rPr lang="en-US" sz="2400" kern="10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阻力臂：从支点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O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到阻力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F</a:t>
                      </a:r>
                      <a:r>
                        <a:rPr lang="en-US" sz="2400" kern="10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的距离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l</a:t>
                      </a:r>
                      <a:r>
                        <a:rPr lang="en-US" sz="2400" kern="10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</a:t>
                      </a:r>
                      <a:r>
                        <a:rPr lang="en-US" sz="2400" kern="1200" smtClean="0">
                          <a:solidFill>
                            <a:srgbClr val="18B48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lang="zh-CN" sz="2400" kern="1200" smtClean="0">
                          <a:solidFill>
                            <a:srgbClr val="18B48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注意</a:t>
                      </a:r>
                      <a:r>
                        <a:rPr lang="en-US" sz="2400" kern="1200">
                          <a:solidFill>
                            <a:srgbClr val="18B48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]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力臂是支点到力的作用线的距离，不是支点到力的作用点的连线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8417" name="7ER369.eps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4810" y="1429530"/>
            <a:ext cx="1357322" cy="1221590"/>
          </a:xfrm>
          <a:prstGeom prst="rect">
            <a:avLst/>
          </a:prstGeom>
          <a:noFill/>
        </p:spPr>
      </p:pic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51670" y="858026"/>
            <a:ext cx="10644262" cy="62177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600" b="1" spc="150" dirty="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◀ 实验拓展 ▶</a:t>
            </a:r>
            <a:endParaRPr lang="en-US" altLang="zh-CN" sz="2600" spc="150" dirty="0" smtClean="0">
              <a:solidFill>
                <a:srgbClr val="18B48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80232" y="1572406"/>
            <a:ext cx="10858576" cy="3432413"/>
            <a:chOff x="880232" y="1572406"/>
            <a:chExt cx="10858576" cy="3432413"/>
          </a:xfrm>
        </p:grpSpPr>
        <p:sp>
          <p:nvSpPr>
            <p:cNvPr id="6" name="文本框 1"/>
            <p:cNvSpPr txBox="1">
              <a:spLocks noChangeArrowheads="1"/>
            </p:cNvSpPr>
            <p:nvPr/>
          </p:nvSpPr>
          <p:spPr bwMode="auto">
            <a:xfrm>
              <a:off x="880232" y="1572406"/>
              <a:ext cx="10858576" cy="33966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（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6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）若在如图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10-18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所示已经水平平衡的杠杆的左侧钩码下加挂一钩码，为了使杠杆尽快平衡，下列做法正确且合理的是</a:t>
              </a:r>
              <a:r>
                <a:rPr lang="zh-CN" altLang="en-US" u="sng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　　　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。（填字母序号）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 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A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.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只把右侧钩码向右移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B.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只把左侧钩码向左移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C.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把左右两侧钩码同时向左移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D.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把左右两侧钩码同时向右移</a:t>
              </a:r>
              <a:endPara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7" name="21RJWL-114.EPS" descr="id:2147507045;FounderCES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7738280" y="3001166"/>
              <a:ext cx="2214578" cy="1295436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8166908" y="4358488"/>
              <a:ext cx="13500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10-18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6738148" y="2001034"/>
            <a:ext cx="30353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880232" y="929464"/>
            <a:ext cx="10858576" cy="22234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7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）杠杆在两个力的作用下平衡时，</a:t>
            </a: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F</a:t>
            </a:r>
            <a:r>
              <a:rPr lang="en-US" baseline="-25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l</a:t>
            </a:r>
            <a:r>
              <a:rPr lang="en-US" baseline="-25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=F</a:t>
            </a:r>
            <a:r>
              <a:rPr lang="en-US" baseline="-25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l</a:t>
            </a:r>
            <a:r>
              <a:rPr lang="en-US" baseline="-25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，此时动力的作用效果与阻力的作用效果相互抵消。据此，如果杠杆受到动力</a:t>
            </a: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F</a:t>
            </a:r>
            <a:r>
              <a:rPr lang="en-US" baseline="-25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、</a:t>
            </a: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F</a:t>
            </a:r>
            <a:r>
              <a:rPr lang="en-US" baseline="-25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和阻力</a:t>
            </a: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F</a:t>
            </a:r>
            <a:r>
              <a:rPr lang="en-US" baseline="-25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三个力的作用，杠杆平衡的条件又是什么呢</a:t>
            </a: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?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请你做出猜想：</a:t>
            </a:r>
            <a:r>
              <a:rPr lang="zh-CN" altLang="en-US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　　　　　　　　　　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（用公式表达）。</a:t>
            </a: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7309652" y="1858158"/>
            <a:ext cx="2089281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F</a:t>
            </a:r>
            <a:r>
              <a:rPr lang="en-US" sz="2400" b="1" baseline="-25000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l</a:t>
            </a:r>
            <a:r>
              <a:rPr lang="en-US" sz="2400" b="1" baseline="-25000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+F</a:t>
            </a:r>
            <a:r>
              <a:rPr lang="en-US" sz="2400" b="1" baseline="-25000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l</a:t>
            </a:r>
            <a:r>
              <a:rPr lang="en-US" sz="2400" b="1" baseline="-25000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=F</a:t>
            </a:r>
            <a:r>
              <a:rPr lang="en-US" sz="2400" b="1" baseline="-25000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3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l</a:t>
            </a:r>
            <a:r>
              <a:rPr lang="en-US" sz="2400" b="1" baseline="-25000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3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880232" y="929464"/>
            <a:ext cx="10858576" cy="6429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z="2800" b="1" spc="150" dirty="0" smtClean="0">
                <a:solidFill>
                  <a:srgbClr val="1CB6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突破二　测量滑轮组的机械效率</a:t>
            </a:r>
            <a:endParaRPr lang="zh-CN" altLang="en-US" sz="2800" b="1" spc="150" dirty="0" smtClean="0">
              <a:solidFill>
                <a:srgbClr val="1CB69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0353" name="Object 1"/>
          <p:cNvGraphicFramePr>
            <a:graphicFrameLocks noChangeAspect="1"/>
          </p:cNvGraphicFramePr>
          <p:nvPr/>
        </p:nvGraphicFramePr>
        <p:xfrm>
          <a:off x="1094546" y="1858158"/>
          <a:ext cx="631031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文档" r:id="rId1" imgW="5412740" imgH="1363345" progId="Word.Document.12">
                  <p:embed/>
                </p:oleObj>
              </mc:Choice>
              <mc:Fallback>
                <p:oleObj name="文档" r:id="rId1" imgW="5412740" imgH="1363345" progId="Word.Document.12">
                  <p:embed/>
                  <p:pic>
                    <p:nvPicPr>
                      <p:cNvPr id="0" name="图片 921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94546" y="1858158"/>
                        <a:ext cx="6310313" cy="1584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1023108" y="786588"/>
            <a:ext cx="10572824" cy="33966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 defTabSz="457200">
              <a:lnSpc>
                <a:spcPct val="150000"/>
              </a:lnSpc>
              <a:spcAft>
                <a:spcPts val="0"/>
              </a:spcAft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设计和进行实验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1.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实验器材：滑轮组、铁架台、细绳、</a:t>
            </a:r>
            <a:r>
              <a:rPr lang="zh-CN" altLang="en-US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弹簧测力计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、</a:t>
            </a:r>
            <a:r>
              <a:rPr lang="zh-CN" altLang="en-US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刻度尺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、钩码。</a:t>
            </a:r>
            <a:endParaRPr lang="zh-CN" altLang="en-US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2.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滑轮组绕线：由</a:t>
            </a: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n=         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确定承担对动滑轮及物体拉力的绳子段数，用奇动偶定法确定绕线方式。</a:t>
            </a:r>
            <a:endParaRPr lang="en-US" altLang="zh-CN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3.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实验中注意绳子的自由端若最终与动滑轮相绕，则需要</a:t>
            </a:r>
            <a:r>
              <a:rPr lang="zh-CN" altLang="en-US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匀速、竖直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向上拉动物体。</a:t>
            </a:r>
            <a:endParaRPr lang="zh-CN" altLang="en-US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666314" y="1715282"/>
          <a:ext cx="11239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Template" r:id="rId1" imgW="838200" imgH="590550" progId="Word.Template.12">
                  <p:embed/>
                </p:oleObj>
              </mc:Choice>
              <mc:Fallback>
                <p:oleObj name="Template" r:id="rId1" imgW="838200" imgH="590550" progId="Word.Template.12">
                  <p:embed/>
                  <p:pic>
                    <p:nvPicPr>
                      <p:cNvPr id="0" name="图片 1024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666314" y="1715282"/>
                        <a:ext cx="1123950" cy="7921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6257" name="Object 1"/>
          <p:cNvGraphicFramePr>
            <a:graphicFrameLocks noChangeAspect="1"/>
          </p:cNvGraphicFramePr>
          <p:nvPr/>
        </p:nvGraphicFramePr>
        <p:xfrm>
          <a:off x="1451736" y="1143778"/>
          <a:ext cx="10020300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文档" r:id="rId1" imgW="10032365" imgH="2781300" progId="Word.Document.12">
                  <p:embed/>
                </p:oleObj>
              </mc:Choice>
              <mc:Fallback>
                <p:oleObj name="文档" r:id="rId1" imgW="10032365" imgH="2781300" progId="Word.Document.12">
                  <p:embed/>
                  <p:pic>
                    <p:nvPicPr>
                      <p:cNvPr id="0" name="图片 1126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51736" y="1143778"/>
                        <a:ext cx="10020300" cy="2781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023108" y="1286654"/>
          <a:ext cx="10501386" cy="3033484"/>
        </p:xfrm>
        <a:graphic>
          <a:graphicData uri="http://schemas.openxmlformats.org/drawingml/2006/table">
            <a:tbl>
              <a:tblPr/>
              <a:tblGrid>
                <a:gridCol w="857256"/>
                <a:gridCol w="1928826"/>
                <a:gridCol w="1357322"/>
                <a:gridCol w="1143008"/>
                <a:gridCol w="857256"/>
                <a:gridCol w="1643074"/>
                <a:gridCol w="1428760"/>
                <a:gridCol w="1285884"/>
              </a:tblGrid>
              <a:tr h="11715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实验次数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钩</a:t>
                      </a: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码所受的重力</a:t>
                      </a:r>
                      <a:r>
                        <a:rPr lang="en-US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G/N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提升高度</a:t>
                      </a:r>
                      <a:r>
                        <a:rPr lang="en-US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h/m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有用功</a:t>
                      </a:r>
                      <a:r>
                        <a:rPr lang="en-US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W</a:t>
                      </a:r>
                      <a:r>
                        <a:rPr lang="zh-CN" sz="2400" kern="10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有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/J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拉力</a:t>
                      </a:r>
                      <a:r>
                        <a:rPr lang="en-US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F/N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绳</a:t>
                      </a: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端移动的距离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s/m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总</a:t>
                      </a: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功</a:t>
                      </a:r>
                      <a:r>
                        <a:rPr lang="en-US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W</a:t>
                      </a:r>
                      <a:r>
                        <a:rPr lang="zh-CN" sz="2400" kern="10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总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/J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机械效率</a:t>
                      </a:r>
                      <a:r>
                        <a:rPr lang="en-US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η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3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880232" y="929464"/>
            <a:ext cx="10858576" cy="45046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5.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实验结论：同一滑轮组，提升</a:t>
            </a:r>
            <a:r>
              <a:rPr lang="zh-CN" altLang="en-US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物体越重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，机械效率</a:t>
            </a:r>
            <a:r>
              <a:rPr lang="zh-CN" altLang="en-US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越高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；不同滑轮组提升</a:t>
            </a:r>
            <a:r>
              <a:rPr lang="zh-CN" altLang="en-US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同一重物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，动滑轮</a:t>
            </a:r>
            <a:r>
              <a:rPr lang="zh-CN" altLang="en-US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越轻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（个数少或质量小），机械效率</a:t>
            </a:r>
            <a:r>
              <a:rPr lang="zh-CN" altLang="en-US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越高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。滑轮组的机械效率与提升物体的高度和速度，绳子的段数，省、费力情况均无关。</a:t>
            </a:r>
            <a:endParaRPr lang="zh-CN" altLang="en-US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defTabSz="457200">
              <a:lnSpc>
                <a:spcPct val="150000"/>
              </a:lnSpc>
              <a:spcAft>
                <a:spcPts val="0"/>
              </a:spcAft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交流、反思与评估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6.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影响滑轮组机械效率的因素：</a:t>
            </a:r>
            <a:r>
              <a:rPr lang="en-US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①</a:t>
            </a:r>
            <a:r>
              <a:rPr lang="zh-CN" altLang="en-US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提升物体的重力；</a:t>
            </a:r>
            <a:r>
              <a:rPr lang="en-US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②</a:t>
            </a:r>
            <a:r>
              <a:rPr lang="zh-CN" altLang="en-US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动滑轮的重力；</a:t>
            </a:r>
            <a:r>
              <a:rPr lang="en-US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③</a:t>
            </a:r>
            <a:r>
              <a:rPr lang="zh-CN" altLang="en-US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绳重、摩擦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altLang="en-US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7.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提高滑轮组机械效率的方法：</a:t>
            </a: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①</a:t>
            </a:r>
            <a:r>
              <a:rPr lang="zh-CN" altLang="en-US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增加提升物体的重力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；</a:t>
            </a: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②</a:t>
            </a:r>
            <a:r>
              <a:rPr lang="zh-CN" altLang="en-US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减小动滑轮的重力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；</a:t>
            </a: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③</a:t>
            </a:r>
            <a:r>
              <a:rPr lang="zh-CN" altLang="en-US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减小绳重和摩擦等。</a:t>
            </a:r>
            <a:endParaRPr 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094546" y="2143910"/>
          <a:ext cx="6286544" cy="3291840"/>
        </p:xfrm>
        <a:graphic>
          <a:graphicData uri="http://schemas.openxmlformats.org/drawingml/2006/table">
            <a:tbl>
              <a:tblPr/>
              <a:tblGrid>
                <a:gridCol w="3000396"/>
                <a:gridCol w="1071570"/>
                <a:gridCol w="1071570"/>
                <a:gridCol w="114300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次数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3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物重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G/N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4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4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6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物体上升的高度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h/m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0.1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0.1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0.1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绳端拉力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F/N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1.8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1.4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2.4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绳端移动距离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s/m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0.3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0.5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0.3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机械效率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η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74%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57%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83%</a:t>
                      </a:r>
                      <a:endParaRPr lang="zh-CN" sz="2400" kern="1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9" name="组合 8"/>
          <p:cNvGrpSpPr/>
          <p:nvPr/>
        </p:nvGrpSpPr>
        <p:grpSpPr>
          <a:xfrm>
            <a:off x="808794" y="715150"/>
            <a:ext cx="10858576" cy="6166679"/>
            <a:chOff x="808794" y="715150"/>
            <a:chExt cx="10858576" cy="6166679"/>
          </a:xfrm>
        </p:grpSpPr>
        <p:sp>
          <p:nvSpPr>
            <p:cNvPr id="6" name="文本框 1"/>
            <p:cNvSpPr txBox="1">
              <a:spLocks noChangeArrowheads="1"/>
            </p:cNvSpPr>
            <p:nvPr/>
          </p:nvSpPr>
          <p:spPr bwMode="auto">
            <a:xfrm>
              <a:off x="808794" y="715150"/>
              <a:ext cx="10858576" cy="61666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endPara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（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）某实验小组得到的数据如下表所示，实验装置如图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10-19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所示。</a:t>
              </a:r>
              <a:endPara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endPara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endPara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endPara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endPara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endPara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endPara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endPara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通过表中数据可以分析出：第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组数据是用图</a:t>
              </a:r>
              <a:r>
                <a:rPr lang="zh-CN" altLang="en-US" u="sng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　　　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所示的装置做实验测得的，第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2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组数据是用图</a:t>
              </a:r>
              <a:r>
                <a:rPr lang="zh-CN" altLang="en-US" u="sng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　　　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所示的装置做实验测得的。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 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5" name="21FAWLS73.EPS" descr="id:2147507081;FounderCES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8238346" y="2215348"/>
              <a:ext cx="2000264" cy="2336894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8524098" y="4644240"/>
              <a:ext cx="13500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10-19</a:t>
              </a:r>
              <a:endPara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7452528" y="5501496"/>
            <a:ext cx="380480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甲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"/>
          <p:cNvSpPr txBox="1">
            <a:spLocks noChangeArrowheads="1"/>
          </p:cNvSpPr>
          <p:nvPr/>
        </p:nvSpPr>
        <p:spPr bwMode="auto">
          <a:xfrm>
            <a:off x="3523438" y="6073000"/>
            <a:ext cx="380480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乙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23108" y="572274"/>
            <a:ext cx="9644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例</a:t>
            </a:r>
            <a:r>
              <a:rPr lang="en-US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en-US" b="1" smtClean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</a:t>
            </a:r>
            <a:r>
              <a:rPr lang="en-US" altLang="zh-CN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[2020·</a:t>
            </a:r>
            <a:r>
              <a:rPr lang="zh-CN" altLang="en-US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山西适应性考试</a:t>
            </a:r>
            <a:r>
              <a:rPr lang="en-US" altLang="zh-CN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在“测量滑轮组机械效率”的实验中。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880232" y="929464"/>
            <a:ext cx="10858576" cy="22886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）通过对第</a:t>
            </a: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组和第</a:t>
            </a: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组的数据分析可得出结论：使用不同的滑轮组，提升相同的重物时，动滑轮的个数越多，滑轮组的机械效率越</a:t>
            </a:r>
            <a:r>
              <a:rPr lang="zh-CN" altLang="en-US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　　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 altLang="en-US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）比较第</a:t>
            </a: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、</a:t>
            </a: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组数据可得出正确结论：使用同一滑轮组，通过</a:t>
            </a:r>
            <a:r>
              <a:rPr lang="zh-CN" altLang="en-US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   </a:t>
            </a:r>
            <a:r>
              <a:rPr lang="zh-CN" altLang="en-US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的方式，可以提高滑轮组的机械效率。</a:t>
            </a: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8595536" y="1358092"/>
            <a:ext cx="380480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9809982" y="1929596"/>
            <a:ext cx="1303809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提升物重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49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设计实验 拓展提升</a:t>
            </a:r>
            <a:endParaRPr lang="zh-CN" altLang="en-US" sz="22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880232" y="929464"/>
            <a:ext cx="10858576" cy="56126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【</a:t>
            </a:r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测量书包的质量</a:t>
            </a:r>
            <a:r>
              <a:rPr lang="en-US" altLang="zh-CN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】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小明想估测书包的重量，现在身边有细绳、重量可忽略的长硬棒、一瓶</a:t>
            </a: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600 </a:t>
            </a:r>
            <a:r>
              <a:rPr lang="en-US" dirty="0" err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mL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的水（空瓶的质量可以忽略不计），请你选择合适的实验器材，帮小明设计一个可以测量书包重量的实验方案。</a:t>
            </a:r>
            <a:endParaRPr lang="zh-CN" altLang="en-US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）你选择的器材：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                                                                               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 altLang="en-US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）具体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方法：</a:t>
            </a:r>
            <a:endParaRPr lang="en-US" u="sng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endParaRPr lang="en-US" altLang="zh-CN" u="sng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endParaRPr lang="en-US" altLang="zh-CN" u="sng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endParaRPr lang="en-US" altLang="zh-CN" u="sng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endParaRPr lang="en-US" altLang="zh-CN" u="sng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                                                                                                            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4237818" y="2501100"/>
            <a:ext cx="996033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刻度尺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4094942" y="3358356"/>
            <a:ext cx="7143800" cy="2842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①</a:t>
            </a:r>
            <a:r>
              <a:rPr lang="zh-CN" altLang="en-US" sz="2400" b="1" smtClean="0">
                <a:solidFill>
                  <a:srgbClr val="A50021"/>
                </a:solidFill>
                <a:ea typeface="微软雅黑" panose="020B0503020204020204" pitchFamily="34" charset="-122"/>
                <a:cs typeface="Times New Roman" panose="02020603050405020304"/>
              </a:rPr>
              <a:t>分别将书包和水瓶用细绳系住挂在长硬棒的两端；</a:t>
            </a:r>
            <a:r>
              <a:rPr lang="en-US" sz="2400" b="1" smtClean="0">
                <a:solidFill>
                  <a:srgbClr val="A50021"/>
                </a:solidFill>
                <a:ea typeface="微软雅黑" panose="020B0503020204020204" pitchFamily="34" charset="-122"/>
                <a:cs typeface="Times New Roman" panose="02020603050405020304"/>
              </a:rPr>
              <a:t>②</a:t>
            </a:r>
            <a:r>
              <a:rPr lang="zh-CN" altLang="en-US" sz="2400" b="1" smtClean="0">
                <a:solidFill>
                  <a:srgbClr val="A50021"/>
                </a:solidFill>
                <a:ea typeface="微软雅黑" panose="020B0503020204020204" pitchFamily="34" charset="-122"/>
                <a:cs typeface="Times New Roman" panose="02020603050405020304"/>
              </a:rPr>
              <a:t>将细绳对折，套在长硬棒上，用手提起细绳，移动绳在长硬棒上的位置，直至长硬棒在水平位置平衡，在细绳所在位置做上标记；</a:t>
            </a:r>
            <a:r>
              <a:rPr lang="en-US" sz="2400" b="1" smtClean="0">
                <a:solidFill>
                  <a:srgbClr val="A50021"/>
                </a:solidFill>
                <a:ea typeface="微软雅黑" panose="020B0503020204020204" pitchFamily="34" charset="-122"/>
                <a:cs typeface="Times New Roman" panose="02020603050405020304"/>
              </a:rPr>
              <a:t>③</a:t>
            </a:r>
            <a:r>
              <a:rPr lang="zh-CN" altLang="en-US" sz="2400" b="1" smtClean="0">
                <a:solidFill>
                  <a:srgbClr val="A50021"/>
                </a:solidFill>
                <a:ea typeface="微软雅黑" panose="020B0503020204020204" pitchFamily="34" charset="-122"/>
                <a:cs typeface="Times New Roman" panose="02020603050405020304"/>
              </a:rPr>
              <a:t>用刻度尺分别测量标记处到长硬棒两端的长度</a:t>
            </a:r>
            <a:r>
              <a:rPr lang="en-US" sz="2400" b="1" smtClean="0">
                <a:solidFill>
                  <a:srgbClr val="A50021"/>
                </a:solidFill>
                <a:ea typeface="微软雅黑" panose="020B0503020204020204" pitchFamily="34" charset="-122"/>
                <a:cs typeface="Times New Roman" panose="02020603050405020304"/>
              </a:rPr>
              <a:t>L</a:t>
            </a:r>
            <a:r>
              <a:rPr lang="en-US" sz="2400" b="1" baseline="-25000" smtClean="0">
                <a:solidFill>
                  <a:srgbClr val="A50021"/>
                </a:solidFill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zh-CN" altLang="en-US" sz="2400" b="1" smtClean="0">
                <a:solidFill>
                  <a:srgbClr val="A50021"/>
                </a:solidFill>
                <a:ea typeface="微软雅黑" panose="020B0503020204020204" pitchFamily="34" charset="-122"/>
                <a:cs typeface="Times New Roman" panose="02020603050405020304"/>
              </a:rPr>
              <a:t>和</a:t>
            </a:r>
            <a:r>
              <a:rPr lang="en-US" sz="2400" b="1" smtClean="0">
                <a:solidFill>
                  <a:srgbClr val="A50021"/>
                </a:solidFill>
                <a:ea typeface="微软雅黑" panose="020B0503020204020204" pitchFamily="34" charset="-122"/>
                <a:cs typeface="Times New Roman" panose="02020603050405020304"/>
              </a:rPr>
              <a:t>L</a:t>
            </a:r>
            <a:r>
              <a:rPr lang="en-US" sz="2400" b="1" baseline="-25000" smtClean="0">
                <a:solidFill>
                  <a:srgbClr val="A50021"/>
                </a:solidFill>
                <a:ea typeface="微软雅黑" panose="020B0503020204020204" pitchFamily="34" charset="-122"/>
                <a:cs typeface="Times New Roman" panose="02020603050405020304"/>
              </a:rPr>
              <a:t>2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21FAWLS74.EPS" descr="id:2147488754;FounderCES"/>
          <p:cNvPicPr/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0298" y="4072736"/>
            <a:ext cx="2272842" cy="164307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001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教材梳理 夯实基础</a:t>
            </a:r>
            <a:endParaRPr lang="zh-CN" altLang="en-US" sz="22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380298" y="1215216"/>
          <a:ext cx="10287072" cy="1805987"/>
        </p:xfrm>
        <a:graphic>
          <a:graphicData uri="http://schemas.openxmlformats.org/drawingml/2006/table">
            <a:tbl>
              <a:tblPr/>
              <a:tblGrid>
                <a:gridCol w="785818"/>
                <a:gridCol w="9501254"/>
              </a:tblGrid>
              <a:tr h="18059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杠杆平衡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当杠杆在动力和阻力作用下</a:t>
                      </a:r>
                      <a:r>
                        <a:rPr lang="zh-CN" sz="2400" u="sng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zh-CN" sz="24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或匀速转动时，我们就说杠杆平衡了；杠杆平衡条件的关系式为</a:t>
                      </a:r>
                      <a:r>
                        <a:rPr lang="zh-CN" sz="2400" u="sng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　　　　　　　</a:t>
                      </a:r>
                      <a:r>
                        <a:rPr lang="zh-CN" sz="24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，这个平衡条件就是阿基米德发现的杠杆原理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6452396" y="1215216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静止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7238214" y="1715282"/>
            <a:ext cx="1339075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F</a:t>
            </a:r>
            <a:r>
              <a:rPr lang="en-US" sz="2400" b="1" baseline="-25000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l</a:t>
            </a:r>
            <a:r>
              <a:rPr lang="en-US" sz="2400" b="1" baseline="-25000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=F</a:t>
            </a:r>
            <a:r>
              <a:rPr lang="en-US" sz="2400" b="1" baseline="-25000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l</a:t>
            </a:r>
            <a:r>
              <a:rPr lang="en-US" sz="2400" b="1" baseline="-25000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2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49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设计实验 拓展提升</a:t>
            </a:r>
            <a:endParaRPr lang="zh-CN" altLang="en-US" sz="22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880232" y="1143778"/>
            <a:ext cx="10858576" cy="6267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）书包重量的表达式：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                                                                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graphicFrame>
        <p:nvGraphicFramePr>
          <p:cNvPr id="269314" name="Object 2"/>
          <p:cNvGraphicFramePr>
            <a:graphicFrameLocks noChangeAspect="1"/>
          </p:cNvGraphicFramePr>
          <p:nvPr/>
        </p:nvGraphicFramePr>
        <p:xfrm>
          <a:off x="4523570" y="715150"/>
          <a:ext cx="2309812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文档" r:id="rId1" imgW="2098040" imgH="906145" progId="Word.Document.12">
                  <p:embed/>
                </p:oleObj>
              </mc:Choice>
              <mc:Fallback>
                <p:oleObj name="文档" r:id="rId1" imgW="2098040" imgH="906145" progId="Word.Document.12">
                  <p:embed/>
                  <p:pic>
                    <p:nvPicPr>
                      <p:cNvPr id="0" name="图片 1228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23570" y="715150"/>
                        <a:ext cx="2309812" cy="10096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3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真题回顾 把握考向</a:t>
            </a:r>
            <a:endParaRPr lang="zh-CN" altLang="en-US" sz="2200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80232" y="1072340"/>
            <a:ext cx="4346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150" dirty="0" smtClean="0">
                <a:solidFill>
                  <a:srgbClr val="1CB6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考点一　杠杆类型的判断</a:t>
            </a:r>
            <a:endParaRPr lang="zh-CN" altLang="en-US" sz="2800" b="1" spc="15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80232" y="1929596"/>
            <a:ext cx="10858576" cy="2842692"/>
            <a:chOff x="880232" y="1929596"/>
            <a:chExt cx="10858576" cy="2842692"/>
          </a:xfrm>
        </p:grpSpPr>
        <p:sp>
          <p:nvSpPr>
            <p:cNvPr id="6" name="文本框 1"/>
            <p:cNvSpPr txBox="1">
              <a:spLocks noChangeArrowheads="1"/>
            </p:cNvSpPr>
            <p:nvPr/>
          </p:nvSpPr>
          <p:spPr bwMode="auto">
            <a:xfrm>
              <a:off x="880232" y="1929596"/>
              <a:ext cx="10858576" cy="28426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1.</a:t>
              </a:r>
              <a:r>
                <a:rPr lang="en-US" b="1" smtClean="0">
                  <a:solidFill>
                    <a:srgbClr val="4C4C4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 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[</a:t>
              </a:r>
              <a:r>
                <a:rPr lang="en-US" altLang="zh-CN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2017·</a:t>
              </a:r>
              <a:r>
                <a:rPr lang="zh-CN" altLang="en-US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山西</a:t>
              </a:r>
              <a:r>
                <a:rPr lang="en-US" altLang="zh-CN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17</a:t>
              </a:r>
              <a:r>
                <a:rPr lang="zh-CN" altLang="en-US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  <a:r>
                <a:rPr lang="en-US" altLang="zh-CN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</a:t>
              </a:r>
              <a:r>
                <a:rPr lang="en-US" altLang="zh-CN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] 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10-20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中的工具属于省力杠杆的是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	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（　　）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 </a:t>
              </a:r>
              <a:endPara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endParaRPr lang="en-US" altLang="zh-CN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10-20</a:t>
              </a:r>
              <a:endPara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5" name="Z62.EPS" descr="id:2147507117;FounderCES"/>
            <p:cNvPicPr/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66314" y="2715414"/>
              <a:ext cx="4862374" cy="1285884"/>
            </a:xfrm>
            <a:prstGeom prst="rect">
              <a:avLst/>
            </a:prstGeom>
          </p:spPr>
        </p:pic>
      </p:grp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9809982" y="1858158"/>
            <a:ext cx="30353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3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真题回顾 把握考向</a:t>
            </a:r>
            <a:endParaRPr lang="zh-CN" altLang="en-US" sz="2200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80232" y="572274"/>
            <a:ext cx="3211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150" dirty="0" smtClean="0">
                <a:solidFill>
                  <a:srgbClr val="1CB6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考点二　杠杆作图</a:t>
            </a:r>
            <a:endParaRPr lang="zh-CN" altLang="en-US" sz="2800" b="1" spc="150" dirty="0">
              <a:solidFill>
                <a:srgbClr val="1CB69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0232" y="1310849"/>
            <a:ext cx="10858576" cy="3976333"/>
            <a:chOff x="880232" y="1171362"/>
            <a:chExt cx="10858576" cy="3976333"/>
          </a:xfrm>
        </p:grpSpPr>
        <p:sp>
          <p:nvSpPr>
            <p:cNvPr id="4" name="文本框 1"/>
            <p:cNvSpPr txBox="1">
              <a:spLocks noChangeArrowheads="1"/>
            </p:cNvSpPr>
            <p:nvPr/>
          </p:nvSpPr>
          <p:spPr bwMode="auto">
            <a:xfrm>
              <a:off x="880232" y="1171362"/>
              <a:ext cx="10858576" cy="11806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2. 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[</a:t>
              </a:r>
              <a:r>
                <a:rPr lang="en-US" altLang="zh-CN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2016·</a:t>
              </a:r>
              <a:r>
                <a:rPr lang="zh-CN" altLang="en-US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山西</a:t>
              </a:r>
              <a:r>
                <a:rPr lang="en-US" altLang="zh-CN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32</a:t>
              </a:r>
              <a:r>
                <a:rPr lang="zh-CN" altLang="en-US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  <a:r>
                <a:rPr lang="en-US" altLang="zh-CN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</a:t>
              </a:r>
              <a:r>
                <a:rPr lang="en-US" altLang="zh-CN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] 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如图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10-21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所示是人拉着拉杆旅行箱静止在水平地面上的情景，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O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是轮子的转轴。以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O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为支点，请你画出拉力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F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的力臂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l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。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6" name="Z67.EPS" descr="id:2147507131;FounderCES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1594612" y="2643976"/>
              <a:ext cx="2000264" cy="1580007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1951802" y="4501364"/>
              <a:ext cx="13500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10-21</a:t>
              </a:r>
              <a:endPara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452132" y="2715414"/>
            <a:ext cx="4834718" cy="2370864"/>
            <a:chOff x="4452132" y="2715414"/>
            <a:chExt cx="4834718" cy="2370864"/>
          </a:xfrm>
        </p:grpSpPr>
        <p:sp>
          <p:nvSpPr>
            <p:cNvPr id="9" name="文本框 1"/>
            <p:cNvSpPr txBox="1">
              <a:spLocks noChangeArrowheads="1"/>
            </p:cNvSpPr>
            <p:nvPr/>
          </p:nvSpPr>
          <p:spPr bwMode="auto">
            <a:xfrm>
              <a:off x="4452132" y="2715414"/>
              <a:ext cx="1303809" cy="5614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36000" tIns="36000" rIns="36000" bIns="3600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400" b="1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如图所示</a:t>
              </a:r>
              <a:endParaRPr lang="en-US" altLang="zh-CN" sz="2400" b="1" dirty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8" name="Z68.EPS" descr="id:2147488768;FounderCES"/>
            <p:cNvPicPr/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52396" y="2858290"/>
              <a:ext cx="2834454" cy="2227988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3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真题回顾 把握考向</a:t>
            </a:r>
            <a:endParaRPr lang="zh-CN" altLang="en-US" sz="2200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80232" y="929464"/>
            <a:ext cx="10858576" cy="4432545"/>
            <a:chOff x="880232" y="929464"/>
            <a:chExt cx="10858576" cy="4432545"/>
          </a:xfrm>
        </p:grpSpPr>
        <p:sp>
          <p:nvSpPr>
            <p:cNvPr id="4" name="文本框 1"/>
            <p:cNvSpPr txBox="1">
              <a:spLocks noChangeArrowheads="1"/>
            </p:cNvSpPr>
            <p:nvPr/>
          </p:nvSpPr>
          <p:spPr bwMode="auto">
            <a:xfrm>
              <a:off x="880232" y="929464"/>
              <a:ext cx="10858576" cy="22886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3. 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[2018</a:t>
              </a:r>
              <a:r>
                <a:rPr lang="en-US" altLang="zh-CN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·</a:t>
              </a:r>
              <a:r>
                <a:rPr lang="zh-CN" altLang="en-US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山西</a:t>
              </a:r>
              <a:r>
                <a:rPr lang="en-US" altLang="zh-CN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40</a:t>
              </a:r>
              <a:r>
                <a:rPr lang="zh-CN" altLang="en-US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  <a:r>
                <a:rPr lang="en-US" altLang="zh-CN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</a:t>
              </a:r>
              <a:r>
                <a:rPr lang="en-US" altLang="zh-CN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] 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如图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10-22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所示，用一根细绳将杠杆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AOB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在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O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点悬挂起来，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B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处挂一重物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G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，在杠杆上施加最小动力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F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，使杠杆在图示位置平衡，请你在图中画出这个力的示意图。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 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5" name="WL54.EPS" descr="id:2147507138;FounderCES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1808926" y="3001166"/>
              <a:ext cx="1854902" cy="1643074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1880364" y="4715678"/>
              <a:ext cx="13500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10-22</a:t>
              </a:r>
              <a:endPara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52198" y="2929728"/>
            <a:ext cx="4459168" cy="1911472"/>
            <a:chOff x="4952198" y="2929728"/>
            <a:chExt cx="4459168" cy="1911472"/>
          </a:xfrm>
        </p:grpSpPr>
        <p:sp>
          <p:nvSpPr>
            <p:cNvPr id="8" name="文本框 1"/>
            <p:cNvSpPr txBox="1">
              <a:spLocks noChangeArrowheads="1"/>
            </p:cNvSpPr>
            <p:nvPr/>
          </p:nvSpPr>
          <p:spPr bwMode="auto">
            <a:xfrm>
              <a:off x="4952198" y="2929728"/>
              <a:ext cx="1303809" cy="5614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36000" tIns="36000" rIns="36000" bIns="3600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400" b="1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如图所示</a:t>
              </a:r>
              <a:endParaRPr lang="en-US" altLang="zh-CN" sz="2400" b="1" dirty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" name="WL55.EPS" descr="id:2147488775;FounderCES"/>
            <p:cNvPicPr/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23900" y="2929728"/>
              <a:ext cx="2387466" cy="1911472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3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真题回顾 把握考向</a:t>
            </a:r>
            <a:endParaRPr lang="zh-CN" altLang="en-US" sz="2200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80232" y="572274"/>
            <a:ext cx="4724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150" dirty="0" smtClean="0">
                <a:solidFill>
                  <a:srgbClr val="1CB6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考点三　简单机械相关计算</a:t>
            </a:r>
            <a:endParaRPr lang="zh-CN" altLang="en-US" sz="2800" b="1" spc="150" dirty="0">
              <a:solidFill>
                <a:srgbClr val="1CB69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0232" y="1265056"/>
            <a:ext cx="10858576" cy="3950688"/>
            <a:chOff x="880232" y="929464"/>
            <a:chExt cx="10858576" cy="3950688"/>
          </a:xfrm>
        </p:grpSpPr>
        <p:sp>
          <p:nvSpPr>
            <p:cNvPr id="4" name="文本框 1"/>
            <p:cNvSpPr txBox="1">
              <a:spLocks noChangeArrowheads="1"/>
            </p:cNvSpPr>
            <p:nvPr/>
          </p:nvSpPr>
          <p:spPr bwMode="auto">
            <a:xfrm>
              <a:off x="880232" y="929464"/>
              <a:ext cx="10858576" cy="39506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4. 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[</a:t>
              </a:r>
              <a:r>
                <a:rPr lang="en-US" altLang="zh-CN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2020·</a:t>
              </a:r>
              <a:r>
                <a:rPr lang="zh-CN" altLang="en-US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山西</a:t>
              </a:r>
              <a:r>
                <a:rPr lang="en-US" altLang="zh-CN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18</a:t>
              </a:r>
              <a:r>
                <a:rPr lang="zh-CN" altLang="en-US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  <a:r>
                <a:rPr lang="en-US" altLang="zh-CN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</a:t>
              </a:r>
              <a:r>
                <a:rPr lang="en-US" altLang="zh-CN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]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如图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10-23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所示，快递小哥为了把较重的货物装入运输车，用同样的器材设计了甲、乙两种方式提升货物。若把同一货物匀速提升到同一高度，忽略绳重和摩擦。下列分析正确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的是（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　）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A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.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甲方式可以省力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B.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乙方式不能改变力的方向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C.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甲、乙两种方式做的有用功相等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D.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甲、乙两种方式的机械效率相等</a:t>
              </a:r>
              <a:endPara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6" name="21ZTW-179.EPS" descr="id:2147507152;FounderCES"/>
            <p:cNvPicPr/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95272" y="2929728"/>
              <a:ext cx="3786214" cy="1275754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7881156" y="4144174"/>
              <a:ext cx="13500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10-23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7452528" y="2429662"/>
            <a:ext cx="279491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3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真题回顾 把握考向</a:t>
            </a:r>
            <a:endParaRPr lang="zh-CN" altLang="en-US" sz="2200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26"/>
          <p:cNvSpPr txBox="1">
            <a:spLocks noChangeArrowheads="1"/>
          </p:cNvSpPr>
          <p:nvPr/>
        </p:nvSpPr>
        <p:spPr bwMode="auto">
          <a:xfrm>
            <a:off x="951670" y="1286654"/>
            <a:ext cx="10501386" cy="333769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[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解析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]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甲方式滑轮组中的两个滑轮都是定滑轮，因此不能省力， 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A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错误。甲、乙两种方式中拉力的方向与货物上升的方向都不同，因此都能改变力的方向，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错误。甲、乙两种方式做的有用功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W</a:t>
            </a:r>
            <a:r>
              <a:rPr lang="zh-CN" altLang="en-US" baseline="-2500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有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=Gh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，同一货物提升到同一高度，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G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和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h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都一样，故有用功相等，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C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正确。忽略绳重和摩擦，甲方式没有额外功，机械效率是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100%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，乙方式要克服动滑轮重力做额外功，机械效率小于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100%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，因此甲、乙两种方式的机械效率不相等，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D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错误。</a:t>
            </a:r>
            <a:endParaRPr lang="en-US" altLang="zh-CN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3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真题回顾 把握考向</a:t>
            </a:r>
            <a:endParaRPr lang="zh-CN" altLang="en-US" sz="2200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80232" y="786588"/>
            <a:ext cx="10858576" cy="5504115"/>
            <a:chOff x="880232" y="786588"/>
            <a:chExt cx="10858576" cy="5504115"/>
          </a:xfrm>
        </p:grpSpPr>
        <p:sp>
          <p:nvSpPr>
            <p:cNvPr id="4" name="文本框 1"/>
            <p:cNvSpPr txBox="1">
              <a:spLocks noChangeArrowheads="1"/>
            </p:cNvSpPr>
            <p:nvPr/>
          </p:nvSpPr>
          <p:spPr bwMode="auto">
            <a:xfrm>
              <a:off x="880232" y="786588"/>
              <a:ext cx="10858576" cy="28426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5. 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[</a:t>
              </a:r>
              <a:r>
                <a:rPr lang="en-US" altLang="zh-CN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2019·</a:t>
              </a:r>
              <a:r>
                <a:rPr lang="zh-CN" altLang="en-US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山西</a:t>
              </a:r>
              <a:r>
                <a:rPr lang="en-US" altLang="zh-CN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44</a:t>
              </a:r>
              <a:r>
                <a:rPr lang="zh-CN" altLang="en-US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  <a:r>
                <a:rPr lang="en-US" altLang="zh-CN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</a:t>
              </a:r>
              <a:r>
                <a:rPr lang="en-US" altLang="zh-CN" spc="150" dirty="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]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汽车超载是当前发生交通事故的重要原因之一。全国各地设置了许多超载监测站加强监管。如图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10-24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所示，一辆两轴货车正在水平地面上设置的某种电子地磅秤上称重。先让货车前轮单独处于电子地磅秤上，其示数为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8 t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；前轮驶离电子地磅秤，再让后轮单独处于电子地磅秤上，其示数为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9 t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。国家规定两轴货车限载车货总质量为</a:t>
              </a:r>
              <a:r>
                <a:rPr 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18 t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，请你通过计算分析该货车是否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超载。</a:t>
              </a:r>
              <a:endPara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5" name="20WLZT1312.EPS" descr="id:2147507159;FounderCES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4380694" y="3858422"/>
              <a:ext cx="2514406" cy="1571636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4952198" y="5644372"/>
              <a:ext cx="13500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10-24</a:t>
              </a:r>
              <a:endPara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3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真题回顾 把握考向</a:t>
            </a:r>
            <a:endParaRPr lang="zh-CN" altLang="en-US" sz="2200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80232" y="715150"/>
            <a:ext cx="11095867" cy="5375296"/>
            <a:chOff x="880232" y="715150"/>
            <a:chExt cx="11095867" cy="5375296"/>
          </a:xfrm>
        </p:grpSpPr>
        <p:sp>
          <p:nvSpPr>
            <p:cNvPr id="17" name="TextBox 26"/>
            <p:cNvSpPr txBox="1">
              <a:spLocks noChangeArrowheads="1"/>
            </p:cNvSpPr>
            <p:nvPr/>
          </p:nvSpPr>
          <p:spPr bwMode="auto">
            <a:xfrm>
              <a:off x="880232" y="715150"/>
              <a:ext cx="11095867" cy="32120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b="1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解</a:t>
              </a:r>
              <a:r>
                <a:rPr lang="en-US" b="1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:</a:t>
              </a:r>
              <a:r>
                <a:rPr lang="zh-CN" altLang="en-US" b="1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当货车前轮处于电子地磅秤上时，以后轮为支点建立杠杆模型，如图甲所示，</a:t>
              </a:r>
              <a:endParaRPr lang="zh-CN" altLang="en-US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b="1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根据杠杆的平衡条件得</a:t>
              </a:r>
              <a:r>
                <a:rPr lang="en-US" b="1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F</a:t>
              </a:r>
              <a:r>
                <a:rPr lang="zh-CN" altLang="en-US" b="1" baseline="-25000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前</a:t>
              </a:r>
              <a:r>
                <a:rPr lang="en-US" b="1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l=Gl</a:t>
              </a:r>
              <a:r>
                <a:rPr lang="en-US" b="1" baseline="-25000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</a:t>
              </a:r>
              <a:r>
                <a:rPr lang="en-US" b="1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①</a:t>
              </a:r>
              <a:r>
                <a:rPr lang="zh-CN" altLang="en-US" b="1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</a:t>
              </a:r>
              <a:endParaRPr lang="zh-CN" altLang="en-US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b="1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当货车后轮处于电子地磅秤上时，以前轮为支点建立杠杆模型，如图乙所示，</a:t>
              </a:r>
              <a:endParaRPr lang="zh-CN" altLang="en-US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b="1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根据杠杆的平衡条件得</a:t>
              </a:r>
              <a:r>
                <a:rPr lang="en-US" b="1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F</a:t>
              </a:r>
              <a:r>
                <a:rPr lang="zh-CN" altLang="en-US" b="1" baseline="-25000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后</a:t>
              </a:r>
              <a:r>
                <a:rPr lang="en-US" b="1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l=Gl</a:t>
              </a:r>
              <a:r>
                <a:rPr lang="en-US" b="1" baseline="-25000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2</a:t>
              </a:r>
              <a:r>
                <a:rPr lang="en-US" b="1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②</a:t>
              </a:r>
              <a:r>
                <a:rPr lang="zh-CN" altLang="en-US" b="1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</a:t>
              </a:r>
              <a:endParaRPr lang="zh-CN" altLang="en-US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zh-CN" altLang="en-US" b="1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联立</a:t>
              </a:r>
              <a:r>
                <a:rPr lang="en-US" b="1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①②</a:t>
              </a:r>
              <a:r>
                <a:rPr lang="zh-CN" altLang="en-US" b="1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可得</a:t>
              </a:r>
              <a:r>
                <a:rPr lang="en-US" b="1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G=F</a:t>
              </a:r>
              <a:r>
                <a:rPr lang="zh-CN" altLang="en-US" b="1" baseline="-25000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前</a:t>
              </a:r>
              <a:r>
                <a:rPr lang="en-US" b="1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+F</a:t>
              </a:r>
              <a:r>
                <a:rPr lang="zh-CN" altLang="en-US" b="1" baseline="-25000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后</a:t>
              </a:r>
              <a:r>
                <a:rPr lang="zh-CN" altLang="en-US" b="1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</a:t>
              </a:r>
              <a:endParaRPr lang="zh-CN" altLang="en-US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r>
                <a:rPr lang="zh-CN" altLang="en-US" b="1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则此货车与货总质量为</a:t>
              </a:r>
              <a:r>
                <a:rPr lang="en-US" b="1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m=m</a:t>
              </a:r>
              <a:r>
                <a:rPr lang="zh-CN" altLang="en-US" b="1" baseline="-25000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前</a:t>
              </a:r>
              <a:r>
                <a:rPr lang="en-US" b="1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+m</a:t>
              </a:r>
              <a:r>
                <a:rPr lang="zh-CN" altLang="en-US" b="1" baseline="-25000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后</a:t>
              </a:r>
              <a:r>
                <a:rPr lang="en-US" b="1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=8 t+9 t=17 t&lt;18 t</a:t>
              </a:r>
              <a:r>
                <a:rPr lang="zh-CN" altLang="en-US" b="1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，所以该货车没有超载。</a:t>
              </a:r>
              <a:endParaRPr lang="en-US" altLang="zh-CN" b="1" dirty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8" name="20WLZT1315.EPS" descr="id:2147488782;FounderCES"/>
            <p:cNvPicPr/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51934" y="4287050"/>
              <a:ext cx="6429420" cy="180339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001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教材梳理 夯实基础</a:t>
            </a:r>
            <a:endParaRPr lang="zh-CN" altLang="en-US" sz="22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951670" y="715150"/>
          <a:ext cx="10787138" cy="5009760"/>
        </p:xfrm>
        <a:graphic>
          <a:graphicData uri="http://schemas.openxmlformats.org/drawingml/2006/table">
            <a:tbl>
              <a:tblPr/>
              <a:tblGrid>
                <a:gridCol w="1071570"/>
                <a:gridCol w="3571900"/>
                <a:gridCol w="3214710"/>
                <a:gridCol w="2928958"/>
              </a:tblGrid>
              <a:tr h="1805987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杠杆的类型和特点</a:t>
                      </a:r>
                      <a:endParaRPr lang="zh-CN" sz="2400" b="1" kern="1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杠杆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杠杆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杠杆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014">
                <a:tc vMerge="1"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动力臂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altLang="zh-CN" sz="2400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阻力臂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41152" marR="41152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动力臂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altLang="zh-CN" sz="2400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阻力臂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动力臂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altLang="zh-CN" sz="2400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   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阻力臂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18812" marR="18812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570">
                <a:tc vMerge="1"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力但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距离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41152" marR="41152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zh-CN" sz="2400" u="sng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</a:t>
                      </a:r>
                      <a:r>
                        <a:rPr lang="zh-CN" sz="24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距离但</a:t>
                      </a:r>
                      <a:r>
                        <a:rPr lang="zh-CN" sz="2400" u="sng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</a:t>
                      </a:r>
                      <a:r>
                        <a:rPr lang="zh-CN" sz="24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力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既不</a:t>
                      </a:r>
                      <a:r>
                        <a:rPr lang="zh-CN" sz="2400" u="sng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　</a:t>
                      </a:r>
                      <a:r>
                        <a:rPr lang="zh-CN" sz="24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，也不</a:t>
                      </a:r>
                      <a:r>
                        <a:rPr lang="zh-CN" sz="2400" u="sng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en-US" sz="2400" u="sng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18812" marR="18812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8" name="7ER370.eps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737620" y="1000902"/>
            <a:ext cx="2000264" cy="1607356"/>
          </a:xfrm>
          <a:prstGeom prst="rect">
            <a:avLst/>
          </a:prstGeom>
          <a:noFill/>
        </p:spPr>
      </p:pic>
      <p:pic>
        <p:nvPicPr>
          <p:cNvPr id="9" name="7ER371.ep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38082" y="929464"/>
            <a:ext cx="2006344" cy="1975945"/>
          </a:xfrm>
          <a:prstGeom prst="rect">
            <a:avLst/>
          </a:prstGeom>
          <a:noFill/>
        </p:spPr>
      </p:pic>
      <p:pic>
        <p:nvPicPr>
          <p:cNvPr id="10" name="7ER372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52726" y="1143778"/>
            <a:ext cx="2431932" cy="1428760"/>
          </a:xfrm>
          <a:prstGeom prst="rect">
            <a:avLst/>
          </a:prstGeom>
          <a:noFill/>
        </p:spPr>
      </p:pic>
      <p:sp>
        <p:nvSpPr>
          <p:cNvPr id="12" name="文本框 1"/>
          <p:cNvSpPr txBox="1">
            <a:spLocks noChangeArrowheads="1"/>
          </p:cNvSpPr>
          <p:nvPr/>
        </p:nvSpPr>
        <p:spPr bwMode="auto">
          <a:xfrm>
            <a:off x="3166248" y="2786852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省力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"/>
          <p:cNvSpPr txBox="1">
            <a:spLocks noChangeArrowheads="1"/>
          </p:cNvSpPr>
          <p:nvPr/>
        </p:nvSpPr>
        <p:spPr bwMode="auto">
          <a:xfrm>
            <a:off x="6523834" y="2786852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费力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"/>
          <p:cNvSpPr txBox="1">
            <a:spLocks noChangeArrowheads="1"/>
          </p:cNvSpPr>
          <p:nvPr/>
        </p:nvSpPr>
        <p:spPr bwMode="auto">
          <a:xfrm>
            <a:off x="9595668" y="2786852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等臂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"/>
          <p:cNvSpPr txBox="1">
            <a:spLocks noChangeArrowheads="1"/>
          </p:cNvSpPr>
          <p:nvPr/>
        </p:nvSpPr>
        <p:spPr bwMode="auto">
          <a:xfrm>
            <a:off x="3309124" y="3644108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大于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"/>
          <p:cNvSpPr txBox="1">
            <a:spLocks noChangeArrowheads="1"/>
          </p:cNvSpPr>
          <p:nvPr/>
        </p:nvSpPr>
        <p:spPr bwMode="auto">
          <a:xfrm>
            <a:off x="6881024" y="3644108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小于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"/>
          <p:cNvSpPr txBox="1">
            <a:spLocks noChangeArrowheads="1"/>
          </p:cNvSpPr>
          <p:nvPr/>
        </p:nvSpPr>
        <p:spPr bwMode="auto">
          <a:xfrm>
            <a:off x="10238610" y="3429794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等于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"/>
          <p:cNvSpPr txBox="1">
            <a:spLocks noChangeArrowheads="1"/>
          </p:cNvSpPr>
          <p:nvPr/>
        </p:nvSpPr>
        <p:spPr bwMode="auto">
          <a:xfrm>
            <a:off x="2594744" y="4644240"/>
            <a:ext cx="380480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省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"/>
          <p:cNvSpPr txBox="1">
            <a:spLocks noChangeArrowheads="1"/>
          </p:cNvSpPr>
          <p:nvPr/>
        </p:nvSpPr>
        <p:spPr bwMode="auto">
          <a:xfrm>
            <a:off x="4166380" y="4644240"/>
            <a:ext cx="380480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"/>
          <p:cNvSpPr txBox="1">
            <a:spLocks noChangeArrowheads="1"/>
          </p:cNvSpPr>
          <p:nvPr/>
        </p:nvSpPr>
        <p:spPr bwMode="auto">
          <a:xfrm>
            <a:off x="7809718" y="4787116"/>
            <a:ext cx="380480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1"/>
          <p:cNvSpPr txBox="1">
            <a:spLocks noChangeArrowheads="1"/>
          </p:cNvSpPr>
          <p:nvPr/>
        </p:nvSpPr>
        <p:spPr bwMode="auto">
          <a:xfrm>
            <a:off x="6166644" y="4787116"/>
            <a:ext cx="380480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省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1"/>
          <p:cNvSpPr txBox="1">
            <a:spLocks noChangeArrowheads="1"/>
          </p:cNvSpPr>
          <p:nvPr/>
        </p:nvSpPr>
        <p:spPr bwMode="auto">
          <a:xfrm>
            <a:off x="10095734" y="4429926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省力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1"/>
          <p:cNvSpPr txBox="1">
            <a:spLocks noChangeArrowheads="1"/>
          </p:cNvSpPr>
          <p:nvPr/>
        </p:nvSpPr>
        <p:spPr bwMode="auto">
          <a:xfrm>
            <a:off x="9595668" y="5011507"/>
            <a:ext cx="996033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省距离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教材梳理 夯实基础</a:t>
            </a:r>
            <a:endParaRPr lang="zh-CN" altLang="en-US" sz="22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80232" y="500836"/>
            <a:ext cx="3967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150" dirty="0" smtClean="0">
                <a:solidFill>
                  <a:srgbClr val="1CB6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考点二　滑轮　滑轮组</a:t>
            </a:r>
            <a:endParaRPr lang="zh-CN" altLang="en-US" sz="2800" b="1" spc="150" dirty="0">
              <a:solidFill>
                <a:srgbClr val="1CB69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094546" y="1143778"/>
          <a:ext cx="10144196" cy="4937760"/>
        </p:xfrm>
        <a:graphic>
          <a:graphicData uri="http://schemas.openxmlformats.org/drawingml/2006/table">
            <a:tbl>
              <a:tblPr/>
              <a:tblGrid>
                <a:gridCol w="1000132"/>
                <a:gridCol w="3714776"/>
                <a:gridCol w="3214710"/>
                <a:gridCol w="221457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项目</a:t>
                      </a:r>
                      <a:r>
                        <a:rPr lang="en-US" altLang="zh-CN" sz="2400" b="1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定滑轮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动滑轮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滑轮组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示意图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实质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：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</a:t>
                      </a:r>
                      <a:r>
                        <a:rPr lang="en-US" altLang="zh-CN" sz="2400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    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altLang="zh-CN" sz="2400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   </a:t>
                      </a: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</a:t>
                      </a:r>
                      <a:endParaRPr lang="en-US" altLang="zh-CN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特点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：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altLang="zh-CN" sz="2400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                     </a:t>
                      </a:r>
                      <a:r>
                        <a:rPr lang="en-US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实质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：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altLang="zh-CN" sz="2400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      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</a:t>
                      </a: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</a:t>
                      </a:r>
                      <a:endParaRPr lang="en-US" altLang="zh-CN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特点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：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</a:t>
                      </a:r>
                      <a:r>
                        <a:rPr lang="en-US" altLang="zh-CN" sz="2400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            </a:t>
                      </a:r>
                      <a:r>
                        <a:rPr lang="en-US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5347" name="QZ58.EPS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094810" y="1715282"/>
            <a:ext cx="1772829" cy="2049834"/>
          </a:xfrm>
          <a:prstGeom prst="rect">
            <a:avLst/>
          </a:prstGeom>
          <a:noFill/>
        </p:spPr>
      </p:pic>
      <p:pic>
        <p:nvPicPr>
          <p:cNvPr id="185346" name="QZ59.EP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95272" y="1858158"/>
            <a:ext cx="1571636" cy="1906575"/>
          </a:xfrm>
          <a:prstGeom prst="rect">
            <a:avLst/>
          </a:prstGeom>
          <a:noFill/>
        </p:spPr>
      </p:pic>
      <p:pic>
        <p:nvPicPr>
          <p:cNvPr id="185345" name="QZ60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52792" y="2215348"/>
            <a:ext cx="1357322" cy="2437640"/>
          </a:xfrm>
          <a:prstGeom prst="rect">
            <a:avLst/>
          </a:prstGeom>
          <a:noFill/>
        </p:spPr>
      </p:pic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3434075" y="3715546"/>
            <a:ext cx="1303809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等臂杠杆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3237686" y="4787116"/>
            <a:ext cx="2286016" cy="11806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不能省力，但能改变力的方向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"/>
          <p:cNvSpPr txBox="1">
            <a:spLocks noChangeArrowheads="1"/>
          </p:cNvSpPr>
          <p:nvPr/>
        </p:nvSpPr>
        <p:spPr bwMode="auto">
          <a:xfrm>
            <a:off x="6952462" y="3715546"/>
            <a:ext cx="1303809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省力杠杆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"/>
          <p:cNvSpPr txBox="1">
            <a:spLocks noChangeArrowheads="1"/>
          </p:cNvSpPr>
          <p:nvPr/>
        </p:nvSpPr>
        <p:spPr bwMode="auto">
          <a:xfrm>
            <a:off x="6809586" y="4820863"/>
            <a:ext cx="1928826" cy="11806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省力，但不能改变力的方向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教材梳理 夯实基础</a:t>
            </a:r>
            <a:endParaRPr lang="zh-CN" altLang="en-US" sz="22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237422" y="1072340"/>
          <a:ext cx="10144196" cy="4458836"/>
        </p:xfrm>
        <a:graphic>
          <a:graphicData uri="http://schemas.openxmlformats.org/drawingml/2006/table">
            <a:tbl>
              <a:tblPr/>
              <a:tblGrid>
                <a:gridCol w="1571636"/>
                <a:gridCol w="1928826"/>
                <a:gridCol w="3286148"/>
                <a:gridCol w="3357586"/>
              </a:tblGrid>
              <a:tr h="5417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项目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定滑轮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动滑轮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滑轮组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8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力、速度、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距离的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关系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F</a:t>
                      </a:r>
                      <a:r>
                        <a:rPr lang="en-US" sz="2400" kern="10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=G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v</a:t>
                      </a:r>
                      <a:r>
                        <a:rPr lang="en-US" sz="2400" kern="10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=v</a:t>
                      </a:r>
                      <a:r>
                        <a:rPr lang="en-US" sz="2400" kern="10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s=h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F</a:t>
                      </a:r>
                      <a:r>
                        <a:rPr lang="en-US" sz="2400" kern="100" baseline="-250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=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</a:t>
                      </a:r>
                      <a:r>
                        <a:rPr lang="en-US" altLang="zh-CN" sz="2400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   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v</a:t>
                      </a:r>
                      <a:r>
                        <a:rPr lang="en-US" sz="2400" kern="10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=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</a:t>
                      </a:r>
                      <a:r>
                        <a:rPr lang="en-US" altLang="zh-CN" sz="2400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   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s=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</a:t>
                      </a:r>
                      <a:r>
                        <a:rPr lang="en-US" altLang="zh-CN" sz="2400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      </a:t>
                      </a:r>
                      <a:r>
                        <a:rPr lang="en-US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F</a:t>
                      </a:r>
                      <a:r>
                        <a:rPr lang="en-US" sz="2400" kern="100" baseline="-250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=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altLang="zh-CN" sz="2400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         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v</a:t>
                      </a:r>
                      <a:r>
                        <a:rPr lang="en-US" sz="2400" kern="10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=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</a:t>
                      </a:r>
                      <a:r>
                        <a:rPr lang="en-US" altLang="zh-CN" sz="2400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        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s=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altLang="zh-CN" sz="2400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               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6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应用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旗杆顶部的定滑轮等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电动起重机的动滑轮等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使用滑轮组提升重物等</a:t>
                      </a:r>
                      <a:endParaRPr lang="zh-CN" sz="2400" kern="1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4325" name="Rectangle 5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880232" y="5654449"/>
            <a:ext cx="1085857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（注：不计绳重和摩擦，动滑轮重为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动，滑轮组承重的绳子段数为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6166644" y="2715414"/>
            <a:ext cx="566428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2v</a:t>
            </a:r>
            <a:r>
              <a:rPr lang="en-US" sz="2400" b="1" baseline="-25000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2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6166644" y="3286918"/>
            <a:ext cx="460630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2h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9238478" y="2643976"/>
            <a:ext cx="57604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nv</a:t>
            </a:r>
            <a:r>
              <a:rPr lang="en-US" sz="2400" b="1" baseline="-25000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2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"/>
          <p:cNvSpPr txBox="1">
            <a:spLocks noChangeArrowheads="1"/>
          </p:cNvSpPr>
          <p:nvPr/>
        </p:nvSpPr>
        <p:spPr bwMode="auto">
          <a:xfrm>
            <a:off x="9238478" y="3286918"/>
            <a:ext cx="470248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nh</a:t>
            </a:r>
            <a:endParaRPr lang="en-US" altLang="zh-CN" sz="2400" b="1" dirty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83297" name="Object 1"/>
          <p:cNvGraphicFramePr>
            <a:graphicFrameLocks noChangeAspect="1"/>
          </p:cNvGraphicFramePr>
          <p:nvPr/>
        </p:nvGraphicFramePr>
        <p:xfrm>
          <a:off x="5237950" y="1777201"/>
          <a:ext cx="2382838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文档" r:id="rId1" imgW="2171700" imgH="857250" progId="Word.Document.12">
                  <p:embed/>
                </p:oleObj>
              </mc:Choice>
              <mc:Fallback>
                <p:oleObj name="文档" r:id="rId1" imgW="2171700" imgH="857250" progId="Word.Document.12">
                  <p:embed/>
                  <p:pic>
                    <p:nvPicPr>
                      <p:cNvPr id="0" name="图片 102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237950" y="1777201"/>
                        <a:ext cx="2382838" cy="9382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298" name="Object 2"/>
          <p:cNvGraphicFramePr>
            <a:graphicFrameLocks noChangeAspect="1"/>
          </p:cNvGraphicFramePr>
          <p:nvPr/>
        </p:nvGraphicFramePr>
        <p:xfrm>
          <a:off x="8738412" y="1786720"/>
          <a:ext cx="2022475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文档" r:id="rId3" imgW="1788160" imgH="1200150" progId="Word.Document.12">
                  <p:embed/>
                </p:oleObj>
              </mc:Choice>
              <mc:Fallback>
                <p:oleObj name="文档" r:id="rId3" imgW="1788160" imgH="1200150" progId="Word.Document.12">
                  <p:embed/>
                  <p:pic>
                    <p:nvPicPr>
                      <p:cNvPr id="0" name="图片 102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38412" y="1786720"/>
                        <a:ext cx="2022475" cy="11064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教材梳理 夯实基础</a:t>
            </a:r>
            <a:endParaRPr lang="zh-CN" altLang="en-US" sz="22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51670" y="715150"/>
            <a:ext cx="6615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150" dirty="0" smtClean="0">
                <a:solidFill>
                  <a:srgbClr val="1CB6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考点三　简单机械的三种功和机械效率</a:t>
            </a:r>
            <a:endParaRPr lang="zh-CN" altLang="en-US" sz="2800" b="1" spc="150" dirty="0">
              <a:solidFill>
                <a:srgbClr val="1CB69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165984" y="1500968"/>
          <a:ext cx="10001320" cy="5153760"/>
        </p:xfrm>
        <a:graphic>
          <a:graphicData uri="http://schemas.openxmlformats.org/drawingml/2006/table">
            <a:tbl>
              <a:tblPr/>
              <a:tblGrid>
                <a:gridCol w="3000396"/>
                <a:gridCol w="2857520"/>
                <a:gridCol w="4143404"/>
              </a:tblGrid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简单机械及</a:t>
                      </a: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物理量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三种功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机械效率（</a:t>
                      </a:r>
                      <a:r>
                        <a:rPr lang="en-US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η</a:t>
                      </a: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）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W</a:t>
                      </a:r>
                      <a:r>
                        <a:rPr lang="zh-CN" sz="2400" kern="10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有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=Gh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W</a:t>
                      </a:r>
                      <a:r>
                        <a:rPr lang="zh-CN" sz="2400" kern="10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总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=Fs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W</a:t>
                      </a:r>
                      <a:r>
                        <a:rPr lang="zh-CN" sz="2400" kern="10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额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=Fs-Gh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</a:t>
                      </a:r>
                      <a:r>
                        <a:rPr lang="en-US" altLang="zh-CN" sz="2400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               </a:t>
                      </a:r>
                      <a:r>
                        <a:rPr lang="en-US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4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W</a:t>
                      </a:r>
                      <a:r>
                        <a:rPr lang="zh-CN" sz="2400" kern="10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有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=Gh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W</a:t>
                      </a:r>
                      <a:r>
                        <a:rPr lang="zh-CN" sz="2400" kern="10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总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=Fs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W</a:t>
                      </a:r>
                      <a:r>
                        <a:rPr lang="zh-CN" sz="2400" kern="10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额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=Fs-Gh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或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fs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endParaRPr lang="en-US" altLang="zh-CN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u="sng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altLang="zh-CN" sz="2400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       </a:t>
                      </a:r>
                      <a:r>
                        <a:rPr lang="zh-CN" sz="2400" u="sng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zh-CN" sz="24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或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u="sng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altLang="zh-CN" sz="2400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        </a:t>
                      </a:r>
                      <a:r>
                        <a:rPr lang="zh-CN" sz="2400" u="sng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zh-CN" sz="24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2274" name="19BTW183.EPS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23173" y="2643976"/>
            <a:ext cx="2382011" cy="1178727"/>
          </a:xfrm>
          <a:prstGeom prst="rect">
            <a:avLst/>
          </a:prstGeom>
          <a:noFill/>
        </p:spPr>
      </p:pic>
      <p:pic>
        <p:nvPicPr>
          <p:cNvPr id="182273" name="19BTW184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1735" y="4715678"/>
            <a:ext cx="2480239" cy="1571636"/>
          </a:xfrm>
          <a:prstGeom prst="rect">
            <a:avLst/>
          </a:prstGeom>
          <a:noFill/>
        </p:spPr>
      </p:pic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8309784" y="2572538"/>
          <a:ext cx="149225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文档" r:id="rId3" imgW="1355090" imgH="759460" progId="Word.Document.12">
                  <p:embed/>
                </p:oleObj>
              </mc:Choice>
              <mc:Fallback>
                <p:oleObj name="文档" r:id="rId3" imgW="1355090" imgH="759460" progId="Word.Document.12">
                  <p:embed/>
                  <p:pic>
                    <p:nvPicPr>
                      <p:cNvPr id="0" name="图片 204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09784" y="2572538"/>
                        <a:ext cx="1492250" cy="8191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952594" y="4572802"/>
          <a:ext cx="219075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文档" r:id="rId5" imgW="1991995" imgH="759460" progId="Word.Document.12">
                  <p:embed/>
                </p:oleObj>
              </mc:Choice>
              <mc:Fallback>
                <p:oleObj name="文档" r:id="rId5" imgW="1991995" imgH="759460" progId="Word.Document.12">
                  <p:embed/>
                  <p:pic>
                    <p:nvPicPr>
                      <p:cNvPr id="0" name="图片 2049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52594" y="4572802"/>
                        <a:ext cx="2190750" cy="8429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666842" y="5634853"/>
          <a:ext cx="25019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文档" r:id="rId7" imgW="2277745" imgH="783590" progId="Word.Document.12">
                  <p:embed/>
                </p:oleObj>
              </mc:Choice>
              <mc:Fallback>
                <p:oleObj name="文档" r:id="rId7" imgW="2277745" imgH="783590" progId="Word.Document.12">
                  <p:embed/>
                  <p:pic>
                    <p:nvPicPr>
                      <p:cNvPr id="0" name="图片 2050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66842" y="5634853"/>
                        <a:ext cx="2501900" cy="8667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7536</Words>
  <Application>WPS 演示</Application>
  <PresentationFormat>自定义</PresentationFormat>
  <Paragraphs>795</Paragraphs>
  <Slides>57</Slides>
  <Notes>43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17</vt:i4>
      </vt:variant>
      <vt:variant>
        <vt:lpstr>幻灯片标题</vt:lpstr>
      </vt:variant>
      <vt:variant>
        <vt:i4>57</vt:i4>
      </vt:variant>
    </vt:vector>
  </HeadingPairs>
  <TitlesOfParts>
    <vt:vector size="84" baseType="lpstr">
      <vt:lpstr>Arial</vt:lpstr>
      <vt:lpstr>宋体</vt:lpstr>
      <vt:lpstr>Wingdings</vt:lpstr>
      <vt:lpstr>微软雅黑</vt:lpstr>
      <vt:lpstr>Wingdings</vt:lpstr>
      <vt:lpstr>Times New Roman</vt:lpstr>
      <vt:lpstr>Arial Unicode MS</vt:lpstr>
      <vt:lpstr>Calibri</vt:lpstr>
      <vt:lpstr>Times New Roman</vt:lpstr>
      <vt:lpstr>自定义设计方案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Word.Template.12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2020-08-14T09:43:00Z</dcterms:created>
  <dcterms:modified xsi:type="dcterms:W3CDTF">2021-02-05T02:04:21Z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