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/G:\yun\&#36816;&#21160;\&#28779;&#36710;&#36816;&#21160;.mpg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yun\&#36816;&#21160;\&#28779;&#36710;&#36816;&#21160;.mp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/>
          <p:nvPr/>
        </p:nvSpPr>
        <p:spPr>
          <a:xfrm>
            <a:off x="971750" y="2276920"/>
            <a:ext cx="6764338" cy="923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第二</a:t>
            </a:r>
            <a:r>
              <a:rPr lang="zh-CN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节 运动</a:t>
            </a:r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的描述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矩形 73740"/>
          <p:cNvSpPr/>
          <p:nvPr/>
        </p:nvSpPr>
        <p:spPr>
          <a:xfrm>
            <a:off x="179388" y="333375"/>
            <a:ext cx="9072562" cy="8540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5000" dirty="0">
                <a:latin typeface="Tahoma" panose="020B0604030504040204" pitchFamily="34" charset="0"/>
                <a:ea typeface="宋体" panose="02010600030101010101" pitchFamily="2" charset="-122"/>
              </a:rPr>
              <a:t>二、两个物体相对静止的条件：</a:t>
            </a:r>
            <a:endParaRPr lang="zh-CN" altLang="en-US" sz="5000" dirty="0">
              <a:solidFill>
                <a:schemeClr val="fol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494" name="Text Box 14"/>
          <p:cNvSpPr txBox="1"/>
          <p:nvPr/>
        </p:nvSpPr>
        <p:spPr>
          <a:xfrm>
            <a:off x="682625" y="1354138"/>
            <a:ext cx="7777163" cy="777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5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运动的快慢和运动方向都相同</a:t>
            </a:r>
          </a:p>
        </p:txBody>
      </p:sp>
      <p:pic>
        <p:nvPicPr>
          <p:cNvPr id="66563" name="文本占位符 39937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85725" y="2263775"/>
            <a:ext cx="4030663" cy="3124200"/>
          </a:xfrm>
          <a:ln/>
        </p:spPr>
      </p:pic>
      <p:sp>
        <p:nvSpPr>
          <p:cNvPr id="66564" name="Text Box 10"/>
          <p:cNvSpPr txBox="1"/>
          <p:nvPr/>
        </p:nvSpPr>
        <p:spPr>
          <a:xfrm>
            <a:off x="827088" y="5618163"/>
            <a:ext cx="2238375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dirty="0">
                <a:solidFill>
                  <a:srgbClr val="FF0000"/>
                </a:solidFill>
                <a:latin typeface="Tahoma" panose="020B0604030504040204" pitchFamily="34" charset="0"/>
                <a:ea typeface="华文行楷" pitchFamily="2" charset="-122"/>
              </a:rPr>
              <a:t>空中加油</a:t>
            </a:r>
          </a:p>
        </p:txBody>
      </p:sp>
      <p:sp>
        <p:nvSpPr>
          <p:cNvPr id="66565" name="Text Box 11"/>
          <p:cNvSpPr txBox="1"/>
          <p:nvPr/>
        </p:nvSpPr>
        <p:spPr>
          <a:xfrm>
            <a:off x="4635500" y="5516563"/>
            <a:ext cx="3343275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dirty="0">
                <a:solidFill>
                  <a:srgbClr val="FF0000"/>
                </a:solidFill>
                <a:latin typeface="Tahoma" panose="020B0604030504040204" pitchFamily="34" charset="0"/>
                <a:ea typeface="华文行楷" pitchFamily="2" charset="-122"/>
              </a:rPr>
              <a:t>地球同步通信卫星</a:t>
            </a:r>
          </a:p>
        </p:txBody>
      </p:sp>
      <p:pic>
        <p:nvPicPr>
          <p:cNvPr id="66566" name="图片 4" descr="同步卫星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2775" y="2263775"/>
            <a:ext cx="4122738" cy="3095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矩形 81922"/>
          <p:cNvSpPr/>
          <p:nvPr/>
        </p:nvSpPr>
        <p:spPr>
          <a:xfrm>
            <a:off x="3321050" y="169863"/>
            <a:ext cx="22256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华文新魏" pitchFamily="2" charset="-122"/>
              </a:rPr>
              <a:t>课堂演练</a:t>
            </a:r>
          </a:p>
        </p:txBody>
      </p:sp>
      <p:sp>
        <p:nvSpPr>
          <p:cNvPr id="67586" name="文本框 3"/>
          <p:cNvSpPr txBox="1"/>
          <p:nvPr/>
        </p:nvSpPr>
        <p:spPr>
          <a:xfrm>
            <a:off x="619125" y="773113"/>
            <a:ext cx="5178425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latin typeface="Tahoma" panose="020B0604030504040204" pitchFamily="34" charset="0"/>
                <a:ea typeface="宋体" panose="02010600030101010101" pitchFamily="2" charset="-122"/>
              </a:rPr>
              <a:t>一、必答题</a:t>
            </a:r>
          </a:p>
          <a:p>
            <a:endParaRPr lang="zh-CN" altLang="en-US" sz="32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7587" name="文本框 99"/>
          <p:cNvSpPr txBox="1"/>
          <p:nvPr/>
        </p:nvSpPr>
        <p:spPr>
          <a:xfrm>
            <a:off x="717550" y="1622425"/>
            <a:ext cx="8175625" cy="4481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228600"/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、“月亮在云里穿行”，这句话中，月亮是</a:t>
            </a:r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，云是</a:t>
            </a:r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___________.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（填“研究对象”或“参照物”）</a:t>
            </a:r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endParaRPr lang="zh-CN" altLang="en-US" sz="3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28600"/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、在平直轨道上行驶的一列火车，放在车厢小桌上的茶杯，相对下列哪个物体是运动的（    ）</a:t>
            </a:r>
            <a:endParaRPr lang="en-US" altLang="zh-CN" sz="3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28600"/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这列火车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坐着的乘客</a:t>
            </a:r>
          </a:p>
          <a:p>
            <a:pPr indent="228600"/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关着的车门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旁边走过的列车员</a:t>
            </a:r>
            <a:endParaRPr lang="zh-CN" altLang="en-US" sz="36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/>
          <p:nvPr/>
        </p:nvSpPr>
        <p:spPr>
          <a:xfrm>
            <a:off x="533400" y="417513"/>
            <a:ext cx="8153400" cy="234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200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满眼风波多闪烁，</a:t>
            </a:r>
            <a:r>
              <a:rPr lang="zh-CN" altLang="en-US" sz="3200" u="sng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看山恰似走来迎</a:t>
            </a:r>
            <a:r>
              <a:rPr lang="zh-CN" altLang="en-US" sz="3200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u="sng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仔细看山山不动，是船行</a:t>
            </a:r>
            <a:r>
              <a:rPr lang="zh-CN" altLang="en-US" sz="3200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</a:t>
            </a:r>
            <a:endParaRPr lang="en-US" altLang="zh-CN" dirty="0">
              <a:solidFill>
                <a:schemeClr val="fol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5407025" y="111125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hlink"/>
                </a:solidFill>
                <a:latin typeface="Tahoma" panose="020B0604030504040204" pitchFamily="34" charset="0"/>
                <a:ea typeface="华文行楷" pitchFamily="2" charset="-122"/>
              </a:rPr>
              <a:t>船</a:t>
            </a:r>
          </a:p>
        </p:txBody>
      </p:sp>
      <p:sp>
        <p:nvSpPr>
          <p:cNvPr id="17418" name="Text Box 10"/>
          <p:cNvSpPr txBox="1"/>
          <p:nvPr/>
        </p:nvSpPr>
        <p:spPr>
          <a:xfrm>
            <a:off x="3981450" y="2124075"/>
            <a:ext cx="1524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hlink"/>
                </a:solidFill>
                <a:latin typeface="Tahoma" panose="020B0604030504040204" pitchFamily="34" charset="0"/>
                <a:ea typeface="华文行楷" pitchFamily="2" charset="-122"/>
              </a:rPr>
              <a:t>岸边</a:t>
            </a:r>
          </a:p>
        </p:txBody>
      </p:sp>
      <p:sp>
        <p:nvSpPr>
          <p:cNvPr id="17421" name="Text Box 13"/>
          <p:cNvSpPr txBox="1"/>
          <p:nvPr/>
        </p:nvSpPr>
        <p:spPr>
          <a:xfrm>
            <a:off x="990600" y="54864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68613" name="图片 2"/>
          <p:cNvPicPr>
            <a:picLocks noChangeAspect="1"/>
          </p:cNvPicPr>
          <p:nvPr/>
        </p:nvPicPr>
        <p:blipFill>
          <a:blip r:embed="rId2" cstate="print"/>
          <a:srcRect b="17790"/>
          <a:stretch>
            <a:fillRect/>
          </a:stretch>
        </p:blipFill>
        <p:spPr>
          <a:xfrm>
            <a:off x="673100" y="2765425"/>
            <a:ext cx="6572250" cy="3584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7" grpId="0"/>
      <p:bldP spid="17418" grpId="0"/>
      <p:bldP spid="174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文本框 78849"/>
          <p:cNvSpPr txBox="1"/>
          <p:nvPr/>
        </p:nvSpPr>
        <p:spPr>
          <a:xfrm>
            <a:off x="0" y="350838"/>
            <a:ext cx="9144000" cy="3505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影片中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女演员在追赶男演员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周星驰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时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刚开始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两人的距离几乎不变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而路两旁的树木急速向后退去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说周星驰静止是以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为参照物的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说周星驰是运动的是以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为参照物的，当周星驰从背上的刀片上看到女演员越来越近时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以女演员为参照物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周星驰向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____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运动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这一事实很好的说明了运动的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________.</a:t>
            </a:r>
          </a:p>
        </p:txBody>
      </p:sp>
      <p:sp>
        <p:nvSpPr>
          <p:cNvPr id="70658" name="文本框 78850"/>
          <p:cNvSpPr txBox="1"/>
          <p:nvPr/>
        </p:nvSpPr>
        <p:spPr>
          <a:xfrm>
            <a:off x="1752600" y="85725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2" name="文本框 78851"/>
          <p:cNvSpPr txBox="1"/>
          <p:nvPr/>
        </p:nvSpPr>
        <p:spPr>
          <a:xfrm>
            <a:off x="4181475" y="1262063"/>
            <a:ext cx="1752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女演员</a:t>
            </a:r>
          </a:p>
        </p:txBody>
      </p:sp>
      <p:sp>
        <p:nvSpPr>
          <p:cNvPr id="78853" name="文本框 78852"/>
          <p:cNvSpPr txBox="1"/>
          <p:nvPr/>
        </p:nvSpPr>
        <p:spPr>
          <a:xfrm>
            <a:off x="3048000" y="1778000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树木</a:t>
            </a:r>
          </a:p>
        </p:txBody>
      </p:sp>
      <p:sp>
        <p:nvSpPr>
          <p:cNvPr id="78854" name="文本框 78853"/>
          <p:cNvSpPr txBox="1"/>
          <p:nvPr/>
        </p:nvSpPr>
        <p:spPr>
          <a:xfrm>
            <a:off x="1219200" y="3214688"/>
            <a:ext cx="212883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相对性</a:t>
            </a:r>
          </a:p>
        </p:txBody>
      </p:sp>
      <p:sp>
        <p:nvSpPr>
          <p:cNvPr id="78855" name="文本框 78854"/>
          <p:cNvSpPr txBox="1"/>
          <p:nvPr/>
        </p:nvSpPr>
        <p:spPr>
          <a:xfrm>
            <a:off x="3195638" y="2762250"/>
            <a:ext cx="914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后</a:t>
            </a:r>
          </a:p>
        </p:txBody>
      </p:sp>
      <p:pic>
        <p:nvPicPr>
          <p:cNvPr id="70663" name="图片 78855" descr="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8" y="4048125"/>
            <a:ext cx="4919662" cy="219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/>
      <p:bldP spid="78854" grpId="0"/>
      <p:bldP spid="788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90115"/>
          <p:cNvSpPr/>
          <p:nvPr/>
        </p:nvSpPr>
        <p:spPr>
          <a:xfrm>
            <a:off x="334963" y="800100"/>
            <a:ext cx="8501063" cy="2651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68834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500" b="0" i="0" u="none" strike="noStrike" kern="1200" cap="none" spc="0" normalizeH="0" baseline="0" noProof="1">
                <a:ln>
                  <a:noFill/>
                </a:ln>
                <a:solidFill>
                  <a:srgbClr val="111225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  <a:t>2</a:t>
            </a:r>
            <a:r>
              <a:rPr kumimoji="0" lang="zh-CN" altLang="en-US" sz="3500" b="0" i="0" u="none" strike="noStrike" kern="1200" cap="none" spc="0" normalizeH="0" baseline="0" noProof="1">
                <a:ln>
                  <a:noFill/>
                </a:ln>
                <a:solidFill>
                  <a:srgbClr val="111225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  <a:t>、</a:t>
            </a:r>
            <a:r>
              <a:rPr kumimoji="0" lang="zh-CN" altLang="en-US" sz="3500" b="1" i="0" u="none" strike="noStrike" kern="1200" cap="none" spc="0" normalizeH="0" baseline="0" noProof="1">
                <a:ln>
                  <a:noFill/>
                </a:ln>
                <a:solidFill>
                  <a:srgbClr val="111225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  <a:t>奥运圣火传递活动中，某记者同时拍下了地面上随风飘动的旗帜和附近的甲</a:t>
            </a:r>
            <a:endParaRPr kumimoji="0" lang="zh-CN" altLang="en-US" sz="3500" b="1" i="0" u="none" strike="noStrike" kern="1200" cap="none" spc="0" normalizeH="0" baseline="0" noProof="1">
              <a:ln>
                <a:noFill/>
              </a:ln>
              <a:solidFill>
                <a:srgbClr val="111225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500" b="1" i="0" u="none" strike="noStrike" kern="1200" cap="none" spc="0" normalizeH="0" baseline="0" noProof="1">
                <a:ln>
                  <a:noFill/>
                </a:ln>
                <a:solidFill>
                  <a:srgbClr val="111225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  <a:t>、乙两火炬照片，如图所示。根据飘动方向，可以判断（     ）是正确的</a:t>
            </a:r>
            <a:endParaRPr kumimoji="0" lang="zh-CN" altLang="en-US" sz="3500" b="1" i="0" u="none" strike="noStrike" kern="1200" cap="none" spc="0" normalizeH="0" baseline="0" noProof="1">
              <a:ln>
                <a:noFill/>
              </a:ln>
              <a:solidFill>
                <a:srgbClr val="111225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682" name="图片 901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3688" y="3367088"/>
            <a:ext cx="3186112" cy="297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3" name="矩形 90119"/>
          <p:cNvSpPr/>
          <p:nvPr/>
        </p:nvSpPr>
        <p:spPr>
          <a:xfrm>
            <a:off x="334963" y="3679825"/>
            <a:ext cx="4773612" cy="2225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266700" algn="ctr"/>
            <a:r>
              <a:rPr lang="en-US" altLang="zh-CN" sz="3500" b="1" dirty="0">
                <a:latin typeface="Tahoma" panose="020B0604030504040204" pitchFamily="34" charset="0"/>
                <a:ea typeface="宋体" panose="02010600030101010101" pitchFamily="2" charset="-122"/>
              </a:rPr>
              <a:t>A.</a:t>
            </a:r>
            <a:r>
              <a:rPr lang="zh-CN" altLang="en-US" sz="3500" b="1" dirty="0">
                <a:latin typeface="Tahoma" panose="020B0604030504040204" pitchFamily="34" charset="0"/>
                <a:ea typeface="宋体" panose="02010600030101010101" pitchFamily="2" charset="-122"/>
              </a:rPr>
              <a:t>甲火炬一定静止     </a:t>
            </a:r>
          </a:p>
          <a:p>
            <a:pPr indent="266700" algn="ctr"/>
            <a:r>
              <a:rPr lang="zh-CN" altLang="en-US" sz="3500" b="1" dirty="0"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500" b="1" dirty="0">
                <a:latin typeface="Tahoma" panose="020B0604030504040204" pitchFamily="34" charset="0"/>
                <a:ea typeface="宋体" panose="02010600030101010101" pitchFamily="2" charset="-122"/>
              </a:rPr>
              <a:t>B.</a:t>
            </a:r>
            <a:r>
              <a:rPr lang="zh-CN" altLang="en-US" sz="3500" b="1" dirty="0">
                <a:latin typeface="Tahoma" panose="020B0604030504040204" pitchFamily="34" charset="0"/>
                <a:ea typeface="宋体" panose="02010600030101010101" pitchFamily="2" charset="-122"/>
              </a:rPr>
              <a:t>甲火炬一定向右运动</a:t>
            </a:r>
          </a:p>
          <a:p>
            <a:pPr indent="266700" algn="ctr"/>
            <a:r>
              <a:rPr lang="en-US" altLang="zh-CN" sz="3500" b="1" dirty="0">
                <a:latin typeface="Tahoma" panose="020B0604030504040204" pitchFamily="34" charset="0"/>
                <a:ea typeface="宋体" panose="02010600030101010101" pitchFamily="2" charset="-122"/>
              </a:rPr>
              <a:t>C.</a:t>
            </a:r>
            <a:r>
              <a:rPr lang="zh-CN" altLang="en-US" sz="3500" b="1" dirty="0">
                <a:latin typeface="Tahoma" panose="020B0604030504040204" pitchFamily="34" charset="0"/>
                <a:ea typeface="宋体" panose="02010600030101010101" pitchFamily="2" charset="-122"/>
              </a:rPr>
              <a:t>乙火炬一定静止     </a:t>
            </a:r>
          </a:p>
          <a:p>
            <a:pPr indent="266700" algn="ctr"/>
            <a:r>
              <a:rPr lang="en-US" altLang="zh-CN" sz="3500" b="1" dirty="0">
                <a:latin typeface="Tahoma" panose="020B0604030504040204" pitchFamily="34" charset="0"/>
                <a:ea typeface="宋体" panose="02010600030101010101" pitchFamily="2" charset="-122"/>
              </a:rPr>
              <a:t>D.</a:t>
            </a:r>
            <a:r>
              <a:rPr lang="zh-CN" altLang="en-US" sz="3500" b="1" dirty="0">
                <a:latin typeface="Tahoma" panose="020B0604030504040204" pitchFamily="34" charset="0"/>
                <a:ea typeface="宋体" panose="02010600030101010101" pitchFamily="2" charset="-122"/>
              </a:rPr>
              <a:t>乙火炬一定向左运动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图片 901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813" y="371475"/>
            <a:ext cx="2659062" cy="248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162300" y="741363"/>
            <a:ext cx="5053013" cy="1068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111225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dirty="0">
                <a:solidFill>
                  <a:srgbClr val="111225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dirty="0">
                <a:solidFill>
                  <a:srgbClr val="111225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）由旗帜飘动方向可知，</a:t>
            </a:r>
            <a:r>
              <a:rPr lang="zh-CN" altLang="en-US" sz="32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空气向左运动；</a:t>
            </a:r>
          </a:p>
        </p:txBody>
      </p:sp>
      <p:graphicFrame>
        <p:nvGraphicFramePr>
          <p:cNvPr id="6" name="对象 5"/>
          <p:cNvGraphicFramePr>
            <a:graphicFrameLocks/>
          </p:cNvGraphicFramePr>
          <p:nvPr/>
        </p:nvGraphicFramePr>
        <p:xfrm>
          <a:off x="938213" y="2852738"/>
          <a:ext cx="6519862" cy="1719262"/>
        </p:xfrm>
        <a:graphic>
          <a:graphicData uri="http://schemas.openxmlformats.org/presentationml/2006/ole">
            <p:oleObj spid="_x0000_s3074" r:id="rId4" imgW="6516010" imgH="2066667" progId="PBrush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/>
          </p:cNvGraphicFramePr>
          <p:nvPr/>
        </p:nvGraphicFramePr>
        <p:xfrm>
          <a:off x="3959225" y="4867275"/>
          <a:ext cx="2333625" cy="1641475"/>
        </p:xfrm>
        <a:graphic>
          <a:graphicData uri="http://schemas.openxmlformats.org/presentationml/2006/ole">
            <p:oleObj spid="_x0000_s3075" r:id="rId5" imgW="2819794" imgH="1971950" progId="PBrush">
              <p:embed/>
            </p:oleObj>
          </a:graphicData>
        </a:graphic>
      </p:graphicFrame>
      <p:cxnSp>
        <p:nvCxnSpPr>
          <p:cNvPr id="10" name="直接箭头连接符 9"/>
          <p:cNvCxnSpPr/>
          <p:nvPr/>
        </p:nvCxnSpPr>
        <p:spPr>
          <a:xfrm flipH="1" flipV="1">
            <a:off x="1079500" y="3429000"/>
            <a:ext cx="425450" cy="42545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3563938" y="3429000"/>
            <a:ext cx="577850" cy="39052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5867400" y="3429000"/>
            <a:ext cx="1100138" cy="3302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对象 16"/>
          <p:cNvGraphicFramePr>
            <a:graphicFrameLocks/>
          </p:cNvGraphicFramePr>
          <p:nvPr/>
        </p:nvGraphicFramePr>
        <p:xfrm>
          <a:off x="2251075" y="4867275"/>
          <a:ext cx="1708150" cy="1793875"/>
        </p:xfrm>
        <a:graphic>
          <a:graphicData uri="http://schemas.openxmlformats.org/presentationml/2006/ole">
            <p:oleObj spid="_x0000_s3076" r:id="rId6" imgW="1952898" imgH="1943371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/>
          <p:nvPr/>
        </p:nvSpPr>
        <p:spPr>
          <a:xfrm>
            <a:off x="1030288" y="2189163"/>
            <a:ext cx="6934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ahoma" panose="020B0604030504040204" pitchFamily="34" charset="0"/>
                <a:ea typeface="宋体" panose="02010600030101010101" pitchFamily="2" charset="-122"/>
              </a:rPr>
              <a:t>一、什么是参照物和机械运动</a:t>
            </a:r>
          </a:p>
        </p:txBody>
      </p:sp>
      <p:sp>
        <p:nvSpPr>
          <p:cNvPr id="27654" name="Text Box 6"/>
          <p:cNvSpPr txBox="1"/>
          <p:nvPr/>
        </p:nvSpPr>
        <p:spPr>
          <a:xfrm>
            <a:off x="957263" y="4664075"/>
            <a:ext cx="7596187" cy="700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ahoma" panose="020B0604030504040204" pitchFamily="34" charset="0"/>
                <a:ea typeface="宋体" panose="02010600030101010101" pitchFamily="2" charset="-122"/>
              </a:rPr>
              <a:t>三、两个物体相对静止的条件</a:t>
            </a:r>
          </a:p>
        </p:txBody>
      </p:sp>
      <p:sp>
        <p:nvSpPr>
          <p:cNvPr id="27657" name="Text Box 9"/>
          <p:cNvSpPr txBox="1"/>
          <p:nvPr/>
        </p:nvSpPr>
        <p:spPr>
          <a:xfrm>
            <a:off x="1654175" y="857250"/>
            <a:ext cx="7489825" cy="700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第二节、运动的描述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505200" y="90488"/>
            <a:ext cx="2133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小   结</a:t>
            </a:r>
          </a:p>
        </p:txBody>
      </p:sp>
      <p:sp>
        <p:nvSpPr>
          <p:cNvPr id="29701" name="矩形 83976"/>
          <p:cNvSpPr/>
          <p:nvPr/>
        </p:nvSpPr>
        <p:spPr>
          <a:xfrm>
            <a:off x="1031875" y="3294063"/>
            <a:ext cx="6913563" cy="110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4000" b="1" dirty="0">
                <a:latin typeface="Tahoma" panose="020B0604030504040204" pitchFamily="34" charset="0"/>
                <a:ea typeface="宋体" panose="02010600030101010101" pitchFamily="2" charset="-122"/>
              </a:rPr>
              <a:t>二、如何判断一个物体是运动的还是静止的？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7" grpId="0"/>
      <p:bldP spid="297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1" descr="山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382588"/>
            <a:ext cx="2938463" cy="2573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2" name="图片 2" descr="树"/>
          <p:cNvPicPr>
            <a:picLocks noChangeAspect="1"/>
          </p:cNvPicPr>
          <p:nvPr/>
        </p:nvPicPr>
        <p:blipFill>
          <a:blip r:embed="rId3" cstate="print"/>
          <a:srcRect l="380" t="-3773" r="-380" b="12943"/>
          <a:stretch>
            <a:fillRect/>
          </a:stretch>
        </p:blipFill>
        <p:spPr>
          <a:xfrm>
            <a:off x="4152900" y="263525"/>
            <a:ext cx="3633788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3" name="图片 4" descr="一杯水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" y="3238500"/>
            <a:ext cx="2933700" cy="284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4" name="图片 5" descr="楼"/>
          <p:cNvPicPr>
            <a:picLocks noChangeAspect="1"/>
          </p:cNvPicPr>
          <p:nvPr/>
        </p:nvPicPr>
        <p:blipFill>
          <a:blip r:embed="rId5" cstate="print"/>
          <a:srcRect b="33818"/>
          <a:stretch>
            <a:fillRect/>
          </a:stretch>
        </p:blipFill>
        <p:spPr>
          <a:xfrm>
            <a:off x="4143375" y="3357563"/>
            <a:ext cx="3695700" cy="2617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1" descr="水分子运动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1938" y="301625"/>
            <a:ext cx="2782887" cy="278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6" name="图片 2" descr="地球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538" y="3244850"/>
            <a:ext cx="2922587" cy="194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文本框 1"/>
          <p:cNvSpPr txBox="1"/>
          <p:nvPr/>
        </p:nvSpPr>
        <p:spPr>
          <a:xfrm>
            <a:off x="5257800" y="3244850"/>
            <a:ext cx="35782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32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水分子不停地运动</a:t>
            </a:r>
          </a:p>
        </p:txBody>
      </p:sp>
      <p:sp>
        <p:nvSpPr>
          <p:cNvPr id="57348" name="文本框 2"/>
          <p:cNvSpPr txBox="1"/>
          <p:nvPr/>
        </p:nvSpPr>
        <p:spPr>
          <a:xfrm>
            <a:off x="1230313" y="5326063"/>
            <a:ext cx="6684962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3600" dirty="0">
                <a:latin typeface="Tahoma" panose="020B0604030504040204" pitchFamily="34" charset="0"/>
                <a:ea typeface="宋体" panose="02010600030101010101" pitchFamily="2" charset="-122"/>
              </a:rPr>
              <a:t>运动是宇宙</a:t>
            </a:r>
            <a:r>
              <a:rPr lang="zh-CN" altLang="en-US" sz="36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最</a:t>
            </a:r>
            <a:r>
              <a:rPr lang="zh-CN" altLang="zh-CN" sz="36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普遍存在</a:t>
            </a:r>
            <a:r>
              <a:rPr lang="zh-CN" altLang="zh-CN" sz="3600" dirty="0">
                <a:latin typeface="Tahoma" panose="020B0604030504040204" pitchFamily="34" charset="0"/>
                <a:ea typeface="宋体" panose="02010600030101010101" pitchFamily="2" charset="-122"/>
              </a:rPr>
              <a:t>的现象！</a:t>
            </a:r>
          </a:p>
        </p:txBody>
      </p:sp>
      <p:pic>
        <p:nvPicPr>
          <p:cNvPr id="57349" name="图片 3" descr="银河系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625" y="301625"/>
            <a:ext cx="3768725" cy="271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63490"/>
          <p:cNvSpPr/>
          <p:nvPr/>
        </p:nvSpPr>
        <p:spPr>
          <a:xfrm>
            <a:off x="642938" y="4572000"/>
            <a:ext cx="6929437" cy="2124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4400" b="1" dirty="0">
                <a:latin typeface="Tahoma" panose="020B0604030504040204" pitchFamily="34" charset="0"/>
                <a:ea typeface="宋体" panose="02010600030101010101" pitchFamily="2" charset="-122"/>
              </a:rPr>
              <a:t>一、机械运动</a:t>
            </a:r>
            <a:endParaRPr lang="en-US" altLang="zh-CN" sz="4400" b="1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4400" b="1" dirty="0">
                <a:latin typeface="Tahoma" panose="020B0604030504040204" pitchFamily="34" charset="0"/>
                <a:ea typeface="宋体" panose="02010600030101010101" pitchFamily="2" charset="-122"/>
              </a:rPr>
              <a:t>物体</a:t>
            </a:r>
            <a:r>
              <a: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位置</a:t>
            </a:r>
            <a:r>
              <a:rPr lang="zh-CN" altLang="en-US" sz="4400" b="1" dirty="0">
                <a:latin typeface="Tahoma" panose="020B0604030504040204" pitchFamily="34" charset="0"/>
                <a:ea typeface="宋体" panose="02010600030101010101" pitchFamily="2" charset="-122"/>
              </a:rPr>
              <a:t>随时间</a:t>
            </a:r>
            <a:r>
              <a: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的变化</a:t>
            </a:r>
            <a:r>
              <a:rPr lang="zh-CN" altLang="en-US" sz="4400" b="1" dirty="0">
                <a:latin typeface="Tahoma" panose="020B0604030504040204" pitchFamily="34" charset="0"/>
                <a:ea typeface="宋体" panose="02010600030101010101" pitchFamily="2" charset="-122"/>
              </a:rPr>
              <a:t>叫</a:t>
            </a:r>
            <a:r>
              <a: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机械运动</a:t>
            </a:r>
            <a:r>
              <a:rPr lang="zh-CN" altLang="en-US" sz="4400" b="1" dirty="0">
                <a:latin typeface="Tahoma" panose="020B0604030504040204" pitchFamily="34" charset="0"/>
                <a:ea typeface="宋体" panose="02010600030101010101" pitchFamily="2" charset="-122"/>
              </a:rPr>
              <a:t>；简称</a:t>
            </a:r>
            <a:r>
              <a: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运动</a:t>
            </a:r>
            <a:endParaRPr lang="en-US" altLang="zh-CN" sz="4400" b="1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15"/>
          <p:cNvGrpSpPr/>
          <p:nvPr/>
        </p:nvGrpSpPr>
        <p:grpSpPr>
          <a:xfrm>
            <a:off x="2500313" y="500063"/>
            <a:ext cx="4000500" cy="3857625"/>
            <a:chOff x="1238" y="3254"/>
            <a:chExt cx="5288" cy="5112"/>
          </a:xfrm>
        </p:grpSpPr>
        <p:sp>
          <p:nvSpPr>
            <p:cNvPr id="58371" name="AutoShape 8"/>
            <p:cNvSpPr/>
            <p:nvPr/>
          </p:nvSpPr>
          <p:spPr>
            <a:xfrm rot="-5400000">
              <a:off x="1331" y="3159"/>
              <a:ext cx="5099" cy="5287"/>
            </a:xfrm>
            <a:prstGeom prst="leftBracket">
              <a:avLst>
                <a:gd name="adj" fmla="val 8328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372" name="Line 9"/>
            <p:cNvSpPr/>
            <p:nvPr/>
          </p:nvSpPr>
          <p:spPr>
            <a:xfrm>
              <a:off x="1240" y="4359"/>
              <a:ext cx="5283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240" y="5608"/>
              <a:ext cx="52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240" y="5978"/>
              <a:ext cx="52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1240" y="6397"/>
              <a:ext cx="52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1416" y="6790"/>
              <a:ext cx="493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1416" y="7184"/>
              <a:ext cx="493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1416" y="7971"/>
              <a:ext cx="493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379" name="Line 16"/>
            <p:cNvSpPr/>
            <p:nvPr/>
          </p:nvSpPr>
          <p:spPr>
            <a:xfrm>
              <a:off x="1590" y="8366"/>
              <a:ext cx="4584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1416" y="7579"/>
              <a:ext cx="493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Line 10"/>
            <p:cNvSpPr>
              <a:spLocks noChangeShapeType="1"/>
            </p:cNvSpPr>
            <p:nvPr/>
          </p:nvSpPr>
          <p:spPr bwMode="auto">
            <a:xfrm>
              <a:off x="1240" y="4941"/>
              <a:ext cx="52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1242" y="4544"/>
              <a:ext cx="52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42" y="4729"/>
              <a:ext cx="52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242" y="5261"/>
              <a:ext cx="52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3" name="对象 2"/>
          <p:cNvGraphicFramePr>
            <a:graphicFrameLocks/>
          </p:cNvGraphicFramePr>
          <p:nvPr/>
        </p:nvGraphicFramePr>
        <p:xfrm>
          <a:off x="3925888" y="2230438"/>
          <a:ext cx="1425575" cy="1298575"/>
        </p:xfrm>
        <a:graphic>
          <a:graphicData uri="http://schemas.openxmlformats.org/presentationml/2006/ole">
            <p:oleObj spid="_x0000_s1026" r:id="rId3" imgW="1867161" imgH="1914286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3889 -0.23509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矩形 89089"/>
          <p:cNvSpPr/>
          <p:nvPr/>
        </p:nvSpPr>
        <p:spPr>
          <a:xfrm>
            <a:off x="611188" y="142875"/>
            <a:ext cx="6192837" cy="7842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4500" dirty="0">
                <a:latin typeface="Tahoma" panose="020B0604030504040204" pitchFamily="34" charset="0"/>
                <a:ea typeface="宋体" panose="02010600030101010101" pitchFamily="2" charset="-122"/>
              </a:rPr>
              <a:t>观察：火车动没动？</a:t>
            </a:r>
            <a:endParaRPr lang="zh-CN" altLang="en-US" sz="4500" dirty="0">
              <a:solidFill>
                <a:schemeClr val="fol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89093" name="火车运动.mpg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5536" y="908720"/>
            <a:ext cx="8142287" cy="5483225"/>
          </a:xfrm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9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09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9"/>
          <p:cNvSpPr txBox="1"/>
          <p:nvPr/>
        </p:nvSpPr>
        <p:spPr>
          <a:xfrm>
            <a:off x="250825" y="4389438"/>
            <a:ext cx="8054975" cy="625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500" b="1" dirty="0">
                <a:latin typeface="Tahoma" panose="020B060403050404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500" b="1" dirty="0">
                <a:latin typeface="Tahoma" panose="020B060403050404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500" b="1" dirty="0">
                <a:latin typeface="Tahoma" panose="020B0604030504040204" pitchFamily="34" charset="0"/>
                <a:ea typeface="宋体" panose="02010600030101010101" pitchFamily="2" charset="-122"/>
              </a:rPr>
              <a:t>）小明前后为什么会有不同感觉呢？</a:t>
            </a:r>
          </a:p>
        </p:txBody>
      </p:sp>
      <p:sp>
        <p:nvSpPr>
          <p:cNvPr id="60429" name="Text Box 10"/>
          <p:cNvSpPr txBox="1"/>
          <p:nvPr/>
        </p:nvSpPr>
        <p:spPr>
          <a:xfrm>
            <a:off x="250825" y="5016500"/>
            <a:ext cx="8534400" cy="6270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 dirty="0">
                <a:latin typeface="Tahoma" panose="020B060403050404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500" b="1" dirty="0">
                <a:latin typeface="Tahoma" panose="020B060403050404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500" b="1" dirty="0">
                <a:latin typeface="Tahoma" panose="020B0604030504040204" pitchFamily="34" charset="0"/>
                <a:ea typeface="宋体" panose="02010600030101010101" pitchFamily="2" charset="-122"/>
              </a:rPr>
              <a:t>）你还能举出类似的现象吗？</a:t>
            </a:r>
          </a:p>
        </p:txBody>
      </p:sp>
      <p:sp>
        <p:nvSpPr>
          <p:cNvPr id="60419" name="Text Box 20"/>
          <p:cNvSpPr txBox="1"/>
          <p:nvPr/>
        </p:nvSpPr>
        <p:spPr>
          <a:xfrm>
            <a:off x="357188" y="128588"/>
            <a:ext cx="1828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华文行楷" pitchFamily="2" charset="-122"/>
              </a:rPr>
              <a:t>议一议</a:t>
            </a:r>
          </a:p>
        </p:txBody>
      </p:sp>
      <p:grpSp>
        <p:nvGrpSpPr>
          <p:cNvPr id="2" name="组合 7"/>
          <p:cNvGrpSpPr/>
          <p:nvPr/>
        </p:nvGrpSpPr>
        <p:grpSpPr>
          <a:xfrm>
            <a:off x="944563" y="736600"/>
            <a:ext cx="6985000" cy="3494088"/>
            <a:chOff x="1488" y="1307"/>
            <a:chExt cx="9576" cy="5502"/>
          </a:xfrm>
        </p:grpSpPr>
        <p:graphicFrame>
          <p:nvGraphicFramePr>
            <p:cNvPr id="60421" name="对象 1"/>
            <p:cNvGraphicFramePr>
              <a:graphicFrameLocks/>
            </p:cNvGraphicFramePr>
            <p:nvPr/>
          </p:nvGraphicFramePr>
          <p:xfrm>
            <a:off x="1488" y="2997"/>
            <a:ext cx="3813" cy="3813"/>
          </p:xfrm>
          <a:graphic>
            <a:graphicData uri="http://schemas.openxmlformats.org/presentationml/2006/ole">
              <p:oleObj spid="_x0000_s2050" r:id="rId3" imgW="2419048" imgH="2419048" progId="PBrush">
                <p:embed/>
              </p:oleObj>
            </a:graphicData>
          </a:graphic>
        </p:graphicFrame>
        <p:sp>
          <p:nvSpPr>
            <p:cNvPr id="15365" name="AutoShape 4"/>
            <p:cNvSpPr/>
            <p:nvPr/>
          </p:nvSpPr>
          <p:spPr>
            <a:xfrm>
              <a:off x="2835" y="1487"/>
              <a:ext cx="2007" cy="1957"/>
            </a:xfrm>
            <a:prstGeom prst="wedgeRoundRectCallout">
              <a:avLst>
                <a:gd name="adj1" fmla="val -2958"/>
                <a:gd name="adj2" fmla="val 95361"/>
                <a:gd name="adj3" fmla="val 16667"/>
              </a:avLst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 </a:t>
              </a: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srgbClr val="11122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火车终于动    起来了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11122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。</a:t>
              </a:r>
              <a:endPara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11122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graphicFrame>
          <p:nvGraphicFramePr>
            <p:cNvPr id="60423" name="对象 3"/>
            <p:cNvGraphicFramePr>
              <a:graphicFrameLocks/>
            </p:cNvGraphicFramePr>
            <p:nvPr/>
          </p:nvGraphicFramePr>
          <p:xfrm>
            <a:off x="7081" y="2854"/>
            <a:ext cx="3828" cy="3618"/>
          </p:xfrm>
          <a:graphic>
            <a:graphicData uri="http://schemas.openxmlformats.org/presentationml/2006/ole">
              <p:oleObj spid="_x0000_s2051" r:id="rId4" imgW="2429214" imgH="2295238" progId="PBrush">
                <p:embed/>
              </p:oleObj>
            </a:graphicData>
          </a:graphic>
        </p:graphicFrame>
        <p:sp>
          <p:nvSpPr>
            <p:cNvPr id="60424" name="AutoShape 3"/>
            <p:cNvSpPr/>
            <p:nvPr/>
          </p:nvSpPr>
          <p:spPr>
            <a:xfrm>
              <a:off x="8106" y="1307"/>
              <a:ext cx="2959" cy="1690"/>
            </a:xfrm>
            <a:prstGeom prst="wedgeRoundRectCallout">
              <a:avLst>
                <a:gd name="adj1" fmla="val -8037"/>
                <a:gd name="adj2" fmla="val 114694"/>
                <a:gd name="adj3" fmla="val 16667"/>
              </a:avLst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火车根本就没动</a:t>
              </a:r>
              <a:r>
                <a:rPr lang="zh-CN" altLang="en-US" sz="28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。</a:t>
              </a:r>
            </a:p>
          </p:txBody>
        </p:sp>
      </p:grpSp>
      <p:sp>
        <p:nvSpPr>
          <p:cNvPr id="6" name="Text Box 10"/>
          <p:cNvSpPr txBox="1"/>
          <p:nvPr/>
        </p:nvSpPr>
        <p:spPr>
          <a:xfrm>
            <a:off x="304800" y="5572125"/>
            <a:ext cx="8534400" cy="11604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 dirty="0">
                <a:latin typeface="Tahoma" panose="020B060403050404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500" b="1" dirty="0">
                <a:latin typeface="Tahoma" panose="020B060403050404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500" b="1" dirty="0">
                <a:latin typeface="Tahoma" panose="020B0604030504040204" pitchFamily="34" charset="0"/>
                <a:ea typeface="宋体" panose="02010600030101010101" pitchFamily="2" charset="-122"/>
              </a:rPr>
              <a:t>）你能总结出：判断物体静止还是运动的方法吗？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/>
          <p:nvPr/>
        </p:nvSpPr>
        <p:spPr>
          <a:xfrm>
            <a:off x="395288" y="504825"/>
            <a:ext cx="9001125" cy="85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000" dirty="0">
                <a:solidFill>
                  <a:schemeClr val="folHlink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二、判断物体运动或静止</a:t>
            </a:r>
          </a:p>
        </p:txBody>
      </p:sp>
      <p:sp>
        <p:nvSpPr>
          <p:cNvPr id="14341" name="Text Box 5"/>
          <p:cNvSpPr txBox="1"/>
          <p:nvPr/>
        </p:nvSpPr>
        <p:spPr>
          <a:xfrm>
            <a:off x="395288" y="1444625"/>
            <a:ext cx="8856662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latin typeface="Tahoma" panose="020B060403050404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000" dirty="0">
                <a:latin typeface="Tahoma" panose="020B060403050404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3800" dirty="0">
                <a:latin typeface="Tahoma" panose="020B0604030504040204" pitchFamily="34" charset="0"/>
                <a:ea typeface="宋体" panose="02010600030101010101" pitchFamily="2" charset="-122"/>
              </a:rPr>
              <a:t>选另一物体作为标准，叫参照物</a:t>
            </a:r>
            <a:r>
              <a:rPr lang="en-US" altLang="zh-CN" sz="3800" dirty="0">
                <a:latin typeface="Tahoma" panose="020B0604030504040204" pitchFamily="34" charset="0"/>
                <a:ea typeface="宋体" panose="02010600030101010101" pitchFamily="2" charset="-122"/>
              </a:rPr>
              <a:t>;</a:t>
            </a:r>
            <a:r>
              <a:rPr lang="zh-CN" altLang="en-US" sz="4000" dirty="0"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4343" name="Text Box 7"/>
          <p:cNvSpPr txBox="1"/>
          <p:nvPr/>
        </p:nvSpPr>
        <p:spPr>
          <a:xfrm>
            <a:off x="428625" y="2643188"/>
            <a:ext cx="8208963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latin typeface="Tahoma" panose="020B060403050404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000" dirty="0">
                <a:latin typeface="Tahoma" panose="020B0604030504040204" pitchFamily="34" charset="0"/>
                <a:ea typeface="宋体" panose="02010600030101010101" pitchFamily="2" charset="-122"/>
              </a:rPr>
              <a:t>、相对参照物，位置是否改变；</a:t>
            </a:r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28625" y="3786188"/>
            <a:ext cx="8208963" cy="1323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latin typeface="Tahoma" panose="020B060403050404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4000" dirty="0">
                <a:latin typeface="Tahoma" panose="020B0604030504040204" pitchFamily="34" charset="0"/>
                <a:ea typeface="宋体" panose="02010600030101010101" pitchFamily="2" charset="-122"/>
              </a:rPr>
              <a:t>、选取不同的参照物，物体的运动状态可能不同。</a:t>
            </a:r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1643063" y="4502150"/>
            <a:ext cx="6215062" cy="1768475"/>
            <a:chOff x="1643042" y="4501364"/>
            <a:chExt cx="6215106" cy="1768779"/>
          </a:xfrm>
        </p:grpSpPr>
        <p:cxnSp>
          <p:nvCxnSpPr>
            <p:cNvPr id="61446" name="直接箭头连接符 9"/>
            <p:cNvCxnSpPr/>
            <p:nvPr/>
          </p:nvCxnSpPr>
          <p:spPr>
            <a:xfrm rot="5400000">
              <a:off x="3679025" y="4964917"/>
              <a:ext cx="928694" cy="1588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arrow" w="med" len="med"/>
            </a:ln>
          </p:spPr>
        </p:cxnSp>
        <p:sp>
          <p:nvSpPr>
            <p:cNvPr id="61447" name="Text Box 7"/>
            <p:cNvSpPr txBox="1"/>
            <p:nvPr/>
          </p:nvSpPr>
          <p:spPr>
            <a:xfrm>
              <a:off x="1643042" y="5500702"/>
              <a:ext cx="6215106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运动和静止的相对性</a:t>
              </a:r>
              <a:r>
                <a:rPr lang="zh-CN" altLang="en-US" sz="4400" dirty="0">
                  <a:latin typeface="Tahoma" panose="020B0604030504040204" pitchFamily="34" charset="0"/>
                  <a:ea typeface="宋体" panose="02010600030101010101" pitchFamily="2" charset="-122"/>
                </a:rPr>
                <a:t>！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775" y="2168525"/>
            <a:ext cx="2117725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b="5086"/>
          <a:stretch>
            <a:fillRect/>
          </a:stretch>
        </p:blipFill>
        <p:spPr>
          <a:xfrm>
            <a:off x="311150" y="3392488"/>
            <a:ext cx="1801813" cy="95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1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00" y="168275"/>
            <a:ext cx="1935163" cy="192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Text Box 8"/>
          <p:cNvSpPr txBox="1"/>
          <p:nvPr/>
        </p:nvSpPr>
        <p:spPr>
          <a:xfrm>
            <a:off x="477838" y="4794250"/>
            <a:ext cx="8278812" cy="11604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dirty="0">
                <a:latin typeface="Tahoma" panose="020B0604030504040204" pitchFamily="34" charset="0"/>
                <a:ea typeface="宋体" panose="02010600030101010101" pitchFamily="2" charset="-122"/>
              </a:rPr>
              <a:t>白车相对于树，向</a:t>
            </a:r>
            <a:r>
              <a:rPr lang="en-US" altLang="zh-CN" sz="3500" dirty="0">
                <a:latin typeface="Tahoma" panose="020B0604030504040204" pitchFamily="34" charset="0"/>
                <a:ea typeface="宋体" panose="02010600030101010101" pitchFamily="2" charset="-122"/>
              </a:rPr>
              <a:t>_____</a:t>
            </a:r>
            <a:r>
              <a:rPr lang="zh-CN" altLang="zh-CN" sz="3500" dirty="0">
                <a:latin typeface="Tahoma" panose="020B0604030504040204" pitchFamily="34" charset="0"/>
                <a:ea typeface="宋体" panose="02010600030101010101" pitchFamily="2" charset="-122"/>
              </a:rPr>
              <a:t>运动；相对于蓝车，</a:t>
            </a:r>
            <a:r>
              <a:rPr lang="zh-CN" altLang="en-US" sz="3500" dirty="0">
                <a:latin typeface="Tahoma" panose="020B0604030504040204" pitchFamily="34" charset="0"/>
                <a:ea typeface="宋体" panose="02010600030101010101" pitchFamily="2" charset="-122"/>
              </a:rPr>
              <a:t>向</a:t>
            </a:r>
            <a:r>
              <a:rPr lang="en-US" altLang="zh-CN" sz="3500" dirty="0">
                <a:latin typeface="Tahoma" panose="020B0604030504040204" pitchFamily="34" charset="0"/>
                <a:ea typeface="宋体" panose="02010600030101010101" pitchFamily="2" charset="-122"/>
              </a:rPr>
              <a:t>_____</a:t>
            </a:r>
            <a:r>
              <a:rPr lang="zh-CN" altLang="zh-CN" sz="3500" dirty="0">
                <a:latin typeface="Tahoma" panose="020B0604030504040204" pitchFamily="34" charset="0"/>
                <a:ea typeface="宋体" panose="02010600030101010101" pitchFamily="2" charset="-122"/>
              </a:rPr>
              <a:t>运动。</a:t>
            </a:r>
          </a:p>
        </p:txBody>
      </p:sp>
      <p:sp>
        <p:nvSpPr>
          <p:cNvPr id="63493" name="Text Box 8"/>
          <p:cNvSpPr txBox="1"/>
          <p:nvPr/>
        </p:nvSpPr>
        <p:spPr>
          <a:xfrm>
            <a:off x="2267744" y="1412776"/>
            <a:ext cx="6553200" cy="1157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500" dirty="0">
                <a:latin typeface="Tahoma" panose="020B0604030504040204" pitchFamily="34" charset="0"/>
                <a:ea typeface="宋体" panose="02010600030101010101" pitchFamily="2" charset="-122"/>
              </a:rPr>
              <a:t>两辆车同时向东行驶，观察运动过程，回答问题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7927 -1.85185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25 0.000000 L 0.327361 0.000000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Administrator\Desktop\快照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0648"/>
            <a:ext cx="8915400" cy="5838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534</Words>
  <Application>Microsoft Office PowerPoint</Application>
  <PresentationFormat>全屏显示(4:3)</PresentationFormat>
  <Paragraphs>51</Paragraphs>
  <Slides>16</Slides>
  <Notes>0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</cp:revision>
  <dcterms:created xsi:type="dcterms:W3CDTF">2018-07-21T04:21:48Z</dcterms:created>
  <dcterms:modified xsi:type="dcterms:W3CDTF">2018-07-26T14:22:45Z</dcterms:modified>
</cp:coreProperties>
</file>