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5B401-B0AF-4533-91C9-BC5A550B52AD}" type="datetimeFigureOut">
              <a:rPr lang="zh-CN" altLang="en-US" smtClean="0"/>
              <a:t>2020/4/29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D3469-7362-419C-95F9-A38FE11EE334}" type="slidenum">
              <a:rPr lang="zh-CN" altLang="en-US" smtClean="0"/>
              <a:t>‹#›</a:t>
            </a:fld>
            <a:endParaRPr lang="zh-CN" altLang="en-US"/>
          </a:p>
        </p:txBody>
      </p:sp>
    </p:spTree>
    <p:extLst>
      <p:ext uri="{BB962C8B-B14F-4D97-AF65-F5344CB8AC3E}">
        <p14:creationId xmlns:p14="http://schemas.microsoft.com/office/powerpoint/2010/main" val="181814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0D3469-7362-419C-95F9-A38FE11EE334}" type="slidenum">
              <a:rPr lang="zh-CN" altLang="en-US" smtClean="0"/>
              <a:t>3</a:t>
            </a:fld>
            <a:endParaRPr lang="zh-CN" altLang="en-US"/>
          </a:p>
        </p:txBody>
      </p:sp>
    </p:spTree>
    <p:extLst>
      <p:ext uri="{BB962C8B-B14F-4D97-AF65-F5344CB8AC3E}">
        <p14:creationId xmlns:p14="http://schemas.microsoft.com/office/powerpoint/2010/main" val="216633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2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48100" y="2124075"/>
          <a:ext cx="5038725" cy="2124075"/>
          <a:chOff x="3848100" y="2124075"/>
          <a:chExt cx="5038725" cy="2124075"/>
        </a:xfrm>
      </p:grpSpPr>
      <p:sp>
        <p:nvSpPr>
          <p:cNvPr id="2" name="文本框 1"/>
          <p:cNvSpPr txBox="1"/>
          <p:nvPr/>
        </p:nvSpPr>
        <p:spPr>
          <a:xfrm>
            <a:off x="2915816" y="2204864"/>
            <a:ext cx="3672408" cy="796372"/>
          </a:xfrm>
          <a:prstGeom prst="rect">
            <a:avLst/>
          </a:prstGeom>
          <a:noFill/>
        </p:spPr>
        <p:txBody>
          <a:bodyPr wrap="square" lIns="0" tIns="0" rIns="0" bIns="0" rtlCol="0">
            <a:spAutoFit/>
          </a:bodyPr>
          <a:lstStyle/>
          <a:p>
            <a:pPr marL="0" marR="0" lvl="0" indent="0" algn="l" fontAlgn="base">
              <a:lnSpc>
                <a:spcPct val="125000"/>
              </a:lnSpc>
            </a:pPr>
            <a:r>
              <a:rPr lang="en-US" sz="4800" u="none" spc="0" dirty="0" smtClean="0">
                <a:solidFill>
                  <a:srgbClr val="FFFFFF">
                    <a:alpha val="100000"/>
                  </a:srgbClr>
                </a:solidFill>
                <a:latin typeface="黑体" pitchFamily="49" charset="-122"/>
              </a:rPr>
              <a:t>8.3 </a:t>
            </a:r>
            <a:r>
              <a:rPr lang="en-US" sz="4800" u="none" spc="0" dirty="0" err="1" smtClean="0">
                <a:solidFill>
                  <a:srgbClr val="FFFFFF">
                    <a:alpha val="100000"/>
                  </a:srgbClr>
                </a:solidFill>
                <a:latin typeface="黑体" pitchFamily="49" charset="-122"/>
              </a:rPr>
              <a:t>摩擦力</a:t>
            </a:r>
            <a:endParaRPr lang="en-US" sz="4800" u="none" spc="0" dirty="0">
              <a:solidFill>
                <a:srgbClr val="FFFFFF">
                  <a:alpha val="100000"/>
                </a:srgbClr>
              </a:solidFill>
              <a:latin typeface="黑体" pitchFamily="49" charset="-122"/>
            </a:endParaRPr>
          </a:p>
        </p:txBody>
      </p:sp>
    </p:spTree>
    <p:extLst>
      <p:ext uri="{BB962C8B-B14F-4D97-AF65-F5344CB8AC3E}">
        <p14:creationId xmlns:p14="http://schemas.microsoft.com/office/powerpoint/2010/main" val="285163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268075" cy="4714875"/>
          <a:chOff x="381000" y="266700"/>
          <a:chExt cx="11268075" cy="47148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摩擦力定义</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2771776" y="1968500"/>
            <a:ext cx="96202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向右运动</a:t>
            </a:r>
            <a:endParaRPr lang="en-US" sz="1800"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866775" y="2832100"/>
            <a:ext cx="2209800" cy="254000"/>
          </a:xfrm>
          <a:prstGeom prst="rect">
            <a:avLst/>
          </a:prstGeom>
        </p:spPr>
      </p:pic>
      <p:pic>
        <p:nvPicPr>
          <p:cNvPr id="6" name="图片 5"/>
          <p:cNvPicPr/>
          <p:nvPr/>
        </p:nvPicPr>
        <p:blipFill>
          <a:blip r:embed="rId3"/>
          <a:stretch>
            <a:fillRect/>
          </a:stretch>
        </p:blipFill>
        <p:spPr>
          <a:xfrm>
            <a:off x="4572000" y="1651001"/>
            <a:ext cx="2419350" cy="1435100"/>
          </a:xfrm>
          <a:prstGeom prst="rect">
            <a:avLst/>
          </a:prstGeom>
        </p:spPr>
      </p:pic>
      <p:pic>
        <p:nvPicPr>
          <p:cNvPr id="7" name="图片 6"/>
          <p:cNvPicPr/>
          <p:nvPr/>
        </p:nvPicPr>
        <p:blipFill>
          <a:blip r:embed="rId4"/>
          <a:stretch>
            <a:fillRect/>
          </a:stretch>
        </p:blipFill>
        <p:spPr>
          <a:xfrm>
            <a:off x="1285876" y="1663700"/>
            <a:ext cx="1285875" cy="1168400"/>
          </a:xfrm>
          <a:prstGeom prst="rect">
            <a:avLst/>
          </a:prstGeom>
        </p:spPr>
      </p:pic>
      <p:pic>
        <p:nvPicPr>
          <p:cNvPr id="8" name="图片 7"/>
          <p:cNvPicPr/>
          <p:nvPr/>
        </p:nvPicPr>
        <p:blipFill>
          <a:blip r:embed="rId5"/>
          <a:stretch>
            <a:fillRect/>
          </a:stretch>
        </p:blipFill>
        <p:spPr>
          <a:xfrm>
            <a:off x="1152525" y="3657601"/>
            <a:ext cx="1619250" cy="2628900"/>
          </a:xfrm>
          <a:prstGeom prst="rect">
            <a:avLst/>
          </a:prstGeom>
          <a:ln w="63500" cap="flat" cmpd="sng" algn="ctr">
            <a:solidFill>
              <a:srgbClr val="FFFFFF">
                <a:alpha val="14900"/>
              </a:srgbClr>
            </a:solidFill>
            <a:prstDash val="solid"/>
            <a:round/>
            <a:headEnd type="none" w="med" len="med"/>
            <a:tailEnd type="none" w="med" len="med"/>
          </a:ln>
        </p:spPr>
      </p:pic>
      <p:sp>
        <p:nvSpPr>
          <p:cNvPr id="9" name="文本框 8"/>
          <p:cNvSpPr txBox="1"/>
          <p:nvPr/>
        </p:nvSpPr>
        <p:spPr>
          <a:xfrm>
            <a:off x="3362325" y="4229100"/>
            <a:ext cx="291465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小胖子有向下掉的趋势（相对运动趋势</a:t>
            </a:r>
            <a:r>
              <a:rPr lang="en-US" sz="2300" u="none" spc="0" dirty="0">
                <a:solidFill>
                  <a:srgbClr val="FFFFFF">
                    <a:alpha val="100000"/>
                  </a:srgbClr>
                </a:solidFill>
                <a:latin typeface="黑体" pitchFamily="49" charset="-122"/>
              </a:rPr>
              <a:t>）</a:t>
            </a:r>
          </a:p>
        </p:txBody>
      </p:sp>
      <p:sp>
        <p:nvSpPr>
          <p:cNvPr id="10" name="文本框 9"/>
          <p:cNvSpPr txBox="1"/>
          <p:nvPr/>
        </p:nvSpPr>
        <p:spPr>
          <a:xfrm>
            <a:off x="1333501" y="3060700"/>
            <a:ext cx="98107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相对运动</a:t>
            </a:r>
            <a:endParaRPr lang="en-US" sz="1800" u="none" spc="0" dirty="0">
              <a:solidFill>
                <a:srgbClr val="FFD732">
                  <a:alpha val="100000"/>
                </a:srgbClr>
              </a:solidFill>
              <a:latin typeface="黑体" pitchFamily="49" charset="-122"/>
            </a:endParaRPr>
          </a:p>
        </p:txBody>
      </p:sp>
      <p:sp>
        <p:nvSpPr>
          <p:cNvPr id="11" name="文本框 10"/>
          <p:cNvSpPr txBox="1"/>
          <p:nvPr/>
        </p:nvSpPr>
        <p:spPr>
          <a:xfrm>
            <a:off x="3133725" y="2590800"/>
            <a:ext cx="13906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地面（不动</a:t>
            </a:r>
            <a:r>
              <a:rPr lang="en-US" sz="1800" u="none" spc="0" dirty="0">
                <a:solidFill>
                  <a:srgbClr val="FFFFFF">
                    <a:alpha val="100000"/>
                  </a:srgbClr>
                </a:solidFill>
                <a:latin typeface="黑体" pitchFamily="49" charset="-122"/>
              </a:rPr>
              <a:t>）</a:t>
            </a:r>
          </a:p>
        </p:txBody>
      </p:sp>
      <p:sp>
        <p:nvSpPr>
          <p:cNvPr id="12" name="文本框 11"/>
          <p:cNvSpPr txBox="1"/>
          <p:nvPr/>
        </p:nvSpPr>
        <p:spPr>
          <a:xfrm>
            <a:off x="6505575" y="1651000"/>
            <a:ext cx="476250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不动</a:t>
            </a:r>
            <a:endParaRPr lang="en-US" sz="1800" u="none" spc="0" dirty="0">
              <a:solidFill>
                <a:srgbClr val="FFFFFF">
                  <a:alpha val="100000"/>
                </a:srgbClr>
              </a:solidFill>
              <a:latin typeface="黑体" pitchFamily="49" charset="-122"/>
            </a:endParaRPr>
          </a:p>
        </p:txBody>
      </p:sp>
      <p:sp>
        <p:nvSpPr>
          <p:cNvPr id="13" name="文本框 12"/>
          <p:cNvSpPr txBox="1"/>
          <p:nvPr/>
        </p:nvSpPr>
        <p:spPr>
          <a:xfrm>
            <a:off x="6505575" y="2133600"/>
            <a:ext cx="476250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但有向右运动的趋势</a:t>
            </a:r>
            <a:endParaRPr lang="en-US" sz="1800" u="none" spc="0" dirty="0">
              <a:solidFill>
                <a:srgbClr val="FFFFFF">
                  <a:alpha val="100000"/>
                </a:srgbClr>
              </a:solidFill>
              <a:latin typeface="黑体" pitchFamily="49" charset="-122"/>
            </a:endParaRPr>
          </a:p>
        </p:txBody>
      </p:sp>
      <p:sp>
        <p:nvSpPr>
          <p:cNvPr id="14" name="文本框 13"/>
          <p:cNvSpPr txBox="1"/>
          <p:nvPr/>
        </p:nvSpPr>
        <p:spPr>
          <a:xfrm>
            <a:off x="5086350" y="3060700"/>
            <a:ext cx="476250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相对运动趋势</a:t>
            </a:r>
            <a:endParaRPr lang="en-US" sz="1800" u="none" spc="0" dirty="0">
              <a:solidFill>
                <a:srgbClr val="FFD732">
                  <a:alpha val="100000"/>
                </a:srgbClr>
              </a:solidFill>
              <a:latin typeface="黑体" pitchFamily="49" charset="-122"/>
            </a:endParaRPr>
          </a:p>
        </p:txBody>
      </p:sp>
      <p:pic>
        <p:nvPicPr>
          <p:cNvPr id="15" name="图片 14"/>
          <p:cNvPicPr/>
          <p:nvPr/>
        </p:nvPicPr>
        <p:blipFill>
          <a:blip r:embed="rId6"/>
          <a:stretch>
            <a:fillRect/>
          </a:stretch>
        </p:blipFill>
        <p:spPr>
          <a:xfrm>
            <a:off x="1314450" y="825500"/>
            <a:ext cx="1695450" cy="1066800"/>
          </a:xfrm>
          <a:prstGeom prst="rect">
            <a:avLst/>
          </a:prstGeom>
        </p:spPr>
      </p:pic>
    </p:spTree>
    <p:extLst>
      <p:ext uri="{BB962C8B-B14F-4D97-AF65-F5344CB8AC3E}">
        <p14:creationId xmlns:p14="http://schemas.microsoft.com/office/powerpoint/2010/main" val="381376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506200" cy="3810000"/>
          <a:chOff x="381000" y="266700"/>
          <a:chExt cx="11506200" cy="3810000"/>
        </a:xfrm>
      </p:grpSpPr>
      <p:sp>
        <p:nvSpPr>
          <p:cNvPr id="2" name="文本框 1"/>
          <p:cNvSpPr txBox="1"/>
          <p:nvPr/>
        </p:nvSpPr>
        <p:spPr>
          <a:xfrm>
            <a:off x="876300" y="12065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以下场景是否会产生摩擦力</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摩擦力产生的条件</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409575" y="1231900"/>
            <a:ext cx="419100" cy="558800"/>
          </a:xfrm>
          <a:prstGeom prst="rect">
            <a:avLst/>
          </a:prstGeom>
        </p:spPr>
      </p:pic>
      <p:pic>
        <p:nvPicPr>
          <p:cNvPr id="6" name="图片 5"/>
          <p:cNvPicPr/>
          <p:nvPr/>
        </p:nvPicPr>
        <p:blipFill>
          <a:blip r:embed="rId3"/>
          <a:stretch>
            <a:fillRect/>
          </a:stretch>
        </p:blipFill>
        <p:spPr>
          <a:xfrm>
            <a:off x="933450" y="1866900"/>
            <a:ext cx="2114550" cy="1955800"/>
          </a:xfrm>
          <a:prstGeom prst="rect">
            <a:avLst/>
          </a:prstGeom>
        </p:spPr>
      </p:pic>
      <p:pic>
        <p:nvPicPr>
          <p:cNvPr id="7" name="图片 6"/>
          <p:cNvPicPr/>
          <p:nvPr/>
        </p:nvPicPr>
        <p:blipFill>
          <a:blip r:embed="rId3"/>
          <a:stretch>
            <a:fillRect/>
          </a:stretch>
        </p:blipFill>
        <p:spPr>
          <a:xfrm>
            <a:off x="4591050" y="1841500"/>
            <a:ext cx="2114550" cy="1955800"/>
          </a:xfrm>
          <a:prstGeom prst="rect">
            <a:avLst/>
          </a:prstGeom>
        </p:spPr>
      </p:pic>
      <p:sp>
        <p:nvSpPr>
          <p:cNvPr id="8" name="文本框 7"/>
          <p:cNvSpPr txBox="1"/>
          <p:nvPr/>
        </p:nvSpPr>
        <p:spPr>
          <a:xfrm>
            <a:off x="3143250" y="3263900"/>
            <a:ext cx="5905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光滑</a:t>
            </a:r>
            <a:endParaRPr lang="en-US" sz="2300" u="none" spc="0" dirty="0">
              <a:solidFill>
                <a:srgbClr val="FFFFFF">
                  <a:alpha val="100000"/>
                </a:srgbClr>
              </a:solidFill>
              <a:latin typeface="黑体" pitchFamily="49" charset="-122"/>
            </a:endParaRPr>
          </a:p>
        </p:txBody>
      </p:sp>
      <p:sp>
        <p:nvSpPr>
          <p:cNvPr id="9" name="文本框 8"/>
          <p:cNvSpPr txBox="1"/>
          <p:nvPr/>
        </p:nvSpPr>
        <p:spPr>
          <a:xfrm>
            <a:off x="6743700" y="32385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粗糙</a:t>
            </a:r>
            <a:endParaRPr lang="en-US" sz="2300" u="none" spc="0" dirty="0">
              <a:solidFill>
                <a:srgbClr val="FFFFFF">
                  <a:alpha val="100000"/>
                </a:srgbClr>
              </a:solidFill>
              <a:latin typeface="黑体" pitchFamily="49" charset="-122"/>
            </a:endParaRPr>
          </a:p>
        </p:txBody>
      </p:sp>
      <p:sp>
        <p:nvSpPr>
          <p:cNvPr id="10" name="文本框 9"/>
          <p:cNvSpPr txBox="1"/>
          <p:nvPr/>
        </p:nvSpPr>
        <p:spPr>
          <a:xfrm>
            <a:off x="1371600" y="3822700"/>
            <a:ext cx="15049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有摩擦吗</a:t>
            </a:r>
            <a:r>
              <a:rPr lang="en-US" sz="2300" u="none" spc="0" dirty="0">
                <a:solidFill>
                  <a:srgbClr val="FFFFFF">
                    <a:alpha val="100000"/>
                  </a:srgbClr>
                </a:solidFill>
                <a:latin typeface="黑体" pitchFamily="49" charset="-122"/>
              </a:rPr>
              <a:t>？</a:t>
            </a:r>
          </a:p>
        </p:txBody>
      </p:sp>
      <p:sp>
        <p:nvSpPr>
          <p:cNvPr id="11" name="文本框 10"/>
          <p:cNvSpPr txBox="1"/>
          <p:nvPr/>
        </p:nvSpPr>
        <p:spPr>
          <a:xfrm>
            <a:off x="1657351" y="4394200"/>
            <a:ext cx="6381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没有</a:t>
            </a:r>
            <a:endParaRPr lang="en-US" sz="2300" u="none" spc="0" dirty="0">
              <a:solidFill>
                <a:srgbClr val="FFD732">
                  <a:alpha val="100000"/>
                </a:srgbClr>
              </a:solidFill>
              <a:latin typeface="黑体" pitchFamily="49" charset="-122"/>
            </a:endParaRPr>
          </a:p>
        </p:txBody>
      </p:sp>
      <p:sp>
        <p:nvSpPr>
          <p:cNvPr id="12" name="文本框 11"/>
          <p:cNvSpPr txBox="1"/>
          <p:nvPr/>
        </p:nvSpPr>
        <p:spPr>
          <a:xfrm>
            <a:off x="4981575" y="3822700"/>
            <a:ext cx="15049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有摩擦吗</a:t>
            </a:r>
            <a:r>
              <a:rPr lang="en-US" sz="2300" u="none" spc="0" dirty="0">
                <a:solidFill>
                  <a:srgbClr val="FFFFFF">
                    <a:alpha val="100000"/>
                  </a:srgbClr>
                </a:solidFill>
                <a:latin typeface="黑体" pitchFamily="49" charset="-122"/>
              </a:rPr>
              <a:t>？</a:t>
            </a:r>
          </a:p>
        </p:txBody>
      </p:sp>
      <p:sp>
        <p:nvSpPr>
          <p:cNvPr id="13" name="文本框 12"/>
          <p:cNvSpPr txBox="1"/>
          <p:nvPr/>
        </p:nvSpPr>
        <p:spPr>
          <a:xfrm>
            <a:off x="5410200" y="43942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有</a:t>
            </a:r>
          </a:p>
        </p:txBody>
      </p:sp>
      <p:sp>
        <p:nvSpPr>
          <p:cNvPr id="14" name="文本框 13"/>
          <p:cNvSpPr txBox="1"/>
          <p:nvPr/>
        </p:nvSpPr>
        <p:spPr>
          <a:xfrm>
            <a:off x="876300" y="5080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条件一</a:t>
            </a:r>
            <a:r>
              <a:rPr lang="en-US" sz="2300" u="none" spc="0" dirty="0">
                <a:solidFill>
                  <a:srgbClr val="FFFFFF">
                    <a:alpha val="100000"/>
                  </a:srgbClr>
                </a:solidFill>
                <a:latin typeface="黑体" pitchFamily="49" charset="-122"/>
              </a:rPr>
              <a:t>：</a:t>
            </a:r>
          </a:p>
        </p:txBody>
      </p:sp>
      <p:sp>
        <p:nvSpPr>
          <p:cNvPr id="15" name="文本框 14"/>
          <p:cNvSpPr txBox="1"/>
          <p:nvPr/>
        </p:nvSpPr>
        <p:spPr>
          <a:xfrm>
            <a:off x="1895475" y="5080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接触面粗糙</a:t>
            </a:r>
            <a:r>
              <a:rPr lang="en-US" sz="2300" u="none" spc="0" dirty="0">
                <a:solidFill>
                  <a:srgbClr val="FFD732">
                    <a:alpha val="100000"/>
                  </a:srgbClr>
                </a:solidFill>
                <a:latin typeface="黑体" pitchFamily="49" charset="-122"/>
              </a:rPr>
              <a:t>。</a:t>
            </a:r>
          </a:p>
        </p:txBody>
      </p:sp>
      <p:sp>
        <p:nvSpPr>
          <p:cNvPr id="16" name="文本框 15"/>
          <p:cNvSpPr txBox="1"/>
          <p:nvPr/>
        </p:nvSpPr>
        <p:spPr>
          <a:xfrm>
            <a:off x="4000501" y="3175001"/>
            <a:ext cx="5133975"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41270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334750" cy="4552950"/>
          <a:chOff x="381000" y="266700"/>
          <a:chExt cx="11334750" cy="4552950"/>
        </a:xfrm>
      </p:grpSpPr>
      <p:sp>
        <p:nvSpPr>
          <p:cNvPr id="2" name="文本框 1"/>
          <p:cNvSpPr txBox="1"/>
          <p:nvPr/>
        </p:nvSpPr>
        <p:spPr>
          <a:xfrm>
            <a:off x="876300" y="11938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以下场景是否会产生摩擦力</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摩擦力产生的条件</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409575" y="1231900"/>
            <a:ext cx="419100" cy="558800"/>
          </a:xfrm>
          <a:prstGeom prst="rect">
            <a:avLst/>
          </a:prstGeom>
        </p:spPr>
      </p:pic>
      <p:pic>
        <p:nvPicPr>
          <p:cNvPr id="6" name="图片 5"/>
          <p:cNvPicPr/>
          <p:nvPr/>
        </p:nvPicPr>
        <p:blipFill>
          <a:blip r:embed="rId3"/>
          <a:stretch>
            <a:fillRect/>
          </a:stretch>
        </p:blipFill>
        <p:spPr>
          <a:xfrm>
            <a:off x="2828925" y="1943101"/>
            <a:ext cx="2362200" cy="2197100"/>
          </a:xfrm>
          <a:prstGeom prst="rect">
            <a:avLst/>
          </a:prstGeom>
        </p:spPr>
      </p:pic>
      <p:pic>
        <p:nvPicPr>
          <p:cNvPr id="7" name="图片 6"/>
          <p:cNvPicPr/>
          <p:nvPr/>
        </p:nvPicPr>
        <p:blipFill>
          <a:blip r:embed="rId4"/>
          <a:stretch>
            <a:fillRect/>
          </a:stretch>
        </p:blipFill>
        <p:spPr>
          <a:xfrm>
            <a:off x="428626" y="1714501"/>
            <a:ext cx="2257425" cy="2400300"/>
          </a:xfrm>
          <a:prstGeom prst="rect">
            <a:avLst/>
          </a:prstGeom>
        </p:spPr>
      </p:pic>
      <p:pic>
        <p:nvPicPr>
          <p:cNvPr id="8" name="图片 7"/>
          <p:cNvPicPr/>
          <p:nvPr/>
        </p:nvPicPr>
        <p:blipFill>
          <a:blip r:embed="rId5"/>
          <a:stretch>
            <a:fillRect/>
          </a:stretch>
        </p:blipFill>
        <p:spPr>
          <a:xfrm>
            <a:off x="5648325" y="1943101"/>
            <a:ext cx="2762250" cy="2197100"/>
          </a:xfrm>
          <a:prstGeom prst="rect">
            <a:avLst/>
          </a:prstGeom>
        </p:spPr>
      </p:pic>
      <p:sp>
        <p:nvSpPr>
          <p:cNvPr id="9" name="文本框 8"/>
          <p:cNvSpPr txBox="1"/>
          <p:nvPr/>
        </p:nvSpPr>
        <p:spPr>
          <a:xfrm>
            <a:off x="438150" y="3251201"/>
            <a:ext cx="6096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地面</a:t>
            </a:r>
            <a:endParaRPr lang="en-US" sz="2300" u="none" spc="0" dirty="0">
              <a:solidFill>
                <a:srgbClr val="FFFFFF">
                  <a:alpha val="100000"/>
                </a:srgbClr>
              </a:solidFill>
              <a:latin typeface="黑体" pitchFamily="49" charset="-122"/>
            </a:endParaRPr>
          </a:p>
        </p:txBody>
      </p:sp>
      <p:sp>
        <p:nvSpPr>
          <p:cNvPr id="10" name="文本框 9"/>
          <p:cNvSpPr txBox="1"/>
          <p:nvPr/>
        </p:nvSpPr>
        <p:spPr>
          <a:xfrm>
            <a:off x="4724401" y="2984500"/>
            <a:ext cx="13430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恰好接触</a:t>
            </a:r>
            <a:endParaRPr lang="en-US" sz="2300" u="none" spc="0" dirty="0">
              <a:solidFill>
                <a:srgbClr val="FFFFFF">
                  <a:alpha val="100000"/>
                </a:srgbClr>
              </a:solidFill>
              <a:latin typeface="黑体" pitchFamily="49" charset="-122"/>
            </a:endParaRPr>
          </a:p>
        </p:txBody>
      </p:sp>
      <p:sp>
        <p:nvSpPr>
          <p:cNvPr id="11" name="文本框 10"/>
          <p:cNvSpPr txBox="1"/>
          <p:nvPr/>
        </p:nvSpPr>
        <p:spPr>
          <a:xfrm>
            <a:off x="7524750" y="2730500"/>
            <a:ext cx="95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接触且挤压</a:t>
            </a:r>
            <a:endParaRPr lang="en-US" sz="2300" u="none" spc="0" dirty="0">
              <a:solidFill>
                <a:srgbClr val="FFFFFF">
                  <a:alpha val="100000"/>
                </a:srgbClr>
              </a:solidFill>
              <a:latin typeface="黑体" pitchFamily="49" charset="-122"/>
            </a:endParaRPr>
          </a:p>
        </p:txBody>
      </p:sp>
      <p:sp>
        <p:nvSpPr>
          <p:cNvPr id="12" name="文本框 11"/>
          <p:cNvSpPr txBox="1"/>
          <p:nvPr/>
        </p:nvSpPr>
        <p:spPr>
          <a:xfrm>
            <a:off x="1000125" y="4229100"/>
            <a:ext cx="14668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有摩擦吗</a:t>
            </a:r>
            <a:r>
              <a:rPr lang="en-US" sz="2300" u="none" spc="0" dirty="0">
                <a:solidFill>
                  <a:srgbClr val="FFFFFF">
                    <a:alpha val="100000"/>
                  </a:srgbClr>
                </a:solidFill>
                <a:latin typeface="黑体" pitchFamily="49" charset="-122"/>
              </a:rPr>
              <a:t>？</a:t>
            </a:r>
          </a:p>
        </p:txBody>
      </p:sp>
      <p:sp>
        <p:nvSpPr>
          <p:cNvPr id="13" name="文本框 12"/>
          <p:cNvSpPr txBox="1"/>
          <p:nvPr/>
        </p:nvSpPr>
        <p:spPr>
          <a:xfrm>
            <a:off x="6134100" y="4229100"/>
            <a:ext cx="14668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有摩擦吗</a:t>
            </a:r>
            <a:r>
              <a:rPr lang="en-US" sz="2300" u="none" spc="0" dirty="0">
                <a:solidFill>
                  <a:srgbClr val="FFFFFF">
                    <a:alpha val="100000"/>
                  </a:srgbClr>
                </a:solidFill>
                <a:latin typeface="黑体" pitchFamily="49" charset="-122"/>
              </a:rPr>
              <a:t>？</a:t>
            </a:r>
          </a:p>
        </p:txBody>
      </p:sp>
      <p:sp>
        <p:nvSpPr>
          <p:cNvPr id="14" name="文本框 13"/>
          <p:cNvSpPr txBox="1"/>
          <p:nvPr/>
        </p:nvSpPr>
        <p:spPr>
          <a:xfrm>
            <a:off x="3324225" y="4229100"/>
            <a:ext cx="14668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有摩擦吗</a:t>
            </a:r>
            <a:r>
              <a:rPr lang="en-US" sz="2300" u="none" spc="0" dirty="0">
                <a:solidFill>
                  <a:srgbClr val="FFFFFF">
                    <a:alpha val="100000"/>
                  </a:srgbClr>
                </a:solidFill>
                <a:latin typeface="黑体" pitchFamily="49" charset="-122"/>
              </a:rPr>
              <a:t>？</a:t>
            </a:r>
          </a:p>
        </p:txBody>
      </p:sp>
      <p:sp>
        <p:nvSpPr>
          <p:cNvPr id="15" name="文本框 14"/>
          <p:cNvSpPr txBox="1"/>
          <p:nvPr/>
        </p:nvSpPr>
        <p:spPr>
          <a:xfrm>
            <a:off x="1285876" y="4762500"/>
            <a:ext cx="6762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没有</a:t>
            </a:r>
            <a:endParaRPr lang="en-US" sz="2300" u="none" spc="0" dirty="0">
              <a:solidFill>
                <a:srgbClr val="F65E5E">
                  <a:alpha val="100000"/>
                </a:srgbClr>
              </a:solidFill>
              <a:latin typeface="黑体" pitchFamily="49" charset="-122"/>
            </a:endParaRPr>
          </a:p>
        </p:txBody>
      </p:sp>
      <p:sp>
        <p:nvSpPr>
          <p:cNvPr id="16" name="文本框 15"/>
          <p:cNvSpPr txBox="1"/>
          <p:nvPr/>
        </p:nvSpPr>
        <p:spPr>
          <a:xfrm>
            <a:off x="3571876" y="4762500"/>
            <a:ext cx="6762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没有</a:t>
            </a:r>
            <a:endParaRPr lang="en-US" sz="2300" u="none" spc="0" dirty="0">
              <a:solidFill>
                <a:srgbClr val="F65E5E">
                  <a:alpha val="100000"/>
                </a:srgbClr>
              </a:solidFill>
              <a:latin typeface="黑体" pitchFamily="49" charset="-122"/>
            </a:endParaRPr>
          </a:p>
        </p:txBody>
      </p:sp>
      <p:sp>
        <p:nvSpPr>
          <p:cNvPr id="17" name="文本框 16"/>
          <p:cNvSpPr txBox="1"/>
          <p:nvPr/>
        </p:nvSpPr>
        <p:spPr>
          <a:xfrm>
            <a:off x="6572250" y="4762501"/>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有</a:t>
            </a:r>
          </a:p>
        </p:txBody>
      </p:sp>
      <p:sp>
        <p:nvSpPr>
          <p:cNvPr id="18" name="文本框 17"/>
          <p:cNvSpPr txBox="1"/>
          <p:nvPr/>
        </p:nvSpPr>
        <p:spPr>
          <a:xfrm>
            <a:off x="419100" y="5499101"/>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条件二</a:t>
            </a:r>
            <a:r>
              <a:rPr lang="en-US" sz="2300" u="none" spc="0" dirty="0">
                <a:solidFill>
                  <a:srgbClr val="FFFFFF">
                    <a:alpha val="100000"/>
                  </a:srgbClr>
                </a:solidFill>
                <a:latin typeface="黑体" pitchFamily="49" charset="-122"/>
              </a:rPr>
              <a:t>：</a:t>
            </a:r>
          </a:p>
        </p:txBody>
      </p:sp>
      <p:sp>
        <p:nvSpPr>
          <p:cNvPr id="19" name="文本框 18"/>
          <p:cNvSpPr txBox="1"/>
          <p:nvPr/>
        </p:nvSpPr>
        <p:spPr>
          <a:xfrm>
            <a:off x="1524000" y="5499101"/>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两个物体接触且有压力</a:t>
            </a:r>
            <a:r>
              <a:rPr lang="en-US" sz="2300" u="none" spc="0" dirty="0">
                <a:solidFill>
                  <a:srgbClr val="FFD732">
                    <a:alpha val="100000"/>
                  </a:srgbClr>
                </a:solidFill>
                <a:latin typeface="黑体" pitchFamily="49" charset="-122"/>
              </a:rPr>
              <a:t>。</a:t>
            </a:r>
          </a:p>
        </p:txBody>
      </p:sp>
    </p:spTree>
    <p:extLst>
      <p:ext uri="{BB962C8B-B14F-4D97-AF65-F5344CB8AC3E}">
        <p14:creationId xmlns:p14="http://schemas.microsoft.com/office/powerpoint/2010/main" val="319668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401425" cy="4381500"/>
          <a:chOff x="381000" y="266700"/>
          <a:chExt cx="11401425" cy="4381500"/>
        </a:xfrm>
      </p:grpSpPr>
      <p:sp>
        <p:nvSpPr>
          <p:cNvPr id="2" name="文本框 1"/>
          <p:cNvSpPr txBox="1"/>
          <p:nvPr/>
        </p:nvSpPr>
        <p:spPr>
          <a:xfrm>
            <a:off x="876300" y="1193801"/>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以下场景是否会产生摩擦力</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摩擦力产生的条件</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409575" y="1231900"/>
            <a:ext cx="419100" cy="558800"/>
          </a:xfrm>
          <a:prstGeom prst="rect">
            <a:avLst/>
          </a:prstGeom>
        </p:spPr>
      </p:pic>
      <p:pic>
        <p:nvPicPr>
          <p:cNvPr id="6" name="图片 5"/>
          <p:cNvPicPr/>
          <p:nvPr/>
        </p:nvPicPr>
        <p:blipFill>
          <a:blip r:embed="rId3"/>
          <a:stretch>
            <a:fillRect/>
          </a:stretch>
        </p:blipFill>
        <p:spPr>
          <a:xfrm>
            <a:off x="3124200" y="1993901"/>
            <a:ext cx="2781300" cy="1536700"/>
          </a:xfrm>
          <a:prstGeom prst="rect">
            <a:avLst/>
          </a:prstGeom>
        </p:spPr>
      </p:pic>
      <p:pic>
        <p:nvPicPr>
          <p:cNvPr id="7" name="图片 6"/>
          <p:cNvPicPr/>
          <p:nvPr/>
        </p:nvPicPr>
        <p:blipFill>
          <a:blip r:embed="rId4"/>
          <a:stretch>
            <a:fillRect/>
          </a:stretch>
        </p:blipFill>
        <p:spPr>
          <a:xfrm>
            <a:off x="6019801" y="1358901"/>
            <a:ext cx="2771775" cy="2197100"/>
          </a:xfrm>
          <a:prstGeom prst="rect">
            <a:avLst/>
          </a:prstGeom>
        </p:spPr>
      </p:pic>
      <p:pic>
        <p:nvPicPr>
          <p:cNvPr id="8" name="图片 7"/>
          <p:cNvPicPr/>
          <p:nvPr/>
        </p:nvPicPr>
        <p:blipFill>
          <a:blip r:embed="rId5"/>
          <a:stretch>
            <a:fillRect/>
          </a:stretch>
        </p:blipFill>
        <p:spPr>
          <a:xfrm>
            <a:off x="390525" y="1955801"/>
            <a:ext cx="2647950" cy="1587500"/>
          </a:xfrm>
          <a:prstGeom prst="rect">
            <a:avLst/>
          </a:prstGeom>
        </p:spPr>
      </p:pic>
      <p:sp>
        <p:nvSpPr>
          <p:cNvPr id="9" name="文本框 8"/>
          <p:cNvSpPr txBox="1"/>
          <p:nvPr/>
        </p:nvSpPr>
        <p:spPr>
          <a:xfrm>
            <a:off x="2819400" y="3543300"/>
            <a:ext cx="344805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静止（有向右的运动趋势</a:t>
            </a:r>
            <a:r>
              <a:rPr lang="en-US" sz="2300" u="none" spc="0" dirty="0">
                <a:solidFill>
                  <a:srgbClr val="FFFFFF">
                    <a:alpha val="100000"/>
                  </a:srgbClr>
                </a:solidFill>
                <a:latin typeface="黑体" pitchFamily="49" charset="-122"/>
              </a:rPr>
              <a:t>）</a:t>
            </a:r>
          </a:p>
        </p:txBody>
      </p:sp>
      <p:sp>
        <p:nvSpPr>
          <p:cNvPr id="10" name="文本框 9"/>
          <p:cNvSpPr txBox="1"/>
          <p:nvPr/>
        </p:nvSpPr>
        <p:spPr>
          <a:xfrm>
            <a:off x="6638925" y="3543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向右运动</a:t>
            </a:r>
            <a:endParaRPr lang="en-US" sz="2300" u="none" spc="0" dirty="0">
              <a:solidFill>
                <a:srgbClr val="FFFFFF">
                  <a:alpha val="100000"/>
                </a:srgbClr>
              </a:solidFill>
              <a:latin typeface="黑体" pitchFamily="49" charset="-122"/>
            </a:endParaRPr>
          </a:p>
        </p:txBody>
      </p:sp>
      <p:pic>
        <p:nvPicPr>
          <p:cNvPr id="11" name="图片 10"/>
          <p:cNvPicPr/>
          <p:nvPr/>
        </p:nvPicPr>
        <p:blipFill>
          <a:blip r:embed="rId6"/>
          <a:stretch>
            <a:fillRect/>
          </a:stretch>
        </p:blipFill>
        <p:spPr>
          <a:xfrm>
            <a:off x="4371975" y="4127500"/>
            <a:ext cx="2895600" cy="279400"/>
          </a:xfrm>
          <a:prstGeom prst="rect">
            <a:avLst/>
          </a:prstGeom>
        </p:spPr>
      </p:pic>
      <p:sp>
        <p:nvSpPr>
          <p:cNvPr id="12" name="文本框 11"/>
          <p:cNvSpPr txBox="1"/>
          <p:nvPr/>
        </p:nvSpPr>
        <p:spPr>
          <a:xfrm>
            <a:off x="981076" y="4127500"/>
            <a:ext cx="1457325"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有摩擦吗</a:t>
            </a:r>
            <a:r>
              <a:rPr lang="en-US" sz="2300" u="none" spc="0" dirty="0">
                <a:solidFill>
                  <a:srgbClr val="FFFFFF">
                    <a:alpha val="100000"/>
                  </a:srgbClr>
                </a:solidFill>
                <a:latin typeface="黑体" pitchFamily="49" charset="-122"/>
              </a:rPr>
              <a:t>？</a:t>
            </a:r>
          </a:p>
        </p:txBody>
      </p:sp>
      <p:sp>
        <p:nvSpPr>
          <p:cNvPr id="13" name="文本框 12"/>
          <p:cNvSpPr txBox="1"/>
          <p:nvPr/>
        </p:nvSpPr>
        <p:spPr>
          <a:xfrm>
            <a:off x="390525" y="4686300"/>
            <a:ext cx="2876550" cy="1266437"/>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物体静止，水平方向上不受力，所以没有</a:t>
            </a:r>
            <a:r>
              <a:rPr lang="en-US" sz="2300" u="none" spc="0" dirty="0">
                <a:solidFill>
                  <a:srgbClr val="FFFFFF">
                    <a:alpha val="100000"/>
                  </a:srgbClr>
                </a:solidFill>
                <a:latin typeface="黑体" pitchFamily="49" charset="-122"/>
              </a:rPr>
              <a:t>。</a:t>
            </a:r>
          </a:p>
        </p:txBody>
      </p:sp>
      <p:sp>
        <p:nvSpPr>
          <p:cNvPr id="14" name="文本框 13"/>
          <p:cNvSpPr txBox="1"/>
          <p:nvPr/>
        </p:nvSpPr>
        <p:spPr>
          <a:xfrm>
            <a:off x="3810000" y="46863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根据二力平衡，物体还会受到一个水平向左的力，这个力即为摩擦力</a:t>
            </a:r>
            <a:r>
              <a:rPr lang="en-US" sz="2300" u="none" spc="0" dirty="0">
                <a:solidFill>
                  <a:srgbClr val="FFFFFF">
                    <a:alpha val="100000"/>
                  </a:srgbClr>
                </a:solidFill>
                <a:latin typeface="黑体" pitchFamily="49" charset="-122"/>
              </a:rPr>
              <a:t>。</a:t>
            </a:r>
          </a:p>
        </p:txBody>
      </p:sp>
      <p:sp>
        <p:nvSpPr>
          <p:cNvPr id="15" name="文本框 14"/>
          <p:cNvSpPr txBox="1"/>
          <p:nvPr/>
        </p:nvSpPr>
        <p:spPr>
          <a:xfrm>
            <a:off x="409576" y="5842000"/>
            <a:ext cx="13049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条件三</a:t>
            </a:r>
            <a:r>
              <a:rPr lang="en-US" sz="2300" u="none" spc="0" dirty="0">
                <a:solidFill>
                  <a:srgbClr val="FFFFFF">
                    <a:alpha val="100000"/>
                  </a:srgbClr>
                </a:solidFill>
                <a:latin typeface="黑体" pitchFamily="49" charset="-122"/>
              </a:rPr>
              <a:t>：</a:t>
            </a:r>
          </a:p>
        </p:txBody>
      </p:sp>
      <p:sp>
        <p:nvSpPr>
          <p:cNvPr id="16" name="文本框 15"/>
          <p:cNvSpPr txBox="1"/>
          <p:nvPr/>
        </p:nvSpPr>
        <p:spPr>
          <a:xfrm>
            <a:off x="1438275" y="5842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有相对运动或有相对运动趋势</a:t>
            </a:r>
            <a:r>
              <a:rPr lang="en-US" sz="2300" u="none" spc="0" dirty="0">
                <a:solidFill>
                  <a:srgbClr val="FFD732">
                    <a:alpha val="100000"/>
                  </a:srgbClr>
                </a:solidFill>
                <a:latin typeface="黑体" pitchFamily="49" charset="-122"/>
              </a:rPr>
              <a:t>。</a:t>
            </a:r>
          </a:p>
        </p:txBody>
      </p:sp>
      <p:sp>
        <p:nvSpPr>
          <p:cNvPr id="17" name="文本框 16"/>
          <p:cNvSpPr txBox="1"/>
          <p:nvPr/>
        </p:nvSpPr>
        <p:spPr>
          <a:xfrm>
            <a:off x="1266825" y="3543300"/>
            <a:ext cx="6477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静止</a:t>
            </a:r>
            <a:endParaRPr lang="en-US" sz="2300" u="none" spc="0" dirty="0">
              <a:solidFill>
                <a:srgbClr val="FFFFFF">
                  <a:alpha val="100000"/>
                </a:srgbClr>
              </a:solidFill>
              <a:latin typeface="黑体" pitchFamily="49" charset="-122"/>
            </a:endParaRPr>
          </a:p>
        </p:txBody>
      </p:sp>
      <p:pic>
        <p:nvPicPr>
          <p:cNvPr id="18" name="图片 17"/>
          <p:cNvPicPr/>
          <p:nvPr/>
        </p:nvPicPr>
        <p:blipFill>
          <a:blip r:embed="rId7"/>
          <a:stretch>
            <a:fillRect/>
          </a:stretch>
        </p:blipFill>
        <p:spPr>
          <a:xfrm>
            <a:off x="2705100" y="2311400"/>
            <a:ext cx="1619250" cy="863600"/>
          </a:xfrm>
          <a:prstGeom prst="rect">
            <a:avLst/>
          </a:prstGeom>
        </p:spPr>
      </p:pic>
      <p:pic>
        <p:nvPicPr>
          <p:cNvPr id="19" name="图片 18"/>
          <p:cNvPicPr/>
          <p:nvPr/>
        </p:nvPicPr>
        <p:blipFill>
          <a:blip r:embed="rId7"/>
          <a:stretch>
            <a:fillRect/>
          </a:stretch>
        </p:blipFill>
        <p:spPr>
          <a:xfrm>
            <a:off x="5591175" y="2311400"/>
            <a:ext cx="1619250" cy="863600"/>
          </a:xfrm>
          <a:prstGeom prst="rect">
            <a:avLst/>
          </a:prstGeom>
        </p:spPr>
      </p:pic>
    </p:spTree>
    <p:extLst>
      <p:ext uri="{BB962C8B-B14F-4D97-AF65-F5344CB8AC3E}">
        <p14:creationId xmlns:p14="http://schemas.microsoft.com/office/powerpoint/2010/main" val="16897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414713"/>
          <a:chOff x="381000" y="266700"/>
          <a:chExt cx="9134475" cy="3414713"/>
        </a:xfrm>
      </p:grpSpPr>
      <p:sp>
        <p:nvSpPr>
          <p:cNvPr id="2" name="文本框 1"/>
          <p:cNvSpPr txBox="1"/>
          <p:nvPr/>
        </p:nvSpPr>
        <p:spPr>
          <a:xfrm>
            <a:off x="400051" y="2990851"/>
            <a:ext cx="21812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摩擦力产生条件</a:t>
            </a:r>
            <a:endParaRPr lang="en-US" sz="2300" u="none" spc="0" dirty="0">
              <a:solidFill>
                <a:srgbClr val="FFFFFF">
                  <a:alpha val="100000"/>
                </a:srgbClr>
              </a:solidFill>
              <a:latin typeface="黑体" pitchFamily="49" charset="-122"/>
            </a:endParaRP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摩擦力产生的条件</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2752725" y="19812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a.接触面</a:t>
            </a:r>
            <a:r>
              <a:rPr lang="en-US" sz="2300" u="none" spc="0" dirty="0" err="1">
                <a:solidFill>
                  <a:srgbClr val="FFD732">
                    <a:alpha val="100000"/>
                  </a:srgbClr>
                </a:solidFill>
                <a:latin typeface="黑体" pitchFamily="49" charset="-122"/>
              </a:rPr>
              <a:t>不光滑</a:t>
            </a:r>
            <a:r>
              <a:rPr lang="en-US" sz="2300" u="none" spc="0" dirty="0">
                <a:solidFill>
                  <a:srgbClr val="FFD732">
                    <a:alpha val="100000"/>
                  </a:srgbClr>
                </a:solidFill>
                <a:latin typeface="黑体" pitchFamily="49" charset="-122"/>
              </a:rPr>
              <a:t/>
            </a:r>
            <a:br>
              <a:rPr lang="en-US" sz="2300" u="none" spc="0" dirty="0">
                <a:solidFill>
                  <a:srgbClr val="FFD732">
                    <a:alpha val="100000"/>
                  </a:srgbClr>
                </a:solidFill>
                <a:latin typeface="黑体" pitchFamily="49" charset="-122"/>
              </a:rPr>
            </a:br>
            <a:endParaRPr lang="en-US" sz="2300" u="none" spc="0" dirty="0">
              <a:solidFill>
                <a:srgbClr val="FFD732">
                  <a:alpha val="100000"/>
                </a:srgbClr>
              </a:solidFill>
              <a:latin typeface="黑体" pitchFamily="49" charset="-122"/>
            </a:endParaRPr>
          </a:p>
        </p:txBody>
      </p:sp>
      <p:sp>
        <p:nvSpPr>
          <p:cNvPr id="6" name="文本框 5"/>
          <p:cNvSpPr txBox="1"/>
          <p:nvPr/>
        </p:nvSpPr>
        <p:spPr>
          <a:xfrm>
            <a:off x="2752725" y="3003551"/>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b.有</a:t>
            </a:r>
            <a:r>
              <a:rPr lang="en-US" sz="2300" u="none" spc="0" dirty="0" err="1">
                <a:solidFill>
                  <a:srgbClr val="FFD732">
                    <a:alpha val="100000"/>
                  </a:srgbClr>
                </a:solidFill>
                <a:latin typeface="黑体" pitchFamily="49" charset="-122"/>
              </a:rPr>
              <a:t>相对运动</a:t>
            </a:r>
            <a:r>
              <a:rPr lang="en-US" sz="2300" u="none" spc="0" dirty="0" err="1">
                <a:solidFill>
                  <a:srgbClr val="FFFFFF">
                    <a:alpha val="100000"/>
                  </a:srgbClr>
                </a:solidFill>
                <a:latin typeface="黑体" pitchFamily="49" charset="-122"/>
              </a:rPr>
              <a:t>或</a:t>
            </a:r>
            <a:r>
              <a:rPr lang="en-US" sz="2300" u="none" spc="0" dirty="0" err="1">
                <a:solidFill>
                  <a:srgbClr val="F65E5E">
                    <a:alpha val="100000"/>
                  </a:srgbClr>
                </a:solidFill>
                <a:latin typeface="黑体" pitchFamily="49" charset="-122"/>
              </a:rPr>
              <a:t>相对运动的趋势</a:t>
            </a:r>
            <a:r>
              <a:rPr lang="en-US" sz="2300" u="none" spc="0" dirty="0">
                <a:solidFill>
                  <a:srgbClr val="F65E5E">
                    <a:alpha val="100000"/>
                  </a:srgbClr>
                </a:solidFill>
                <a:latin typeface="黑体" pitchFamily="49" charset="-122"/>
              </a:rPr>
              <a:t/>
            </a:r>
            <a:br>
              <a:rPr lang="en-US" sz="2300" u="none" spc="0" dirty="0">
                <a:solidFill>
                  <a:srgbClr val="F65E5E">
                    <a:alpha val="100000"/>
                  </a:srgbClr>
                </a:solidFill>
                <a:latin typeface="黑体" pitchFamily="49" charset="-122"/>
              </a:rPr>
            </a:br>
            <a:endParaRPr lang="en-US" sz="2300" u="none" spc="0" dirty="0">
              <a:solidFill>
                <a:srgbClr val="F65E5E">
                  <a:alpha val="100000"/>
                </a:srgbClr>
              </a:solidFill>
              <a:latin typeface="黑体" pitchFamily="49" charset="-122"/>
            </a:endParaRPr>
          </a:p>
        </p:txBody>
      </p:sp>
      <p:sp>
        <p:nvSpPr>
          <p:cNvPr id="7" name="文本框 6"/>
          <p:cNvSpPr txBox="1"/>
          <p:nvPr/>
        </p:nvSpPr>
        <p:spPr>
          <a:xfrm>
            <a:off x="2752725" y="40259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c.两个物体</a:t>
            </a:r>
            <a:r>
              <a:rPr lang="en-US" sz="2300" u="none" spc="0" dirty="0" err="1">
                <a:solidFill>
                  <a:srgbClr val="FFD732">
                    <a:alpha val="100000"/>
                  </a:srgbClr>
                </a:solidFill>
                <a:latin typeface="黑体" pitchFamily="49" charset="-122"/>
              </a:rPr>
              <a:t>接触</a:t>
            </a:r>
            <a:r>
              <a:rPr lang="en-US" sz="2300" u="none" spc="0" dirty="0" err="1">
                <a:solidFill>
                  <a:srgbClr val="FFFFFF">
                    <a:alpha val="100000"/>
                  </a:srgbClr>
                </a:solidFill>
                <a:latin typeface="黑体" pitchFamily="49" charset="-122"/>
              </a:rPr>
              <a:t>且有</a:t>
            </a:r>
            <a:r>
              <a:rPr lang="en-US" sz="2300" u="none" spc="0" dirty="0" err="1">
                <a:solidFill>
                  <a:srgbClr val="F65E5E">
                    <a:alpha val="100000"/>
                  </a:srgbClr>
                </a:solidFill>
                <a:latin typeface="黑体" pitchFamily="49" charset="-122"/>
              </a:rPr>
              <a:t>压力</a:t>
            </a:r>
            <a:r>
              <a:rPr lang="en-US" sz="2300" u="none" spc="0" dirty="0">
                <a:solidFill>
                  <a:srgbClr val="F65E5E">
                    <a:alpha val="100000"/>
                  </a:srgbClr>
                </a:solidFill>
                <a:latin typeface="黑体" pitchFamily="49" charset="-122"/>
              </a:rPr>
              <a:t/>
            </a:r>
            <a:br>
              <a:rPr lang="en-US" sz="2300" u="none" spc="0" dirty="0">
                <a:solidFill>
                  <a:srgbClr val="F65E5E">
                    <a:alpha val="100000"/>
                  </a:srgbClr>
                </a:solidFill>
                <a:latin typeface="黑体" pitchFamily="49" charset="-122"/>
              </a:rPr>
            </a:br>
            <a:endParaRPr lang="en-US" sz="2300" u="none" spc="0" dirty="0">
              <a:solidFill>
                <a:srgbClr val="F65E5E">
                  <a:alpha val="100000"/>
                </a:srgbClr>
              </a:solidFill>
              <a:latin typeface="黑体" pitchFamily="49" charset="-122"/>
            </a:endParaRPr>
          </a:p>
        </p:txBody>
      </p:sp>
      <p:pic>
        <p:nvPicPr>
          <p:cNvPr id="8" name="图片 7"/>
          <p:cNvPicPr/>
          <p:nvPr/>
        </p:nvPicPr>
        <p:blipFill>
          <a:blip r:embed="rId2"/>
          <a:stretch>
            <a:fillRect/>
          </a:stretch>
        </p:blipFill>
        <p:spPr>
          <a:xfrm>
            <a:off x="2543176" y="2038351"/>
            <a:ext cx="161925" cy="2514600"/>
          </a:xfrm>
          <a:prstGeom prst="rect">
            <a:avLst/>
          </a:prstGeom>
        </p:spPr>
      </p:pic>
    </p:spTree>
    <p:extLst>
      <p:ext uri="{BB962C8B-B14F-4D97-AF65-F5344CB8AC3E}">
        <p14:creationId xmlns:p14="http://schemas.microsoft.com/office/powerpoint/2010/main" val="146091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848850" cy="4314825"/>
          <a:chOff x="381000" y="266700"/>
          <a:chExt cx="9848850" cy="4314825"/>
        </a:xfrm>
      </p:grpSpPr>
      <p:pic>
        <p:nvPicPr>
          <p:cNvPr id="2" name="图片 1"/>
          <p:cNvPicPr/>
          <p:nvPr/>
        </p:nvPicPr>
        <p:blipFill>
          <a:blip r:embed="rId2"/>
          <a:stretch>
            <a:fillRect/>
          </a:stretch>
        </p:blipFill>
        <p:spPr>
          <a:xfrm>
            <a:off x="400051" y="1346200"/>
            <a:ext cx="3571875" cy="2387600"/>
          </a:xfrm>
          <a:prstGeom prst="rect">
            <a:avLst/>
          </a:prstGeom>
        </p:spPr>
      </p:pic>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摩擦力的方向</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666750" y="3797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物体向右运动，摩擦力向左</a:t>
            </a:r>
            <a:endParaRPr lang="en-US" sz="2300" u="none" spc="0" dirty="0">
              <a:solidFill>
                <a:srgbClr val="FFFFFF">
                  <a:alpha val="100000"/>
                </a:srgbClr>
              </a:solidFill>
              <a:latin typeface="黑体" pitchFamily="49" charset="-122"/>
            </a:endParaRPr>
          </a:p>
        </p:txBody>
      </p:sp>
      <p:sp>
        <p:nvSpPr>
          <p:cNvPr id="6" name="文本框 5"/>
          <p:cNvSpPr txBox="1"/>
          <p:nvPr/>
        </p:nvSpPr>
        <p:spPr>
          <a:xfrm>
            <a:off x="971550" y="46228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与</a:t>
            </a:r>
            <a:r>
              <a:rPr lang="en-US" sz="2300" u="none" spc="0" dirty="0" err="1">
                <a:solidFill>
                  <a:srgbClr val="FFD732">
                    <a:alpha val="100000"/>
                  </a:srgbClr>
                </a:solidFill>
                <a:latin typeface="黑体" pitchFamily="49" charset="-122"/>
              </a:rPr>
              <a:t>相对运动</a:t>
            </a:r>
            <a:r>
              <a:rPr lang="en-US" sz="2300" u="none" spc="0" dirty="0" err="1">
                <a:solidFill>
                  <a:srgbClr val="FFFFFF">
                    <a:alpha val="100000"/>
                  </a:srgbClr>
                </a:solidFill>
                <a:latin typeface="黑体" pitchFamily="49" charset="-122"/>
              </a:rPr>
              <a:t>方向</a:t>
            </a:r>
            <a:r>
              <a:rPr lang="en-US" sz="2300" u="none" spc="0" dirty="0" err="1">
                <a:solidFill>
                  <a:srgbClr val="F65E5E">
                    <a:alpha val="100000"/>
                  </a:srgbClr>
                </a:solidFill>
                <a:latin typeface="黑体" pitchFamily="49" charset="-122"/>
              </a:rPr>
              <a:t>相反</a:t>
            </a:r>
            <a:r>
              <a:rPr lang="en-US" sz="2300" u="none" spc="0" dirty="0">
                <a:solidFill>
                  <a:srgbClr val="F65E5E">
                    <a:alpha val="100000"/>
                  </a:srgbClr>
                </a:solidFill>
                <a:latin typeface="黑体" pitchFamily="49" charset="-122"/>
              </a:rPr>
              <a:t/>
            </a:r>
            <a:br>
              <a:rPr lang="en-US" sz="2300" u="none" spc="0" dirty="0">
                <a:solidFill>
                  <a:srgbClr val="F65E5E">
                    <a:alpha val="100000"/>
                  </a:srgbClr>
                </a:solidFill>
                <a:latin typeface="黑体" pitchFamily="49" charset="-122"/>
              </a:rPr>
            </a:br>
            <a:endParaRPr lang="en-US" sz="2300" u="none" spc="0" dirty="0">
              <a:solidFill>
                <a:srgbClr val="F65E5E">
                  <a:alpha val="100000"/>
                </a:srgbClr>
              </a:solidFill>
              <a:latin typeface="黑体" pitchFamily="49" charset="-122"/>
            </a:endParaRPr>
          </a:p>
        </p:txBody>
      </p:sp>
      <p:sp>
        <p:nvSpPr>
          <p:cNvPr id="7" name="文本框 6"/>
          <p:cNvSpPr txBox="1"/>
          <p:nvPr/>
        </p:nvSpPr>
        <p:spPr>
          <a:xfrm>
            <a:off x="5086350" y="33528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 </a:t>
            </a:r>
            <a:r>
              <a:rPr lang="en-US" sz="2300" u="none" spc="0" dirty="0" err="1">
                <a:solidFill>
                  <a:srgbClr val="FFD732">
                    <a:alpha val="100000"/>
                  </a:srgbClr>
                </a:solidFill>
                <a:latin typeface="黑体" pitchFamily="49" charset="-122"/>
              </a:rPr>
              <a:t>拖把有向右运动的趋势</a:t>
            </a:r>
            <a:r>
              <a:rPr lang="en-US" sz="2300" u="none" spc="0" dirty="0">
                <a:solidFill>
                  <a:srgbClr val="FFD732">
                    <a:alpha val="100000"/>
                  </a:srgbClr>
                </a:solidFill>
                <a:latin typeface="黑体" pitchFamily="49" charset="-122"/>
              </a:rPr>
              <a:t>，
</a:t>
            </a:r>
            <a:r>
              <a:rPr lang="en-US" sz="2300" u="none" spc="0" dirty="0" err="1">
                <a:solidFill>
                  <a:srgbClr val="FFD732">
                    <a:alpha val="100000"/>
                  </a:srgbClr>
                </a:solidFill>
                <a:latin typeface="黑体" pitchFamily="49" charset="-122"/>
              </a:rPr>
              <a:t>但是还没有运动</a:t>
            </a:r>
            <a:r>
              <a:rPr lang="en-US" sz="2300" u="none" spc="0" dirty="0">
                <a:solidFill>
                  <a:srgbClr val="FFD732">
                    <a:alpha val="100000"/>
                  </a:srgbClr>
                </a:solidFill>
                <a:latin typeface="黑体" pitchFamily="49" charset="-122"/>
              </a:rPr>
              <a:t>)</a:t>
            </a:r>
          </a:p>
        </p:txBody>
      </p:sp>
      <p:pic>
        <p:nvPicPr>
          <p:cNvPr id="8" name="图片 7"/>
          <p:cNvPicPr/>
          <p:nvPr/>
        </p:nvPicPr>
        <p:blipFill>
          <a:blip r:embed="rId3"/>
          <a:stretch>
            <a:fillRect/>
          </a:stretch>
        </p:blipFill>
        <p:spPr>
          <a:xfrm>
            <a:off x="5324476" y="698501"/>
            <a:ext cx="2143125" cy="2273300"/>
          </a:xfrm>
          <a:prstGeom prst="rect">
            <a:avLst/>
          </a:prstGeom>
          <a:ln w="63500" cap="flat" cmpd="sng" algn="ctr">
            <a:solidFill>
              <a:srgbClr val="FFFFFF">
                <a:alpha val="14900"/>
              </a:srgbClr>
            </a:solidFill>
            <a:prstDash val="solid"/>
            <a:round/>
            <a:headEnd type="none" w="med" len="med"/>
            <a:tailEnd type="none" w="med" len="med"/>
          </a:ln>
        </p:spPr>
      </p:pic>
      <p:sp>
        <p:nvSpPr>
          <p:cNvPr id="9" name="文本框 8"/>
          <p:cNvSpPr txBox="1"/>
          <p:nvPr/>
        </p:nvSpPr>
        <p:spPr>
          <a:xfrm>
            <a:off x="5086350" y="45466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物体有向右运动趋势</a:t>
            </a:r>
            <a:r>
              <a:rPr lang="en-US" sz="2300" u="none" spc="0" dirty="0">
                <a:solidFill>
                  <a:srgbClr val="FFFFFF">
                    <a:alpha val="100000"/>
                  </a:srgbClr>
                </a:solidFill>
                <a:latin typeface="黑体" pitchFamily="49" charset="-122"/>
              </a:rPr>
              <a:t>，
</a:t>
            </a:r>
            <a:r>
              <a:rPr lang="en-US" sz="2300" u="none" spc="0" dirty="0" err="1">
                <a:solidFill>
                  <a:srgbClr val="FFFFFF">
                    <a:alpha val="100000"/>
                  </a:srgbClr>
                </a:solidFill>
                <a:latin typeface="黑体" pitchFamily="49" charset="-122"/>
              </a:rPr>
              <a:t>摩擦力向左</a:t>
            </a:r>
            <a:endParaRPr lang="en-US" sz="2300" u="none" spc="0" dirty="0">
              <a:solidFill>
                <a:srgbClr val="FFFFFF">
                  <a:alpha val="100000"/>
                </a:srgbClr>
              </a:solidFill>
              <a:latin typeface="黑体" pitchFamily="49" charset="-122"/>
            </a:endParaRPr>
          </a:p>
        </p:txBody>
      </p:sp>
      <p:sp>
        <p:nvSpPr>
          <p:cNvPr id="10" name="文本框 9"/>
          <p:cNvSpPr txBox="1"/>
          <p:nvPr/>
        </p:nvSpPr>
        <p:spPr>
          <a:xfrm>
            <a:off x="5086350" y="57531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与</a:t>
            </a:r>
            <a:r>
              <a:rPr lang="en-US" sz="2300" u="none" spc="0" dirty="0" err="1">
                <a:solidFill>
                  <a:srgbClr val="FFD732">
                    <a:alpha val="100000"/>
                  </a:srgbClr>
                </a:solidFill>
                <a:latin typeface="黑体" pitchFamily="49" charset="-122"/>
              </a:rPr>
              <a:t>相对运动趋势方向</a:t>
            </a:r>
            <a:r>
              <a:rPr lang="en-US" sz="2300" u="none" spc="0" dirty="0" err="1">
                <a:solidFill>
                  <a:srgbClr val="F65E5E">
                    <a:alpha val="100000"/>
                  </a:srgbClr>
                </a:solidFill>
                <a:latin typeface="黑体" pitchFamily="49" charset="-122"/>
              </a:rPr>
              <a:t>相反</a:t>
            </a:r>
            <a:r>
              <a:rPr lang="en-US" sz="2300" u="none" spc="0" dirty="0">
                <a:solidFill>
                  <a:srgbClr val="F65E5E">
                    <a:alpha val="100000"/>
                  </a:srgbClr>
                </a:solidFill>
                <a:latin typeface="黑体" pitchFamily="49" charset="-122"/>
              </a:rPr>
              <a:t/>
            </a:r>
            <a:br>
              <a:rPr lang="en-US" sz="2300" u="none" spc="0" dirty="0">
                <a:solidFill>
                  <a:srgbClr val="F65E5E">
                    <a:alpha val="100000"/>
                  </a:srgbClr>
                </a:solidFill>
                <a:latin typeface="黑体" pitchFamily="49" charset="-122"/>
              </a:rPr>
            </a:br>
            <a:endParaRPr lang="en-US" sz="2300" u="none" spc="0" dirty="0">
              <a:solidFill>
                <a:srgbClr val="F65E5E">
                  <a:alpha val="100000"/>
                </a:srgbClr>
              </a:solidFill>
              <a:latin typeface="黑体" pitchFamily="49" charset="-122"/>
            </a:endParaRPr>
          </a:p>
        </p:txBody>
      </p:sp>
      <p:pic>
        <p:nvPicPr>
          <p:cNvPr id="11" name="图片 10"/>
          <p:cNvPicPr/>
          <p:nvPr/>
        </p:nvPicPr>
        <p:blipFill>
          <a:blip r:embed="rId4"/>
          <a:stretch>
            <a:fillRect/>
          </a:stretch>
        </p:blipFill>
        <p:spPr>
          <a:xfrm>
            <a:off x="6086475" y="3060700"/>
            <a:ext cx="647700" cy="381000"/>
          </a:xfrm>
          <a:prstGeom prst="rect">
            <a:avLst/>
          </a:prstGeom>
        </p:spPr>
      </p:pic>
      <p:pic>
        <p:nvPicPr>
          <p:cNvPr id="12" name="图片 11"/>
          <p:cNvPicPr/>
          <p:nvPr/>
        </p:nvPicPr>
        <p:blipFill>
          <a:blip r:embed="rId5"/>
          <a:stretch>
            <a:fillRect/>
          </a:stretch>
        </p:blipFill>
        <p:spPr>
          <a:xfrm>
            <a:off x="4019551" y="2400300"/>
            <a:ext cx="1857375" cy="990600"/>
          </a:xfrm>
          <a:prstGeom prst="rect">
            <a:avLst/>
          </a:prstGeom>
        </p:spPr>
      </p:pic>
    </p:spTree>
    <p:extLst>
      <p:ext uri="{BB962C8B-B14F-4D97-AF65-F5344CB8AC3E}">
        <p14:creationId xmlns:p14="http://schemas.microsoft.com/office/powerpoint/2010/main" val="13143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705100"/>
          <a:chOff x="381000" y="266700"/>
          <a:chExt cx="9134475" cy="27051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摩擦力的分类</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381000" y="1219201"/>
            <a:ext cx="82105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当物体之间具有相对运动趋势时，这个力为</a:t>
            </a:r>
            <a:r>
              <a:rPr lang="en-US" sz="2300" u="none" spc="0" dirty="0" err="1">
                <a:solidFill>
                  <a:srgbClr val="FFD732">
                    <a:alpha val="100000"/>
                  </a:srgbClr>
                </a:solidFill>
                <a:latin typeface="黑体" pitchFamily="49" charset="-122"/>
              </a:rPr>
              <a:t>静摩擦力（F</a:t>
            </a:r>
            <a:r>
              <a:rPr lang="en-US" sz="1200" u="none" spc="0" dirty="0" err="1">
                <a:solidFill>
                  <a:srgbClr val="FFD732">
                    <a:alpha val="100000"/>
                  </a:srgbClr>
                </a:solidFill>
                <a:latin typeface="黑体" pitchFamily="49" charset="-122"/>
              </a:rPr>
              <a:t>静</a:t>
            </a:r>
            <a:r>
              <a:rPr lang="en-US" sz="2300" u="none" spc="0" dirty="0">
                <a:solidFill>
                  <a:srgbClr val="FFD732">
                    <a:alpha val="100000"/>
                  </a:srgbClr>
                </a:solidFill>
                <a:latin typeface="黑体" pitchFamily="49" charset="-122"/>
              </a:rPr>
              <a:t>）</a:t>
            </a:r>
            <a:r>
              <a:rPr lang="en-US" sz="2300" u="none" spc="0" dirty="0">
                <a:solidFill>
                  <a:srgbClr val="FFFFFF">
                    <a:alpha val="100000"/>
                  </a:srgbClr>
                </a:solidFill>
                <a:latin typeface="黑体" pitchFamily="49" charset="-122"/>
              </a:rPr>
              <a:t>。</a:t>
            </a:r>
          </a:p>
        </p:txBody>
      </p:sp>
      <p:sp>
        <p:nvSpPr>
          <p:cNvPr id="5" name="文本框 4"/>
          <p:cNvSpPr txBox="1"/>
          <p:nvPr/>
        </p:nvSpPr>
        <p:spPr>
          <a:xfrm>
            <a:off x="381001" y="2108201"/>
            <a:ext cx="81057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当物体发生的是相对滑动时，这个力为</a:t>
            </a:r>
            <a:r>
              <a:rPr lang="en-US" sz="2300" u="none" spc="0" dirty="0" err="1">
                <a:solidFill>
                  <a:srgbClr val="FFD732">
                    <a:alpha val="100000"/>
                  </a:srgbClr>
                </a:solidFill>
                <a:latin typeface="黑体" pitchFamily="49" charset="-122"/>
              </a:rPr>
              <a:t>滑动摩擦力（f</a:t>
            </a:r>
            <a:r>
              <a:rPr lang="en-US" sz="2300" u="none" spc="0" dirty="0">
                <a:solidFill>
                  <a:srgbClr val="FFD732">
                    <a:alpha val="100000"/>
                  </a:srgbClr>
                </a:solidFill>
                <a:latin typeface="黑体" pitchFamily="49" charset="-122"/>
              </a:rPr>
              <a:t>）</a:t>
            </a:r>
            <a:r>
              <a:rPr lang="en-US" sz="2300" u="none" spc="0" dirty="0">
                <a:solidFill>
                  <a:srgbClr val="FFFFFF">
                    <a:alpha val="100000"/>
                  </a:srgbClr>
                </a:solidFill>
                <a:latin typeface="黑体" pitchFamily="49" charset="-122"/>
              </a:rPr>
              <a:t>；</a:t>
            </a:r>
          </a:p>
        </p:txBody>
      </p:sp>
      <p:sp>
        <p:nvSpPr>
          <p:cNvPr id="6" name="文本框 5"/>
          <p:cNvSpPr txBox="1"/>
          <p:nvPr/>
        </p:nvSpPr>
        <p:spPr>
          <a:xfrm>
            <a:off x="381001" y="3035301"/>
            <a:ext cx="83915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当物体发生的是相对滚动时，这个力为</a:t>
            </a:r>
            <a:r>
              <a:rPr lang="en-US" sz="2300" u="none" spc="0" dirty="0" err="1">
                <a:solidFill>
                  <a:srgbClr val="FFD732">
                    <a:alpha val="100000"/>
                  </a:srgbClr>
                </a:solidFill>
                <a:latin typeface="黑体" pitchFamily="49" charset="-122"/>
              </a:rPr>
              <a:t>滚动摩擦力（F</a:t>
            </a:r>
            <a:r>
              <a:rPr lang="en-US" sz="1200" u="none" spc="0" dirty="0" err="1">
                <a:solidFill>
                  <a:srgbClr val="FFD732">
                    <a:alpha val="100000"/>
                  </a:srgbClr>
                </a:solidFill>
                <a:latin typeface="黑体" pitchFamily="49" charset="-122"/>
              </a:rPr>
              <a:t>滚</a:t>
            </a:r>
            <a:r>
              <a:rPr lang="en-US" sz="2300" u="none" spc="0" dirty="0">
                <a:solidFill>
                  <a:srgbClr val="FFD732">
                    <a:alpha val="100000"/>
                  </a:srgbClr>
                </a:solidFill>
                <a:latin typeface="黑体" pitchFamily="49" charset="-122"/>
              </a:rPr>
              <a:t>）</a:t>
            </a:r>
            <a:r>
              <a:rPr lang="en-US" sz="2300" u="none" spc="0" dirty="0">
                <a:solidFill>
                  <a:srgbClr val="FFFFFF">
                    <a:alpha val="100000"/>
                  </a:srgbClr>
                </a:solidFill>
                <a:latin typeface="黑体" pitchFamily="49" charset="-122"/>
              </a:rPr>
              <a:t>；</a:t>
            </a:r>
          </a:p>
        </p:txBody>
      </p:sp>
    </p:spTree>
    <p:extLst>
      <p:ext uri="{BB962C8B-B14F-4D97-AF65-F5344CB8AC3E}">
        <p14:creationId xmlns:p14="http://schemas.microsoft.com/office/powerpoint/2010/main" val="261129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287125" cy="3590925"/>
          <a:chOff x="381000" y="266700"/>
          <a:chExt cx="11287125" cy="3590925"/>
        </a:xfrm>
      </p:grpSpPr>
      <p:sp>
        <p:nvSpPr>
          <p:cNvPr id="2" name="文本框 1"/>
          <p:cNvSpPr txBox="1"/>
          <p:nvPr/>
        </p:nvSpPr>
        <p:spPr>
          <a:xfrm>
            <a:off x="1066800" y="41656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手握瓶子</a:t>
            </a:r>
            <a:endParaRPr lang="en-US" sz="2300" u="none" spc="0" dirty="0">
              <a:solidFill>
                <a:srgbClr val="FFFFFF">
                  <a:alpha val="100000"/>
                </a:srgbClr>
              </a:solidFill>
              <a:latin typeface="黑体" pitchFamily="49" charset="-122"/>
            </a:endParaRPr>
          </a:p>
        </p:txBody>
      </p:sp>
      <p:sp>
        <p:nvSpPr>
          <p:cNvPr id="3" name="文本框 2"/>
          <p:cNvSpPr txBox="1"/>
          <p:nvPr/>
        </p:nvSpPr>
        <p:spPr>
          <a:xfrm>
            <a:off x="3324225" y="41656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铅笔在纸上写字</a:t>
            </a:r>
            <a:endParaRPr lang="en-US" sz="2300" u="none" spc="0" dirty="0">
              <a:solidFill>
                <a:srgbClr val="FFFFFF">
                  <a:alpha val="100000"/>
                </a:srgbClr>
              </a:solidFill>
              <a:latin typeface="黑体" pitchFamily="49" charset="-122"/>
            </a:endParaRPr>
          </a:p>
        </p:txBody>
      </p:sp>
      <p:sp>
        <p:nvSpPr>
          <p:cNvPr id="4" name="文本框 3"/>
          <p:cNvSpPr txBox="1"/>
          <p:nvPr/>
        </p:nvSpPr>
        <p:spPr>
          <a:xfrm>
            <a:off x="6200775" y="41656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足球在地上滚动</a:t>
            </a:r>
            <a:endParaRPr lang="en-US" sz="2300"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438150" y="1460500"/>
            <a:ext cx="22860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6" name="图片 5"/>
          <p:cNvPicPr/>
          <p:nvPr/>
        </p:nvPicPr>
        <p:blipFill>
          <a:blip r:embed="rId3"/>
          <a:stretch>
            <a:fillRect/>
          </a:stretch>
        </p:blipFill>
        <p:spPr>
          <a:xfrm>
            <a:off x="5953126" y="1460500"/>
            <a:ext cx="2505075" cy="26670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p:nvPr/>
        </p:nvPicPr>
        <p:blipFill>
          <a:blip r:embed="rId4"/>
          <a:stretch>
            <a:fillRect/>
          </a:stretch>
        </p:blipFill>
        <p:spPr>
          <a:xfrm>
            <a:off x="3009900" y="1460500"/>
            <a:ext cx="2609850" cy="2667000"/>
          </a:xfrm>
          <a:prstGeom prst="rect">
            <a:avLst/>
          </a:prstGeom>
          <a:ln w="63500" cap="flat" cmpd="sng" algn="ctr">
            <a:solidFill>
              <a:srgbClr val="FFFFFF">
                <a:alpha val="14900"/>
              </a:srgbClr>
            </a:solidFill>
            <a:prstDash val="solid"/>
            <a:round/>
            <a:headEnd type="none" w="med" len="med"/>
            <a:tailEnd type="none" w="med" len="med"/>
          </a:ln>
        </p:spPr>
      </p:pic>
      <p:sp>
        <p:nvSpPr>
          <p:cNvPr id="8" name="文本框 7"/>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9" name="文本框 8"/>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摩擦力的分类</a:t>
            </a:r>
            <a:endParaRPr lang="en-US" sz="2400" b="1" u="none" spc="0" dirty="0">
              <a:solidFill>
                <a:srgbClr val="FFFFFF">
                  <a:alpha val="100000"/>
                </a:srgbClr>
              </a:solidFill>
              <a:latin typeface="黑体" pitchFamily="49" charset="-122"/>
            </a:endParaRPr>
          </a:p>
        </p:txBody>
      </p:sp>
      <p:sp>
        <p:nvSpPr>
          <p:cNvPr id="10" name="文本框 9"/>
          <p:cNvSpPr txBox="1"/>
          <p:nvPr/>
        </p:nvSpPr>
        <p:spPr>
          <a:xfrm>
            <a:off x="1085850" y="47879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静摩擦力</a:t>
            </a:r>
            <a:endParaRPr lang="en-US" sz="2300" u="none" spc="0" dirty="0">
              <a:solidFill>
                <a:srgbClr val="FFD732">
                  <a:alpha val="100000"/>
                </a:srgbClr>
              </a:solidFill>
              <a:latin typeface="黑体" pitchFamily="49" charset="-122"/>
            </a:endParaRPr>
          </a:p>
        </p:txBody>
      </p:sp>
      <p:sp>
        <p:nvSpPr>
          <p:cNvPr id="11" name="文本框 10"/>
          <p:cNvSpPr txBox="1"/>
          <p:nvPr/>
        </p:nvSpPr>
        <p:spPr>
          <a:xfrm>
            <a:off x="3638550" y="47879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滑动摩擦力</a:t>
            </a:r>
            <a:endParaRPr lang="en-US" sz="2300" u="none" spc="0" dirty="0">
              <a:solidFill>
                <a:srgbClr val="FFD732">
                  <a:alpha val="100000"/>
                </a:srgbClr>
              </a:solidFill>
              <a:latin typeface="黑体" pitchFamily="49" charset="-122"/>
            </a:endParaRPr>
          </a:p>
        </p:txBody>
      </p:sp>
      <p:sp>
        <p:nvSpPr>
          <p:cNvPr id="12" name="文本框 11"/>
          <p:cNvSpPr txBox="1"/>
          <p:nvPr/>
        </p:nvSpPr>
        <p:spPr>
          <a:xfrm>
            <a:off x="6524625" y="47879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滚动摩擦力</a:t>
            </a:r>
            <a:endParaRPr lang="en-US" sz="23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159030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249025" cy="3876675"/>
          <a:chOff x="381000" y="266700"/>
          <a:chExt cx="11249025" cy="38766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摩擦力的分类</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409575" y="1066801"/>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快问快答：判断下列是哪种摩擦</a:t>
            </a:r>
            <a:r>
              <a:rPr lang="en-US" sz="2300" u="none" spc="0" dirty="0">
                <a:solidFill>
                  <a:srgbClr val="FFFFFF">
                    <a:alpha val="100000"/>
                  </a:srgbClr>
                </a:solidFill>
                <a:latin typeface="黑体" pitchFamily="49" charset="-122"/>
              </a:rPr>
              <a:t>？</a:t>
            </a:r>
          </a:p>
        </p:txBody>
      </p:sp>
      <p:sp>
        <p:nvSpPr>
          <p:cNvPr id="5" name="文本框 4"/>
          <p:cNvSpPr txBox="1"/>
          <p:nvPr/>
        </p:nvSpPr>
        <p:spPr>
          <a:xfrm>
            <a:off x="409575" y="1750483"/>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旋动瓶盖时，盖子与手之间的摩擦</a:t>
            </a:r>
            <a:endParaRPr lang="en-US" sz="2300" u="none" spc="0" dirty="0">
              <a:solidFill>
                <a:srgbClr val="FFFFFF">
                  <a:alpha val="100000"/>
                </a:srgbClr>
              </a:solidFill>
              <a:latin typeface="黑体" pitchFamily="49" charset="-122"/>
            </a:endParaRPr>
          </a:p>
        </p:txBody>
      </p:sp>
      <p:sp>
        <p:nvSpPr>
          <p:cNvPr id="6" name="文本框 5"/>
          <p:cNvSpPr txBox="1"/>
          <p:nvPr/>
        </p:nvSpPr>
        <p:spPr>
          <a:xfrm>
            <a:off x="409575" y="2434167"/>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滑雪板与雪之间的摩擦</a:t>
            </a:r>
            <a:endParaRPr lang="en-US" sz="2300" u="none" spc="0" dirty="0">
              <a:solidFill>
                <a:srgbClr val="FFFFFF">
                  <a:alpha val="100000"/>
                </a:srgbClr>
              </a:solidFill>
              <a:latin typeface="黑体" pitchFamily="49" charset="-122"/>
            </a:endParaRPr>
          </a:p>
        </p:txBody>
      </p:sp>
      <p:sp>
        <p:nvSpPr>
          <p:cNvPr id="7" name="文本框 6"/>
          <p:cNvSpPr txBox="1"/>
          <p:nvPr/>
        </p:nvSpPr>
        <p:spPr>
          <a:xfrm>
            <a:off x="409575" y="3117851"/>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圆珠笔写字，笔尖与纸面间的摩擦</a:t>
            </a:r>
            <a:endParaRPr lang="en-US" sz="2300" u="none" spc="0" dirty="0">
              <a:solidFill>
                <a:srgbClr val="FFFFFF">
                  <a:alpha val="100000"/>
                </a:srgbClr>
              </a:solidFill>
              <a:latin typeface="黑体" pitchFamily="49" charset="-122"/>
            </a:endParaRPr>
          </a:p>
        </p:txBody>
      </p:sp>
      <p:sp>
        <p:nvSpPr>
          <p:cNvPr id="8" name="文本框 7"/>
          <p:cNvSpPr txBox="1"/>
          <p:nvPr/>
        </p:nvSpPr>
        <p:spPr>
          <a:xfrm>
            <a:off x="409575" y="3801533"/>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人走路时，鞋与地面的摩擦</a:t>
            </a:r>
            <a:endParaRPr lang="en-US" sz="2300" u="none" spc="0" dirty="0">
              <a:solidFill>
                <a:srgbClr val="FFFFFF">
                  <a:alpha val="100000"/>
                </a:srgbClr>
              </a:solidFill>
              <a:latin typeface="黑体" pitchFamily="49" charset="-122"/>
            </a:endParaRPr>
          </a:p>
        </p:txBody>
      </p:sp>
      <p:sp>
        <p:nvSpPr>
          <p:cNvPr id="9" name="文本框 8"/>
          <p:cNvSpPr txBox="1"/>
          <p:nvPr/>
        </p:nvSpPr>
        <p:spPr>
          <a:xfrm>
            <a:off x="409576" y="4485217"/>
            <a:ext cx="75152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人推着箱子在地面上行走，箱子与地面间的摩擦</a:t>
            </a:r>
            <a:endParaRPr lang="en-US" sz="2300" u="none" spc="0" dirty="0">
              <a:solidFill>
                <a:srgbClr val="FFFFFF">
                  <a:alpha val="100000"/>
                </a:srgbClr>
              </a:solidFill>
              <a:latin typeface="黑体" pitchFamily="49" charset="-122"/>
            </a:endParaRPr>
          </a:p>
        </p:txBody>
      </p:sp>
      <p:sp>
        <p:nvSpPr>
          <p:cNvPr id="10" name="文本框 9"/>
          <p:cNvSpPr txBox="1"/>
          <p:nvPr/>
        </p:nvSpPr>
        <p:spPr>
          <a:xfrm>
            <a:off x="409575" y="51689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用滚木运重物，重物受到的摩擦</a:t>
            </a:r>
            <a:endParaRPr lang="en-US" sz="2300" u="none" spc="0" dirty="0">
              <a:solidFill>
                <a:srgbClr val="FFFFFF">
                  <a:alpha val="100000"/>
                </a:srgbClr>
              </a:solidFill>
              <a:latin typeface="黑体" pitchFamily="49" charset="-122"/>
            </a:endParaRPr>
          </a:p>
        </p:txBody>
      </p:sp>
      <p:sp>
        <p:nvSpPr>
          <p:cNvPr id="11" name="文本框 10"/>
          <p:cNvSpPr txBox="1"/>
          <p:nvPr/>
        </p:nvSpPr>
        <p:spPr>
          <a:xfrm>
            <a:off x="5067300" y="1750483"/>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静摩擦</a:t>
            </a:r>
            <a:endParaRPr lang="en-US" sz="2300" u="none" spc="0" dirty="0">
              <a:solidFill>
                <a:srgbClr val="FFD732">
                  <a:alpha val="100000"/>
                </a:srgbClr>
              </a:solidFill>
              <a:latin typeface="黑体" pitchFamily="49" charset="-122"/>
            </a:endParaRPr>
          </a:p>
        </p:txBody>
      </p:sp>
      <p:sp>
        <p:nvSpPr>
          <p:cNvPr id="12" name="文本框 11"/>
          <p:cNvSpPr txBox="1"/>
          <p:nvPr/>
        </p:nvSpPr>
        <p:spPr>
          <a:xfrm>
            <a:off x="3505200" y="2434167"/>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滑动摩擦</a:t>
            </a:r>
            <a:endParaRPr lang="en-US" sz="2300" u="none" spc="0" dirty="0">
              <a:solidFill>
                <a:srgbClr val="FFD732">
                  <a:alpha val="100000"/>
                </a:srgbClr>
              </a:solidFill>
              <a:latin typeface="黑体" pitchFamily="49" charset="-122"/>
            </a:endParaRPr>
          </a:p>
        </p:txBody>
      </p:sp>
      <p:sp>
        <p:nvSpPr>
          <p:cNvPr id="13" name="文本框 12"/>
          <p:cNvSpPr txBox="1"/>
          <p:nvPr/>
        </p:nvSpPr>
        <p:spPr>
          <a:xfrm>
            <a:off x="4972050" y="3117851"/>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滚动摩擦</a:t>
            </a:r>
            <a:endParaRPr lang="en-US" sz="2300" u="none" spc="0" dirty="0">
              <a:solidFill>
                <a:srgbClr val="FFD732">
                  <a:alpha val="100000"/>
                </a:srgbClr>
              </a:solidFill>
              <a:latin typeface="黑体" pitchFamily="49" charset="-122"/>
            </a:endParaRPr>
          </a:p>
        </p:txBody>
      </p:sp>
      <p:sp>
        <p:nvSpPr>
          <p:cNvPr id="14" name="文本框 13"/>
          <p:cNvSpPr txBox="1"/>
          <p:nvPr/>
        </p:nvSpPr>
        <p:spPr>
          <a:xfrm>
            <a:off x="4048125" y="3801533"/>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静摩擦</a:t>
            </a:r>
            <a:endParaRPr lang="en-US" sz="2300" u="none" spc="0" dirty="0">
              <a:solidFill>
                <a:srgbClr val="FFD732">
                  <a:alpha val="100000"/>
                </a:srgbClr>
              </a:solidFill>
              <a:latin typeface="黑体" pitchFamily="49" charset="-122"/>
            </a:endParaRPr>
          </a:p>
        </p:txBody>
      </p:sp>
      <p:sp>
        <p:nvSpPr>
          <p:cNvPr id="15" name="文本框 14"/>
          <p:cNvSpPr txBox="1"/>
          <p:nvPr/>
        </p:nvSpPr>
        <p:spPr>
          <a:xfrm>
            <a:off x="6486525" y="4485217"/>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滑动摩擦</a:t>
            </a:r>
            <a:endParaRPr lang="en-US" sz="2300" u="none" spc="0" dirty="0">
              <a:solidFill>
                <a:srgbClr val="FFD732">
                  <a:alpha val="100000"/>
                </a:srgbClr>
              </a:solidFill>
              <a:latin typeface="黑体" pitchFamily="49" charset="-122"/>
            </a:endParaRPr>
          </a:p>
        </p:txBody>
      </p:sp>
      <p:sp>
        <p:nvSpPr>
          <p:cNvPr id="16" name="文本框 15"/>
          <p:cNvSpPr txBox="1"/>
          <p:nvPr/>
        </p:nvSpPr>
        <p:spPr>
          <a:xfrm>
            <a:off x="4581525" y="51689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滚动摩擦</a:t>
            </a:r>
            <a:endParaRPr lang="en-US" sz="23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303003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400425"/>
          <a:chOff x="381000" y="266700"/>
          <a:chExt cx="9134475" cy="340042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滑动摩擦力大小的测量</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400051" y="1181100"/>
            <a:ext cx="12477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测量工具</a:t>
            </a:r>
            <a:endParaRPr lang="en-US" sz="2300" u="none" spc="0" dirty="0">
              <a:solidFill>
                <a:srgbClr val="FFFFFF">
                  <a:alpha val="100000"/>
                </a:srgbClr>
              </a:solidFill>
              <a:latin typeface="黑体" pitchFamily="49" charset="-122"/>
            </a:endParaRPr>
          </a:p>
        </p:txBody>
      </p:sp>
      <p:sp>
        <p:nvSpPr>
          <p:cNvPr id="5" name="文本框 4"/>
          <p:cNvSpPr txBox="1"/>
          <p:nvPr/>
        </p:nvSpPr>
        <p:spPr>
          <a:xfrm>
            <a:off x="400050" y="2298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测量原理</a:t>
            </a:r>
            <a:endParaRPr lang="en-US" sz="2300" u="none" spc="0" dirty="0">
              <a:solidFill>
                <a:srgbClr val="FFFFFF">
                  <a:alpha val="100000"/>
                </a:srgbClr>
              </a:solidFill>
              <a:latin typeface="黑体" pitchFamily="49" charset="-122"/>
            </a:endParaRPr>
          </a:p>
        </p:txBody>
      </p:sp>
      <p:sp>
        <p:nvSpPr>
          <p:cNvPr id="6" name="文本框 5"/>
          <p:cNvSpPr txBox="1"/>
          <p:nvPr/>
        </p:nvSpPr>
        <p:spPr>
          <a:xfrm>
            <a:off x="400050" y="3448051"/>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测量方法</a:t>
            </a:r>
            <a:endParaRPr lang="en-US" sz="2300" u="none" spc="0" dirty="0">
              <a:solidFill>
                <a:srgbClr val="FFFFFF">
                  <a:alpha val="100000"/>
                </a:srgbClr>
              </a:solidFill>
              <a:latin typeface="黑体" pitchFamily="49" charset="-122"/>
            </a:endParaRPr>
          </a:p>
        </p:txBody>
      </p:sp>
      <p:sp>
        <p:nvSpPr>
          <p:cNvPr id="7" name="文本框 6"/>
          <p:cNvSpPr txBox="1"/>
          <p:nvPr/>
        </p:nvSpPr>
        <p:spPr>
          <a:xfrm>
            <a:off x="400050" y="45339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测量结果</a:t>
            </a:r>
            <a:endParaRPr lang="en-US" sz="2300" u="none" spc="0" dirty="0">
              <a:solidFill>
                <a:srgbClr val="FFFFFF">
                  <a:alpha val="100000"/>
                </a:srgbClr>
              </a:solidFill>
              <a:latin typeface="黑体" pitchFamily="49" charset="-122"/>
            </a:endParaRPr>
          </a:p>
        </p:txBody>
      </p:sp>
      <p:sp>
        <p:nvSpPr>
          <p:cNvPr id="8" name="文本框 7"/>
          <p:cNvSpPr txBox="1"/>
          <p:nvPr/>
        </p:nvSpPr>
        <p:spPr>
          <a:xfrm>
            <a:off x="2428875" y="11811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弹簧测力计</a:t>
            </a:r>
            <a:endParaRPr lang="en-US" sz="2300" u="none" spc="0" dirty="0">
              <a:solidFill>
                <a:srgbClr val="FFFFFF">
                  <a:alpha val="100000"/>
                </a:srgbClr>
              </a:solidFill>
              <a:latin typeface="黑体" pitchFamily="49" charset="-122"/>
            </a:endParaRPr>
          </a:p>
        </p:txBody>
      </p:sp>
      <p:sp>
        <p:nvSpPr>
          <p:cNvPr id="9" name="文本框 8"/>
          <p:cNvSpPr txBox="1"/>
          <p:nvPr/>
        </p:nvSpPr>
        <p:spPr>
          <a:xfrm>
            <a:off x="2352675" y="45339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F</a:t>
            </a:r>
            <a:r>
              <a:rPr lang="en-US" sz="900" u="none" spc="0" dirty="0" err="1">
                <a:solidFill>
                  <a:srgbClr val="F65E5E">
                    <a:alpha val="100000"/>
                  </a:srgbClr>
                </a:solidFill>
                <a:latin typeface="黑体" pitchFamily="49" charset="-122"/>
              </a:rPr>
              <a:t>摩</a:t>
            </a:r>
            <a:r>
              <a:rPr lang="en-US" sz="2300" u="none" spc="0" dirty="0">
                <a:solidFill>
                  <a:srgbClr val="FFFFFF">
                    <a:alpha val="100000"/>
                  </a:srgbClr>
                </a:solidFill>
                <a:latin typeface="黑体" pitchFamily="49" charset="-122"/>
              </a:rPr>
              <a:t>=</a:t>
            </a:r>
            <a:r>
              <a:rPr lang="en-US" sz="2300" u="none" spc="0" dirty="0">
                <a:solidFill>
                  <a:srgbClr val="FFD732">
                    <a:alpha val="100000"/>
                  </a:srgbClr>
                </a:solidFill>
                <a:latin typeface="黑体" pitchFamily="49" charset="-122"/>
              </a:rPr>
              <a:t>F</a:t>
            </a:r>
            <a:br>
              <a:rPr lang="en-US" sz="2300" u="none" spc="0" dirty="0">
                <a:solidFill>
                  <a:srgbClr val="FFD732">
                    <a:alpha val="100000"/>
                  </a:srgbClr>
                </a:solidFill>
                <a:latin typeface="黑体" pitchFamily="49" charset="-122"/>
              </a:rPr>
            </a:br>
            <a:endParaRPr lang="en-US" sz="2300" u="none" spc="0" dirty="0">
              <a:solidFill>
                <a:srgbClr val="FFD732">
                  <a:alpha val="100000"/>
                </a:srgbClr>
              </a:solidFill>
              <a:latin typeface="黑体" pitchFamily="49" charset="-122"/>
            </a:endParaRPr>
          </a:p>
        </p:txBody>
      </p:sp>
      <p:sp>
        <p:nvSpPr>
          <p:cNvPr id="10" name="文本框 9"/>
          <p:cNvSpPr txBox="1"/>
          <p:nvPr/>
        </p:nvSpPr>
        <p:spPr>
          <a:xfrm>
            <a:off x="2428875" y="2298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二力平衡</a:t>
            </a:r>
            <a:endParaRPr lang="en-US" sz="2300" u="none" spc="0" dirty="0">
              <a:solidFill>
                <a:srgbClr val="FFFFFF">
                  <a:alpha val="100000"/>
                </a:srgbClr>
              </a:solidFill>
              <a:latin typeface="黑体" pitchFamily="49" charset="-122"/>
            </a:endParaRPr>
          </a:p>
        </p:txBody>
      </p:sp>
      <p:sp>
        <p:nvSpPr>
          <p:cNvPr id="11" name="文本框 10"/>
          <p:cNvSpPr txBox="1"/>
          <p:nvPr/>
        </p:nvSpPr>
        <p:spPr>
          <a:xfrm>
            <a:off x="2428875" y="3162300"/>
            <a:ext cx="523875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用弹簧测力计水平拉动木块，使它沿木板做</a:t>
            </a:r>
            <a:r>
              <a:rPr lang="en-US" sz="2300" u="none" spc="0" dirty="0" err="1">
                <a:solidFill>
                  <a:srgbClr val="F65E5E">
                    <a:alpha val="100000"/>
                  </a:srgbClr>
                </a:solidFill>
                <a:latin typeface="黑体" pitchFamily="49" charset="-122"/>
              </a:rPr>
              <a:t>匀速直线</a:t>
            </a:r>
            <a:r>
              <a:rPr lang="en-US" sz="2300" u="none" spc="0" dirty="0" err="1">
                <a:solidFill>
                  <a:srgbClr val="FFFFFF">
                    <a:alpha val="100000"/>
                  </a:srgbClr>
                </a:solidFill>
                <a:latin typeface="黑体" pitchFamily="49" charset="-122"/>
              </a:rPr>
              <a:t>运动</a:t>
            </a:r>
            <a:r>
              <a:rPr lang="en-US" sz="2300" u="none" spc="0" dirty="0">
                <a:solidFill>
                  <a:srgbClr val="FFFFFF">
                    <a:alpha val="100000"/>
                  </a:srgbClr>
                </a:solidFill>
                <a:latin typeface="黑体" pitchFamily="49" charset="-122"/>
              </a:rPr>
              <a:t>。</a:t>
            </a:r>
          </a:p>
        </p:txBody>
      </p:sp>
      <p:pic>
        <p:nvPicPr>
          <p:cNvPr id="12" name="图片 11"/>
          <p:cNvPicPr/>
          <p:nvPr/>
        </p:nvPicPr>
        <p:blipFill>
          <a:blip r:embed="rId2"/>
          <a:stretch>
            <a:fillRect/>
          </a:stretch>
        </p:blipFill>
        <p:spPr>
          <a:xfrm>
            <a:off x="4067176" y="914400"/>
            <a:ext cx="4429125" cy="2006600"/>
          </a:xfrm>
          <a:prstGeom prst="rect">
            <a:avLst/>
          </a:prstGeom>
        </p:spPr>
      </p:pic>
    </p:spTree>
    <p:extLst>
      <p:ext uri="{BB962C8B-B14F-4D97-AF65-F5344CB8AC3E}">
        <p14:creationId xmlns:p14="http://schemas.microsoft.com/office/powerpoint/2010/main" val="151697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4267200"/>
          <a:chOff x="381000" y="266700"/>
          <a:chExt cx="9134475" cy="4267200"/>
        </a:xfrm>
      </p:grpSpPr>
      <p:pic>
        <p:nvPicPr>
          <p:cNvPr id="2" name="图片 1"/>
          <p:cNvPicPr/>
          <p:nvPr/>
        </p:nvPicPr>
        <p:blipFill>
          <a:blip r:embed="rId2"/>
          <a:stretch>
            <a:fillRect/>
          </a:stretch>
        </p:blipFill>
        <p:spPr>
          <a:xfrm>
            <a:off x="409575" y="1187451"/>
            <a:ext cx="323850" cy="431800"/>
          </a:xfrm>
          <a:prstGeom prst="rect">
            <a:avLst/>
          </a:prstGeom>
        </p:spPr>
      </p:pic>
      <p:pic>
        <p:nvPicPr>
          <p:cNvPr id="3" name="图片 2"/>
          <p:cNvPicPr/>
          <p:nvPr/>
        </p:nvPicPr>
        <p:blipFill>
          <a:blip r:embed="rId3"/>
          <a:stretch>
            <a:fillRect/>
          </a:stretch>
        </p:blipFill>
        <p:spPr>
          <a:xfrm>
            <a:off x="409575" y="1987551"/>
            <a:ext cx="323850" cy="431800"/>
          </a:xfrm>
          <a:prstGeom prst="rect">
            <a:avLst/>
          </a:prstGeom>
        </p:spPr>
      </p:pic>
      <p:pic>
        <p:nvPicPr>
          <p:cNvPr id="4" name="图片 3"/>
          <p:cNvPicPr/>
          <p:nvPr/>
        </p:nvPicPr>
        <p:blipFill>
          <a:blip r:embed="rId4"/>
          <a:stretch>
            <a:fillRect/>
          </a:stretch>
        </p:blipFill>
        <p:spPr>
          <a:xfrm>
            <a:off x="409575" y="3409951"/>
            <a:ext cx="323850" cy="431800"/>
          </a:xfrm>
          <a:prstGeom prst="rect">
            <a:avLst/>
          </a:prstGeom>
        </p:spPr>
      </p:pic>
      <p:sp>
        <p:nvSpPr>
          <p:cNvPr id="5" name="文本框 4"/>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文本框 5"/>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教学目标</a:t>
            </a:r>
            <a:endParaRPr lang="en-US" sz="2400" b="1" u="none" spc="0" dirty="0">
              <a:solidFill>
                <a:srgbClr val="FFFFFF">
                  <a:alpha val="100000"/>
                </a:srgbClr>
              </a:solidFill>
              <a:latin typeface="黑体" pitchFamily="49" charset="-122"/>
            </a:endParaRPr>
          </a:p>
        </p:txBody>
      </p:sp>
      <p:sp>
        <p:nvSpPr>
          <p:cNvPr id="7" name="文本框 6"/>
          <p:cNvSpPr txBox="1"/>
          <p:nvPr/>
        </p:nvSpPr>
        <p:spPr>
          <a:xfrm>
            <a:off x="838200" y="10795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能根据生活体验认识摩擦力</a:t>
            </a:r>
            <a:r>
              <a:rPr lang="en-US" sz="2300" u="none" spc="0" dirty="0">
                <a:solidFill>
                  <a:srgbClr val="FFFFFF">
                    <a:alpha val="100000"/>
                  </a:srgbClr>
                </a:solidFill>
                <a:latin typeface="黑体" pitchFamily="49" charset="-122"/>
              </a:rPr>
              <a:t>。  </a:t>
            </a:r>
          </a:p>
        </p:txBody>
      </p:sp>
      <p:sp>
        <p:nvSpPr>
          <p:cNvPr id="8" name="文本框 7"/>
          <p:cNvSpPr txBox="1"/>
          <p:nvPr/>
        </p:nvSpPr>
        <p:spPr>
          <a:xfrm>
            <a:off x="838201" y="1892300"/>
            <a:ext cx="7953375" cy="88485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能根据二力平衡的条件，用弹簧测力计粗略的测量水平运动物体所受的互动摩擦力</a:t>
            </a:r>
            <a:r>
              <a:rPr lang="en-US" sz="2300" u="none" spc="0" dirty="0">
                <a:solidFill>
                  <a:srgbClr val="FFFFFF">
                    <a:alpha val="100000"/>
                  </a:srgbClr>
                </a:solidFill>
                <a:latin typeface="黑体" pitchFamily="49" charset="-122"/>
              </a:rPr>
              <a:t>。  </a:t>
            </a:r>
          </a:p>
        </p:txBody>
      </p:sp>
      <p:sp>
        <p:nvSpPr>
          <p:cNvPr id="9" name="文本框 8"/>
          <p:cNvSpPr txBox="1"/>
          <p:nvPr/>
        </p:nvSpPr>
        <p:spPr>
          <a:xfrm>
            <a:off x="804862" y="3394036"/>
            <a:ext cx="7896225" cy="1327286"/>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经历研究互动摩擦力的大小与哪些因素有关的实验过程，能表述滑动摩擦力的大小跟接触面所受的压力和接触面的粗糙程度的关系。  </a:t>
            </a:r>
          </a:p>
        </p:txBody>
      </p:sp>
      <p:sp>
        <p:nvSpPr>
          <p:cNvPr id="10" name="文本框 9"/>
          <p:cNvSpPr txBox="1"/>
          <p:nvPr/>
        </p:nvSpPr>
        <p:spPr>
          <a:xfrm>
            <a:off x="838200" y="5143500"/>
            <a:ext cx="7829550" cy="88485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认识摩擦在生产和生活中的利用与防止，并能正确说出增大和减小摩擦的方法。</a:t>
            </a:r>
          </a:p>
        </p:txBody>
      </p:sp>
      <p:pic>
        <p:nvPicPr>
          <p:cNvPr id="11" name="图片 10"/>
          <p:cNvPicPr/>
          <p:nvPr/>
        </p:nvPicPr>
        <p:blipFill>
          <a:blip r:embed="rId5"/>
          <a:stretch>
            <a:fillRect/>
          </a:stretch>
        </p:blipFill>
        <p:spPr>
          <a:xfrm>
            <a:off x="409575" y="5257800"/>
            <a:ext cx="323850" cy="431800"/>
          </a:xfrm>
          <a:prstGeom prst="rect">
            <a:avLst/>
          </a:prstGeom>
        </p:spPr>
      </p:pic>
    </p:spTree>
    <p:extLst>
      <p:ext uri="{BB962C8B-B14F-4D97-AF65-F5344CB8AC3E}">
        <p14:creationId xmlns:p14="http://schemas.microsoft.com/office/powerpoint/2010/main" val="413010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877425" cy="2971800"/>
          <a:chOff x="381000" y="266700"/>
          <a:chExt cx="9877425" cy="2971800"/>
        </a:xfrm>
      </p:grpSpPr>
      <p:sp>
        <p:nvSpPr>
          <p:cNvPr id="2" name="文本框 1"/>
          <p:cNvSpPr txBox="1"/>
          <p:nvPr/>
        </p:nvSpPr>
        <p:spPr>
          <a:xfrm>
            <a:off x="390526" y="1181100"/>
            <a:ext cx="8334375" cy="1266437"/>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由生活经验我们知道</a:t>
            </a:r>
            <a:r>
              <a:rPr lang="en-US" sz="2300" u="none" spc="0" dirty="0">
                <a:solidFill>
                  <a:srgbClr val="FFFFFF">
                    <a:alpha val="100000"/>
                  </a:srgbClr>
                </a:solidFill>
                <a:latin typeface="黑体" pitchFamily="49" charset="-122"/>
              </a:rPr>
              <a:t>：
</a:t>
            </a:r>
            <a:r>
              <a:rPr lang="en-US" sz="2300" u="none" spc="0" dirty="0" err="1">
                <a:solidFill>
                  <a:srgbClr val="FFFFFF">
                    <a:alpha val="100000"/>
                  </a:srgbClr>
                </a:solidFill>
                <a:latin typeface="黑体" pitchFamily="49" charset="-122"/>
              </a:rPr>
              <a:t>当你推箱子时，箱子</a:t>
            </a:r>
            <a:r>
              <a:rPr lang="en-US" sz="2300" u="none" spc="0" dirty="0" err="1">
                <a:solidFill>
                  <a:srgbClr val="FFD732">
                    <a:alpha val="100000"/>
                  </a:srgbClr>
                </a:solidFill>
                <a:latin typeface="黑体" pitchFamily="49" charset="-122"/>
              </a:rPr>
              <a:t>越重</a:t>
            </a:r>
            <a:r>
              <a:rPr lang="en-US" sz="2300" u="none" spc="0" dirty="0" err="1">
                <a:solidFill>
                  <a:srgbClr val="FFFFFF">
                    <a:alpha val="100000"/>
                  </a:srgbClr>
                </a:solidFill>
                <a:latin typeface="黑体" pitchFamily="49" charset="-122"/>
              </a:rPr>
              <a:t>，推起来</a:t>
            </a:r>
            <a:r>
              <a:rPr lang="en-US" sz="2300" u="none" spc="0" dirty="0" err="1">
                <a:solidFill>
                  <a:srgbClr val="F65E5E">
                    <a:alpha val="100000"/>
                  </a:srgbClr>
                </a:solidFill>
                <a:latin typeface="黑体" pitchFamily="49" charset="-122"/>
              </a:rPr>
              <a:t>越费力</a:t>
            </a:r>
            <a:r>
              <a:rPr lang="en-US" sz="2300" u="none" spc="0" dirty="0" err="1">
                <a:solidFill>
                  <a:srgbClr val="FFFFFF">
                    <a:alpha val="100000"/>
                  </a:srgbClr>
                </a:solidFill>
                <a:latin typeface="黑体" pitchFamily="49" charset="-122"/>
              </a:rPr>
              <a:t>；地面</a:t>
            </a:r>
            <a:r>
              <a:rPr lang="en-US" sz="2300" u="none" spc="0" dirty="0" err="1">
                <a:solidFill>
                  <a:srgbClr val="FFD732">
                    <a:alpha val="100000"/>
                  </a:srgbClr>
                </a:solidFill>
                <a:latin typeface="黑体" pitchFamily="49" charset="-122"/>
              </a:rPr>
              <a:t>越粗糙</a:t>
            </a:r>
            <a:r>
              <a:rPr lang="en-US" sz="2300" u="none" spc="0" dirty="0" err="1">
                <a:solidFill>
                  <a:srgbClr val="FFFFFF">
                    <a:alpha val="100000"/>
                  </a:srgbClr>
                </a:solidFill>
                <a:latin typeface="黑体" pitchFamily="49" charset="-122"/>
              </a:rPr>
              <a:t>，推起来</a:t>
            </a:r>
            <a:r>
              <a:rPr lang="en-US" sz="2300" u="none" spc="0" dirty="0" err="1">
                <a:solidFill>
                  <a:srgbClr val="F65E5E">
                    <a:alpha val="100000"/>
                  </a:srgbClr>
                </a:solidFill>
                <a:latin typeface="黑体" pitchFamily="49" charset="-122"/>
              </a:rPr>
              <a:t>越费力</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滑动摩擦力大小的影响因素</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876300" y="29972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滑动摩擦力大小与哪些因素有关</a:t>
            </a:r>
            <a:r>
              <a:rPr lang="en-US" sz="2300" u="none" spc="0" dirty="0">
                <a:solidFill>
                  <a:srgbClr val="FFFFFF">
                    <a:alpha val="100000"/>
                  </a:srgbClr>
                </a:solidFill>
                <a:latin typeface="黑体" pitchFamily="49" charset="-122"/>
              </a:rPr>
              <a:t>？</a:t>
            </a:r>
          </a:p>
        </p:txBody>
      </p:sp>
      <p:pic>
        <p:nvPicPr>
          <p:cNvPr id="6" name="图片 5"/>
          <p:cNvPicPr/>
          <p:nvPr/>
        </p:nvPicPr>
        <p:blipFill>
          <a:blip r:embed="rId2"/>
          <a:stretch>
            <a:fillRect/>
          </a:stretch>
        </p:blipFill>
        <p:spPr>
          <a:xfrm>
            <a:off x="390525" y="3022600"/>
            <a:ext cx="419100" cy="558800"/>
          </a:xfrm>
          <a:prstGeom prst="rect">
            <a:avLst/>
          </a:prstGeom>
        </p:spPr>
      </p:pic>
      <p:sp>
        <p:nvSpPr>
          <p:cNvPr id="7" name="文本框 6"/>
          <p:cNvSpPr txBox="1"/>
          <p:nvPr/>
        </p:nvSpPr>
        <p:spPr>
          <a:xfrm>
            <a:off x="409575" y="39624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对接触面的压力</a:t>
            </a:r>
            <a:r>
              <a:rPr lang="en-US" sz="2300" u="none" spc="0" dirty="0">
                <a:solidFill>
                  <a:srgbClr val="FFFFFF">
                    <a:alpha val="100000"/>
                  </a:srgbClr>
                </a:solidFill>
                <a:latin typeface="黑体" pitchFamily="49" charset="-122"/>
              </a:rPr>
              <a:t>？</a:t>
            </a:r>
          </a:p>
        </p:txBody>
      </p:sp>
      <p:sp>
        <p:nvSpPr>
          <p:cNvPr id="8" name="文本框 7"/>
          <p:cNvSpPr txBox="1"/>
          <p:nvPr/>
        </p:nvSpPr>
        <p:spPr>
          <a:xfrm>
            <a:off x="2724150" y="39624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接触面粗糙程度</a:t>
            </a:r>
            <a:r>
              <a:rPr lang="en-US" sz="2300" u="none" spc="0" dirty="0">
                <a:solidFill>
                  <a:srgbClr val="FFFFFF">
                    <a:alpha val="100000"/>
                  </a:srgbClr>
                </a:solidFill>
                <a:latin typeface="黑体" pitchFamily="49" charset="-122"/>
              </a:rPr>
              <a:t>？</a:t>
            </a:r>
          </a:p>
        </p:txBody>
      </p:sp>
      <p:sp>
        <p:nvSpPr>
          <p:cNvPr id="9" name="文本框 8"/>
          <p:cNvSpPr txBox="1"/>
          <p:nvPr/>
        </p:nvSpPr>
        <p:spPr>
          <a:xfrm>
            <a:off x="5114925" y="39624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a:t>
            </a:r>
          </a:p>
        </p:txBody>
      </p:sp>
    </p:spTree>
    <p:extLst>
      <p:ext uri="{BB962C8B-B14F-4D97-AF65-F5344CB8AC3E}">
        <p14:creationId xmlns:p14="http://schemas.microsoft.com/office/powerpoint/2010/main" val="14526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200275"/>
          <a:chOff x="381000" y="266700"/>
          <a:chExt cx="9134475" cy="2200275"/>
        </a:xfrm>
      </p:grpSpPr>
      <p:sp>
        <p:nvSpPr>
          <p:cNvPr id="2" name="文本框 1"/>
          <p:cNvSpPr txBox="1"/>
          <p:nvPr/>
        </p:nvSpPr>
        <p:spPr>
          <a:xfrm>
            <a:off x="400050" y="11811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猜 想：</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滑动摩擦力大小的影响因素</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1390650" y="11811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接触面所受压力</a:t>
            </a:r>
            <a:endParaRPr lang="en-US" sz="2300" u="none" spc="0" dirty="0">
              <a:solidFill>
                <a:srgbClr val="FFD732">
                  <a:alpha val="100000"/>
                </a:srgbClr>
              </a:solidFill>
              <a:latin typeface="黑体" pitchFamily="49" charset="-122"/>
            </a:endParaRPr>
          </a:p>
        </p:txBody>
      </p:sp>
      <p:sp>
        <p:nvSpPr>
          <p:cNvPr id="6" name="文本框 5"/>
          <p:cNvSpPr txBox="1"/>
          <p:nvPr/>
        </p:nvSpPr>
        <p:spPr>
          <a:xfrm>
            <a:off x="4267200" y="11811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接触面粗糙程度</a:t>
            </a:r>
            <a:endParaRPr lang="en-US" sz="2300" u="none" spc="0" dirty="0">
              <a:solidFill>
                <a:srgbClr val="FFD732">
                  <a:alpha val="100000"/>
                </a:srgbClr>
              </a:solidFill>
              <a:latin typeface="黑体" pitchFamily="49" charset="-122"/>
            </a:endParaRPr>
          </a:p>
        </p:txBody>
      </p:sp>
      <p:sp>
        <p:nvSpPr>
          <p:cNvPr id="7" name="文本框 6"/>
          <p:cNvSpPr txBox="1"/>
          <p:nvPr/>
        </p:nvSpPr>
        <p:spPr>
          <a:xfrm>
            <a:off x="1390650" y="2146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接触面面积的大小</a:t>
            </a:r>
            <a:endParaRPr lang="en-US" sz="2300" u="none" spc="0" dirty="0">
              <a:solidFill>
                <a:srgbClr val="FFD732">
                  <a:alpha val="100000"/>
                </a:srgbClr>
              </a:solidFill>
              <a:latin typeface="黑体" pitchFamily="49" charset="-122"/>
            </a:endParaRPr>
          </a:p>
        </p:txBody>
      </p:sp>
      <p:sp>
        <p:nvSpPr>
          <p:cNvPr id="8" name="文本框 7"/>
          <p:cNvSpPr txBox="1"/>
          <p:nvPr/>
        </p:nvSpPr>
        <p:spPr>
          <a:xfrm>
            <a:off x="4267200" y="2146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物体运动的速度</a:t>
            </a:r>
            <a:endParaRPr lang="en-US" sz="2300" u="none" spc="0" dirty="0">
              <a:solidFill>
                <a:srgbClr val="FFD732">
                  <a:alpha val="100000"/>
                </a:srgbClr>
              </a:solidFill>
              <a:latin typeface="黑体" pitchFamily="49" charset="-122"/>
            </a:endParaRPr>
          </a:p>
        </p:txBody>
      </p:sp>
      <p:sp>
        <p:nvSpPr>
          <p:cNvPr id="9" name="文本框 8"/>
          <p:cNvSpPr txBox="1"/>
          <p:nvPr/>
        </p:nvSpPr>
        <p:spPr>
          <a:xfrm>
            <a:off x="400050" y="2933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实验方法</a:t>
            </a:r>
            <a:r>
              <a:rPr lang="en-US" sz="2300" u="none" spc="0" dirty="0">
                <a:solidFill>
                  <a:srgbClr val="FFFFFF">
                    <a:alpha val="100000"/>
                  </a:srgbClr>
                </a:solidFill>
                <a:latin typeface="黑体" pitchFamily="49" charset="-122"/>
              </a:rPr>
              <a:t>：</a:t>
            </a:r>
          </a:p>
        </p:txBody>
      </p:sp>
      <p:sp>
        <p:nvSpPr>
          <p:cNvPr id="10" name="文本框 9"/>
          <p:cNvSpPr txBox="1"/>
          <p:nvPr/>
        </p:nvSpPr>
        <p:spPr>
          <a:xfrm>
            <a:off x="1781175" y="2933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控制变量法</a:t>
            </a:r>
            <a:endParaRPr lang="en-US" sz="2300" u="none" spc="0" dirty="0">
              <a:solidFill>
                <a:srgbClr val="F65E5E">
                  <a:alpha val="100000"/>
                </a:srgbClr>
              </a:solidFill>
              <a:latin typeface="黑体" pitchFamily="49" charset="-122"/>
            </a:endParaRPr>
          </a:p>
        </p:txBody>
      </p:sp>
    </p:spTree>
    <p:extLst>
      <p:ext uri="{BB962C8B-B14F-4D97-AF65-F5344CB8AC3E}">
        <p14:creationId xmlns:p14="http://schemas.microsoft.com/office/powerpoint/2010/main" val="11291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0058400" cy="3552825"/>
          <a:chOff x="381000" y="266700"/>
          <a:chExt cx="10058400" cy="3552825"/>
        </a:xfrm>
      </p:grpSpPr>
      <p:sp>
        <p:nvSpPr>
          <p:cNvPr id="2" name="文本框 1"/>
          <p:cNvSpPr txBox="1"/>
          <p:nvPr/>
        </p:nvSpPr>
        <p:spPr>
          <a:xfrm>
            <a:off x="400050" y="19939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1、怎样改变木块的压力大小？</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滑动摩擦力大小的影响因素</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390525" y="1282700"/>
            <a:ext cx="419100" cy="558800"/>
          </a:xfrm>
          <a:prstGeom prst="rect">
            <a:avLst/>
          </a:prstGeom>
        </p:spPr>
      </p:pic>
      <p:sp>
        <p:nvSpPr>
          <p:cNvPr id="6" name="文本框 5"/>
          <p:cNvSpPr txBox="1"/>
          <p:nvPr/>
        </p:nvSpPr>
        <p:spPr>
          <a:xfrm>
            <a:off x="400050" y="29591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2、用什么工具测摩擦力？怎样测？</a:t>
            </a:r>
          </a:p>
        </p:txBody>
      </p:sp>
      <p:sp>
        <p:nvSpPr>
          <p:cNvPr id="7" name="文本框 6"/>
          <p:cNvSpPr txBox="1"/>
          <p:nvPr/>
        </p:nvSpPr>
        <p:spPr>
          <a:xfrm>
            <a:off x="400050" y="3924300"/>
            <a:ext cx="56388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3、怎样改变木块与木板的接触面大小？</a:t>
            </a:r>
          </a:p>
        </p:txBody>
      </p:sp>
      <p:sp>
        <p:nvSpPr>
          <p:cNvPr id="8" name="文本框 7"/>
          <p:cNvSpPr txBox="1"/>
          <p:nvPr/>
        </p:nvSpPr>
        <p:spPr>
          <a:xfrm>
            <a:off x="5295900" y="20066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在木块上放砝码</a:t>
            </a:r>
            <a:endParaRPr lang="en-US" sz="2300" u="none" spc="0" dirty="0">
              <a:solidFill>
                <a:srgbClr val="FFD732">
                  <a:alpha val="100000"/>
                </a:srgbClr>
              </a:solidFill>
              <a:latin typeface="黑体" pitchFamily="49" charset="-122"/>
            </a:endParaRPr>
          </a:p>
        </p:txBody>
      </p:sp>
      <p:sp>
        <p:nvSpPr>
          <p:cNvPr id="9" name="文本框 8"/>
          <p:cNvSpPr txBox="1"/>
          <p:nvPr/>
        </p:nvSpPr>
        <p:spPr>
          <a:xfrm>
            <a:off x="5295900" y="29591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弹簧测力计</a:t>
            </a:r>
            <a:endParaRPr lang="en-US" sz="2300" u="none" spc="0" dirty="0">
              <a:solidFill>
                <a:srgbClr val="FFD732">
                  <a:alpha val="100000"/>
                </a:srgbClr>
              </a:solidFill>
              <a:latin typeface="黑体" pitchFamily="49" charset="-122"/>
            </a:endParaRPr>
          </a:p>
        </p:txBody>
      </p:sp>
      <p:sp>
        <p:nvSpPr>
          <p:cNvPr id="10" name="文本框 9"/>
          <p:cNvSpPr txBox="1"/>
          <p:nvPr/>
        </p:nvSpPr>
        <p:spPr>
          <a:xfrm>
            <a:off x="847725" y="47371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将同一木块不同侧面与木板接触</a:t>
            </a:r>
            <a:endParaRPr lang="en-US" sz="23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58654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419475"/>
          <a:chOff x="381000" y="266700"/>
          <a:chExt cx="9134475" cy="34194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滑动摩擦力大小的影响因素</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400050" y="10922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实验器材</a:t>
            </a:r>
            <a:r>
              <a:rPr lang="en-US" sz="2300" u="none" spc="0" dirty="0">
                <a:solidFill>
                  <a:srgbClr val="FFFFFF">
                    <a:alpha val="100000"/>
                  </a:srgbClr>
                </a:solidFill>
                <a:latin typeface="黑体" pitchFamily="49" charset="-122"/>
              </a:rPr>
              <a:t>：</a:t>
            </a:r>
          </a:p>
        </p:txBody>
      </p:sp>
      <p:sp>
        <p:nvSpPr>
          <p:cNvPr id="5" name="文本框 4"/>
          <p:cNvSpPr txBox="1"/>
          <p:nvPr/>
        </p:nvSpPr>
        <p:spPr>
          <a:xfrm>
            <a:off x="1752601" y="1092201"/>
            <a:ext cx="67913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弹簧测力计、木块、砝码、粗糙程度不同的接触面</a:t>
            </a:r>
            <a:r>
              <a:rPr lang="en-US" sz="2300" u="none" spc="0" dirty="0">
                <a:solidFill>
                  <a:srgbClr val="FFFFFF">
                    <a:alpha val="100000"/>
                  </a:srgbClr>
                </a:solidFill>
                <a:latin typeface="黑体" pitchFamily="49" charset="-122"/>
              </a:rPr>
              <a:t>。</a:t>
            </a:r>
          </a:p>
        </p:txBody>
      </p:sp>
      <p:sp>
        <p:nvSpPr>
          <p:cNvPr id="6" name="文本框 5"/>
          <p:cNvSpPr txBox="1"/>
          <p:nvPr/>
        </p:nvSpPr>
        <p:spPr>
          <a:xfrm>
            <a:off x="409575" y="4559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实验设计</a:t>
            </a:r>
            <a:r>
              <a:rPr lang="en-US" sz="2300" u="none" spc="0" dirty="0">
                <a:solidFill>
                  <a:srgbClr val="FFFFFF">
                    <a:alpha val="100000"/>
                  </a:srgbClr>
                </a:solidFill>
                <a:latin typeface="黑体" pitchFamily="49" charset="-122"/>
              </a:rPr>
              <a:t>：</a:t>
            </a:r>
          </a:p>
        </p:txBody>
      </p:sp>
      <p:sp>
        <p:nvSpPr>
          <p:cNvPr id="7" name="文本框 6"/>
          <p:cNvSpPr txBox="1"/>
          <p:nvPr/>
        </p:nvSpPr>
        <p:spPr>
          <a:xfrm>
            <a:off x="1790701" y="4559300"/>
            <a:ext cx="6657975" cy="1266437"/>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每次只改变可能影响滑动摩擦力大小因素中的</a:t>
            </a:r>
            <a:r>
              <a:rPr lang="en-US" sz="2300" u="none" spc="0" dirty="0" err="1">
                <a:solidFill>
                  <a:srgbClr val="FFD732">
                    <a:alpha val="100000"/>
                  </a:srgbClr>
                </a:solidFill>
                <a:latin typeface="黑体" pitchFamily="49" charset="-122"/>
              </a:rPr>
              <a:t>一个</a:t>
            </a:r>
            <a:r>
              <a:rPr lang="en-US" sz="2300" u="none" spc="0" dirty="0" err="1">
                <a:solidFill>
                  <a:srgbClr val="FFFFFF">
                    <a:alpha val="100000"/>
                  </a:srgbClr>
                </a:solidFill>
                <a:latin typeface="黑体" pitchFamily="49" charset="-122"/>
              </a:rPr>
              <a:t>，其他因素保持不变，测出滑动摩擦力大小并记录</a:t>
            </a:r>
            <a:r>
              <a:rPr lang="en-US" sz="2300" u="none" spc="0" dirty="0">
                <a:solidFill>
                  <a:srgbClr val="FFFFFF">
                    <a:alpha val="100000"/>
                  </a:srgbClr>
                </a:solidFill>
                <a:latin typeface="黑体" pitchFamily="49" charset="-122"/>
              </a:rPr>
              <a:t>。</a:t>
            </a:r>
          </a:p>
        </p:txBody>
      </p:sp>
      <p:pic>
        <p:nvPicPr>
          <p:cNvPr id="8" name="图片 7"/>
          <p:cNvPicPr/>
          <p:nvPr/>
        </p:nvPicPr>
        <p:blipFill>
          <a:blip r:embed="rId2"/>
          <a:stretch>
            <a:fillRect/>
          </a:stretch>
        </p:blipFill>
        <p:spPr>
          <a:xfrm>
            <a:off x="2676525" y="1803400"/>
            <a:ext cx="3752850" cy="2667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6355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390900"/>
          <a:chOff x="381000" y="266700"/>
          <a:chExt cx="9134475" cy="33909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滑动摩擦力大小的影响因素</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400050" y="1181100"/>
            <a:ext cx="77724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实验一：其它条件相同时，改变接触面所受的压力</a:t>
            </a:r>
            <a:r>
              <a:rPr lang="en-US" sz="2300" u="none" spc="0" dirty="0">
                <a:solidFill>
                  <a:srgbClr val="FFFFFF">
                    <a:alpha val="100000"/>
                  </a:srgbClr>
                </a:solidFill>
                <a:latin typeface="黑体" pitchFamily="49" charset="-122"/>
              </a:rPr>
              <a:t>。</a:t>
            </a:r>
          </a:p>
        </p:txBody>
      </p:sp>
      <p:sp>
        <p:nvSpPr>
          <p:cNvPr id="5" name="文本框 4"/>
          <p:cNvSpPr txBox="1"/>
          <p:nvPr/>
        </p:nvSpPr>
        <p:spPr>
          <a:xfrm>
            <a:off x="409575" y="4521200"/>
            <a:ext cx="828675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结论：其它条件相同时，接触面所受压力越大，物体所受的滑动摩擦力越大</a:t>
            </a:r>
            <a:r>
              <a:rPr lang="en-US" sz="2300" u="none" spc="0" dirty="0">
                <a:solidFill>
                  <a:srgbClr val="FFFFFF">
                    <a:alpha val="100000"/>
                  </a:srgbClr>
                </a:solidFill>
                <a:latin typeface="黑体" pitchFamily="49" charset="-122"/>
              </a:rPr>
              <a:t>。</a:t>
            </a:r>
          </a:p>
        </p:txBody>
      </p:sp>
      <p:pic>
        <p:nvPicPr>
          <p:cNvPr id="6" name="图片 5"/>
          <p:cNvPicPr/>
          <p:nvPr/>
        </p:nvPicPr>
        <p:blipFill>
          <a:blip r:embed="rId2"/>
          <a:stretch>
            <a:fillRect/>
          </a:stretch>
        </p:blipFill>
        <p:spPr>
          <a:xfrm>
            <a:off x="466726" y="1981200"/>
            <a:ext cx="3895725" cy="24638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p:nvPr/>
        </p:nvPicPr>
        <p:blipFill>
          <a:blip r:embed="rId3"/>
          <a:stretch>
            <a:fillRect/>
          </a:stretch>
        </p:blipFill>
        <p:spPr>
          <a:xfrm>
            <a:off x="4762501" y="1981200"/>
            <a:ext cx="3895725" cy="24638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159753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495675"/>
          <a:chOff x="381000" y="266700"/>
          <a:chExt cx="9134475" cy="34956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滑动摩擦力大小的影响因素</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409575" y="1130300"/>
            <a:ext cx="73533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实验二：其它条件相同时，改变接触面的粗糙程度</a:t>
            </a:r>
            <a:r>
              <a:rPr lang="en-US" sz="2300" u="none" spc="0" dirty="0">
                <a:solidFill>
                  <a:srgbClr val="FFFFFF">
                    <a:alpha val="100000"/>
                  </a:srgbClr>
                </a:solidFill>
                <a:latin typeface="黑体" pitchFamily="49" charset="-122"/>
              </a:rPr>
              <a:t>。</a:t>
            </a:r>
          </a:p>
        </p:txBody>
      </p:sp>
      <p:sp>
        <p:nvSpPr>
          <p:cNvPr id="5" name="文本框 4"/>
          <p:cNvSpPr txBox="1"/>
          <p:nvPr/>
        </p:nvSpPr>
        <p:spPr>
          <a:xfrm>
            <a:off x="400050" y="4660900"/>
            <a:ext cx="83058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结论：其它条件相同时，接触面越粗糙</a:t>
            </a:r>
            <a:r>
              <a:rPr lang="en-US" sz="2300" u="none" spc="0" dirty="0">
                <a:solidFill>
                  <a:srgbClr val="FFFFFF">
                    <a:alpha val="100000"/>
                  </a:srgbClr>
                </a:solidFill>
                <a:latin typeface="黑体" pitchFamily="49" charset="-122"/>
              </a:rPr>
              <a:t>， </a:t>
            </a:r>
            <a:r>
              <a:rPr lang="en-US" sz="2300" u="none" spc="0" dirty="0" err="1">
                <a:solidFill>
                  <a:srgbClr val="FFFFFF">
                    <a:alpha val="100000"/>
                  </a:srgbClr>
                </a:solidFill>
                <a:latin typeface="黑体" pitchFamily="49" charset="-122"/>
              </a:rPr>
              <a:t>物体所受的滑动摩擦力越大</a:t>
            </a:r>
            <a:r>
              <a:rPr lang="en-US" sz="2300" u="none" spc="0" dirty="0">
                <a:solidFill>
                  <a:srgbClr val="FFFFFF">
                    <a:alpha val="100000"/>
                  </a:srgbClr>
                </a:solidFill>
                <a:latin typeface="黑体" pitchFamily="49" charset="-122"/>
              </a:rPr>
              <a:t>。</a:t>
            </a:r>
          </a:p>
        </p:txBody>
      </p:sp>
      <p:pic>
        <p:nvPicPr>
          <p:cNvPr id="6" name="图片 5"/>
          <p:cNvPicPr/>
          <p:nvPr/>
        </p:nvPicPr>
        <p:blipFill>
          <a:blip r:embed="rId2"/>
          <a:stretch>
            <a:fillRect/>
          </a:stretch>
        </p:blipFill>
        <p:spPr>
          <a:xfrm>
            <a:off x="4657726" y="1905000"/>
            <a:ext cx="3895725" cy="25908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p:nvPr/>
        </p:nvPicPr>
        <p:blipFill>
          <a:blip r:embed="rId3"/>
          <a:stretch>
            <a:fillRect/>
          </a:stretch>
        </p:blipFill>
        <p:spPr>
          <a:xfrm>
            <a:off x="504826" y="1905000"/>
            <a:ext cx="3895725" cy="25908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788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581400"/>
          <a:chOff x="381000" y="266700"/>
          <a:chExt cx="9134475" cy="35814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滑动摩擦力大小的影响因素</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409576" y="1155700"/>
            <a:ext cx="715327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实验三：其它条件相同时，改变接触面的接触面积</a:t>
            </a:r>
            <a:r>
              <a:rPr lang="en-US" sz="2300" u="none" spc="0" dirty="0">
                <a:solidFill>
                  <a:srgbClr val="FFFFFF">
                    <a:alpha val="100000"/>
                  </a:srgbClr>
                </a:solidFill>
                <a:latin typeface="黑体" pitchFamily="49" charset="-122"/>
              </a:rPr>
              <a:t>。</a:t>
            </a:r>
          </a:p>
        </p:txBody>
      </p:sp>
      <p:pic>
        <p:nvPicPr>
          <p:cNvPr id="5" name="图片 4"/>
          <p:cNvPicPr/>
          <p:nvPr/>
        </p:nvPicPr>
        <p:blipFill>
          <a:blip r:embed="rId2"/>
          <a:stretch>
            <a:fillRect/>
          </a:stretch>
        </p:blipFill>
        <p:spPr>
          <a:xfrm>
            <a:off x="495301" y="1905000"/>
            <a:ext cx="3895725" cy="2590800"/>
          </a:xfrm>
          <a:prstGeom prst="rect">
            <a:avLst/>
          </a:prstGeom>
          <a:ln w="63500" cap="flat" cmpd="sng" algn="ctr">
            <a:solidFill>
              <a:srgbClr val="FFFFFF">
                <a:alpha val="14900"/>
              </a:srgbClr>
            </a:solidFill>
            <a:prstDash val="solid"/>
            <a:round/>
            <a:headEnd type="none" w="med" len="med"/>
            <a:tailEnd type="none" w="med" len="med"/>
          </a:ln>
        </p:spPr>
      </p:pic>
      <p:pic>
        <p:nvPicPr>
          <p:cNvPr id="6" name="图片 5"/>
          <p:cNvPicPr/>
          <p:nvPr/>
        </p:nvPicPr>
        <p:blipFill>
          <a:blip r:embed="rId3"/>
          <a:stretch>
            <a:fillRect/>
          </a:stretch>
        </p:blipFill>
        <p:spPr>
          <a:xfrm>
            <a:off x="4657726" y="1905000"/>
            <a:ext cx="3895725" cy="2590800"/>
          </a:xfrm>
          <a:prstGeom prst="rect">
            <a:avLst/>
          </a:prstGeom>
          <a:ln w="63500" cap="flat" cmpd="sng" algn="ctr">
            <a:solidFill>
              <a:srgbClr val="FFFFFF">
                <a:alpha val="14900"/>
              </a:srgbClr>
            </a:solidFill>
            <a:prstDash val="solid"/>
            <a:round/>
            <a:headEnd type="none" w="med" len="med"/>
            <a:tailEnd type="none" w="med" len="med"/>
          </a:ln>
        </p:spPr>
      </p:pic>
      <p:sp>
        <p:nvSpPr>
          <p:cNvPr id="7" name="文本框 6"/>
          <p:cNvSpPr txBox="1"/>
          <p:nvPr/>
        </p:nvSpPr>
        <p:spPr>
          <a:xfrm>
            <a:off x="419101" y="4775200"/>
            <a:ext cx="64103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结论：滑动摩擦力大小与接触面积大小无关</a:t>
            </a:r>
            <a:r>
              <a:rPr lang="en-US" sz="2300" u="none" spc="0" dirty="0">
                <a:solidFill>
                  <a:srgbClr val="FFFFFF">
                    <a:alpha val="100000"/>
                  </a:srgbClr>
                </a:solidFill>
                <a:latin typeface="黑体" pitchFamily="49" charset="-122"/>
              </a:rPr>
              <a:t>。</a:t>
            </a:r>
          </a:p>
        </p:txBody>
      </p:sp>
    </p:spTree>
    <p:extLst>
      <p:ext uri="{BB962C8B-B14F-4D97-AF65-F5344CB8AC3E}">
        <p14:creationId xmlns:p14="http://schemas.microsoft.com/office/powerpoint/2010/main" val="288660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581400"/>
          <a:chOff x="381000" y="266700"/>
          <a:chExt cx="9134475" cy="35814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滑动摩擦力大小的影响因素</a:t>
            </a:r>
            <a:endParaRPr lang="en-US" sz="2400" b="1" u="none" spc="0" dirty="0">
              <a:solidFill>
                <a:srgbClr val="FFFFFF">
                  <a:alpha val="100000"/>
                </a:srgbClr>
              </a:solidFill>
              <a:latin typeface="黑体" pitchFamily="49" charset="-122"/>
            </a:endParaRPr>
          </a:p>
        </p:txBody>
      </p:sp>
      <p:pic>
        <p:nvPicPr>
          <p:cNvPr id="4" name="图片 3"/>
          <p:cNvPicPr/>
          <p:nvPr/>
        </p:nvPicPr>
        <p:blipFill>
          <a:blip r:embed="rId2"/>
          <a:stretch>
            <a:fillRect/>
          </a:stretch>
        </p:blipFill>
        <p:spPr>
          <a:xfrm>
            <a:off x="504826" y="1905000"/>
            <a:ext cx="3895725" cy="2590800"/>
          </a:xfrm>
          <a:prstGeom prst="rect">
            <a:avLst/>
          </a:prstGeom>
          <a:ln w="63500" cap="flat" cmpd="sng" algn="ctr">
            <a:solidFill>
              <a:srgbClr val="FFFFFF">
                <a:alpha val="14900"/>
              </a:srgbClr>
            </a:solidFill>
            <a:prstDash val="solid"/>
            <a:round/>
            <a:headEnd type="none" w="med" len="med"/>
            <a:tailEnd type="none" w="med" len="med"/>
          </a:ln>
        </p:spPr>
      </p:pic>
      <p:pic>
        <p:nvPicPr>
          <p:cNvPr id="5" name="图片 4"/>
          <p:cNvPicPr/>
          <p:nvPr/>
        </p:nvPicPr>
        <p:blipFill>
          <a:blip r:embed="rId3"/>
          <a:stretch>
            <a:fillRect/>
          </a:stretch>
        </p:blipFill>
        <p:spPr>
          <a:xfrm>
            <a:off x="4657726" y="1905000"/>
            <a:ext cx="3895725" cy="2590800"/>
          </a:xfrm>
          <a:prstGeom prst="rect">
            <a:avLst/>
          </a:prstGeom>
          <a:ln w="63500" cap="flat" cmpd="sng" algn="ctr">
            <a:solidFill>
              <a:srgbClr val="FFFFFF">
                <a:alpha val="14900"/>
              </a:srgbClr>
            </a:solidFill>
            <a:prstDash val="solid"/>
            <a:round/>
            <a:headEnd type="none" w="med" len="med"/>
            <a:tailEnd type="none" w="med" len="med"/>
          </a:ln>
        </p:spPr>
      </p:pic>
      <p:sp>
        <p:nvSpPr>
          <p:cNvPr id="6" name="文本框 5"/>
          <p:cNvSpPr txBox="1"/>
          <p:nvPr/>
        </p:nvSpPr>
        <p:spPr>
          <a:xfrm>
            <a:off x="400050" y="1130300"/>
            <a:ext cx="75247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实验四：其它条件相同时，改变物体的运动的速度</a:t>
            </a:r>
            <a:r>
              <a:rPr lang="en-US" sz="2300" u="none" spc="0" dirty="0">
                <a:solidFill>
                  <a:srgbClr val="FFFFFF">
                    <a:alpha val="100000"/>
                  </a:srgbClr>
                </a:solidFill>
                <a:latin typeface="黑体" pitchFamily="49" charset="-122"/>
              </a:rPr>
              <a:t>。</a:t>
            </a:r>
          </a:p>
        </p:txBody>
      </p:sp>
      <p:sp>
        <p:nvSpPr>
          <p:cNvPr id="7" name="文本框 6"/>
          <p:cNvSpPr txBox="1"/>
          <p:nvPr/>
        </p:nvSpPr>
        <p:spPr>
          <a:xfrm>
            <a:off x="400050" y="4775200"/>
            <a:ext cx="67056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结论：滑动摩擦力大小与物体运动速度无关</a:t>
            </a:r>
            <a:r>
              <a:rPr lang="en-US" sz="2300" u="none" spc="0" dirty="0">
                <a:solidFill>
                  <a:srgbClr val="FFFFFF">
                    <a:alpha val="100000"/>
                  </a:srgbClr>
                </a:solidFill>
                <a:latin typeface="黑体" pitchFamily="49" charset="-122"/>
              </a:rPr>
              <a:t>。</a:t>
            </a:r>
          </a:p>
        </p:txBody>
      </p:sp>
    </p:spTree>
    <p:extLst>
      <p:ext uri="{BB962C8B-B14F-4D97-AF65-F5344CB8AC3E}">
        <p14:creationId xmlns:p14="http://schemas.microsoft.com/office/powerpoint/2010/main" val="45902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44000" cy="4267200"/>
          <a:chOff x="381000" y="266700"/>
          <a:chExt cx="9144000" cy="42672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滑动摩擦力大小的影响因素</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409575" y="10795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总结</a:t>
            </a:r>
            <a:r>
              <a:rPr lang="en-US" sz="2300" u="none" spc="0" dirty="0">
                <a:solidFill>
                  <a:srgbClr val="FFFFFF">
                    <a:alpha val="100000"/>
                  </a:srgbClr>
                </a:solidFill>
                <a:latin typeface="黑体" pitchFamily="49" charset="-122"/>
              </a:rPr>
              <a:t>：</a:t>
            </a:r>
          </a:p>
        </p:txBody>
      </p:sp>
      <p:sp>
        <p:nvSpPr>
          <p:cNvPr id="5" name="文本框 4"/>
          <p:cNvSpPr txBox="1"/>
          <p:nvPr/>
        </p:nvSpPr>
        <p:spPr>
          <a:xfrm>
            <a:off x="409576" y="1828800"/>
            <a:ext cx="873442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1、滑动摩擦力的大小跟接触面所受的压力有关，接触面受到的</a:t>
            </a:r>
            <a:r>
              <a:rPr lang="en-US" sz="2300" u="none" spc="0" dirty="0">
                <a:solidFill>
                  <a:srgbClr val="FFD732">
                    <a:alpha val="100000"/>
                  </a:srgbClr>
                </a:solidFill>
                <a:latin typeface="黑体" pitchFamily="49" charset="-122"/>
              </a:rPr>
              <a:t>压力越大</a:t>
            </a:r>
            <a:r>
              <a:rPr lang="en-US" sz="2300" u="none" spc="0" dirty="0">
                <a:solidFill>
                  <a:srgbClr val="FFFFFF">
                    <a:alpha val="100000"/>
                  </a:srgbClr>
                </a:solidFill>
                <a:latin typeface="黑体" pitchFamily="49" charset="-122"/>
              </a:rPr>
              <a:t>，</a:t>
            </a:r>
            <a:r>
              <a:rPr lang="en-US" sz="2300" u="none" spc="0" dirty="0">
                <a:solidFill>
                  <a:srgbClr val="F65E5E">
                    <a:alpha val="100000"/>
                  </a:srgbClr>
                </a:solidFill>
                <a:latin typeface="黑体" pitchFamily="49" charset="-122"/>
              </a:rPr>
              <a:t>滑动摩擦力越大</a:t>
            </a:r>
            <a:r>
              <a:rPr lang="en-US" sz="2300" u="none" spc="0" dirty="0">
                <a:solidFill>
                  <a:srgbClr val="FFFFFF">
                    <a:alpha val="100000"/>
                  </a:srgbClr>
                </a:solidFill>
                <a:latin typeface="黑体" pitchFamily="49" charset="-122"/>
              </a:rPr>
              <a:t>。</a:t>
            </a:r>
          </a:p>
        </p:txBody>
      </p:sp>
      <p:sp>
        <p:nvSpPr>
          <p:cNvPr id="6" name="文本框 5"/>
          <p:cNvSpPr txBox="1"/>
          <p:nvPr/>
        </p:nvSpPr>
        <p:spPr>
          <a:xfrm>
            <a:off x="409576" y="3009900"/>
            <a:ext cx="806767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2、滑动摩擦力的大小跟接触面的粗糙程度有关，接触面</a:t>
            </a:r>
            <a:r>
              <a:rPr lang="en-US" sz="2300" u="none" spc="0" dirty="0">
                <a:solidFill>
                  <a:srgbClr val="FFD732">
                    <a:alpha val="100000"/>
                  </a:srgbClr>
                </a:solidFill>
                <a:latin typeface="黑体" pitchFamily="49" charset="-122"/>
              </a:rPr>
              <a:t>越粗糙</a:t>
            </a:r>
            <a:r>
              <a:rPr lang="en-US" sz="2300" u="none" spc="0" dirty="0">
                <a:solidFill>
                  <a:srgbClr val="FFFFFF">
                    <a:alpha val="100000"/>
                  </a:srgbClr>
                </a:solidFill>
                <a:latin typeface="黑体" pitchFamily="49" charset="-122"/>
              </a:rPr>
              <a:t>，</a:t>
            </a:r>
            <a:r>
              <a:rPr lang="en-US" sz="2300" u="none" spc="0" dirty="0">
                <a:solidFill>
                  <a:srgbClr val="F65E5E">
                    <a:alpha val="100000"/>
                  </a:srgbClr>
                </a:solidFill>
                <a:latin typeface="黑体" pitchFamily="49" charset="-122"/>
              </a:rPr>
              <a:t>滑动摩擦力越大</a:t>
            </a:r>
            <a:r>
              <a:rPr lang="en-US" sz="2300" u="none" spc="0" dirty="0">
                <a:solidFill>
                  <a:srgbClr val="FFFFFF">
                    <a:alpha val="100000"/>
                  </a:srgbClr>
                </a:solidFill>
                <a:latin typeface="黑体" pitchFamily="49" charset="-122"/>
              </a:rPr>
              <a:t>。</a:t>
            </a:r>
          </a:p>
        </p:txBody>
      </p:sp>
      <p:sp>
        <p:nvSpPr>
          <p:cNvPr id="7" name="文本框 6"/>
          <p:cNvSpPr txBox="1"/>
          <p:nvPr/>
        </p:nvSpPr>
        <p:spPr>
          <a:xfrm>
            <a:off x="409575" y="42418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注意</a:t>
            </a:r>
            <a:r>
              <a:rPr lang="en-US" sz="2300" u="none" spc="0" dirty="0">
                <a:solidFill>
                  <a:srgbClr val="FFFFFF">
                    <a:alpha val="100000"/>
                  </a:srgbClr>
                </a:solidFill>
                <a:latin typeface="黑体" pitchFamily="49" charset="-122"/>
              </a:rPr>
              <a:t>：</a:t>
            </a:r>
          </a:p>
        </p:txBody>
      </p:sp>
      <p:sp>
        <p:nvSpPr>
          <p:cNvPr id="8" name="文本框 7"/>
          <p:cNvSpPr txBox="1"/>
          <p:nvPr/>
        </p:nvSpPr>
        <p:spPr>
          <a:xfrm>
            <a:off x="409575" y="49276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滑动摩擦力的大小跟</a:t>
            </a:r>
            <a:r>
              <a:rPr lang="en-US" sz="2300" u="none" spc="0" dirty="0">
                <a:solidFill>
                  <a:srgbClr val="FFFFFF">
                    <a:alpha val="100000"/>
                  </a:srgbClr>
                </a:solidFill>
                <a:latin typeface="黑体" pitchFamily="49" charset="-122"/>
              </a:rPr>
              <a:t>:</a:t>
            </a:r>
          </a:p>
        </p:txBody>
      </p:sp>
      <p:sp>
        <p:nvSpPr>
          <p:cNvPr id="9" name="文本框 8"/>
          <p:cNvSpPr txBox="1"/>
          <p:nvPr/>
        </p:nvSpPr>
        <p:spPr>
          <a:xfrm>
            <a:off x="3143250" y="4940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两物体相</a:t>
            </a:r>
            <a:r>
              <a:rPr lang="en-US" sz="2300" u="none" spc="0" dirty="0" err="1">
                <a:solidFill>
                  <a:srgbClr val="FFD732">
                    <a:alpha val="100000"/>
                  </a:srgbClr>
                </a:solidFill>
                <a:latin typeface="黑体" pitchFamily="49" charset="-122"/>
              </a:rPr>
              <a:t>接触面积的大小</a:t>
            </a:r>
            <a:r>
              <a:rPr lang="en-US" sz="2300" u="none" spc="0" dirty="0" err="1">
                <a:solidFill>
                  <a:srgbClr val="F65E5E">
                    <a:alpha val="100000"/>
                  </a:srgbClr>
                </a:solidFill>
                <a:latin typeface="黑体" pitchFamily="49" charset="-122"/>
              </a:rPr>
              <a:t>无关</a:t>
            </a:r>
            <a:r>
              <a:rPr lang="en-US" sz="2300" u="none" spc="0" dirty="0">
                <a:solidFill>
                  <a:srgbClr val="FFFFFF">
                    <a:alpha val="100000"/>
                  </a:srgbClr>
                </a:solidFill>
                <a:latin typeface="黑体" pitchFamily="49" charset="-122"/>
              </a:rPr>
              <a:t>，</a:t>
            </a:r>
          </a:p>
        </p:txBody>
      </p:sp>
      <p:sp>
        <p:nvSpPr>
          <p:cNvPr id="10" name="文本框 9"/>
          <p:cNvSpPr txBox="1"/>
          <p:nvPr/>
        </p:nvSpPr>
        <p:spPr>
          <a:xfrm>
            <a:off x="3143250" y="56896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跟滑动的</a:t>
            </a:r>
            <a:r>
              <a:rPr lang="en-US" sz="2300" u="none" spc="0" dirty="0" err="1">
                <a:solidFill>
                  <a:srgbClr val="FFD732">
                    <a:alpha val="100000"/>
                  </a:srgbClr>
                </a:solidFill>
                <a:latin typeface="黑体" pitchFamily="49" charset="-122"/>
              </a:rPr>
              <a:t>速度</a:t>
            </a:r>
            <a:r>
              <a:rPr lang="en-US" sz="2300" u="none" spc="0" dirty="0" err="1">
                <a:solidFill>
                  <a:srgbClr val="FFFFFF">
                    <a:alpha val="100000"/>
                  </a:srgbClr>
                </a:solidFill>
                <a:latin typeface="黑体" pitchFamily="49" charset="-122"/>
              </a:rPr>
              <a:t>也</a:t>
            </a:r>
            <a:r>
              <a:rPr lang="en-US" sz="2300" u="none" spc="0" dirty="0" err="1">
                <a:solidFill>
                  <a:srgbClr val="F65E5E">
                    <a:alpha val="100000"/>
                  </a:srgbClr>
                </a:solidFill>
                <a:latin typeface="黑体" pitchFamily="49" charset="-122"/>
              </a:rPr>
              <a:t>无关</a:t>
            </a:r>
            <a:r>
              <a:rPr lang="en-US" sz="2300" u="none" spc="0" dirty="0">
                <a:solidFill>
                  <a:srgbClr val="FFFFFF">
                    <a:alpha val="100000"/>
                  </a:srgbClr>
                </a:solidFill>
                <a:latin typeface="黑体" pitchFamily="49" charset="-122"/>
              </a:rPr>
              <a:t>。</a:t>
            </a:r>
          </a:p>
        </p:txBody>
      </p:sp>
    </p:spTree>
    <p:extLst>
      <p:ext uri="{BB962C8B-B14F-4D97-AF65-F5344CB8AC3E}">
        <p14:creationId xmlns:p14="http://schemas.microsoft.com/office/powerpoint/2010/main" val="19863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534775" cy="1838325"/>
          <a:chOff x="381000" y="266700"/>
          <a:chExt cx="11534775" cy="1838325"/>
        </a:xfrm>
      </p:grpSpPr>
      <p:sp>
        <p:nvSpPr>
          <p:cNvPr id="2" name="文本框 1"/>
          <p:cNvSpPr txBox="1"/>
          <p:nvPr/>
        </p:nvSpPr>
        <p:spPr>
          <a:xfrm>
            <a:off x="390526" y="1181100"/>
            <a:ext cx="829627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小明用100N水平向右的力拉物体，使它在水平面做匀速直线运动，则物体受到的摩擦力是_____N，方向向____。</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例题</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3857626" y="1790700"/>
            <a:ext cx="561975"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100</a:t>
            </a:r>
          </a:p>
        </p:txBody>
      </p:sp>
      <p:sp>
        <p:nvSpPr>
          <p:cNvPr id="6" name="文本框 5"/>
          <p:cNvSpPr txBox="1"/>
          <p:nvPr/>
        </p:nvSpPr>
        <p:spPr>
          <a:xfrm>
            <a:off x="5943600" y="1790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左</a:t>
            </a:r>
          </a:p>
        </p:txBody>
      </p:sp>
      <p:sp>
        <p:nvSpPr>
          <p:cNvPr id="7" name="文本框 6"/>
          <p:cNvSpPr txBox="1"/>
          <p:nvPr/>
        </p:nvSpPr>
        <p:spPr>
          <a:xfrm>
            <a:off x="6772275" y="508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   </a:t>
            </a:r>
            <a:r>
              <a:rPr lang="en-US" sz="2300" u="none" spc="0" dirty="0" err="1">
                <a:solidFill>
                  <a:srgbClr val="FFD732">
                    <a:alpha val="100000"/>
                  </a:srgbClr>
                </a:solidFill>
                <a:latin typeface="黑体" pitchFamily="49" charset="-122"/>
              </a:rPr>
              <a:t>受力平衡</a:t>
            </a:r>
            <a:endParaRPr lang="en-US" sz="2300" u="none" spc="0" dirty="0">
              <a:solidFill>
                <a:srgbClr val="FFD732">
                  <a:alpha val="100000"/>
                </a:srgbClr>
              </a:solidFill>
              <a:latin typeface="黑体" pitchFamily="49" charset="-122"/>
            </a:endParaRPr>
          </a:p>
        </p:txBody>
      </p:sp>
      <p:sp>
        <p:nvSpPr>
          <p:cNvPr id="8" name="文本框 7"/>
          <p:cNvSpPr txBox="1"/>
          <p:nvPr/>
        </p:nvSpPr>
        <p:spPr>
          <a:xfrm>
            <a:off x="5334000" y="24511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与相对运动方向相反</a:t>
            </a:r>
            <a:endParaRPr lang="en-US" sz="2300" u="none" spc="0" dirty="0">
              <a:solidFill>
                <a:srgbClr val="FFD732">
                  <a:alpha val="100000"/>
                </a:srgbClr>
              </a:solidFill>
              <a:latin typeface="黑体" pitchFamily="49" charset="-122"/>
            </a:endParaRPr>
          </a:p>
        </p:txBody>
      </p:sp>
      <p:sp>
        <p:nvSpPr>
          <p:cNvPr id="9" name="文本框 8"/>
          <p:cNvSpPr txBox="1"/>
          <p:nvPr/>
        </p:nvSpPr>
        <p:spPr>
          <a:xfrm>
            <a:off x="6963410" y="1282700"/>
            <a:ext cx="1181100" cy="369332"/>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Tree>
    <p:extLst>
      <p:ext uri="{BB962C8B-B14F-4D97-AF65-F5344CB8AC3E}">
        <p14:creationId xmlns:p14="http://schemas.microsoft.com/office/powerpoint/2010/main" val="137999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524250"/>
          <a:chOff x="381000" y="266700"/>
          <a:chExt cx="9134475" cy="3524250"/>
        </a:xfrm>
      </p:grpSpPr>
      <p:sp>
        <p:nvSpPr>
          <p:cNvPr id="2" name="文本框 1"/>
          <p:cNvSpPr txBox="1"/>
          <p:nvPr/>
        </p:nvSpPr>
        <p:spPr>
          <a:xfrm>
            <a:off x="771526" y="1231900"/>
            <a:ext cx="8363585" cy="442429"/>
          </a:xfrm>
          <a:prstGeom prst="rect">
            <a:avLst/>
          </a:prstGeom>
          <a:noFill/>
        </p:spPr>
        <p:txBody>
          <a:bodyPr wrap="square"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正确区别静摩擦力和滑动摩擦力，能够判断静摩擦力的方向</a:t>
            </a:r>
            <a:r>
              <a:rPr lang="en-US" sz="2300" u="none" spc="0" dirty="0">
                <a:solidFill>
                  <a:srgbClr val="FFFFFF">
                    <a:alpha val="100000"/>
                  </a:srgbClr>
                </a:solidFill>
                <a:latin typeface="黑体" pitchFamily="49" charset="-122"/>
              </a:rPr>
              <a:t>；  </a:t>
            </a:r>
          </a:p>
        </p:txBody>
      </p:sp>
      <p:sp>
        <p:nvSpPr>
          <p:cNvPr id="3" name="文本框 2"/>
          <p:cNvSpPr txBox="1"/>
          <p:nvPr/>
        </p:nvSpPr>
        <p:spPr>
          <a:xfrm>
            <a:off x="771525" y="21844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滑动摩擦力的影响因素</a:t>
            </a:r>
            <a:r>
              <a:rPr lang="en-US" sz="2300" u="none" spc="0" dirty="0">
                <a:solidFill>
                  <a:srgbClr val="FFFFFF">
                    <a:alpha val="100000"/>
                  </a:srgbClr>
                </a:solidFill>
                <a:latin typeface="黑体" pitchFamily="49" charset="-122"/>
              </a:rPr>
              <a:t>。</a:t>
            </a:r>
          </a:p>
        </p:txBody>
      </p:sp>
      <p:sp>
        <p:nvSpPr>
          <p:cNvPr id="4" name="文本框 3"/>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教学重点</a:t>
            </a:r>
            <a:endParaRPr lang="en-US" sz="2400" b="1" u="none" spc="0" dirty="0">
              <a:solidFill>
                <a:srgbClr val="FFFFFF">
                  <a:alpha val="100000"/>
                </a:srgbClr>
              </a:solidFill>
              <a:latin typeface="黑体" pitchFamily="49" charset="-122"/>
            </a:endParaRPr>
          </a:p>
        </p:txBody>
      </p:sp>
      <p:sp>
        <p:nvSpPr>
          <p:cNvPr id="6" name="文本框 5"/>
          <p:cNvSpPr txBox="1"/>
          <p:nvPr/>
        </p:nvSpPr>
        <p:spPr>
          <a:xfrm>
            <a:off x="390525" y="33274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7" name="文本框 6"/>
          <p:cNvSpPr txBox="1"/>
          <p:nvPr/>
        </p:nvSpPr>
        <p:spPr>
          <a:xfrm>
            <a:off x="638175" y="3162300"/>
            <a:ext cx="8496300" cy="461665"/>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教学难点</a:t>
            </a:r>
            <a:endParaRPr lang="en-US" sz="2400" b="1" u="none" spc="0" dirty="0">
              <a:solidFill>
                <a:srgbClr val="FFFFFF">
                  <a:alpha val="100000"/>
                </a:srgbClr>
              </a:solidFill>
              <a:latin typeface="黑体" pitchFamily="49" charset="-122"/>
            </a:endParaRPr>
          </a:p>
        </p:txBody>
      </p:sp>
      <p:sp>
        <p:nvSpPr>
          <p:cNvPr id="8" name="文本框 7"/>
          <p:cNvSpPr txBox="1"/>
          <p:nvPr/>
        </p:nvSpPr>
        <p:spPr>
          <a:xfrm>
            <a:off x="771525" y="4171951"/>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探究摩擦力大小与哪些因素有关</a:t>
            </a:r>
            <a:r>
              <a:rPr lang="en-US" sz="2300" u="none" spc="0" dirty="0">
                <a:solidFill>
                  <a:srgbClr val="FFFFFF">
                    <a:alpha val="100000"/>
                  </a:srgbClr>
                </a:solidFill>
                <a:latin typeface="黑体" pitchFamily="49" charset="-122"/>
              </a:rPr>
              <a:t>。</a:t>
            </a:r>
          </a:p>
        </p:txBody>
      </p:sp>
      <p:pic>
        <p:nvPicPr>
          <p:cNvPr id="9" name="图片 8"/>
          <p:cNvPicPr/>
          <p:nvPr/>
        </p:nvPicPr>
        <p:blipFill>
          <a:blip r:embed="rId3"/>
          <a:stretch>
            <a:fillRect/>
          </a:stretch>
        </p:blipFill>
        <p:spPr>
          <a:xfrm>
            <a:off x="390525" y="1333500"/>
            <a:ext cx="323850" cy="431800"/>
          </a:xfrm>
          <a:prstGeom prst="rect">
            <a:avLst/>
          </a:prstGeom>
        </p:spPr>
      </p:pic>
      <p:pic>
        <p:nvPicPr>
          <p:cNvPr id="10" name="图片 9"/>
          <p:cNvPicPr/>
          <p:nvPr/>
        </p:nvPicPr>
        <p:blipFill>
          <a:blip r:embed="rId4"/>
          <a:stretch>
            <a:fillRect/>
          </a:stretch>
        </p:blipFill>
        <p:spPr>
          <a:xfrm>
            <a:off x="390525" y="2286000"/>
            <a:ext cx="323850" cy="431800"/>
          </a:xfrm>
          <a:prstGeom prst="rect">
            <a:avLst/>
          </a:prstGeom>
        </p:spPr>
      </p:pic>
      <p:pic>
        <p:nvPicPr>
          <p:cNvPr id="11" name="图片 10"/>
          <p:cNvPicPr/>
          <p:nvPr/>
        </p:nvPicPr>
        <p:blipFill>
          <a:blip r:embed="rId3"/>
          <a:stretch>
            <a:fillRect/>
          </a:stretch>
        </p:blipFill>
        <p:spPr>
          <a:xfrm>
            <a:off x="390525" y="4267200"/>
            <a:ext cx="323850" cy="431800"/>
          </a:xfrm>
          <a:prstGeom prst="rect">
            <a:avLst/>
          </a:prstGeom>
        </p:spPr>
      </p:pic>
    </p:spTree>
    <p:extLst>
      <p:ext uri="{BB962C8B-B14F-4D97-AF65-F5344CB8AC3E}">
        <p14:creationId xmlns:p14="http://schemas.microsoft.com/office/powerpoint/2010/main" val="140240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306175" cy="2076450"/>
          <a:chOff x="381000" y="266700"/>
          <a:chExt cx="11306175" cy="20764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例题</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419100" y="1079500"/>
            <a:ext cx="8305800" cy="2151295"/>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物体所受的摩擦力的大小与_____和接触面的_________有关,一个重90N的铁块放在水平桌面上，小红用30N的水平拉力使它向右做匀速直线运动,铁块受到的摩擦力等于____N,方向向____,如果拉力变大,摩擦力______（填“变大”、“不变”或“变小”）。</a:t>
            </a:r>
          </a:p>
        </p:txBody>
      </p:sp>
      <p:sp>
        <p:nvSpPr>
          <p:cNvPr id="5" name="文本框 4"/>
          <p:cNvSpPr txBox="1"/>
          <p:nvPr/>
        </p:nvSpPr>
        <p:spPr>
          <a:xfrm>
            <a:off x="3876676" y="1066800"/>
            <a:ext cx="619125"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压力</a:t>
            </a:r>
            <a:endParaRPr lang="en-US" sz="2300" u="none" spc="0" dirty="0">
              <a:solidFill>
                <a:srgbClr val="FFD732">
                  <a:alpha val="100000"/>
                </a:srgbClr>
              </a:solidFill>
              <a:latin typeface="黑体" pitchFamily="49" charset="-122"/>
            </a:endParaRPr>
          </a:p>
        </p:txBody>
      </p:sp>
      <p:sp>
        <p:nvSpPr>
          <p:cNvPr id="6" name="文本框 5"/>
          <p:cNvSpPr txBox="1"/>
          <p:nvPr/>
        </p:nvSpPr>
        <p:spPr>
          <a:xfrm>
            <a:off x="5924550" y="10668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粗糙程度</a:t>
            </a:r>
            <a:endParaRPr lang="en-US" sz="2300" u="none" spc="0" dirty="0">
              <a:solidFill>
                <a:srgbClr val="FFD732">
                  <a:alpha val="100000"/>
                </a:srgbClr>
              </a:solidFill>
              <a:latin typeface="黑体" pitchFamily="49" charset="-122"/>
            </a:endParaRPr>
          </a:p>
        </p:txBody>
      </p:sp>
      <p:sp>
        <p:nvSpPr>
          <p:cNvPr id="7" name="文本框 6"/>
          <p:cNvSpPr txBox="1"/>
          <p:nvPr/>
        </p:nvSpPr>
        <p:spPr>
          <a:xfrm>
            <a:off x="5469255" y="2198793"/>
            <a:ext cx="4191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30</a:t>
            </a:r>
          </a:p>
        </p:txBody>
      </p:sp>
      <p:sp>
        <p:nvSpPr>
          <p:cNvPr id="8" name="文本框 7"/>
          <p:cNvSpPr txBox="1"/>
          <p:nvPr/>
        </p:nvSpPr>
        <p:spPr>
          <a:xfrm>
            <a:off x="7208520" y="22225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左</a:t>
            </a:r>
          </a:p>
        </p:txBody>
      </p:sp>
      <p:sp>
        <p:nvSpPr>
          <p:cNvPr id="9" name="文本框 8"/>
          <p:cNvSpPr txBox="1"/>
          <p:nvPr/>
        </p:nvSpPr>
        <p:spPr>
          <a:xfrm>
            <a:off x="2240915" y="27686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不变</a:t>
            </a:r>
            <a:endParaRPr lang="en-US" sz="23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306334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1257300"/>
          <a:chOff x="381000" y="266700"/>
          <a:chExt cx="9134475" cy="1257300"/>
        </a:xfrm>
      </p:grpSpPr>
      <p:sp>
        <p:nvSpPr>
          <p:cNvPr id="2" name="文本框 1"/>
          <p:cNvSpPr txBox="1"/>
          <p:nvPr/>
        </p:nvSpPr>
        <p:spPr>
          <a:xfrm>
            <a:off x="428626" y="1104900"/>
            <a:ext cx="816292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用50N的力将重为20N的物体紧压在竖直墙壁上静止不动,则物体受到的摩擦力的为___N  ,</a:t>
            </a:r>
            <a:r>
              <a:rPr lang="en-US" sz="2300" u="none" spc="0" dirty="0" err="1">
                <a:solidFill>
                  <a:srgbClr val="FFFFFF">
                    <a:alpha val="100000"/>
                  </a:srgbClr>
                </a:solidFill>
                <a:latin typeface="黑体" pitchFamily="49" charset="-122"/>
              </a:rPr>
              <a:t>方向是</a:t>
            </a:r>
            <a:r>
              <a:rPr lang="en-US" sz="2300" u="none" spc="0" dirty="0">
                <a:solidFill>
                  <a:srgbClr val="FFFFFF">
                    <a:alpha val="100000"/>
                  </a:srgbClr>
                </a:solidFill>
                <a:latin typeface="黑体" pitchFamily="49" charset="-122"/>
              </a:rPr>
              <a:t>_________。</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例题</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3020695" y="16764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20</a:t>
            </a:r>
          </a:p>
        </p:txBody>
      </p:sp>
      <p:sp>
        <p:nvSpPr>
          <p:cNvPr id="6" name="文本框 5"/>
          <p:cNvSpPr txBox="1"/>
          <p:nvPr/>
        </p:nvSpPr>
        <p:spPr>
          <a:xfrm>
            <a:off x="4792980" y="16764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竖直向上</a:t>
            </a:r>
            <a:endParaRPr lang="en-US" sz="23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56476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809875"/>
          <a:chOff x="381000" y="266700"/>
          <a:chExt cx="9134475" cy="28098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例题</a:t>
            </a:r>
            <a:endParaRPr lang="en-US" sz="2400" b="1" u="none" spc="0" dirty="0">
              <a:solidFill>
                <a:srgbClr val="FFFFFF">
                  <a:alpha val="100000"/>
                </a:srgbClr>
              </a:solidFill>
              <a:latin typeface="黑体" pitchFamily="49" charset="-122"/>
            </a:endParaRPr>
          </a:p>
        </p:txBody>
      </p:sp>
      <p:sp>
        <p:nvSpPr>
          <p:cNvPr id="4" name="文本框 3"/>
          <p:cNvSpPr txBox="1"/>
          <p:nvPr/>
        </p:nvSpPr>
        <p:spPr>
          <a:xfrm>
            <a:off x="409576" y="1041400"/>
            <a:ext cx="8391525" cy="1769715"/>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用弹簧秤在水平方向上拉动一个置于地面的物体，使它做匀速直线运动时，弹簧秤示数5N．当弹簧秤示数为6N时，物体运动时受到的摩擦力大小是  (       )　
A．6N        B．5N        C．1N         D．11N</a:t>
            </a:r>
          </a:p>
        </p:txBody>
      </p:sp>
      <p:sp>
        <p:nvSpPr>
          <p:cNvPr id="5" name="文本框 4"/>
          <p:cNvSpPr txBox="1"/>
          <p:nvPr/>
        </p:nvSpPr>
        <p:spPr>
          <a:xfrm>
            <a:off x="3347864" y="2040502"/>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B</a:t>
            </a:r>
          </a:p>
        </p:txBody>
      </p:sp>
      <p:sp>
        <p:nvSpPr>
          <p:cNvPr id="6" name="文本框 5"/>
          <p:cNvSpPr txBox="1"/>
          <p:nvPr/>
        </p:nvSpPr>
        <p:spPr>
          <a:xfrm>
            <a:off x="4000501" y="3175001"/>
            <a:ext cx="5133975" cy="346249"/>
          </a:xfrm>
          <a:prstGeom prst="rect">
            <a:avLst/>
          </a:prstGeom>
          <a:noFill/>
        </p:spPr>
        <p:txBody>
          <a:bodyPr lIns="0" tIns="0" rIns="0" bIns="0" rtlCol="0">
            <a:spAutoFit/>
          </a:bodyPr>
          <a:lstStyle/>
          <a:p>
            <a:pPr marL="0" marR="0" lvl="0" indent="0" algn="l" fontAlgn="base">
              <a:lnSpc>
                <a:spcPct val="125000"/>
              </a:lnSpc>
            </a:pPr>
            <a:endParaRPr/>
          </a:p>
        </p:txBody>
      </p:sp>
    </p:spTree>
    <p:extLst>
      <p:ext uri="{BB962C8B-B14F-4D97-AF65-F5344CB8AC3E}">
        <p14:creationId xmlns:p14="http://schemas.microsoft.com/office/powerpoint/2010/main" val="367208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790950"/>
          <a:chOff x="381000" y="266700"/>
          <a:chExt cx="9134475" cy="3790950"/>
        </a:xfrm>
      </p:grpSpPr>
      <p:sp>
        <p:nvSpPr>
          <p:cNvPr id="2" name="文本框 1"/>
          <p:cNvSpPr txBox="1"/>
          <p:nvPr/>
        </p:nvSpPr>
        <p:spPr>
          <a:xfrm>
            <a:off x="904876" y="1231900"/>
            <a:ext cx="7743825"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摩擦力阻碍相对运动或相对运动趋势，是不是所有的摩擦力都是有害的呢</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摩擦力的利用和防止</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952500" y="5054600"/>
            <a:ext cx="1162050" cy="644857"/>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人走路时需要用到摩擦</a:t>
            </a:r>
            <a:endParaRPr lang="en-US" sz="1800" u="none" spc="0" dirty="0">
              <a:solidFill>
                <a:srgbClr val="FFFFFF">
                  <a:alpha val="100000"/>
                </a:srgbClr>
              </a:solidFill>
              <a:latin typeface="黑体" pitchFamily="49" charset="-122"/>
            </a:endParaRPr>
          </a:p>
        </p:txBody>
      </p:sp>
      <p:pic>
        <p:nvPicPr>
          <p:cNvPr id="6" name="图片 5"/>
          <p:cNvPicPr/>
          <p:nvPr/>
        </p:nvPicPr>
        <p:blipFill>
          <a:blip r:embed="rId2"/>
          <a:stretch>
            <a:fillRect/>
          </a:stretch>
        </p:blipFill>
        <p:spPr>
          <a:xfrm>
            <a:off x="1057276" y="2438400"/>
            <a:ext cx="942975" cy="2438400"/>
          </a:xfrm>
          <a:prstGeom prst="rect">
            <a:avLst/>
          </a:prstGeom>
        </p:spPr>
      </p:pic>
      <p:pic>
        <p:nvPicPr>
          <p:cNvPr id="7" name="图片 6"/>
          <p:cNvPicPr/>
          <p:nvPr/>
        </p:nvPicPr>
        <p:blipFill>
          <a:blip r:embed="rId3"/>
          <a:stretch>
            <a:fillRect/>
          </a:stretch>
        </p:blipFill>
        <p:spPr>
          <a:xfrm>
            <a:off x="2705100" y="2609851"/>
            <a:ext cx="2057400" cy="2425700"/>
          </a:xfrm>
          <a:prstGeom prst="rect">
            <a:avLst/>
          </a:prstGeom>
        </p:spPr>
      </p:pic>
      <p:pic>
        <p:nvPicPr>
          <p:cNvPr id="8" name="图片 7"/>
          <p:cNvPicPr/>
          <p:nvPr/>
        </p:nvPicPr>
        <p:blipFill>
          <a:blip r:embed="rId4"/>
          <a:stretch>
            <a:fillRect/>
          </a:stretch>
        </p:blipFill>
        <p:spPr>
          <a:xfrm>
            <a:off x="419100" y="1270000"/>
            <a:ext cx="419100" cy="558800"/>
          </a:xfrm>
          <a:prstGeom prst="rect">
            <a:avLst/>
          </a:prstGeom>
        </p:spPr>
      </p:pic>
      <p:sp>
        <p:nvSpPr>
          <p:cNvPr id="9" name="文本框 8"/>
          <p:cNvSpPr txBox="1"/>
          <p:nvPr/>
        </p:nvSpPr>
        <p:spPr>
          <a:xfrm>
            <a:off x="5153025" y="3327400"/>
            <a:ext cx="299085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有些摩擦力是有益的，需要增大它</a:t>
            </a:r>
            <a:r>
              <a:rPr lang="en-US" sz="2300" u="none" spc="0" dirty="0">
                <a:solidFill>
                  <a:srgbClr val="FFFFFF">
                    <a:alpha val="100000"/>
                  </a:srgbClr>
                </a:solidFill>
                <a:latin typeface="黑体" pitchFamily="49" charset="-122"/>
              </a:rPr>
              <a:t>。</a:t>
            </a:r>
          </a:p>
        </p:txBody>
      </p:sp>
      <p:sp>
        <p:nvSpPr>
          <p:cNvPr id="10" name="文本框 9"/>
          <p:cNvSpPr txBox="1"/>
          <p:nvPr/>
        </p:nvSpPr>
        <p:spPr>
          <a:xfrm>
            <a:off x="2914650" y="5054600"/>
            <a:ext cx="1428750" cy="644857"/>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体操运动员需要用到摩擦力</a:t>
            </a:r>
            <a:endParaRPr lang="en-US" sz="1800" u="none" spc="0" dirty="0">
              <a:solidFill>
                <a:srgbClr val="FFFFFF">
                  <a:alpha val="100000"/>
                </a:srgbClr>
              </a:solidFill>
              <a:latin typeface="黑体" pitchFamily="49" charset="-122"/>
            </a:endParaRPr>
          </a:p>
        </p:txBody>
      </p:sp>
    </p:spTree>
    <p:extLst>
      <p:ext uri="{BB962C8B-B14F-4D97-AF65-F5344CB8AC3E}">
        <p14:creationId xmlns:p14="http://schemas.microsoft.com/office/powerpoint/2010/main" val="156330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0934700" cy="4448175"/>
          <a:chOff x="381000" y="266700"/>
          <a:chExt cx="10934700" cy="4448175"/>
        </a:xfrm>
      </p:grpSpPr>
      <p:sp>
        <p:nvSpPr>
          <p:cNvPr id="2" name="文本框 1"/>
          <p:cNvSpPr txBox="1"/>
          <p:nvPr/>
        </p:nvSpPr>
        <p:spPr>
          <a:xfrm>
            <a:off x="895350" y="12319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增大摩擦力都有哪些方法</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摩擦力的利用和防止</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419100" y="1270000"/>
            <a:ext cx="419100" cy="558800"/>
          </a:xfrm>
          <a:prstGeom prst="rect">
            <a:avLst/>
          </a:prstGeom>
        </p:spPr>
      </p:pic>
      <p:sp>
        <p:nvSpPr>
          <p:cNvPr id="6" name="文本框 5"/>
          <p:cNvSpPr txBox="1"/>
          <p:nvPr/>
        </p:nvSpPr>
        <p:spPr>
          <a:xfrm>
            <a:off x="495300" y="1917700"/>
            <a:ext cx="8058150"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1、滑动摩擦力的大小跟接触面所受的压力有关，接触面受到的</a:t>
            </a:r>
            <a:r>
              <a:rPr lang="en-US" sz="2300" u="none" spc="0" dirty="0">
                <a:solidFill>
                  <a:srgbClr val="FFD732">
                    <a:alpha val="100000"/>
                  </a:srgbClr>
                </a:solidFill>
                <a:latin typeface="黑体" pitchFamily="49" charset="-122"/>
              </a:rPr>
              <a:t>压力越大</a:t>
            </a:r>
            <a:r>
              <a:rPr lang="en-US" sz="2300" u="none" spc="0" dirty="0">
                <a:solidFill>
                  <a:srgbClr val="FFFFFF">
                    <a:alpha val="100000"/>
                  </a:srgbClr>
                </a:solidFill>
                <a:latin typeface="黑体" pitchFamily="49" charset="-122"/>
              </a:rPr>
              <a:t>，</a:t>
            </a:r>
            <a:r>
              <a:rPr lang="en-US" sz="2300" u="none" spc="0" dirty="0">
                <a:solidFill>
                  <a:srgbClr val="F65E5E">
                    <a:alpha val="100000"/>
                  </a:srgbClr>
                </a:solidFill>
                <a:latin typeface="黑体" pitchFamily="49" charset="-122"/>
              </a:rPr>
              <a:t>滑动摩擦力越大</a:t>
            </a:r>
            <a:r>
              <a:rPr lang="en-US" sz="2300" u="none" spc="0" dirty="0">
                <a:solidFill>
                  <a:srgbClr val="FFFFFF">
                    <a:alpha val="100000"/>
                  </a:srgbClr>
                </a:solidFill>
                <a:latin typeface="黑体" pitchFamily="49" charset="-122"/>
              </a:rPr>
              <a:t>。</a:t>
            </a:r>
          </a:p>
        </p:txBody>
      </p:sp>
      <p:sp>
        <p:nvSpPr>
          <p:cNvPr id="7" name="文本框 6"/>
          <p:cNvSpPr txBox="1"/>
          <p:nvPr/>
        </p:nvSpPr>
        <p:spPr>
          <a:xfrm>
            <a:off x="485776" y="4406900"/>
            <a:ext cx="822007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2、滑动摩擦力的大小跟接触面的粗糙程度有关，接触面</a:t>
            </a:r>
            <a:r>
              <a:rPr lang="en-US" sz="2300" u="none" spc="0" dirty="0">
                <a:solidFill>
                  <a:srgbClr val="FFD732">
                    <a:alpha val="100000"/>
                  </a:srgbClr>
                </a:solidFill>
                <a:latin typeface="黑体" pitchFamily="49" charset="-122"/>
              </a:rPr>
              <a:t>越粗糙</a:t>
            </a:r>
            <a:r>
              <a:rPr lang="en-US" sz="2300" u="none" spc="0" dirty="0">
                <a:solidFill>
                  <a:srgbClr val="FFFFFF">
                    <a:alpha val="100000"/>
                  </a:srgbClr>
                </a:solidFill>
                <a:latin typeface="黑体" pitchFamily="49" charset="-122"/>
              </a:rPr>
              <a:t>，</a:t>
            </a:r>
            <a:r>
              <a:rPr lang="en-US" sz="2300" u="none" spc="0" dirty="0">
                <a:solidFill>
                  <a:srgbClr val="F65E5E">
                    <a:alpha val="100000"/>
                  </a:srgbClr>
                </a:solidFill>
                <a:latin typeface="黑体" pitchFamily="49" charset="-122"/>
              </a:rPr>
              <a:t>滑动摩擦力越大</a:t>
            </a:r>
            <a:r>
              <a:rPr lang="en-US" sz="2300" u="none" spc="0" dirty="0">
                <a:solidFill>
                  <a:srgbClr val="FFFFFF">
                    <a:alpha val="100000"/>
                  </a:srgbClr>
                </a:solidFill>
                <a:latin typeface="黑体" pitchFamily="49" charset="-122"/>
              </a:rPr>
              <a:t>。</a:t>
            </a:r>
          </a:p>
        </p:txBody>
      </p:sp>
      <p:sp>
        <p:nvSpPr>
          <p:cNvPr id="8" name="文本框 7"/>
          <p:cNvSpPr txBox="1"/>
          <p:nvPr/>
        </p:nvSpPr>
        <p:spPr>
          <a:xfrm>
            <a:off x="6172200" y="58039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增大接触面粗糙程度</a:t>
            </a:r>
            <a:endParaRPr lang="en-US" sz="2300" u="none" spc="0" dirty="0">
              <a:solidFill>
                <a:srgbClr val="FFD732">
                  <a:alpha val="100000"/>
                </a:srgbClr>
              </a:solidFill>
              <a:latin typeface="黑体" pitchFamily="49" charset="-122"/>
            </a:endParaRPr>
          </a:p>
        </p:txBody>
      </p:sp>
      <p:sp>
        <p:nvSpPr>
          <p:cNvPr id="9" name="文本框 8"/>
          <p:cNvSpPr txBox="1"/>
          <p:nvPr/>
        </p:nvSpPr>
        <p:spPr>
          <a:xfrm>
            <a:off x="495300" y="38862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增大压力</a:t>
            </a:r>
            <a:endParaRPr lang="en-US" sz="2300" u="none" spc="0" dirty="0">
              <a:solidFill>
                <a:srgbClr val="FFD732">
                  <a:alpha val="100000"/>
                </a:srgbClr>
              </a:solidFill>
              <a:latin typeface="黑体" pitchFamily="49" charset="-122"/>
            </a:endParaRPr>
          </a:p>
        </p:txBody>
      </p:sp>
      <p:sp>
        <p:nvSpPr>
          <p:cNvPr id="10" name="文本框 9"/>
          <p:cNvSpPr txBox="1"/>
          <p:nvPr/>
        </p:nvSpPr>
        <p:spPr>
          <a:xfrm>
            <a:off x="466726" y="2578100"/>
            <a:ext cx="1362075" cy="369332"/>
          </a:xfrm>
          <a:prstGeom prst="rect">
            <a:avLst/>
          </a:prstGeom>
          <a:noFill/>
          <a:ln w="25400" cap="flat" cmpd="sng" algn="ctr">
            <a:solidFill>
              <a:srgbClr val="F65E5E">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11" name="文本框 10"/>
          <p:cNvSpPr txBox="1"/>
          <p:nvPr/>
        </p:nvSpPr>
        <p:spPr>
          <a:xfrm>
            <a:off x="6610350" y="4470400"/>
            <a:ext cx="1905000" cy="369332"/>
          </a:xfrm>
          <a:prstGeom prst="rect">
            <a:avLst/>
          </a:prstGeom>
          <a:noFill/>
          <a:ln w="25400" cap="flat" cmpd="sng" algn="ctr">
            <a:solidFill>
              <a:srgbClr val="F65E5E">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pic>
        <p:nvPicPr>
          <p:cNvPr id="12" name="图片 11"/>
          <p:cNvPicPr/>
          <p:nvPr/>
        </p:nvPicPr>
        <p:blipFill>
          <a:blip r:embed="rId3"/>
          <a:stretch>
            <a:fillRect/>
          </a:stretch>
        </p:blipFill>
        <p:spPr>
          <a:xfrm>
            <a:off x="923926" y="3111500"/>
            <a:ext cx="276225" cy="939800"/>
          </a:xfrm>
          <a:prstGeom prst="rect">
            <a:avLst/>
          </a:prstGeom>
        </p:spPr>
      </p:pic>
      <p:pic>
        <p:nvPicPr>
          <p:cNvPr id="13" name="图片 12"/>
          <p:cNvPicPr/>
          <p:nvPr/>
        </p:nvPicPr>
        <p:blipFill>
          <a:blip r:embed="rId3"/>
          <a:stretch>
            <a:fillRect/>
          </a:stretch>
        </p:blipFill>
        <p:spPr>
          <a:xfrm>
            <a:off x="7372351" y="4991100"/>
            <a:ext cx="276225" cy="939800"/>
          </a:xfrm>
          <a:prstGeom prst="rect">
            <a:avLst/>
          </a:prstGeom>
        </p:spPr>
      </p:pic>
    </p:spTree>
    <p:extLst>
      <p:ext uri="{BB962C8B-B14F-4D97-AF65-F5344CB8AC3E}">
        <p14:creationId xmlns:p14="http://schemas.microsoft.com/office/powerpoint/2010/main" val="37359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animBg="1"/>
      <p:bldP spid="11" grpId="0" animBg="1"/>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266700"/>
          <a:ext cx="11420475" cy="3228975"/>
          <a:chOff x="361950" y="266700"/>
          <a:chExt cx="11420475" cy="32289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摩擦力的利用和防止</a:t>
            </a:r>
            <a:endParaRPr lang="en-US" sz="2400" b="1" u="none" spc="0" dirty="0">
              <a:solidFill>
                <a:srgbClr val="FFFFFF">
                  <a:alpha val="100000"/>
                </a:srgbClr>
              </a:solidFill>
              <a:latin typeface="黑体" pitchFamily="49" charset="-122"/>
            </a:endParaRPr>
          </a:p>
        </p:txBody>
      </p:sp>
      <p:pic>
        <p:nvPicPr>
          <p:cNvPr id="4" name="图片 3"/>
          <p:cNvPicPr/>
          <p:nvPr/>
        </p:nvPicPr>
        <p:blipFill>
          <a:blip r:embed="rId2"/>
          <a:stretch>
            <a:fillRect/>
          </a:stretch>
        </p:blipFill>
        <p:spPr>
          <a:xfrm>
            <a:off x="419100" y="1270000"/>
            <a:ext cx="419100" cy="558800"/>
          </a:xfrm>
          <a:prstGeom prst="rect">
            <a:avLst/>
          </a:prstGeom>
        </p:spPr>
      </p:pic>
      <p:sp>
        <p:nvSpPr>
          <p:cNvPr id="5" name="文本框 4"/>
          <p:cNvSpPr txBox="1"/>
          <p:nvPr/>
        </p:nvSpPr>
        <p:spPr>
          <a:xfrm>
            <a:off x="885825" y="1193800"/>
            <a:ext cx="52197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下列场景是通过什么方法增大摩擦的</a:t>
            </a:r>
            <a:r>
              <a:rPr lang="en-US" sz="2300" u="none" spc="0" dirty="0">
                <a:solidFill>
                  <a:srgbClr val="FFFFFF">
                    <a:alpha val="100000"/>
                  </a:srgbClr>
                </a:solidFill>
                <a:latin typeface="黑体" pitchFamily="49" charset="-122"/>
              </a:rPr>
              <a:t>？</a:t>
            </a:r>
          </a:p>
        </p:txBody>
      </p:sp>
      <p:sp>
        <p:nvSpPr>
          <p:cNvPr id="6" name="文本框 5"/>
          <p:cNvSpPr txBox="1"/>
          <p:nvPr/>
        </p:nvSpPr>
        <p:spPr>
          <a:xfrm>
            <a:off x="695325" y="3670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瓶盖上有竖纹</a:t>
            </a:r>
            <a:endParaRPr lang="en-US" sz="2300" u="none" spc="0" dirty="0">
              <a:solidFill>
                <a:srgbClr val="FFFFFF">
                  <a:alpha val="100000"/>
                </a:srgbClr>
              </a:solidFill>
              <a:latin typeface="黑体" pitchFamily="49" charset="-122"/>
            </a:endParaRPr>
          </a:p>
        </p:txBody>
      </p:sp>
      <p:sp>
        <p:nvSpPr>
          <p:cNvPr id="7" name="文本框 6"/>
          <p:cNvSpPr txBox="1"/>
          <p:nvPr/>
        </p:nvSpPr>
        <p:spPr>
          <a:xfrm>
            <a:off x="3562350" y="3670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鞋底的花纹</a:t>
            </a:r>
            <a:endParaRPr lang="en-US" sz="2300" u="none" spc="0" dirty="0">
              <a:solidFill>
                <a:srgbClr val="FFFFFF">
                  <a:alpha val="100000"/>
                </a:srgbClr>
              </a:solidFill>
              <a:latin typeface="黑体" pitchFamily="49" charset="-122"/>
            </a:endParaRPr>
          </a:p>
        </p:txBody>
      </p:sp>
      <p:sp>
        <p:nvSpPr>
          <p:cNvPr id="8" name="文本框 7"/>
          <p:cNvSpPr txBox="1"/>
          <p:nvPr/>
        </p:nvSpPr>
        <p:spPr>
          <a:xfrm>
            <a:off x="6324600" y="3670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用力捏扎刹车</a:t>
            </a:r>
            <a:endParaRPr lang="en-US" sz="2300" u="none" spc="0" dirty="0">
              <a:solidFill>
                <a:srgbClr val="FFFFFF">
                  <a:alpha val="100000"/>
                </a:srgbClr>
              </a:solidFill>
              <a:latin typeface="黑体" pitchFamily="49" charset="-122"/>
            </a:endParaRPr>
          </a:p>
        </p:txBody>
      </p:sp>
      <p:sp>
        <p:nvSpPr>
          <p:cNvPr id="9" name="文本框 8"/>
          <p:cNvSpPr txBox="1"/>
          <p:nvPr/>
        </p:nvSpPr>
        <p:spPr>
          <a:xfrm>
            <a:off x="361950" y="4305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增大接触面粗糙程度</a:t>
            </a:r>
            <a:endParaRPr lang="en-US" sz="2300" u="none" spc="0" dirty="0">
              <a:solidFill>
                <a:srgbClr val="FFD732">
                  <a:alpha val="100000"/>
                </a:srgbClr>
              </a:solidFill>
              <a:latin typeface="黑体" pitchFamily="49" charset="-122"/>
            </a:endParaRPr>
          </a:p>
        </p:txBody>
      </p:sp>
      <p:pic>
        <p:nvPicPr>
          <p:cNvPr id="10" name="图片 9"/>
          <p:cNvPicPr/>
          <p:nvPr/>
        </p:nvPicPr>
        <p:blipFill>
          <a:blip r:embed="rId3"/>
          <a:stretch>
            <a:fillRect/>
          </a:stretch>
        </p:blipFill>
        <p:spPr>
          <a:xfrm>
            <a:off x="6381751" y="1092200"/>
            <a:ext cx="1724025" cy="2514600"/>
          </a:xfrm>
          <a:prstGeom prst="rect">
            <a:avLst/>
          </a:prstGeom>
        </p:spPr>
      </p:pic>
      <p:pic>
        <p:nvPicPr>
          <p:cNvPr id="11" name="图片 10"/>
          <p:cNvPicPr/>
          <p:nvPr/>
        </p:nvPicPr>
        <p:blipFill>
          <a:blip r:embed="rId4"/>
          <a:stretch>
            <a:fillRect/>
          </a:stretch>
        </p:blipFill>
        <p:spPr>
          <a:xfrm>
            <a:off x="3228975" y="2108200"/>
            <a:ext cx="2590800" cy="1498600"/>
          </a:xfrm>
          <a:prstGeom prst="rect">
            <a:avLst/>
          </a:prstGeom>
        </p:spPr>
      </p:pic>
      <p:pic>
        <p:nvPicPr>
          <p:cNvPr id="12" name="图片 11"/>
          <p:cNvPicPr/>
          <p:nvPr/>
        </p:nvPicPr>
        <p:blipFill>
          <a:blip r:embed="rId5"/>
          <a:stretch>
            <a:fillRect/>
          </a:stretch>
        </p:blipFill>
        <p:spPr>
          <a:xfrm>
            <a:off x="495300" y="2463800"/>
            <a:ext cx="2190750" cy="1143000"/>
          </a:xfrm>
          <a:prstGeom prst="rect">
            <a:avLst/>
          </a:prstGeom>
        </p:spPr>
      </p:pic>
      <p:sp>
        <p:nvSpPr>
          <p:cNvPr id="13" name="文本框 12"/>
          <p:cNvSpPr txBox="1"/>
          <p:nvPr/>
        </p:nvSpPr>
        <p:spPr>
          <a:xfrm>
            <a:off x="6657975" y="4305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增大压力</a:t>
            </a:r>
            <a:endParaRPr lang="en-US" sz="2300" u="none" spc="0" dirty="0">
              <a:solidFill>
                <a:srgbClr val="FFD732">
                  <a:alpha val="100000"/>
                </a:srgbClr>
              </a:solidFill>
              <a:latin typeface="黑体" pitchFamily="49" charset="-122"/>
            </a:endParaRPr>
          </a:p>
        </p:txBody>
      </p:sp>
      <p:sp>
        <p:nvSpPr>
          <p:cNvPr id="14" name="文本框 13"/>
          <p:cNvSpPr txBox="1"/>
          <p:nvPr/>
        </p:nvSpPr>
        <p:spPr>
          <a:xfrm>
            <a:off x="3209925" y="43053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增大接触面粗糙程度</a:t>
            </a:r>
            <a:endParaRPr lang="en-US" sz="23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23733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343275"/>
          <a:chOff x="381000" y="266700"/>
          <a:chExt cx="9134475" cy="3343275"/>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摩擦力的利用和防止</a:t>
            </a:r>
            <a:endParaRPr lang="en-US" sz="2400" b="1" u="none" spc="0" dirty="0">
              <a:solidFill>
                <a:srgbClr val="FFFFFF">
                  <a:alpha val="100000"/>
                </a:srgbClr>
              </a:solidFill>
              <a:latin typeface="黑体" pitchFamily="49" charset="-122"/>
            </a:endParaRPr>
          </a:p>
        </p:txBody>
      </p:sp>
      <p:pic>
        <p:nvPicPr>
          <p:cNvPr id="4" name="图片 3"/>
          <p:cNvPicPr/>
          <p:nvPr/>
        </p:nvPicPr>
        <p:blipFill>
          <a:blip r:embed="rId2"/>
          <a:stretch>
            <a:fillRect/>
          </a:stretch>
        </p:blipFill>
        <p:spPr>
          <a:xfrm>
            <a:off x="419100" y="1270000"/>
            <a:ext cx="419100" cy="558800"/>
          </a:xfrm>
          <a:prstGeom prst="rect">
            <a:avLst/>
          </a:prstGeom>
        </p:spPr>
      </p:pic>
      <p:sp>
        <p:nvSpPr>
          <p:cNvPr id="5" name="文本框 4"/>
          <p:cNvSpPr txBox="1"/>
          <p:nvPr/>
        </p:nvSpPr>
        <p:spPr>
          <a:xfrm>
            <a:off x="933450" y="11938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减小摩擦力都有哪些方法</a:t>
            </a:r>
            <a:r>
              <a:rPr lang="en-US" sz="2300" u="none" spc="0" dirty="0">
                <a:solidFill>
                  <a:srgbClr val="FFFFFF">
                    <a:alpha val="100000"/>
                  </a:srgbClr>
                </a:solidFill>
                <a:latin typeface="黑体" pitchFamily="49" charset="-122"/>
              </a:rPr>
              <a:t>？</a:t>
            </a:r>
          </a:p>
        </p:txBody>
      </p:sp>
      <p:sp>
        <p:nvSpPr>
          <p:cNvPr id="6" name="文本框 5"/>
          <p:cNvSpPr txBox="1"/>
          <p:nvPr/>
        </p:nvSpPr>
        <p:spPr>
          <a:xfrm>
            <a:off x="400050" y="1905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与增大摩擦力的方法相反</a:t>
            </a:r>
            <a:r>
              <a:rPr lang="en-US" sz="2300" u="none" spc="0" dirty="0">
                <a:solidFill>
                  <a:srgbClr val="FFFFFF">
                    <a:alpha val="100000"/>
                  </a:srgbClr>
                </a:solidFill>
                <a:latin typeface="黑体" pitchFamily="49" charset="-122"/>
              </a:rPr>
              <a:t>：</a:t>
            </a:r>
          </a:p>
        </p:txBody>
      </p:sp>
      <p:sp>
        <p:nvSpPr>
          <p:cNvPr id="7" name="文本框 6"/>
          <p:cNvSpPr txBox="1"/>
          <p:nvPr/>
        </p:nvSpPr>
        <p:spPr>
          <a:xfrm>
            <a:off x="400050" y="27432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减小压力</a:t>
            </a:r>
            <a:endParaRPr lang="en-US" sz="2300" u="none" spc="0" dirty="0">
              <a:solidFill>
                <a:srgbClr val="FFD732">
                  <a:alpha val="100000"/>
                </a:srgbClr>
              </a:solidFill>
              <a:latin typeface="黑体" pitchFamily="49" charset="-122"/>
            </a:endParaRPr>
          </a:p>
        </p:txBody>
      </p:sp>
      <p:sp>
        <p:nvSpPr>
          <p:cNvPr id="8" name="文本框 7"/>
          <p:cNvSpPr txBox="1"/>
          <p:nvPr/>
        </p:nvSpPr>
        <p:spPr>
          <a:xfrm>
            <a:off x="2705100" y="27432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减小接触面粗糙程度</a:t>
            </a:r>
            <a:endParaRPr lang="en-US" sz="2300" u="none" spc="0" dirty="0">
              <a:solidFill>
                <a:srgbClr val="FFD732">
                  <a:alpha val="100000"/>
                </a:srgbClr>
              </a:solidFill>
              <a:latin typeface="黑体" pitchFamily="49" charset="-122"/>
            </a:endParaRPr>
          </a:p>
        </p:txBody>
      </p:sp>
      <p:sp>
        <p:nvSpPr>
          <p:cNvPr id="9" name="文本框 8"/>
          <p:cNvSpPr txBox="1"/>
          <p:nvPr/>
        </p:nvSpPr>
        <p:spPr>
          <a:xfrm>
            <a:off x="400050" y="35941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除此以外还可以</a:t>
            </a:r>
            <a:r>
              <a:rPr lang="en-US" sz="2300" u="none" spc="0" dirty="0">
                <a:solidFill>
                  <a:srgbClr val="FFFFFF">
                    <a:alpha val="100000"/>
                  </a:srgbClr>
                </a:solidFill>
                <a:latin typeface="黑体" pitchFamily="49" charset="-122"/>
              </a:rPr>
              <a:t>：</a:t>
            </a:r>
          </a:p>
        </p:txBody>
      </p:sp>
      <p:sp>
        <p:nvSpPr>
          <p:cNvPr id="10" name="文本框 9"/>
          <p:cNvSpPr txBox="1"/>
          <p:nvPr/>
        </p:nvSpPr>
        <p:spPr>
          <a:xfrm>
            <a:off x="400050" y="4457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变滑动为滚动</a:t>
            </a:r>
            <a:endParaRPr lang="en-US" sz="2300" u="none" spc="0" dirty="0">
              <a:solidFill>
                <a:srgbClr val="FFD732">
                  <a:alpha val="100000"/>
                </a:srgbClr>
              </a:solidFill>
              <a:latin typeface="黑体" pitchFamily="49" charset="-122"/>
            </a:endParaRPr>
          </a:p>
        </p:txBody>
      </p:sp>
      <p:sp>
        <p:nvSpPr>
          <p:cNvPr id="11" name="文本框 10"/>
          <p:cNvSpPr txBox="1"/>
          <p:nvPr/>
        </p:nvSpPr>
        <p:spPr>
          <a:xfrm>
            <a:off x="3067050" y="4457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分离接触面</a:t>
            </a:r>
            <a:endParaRPr lang="en-US" sz="23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196537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0991850" cy="4114800"/>
          <a:chOff x="381000" y="266700"/>
          <a:chExt cx="10991850" cy="411480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摩擦力的利用和防止</a:t>
            </a:r>
            <a:endParaRPr lang="en-US" sz="2400" b="1" u="none" spc="0" dirty="0">
              <a:solidFill>
                <a:srgbClr val="FFFFFF">
                  <a:alpha val="100000"/>
                </a:srgbClr>
              </a:solidFill>
              <a:latin typeface="黑体" pitchFamily="49" charset="-122"/>
            </a:endParaRPr>
          </a:p>
        </p:txBody>
      </p:sp>
      <p:pic>
        <p:nvPicPr>
          <p:cNvPr id="4" name="图片 3"/>
          <p:cNvPicPr/>
          <p:nvPr/>
        </p:nvPicPr>
        <p:blipFill>
          <a:blip r:embed="rId2"/>
          <a:stretch>
            <a:fillRect/>
          </a:stretch>
        </p:blipFill>
        <p:spPr>
          <a:xfrm>
            <a:off x="419100" y="1270000"/>
            <a:ext cx="419100" cy="558800"/>
          </a:xfrm>
          <a:prstGeom prst="rect">
            <a:avLst/>
          </a:prstGeom>
        </p:spPr>
      </p:pic>
      <p:sp>
        <p:nvSpPr>
          <p:cNvPr id="5" name="文本框 4"/>
          <p:cNvSpPr txBox="1"/>
          <p:nvPr/>
        </p:nvSpPr>
        <p:spPr>
          <a:xfrm>
            <a:off x="895350" y="1206500"/>
            <a:ext cx="53149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下列场景是通过什么方法减小摩擦的</a:t>
            </a:r>
            <a:r>
              <a:rPr lang="en-US" sz="2300" u="none" spc="0" dirty="0">
                <a:solidFill>
                  <a:srgbClr val="FFFFFF">
                    <a:alpha val="100000"/>
                  </a:srgbClr>
                </a:solidFill>
                <a:latin typeface="黑体" pitchFamily="49" charset="-122"/>
              </a:rPr>
              <a:t>？</a:t>
            </a:r>
          </a:p>
        </p:txBody>
      </p:sp>
      <p:sp>
        <p:nvSpPr>
          <p:cNvPr id="6" name="文本框 5"/>
          <p:cNvSpPr txBox="1"/>
          <p:nvPr/>
        </p:nvSpPr>
        <p:spPr>
          <a:xfrm>
            <a:off x="2971800" y="4838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滚动轴承</a:t>
            </a:r>
            <a:endParaRPr lang="en-US" sz="2300" u="none" spc="0" dirty="0">
              <a:solidFill>
                <a:srgbClr val="FFFFFF">
                  <a:alpha val="100000"/>
                </a:srgbClr>
              </a:solidFill>
              <a:latin typeface="黑体" pitchFamily="49" charset="-122"/>
            </a:endParaRPr>
          </a:p>
        </p:txBody>
      </p:sp>
      <p:sp>
        <p:nvSpPr>
          <p:cNvPr id="7" name="文本框 6"/>
          <p:cNvSpPr txBox="1"/>
          <p:nvPr/>
        </p:nvSpPr>
        <p:spPr>
          <a:xfrm>
            <a:off x="5067300" y="4838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减少箱子内的杂物再推箱子</a:t>
            </a:r>
            <a:endParaRPr lang="en-US" sz="2300" u="none" spc="0" dirty="0">
              <a:solidFill>
                <a:srgbClr val="FFFFFF">
                  <a:alpha val="100000"/>
                </a:srgbClr>
              </a:solidFill>
              <a:latin typeface="黑体" pitchFamily="49" charset="-122"/>
            </a:endParaRPr>
          </a:p>
        </p:txBody>
      </p:sp>
      <p:pic>
        <p:nvPicPr>
          <p:cNvPr id="8" name="图片 7"/>
          <p:cNvPicPr/>
          <p:nvPr/>
        </p:nvPicPr>
        <p:blipFill>
          <a:blip r:embed="rId3"/>
          <a:stretch>
            <a:fillRect/>
          </a:stretch>
        </p:blipFill>
        <p:spPr>
          <a:xfrm>
            <a:off x="762000" y="2082801"/>
            <a:ext cx="1314450" cy="2578100"/>
          </a:xfrm>
          <a:prstGeom prst="rect">
            <a:avLst/>
          </a:prstGeom>
        </p:spPr>
      </p:pic>
      <p:pic>
        <p:nvPicPr>
          <p:cNvPr id="9" name="图片 8"/>
          <p:cNvPicPr/>
          <p:nvPr/>
        </p:nvPicPr>
        <p:blipFill>
          <a:blip r:embed="rId4"/>
          <a:stretch>
            <a:fillRect/>
          </a:stretch>
        </p:blipFill>
        <p:spPr>
          <a:xfrm>
            <a:off x="5038725" y="2489201"/>
            <a:ext cx="3543300" cy="2171700"/>
          </a:xfrm>
          <a:prstGeom prst="rect">
            <a:avLst/>
          </a:prstGeom>
        </p:spPr>
      </p:pic>
      <p:pic>
        <p:nvPicPr>
          <p:cNvPr id="10" name="图片 9"/>
          <p:cNvPicPr/>
          <p:nvPr/>
        </p:nvPicPr>
        <p:blipFill>
          <a:blip r:embed="rId5"/>
          <a:stretch>
            <a:fillRect/>
          </a:stretch>
        </p:blipFill>
        <p:spPr>
          <a:xfrm>
            <a:off x="2686050" y="2032001"/>
            <a:ext cx="1581150" cy="2628900"/>
          </a:xfrm>
          <a:prstGeom prst="rect">
            <a:avLst/>
          </a:prstGeom>
        </p:spPr>
      </p:pic>
      <p:sp>
        <p:nvSpPr>
          <p:cNvPr id="11" name="文本框 10"/>
          <p:cNvSpPr txBox="1"/>
          <p:nvPr/>
        </p:nvSpPr>
        <p:spPr>
          <a:xfrm>
            <a:off x="6229350" y="54864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减小压力</a:t>
            </a:r>
            <a:endParaRPr lang="en-US" sz="2300" u="none" spc="0" dirty="0">
              <a:solidFill>
                <a:srgbClr val="FFD732">
                  <a:alpha val="100000"/>
                </a:srgbClr>
              </a:solidFill>
              <a:latin typeface="黑体" pitchFamily="49" charset="-122"/>
            </a:endParaRPr>
          </a:p>
        </p:txBody>
      </p:sp>
      <p:sp>
        <p:nvSpPr>
          <p:cNvPr id="12" name="文本框 11"/>
          <p:cNvSpPr txBox="1"/>
          <p:nvPr/>
        </p:nvSpPr>
        <p:spPr>
          <a:xfrm>
            <a:off x="533400" y="54864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变滑动为滚动</a:t>
            </a:r>
            <a:endParaRPr lang="en-US" sz="2300" u="none" spc="0" dirty="0">
              <a:solidFill>
                <a:srgbClr val="FFD732">
                  <a:alpha val="100000"/>
                </a:srgbClr>
              </a:solidFill>
              <a:latin typeface="黑体" pitchFamily="49" charset="-122"/>
            </a:endParaRPr>
          </a:p>
        </p:txBody>
      </p:sp>
      <p:sp>
        <p:nvSpPr>
          <p:cNvPr id="13" name="文本框 12"/>
          <p:cNvSpPr txBox="1"/>
          <p:nvPr/>
        </p:nvSpPr>
        <p:spPr>
          <a:xfrm>
            <a:off x="2762250" y="54864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变滑动为滚动</a:t>
            </a:r>
            <a:endParaRPr lang="en-US" sz="2300" u="none" spc="0" dirty="0">
              <a:solidFill>
                <a:srgbClr val="FFD732">
                  <a:alpha val="100000"/>
                </a:srgbClr>
              </a:solidFill>
              <a:latin typeface="黑体" pitchFamily="49" charset="-122"/>
            </a:endParaRPr>
          </a:p>
        </p:txBody>
      </p:sp>
      <p:sp>
        <p:nvSpPr>
          <p:cNvPr id="14" name="文本框 13"/>
          <p:cNvSpPr txBox="1"/>
          <p:nvPr/>
        </p:nvSpPr>
        <p:spPr>
          <a:xfrm>
            <a:off x="466725" y="48387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行李箱下的轮子</a:t>
            </a:r>
            <a:endParaRPr lang="en-US" sz="2300" u="none" spc="0" dirty="0">
              <a:solidFill>
                <a:srgbClr val="FFFFFF">
                  <a:alpha val="100000"/>
                </a:srgbClr>
              </a:solidFill>
              <a:latin typeface="黑体" pitchFamily="49" charset="-122"/>
            </a:endParaRPr>
          </a:p>
        </p:txBody>
      </p:sp>
    </p:spTree>
    <p:extLst>
      <p:ext uri="{BB962C8B-B14F-4D97-AF65-F5344CB8AC3E}">
        <p14:creationId xmlns:p14="http://schemas.microsoft.com/office/powerpoint/2010/main" val="15754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0515600" cy="4095750"/>
          <a:chOff x="381000" y="266700"/>
          <a:chExt cx="10515600" cy="4095750"/>
        </a:xfrm>
      </p:grpSpPr>
      <p:sp>
        <p:nvSpPr>
          <p:cNvPr id="2" name="文本框 1"/>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摩擦力的利用和防止</a:t>
            </a:r>
            <a:endParaRPr lang="en-US" sz="2400" b="1" u="none" spc="0" dirty="0">
              <a:solidFill>
                <a:srgbClr val="FFFFFF">
                  <a:alpha val="100000"/>
                </a:srgbClr>
              </a:solidFill>
              <a:latin typeface="黑体" pitchFamily="49" charset="-122"/>
            </a:endParaRPr>
          </a:p>
        </p:txBody>
      </p:sp>
      <p:pic>
        <p:nvPicPr>
          <p:cNvPr id="4" name="图片 3"/>
          <p:cNvPicPr/>
          <p:nvPr/>
        </p:nvPicPr>
        <p:blipFill>
          <a:blip r:embed="rId2"/>
          <a:stretch>
            <a:fillRect/>
          </a:stretch>
        </p:blipFill>
        <p:spPr>
          <a:xfrm>
            <a:off x="419100" y="1270000"/>
            <a:ext cx="419100" cy="558800"/>
          </a:xfrm>
          <a:prstGeom prst="rect">
            <a:avLst/>
          </a:prstGeom>
        </p:spPr>
      </p:pic>
      <p:sp>
        <p:nvSpPr>
          <p:cNvPr id="5" name="文本框 4"/>
          <p:cNvSpPr txBox="1"/>
          <p:nvPr/>
        </p:nvSpPr>
        <p:spPr>
          <a:xfrm>
            <a:off x="1219200" y="5461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减小接触面粗糙程度</a:t>
            </a:r>
            <a:endParaRPr lang="en-US" sz="2300" u="none" spc="0" dirty="0">
              <a:solidFill>
                <a:srgbClr val="FFD732">
                  <a:alpha val="100000"/>
                </a:srgbClr>
              </a:solidFill>
              <a:latin typeface="黑体" pitchFamily="49" charset="-122"/>
            </a:endParaRPr>
          </a:p>
        </p:txBody>
      </p:sp>
      <p:sp>
        <p:nvSpPr>
          <p:cNvPr id="6" name="文本框 5"/>
          <p:cNvSpPr txBox="1"/>
          <p:nvPr/>
        </p:nvSpPr>
        <p:spPr>
          <a:xfrm>
            <a:off x="5495925" y="5461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分离接触面</a:t>
            </a:r>
            <a:endParaRPr lang="en-US" sz="2300" u="none" spc="0" dirty="0">
              <a:solidFill>
                <a:srgbClr val="FFD732">
                  <a:alpha val="100000"/>
                </a:srgbClr>
              </a:solidFill>
              <a:latin typeface="黑体" pitchFamily="49" charset="-122"/>
            </a:endParaRPr>
          </a:p>
        </p:txBody>
      </p:sp>
      <p:sp>
        <p:nvSpPr>
          <p:cNvPr id="7" name="文本框 6"/>
          <p:cNvSpPr txBox="1"/>
          <p:nvPr/>
        </p:nvSpPr>
        <p:spPr>
          <a:xfrm>
            <a:off x="390525" y="4826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一只鞋是塑料底的，方便滑行</a:t>
            </a:r>
            <a:endParaRPr lang="en-US" sz="2300" u="none" spc="0" dirty="0">
              <a:solidFill>
                <a:srgbClr val="FFFFFF">
                  <a:alpha val="100000"/>
                </a:srgbClr>
              </a:solidFill>
              <a:latin typeface="黑体" pitchFamily="49" charset="-122"/>
            </a:endParaRPr>
          </a:p>
        </p:txBody>
      </p:sp>
      <p:sp>
        <p:nvSpPr>
          <p:cNvPr id="8" name="文本框 7"/>
          <p:cNvSpPr txBox="1"/>
          <p:nvPr/>
        </p:nvSpPr>
        <p:spPr>
          <a:xfrm>
            <a:off x="895350" y="1206500"/>
            <a:ext cx="53149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下列场景是通过什么方法减小摩擦的</a:t>
            </a:r>
            <a:r>
              <a:rPr lang="en-US" sz="2300" u="none" spc="0" dirty="0">
                <a:solidFill>
                  <a:srgbClr val="FFFFFF">
                    <a:alpha val="100000"/>
                  </a:srgbClr>
                </a:solidFill>
                <a:latin typeface="黑体" pitchFamily="49" charset="-122"/>
              </a:rPr>
              <a:t>？</a:t>
            </a:r>
          </a:p>
        </p:txBody>
      </p:sp>
      <p:sp>
        <p:nvSpPr>
          <p:cNvPr id="9" name="文本框 8"/>
          <p:cNvSpPr txBox="1"/>
          <p:nvPr/>
        </p:nvSpPr>
        <p:spPr>
          <a:xfrm>
            <a:off x="5753100" y="4826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气垫船</a:t>
            </a:r>
            <a:endParaRPr lang="en-US" sz="2300" u="none" spc="0" dirty="0">
              <a:solidFill>
                <a:srgbClr val="FFFFFF">
                  <a:alpha val="100000"/>
                </a:srgbClr>
              </a:solidFill>
              <a:latin typeface="黑体" pitchFamily="49" charset="-122"/>
            </a:endParaRPr>
          </a:p>
        </p:txBody>
      </p:sp>
      <p:pic>
        <p:nvPicPr>
          <p:cNvPr id="10" name="图片 9"/>
          <p:cNvPicPr/>
          <p:nvPr/>
        </p:nvPicPr>
        <p:blipFill>
          <a:blip r:embed="rId3"/>
          <a:stretch>
            <a:fillRect/>
          </a:stretch>
        </p:blipFill>
        <p:spPr>
          <a:xfrm>
            <a:off x="4810125" y="19558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p:nvPr/>
        </p:nvPicPr>
        <p:blipFill>
          <a:blip r:embed="rId4"/>
          <a:stretch>
            <a:fillRect/>
          </a:stretch>
        </p:blipFill>
        <p:spPr>
          <a:xfrm>
            <a:off x="1076325" y="1955800"/>
            <a:ext cx="2857500" cy="2667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14893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1152525"/>
          <a:chOff x="381000" y="266700"/>
          <a:chExt cx="9134475" cy="1152525"/>
        </a:xfrm>
      </p:grpSpPr>
      <p:sp>
        <p:nvSpPr>
          <p:cNvPr id="2" name="文本框 1"/>
          <p:cNvSpPr txBox="1"/>
          <p:nvPr/>
        </p:nvSpPr>
        <p:spPr>
          <a:xfrm>
            <a:off x="400050" y="977900"/>
            <a:ext cx="82867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快问快答：下列都是用什么方法来增大或者减小摩擦的</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摩擦力的利用和防止</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400051" y="1536700"/>
            <a:ext cx="8220075" cy="3097002"/>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1、轮胎上有凹凸不平的花纹；</a:t>
            </a:r>
            <a:r>
              <a:rPr lang="en-US" sz="2300" u="none" spc="0" dirty="0">
                <a:solidFill>
                  <a:srgbClr val="FFD732">
                    <a:alpha val="100000"/>
                  </a:srgbClr>
                </a:solidFill>
                <a:latin typeface="黑体" pitchFamily="49" charset="-122"/>
              </a:rPr>
              <a:t>2、往车轮轴承上加润滑油；</a:t>
            </a:r>
            <a:r>
              <a:rPr lang="en-US" sz="2300" u="none" spc="0" dirty="0">
                <a:solidFill>
                  <a:srgbClr val="FFFFFF">
                    <a:alpha val="100000"/>
                  </a:srgbClr>
                </a:solidFill>
                <a:latin typeface="黑体" pitchFamily="49" charset="-122"/>
              </a:rPr>
              <a:t>3、车轮上装有滚动轴承；</a:t>
            </a:r>
            <a:r>
              <a:rPr lang="en-US" sz="2300" u="none" spc="0" dirty="0">
                <a:solidFill>
                  <a:srgbClr val="FFD732">
                    <a:alpha val="100000"/>
                  </a:srgbClr>
                </a:solidFill>
                <a:latin typeface="黑体" pitchFamily="49" charset="-122"/>
              </a:rPr>
              <a:t>4、手表上调节指针的旋钮刻有凹凸不平的条纹；</a:t>
            </a:r>
            <a:r>
              <a:rPr lang="en-US" sz="2300" u="none" spc="0" dirty="0">
                <a:solidFill>
                  <a:srgbClr val="FFFFFF">
                    <a:alpha val="100000"/>
                  </a:srgbClr>
                </a:solidFill>
                <a:latin typeface="黑体" pitchFamily="49" charset="-122"/>
              </a:rPr>
              <a:t>5、北方下雪时，常在道路上撒些灰渣；</a:t>
            </a:r>
            <a:r>
              <a:rPr lang="en-US" sz="2300" u="none" spc="0" dirty="0">
                <a:solidFill>
                  <a:srgbClr val="FFD732">
                    <a:alpha val="100000"/>
                  </a:srgbClr>
                </a:solidFill>
                <a:latin typeface="黑体" pitchFamily="49" charset="-122"/>
              </a:rPr>
              <a:t>6、移动较重的货箱时，在货箱下面垫几根圆木；</a:t>
            </a:r>
            <a:r>
              <a:rPr lang="en-US" sz="2300" u="none" spc="0" dirty="0">
                <a:solidFill>
                  <a:srgbClr val="FFFFFF">
                    <a:alpha val="100000"/>
                  </a:srgbClr>
                </a:solidFill>
                <a:latin typeface="黑体" pitchFamily="49" charset="-122"/>
              </a:rPr>
              <a:t>7、为把玻璃擦得更干净，要用更大的力压抹布；</a:t>
            </a:r>
            <a:r>
              <a:rPr lang="en-US" sz="2300" u="none" spc="0" dirty="0">
                <a:solidFill>
                  <a:srgbClr val="FFD732">
                    <a:alpha val="100000"/>
                  </a:srgbClr>
                </a:solidFill>
                <a:latin typeface="黑体" pitchFamily="49" charset="-122"/>
              </a:rPr>
              <a:t>8、磁悬浮列车利用超导的磁悬浮原理，使车轮和钢轨之间产生排斥力，使列车悬空运行。</a:t>
            </a:r>
            <a:br>
              <a:rPr lang="en-US" sz="2300" u="none" spc="0" dirty="0">
                <a:solidFill>
                  <a:srgbClr val="FFD732">
                    <a:alpha val="100000"/>
                  </a:srgbClr>
                </a:solidFill>
                <a:latin typeface="黑体" pitchFamily="49" charset="-122"/>
              </a:rPr>
            </a:br>
            <a:endParaRPr lang="en-US" sz="23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295500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381250"/>
          <a:chOff x="381000" y="266700"/>
          <a:chExt cx="9134475" cy="2381250"/>
        </a:xfrm>
      </p:grpSpPr>
      <p:sp>
        <p:nvSpPr>
          <p:cNvPr id="2" name="文本框 1"/>
          <p:cNvSpPr txBox="1"/>
          <p:nvPr/>
        </p:nvSpPr>
        <p:spPr>
          <a:xfrm>
            <a:off x="390525" y="10414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二力平衡条件：</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知识回顾</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381001" y="1841500"/>
            <a:ext cx="833437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作用在</a:t>
            </a:r>
            <a:r>
              <a:rPr lang="en-US" sz="2300" u="none" spc="0" dirty="0">
                <a:solidFill>
                  <a:srgbClr val="FFD732">
                    <a:alpha val="100000"/>
                  </a:srgbClr>
                </a:solidFill>
                <a:latin typeface="黑体" pitchFamily="49" charset="-122"/>
              </a:rPr>
              <a:t>同一物体</a:t>
            </a:r>
            <a:r>
              <a:rPr lang="en-US" sz="2300" u="none" spc="0" dirty="0">
                <a:solidFill>
                  <a:srgbClr val="FFFFFF">
                    <a:alpha val="100000"/>
                  </a:srgbClr>
                </a:solidFill>
                <a:latin typeface="黑体" pitchFamily="49" charset="-122"/>
              </a:rPr>
              <a:t>上的两个力，如果</a:t>
            </a:r>
            <a:r>
              <a:rPr lang="en-US" sz="2300" u="none" spc="0" dirty="0">
                <a:solidFill>
                  <a:srgbClr val="FFD732">
                    <a:alpha val="100000"/>
                  </a:srgbClr>
                </a:solidFill>
                <a:latin typeface="黑体" pitchFamily="49" charset="-122"/>
              </a:rPr>
              <a:t>大小相等、方向相反</a:t>
            </a:r>
            <a:r>
              <a:rPr lang="en-US" sz="2300" u="none" spc="0" dirty="0">
                <a:solidFill>
                  <a:srgbClr val="FFFFFF">
                    <a:alpha val="100000"/>
                  </a:srgbClr>
                </a:solidFill>
                <a:latin typeface="黑体" pitchFamily="49" charset="-122"/>
              </a:rPr>
              <a:t>，并且在</a:t>
            </a:r>
            <a:r>
              <a:rPr lang="en-US" sz="2300" u="none" spc="0" dirty="0">
                <a:solidFill>
                  <a:srgbClr val="FFD732">
                    <a:alpha val="100000"/>
                  </a:srgbClr>
                </a:solidFill>
                <a:latin typeface="黑体" pitchFamily="49" charset="-122"/>
              </a:rPr>
              <a:t>同一条直线</a:t>
            </a:r>
            <a:r>
              <a:rPr lang="en-US" sz="2300" u="none" spc="0" dirty="0">
                <a:solidFill>
                  <a:srgbClr val="FFFFFF">
                    <a:alpha val="100000"/>
                  </a:srgbClr>
                </a:solidFill>
                <a:latin typeface="黑体" pitchFamily="49" charset="-122"/>
              </a:rPr>
              <a:t>上，这两个力就彼此</a:t>
            </a:r>
            <a:r>
              <a:rPr lang="en-US" sz="2300" u="none" spc="0" dirty="0">
                <a:solidFill>
                  <a:srgbClr val="F65E5E">
                    <a:alpha val="100000"/>
                  </a:srgbClr>
                </a:solidFill>
                <a:latin typeface="黑体" pitchFamily="49" charset="-122"/>
              </a:rPr>
              <a:t>平衡</a:t>
            </a:r>
            <a:r>
              <a:rPr lang="en-US" sz="2300" u="none" spc="0" dirty="0">
                <a:solidFill>
                  <a:srgbClr val="FFFFFF">
                    <a:alpha val="100000"/>
                  </a:srgbClr>
                </a:solidFill>
                <a:latin typeface="黑体" pitchFamily="49" charset="-122"/>
              </a:rPr>
              <a:t>。</a:t>
            </a:r>
          </a:p>
        </p:txBody>
      </p:sp>
      <p:sp>
        <p:nvSpPr>
          <p:cNvPr id="6" name="文本框 5"/>
          <p:cNvSpPr txBox="1"/>
          <p:nvPr/>
        </p:nvSpPr>
        <p:spPr>
          <a:xfrm>
            <a:off x="400050" y="31750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简记：</a:t>
            </a:r>
          </a:p>
        </p:txBody>
      </p:sp>
      <p:sp>
        <p:nvSpPr>
          <p:cNvPr id="7" name="文本框 6"/>
          <p:cNvSpPr txBox="1"/>
          <p:nvPr/>
        </p:nvSpPr>
        <p:spPr>
          <a:xfrm>
            <a:off x="1133475" y="3175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同体</a:t>
            </a:r>
            <a:r>
              <a:rPr lang="en-US" sz="2300" u="none" spc="0" dirty="0">
                <a:solidFill>
                  <a:srgbClr val="FFFFFF">
                    <a:alpha val="100000"/>
                  </a:srgbClr>
                </a:solidFill>
                <a:latin typeface="黑体" pitchFamily="49" charset="-122"/>
              </a:rPr>
              <a:t>、</a:t>
            </a:r>
          </a:p>
        </p:txBody>
      </p:sp>
      <p:sp>
        <p:nvSpPr>
          <p:cNvPr id="8" name="文本框 7"/>
          <p:cNvSpPr txBox="1"/>
          <p:nvPr/>
        </p:nvSpPr>
        <p:spPr>
          <a:xfrm>
            <a:off x="1885950" y="3175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等大</a:t>
            </a:r>
            <a:r>
              <a:rPr lang="en-US" sz="2300" u="none" spc="0" dirty="0">
                <a:solidFill>
                  <a:srgbClr val="FFFFFF">
                    <a:alpha val="100000"/>
                  </a:srgbClr>
                </a:solidFill>
                <a:latin typeface="黑体" pitchFamily="49" charset="-122"/>
              </a:rPr>
              <a:t>、</a:t>
            </a:r>
          </a:p>
        </p:txBody>
      </p:sp>
      <p:sp>
        <p:nvSpPr>
          <p:cNvPr id="9" name="文本框 8"/>
          <p:cNvSpPr txBox="1"/>
          <p:nvPr/>
        </p:nvSpPr>
        <p:spPr>
          <a:xfrm>
            <a:off x="2609850" y="3175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反向</a:t>
            </a:r>
            <a:r>
              <a:rPr lang="en-US" sz="2300" u="none" spc="0" dirty="0">
                <a:solidFill>
                  <a:srgbClr val="FFFFFF">
                    <a:alpha val="100000"/>
                  </a:srgbClr>
                </a:solidFill>
                <a:latin typeface="黑体" pitchFamily="49" charset="-122"/>
              </a:rPr>
              <a:t>、</a:t>
            </a:r>
          </a:p>
        </p:txBody>
      </p:sp>
      <p:sp>
        <p:nvSpPr>
          <p:cNvPr id="10" name="文本框 9"/>
          <p:cNvSpPr txBox="1"/>
          <p:nvPr/>
        </p:nvSpPr>
        <p:spPr>
          <a:xfrm>
            <a:off x="3324225" y="31750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共线</a:t>
            </a:r>
            <a:r>
              <a:rPr lang="en-US" sz="2300" u="none" spc="0" dirty="0">
                <a:solidFill>
                  <a:srgbClr val="FFFFFF">
                    <a:alpha val="100000"/>
                  </a:srgbClr>
                </a:solidFill>
                <a:latin typeface="黑体" pitchFamily="49" charset="-122"/>
              </a:rPr>
              <a:t>。</a:t>
            </a:r>
          </a:p>
        </p:txBody>
      </p:sp>
    </p:spTree>
    <p:extLst>
      <p:ext uri="{BB962C8B-B14F-4D97-AF65-F5344CB8AC3E}">
        <p14:creationId xmlns:p14="http://schemas.microsoft.com/office/powerpoint/2010/main" val="328452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182350" cy="2933700"/>
          <a:chOff x="381000" y="266700"/>
          <a:chExt cx="11182350" cy="2933700"/>
        </a:xfrm>
      </p:grpSpPr>
      <p:sp>
        <p:nvSpPr>
          <p:cNvPr id="2" name="文本框 1"/>
          <p:cNvSpPr txBox="1"/>
          <p:nvPr/>
        </p:nvSpPr>
        <p:spPr>
          <a:xfrm>
            <a:off x="381001" y="1200151"/>
            <a:ext cx="88582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平衡力</a:t>
            </a:r>
            <a:endParaRPr lang="en-US" sz="2300" u="none" spc="0" dirty="0">
              <a:solidFill>
                <a:srgbClr val="FFFFFF">
                  <a:alpha val="100000"/>
                </a:srgbClr>
              </a:solidFill>
              <a:latin typeface="黑体" pitchFamily="49" charset="-122"/>
            </a:endParaRP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知识回顾</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1495425" y="1244601"/>
            <a:ext cx="990600" cy="520700"/>
          </a:xfrm>
          <a:prstGeom prst="rect">
            <a:avLst/>
          </a:prstGeom>
        </p:spPr>
      </p:pic>
      <p:pic>
        <p:nvPicPr>
          <p:cNvPr id="6" name="图片 5"/>
          <p:cNvPicPr/>
          <p:nvPr/>
        </p:nvPicPr>
        <p:blipFill>
          <a:blip r:embed="rId3"/>
          <a:stretch>
            <a:fillRect/>
          </a:stretch>
        </p:blipFill>
        <p:spPr>
          <a:xfrm>
            <a:off x="1314450" y="1244601"/>
            <a:ext cx="990600" cy="520700"/>
          </a:xfrm>
          <a:prstGeom prst="rect">
            <a:avLst/>
          </a:prstGeom>
        </p:spPr>
      </p:pic>
      <p:sp>
        <p:nvSpPr>
          <p:cNvPr id="7" name="文本框 6"/>
          <p:cNvSpPr txBox="1"/>
          <p:nvPr/>
        </p:nvSpPr>
        <p:spPr>
          <a:xfrm>
            <a:off x="2552700" y="1200151"/>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运动状态</a:t>
            </a:r>
            <a:r>
              <a:rPr lang="en-US" sz="2300" u="none" spc="0" dirty="0" err="1">
                <a:solidFill>
                  <a:srgbClr val="FFD732">
                    <a:alpha val="100000"/>
                  </a:srgbClr>
                </a:solidFill>
                <a:latin typeface="黑体" pitchFamily="49" charset="-122"/>
              </a:rPr>
              <a:t>不改变</a:t>
            </a:r>
            <a:r>
              <a:rPr lang="en-US" sz="2300" u="none" spc="0" dirty="0">
                <a:solidFill>
                  <a:srgbClr val="FFD732">
                    <a:alpha val="100000"/>
                  </a:srgbClr>
                </a:solidFill>
                <a:latin typeface="黑体" pitchFamily="49" charset="-122"/>
              </a:rPr>
              <a:t/>
            </a:r>
            <a:br>
              <a:rPr lang="en-US" sz="2300" u="none" spc="0" dirty="0">
                <a:solidFill>
                  <a:srgbClr val="FFD732">
                    <a:alpha val="100000"/>
                  </a:srgbClr>
                </a:solidFill>
                <a:latin typeface="黑体" pitchFamily="49" charset="-122"/>
              </a:rPr>
            </a:br>
            <a:endParaRPr lang="en-US" sz="2300" u="none" spc="0" dirty="0">
              <a:solidFill>
                <a:srgbClr val="FFD732">
                  <a:alpha val="100000"/>
                </a:srgbClr>
              </a:solidFill>
              <a:latin typeface="黑体" pitchFamily="49" charset="-122"/>
            </a:endParaRPr>
          </a:p>
        </p:txBody>
      </p:sp>
      <p:sp>
        <p:nvSpPr>
          <p:cNvPr id="8" name="文本框 7"/>
          <p:cNvSpPr txBox="1"/>
          <p:nvPr/>
        </p:nvSpPr>
        <p:spPr>
          <a:xfrm>
            <a:off x="428625" y="20955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非平衡力</a:t>
            </a:r>
            <a:endParaRPr lang="en-US" sz="2300" u="none" spc="0" dirty="0">
              <a:solidFill>
                <a:srgbClr val="FFFFFF">
                  <a:alpha val="100000"/>
                </a:srgbClr>
              </a:solidFill>
              <a:latin typeface="黑体" pitchFamily="49" charset="-122"/>
            </a:endParaRPr>
          </a:p>
        </p:txBody>
      </p:sp>
      <p:pic>
        <p:nvPicPr>
          <p:cNvPr id="9" name="图片 8"/>
          <p:cNvPicPr/>
          <p:nvPr/>
        </p:nvPicPr>
        <p:blipFill>
          <a:blip r:embed="rId2"/>
          <a:stretch>
            <a:fillRect/>
          </a:stretch>
        </p:blipFill>
        <p:spPr>
          <a:xfrm>
            <a:off x="1809750" y="2184401"/>
            <a:ext cx="990600" cy="520700"/>
          </a:xfrm>
          <a:prstGeom prst="rect">
            <a:avLst/>
          </a:prstGeom>
        </p:spPr>
      </p:pic>
      <p:pic>
        <p:nvPicPr>
          <p:cNvPr id="10" name="图片 9"/>
          <p:cNvPicPr/>
          <p:nvPr/>
        </p:nvPicPr>
        <p:blipFill>
          <a:blip r:embed="rId3"/>
          <a:stretch>
            <a:fillRect/>
          </a:stretch>
        </p:blipFill>
        <p:spPr>
          <a:xfrm>
            <a:off x="1628775" y="2184401"/>
            <a:ext cx="990600" cy="520700"/>
          </a:xfrm>
          <a:prstGeom prst="rect">
            <a:avLst/>
          </a:prstGeom>
        </p:spPr>
      </p:pic>
      <p:sp>
        <p:nvSpPr>
          <p:cNvPr id="11" name="文本框 10"/>
          <p:cNvSpPr txBox="1"/>
          <p:nvPr/>
        </p:nvSpPr>
        <p:spPr>
          <a:xfrm>
            <a:off x="2933700" y="20574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运动状态</a:t>
            </a:r>
            <a:r>
              <a:rPr lang="en-US" sz="2300" u="none" spc="0" dirty="0" err="1">
                <a:solidFill>
                  <a:srgbClr val="FFD732">
                    <a:alpha val="100000"/>
                  </a:srgbClr>
                </a:solidFill>
                <a:latin typeface="黑体" pitchFamily="49" charset="-122"/>
              </a:rPr>
              <a:t>改变</a:t>
            </a:r>
            <a:r>
              <a:rPr lang="en-US" sz="2300" u="none" spc="0" dirty="0">
                <a:solidFill>
                  <a:srgbClr val="FFD732">
                    <a:alpha val="100000"/>
                  </a:srgbClr>
                </a:solidFill>
                <a:latin typeface="黑体" pitchFamily="49" charset="-122"/>
              </a:rPr>
              <a:t/>
            </a:r>
            <a:br>
              <a:rPr lang="en-US" sz="2300" u="none" spc="0" dirty="0">
                <a:solidFill>
                  <a:srgbClr val="FFD732">
                    <a:alpha val="100000"/>
                  </a:srgbClr>
                </a:solidFill>
                <a:latin typeface="黑体" pitchFamily="49" charset="-122"/>
              </a:rPr>
            </a:br>
            <a:endParaRPr lang="en-US" sz="2300" u="none" spc="0" dirty="0">
              <a:solidFill>
                <a:srgbClr val="FFD732">
                  <a:alpha val="100000"/>
                </a:srgbClr>
              </a:solidFill>
              <a:latin typeface="黑体" pitchFamily="49" charset="-122"/>
            </a:endParaRPr>
          </a:p>
        </p:txBody>
      </p:sp>
      <p:sp>
        <p:nvSpPr>
          <p:cNvPr id="12" name="文本框 11"/>
          <p:cNvSpPr txBox="1"/>
          <p:nvPr/>
        </p:nvSpPr>
        <p:spPr>
          <a:xfrm>
            <a:off x="381000" y="2984500"/>
            <a:ext cx="68199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有</a:t>
            </a:r>
            <a:r>
              <a:rPr lang="en-US" sz="2300" u="none" spc="0" dirty="0" err="1">
                <a:solidFill>
                  <a:srgbClr val="FFD732">
                    <a:alpha val="100000"/>
                  </a:srgbClr>
                </a:solidFill>
                <a:latin typeface="黑体" pitchFamily="49" charset="-122"/>
              </a:rPr>
              <a:t>平衡力</a:t>
            </a:r>
            <a:r>
              <a:rPr lang="en-US" sz="2300" u="none" spc="0" dirty="0" err="1">
                <a:solidFill>
                  <a:srgbClr val="FFFFFF">
                    <a:alpha val="100000"/>
                  </a:srgbClr>
                </a:solidFill>
                <a:latin typeface="黑体" pitchFamily="49" charset="-122"/>
              </a:rPr>
              <a:t>作用在物体上，运动状态</a:t>
            </a:r>
            <a:r>
              <a:rPr lang="en-US" sz="2300" u="none" spc="0" dirty="0">
                <a:solidFill>
                  <a:srgbClr val="FFFFFF">
                    <a:alpha val="100000"/>
                  </a:srgbClr>
                </a:solidFill>
                <a:latin typeface="黑体" pitchFamily="49" charset="-122"/>
              </a:rPr>
              <a:t>________；</a:t>
            </a:r>
          </a:p>
        </p:txBody>
      </p:sp>
      <p:sp>
        <p:nvSpPr>
          <p:cNvPr id="13" name="文本框 12"/>
          <p:cNvSpPr txBox="1"/>
          <p:nvPr/>
        </p:nvSpPr>
        <p:spPr>
          <a:xfrm>
            <a:off x="409575" y="3911600"/>
            <a:ext cx="82105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运动状态</a:t>
            </a:r>
            <a:r>
              <a:rPr lang="en-US" sz="2300" u="none" spc="0" dirty="0" err="1">
                <a:solidFill>
                  <a:srgbClr val="F65E5E">
                    <a:alpha val="100000"/>
                  </a:srgbClr>
                </a:solidFill>
                <a:latin typeface="黑体" pitchFamily="49" charset="-122"/>
              </a:rPr>
              <a:t>改变</a:t>
            </a:r>
            <a:r>
              <a:rPr lang="en-US" sz="2300" u="none" spc="0" dirty="0" err="1">
                <a:solidFill>
                  <a:srgbClr val="FFFFFF">
                    <a:alpha val="100000"/>
                  </a:srgbClr>
                </a:solidFill>
                <a:latin typeface="黑体" pitchFamily="49" charset="-122"/>
              </a:rPr>
              <a:t>，一定有力作用在物体上，并且是</a:t>
            </a:r>
            <a:r>
              <a:rPr lang="en-US" sz="2300" u="none" spc="0" dirty="0">
                <a:solidFill>
                  <a:srgbClr val="FFFFFF">
                    <a:alpha val="100000"/>
                  </a:srgbClr>
                </a:solidFill>
                <a:latin typeface="黑体" pitchFamily="49" charset="-122"/>
              </a:rPr>
              <a:t>____________。</a:t>
            </a:r>
          </a:p>
        </p:txBody>
      </p:sp>
      <p:sp>
        <p:nvSpPr>
          <p:cNvPr id="14" name="文本框 13"/>
          <p:cNvSpPr txBox="1"/>
          <p:nvPr/>
        </p:nvSpPr>
        <p:spPr>
          <a:xfrm>
            <a:off x="4705350" y="29718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65E5E">
                    <a:alpha val="100000"/>
                  </a:srgbClr>
                </a:solidFill>
                <a:latin typeface="黑体" pitchFamily="49" charset="-122"/>
              </a:rPr>
              <a:t>不改变</a:t>
            </a:r>
            <a:endParaRPr lang="en-US" sz="2300" u="none" spc="0" dirty="0">
              <a:solidFill>
                <a:srgbClr val="F65E5E">
                  <a:alpha val="100000"/>
                </a:srgbClr>
              </a:solidFill>
              <a:latin typeface="黑体" pitchFamily="49" charset="-122"/>
            </a:endParaRPr>
          </a:p>
        </p:txBody>
      </p:sp>
      <p:sp>
        <p:nvSpPr>
          <p:cNvPr id="15" name="文本框 14"/>
          <p:cNvSpPr txBox="1"/>
          <p:nvPr/>
        </p:nvSpPr>
        <p:spPr>
          <a:xfrm>
            <a:off x="6419850" y="38989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不平衡的力</a:t>
            </a:r>
            <a:endParaRPr lang="en-US" sz="23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229992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914775"/>
          <a:chOff x="381000" y="266700"/>
          <a:chExt cx="9134475" cy="3914775"/>
        </a:xfrm>
      </p:grpSpPr>
      <p:sp>
        <p:nvSpPr>
          <p:cNvPr id="2" name="文本框 1"/>
          <p:cNvSpPr txBox="1"/>
          <p:nvPr/>
        </p:nvSpPr>
        <p:spPr>
          <a:xfrm>
            <a:off x="876300" y="11684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下列场景物体受到什么力</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知识引入</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400050" y="1219200"/>
            <a:ext cx="419100" cy="558800"/>
          </a:xfrm>
          <a:prstGeom prst="rect">
            <a:avLst/>
          </a:prstGeom>
        </p:spPr>
      </p:pic>
      <p:sp>
        <p:nvSpPr>
          <p:cNvPr id="6" name="文本框 5"/>
          <p:cNvSpPr txBox="1"/>
          <p:nvPr/>
        </p:nvSpPr>
        <p:spPr>
          <a:xfrm>
            <a:off x="4181475" y="3155951"/>
            <a:ext cx="89535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摩擦力</a:t>
            </a:r>
            <a:endParaRPr lang="en-US" sz="2300" u="none" spc="0" dirty="0">
              <a:solidFill>
                <a:srgbClr val="FFD732">
                  <a:alpha val="100000"/>
                </a:srgbClr>
              </a:solidFill>
              <a:latin typeface="黑体" pitchFamily="49" charset="-122"/>
            </a:endParaRPr>
          </a:p>
        </p:txBody>
      </p:sp>
      <p:pic>
        <p:nvPicPr>
          <p:cNvPr id="7" name="图片 6"/>
          <p:cNvPicPr/>
          <p:nvPr/>
        </p:nvPicPr>
        <p:blipFill>
          <a:blip r:embed="rId3"/>
          <a:stretch>
            <a:fillRect/>
          </a:stretch>
        </p:blipFill>
        <p:spPr>
          <a:xfrm>
            <a:off x="923925" y="1968501"/>
            <a:ext cx="2933700" cy="3162300"/>
          </a:xfrm>
          <a:prstGeom prst="rect">
            <a:avLst/>
          </a:prstGeom>
          <a:ln w="63500" cap="flat" cmpd="sng" algn="ctr">
            <a:solidFill>
              <a:srgbClr val="FFFFFF">
                <a:alpha val="14900"/>
              </a:srgbClr>
            </a:solidFill>
            <a:prstDash val="solid"/>
            <a:round/>
            <a:headEnd type="none" w="med" len="med"/>
            <a:tailEnd type="none" w="med" len="med"/>
          </a:ln>
        </p:spPr>
      </p:pic>
      <p:pic>
        <p:nvPicPr>
          <p:cNvPr id="8" name="图片 7"/>
          <p:cNvPicPr/>
          <p:nvPr/>
        </p:nvPicPr>
        <p:blipFill>
          <a:blip r:embed="rId4"/>
          <a:stretch>
            <a:fillRect/>
          </a:stretch>
        </p:blipFill>
        <p:spPr>
          <a:xfrm>
            <a:off x="5410200" y="1968501"/>
            <a:ext cx="2933700" cy="3162300"/>
          </a:xfrm>
          <a:prstGeom prst="rect">
            <a:avLst/>
          </a:prstGeom>
          <a:ln w="63500" cap="flat" cmpd="sng" algn="ctr">
            <a:solidFill>
              <a:srgbClr val="FFFFFF">
                <a:alpha val="14900"/>
              </a:srgbClr>
            </a:solidFill>
            <a:prstDash val="solid"/>
            <a:round/>
            <a:headEnd type="none" w="med" len="med"/>
            <a:tailEnd type="none" w="med" len="med"/>
          </a:ln>
        </p:spPr>
      </p:pic>
      <p:sp>
        <p:nvSpPr>
          <p:cNvPr id="9" name="文本框 8"/>
          <p:cNvSpPr txBox="1"/>
          <p:nvPr/>
        </p:nvSpPr>
        <p:spPr>
          <a:xfrm>
            <a:off x="876301" y="5219700"/>
            <a:ext cx="3095625" cy="88485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滑滑梯时会受到一个拽裤子的力，是什么力</a:t>
            </a:r>
            <a:r>
              <a:rPr lang="en-US" sz="2300" u="none" spc="0" dirty="0">
                <a:solidFill>
                  <a:srgbClr val="FFFFFF">
                    <a:alpha val="100000"/>
                  </a:srgbClr>
                </a:solidFill>
                <a:latin typeface="黑体" pitchFamily="49" charset="-122"/>
              </a:rPr>
              <a:t>？</a:t>
            </a:r>
          </a:p>
        </p:txBody>
      </p:sp>
      <p:sp>
        <p:nvSpPr>
          <p:cNvPr id="10" name="文本框 9"/>
          <p:cNvSpPr txBox="1"/>
          <p:nvPr/>
        </p:nvSpPr>
        <p:spPr>
          <a:xfrm>
            <a:off x="5372101" y="5194300"/>
            <a:ext cx="3000375" cy="88485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拖地时，会受到一个阻碍的力，是什么力</a:t>
            </a:r>
            <a:r>
              <a:rPr lang="en-US" sz="2300" u="none" spc="0" dirty="0">
                <a:solidFill>
                  <a:srgbClr val="FFFFFF">
                    <a:alpha val="100000"/>
                  </a:srgbClr>
                </a:solidFill>
                <a:latin typeface="黑体" pitchFamily="49" charset="-122"/>
              </a:rPr>
              <a:t>？</a:t>
            </a:r>
          </a:p>
        </p:txBody>
      </p:sp>
    </p:spTree>
    <p:extLst>
      <p:ext uri="{BB962C8B-B14F-4D97-AF65-F5344CB8AC3E}">
        <p14:creationId xmlns:p14="http://schemas.microsoft.com/office/powerpoint/2010/main" val="3198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1001375" cy="3943350"/>
          <a:chOff x="381000" y="266700"/>
          <a:chExt cx="11001375" cy="3943350"/>
        </a:xfrm>
      </p:grpSpPr>
      <p:sp>
        <p:nvSpPr>
          <p:cNvPr id="2" name="文本框 1"/>
          <p:cNvSpPr txBox="1"/>
          <p:nvPr/>
        </p:nvSpPr>
        <p:spPr>
          <a:xfrm>
            <a:off x="866775" y="1155700"/>
            <a:ext cx="53721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如图手持杯子静止时，杯子受到什么力</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知识引入</a:t>
            </a:r>
            <a:endParaRPr lang="en-US" sz="2400" b="1" u="none" spc="0" dirty="0">
              <a:solidFill>
                <a:srgbClr val="FFFFFF">
                  <a:alpha val="100000"/>
                </a:srgbClr>
              </a:solidFill>
              <a:latin typeface="黑体" pitchFamily="49" charset="-122"/>
            </a:endParaRPr>
          </a:p>
        </p:txBody>
      </p:sp>
      <p:pic>
        <p:nvPicPr>
          <p:cNvPr id="5" name="图片 4"/>
          <p:cNvPicPr/>
          <p:nvPr/>
        </p:nvPicPr>
        <p:blipFill>
          <a:blip r:embed="rId2"/>
          <a:stretch>
            <a:fillRect/>
          </a:stretch>
        </p:blipFill>
        <p:spPr>
          <a:xfrm>
            <a:off x="400050" y="1219200"/>
            <a:ext cx="419100" cy="558800"/>
          </a:xfrm>
          <a:prstGeom prst="rect">
            <a:avLst/>
          </a:prstGeom>
        </p:spPr>
      </p:pic>
      <p:pic>
        <p:nvPicPr>
          <p:cNvPr id="6" name="图片 5"/>
          <p:cNvPicPr/>
          <p:nvPr/>
        </p:nvPicPr>
        <p:blipFill>
          <a:blip r:embed="rId3"/>
          <a:stretch>
            <a:fillRect/>
          </a:stretch>
        </p:blipFill>
        <p:spPr>
          <a:xfrm>
            <a:off x="942975" y="2527300"/>
            <a:ext cx="2190750" cy="2387600"/>
          </a:xfrm>
          <a:prstGeom prst="rect">
            <a:avLst/>
          </a:prstGeom>
        </p:spPr>
      </p:pic>
      <p:sp>
        <p:nvSpPr>
          <p:cNvPr id="7" name="文本框 6"/>
          <p:cNvSpPr txBox="1"/>
          <p:nvPr/>
        </p:nvSpPr>
        <p:spPr>
          <a:xfrm>
            <a:off x="3238501" y="1955800"/>
            <a:ext cx="92392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分析</a:t>
            </a:r>
            <a:r>
              <a:rPr lang="en-US" sz="2300" u="none" spc="0" dirty="0">
                <a:solidFill>
                  <a:srgbClr val="FFFFFF">
                    <a:alpha val="100000"/>
                  </a:srgbClr>
                </a:solidFill>
                <a:latin typeface="黑体" pitchFamily="49" charset="-122"/>
              </a:rPr>
              <a:t>：</a:t>
            </a:r>
          </a:p>
        </p:txBody>
      </p:sp>
      <p:sp>
        <p:nvSpPr>
          <p:cNvPr id="8" name="文本框 7"/>
          <p:cNvSpPr txBox="1"/>
          <p:nvPr/>
        </p:nvSpPr>
        <p:spPr>
          <a:xfrm>
            <a:off x="3990975" y="19558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杯子受竖直向下的重力</a:t>
            </a:r>
            <a:r>
              <a:rPr lang="en-US" sz="2300" u="none" spc="0" dirty="0">
                <a:solidFill>
                  <a:srgbClr val="FFFFFF">
                    <a:alpha val="100000"/>
                  </a:srgbClr>
                </a:solidFill>
                <a:latin typeface="黑体" pitchFamily="49" charset="-122"/>
              </a:rPr>
              <a:t>，</a:t>
            </a:r>
          </a:p>
        </p:txBody>
      </p:sp>
      <p:sp>
        <p:nvSpPr>
          <p:cNvPr id="9" name="文本框 8"/>
          <p:cNvSpPr txBox="1"/>
          <p:nvPr/>
        </p:nvSpPr>
        <p:spPr>
          <a:xfrm>
            <a:off x="3990975" y="2641600"/>
            <a:ext cx="4762500" cy="1327286"/>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杯子静止，根据二力平衡条件</a:t>
            </a:r>
            <a:r>
              <a:rPr lang="en-US" sz="2300" u="none" spc="0" dirty="0">
                <a:solidFill>
                  <a:srgbClr val="FFFFFF">
                    <a:alpha val="100000"/>
                  </a:srgbClr>
                </a:solidFill>
                <a:latin typeface="黑体" pitchFamily="49" charset="-122"/>
              </a:rPr>
              <a:t>，
</a:t>
            </a:r>
            <a:r>
              <a:rPr lang="en-US" sz="2300" u="none" spc="0" dirty="0" err="1">
                <a:solidFill>
                  <a:srgbClr val="FFFFFF">
                    <a:alpha val="100000"/>
                  </a:srgbClr>
                </a:solidFill>
                <a:latin typeface="黑体" pitchFamily="49" charset="-122"/>
              </a:rPr>
              <a:t>杯子还受到一个手施加的竖直</a:t>
            </a:r>
            <a:r>
              <a:rPr lang="en-US" sz="2300" u="none" spc="0" dirty="0">
                <a:solidFill>
                  <a:srgbClr val="FFFFFF">
                    <a:alpha val="100000"/>
                  </a:srgbClr>
                </a:solidFill>
                <a:latin typeface="黑体" pitchFamily="49" charset="-122"/>
              </a:rPr>
              <a:t>
</a:t>
            </a:r>
            <a:r>
              <a:rPr lang="en-US" sz="2300" u="none" spc="0" dirty="0" err="1">
                <a:solidFill>
                  <a:srgbClr val="FFFFFF">
                    <a:alpha val="100000"/>
                  </a:srgbClr>
                </a:solidFill>
                <a:latin typeface="黑体" pitchFamily="49" charset="-122"/>
              </a:rPr>
              <a:t>向上的力</a:t>
            </a:r>
            <a:r>
              <a:rPr lang="en-US" sz="2300" u="none" spc="0" dirty="0">
                <a:solidFill>
                  <a:srgbClr val="FFFFFF">
                    <a:alpha val="100000"/>
                  </a:srgbClr>
                </a:solidFill>
                <a:latin typeface="黑体" pitchFamily="49" charset="-122"/>
              </a:rPr>
              <a:t>。</a:t>
            </a:r>
          </a:p>
        </p:txBody>
      </p:sp>
      <p:sp>
        <p:nvSpPr>
          <p:cNvPr id="10" name="文本框 9"/>
          <p:cNvSpPr txBox="1"/>
          <p:nvPr/>
        </p:nvSpPr>
        <p:spPr>
          <a:xfrm>
            <a:off x="3990975" y="45212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这个力是什么力</a:t>
            </a:r>
            <a:r>
              <a:rPr lang="en-US" sz="2300" u="none" spc="0" dirty="0">
                <a:solidFill>
                  <a:srgbClr val="FFD732">
                    <a:alpha val="100000"/>
                  </a:srgbClr>
                </a:solidFill>
                <a:latin typeface="黑体" pitchFamily="49" charset="-122"/>
              </a:rPr>
              <a:t>？</a:t>
            </a:r>
          </a:p>
        </p:txBody>
      </p:sp>
      <p:sp>
        <p:nvSpPr>
          <p:cNvPr id="11" name="文本框 10"/>
          <p:cNvSpPr txBox="1"/>
          <p:nvPr/>
        </p:nvSpPr>
        <p:spPr>
          <a:xfrm>
            <a:off x="6238875" y="4521200"/>
            <a:ext cx="4762500"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D732">
                    <a:alpha val="100000"/>
                  </a:srgbClr>
                </a:solidFill>
                <a:latin typeface="黑体" pitchFamily="49" charset="-122"/>
              </a:rPr>
              <a:t>——</a:t>
            </a:r>
            <a:r>
              <a:rPr lang="en-US" sz="2300" u="none" spc="0" dirty="0" err="1">
                <a:solidFill>
                  <a:srgbClr val="F65E5E">
                    <a:alpha val="100000"/>
                  </a:srgbClr>
                </a:solidFill>
                <a:latin typeface="黑体" pitchFamily="49" charset="-122"/>
              </a:rPr>
              <a:t>摩擦力</a:t>
            </a:r>
            <a:r>
              <a:rPr lang="en-US" sz="2300" u="none" spc="0" dirty="0">
                <a:solidFill>
                  <a:srgbClr val="F65E5E">
                    <a:alpha val="100000"/>
                  </a:srgbClr>
                </a:solidFill>
                <a:latin typeface="黑体" pitchFamily="49" charset="-122"/>
              </a:rPr>
              <a:t/>
            </a:r>
            <a:br>
              <a:rPr lang="en-US" sz="2300" u="none" spc="0" dirty="0">
                <a:solidFill>
                  <a:srgbClr val="F65E5E">
                    <a:alpha val="100000"/>
                  </a:srgbClr>
                </a:solidFill>
                <a:latin typeface="黑体" pitchFamily="49" charset="-122"/>
              </a:rPr>
            </a:br>
            <a:endParaRPr lang="en-US" sz="2300" u="none" spc="0" dirty="0">
              <a:solidFill>
                <a:srgbClr val="F65E5E">
                  <a:alpha val="100000"/>
                </a:srgbClr>
              </a:solidFill>
              <a:latin typeface="黑体" pitchFamily="49" charset="-122"/>
            </a:endParaRPr>
          </a:p>
        </p:txBody>
      </p:sp>
      <p:pic>
        <p:nvPicPr>
          <p:cNvPr id="12" name="图片 11"/>
          <p:cNvPicPr/>
          <p:nvPr/>
        </p:nvPicPr>
        <p:blipFill>
          <a:blip r:embed="rId4"/>
          <a:stretch>
            <a:fillRect/>
          </a:stretch>
        </p:blipFill>
        <p:spPr>
          <a:xfrm>
            <a:off x="2343151" y="3200400"/>
            <a:ext cx="828675" cy="2057400"/>
          </a:xfrm>
          <a:prstGeom prst="rect">
            <a:avLst/>
          </a:prstGeom>
        </p:spPr>
      </p:pic>
      <p:pic>
        <p:nvPicPr>
          <p:cNvPr id="13" name="图片 12"/>
          <p:cNvPicPr/>
          <p:nvPr/>
        </p:nvPicPr>
        <p:blipFill>
          <a:blip r:embed="rId5"/>
          <a:stretch>
            <a:fillRect/>
          </a:stretch>
        </p:blipFill>
        <p:spPr>
          <a:xfrm>
            <a:off x="2333625" y="1854200"/>
            <a:ext cx="1085850" cy="1600200"/>
          </a:xfrm>
          <a:prstGeom prst="rect">
            <a:avLst/>
          </a:prstGeom>
        </p:spPr>
      </p:pic>
    </p:spTree>
    <p:extLst>
      <p:ext uri="{BB962C8B-B14F-4D97-AF65-F5344CB8AC3E}">
        <p14:creationId xmlns:p14="http://schemas.microsoft.com/office/powerpoint/2010/main" val="22712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0801350" cy="4324350"/>
          <a:chOff x="381000" y="266700"/>
          <a:chExt cx="10801350" cy="4324350"/>
        </a:xfrm>
      </p:grpSpPr>
      <p:sp>
        <p:nvSpPr>
          <p:cNvPr id="2" name="文本框 1"/>
          <p:cNvSpPr txBox="1"/>
          <p:nvPr/>
        </p:nvSpPr>
        <p:spPr>
          <a:xfrm>
            <a:off x="390525" y="9906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动手做一做</a:t>
            </a:r>
            <a:r>
              <a:rPr lang="en-US" sz="2300" u="none" spc="0" dirty="0">
                <a:solidFill>
                  <a:srgbClr val="FFFFFF">
                    <a:alpha val="100000"/>
                  </a:srgbClr>
                </a:solidFill>
                <a:latin typeface="黑体" pitchFamily="49" charset="-122"/>
              </a:rPr>
              <a:t>：</a:t>
            </a:r>
          </a:p>
        </p:txBody>
      </p:sp>
      <p:sp>
        <p:nvSpPr>
          <p:cNvPr id="3" name="文本框 2"/>
          <p:cNvSpPr txBox="1"/>
          <p:nvPr/>
        </p:nvSpPr>
        <p:spPr>
          <a:xfrm>
            <a:off x="2019300" y="9906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感受摩擦力</a:t>
            </a:r>
            <a:endParaRPr lang="en-US" sz="2300" u="none" spc="0" dirty="0">
              <a:solidFill>
                <a:srgbClr val="FFFFFF">
                  <a:alpha val="100000"/>
                </a:srgbClr>
              </a:solidFill>
              <a:latin typeface="黑体" pitchFamily="49" charset="-122"/>
            </a:endParaRPr>
          </a:p>
        </p:txBody>
      </p:sp>
      <p:sp>
        <p:nvSpPr>
          <p:cNvPr id="4" name="文本框 3"/>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1" y="355600"/>
            <a:ext cx="8505825" cy="461665"/>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知识引入</a:t>
            </a:r>
            <a:endParaRPr lang="en-US" sz="2400" b="1" u="none" spc="0" dirty="0">
              <a:solidFill>
                <a:srgbClr val="FFFFFF">
                  <a:alpha val="100000"/>
                </a:srgbClr>
              </a:solidFill>
              <a:latin typeface="黑体" pitchFamily="49" charset="-122"/>
            </a:endParaRPr>
          </a:p>
        </p:txBody>
      </p:sp>
      <p:sp>
        <p:nvSpPr>
          <p:cNvPr id="6" name="文本框 5"/>
          <p:cNvSpPr txBox="1"/>
          <p:nvPr/>
        </p:nvSpPr>
        <p:spPr>
          <a:xfrm>
            <a:off x="390526" y="1562100"/>
            <a:ext cx="7953375"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1．将手掌用力压在桌面上并向前用力，但手掌相对桌面</a:t>
            </a:r>
            <a:r>
              <a:rPr lang="en-US" sz="2300" u="none" spc="0" dirty="0">
                <a:solidFill>
                  <a:srgbClr val="FFD732">
                    <a:alpha val="100000"/>
                  </a:srgbClr>
                </a:solidFill>
                <a:latin typeface="黑体" pitchFamily="49" charset="-122"/>
              </a:rPr>
              <a:t>静止</a:t>
            </a:r>
            <a:r>
              <a:rPr lang="en-US" sz="2300" u="none" spc="0" dirty="0">
                <a:solidFill>
                  <a:srgbClr val="FFFFFF">
                    <a:alpha val="100000"/>
                  </a:srgbClr>
                </a:solidFill>
                <a:latin typeface="黑体" pitchFamily="49" charset="-122"/>
              </a:rPr>
              <a:t>。</a:t>
            </a:r>
          </a:p>
        </p:txBody>
      </p:sp>
      <p:sp>
        <p:nvSpPr>
          <p:cNvPr id="7" name="文本框 6"/>
          <p:cNvSpPr txBox="1"/>
          <p:nvPr/>
        </p:nvSpPr>
        <p:spPr>
          <a:xfrm>
            <a:off x="390525" y="2120900"/>
            <a:ext cx="8077200" cy="82400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2．将手掌用较小力压在桌面上并向前用力，使手掌相对于桌面</a:t>
            </a:r>
            <a:r>
              <a:rPr lang="en-US" sz="2300" u="none" spc="0" dirty="0">
                <a:solidFill>
                  <a:srgbClr val="FFD732">
                    <a:alpha val="100000"/>
                  </a:srgbClr>
                </a:solidFill>
                <a:latin typeface="黑体" pitchFamily="49" charset="-122"/>
              </a:rPr>
              <a:t>滑动</a:t>
            </a:r>
            <a:r>
              <a:rPr lang="en-US" sz="2300" u="none" spc="0" dirty="0">
                <a:solidFill>
                  <a:srgbClr val="FFFFFF">
                    <a:alpha val="100000"/>
                  </a:srgbClr>
                </a:solidFill>
                <a:latin typeface="黑体" pitchFamily="49" charset="-122"/>
              </a:rPr>
              <a:t>。</a:t>
            </a:r>
          </a:p>
        </p:txBody>
      </p:sp>
      <p:sp>
        <p:nvSpPr>
          <p:cNvPr id="8" name="文本框 7"/>
          <p:cNvSpPr txBox="1"/>
          <p:nvPr/>
        </p:nvSpPr>
        <p:spPr>
          <a:xfrm>
            <a:off x="390526" y="3251200"/>
            <a:ext cx="7915275" cy="884858"/>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3．用两根手指在桌面上模仿人走路的情景，感受指尖受摩擦力方向。</a:t>
            </a:r>
          </a:p>
        </p:txBody>
      </p:sp>
      <p:sp>
        <p:nvSpPr>
          <p:cNvPr id="9" name="文本框 8"/>
          <p:cNvSpPr txBox="1"/>
          <p:nvPr/>
        </p:nvSpPr>
        <p:spPr>
          <a:xfrm>
            <a:off x="390526" y="4356100"/>
            <a:ext cx="829627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D732">
                    <a:alpha val="100000"/>
                  </a:srgbClr>
                </a:solidFill>
                <a:latin typeface="黑体" pitchFamily="49" charset="-122"/>
              </a:rPr>
              <a:t>你感到摩擦力是一个什么样的力？作用在哪？作用方向如何</a:t>
            </a:r>
            <a:r>
              <a:rPr lang="en-US" sz="2300" u="none" spc="0" dirty="0">
                <a:solidFill>
                  <a:srgbClr val="FFD732">
                    <a:alpha val="100000"/>
                  </a:srgbClr>
                </a:solidFill>
                <a:latin typeface="黑体" pitchFamily="49" charset="-122"/>
              </a:rPr>
              <a:t>？</a:t>
            </a:r>
          </a:p>
        </p:txBody>
      </p:sp>
      <p:sp>
        <p:nvSpPr>
          <p:cNvPr id="10" name="文本框 9"/>
          <p:cNvSpPr txBox="1"/>
          <p:nvPr/>
        </p:nvSpPr>
        <p:spPr>
          <a:xfrm>
            <a:off x="3248026" y="5702300"/>
            <a:ext cx="1190625"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有阻碍</a:t>
            </a:r>
            <a:r>
              <a:rPr lang="en-US" sz="2300" u="none" spc="0" dirty="0">
                <a:solidFill>
                  <a:srgbClr val="FFFFFF">
                    <a:alpha val="100000"/>
                  </a:srgbClr>
                </a:solidFill>
                <a:latin typeface="黑体" pitchFamily="49" charset="-122"/>
              </a:rPr>
              <a:t>？</a:t>
            </a:r>
          </a:p>
        </p:txBody>
      </p:sp>
      <p:sp>
        <p:nvSpPr>
          <p:cNvPr id="11" name="文本框 10"/>
          <p:cNvSpPr txBox="1"/>
          <p:nvPr/>
        </p:nvSpPr>
        <p:spPr>
          <a:xfrm>
            <a:off x="4810125" y="5702300"/>
            <a:ext cx="12573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接触面</a:t>
            </a:r>
            <a:r>
              <a:rPr lang="en-US" sz="2300" u="none" spc="0" dirty="0">
                <a:solidFill>
                  <a:srgbClr val="FFFFFF">
                    <a:alpha val="100000"/>
                  </a:srgbClr>
                </a:solidFill>
                <a:latin typeface="黑体" pitchFamily="49" charset="-122"/>
              </a:rPr>
              <a:t>？</a:t>
            </a:r>
          </a:p>
        </p:txBody>
      </p:sp>
      <p:sp>
        <p:nvSpPr>
          <p:cNvPr id="12" name="文本框 11"/>
          <p:cNvSpPr txBox="1"/>
          <p:nvPr/>
        </p:nvSpPr>
        <p:spPr>
          <a:xfrm>
            <a:off x="6038850" y="5702300"/>
            <a:ext cx="4762500" cy="44242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与运动方向相反</a:t>
            </a:r>
            <a:r>
              <a:rPr lang="en-US" sz="2300" u="none" spc="0" dirty="0">
                <a:solidFill>
                  <a:srgbClr val="FFFFFF">
                    <a:alpha val="100000"/>
                  </a:srgbClr>
                </a:solidFill>
                <a:latin typeface="黑体" pitchFamily="49" charset="-122"/>
              </a:rPr>
              <a:t>？</a:t>
            </a:r>
          </a:p>
        </p:txBody>
      </p:sp>
      <p:pic>
        <p:nvPicPr>
          <p:cNvPr id="13" name="图片 12"/>
          <p:cNvPicPr/>
          <p:nvPr/>
        </p:nvPicPr>
        <p:blipFill>
          <a:blip r:embed="rId2"/>
          <a:stretch>
            <a:fillRect/>
          </a:stretch>
        </p:blipFill>
        <p:spPr>
          <a:xfrm>
            <a:off x="3581401" y="4940301"/>
            <a:ext cx="238125" cy="825500"/>
          </a:xfrm>
          <a:prstGeom prst="rect">
            <a:avLst/>
          </a:prstGeom>
        </p:spPr>
      </p:pic>
      <p:pic>
        <p:nvPicPr>
          <p:cNvPr id="14" name="图片 13"/>
          <p:cNvPicPr/>
          <p:nvPr/>
        </p:nvPicPr>
        <p:blipFill>
          <a:blip r:embed="rId2"/>
          <a:stretch>
            <a:fillRect/>
          </a:stretch>
        </p:blipFill>
        <p:spPr>
          <a:xfrm>
            <a:off x="6667501" y="4940301"/>
            <a:ext cx="238125" cy="825500"/>
          </a:xfrm>
          <a:prstGeom prst="rect">
            <a:avLst/>
          </a:prstGeom>
        </p:spPr>
      </p:pic>
      <p:pic>
        <p:nvPicPr>
          <p:cNvPr id="15" name="图片 14"/>
          <p:cNvPicPr/>
          <p:nvPr/>
        </p:nvPicPr>
        <p:blipFill>
          <a:blip r:embed="rId2"/>
          <a:stretch>
            <a:fillRect/>
          </a:stretch>
        </p:blipFill>
        <p:spPr>
          <a:xfrm>
            <a:off x="5124451" y="4940301"/>
            <a:ext cx="238125" cy="825500"/>
          </a:xfrm>
          <a:prstGeom prst="rect">
            <a:avLst/>
          </a:prstGeom>
        </p:spPr>
      </p:pic>
      <p:sp>
        <p:nvSpPr>
          <p:cNvPr id="16" name="文本框 15"/>
          <p:cNvSpPr txBox="1"/>
          <p:nvPr/>
        </p:nvSpPr>
        <p:spPr>
          <a:xfrm>
            <a:off x="2933701" y="4451351"/>
            <a:ext cx="1476375" cy="369332"/>
          </a:xfrm>
          <a:prstGeom prst="rect">
            <a:avLst/>
          </a:prstGeom>
          <a:noFill/>
          <a:ln w="25400" cap="flat" cmpd="sng" algn="ctr">
            <a:solidFill>
              <a:srgbClr val="F65E5E">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17" name="文本框 16"/>
          <p:cNvSpPr txBox="1"/>
          <p:nvPr/>
        </p:nvSpPr>
        <p:spPr>
          <a:xfrm>
            <a:off x="4638676" y="4445000"/>
            <a:ext cx="1209675" cy="369332"/>
          </a:xfrm>
          <a:prstGeom prst="rect">
            <a:avLst/>
          </a:prstGeom>
          <a:noFill/>
          <a:ln w="25400" cap="flat" cmpd="sng" algn="ctr">
            <a:solidFill>
              <a:srgbClr val="F65E5E">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18" name="文本框 17"/>
          <p:cNvSpPr txBox="1"/>
          <p:nvPr/>
        </p:nvSpPr>
        <p:spPr>
          <a:xfrm>
            <a:off x="6076950" y="4445000"/>
            <a:ext cx="1181100" cy="369332"/>
          </a:xfrm>
          <a:prstGeom prst="rect">
            <a:avLst/>
          </a:prstGeom>
          <a:noFill/>
          <a:ln w="25400" cap="flat" cmpd="sng" algn="ctr">
            <a:solidFill>
              <a:srgbClr val="F65E5E">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Tree>
    <p:extLst>
      <p:ext uri="{BB962C8B-B14F-4D97-AF65-F5344CB8AC3E}">
        <p14:creationId xmlns:p14="http://schemas.microsoft.com/office/powerpoint/2010/main" val="288743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552825"/>
          <a:chOff x="381000" y="266700"/>
          <a:chExt cx="9134475" cy="3552825"/>
        </a:xfrm>
      </p:grpSpPr>
      <p:sp>
        <p:nvSpPr>
          <p:cNvPr id="2" name="文本框 1"/>
          <p:cNvSpPr txBox="1"/>
          <p:nvPr/>
        </p:nvSpPr>
        <p:spPr>
          <a:xfrm>
            <a:off x="400050" y="1028700"/>
            <a:ext cx="89535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定义</a:t>
            </a:r>
            <a:r>
              <a:rPr lang="en-US" sz="2300" u="none" spc="0" dirty="0">
                <a:solidFill>
                  <a:srgbClr val="FFFFFF">
                    <a:alpha val="100000"/>
                  </a:srgbClr>
                </a:solidFill>
                <a:latin typeface="黑体" pitchFamily="49" charset="-122"/>
              </a:rPr>
              <a:t>：</a:t>
            </a:r>
          </a:p>
        </p:txBody>
      </p:sp>
      <p:sp>
        <p:nvSpPr>
          <p:cNvPr id="3" name="文本框 2"/>
          <p:cNvSpPr txBox="1"/>
          <p:nvPr/>
        </p:nvSpPr>
        <p:spPr>
          <a:xfrm>
            <a:off x="381000" y="520700"/>
            <a:ext cx="57150" cy="369332"/>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98186"/>
          </a:xfrm>
          <a:prstGeom prst="rect">
            <a:avLst/>
          </a:prstGeom>
          <a:noFill/>
        </p:spPr>
        <p:txBody>
          <a:bodyPr lIns="0" tIns="0" rIns="0" bIns="0" rtlCol="0">
            <a:spAutoFit/>
          </a:bodyPr>
          <a:lstStyle/>
          <a:p>
            <a:pPr marL="0" marR="0" lvl="0" indent="0" algn="l" fontAlgn="base">
              <a:lnSpc>
                <a:spcPct val="125000"/>
              </a:lnSpc>
            </a:pPr>
            <a:r>
              <a:rPr lang="en-US" sz="2400" b="1" u="none" spc="0" dirty="0" err="1">
                <a:solidFill>
                  <a:srgbClr val="FFFFFF">
                    <a:alpha val="100000"/>
                  </a:srgbClr>
                </a:solidFill>
                <a:latin typeface="黑体" pitchFamily="49" charset="-122"/>
              </a:rPr>
              <a:t>摩擦力定义</a:t>
            </a:r>
            <a:endParaRPr lang="en-US" sz="2400" b="1" u="none" spc="0" dirty="0">
              <a:solidFill>
                <a:srgbClr val="FFFFFF">
                  <a:alpha val="100000"/>
                </a:srgbClr>
              </a:solidFill>
              <a:latin typeface="黑体" pitchFamily="49" charset="-122"/>
            </a:endParaRPr>
          </a:p>
        </p:txBody>
      </p:sp>
      <p:sp>
        <p:nvSpPr>
          <p:cNvPr id="5" name="文本框 4"/>
          <p:cNvSpPr txBox="1"/>
          <p:nvPr/>
        </p:nvSpPr>
        <p:spPr>
          <a:xfrm>
            <a:off x="409576" y="1638300"/>
            <a:ext cx="8296275" cy="1266437"/>
          </a:xfrm>
          <a:prstGeom prst="rect">
            <a:avLst/>
          </a:prstGeom>
          <a:noFill/>
        </p:spPr>
        <p:txBody>
          <a:bodyPr lIns="0" tIns="0" rIns="0" bIns="0" rtlCol="0">
            <a:spAutoFit/>
          </a:bodyPr>
          <a:lstStyle/>
          <a:p>
            <a:pPr marL="0" marR="0" lvl="0" indent="0" algn="l" fontAlgn="base">
              <a:lnSpc>
                <a:spcPct val="125000"/>
              </a:lnSpc>
            </a:pPr>
            <a:r>
              <a:rPr lang="en-US" sz="2300" u="none" spc="0" dirty="0">
                <a:solidFill>
                  <a:srgbClr val="FFFFFF">
                    <a:alpha val="100000"/>
                  </a:srgbClr>
                </a:solidFill>
                <a:latin typeface="黑体" pitchFamily="49" charset="-122"/>
              </a:rPr>
              <a:t>两个</a:t>
            </a:r>
            <a:r>
              <a:rPr lang="en-US" sz="2300" u="none" spc="0" dirty="0">
                <a:solidFill>
                  <a:srgbClr val="FFD732">
                    <a:alpha val="100000"/>
                  </a:srgbClr>
                </a:solidFill>
                <a:latin typeface="黑体" pitchFamily="49" charset="-122"/>
              </a:rPr>
              <a:t>相互接触</a:t>
            </a:r>
            <a:r>
              <a:rPr lang="en-US" sz="2300" u="none" spc="0" dirty="0">
                <a:solidFill>
                  <a:srgbClr val="FFFFFF">
                    <a:alpha val="100000"/>
                  </a:srgbClr>
                </a:solidFill>
                <a:latin typeface="黑体" pitchFamily="49" charset="-122"/>
              </a:rPr>
              <a:t>的物体，当它们发生</a:t>
            </a:r>
            <a:r>
              <a:rPr lang="en-US" sz="2300" u="none" spc="0" dirty="0">
                <a:solidFill>
                  <a:srgbClr val="FFD732">
                    <a:alpha val="100000"/>
                  </a:srgbClr>
                </a:solidFill>
                <a:latin typeface="黑体" pitchFamily="49" charset="-122"/>
              </a:rPr>
              <a:t>相对运动</a:t>
            </a:r>
            <a:r>
              <a:rPr lang="en-US" sz="2300" u="none" spc="0" dirty="0">
                <a:solidFill>
                  <a:srgbClr val="FFFFFF">
                    <a:alpha val="100000"/>
                  </a:srgbClr>
                </a:solidFill>
                <a:latin typeface="黑体" pitchFamily="49" charset="-122"/>
              </a:rPr>
              <a:t>或具有</a:t>
            </a:r>
            <a:r>
              <a:rPr lang="en-US" sz="2300" u="none" spc="0" dirty="0">
                <a:solidFill>
                  <a:srgbClr val="FFD732">
                    <a:alpha val="100000"/>
                  </a:srgbClr>
                </a:solidFill>
                <a:latin typeface="黑体" pitchFamily="49" charset="-122"/>
              </a:rPr>
              <a:t>相对运动的趋势</a:t>
            </a:r>
            <a:r>
              <a:rPr lang="en-US" sz="2300" u="none" spc="0" dirty="0">
                <a:solidFill>
                  <a:srgbClr val="FFFFFF">
                    <a:alpha val="100000"/>
                  </a:srgbClr>
                </a:solidFill>
                <a:latin typeface="黑体" pitchFamily="49" charset="-122"/>
              </a:rPr>
              <a:t>时，就会在接触面上产生阻碍相对运动或相对运动趋势的力，这种力就叫做</a:t>
            </a:r>
            <a:r>
              <a:rPr lang="en-US" sz="2300" u="none" spc="0" dirty="0">
                <a:solidFill>
                  <a:srgbClr val="FFD732">
                    <a:alpha val="100000"/>
                  </a:srgbClr>
                </a:solidFill>
                <a:latin typeface="黑体" pitchFamily="49" charset="-122"/>
              </a:rPr>
              <a:t>摩擦力</a:t>
            </a:r>
            <a:r>
              <a:rPr lang="en-US" sz="2300" u="none" spc="0" dirty="0">
                <a:solidFill>
                  <a:srgbClr val="FFFFFF">
                    <a:alpha val="100000"/>
                  </a:srgbClr>
                </a:solidFill>
                <a:latin typeface="黑体" pitchFamily="49" charset="-122"/>
              </a:rPr>
              <a:t>。</a:t>
            </a:r>
          </a:p>
        </p:txBody>
      </p:sp>
      <p:sp>
        <p:nvSpPr>
          <p:cNvPr id="6" name="文本框 5"/>
          <p:cNvSpPr txBox="1"/>
          <p:nvPr/>
        </p:nvSpPr>
        <p:spPr>
          <a:xfrm>
            <a:off x="409576" y="3403600"/>
            <a:ext cx="1285875" cy="824008"/>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符号：</a:t>
            </a:r>
            <a:r>
              <a:rPr lang="en-US" sz="2300" u="none" spc="0" dirty="0" err="1">
                <a:solidFill>
                  <a:srgbClr val="F65E5E">
                    <a:alpha val="100000"/>
                  </a:srgbClr>
                </a:solidFill>
                <a:latin typeface="黑体" pitchFamily="49" charset="-122"/>
              </a:rPr>
              <a:t>F</a:t>
            </a:r>
            <a:r>
              <a:rPr lang="en-US" sz="1200" u="none" spc="0" dirty="0" err="1">
                <a:solidFill>
                  <a:srgbClr val="F65E5E">
                    <a:alpha val="100000"/>
                  </a:srgbClr>
                </a:solidFill>
                <a:latin typeface="黑体" pitchFamily="49" charset="-122"/>
              </a:rPr>
              <a:t>摩</a:t>
            </a:r>
            <a:r>
              <a:rPr lang="en-US" sz="2300" u="none" spc="0" dirty="0">
                <a:solidFill>
                  <a:srgbClr val="F65E5E">
                    <a:alpha val="100000"/>
                  </a:srgbClr>
                </a:solidFill>
                <a:latin typeface="黑体" pitchFamily="49" charset="-122"/>
              </a:rPr>
              <a:t> </a:t>
            </a:r>
          </a:p>
        </p:txBody>
      </p:sp>
      <p:sp>
        <p:nvSpPr>
          <p:cNvPr id="7" name="文本框 6"/>
          <p:cNvSpPr txBox="1"/>
          <p:nvPr/>
        </p:nvSpPr>
        <p:spPr>
          <a:xfrm>
            <a:off x="2076450" y="3403600"/>
            <a:ext cx="12192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单位：</a:t>
            </a:r>
            <a:r>
              <a:rPr lang="en-US" sz="2300" u="none" spc="0" dirty="0" err="1">
                <a:solidFill>
                  <a:srgbClr val="F65E5E">
                    <a:alpha val="100000"/>
                  </a:srgbClr>
                </a:solidFill>
                <a:latin typeface="黑体" pitchFamily="49" charset="-122"/>
              </a:rPr>
              <a:t>N</a:t>
            </a:r>
            <a:r>
              <a:rPr lang="en-US" sz="2300" u="none" spc="0" dirty="0">
                <a:solidFill>
                  <a:srgbClr val="FFFFFF">
                    <a:alpha val="100000"/>
                  </a:srgbClr>
                </a:solidFill>
                <a:latin typeface="黑体" pitchFamily="49" charset="-122"/>
              </a:rPr>
              <a:t> </a:t>
            </a:r>
          </a:p>
        </p:txBody>
      </p:sp>
      <p:sp>
        <p:nvSpPr>
          <p:cNvPr id="8" name="文本框 7"/>
          <p:cNvSpPr txBox="1"/>
          <p:nvPr/>
        </p:nvSpPr>
        <p:spPr>
          <a:xfrm>
            <a:off x="885825" y="4140200"/>
            <a:ext cx="4762500" cy="381579"/>
          </a:xfrm>
          <a:prstGeom prst="rect">
            <a:avLst/>
          </a:prstGeom>
          <a:noFill/>
        </p:spPr>
        <p:txBody>
          <a:bodyPr lIns="0" tIns="0" rIns="0" bIns="0" rtlCol="0">
            <a:spAutoFit/>
          </a:bodyPr>
          <a:lstStyle/>
          <a:p>
            <a:pPr marL="0" marR="0" lvl="0" indent="0" algn="l" fontAlgn="base">
              <a:lnSpc>
                <a:spcPct val="125000"/>
              </a:lnSpc>
            </a:pPr>
            <a:r>
              <a:rPr lang="en-US" sz="2300" u="none" spc="0" dirty="0" err="1">
                <a:solidFill>
                  <a:srgbClr val="FFFFFF">
                    <a:alpha val="100000"/>
                  </a:srgbClr>
                </a:solidFill>
                <a:latin typeface="黑体" pitchFamily="49" charset="-122"/>
              </a:rPr>
              <a:t>什么是相对运动和相对运动趋势</a:t>
            </a:r>
            <a:r>
              <a:rPr lang="en-US" sz="2300" u="none" spc="0" dirty="0">
                <a:solidFill>
                  <a:srgbClr val="FFFFFF">
                    <a:alpha val="100000"/>
                  </a:srgbClr>
                </a:solidFill>
                <a:latin typeface="黑体" pitchFamily="49" charset="-122"/>
              </a:rPr>
              <a:t>？</a:t>
            </a:r>
          </a:p>
        </p:txBody>
      </p:sp>
      <p:pic>
        <p:nvPicPr>
          <p:cNvPr id="9" name="图片 8"/>
          <p:cNvPicPr/>
          <p:nvPr/>
        </p:nvPicPr>
        <p:blipFill>
          <a:blip r:embed="rId2"/>
          <a:stretch>
            <a:fillRect/>
          </a:stretch>
        </p:blipFill>
        <p:spPr>
          <a:xfrm>
            <a:off x="409575" y="4178300"/>
            <a:ext cx="419100" cy="558800"/>
          </a:xfrm>
          <a:prstGeom prst="rect">
            <a:avLst/>
          </a:prstGeom>
        </p:spPr>
      </p:pic>
    </p:spTree>
    <p:extLst>
      <p:ext uri="{BB962C8B-B14F-4D97-AF65-F5344CB8AC3E}">
        <p14:creationId xmlns:p14="http://schemas.microsoft.com/office/powerpoint/2010/main" val="11402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662</Words>
  <Application>Microsoft Office PowerPoint</Application>
  <PresentationFormat>全屏显示(4:3)</PresentationFormat>
  <Paragraphs>253</Paragraphs>
  <Slides>39</Slides>
  <Notes>1</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8</cp:revision>
  <dcterms:created xsi:type="dcterms:W3CDTF">2020-04-28T13:33:39Z</dcterms:created>
  <dcterms:modified xsi:type="dcterms:W3CDTF">2020-04-29T06:46:08Z</dcterms:modified>
</cp:coreProperties>
</file>