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4" r:id="rId1"/>
  </p:sldMasterIdLst>
  <p:notesMasterIdLst>
    <p:notesMasterId r:id="rId39"/>
  </p:notesMasterIdLst>
  <p:sldIdLst>
    <p:sldId id="303" r:id="rId2"/>
    <p:sldId id="337" r:id="rId3"/>
    <p:sldId id="260" r:id="rId4"/>
    <p:sldId id="301" r:id="rId5"/>
    <p:sldId id="411" r:id="rId6"/>
    <p:sldId id="269" r:id="rId7"/>
    <p:sldId id="270" r:id="rId8"/>
    <p:sldId id="452" r:id="rId9"/>
    <p:sldId id="335" r:id="rId10"/>
    <p:sldId id="271" r:id="rId11"/>
    <p:sldId id="336" r:id="rId12"/>
    <p:sldId id="272" r:id="rId13"/>
    <p:sldId id="273" r:id="rId14"/>
    <p:sldId id="261" r:id="rId15"/>
    <p:sldId id="274" r:id="rId16"/>
    <p:sldId id="450" r:id="rId17"/>
    <p:sldId id="412" r:id="rId18"/>
    <p:sldId id="413" r:id="rId19"/>
    <p:sldId id="414" r:id="rId20"/>
    <p:sldId id="416" r:id="rId21"/>
    <p:sldId id="420" r:id="rId22"/>
    <p:sldId id="421" r:id="rId23"/>
    <p:sldId id="417" r:id="rId24"/>
    <p:sldId id="418" r:id="rId25"/>
    <p:sldId id="424" r:id="rId26"/>
    <p:sldId id="454" r:id="rId27"/>
    <p:sldId id="425" r:id="rId28"/>
    <p:sldId id="455" r:id="rId29"/>
    <p:sldId id="427" r:id="rId30"/>
    <p:sldId id="428" r:id="rId31"/>
    <p:sldId id="429" r:id="rId32"/>
    <p:sldId id="430" r:id="rId33"/>
    <p:sldId id="453" r:id="rId34"/>
    <p:sldId id="431" r:id="rId35"/>
    <p:sldId id="432" r:id="rId36"/>
    <p:sldId id="433" r:id="rId37"/>
    <p:sldId id="456" r:id="rId3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2">
          <p15:clr>
            <a:srgbClr val="A4A3A4"/>
          </p15:clr>
        </p15:guide>
        <p15:guide id="2" pos="381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60"/>
  </p:normalViewPr>
  <p:slideViewPr>
    <p:cSldViewPr>
      <p:cViewPr varScale="1">
        <p:scale>
          <a:sx n="89" d="100"/>
          <a:sy n="89" d="100"/>
        </p:scale>
        <p:origin x="108" y="132"/>
      </p:cViewPr>
      <p:guideLst>
        <p:guide orient="horz" pos="2192"/>
        <p:guide pos="38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3A8BFB-5064-4993-B6E9-308411E3C3A3}" type="datetimeFigureOut">
              <a:rPr lang="zh-CN" altLang="en-US" smtClean="0"/>
              <a:pPr/>
              <a:t>2020-04-05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D58EB1-1E02-46A8-BC55-06452D4A99A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pPr fontAlgn="base"/>
            <a:endParaRPr lang="zh-CN" altLang="en-US" noProof="1">
              <a:solidFill>
                <a:prstClr val="black"/>
              </a:solidFill>
              <a:latin typeface="Arial" panose="020B0604020202020204" pitchFamily="34" charset="0"/>
            </a:endParaRPr>
          </a:p>
        </p:txBody>
      </p:sp>
      <p:sp>
        <p:nvSpPr>
          <p:cNvPr id="3" name="灯片编号占位符 2"/>
          <p:cNvSpPr>
            <a:spLocks noGrp="1"/>
          </p:cNvSpPr>
          <p:nvPr>
            <p:ph type="sldNum" sz="quarter" idx="11"/>
          </p:nvPr>
        </p:nvSpPr>
        <p:spPr/>
        <p:txBody>
          <a:bodyPr/>
          <a:lstStyle>
            <a:lvl1pPr>
              <a:defRPr/>
            </a:lvl1pPr>
          </a:lstStyle>
          <a:p>
            <a:pPr fontAlgn="base"/>
            <a:fld id="{9A0DB2DC-4C9A-4742-B13C-FB6460FD3503}" type="slidenum">
              <a:rPr lang="zh-CN" altLang="en-US" noProof="1" smtClean="0">
                <a:solidFill>
                  <a:prstClr val="black"/>
                </a:solidFill>
                <a:latin typeface="Arial" panose="020B0604020202020204" pitchFamily="34" charset="0"/>
              </a:rPr>
              <a:pPr fontAlgn="base"/>
              <a:t>‹#›</a:t>
            </a:fld>
            <a:endParaRPr lang="zh-CN" altLang="en-US" noProof="1">
              <a:solidFill>
                <a:prstClr val="black"/>
              </a:solidFill>
              <a:latin typeface="Arial" panose="020B0604020202020204" pitchFamily="34" charset="0"/>
            </a:endParaRPr>
          </a:p>
        </p:txBody>
      </p:sp>
      <p:sp>
        <p:nvSpPr>
          <p:cNvPr id="4" name="日期占位符 3"/>
          <p:cNvSpPr>
            <a:spLocks noGrp="1"/>
          </p:cNvSpPr>
          <p:nvPr>
            <p:ph type="dt" sz="half" idx="12"/>
          </p:nvPr>
        </p:nvSpPr>
        <p:spPr/>
        <p:txBody>
          <a:bodyPr/>
          <a:lstStyle>
            <a:lvl1pPr>
              <a:defRPr/>
            </a:lvl1pPr>
          </a:lstStyle>
          <a:p>
            <a:pPr fontAlgn="base"/>
            <a:endParaRPr lang="zh-CN" altLang="en-US" noProof="1">
              <a:solidFill>
                <a:prstClr val="black"/>
              </a:solidFill>
              <a:latin typeface="Arial" panose="020B0604020202020204" pitchFamily="34" charset="0"/>
            </a:endParaRPr>
          </a:p>
        </p:txBody>
      </p:sp>
    </p:spTree>
  </p:cSld>
  <p:clrMapOvr>
    <a:masterClrMapping/>
  </p:clrMapOvr>
  <p:transition>
    <p:split orient="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ftr" sz="quarter" idx="3"/>
          </p:nvPr>
        </p:nvSpPr>
        <p:spPr bwMode="auto">
          <a:xfrm>
            <a:off x="4165058" y="6248400"/>
            <a:ext cx="386029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a typeface="宋体" pitchFamily="2" charset="-122"/>
              </a:defRPr>
            </a:lvl1pPr>
          </a:lstStyle>
          <a:p>
            <a:endParaRPr lang="zh-CN" altLang="en-US"/>
          </a:p>
        </p:txBody>
      </p:sp>
      <p:sp>
        <p:nvSpPr>
          <p:cNvPr id="38916" name="Rectangle 4"/>
          <p:cNvSpPr>
            <a:spLocks noGrp="1" noChangeArrowheads="1"/>
          </p:cNvSpPr>
          <p:nvPr>
            <p:ph type="sldNum" sz="quarter" idx="4"/>
          </p:nvPr>
        </p:nvSpPr>
        <p:spPr bwMode="auto">
          <a:xfrm>
            <a:off x="8736463" y="6248400"/>
            <a:ext cx="284443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ea typeface="宋体" pitchFamily="2" charset="-122"/>
              </a:defRPr>
            </a:lvl1pPr>
          </a:lstStyle>
          <a:p>
            <a:fld id="{E026AB75-0F49-474B-8E61-2F52575338AA}" type="slidenum">
              <a:rPr lang="en-US" altLang="zh-CN" smtClean="0"/>
              <a:pPr/>
              <a:t>‹#›</a:t>
            </a:fld>
            <a:endParaRPr lang="en-US" altLang="zh-CN"/>
          </a:p>
        </p:txBody>
      </p:sp>
      <p:sp>
        <p:nvSpPr>
          <p:cNvPr id="38926" name="Rectangle 14"/>
          <p:cNvSpPr>
            <a:spLocks noGrp="1" noChangeArrowheads="1"/>
          </p:cNvSpPr>
          <p:nvPr>
            <p:ph type="title"/>
          </p:nvPr>
        </p:nvSpPr>
        <p:spPr bwMode="auto">
          <a:xfrm>
            <a:off x="609521" y="457200"/>
            <a:ext cx="10971372"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8927" name="Rectangle 15"/>
          <p:cNvSpPr>
            <a:spLocks noGrp="1" noChangeArrowheads="1"/>
          </p:cNvSpPr>
          <p:nvPr>
            <p:ph type="body" idx="1"/>
          </p:nvPr>
        </p:nvSpPr>
        <p:spPr bwMode="auto">
          <a:xfrm>
            <a:off x="609521" y="1981200"/>
            <a:ext cx="10971372"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8929" name="Rectangle 17"/>
          <p:cNvSpPr>
            <a:spLocks noGrp="1" noChangeArrowheads="1"/>
          </p:cNvSpPr>
          <p:nvPr>
            <p:ph type="dt" sz="half" idx="2"/>
          </p:nvPr>
        </p:nvSpPr>
        <p:spPr bwMode="auto">
          <a:xfrm>
            <a:off x="609520" y="6245225"/>
            <a:ext cx="284443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a typeface="宋体" pitchFamily="2" charset="-122"/>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701" r:id="rId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Arial" pitchFamily="34" charset="0"/>
        </a:defRPr>
      </a:lvl2pPr>
      <a:lvl3pPr algn="l" rtl="0" eaLnBrk="1" fontAlgn="base" hangingPunct="1">
        <a:spcBef>
          <a:spcPct val="0"/>
        </a:spcBef>
        <a:spcAft>
          <a:spcPct val="0"/>
        </a:spcAft>
        <a:defRPr sz="4400">
          <a:solidFill>
            <a:schemeClr val="tx1"/>
          </a:solidFill>
          <a:latin typeface="Arial" pitchFamily="34" charset="0"/>
        </a:defRPr>
      </a:lvl3pPr>
      <a:lvl4pPr algn="l" rtl="0" eaLnBrk="1" fontAlgn="base" hangingPunct="1">
        <a:spcBef>
          <a:spcPct val="0"/>
        </a:spcBef>
        <a:spcAft>
          <a:spcPct val="0"/>
        </a:spcAft>
        <a:defRPr sz="4400">
          <a:solidFill>
            <a:schemeClr val="tx1"/>
          </a:solidFill>
          <a:latin typeface="Arial" pitchFamily="34" charset="0"/>
        </a:defRPr>
      </a:lvl4pPr>
      <a:lvl5pPr algn="l" rtl="0" eaLnBrk="1" fontAlgn="base" hangingPunct="1">
        <a:spcBef>
          <a:spcPct val="0"/>
        </a:spcBef>
        <a:spcAft>
          <a:spcPct val="0"/>
        </a:spcAft>
        <a:defRPr sz="4400">
          <a:solidFill>
            <a:schemeClr val="tx1"/>
          </a:solidFill>
          <a:latin typeface="Arial" pitchFamily="34" charset="0"/>
        </a:defRPr>
      </a:lvl5pPr>
      <a:lvl6pPr marL="457200" algn="l" rtl="0" eaLnBrk="1" fontAlgn="base" hangingPunct="1">
        <a:spcBef>
          <a:spcPct val="0"/>
        </a:spcBef>
        <a:spcAft>
          <a:spcPct val="0"/>
        </a:spcAft>
        <a:defRPr sz="4400">
          <a:solidFill>
            <a:schemeClr val="tx1"/>
          </a:solidFill>
          <a:latin typeface="Arial" pitchFamily="34" charset="0"/>
        </a:defRPr>
      </a:lvl6pPr>
      <a:lvl7pPr marL="914400" algn="l" rtl="0" eaLnBrk="1" fontAlgn="base" hangingPunct="1">
        <a:spcBef>
          <a:spcPct val="0"/>
        </a:spcBef>
        <a:spcAft>
          <a:spcPct val="0"/>
        </a:spcAft>
        <a:defRPr sz="4400">
          <a:solidFill>
            <a:schemeClr val="tx1"/>
          </a:solidFill>
          <a:latin typeface="Arial" pitchFamily="34" charset="0"/>
        </a:defRPr>
      </a:lvl7pPr>
      <a:lvl8pPr marL="1371600" algn="l" rtl="0" eaLnBrk="1" fontAlgn="base" hangingPunct="1">
        <a:spcBef>
          <a:spcPct val="0"/>
        </a:spcBef>
        <a:spcAft>
          <a:spcPct val="0"/>
        </a:spcAft>
        <a:defRPr sz="4400">
          <a:solidFill>
            <a:schemeClr val="tx1"/>
          </a:solidFill>
          <a:latin typeface="Arial" pitchFamily="34" charset="0"/>
        </a:defRPr>
      </a:lvl8pPr>
      <a:lvl9pPr marL="1828800" algn="l" rtl="0" eaLnBrk="1" fontAlgn="base" hangingPunct="1">
        <a:spcBef>
          <a:spcPct val="0"/>
        </a:spcBef>
        <a:spcAft>
          <a:spcPct val="0"/>
        </a:spcAft>
        <a:defRPr sz="4400">
          <a:solidFill>
            <a:schemeClr val="tx1"/>
          </a:solidFill>
          <a:latin typeface="Arial" pitchFamily="34" charset="0"/>
        </a:defRPr>
      </a:lvl9pPr>
    </p:titleStyle>
    <p:bodyStyle>
      <a:lvl1pPr marL="342900" indent="-342900" algn="l" rtl="0" eaLnBrk="1" fontAlgn="base" hangingPunct="1">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jpeg"/><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4.emf"/><Relationship Id="rId5" Type="http://schemas.openxmlformats.org/officeDocument/2006/relationships/oleObject" Target="../embeddings/oleObject3.bin"/><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8.emf"/><Relationship Id="rId5" Type="http://schemas.openxmlformats.org/officeDocument/2006/relationships/oleObject" Target="../embeddings/oleObject4.bin"/><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5.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3" Type="http://schemas.openxmlformats.org/officeDocument/2006/relationships/image" Target="file:///\\Cn-20190109ccld\28.&#40718;&#22478;\3.&#29289;&#29702;\2020&#29289;&#29702;&#20840;&#33021;&#25552;&#20998;&#31934;&#35762;&#20876;&#31532;&#19968;&#37096;&#20998;\2020&#31532;&#19968;&#37096;&#20998;9.30\&#24605;&#32500;&#23548;&#22270;.TIF"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5.pn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1.emf"/><Relationship Id="rId5" Type="http://schemas.openxmlformats.org/officeDocument/2006/relationships/oleObject" Target="../embeddings/oleObject7.bin"/><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25.png"/><Relationship Id="rId7"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3.emf"/><Relationship Id="rId5" Type="http://schemas.openxmlformats.org/officeDocument/2006/relationships/oleObject" Target="../embeddings/oleObject9.bin"/><Relationship Id="rId4" Type="http://schemas.openxmlformats.org/officeDocument/2006/relationships/image" Target="../media/image26.png"/><Relationship Id="rId9"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7.emf"/><Relationship Id="rId5" Type="http://schemas.openxmlformats.org/officeDocument/2006/relationships/oleObject" Target="../embeddings/oleObject10.bin"/><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25.png"/><Relationship Id="rId7"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9.emf"/><Relationship Id="rId5" Type="http://schemas.openxmlformats.org/officeDocument/2006/relationships/oleObject" Target="../embeddings/oleObject11.bin"/><Relationship Id="rId4" Type="http://schemas.openxmlformats.org/officeDocument/2006/relationships/image" Target="../media/image26.png"/><Relationship Id="rId9"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3.e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2.bin"/><Relationship Id="rId5" Type="http://schemas.openxmlformats.org/officeDocument/2006/relationships/image" Target="../media/image44.jpe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0.jpeg"/><Relationship Id="rId5" Type="http://schemas.openxmlformats.org/officeDocument/2006/relationships/image" Target="../media/image46.png"/><Relationship Id="rId4" Type="http://schemas.openxmlformats.org/officeDocument/2006/relationships/image" Target="../media/image45.emf"/></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10.jpeg"/><Relationship Id="rId5" Type="http://schemas.openxmlformats.org/officeDocument/2006/relationships/image" Target="../media/image51.png"/><Relationship Id="rId4" Type="http://schemas.openxmlformats.org/officeDocument/2006/relationships/image" Target="../media/image50.emf"/></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54.em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55.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0.jpeg"/><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9.png"/><Relationship Id="rId7" Type="http://schemas.openxmlformats.org/officeDocument/2006/relationships/image" Target="../media/image58.e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19.bin"/><Relationship Id="rId5" Type="http://schemas.openxmlformats.org/officeDocument/2006/relationships/image" Target="../media/image57.emf"/><Relationship Id="rId4" Type="http://schemas.openxmlformats.org/officeDocument/2006/relationships/oleObject" Target="../embeddings/oleObject18.bin"/></Relationships>
</file>

<file path=ppt/slides/_rels/slide3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63.jpeg"/><Relationship Id="rId4" Type="http://schemas.openxmlformats.org/officeDocument/2006/relationships/image" Target="../media/image62.emf"/></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0.jpeg"/><Relationship Id="rId5" Type="http://schemas.openxmlformats.org/officeDocument/2006/relationships/image" Target="../media/image64.emf"/><Relationship Id="rId4" Type="http://schemas.openxmlformats.org/officeDocument/2006/relationships/oleObject" Target="../embeddings/oleObject21.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67.png"/><Relationship Id="rId4" Type="http://schemas.openxmlformats.org/officeDocument/2006/relationships/image" Target="../media/image66.emf"/></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jpeg"/><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66614" y="1412776"/>
            <a:ext cx="6984776" cy="1015663"/>
          </a:xfrm>
          <a:prstGeom prst="rect">
            <a:avLst/>
          </a:prstGeom>
          <a:noFill/>
        </p:spPr>
        <p:txBody>
          <a:bodyPr wrap="square" lIns="91440" tIns="45720" rIns="91440" bIns="45720">
            <a:spAutoFit/>
          </a:bodyPr>
          <a:lstStyle/>
          <a:p>
            <a:pPr algn="ctr"/>
            <a:r>
              <a:rPr lang="en-US" altLang="zh-CN"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r>
              <a:rPr lang="zh-CN" altLang="en-US"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电与磁</a:t>
            </a:r>
            <a:r>
              <a:rPr lang="en-US" altLang="zh-CN"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r>
              <a:rPr lang="zh-CN" altLang="en-US" sz="6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复习课</a:t>
            </a:r>
            <a:endParaRPr lang="zh-CN" altLang="en-US" sz="6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275458"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2" cstate="print"/>
          <a:srcRect r="3149" b="5264"/>
          <a:stretch>
            <a:fillRect/>
          </a:stretch>
        </p:blipFill>
        <p:spPr bwMode="auto">
          <a:xfrm>
            <a:off x="3070870" y="2636912"/>
            <a:ext cx="2940327" cy="2880320"/>
          </a:xfrm>
          <a:prstGeom prst="rect">
            <a:avLst/>
          </a:prstGeom>
          <a:noFill/>
        </p:spPr>
      </p:pic>
      <p:pic>
        <p:nvPicPr>
          <p:cNvPr id="5" name="Picture 2" descr="https://timgsa.baidu.com/timg?image&amp;quality=80&amp;size=b9999_10000&amp;sec=1581511150227&amp;di=f0eead7b9f57f15d67f5c2f388644d96&amp;imgtype=0&amp;src=http%3A%2F%2Fbpic.588ku.com%2Felement_origin_min_pic%2F16%2F06%2F09%2F125758ee4193f28.jpg"/>
          <p:cNvPicPr>
            <a:picLocks noChangeAspect="1" noChangeArrowheads="1"/>
          </p:cNvPicPr>
          <p:nvPr/>
        </p:nvPicPr>
        <p:blipFill>
          <a:blip r:embed="rId3" cstate="print"/>
          <a:srcRect/>
          <a:stretch>
            <a:fillRect/>
          </a:stretch>
        </p:blipFill>
        <p:spPr bwMode="auto">
          <a:xfrm>
            <a:off x="9191550" y="1124744"/>
            <a:ext cx="2071429" cy="3528392"/>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descr="C:\Users\Administrator\Desktop\新建文件夹\奥斯特实验.jpg"/>
          <p:cNvPicPr>
            <a:picLocks noChangeAspect="1" noChangeArrowheads="1"/>
          </p:cNvPicPr>
          <p:nvPr/>
        </p:nvPicPr>
        <p:blipFill>
          <a:blip r:embed="rId2" cstate="print"/>
          <a:srcRect/>
          <a:stretch>
            <a:fillRect/>
          </a:stretch>
        </p:blipFill>
        <p:spPr bwMode="auto">
          <a:xfrm>
            <a:off x="1990750" y="3861048"/>
            <a:ext cx="8756955" cy="2805464"/>
          </a:xfrm>
          <a:prstGeom prst="rect">
            <a:avLst/>
          </a:prstGeom>
          <a:noFill/>
        </p:spPr>
      </p:pic>
      <p:sp>
        <p:nvSpPr>
          <p:cNvPr id="2" name="矩形 1"/>
          <p:cNvSpPr/>
          <p:nvPr/>
        </p:nvSpPr>
        <p:spPr>
          <a:xfrm>
            <a:off x="262558" y="476672"/>
            <a:ext cx="11377264" cy="3711785"/>
          </a:xfrm>
          <a:prstGeom prst="rect">
            <a:avLst/>
          </a:prstGeom>
        </p:spPr>
        <p:txBody>
          <a:bodyPr wrap="square">
            <a:spAutoFit/>
          </a:bodyPr>
          <a:lstStyle/>
          <a:p>
            <a:pPr>
              <a:lnSpc>
                <a:spcPct val="140000"/>
              </a:lnSpc>
              <a:spcBef>
                <a:spcPts val="0"/>
              </a:spcBef>
              <a:spcAft>
                <a:spcPts val="0"/>
              </a:spcAft>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三、电生磁</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电流的磁效应</a:t>
            </a:r>
            <a:endParaRPr lang="en-US" altLang="zh-CN" sz="2800" b="1" dirty="0" smtClean="0">
              <a:latin typeface="宋体" pitchFamily="2" charset="-122"/>
              <a:ea typeface="宋体" pitchFamily="2" charset="-122"/>
              <a:cs typeface="Times New Roman" panose="02020603050405020304" pitchFamily="18" charset="0"/>
            </a:endParaRP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丹麦物理学家</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a:t>
            </a:r>
            <a:r>
              <a:rPr lang="zh-CN" altLang="en-US" sz="2800" b="1" dirty="0" smtClean="0">
                <a:latin typeface="宋体" pitchFamily="2" charset="-122"/>
                <a:ea typeface="宋体" pitchFamily="2" charset="-122"/>
                <a:cs typeface="Times New Roman" panose="02020603050405020304" pitchFamily="18" charset="0"/>
              </a:rPr>
              <a:t>第一个</a:t>
            </a:r>
            <a:r>
              <a:rPr lang="en-US" altLang="zh-CN" sz="2800" b="1" dirty="0" smtClean="0">
                <a:latin typeface="宋体" pitchFamily="2" charset="-122"/>
                <a:ea typeface="宋体" pitchFamily="2" charset="-122"/>
                <a:cs typeface="Times New Roman" panose="02020603050405020304" pitchFamily="18" charset="0"/>
              </a:rPr>
              <a:t>(1820</a:t>
            </a:r>
            <a:r>
              <a:rPr lang="zh-CN" altLang="en-US" sz="2800" b="1" dirty="0" smtClean="0">
                <a:latin typeface="宋体" pitchFamily="2" charset="-122"/>
                <a:ea typeface="宋体" pitchFamily="2" charset="-122"/>
                <a:cs typeface="Times New Roman" panose="02020603050405020304" pitchFamily="18" charset="0"/>
              </a:rPr>
              <a:t>年）发现了电与磁之间的联系</a:t>
            </a:r>
            <a:r>
              <a:rPr lang="en-US" altLang="zh-CN" sz="2800" b="1" dirty="0" smtClean="0">
                <a:latin typeface="宋体" pitchFamily="2" charset="-122"/>
                <a:ea typeface="宋体" pitchFamily="2" charset="-122"/>
                <a:cs typeface="Times New Roman" panose="02020603050405020304" pitchFamily="18" charset="0"/>
              </a:rPr>
              <a:t>,</a:t>
            </a:r>
          </a:p>
          <a:p>
            <a:pPr>
              <a:lnSpc>
                <a:spcPct val="140000"/>
              </a:lnSpc>
              <a:spcBef>
                <a:spcPts val="0"/>
              </a:spcBef>
              <a:spcAft>
                <a:spcPts val="0"/>
              </a:spcAft>
            </a:pPr>
            <a:r>
              <a:rPr lang="zh-CN" altLang="en-US" sz="2800" b="1" dirty="0" smtClean="0">
                <a:latin typeface="宋体" pitchFamily="2" charset="-122"/>
                <a:ea typeface="宋体" pitchFamily="2" charset="-122"/>
                <a:cs typeface="Times New Roman" panose="02020603050405020304" pitchFamily="18" charset="0"/>
              </a:rPr>
              <a:t>证实了电流周围存在磁场；</a:t>
            </a: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定义：通电导线周围存在与</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方向有关的磁场</a:t>
            </a:r>
            <a:r>
              <a:rPr lang="en-US" altLang="zh-CN" sz="2800" b="1" dirty="0" smtClean="0">
                <a:latin typeface="宋体" pitchFamily="2" charset="-122"/>
                <a:ea typeface="宋体" pitchFamily="2" charset="-122"/>
                <a:cs typeface="Times New Roman" panose="02020603050405020304" pitchFamily="18" charset="0"/>
              </a:rPr>
              <a:t>,</a:t>
            </a:r>
          </a:p>
          <a:p>
            <a:pPr>
              <a:lnSpc>
                <a:spcPct val="140000"/>
              </a:lnSpc>
              <a:spcBef>
                <a:spcPts val="0"/>
              </a:spcBef>
              <a:spcAft>
                <a:spcPts val="0"/>
              </a:spcAft>
            </a:pPr>
            <a:r>
              <a:rPr lang="zh-CN" altLang="en-US" sz="2800" b="1" dirty="0" smtClean="0">
                <a:latin typeface="宋体" pitchFamily="2" charset="-122"/>
                <a:ea typeface="宋体" pitchFamily="2" charset="-122"/>
                <a:cs typeface="Times New Roman" panose="02020603050405020304" pitchFamily="18" charset="0"/>
              </a:rPr>
              <a:t>这种现象叫做电流的磁效应</a:t>
            </a:r>
            <a:r>
              <a:rPr lang="en-US" altLang="zh-CN" sz="2800" b="1" dirty="0" smtClean="0">
                <a:latin typeface="宋体" pitchFamily="2" charset="-122"/>
                <a:ea typeface="宋体" pitchFamily="2" charset="-122"/>
                <a:cs typeface="Times New Roman" panose="02020603050405020304" pitchFamily="18" charset="0"/>
              </a:rPr>
              <a:t>.</a:t>
            </a:r>
          </a:p>
        </p:txBody>
      </p:sp>
      <p:sp>
        <p:nvSpPr>
          <p:cNvPr id="3" name="矩形 2"/>
          <p:cNvSpPr/>
          <p:nvPr/>
        </p:nvSpPr>
        <p:spPr>
          <a:xfrm>
            <a:off x="3070870" y="1628800"/>
            <a:ext cx="1266693"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奥斯特</a:t>
            </a:r>
            <a:endParaRPr lang="zh-CN" altLang="en-US" sz="2800" b="1" dirty="0">
              <a:solidFill>
                <a:srgbClr val="FF0000"/>
              </a:solidFill>
              <a:latin typeface="宋体" pitchFamily="2" charset="-122"/>
              <a:ea typeface="宋体" pitchFamily="2" charset="-122"/>
            </a:endParaRPr>
          </a:p>
        </p:txBody>
      </p:sp>
      <p:sp>
        <p:nvSpPr>
          <p:cNvPr id="4" name="矩形 3"/>
          <p:cNvSpPr/>
          <p:nvPr/>
        </p:nvSpPr>
        <p:spPr>
          <a:xfrm>
            <a:off x="5189189" y="2852936"/>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电流</a:t>
            </a:r>
            <a:endParaRPr lang="zh-CN" altLang="en-US" sz="2800" b="1" dirty="0">
              <a:solidFill>
                <a:srgbClr val="FF0000"/>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558" y="188640"/>
            <a:ext cx="11521280" cy="4918269"/>
          </a:xfrm>
          <a:prstGeom prst="rect">
            <a:avLst/>
          </a:prstGeom>
        </p:spPr>
        <p:txBody>
          <a:bodyPr wrap="square">
            <a:spAutoFit/>
          </a:bodyPr>
          <a:lstStyle/>
          <a:p>
            <a:pPr>
              <a:lnSpc>
                <a:spcPct val="140000"/>
              </a:lnSpc>
              <a:spcBef>
                <a:spcPts val="0"/>
              </a:spcBef>
              <a:spcAft>
                <a:spcPts val="0"/>
              </a:spcAft>
            </a:pPr>
            <a:endParaRPr lang="en-US" altLang="zh-CN" sz="2800" b="1" dirty="0" smtClean="0">
              <a:latin typeface="宋体" pitchFamily="2" charset="-122"/>
              <a:ea typeface="宋体" pitchFamily="2" charset="-122"/>
              <a:cs typeface="Times New Roman" panose="02020603050405020304" pitchFamily="18" charset="0"/>
            </a:endParaRP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通电螺线管的磁场</a:t>
            </a:r>
            <a:endParaRPr lang="en-US" altLang="zh-CN" sz="2800" b="1" dirty="0" smtClean="0">
              <a:latin typeface="宋体" pitchFamily="2" charset="-122"/>
              <a:ea typeface="宋体" pitchFamily="2" charset="-122"/>
              <a:cs typeface="Times New Roman" panose="02020603050405020304" pitchFamily="18" charset="0"/>
            </a:endParaRP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通电螺线管外部的磁场与</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_________</a:t>
            </a:r>
            <a:r>
              <a:rPr lang="zh-CN" altLang="en-US" sz="2800" b="1" dirty="0" smtClean="0">
                <a:latin typeface="宋体" pitchFamily="2" charset="-122"/>
                <a:ea typeface="宋体" pitchFamily="2" charset="-122"/>
                <a:cs typeface="Times New Roman" panose="02020603050405020304" pitchFamily="18" charset="0"/>
              </a:rPr>
              <a:t>的磁场相似；</a:t>
            </a:r>
            <a:endParaRPr lang="en-US" altLang="zh-CN" sz="2800" b="1" dirty="0" smtClean="0">
              <a:latin typeface="宋体" pitchFamily="2" charset="-122"/>
              <a:ea typeface="宋体" pitchFamily="2" charset="-122"/>
              <a:cs typeface="Times New Roman" panose="02020603050405020304" pitchFamily="18" charset="0"/>
            </a:endParaRP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通电螺线管两端的极性与</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a:t>
            </a:r>
            <a:r>
              <a:rPr lang="zh-CN" altLang="en-US" sz="2800" b="1" dirty="0" smtClean="0">
                <a:latin typeface="宋体" pitchFamily="2" charset="-122"/>
                <a:ea typeface="宋体" pitchFamily="2" charset="-122"/>
                <a:cs typeface="Times New Roman" panose="02020603050405020304" pitchFamily="18" charset="0"/>
              </a:rPr>
              <a:t>的方向有关，可以用</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_________</a:t>
            </a:r>
            <a:r>
              <a:rPr lang="zh-CN" altLang="en-US" sz="2800" b="1" dirty="0" smtClean="0">
                <a:latin typeface="宋体" pitchFamily="2" charset="-122"/>
                <a:ea typeface="宋体" pitchFamily="2" charset="-122"/>
                <a:cs typeface="Times New Roman" panose="02020603050405020304" pitchFamily="18" charset="0"/>
              </a:rPr>
              <a:t>来</a:t>
            </a:r>
            <a:endParaRPr lang="en-US" altLang="zh-CN" sz="2800" b="1" dirty="0" smtClean="0">
              <a:latin typeface="宋体" pitchFamily="2" charset="-122"/>
              <a:ea typeface="宋体" pitchFamily="2" charset="-122"/>
              <a:cs typeface="Times New Roman" panose="02020603050405020304" pitchFamily="18" charset="0"/>
            </a:endParaRPr>
          </a:p>
          <a:p>
            <a:pPr>
              <a:lnSpc>
                <a:spcPct val="140000"/>
              </a:lnSpc>
              <a:spcBef>
                <a:spcPts val="0"/>
              </a:spcBef>
              <a:spcAft>
                <a:spcPts val="0"/>
              </a:spcAft>
            </a:pPr>
            <a:r>
              <a:rPr lang="zh-CN" altLang="en-US" sz="2800" b="1" dirty="0" smtClean="0">
                <a:latin typeface="宋体" pitchFamily="2" charset="-122"/>
                <a:ea typeface="宋体" pitchFamily="2" charset="-122"/>
                <a:cs typeface="Times New Roman" panose="02020603050405020304" pitchFamily="18" charset="0"/>
              </a:rPr>
              <a:t>判定磁极</a:t>
            </a:r>
            <a:r>
              <a:rPr lang="en-US" altLang="zh-CN" sz="2800" b="1" dirty="0" smtClean="0">
                <a:latin typeface="宋体" pitchFamily="2" charset="-122"/>
                <a:ea typeface="宋体" pitchFamily="2" charset="-122"/>
                <a:cs typeface="Times New Roman" panose="02020603050405020304" pitchFamily="18" charset="0"/>
              </a:rPr>
              <a:t>.</a:t>
            </a:r>
          </a:p>
          <a:p>
            <a:pPr>
              <a:lnSpc>
                <a:spcPct val="140000"/>
              </a:lnSpc>
              <a:spcBef>
                <a:spcPts val="0"/>
              </a:spcBef>
              <a:spcAft>
                <a:spcPts val="0"/>
              </a:spcAft>
            </a:pPr>
            <a:r>
              <a:rPr lang="en-US" altLang="zh-CN" sz="2800" b="1" dirty="0" smtClean="0">
                <a:latin typeface="宋体" pitchFamily="2" charset="-122"/>
                <a:ea typeface="宋体" pitchFamily="2" charset="-122"/>
                <a:cs typeface="Times New Roman" panose="02020603050405020304" pitchFamily="18" charset="0"/>
              </a:rPr>
              <a:t>3.</a:t>
            </a:r>
            <a:r>
              <a:rPr lang="zh-CN" altLang="en-US" sz="2800" b="1" dirty="0" smtClean="0">
                <a:latin typeface="宋体" pitchFamily="2" charset="-122"/>
                <a:ea typeface="宋体" pitchFamily="2" charset="-122"/>
                <a:cs typeface="Times New Roman" panose="02020603050405020304" pitchFamily="18" charset="0"/>
              </a:rPr>
              <a:t>安培定则：如图所示，用</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a:t>
            </a:r>
            <a:r>
              <a:rPr lang="zh-CN" altLang="en-US" sz="2800" b="1" dirty="0" smtClean="0">
                <a:latin typeface="宋体" pitchFamily="2" charset="-122"/>
                <a:ea typeface="宋体" pitchFamily="2" charset="-122"/>
                <a:cs typeface="Times New Roman" panose="02020603050405020304" pitchFamily="18" charset="0"/>
              </a:rPr>
              <a:t>握住螺线管</a:t>
            </a:r>
            <a:r>
              <a:rPr lang="en-US" altLang="zh-CN" sz="2800" b="1" dirty="0" smtClean="0">
                <a:latin typeface="宋体" pitchFamily="2" charset="-122"/>
                <a:ea typeface="宋体" pitchFamily="2" charset="-122"/>
                <a:cs typeface="Times New Roman" panose="02020603050405020304" pitchFamily="18" charset="0"/>
              </a:rPr>
              <a:t>,</a:t>
            </a:r>
          </a:p>
          <a:p>
            <a:pPr>
              <a:lnSpc>
                <a:spcPct val="140000"/>
              </a:lnSpc>
              <a:spcBef>
                <a:spcPts val="0"/>
              </a:spcBef>
              <a:spcAft>
                <a:spcPts val="0"/>
              </a:spcAft>
            </a:pPr>
            <a:r>
              <a:rPr lang="zh-CN" altLang="en-US" sz="2800" b="1" dirty="0" smtClean="0">
                <a:latin typeface="宋体" pitchFamily="2" charset="-122"/>
                <a:ea typeface="宋体" pitchFamily="2" charset="-122"/>
                <a:cs typeface="Times New Roman" panose="02020603050405020304" pitchFamily="18" charset="0"/>
              </a:rPr>
              <a:t>让</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a:t>
            </a:r>
            <a:r>
              <a:rPr lang="zh-CN" altLang="en-US" sz="2800" b="1" dirty="0" smtClean="0">
                <a:latin typeface="宋体" pitchFamily="2" charset="-122"/>
                <a:ea typeface="宋体" pitchFamily="2" charset="-122"/>
                <a:cs typeface="Times New Roman" panose="02020603050405020304" pitchFamily="18" charset="0"/>
              </a:rPr>
              <a:t>指向螺线管中电流的方向</a:t>
            </a:r>
            <a:r>
              <a:rPr lang="en-US" altLang="zh-CN" sz="2800" b="1" dirty="0" smtClean="0">
                <a:latin typeface="宋体" pitchFamily="2" charset="-122"/>
                <a:ea typeface="宋体" pitchFamily="2" charset="-122"/>
                <a:cs typeface="Times New Roman" panose="02020603050405020304" pitchFamily="18" charset="0"/>
              </a:rPr>
              <a:t>,</a:t>
            </a:r>
          </a:p>
          <a:p>
            <a:pPr>
              <a:lnSpc>
                <a:spcPct val="140000"/>
              </a:lnSpc>
              <a:spcBef>
                <a:spcPts val="0"/>
              </a:spcBef>
              <a:spcAft>
                <a:spcPts val="0"/>
              </a:spcAft>
            </a:pPr>
            <a:r>
              <a:rPr lang="zh-CN" altLang="en-US" sz="2800" b="1" dirty="0" smtClean="0">
                <a:latin typeface="宋体" pitchFamily="2" charset="-122"/>
                <a:ea typeface="宋体" pitchFamily="2" charset="-122"/>
                <a:cs typeface="Times New Roman" panose="02020603050405020304" pitchFamily="18" charset="0"/>
              </a:rPr>
              <a:t>则</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a:t>
            </a:r>
            <a:r>
              <a:rPr lang="zh-CN" altLang="en-US" sz="2800" b="1" dirty="0" smtClean="0">
                <a:latin typeface="宋体" pitchFamily="2" charset="-122"/>
                <a:ea typeface="宋体" pitchFamily="2" charset="-122"/>
                <a:cs typeface="Times New Roman" panose="02020603050405020304" pitchFamily="18" charset="0"/>
              </a:rPr>
              <a:t>所指的那端就是螺线管的</a:t>
            </a:r>
            <a:r>
              <a:rPr lang="en-US" altLang="zh-CN" sz="2800" b="1" u="sng" dirty="0" smtClean="0">
                <a:solidFill>
                  <a:prstClr val="black"/>
                </a:solidFill>
                <a:latin typeface="宋体" pitchFamily="2" charset="-122"/>
                <a:ea typeface="宋体" pitchFamily="2" charset="-122"/>
                <a:cs typeface="Times New Roman" panose="02020603050405020304" pitchFamily="18" charset="0"/>
              </a:rPr>
              <a:t>___ __</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 </a:t>
            </a:r>
            <a:endParaRPr lang="zh-CN" altLang="en-US" sz="2800" b="1" dirty="0">
              <a:latin typeface="宋体" pitchFamily="2" charset="-122"/>
              <a:ea typeface="宋体" pitchFamily="2" charset="-122"/>
              <a:cs typeface="Times New Roman" panose="02020603050405020304" pitchFamily="18" charset="0"/>
            </a:endParaRPr>
          </a:p>
        </p:txBody>
      </p:sp>
      <p:sp>
        <p:nvSpPr>
          <p:cNvPr id="4" name="矩形 3"/>
          <p:cNvSpPr/>
          <p:nvPr/>
        </p:nvSpPr>
        <p:spPr>
          <a:xfrm>
            <a:off x="4901157" y="2041684"/>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电流</a:t>
            </a:r>
            <a:endParaRPr lang="zh-CN" altLang="en-US" sz="2800" b="1" dirty="0">
              <a:solidFill>
                <a:srgbClr val="FF0000"/>
              </a:solidFill>
              <a:latin typeface="宋体" pitchFamily="2" charset="-122"/>
              <a:ea typeface="宋体" pitchFamily="2" charset="-122"/>
            </a:endParaRPr>
          </a:p>
        </p:txBody>
      </p:sp>
      <p:sp>
        <p:nvSpPr>
          <p:cNvPr id="5" name="矩形 4"/>
          <p:cNvSpPr/>
          <p:nvPr/>
        </p:nvSpPr>
        <p:spPr>
          <a:xfrm>
            <a:off x="4827877" y="1412776"/>
            <a:ext cx="1627369"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条形磁体</a:t>
            </a:r>
            <a:endParaRPr lang="zh-CN" altLang="en-US" sz="2800" b="1" dirty="0">
              <a:solidFill>
                <a:srgbClr val="FF0000"/>
              </a:solidFill>
              <a:latin typeface="宋体" pitchFamily="2" charset="-122"/>
              <a:ea typeface="宋体" pitchFamily="2" charset="-122"/>
            </a:endParaRPr>
          </a:p>
        </p:txBody>
      </p:sp>
      <p:sp>
        <p:nvSpPr>
          <p:cNvPr id="7" name="矩形 6"/>
          <p:cNvSpPr/>
          <p:nvPr/>
        </p:nvSpPr>
        <p:spPr>
          <a:xfrm>
            <a:off x="9148357" y="2041684"/>
            <a:ext cx="1627369"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安培</a:t>
            </a:r>
            <a:r>
              <a:rPr lang="zh-CN" altLang="zh-CN" sz="2800" b="1" dirty="0" smtClean="0">
                <a:solidFill>
                  <a:srgbClr val="FF0000"/>
                </a:solidFill>
                <a:latin typeface="宋体" pitchFamily="2" charset="-122"/>
                <a:ea typeface="宋体" pitchFamily="2" charset="-122"/>
              </a:rPr>
              <a:t>定则</a:t>
            </a:r>
            <a:endParaRPr lang="zh-CN" altLang="en-US" sz="2800" b="1" dirty="0">
              <a:solidFill>
                <a:srgbClr val="FF0000"/>
              </a:solidFill>
              <a:latin typeface="宋体" pitchFamily="2" charset="-122"/>
              <a:ea typeface="宋体" pitchFamily="2" charset="-122"/>
            </a:endParaRPr>
          </a:p>
        </p:txBody>
      </p:sp>
      <p:sp>
        <p:nvSpPr>
          <p:cNvPr id="8" name="矩形 7"/>
          <p:cNvSpPr/>
          <p:nvPr/>
        </p:nvSpPr>
        <p:spPr>
          <a:xfrm>
            <a:off x="4757141" y="3212976"/>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右手</a:t>
            </a:r>
            <a:endParaRPr lang="zh-CN" altLang="en-US" sz="2800" b="1" dirty="0">
              <a:solidFill>
                <a:srgbClr val="FF0000"/>
              </a:solidFill>
              <a:latin typeface="宋体" pitchFamily="2" charset="-122"/>
              <a:ea typeface="宋体" pitchFamily="2" charset="-122"/>
            </a:endParaRPr>
          </a:p>
        </p:txBody>
      </p:sp>
      <p:sp>
        <p:nvSpPr>
          <p:cNvPr id="9" name="矩形 8"/>
          <p:cNvSpPr/>
          <p:nvPr/>
        </p:nvSpPr>
        <p:spPr>
          <a:xfrm>
            <a:off x="910630" y="3789040"/>
            <a:ext cx="906017"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四指</a:t>
            </a:r>
            <a:endParaRPr lang="zh-CN" altLang="en-US" sz="2800" b="1" dirty="0">
              <a:solidFill>
                <a:srgbClr val="FF0000"/>
              </a:solidFill>
              <a:latin typeface="宋体" pitchFamily="2" charset="-122"/>
              <a:ea typeface="宋体" pitchFamily="2" charset="-122"/>
            </a:endParaRPr>
          </a:p>
        </p:txBody>
      </p:sp>
      <p:sp>
        <p:nvSpPr>
          <p:cNvPr id="10" name="矩形 9"/>
          <p:cNvSpPr/>
          <p:nvPr/>
        </p:nvSpPr>
        <p:spPr>
          <a:xfrm>
            <a:off x="910630" y="4417948"/>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拇指</a:t>
            </a:r>
            <a:endParaRPr lang="zh-CN" altLang="en-US" sz="2800" b="1" dirty="0">
              <a:solidFill>
                <a:srgbClr val="FF0000"/>
              </a:solidFill>
              <a:latin typeface="宋体" pitchFamily="2" charset="-122"/>
              <a:ea typeface="宋体" pitchFamily="2" charset="-122"/>
            </a:endParaRPr>
          </a:p>
        </p:txBody>
      </p:sp>
      <p:sp>
        <p:nvSpPr>
          <p:cNvPr id="11" name="矩形 10"/>
          <p:cNvSpPr/>
          <p:nvPr/>
        </p:nvSpPr>
        <p:spPr>
          <a:xfrm>
            <a:off x="6088805" y="4417948"/>
            <a:ext cx="726481" cy="523220"/>
          </a:xfrm>
          <a:prstGeom prst="rect">
            <a:avLst/>
          </a:prstGeom>
        </p:spPr>
        <p:txBody>
          <a:bodyPr wrap="none">
            <a:spAutoFit/>
          </a:bodyPr>
          <a:lstStyle/>
          <a:p>
            <a:r>
              <a:rPr lang="en-US" altLang="zh-CN" sz="2800" b="1" dirty="0">
                <a:solidFill>
                  <a:srgbClr val="FF0000"/>
                </a:solidFill>
                <a:latin typeface="宋体" pitchFamily="2" charset="-122"/>
                <a:ea typeface="宋体" pitchFamily="2" charset="-122"/>
                <a:cs typeface="Times New Roman" panose="02020603050405020304" pitchFamily="18" charset="0"/>
              </a:rPr>
              <a:t>N</a:t>
            </a:r>
            <a:r>
              <a:rPr lang="zh-CN" altLang="zh-CN" sz="2800" b="1" dirty="0">
                <a:solidFill>
                  <a:srgbClr val="FF0000"/>
                </a:solidFill>
                <a:latin typeface="宋体" pitchFamily="2" charset="-122"/>
                <a:ea typeface="宋体" pitchFamily="2" charset="-122"/>
                <a:cs typeface="Times New Roman" panose="02020603050405020304" pitchFamily="18" charset="0"/>
              </a:rPr>
              <a:t>极</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7374" y="3117322"/>
            <a:ext cx="4176464" cy="2615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590" y="656684"/>
            <a:ext cx="11114338" cy="5724644"/>
          </a:xfrm>
          <a:prstGeom prst="rect">
            <a:avLst/>
          </a:prstGeom>
        </p:spPr>
        <p:txBody>
          <a:bodyPr wrap="square">
            <a:spAutoFit/>
          </a:bodyPr>
          <a:lstStyle/>
          <a:p>
            <a:pPr>
              <a:lnSpc>
                <a:spcPct val="150000"/>
              </a:lnSpc>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四、电磁铁、电磁继电器</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电磁铁</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a.</a:t>
            </a:r>
            <a:r>
              <a:rPr lang="zh-CN" altLang="en-US" sz="2400" b="1" dirty="0" smtClean="0">
                <a:latin typeface="宋体" pitchFamily="2" charset="-122"/>
                <a:ea typeface="宋体" pitchFamily="2" charset="-122"/>
                <a:cs typeface="Times New Roman" panose="02020603050405020304" pitchFamily="18" charset="0"/>
              </a:rPr>
              <a:t>特点</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磁性的有无可以通过</a:t>
            </a:r>
            <a:r>
              <a:rPr lang="en-US" altLang="zh-CN" sz="2400" b="1" dirty="0" smtClean="0">
                <a:solidFill>
                  <a:prstClr val="black"/>
                </a:solidFill>
                <a:latin typeface="宋体" pitchFamily="2" charset="-122"/>
                <a:ea typeface="宋体" pitchFamily="2" charset="-122"/>
              </a:rPr>
              <a:t>___________</a:t>
            </a:r>
            <a:r>
              <a:rPr lang="zh-CN" altLang="en-US" sz="2400" b="1" dirty="0" smtClean="0">
                <a:latin typeface="宋体" pitchFamily="2" charset="-122"/>
                <a:ea typeface="宋体" pitchFamily="2" charset="-122"/>
                <a:cs typeface="Times New Roman" panose="02020603050405020304" pitchFamily="18" charset="0"/>
              </a:rPr>
              <a:t>控制；</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电磁铁的</a:t>
            </a:r>
            <a:r>
              <a:rPr lang="en-US" altLang="zh-CN" sz="2400" b="1" dirty="0" smtClean="0">
                <a:latin typeface="宋体" pitchFamily="2" charset="-122"/>
                <a:ea typeface="宋体" pitchFamily="2" charset="-122"/>
                <a:cs typeface="Times New Roman" panose="02020603050405020304" pitchFamily="18" charset="0"/>
              </a:rPr>
              <a:t>N</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S</a:t>
            </a:r>
            <a:r>
              <a:rPr lang="zh-CN" altLang="en-US" sz="2400" b="1" dirty="0" smtClean="0">
                <a:latin typeface="宋体" pitchFamily="2" charset="-122"/>
                <a:ea typeface="宋体" pitchFamily="2" charset="-122"/>
                <a:cs typeface="Times New Roman" panose="02020603050405020304" pitchFamily="18" charset="0"/>
              </a:rPr>
              <a:t>极可以通过</a:t>
            </a:r>
            <a:r>
              <a:rPr lang="en-US" altLang="zh-CN" sz="2400" b="1" dirty="0" smtClean="0">
                <a:solidFill>
                  <a:prstClr val="black"/>
                </a:solidFill>
                <a:latin typeface="宋体" pitchFamily="2" charset="-122"/>
                <a:ea typeface="宋体" pitchFamily="2" charset="-122"/>
              </a:rPr>
              <a:t>__________</a:t>
            </a:r>
            <a:r>
              <a:rPr lang="zh-CN" altLang="en-US" sz="2400" b="1" dirty="0" smtClean="0">
                <a:latin typeface="宋体" pitchFamily="2" charset="-122"/>
                <a:ea typeface="宋体" pitchFamily="2" charset="-122"/>
                <a:cs typeface="Times New Roman" panose="02020603050405020304" pitchFamily="18" charset="0"/>
              </a:rPr>
              <a:t>改变；</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磁性的</a:t>
            </a:r>
            <a:r>
              <a:rPr lang="zh-CN" altLang="en-US" sz="2400" b="1" dirty="0" smtClean="0">
                <a:solidFill>
                  <a:srgbClr val="FF0000"/>
                </a:solidFill>
                <a:latin typeface="宋体" pitchFamily="2" charset="-122"/>
                <a:ea typeface="宋体" pitchFamily="2" charset="-122"/>
                <a:cs typeface="Times New Roman" panose="02020603050405020304" pitchFamily="18" charset="0"/>
              </a:rPr>
              <a:t>强弱</a:t>
            </a:r>
            <a:r>
              <a:rPr lang="zh-CN" altLang="en-US" sz="2400" b="1" dirty="0" smtClean="0">
                <a:latin typeface="宋体" pitchFamily="2" charset="-122"/>
                <a:ea typeface="宋体" pitchFamily="2" charset="-122"/>
                <a:cs typeface="Times New Roman" panose="02020603050405020304" pitchFamily="18" charset="0"/>
              </a:rPr>
              <a:t>可以通过线圈中</a:t>
            </a:r>
            <a:r>
              <a:rPr lang="zh-CN" altLang="en-US" sz="2400" b="1" dirty="0" smtClean="0">
                <a:solidFill>
                  <a:srgbClr val="FF0000"/>
                </a:solidFill>
                <a:latin typeface="宋体" pitchFamily="2" charset="-122"/>
                <a:ea typeface="宋体" pitchFamily="2" charset="-122"/>
                <a:cs typeface="Times New Roman" panose="02020603050405020304" pitchFamily="18" charset="0"/>
              </a:rPr>
              <a:t>电流大小</a:t>
            </a:r>
            <a:r>
              <a:rPr lang="zh-CN" altLang="en-US" sz="2400" b="1" dirty="0" smtClean="0">
                <a:latin typeface="宋体" pitchFamily="2" charset="-122"/>
                <a:ea typeface="宋体" pitchFamily="2" charset="-122"/>
                <a:cs typeface="Times New Roman" panose="02020603050405020304" pitchFamily="18" charset="0"/>
              </a:rPr>
              <a:t>和</a:t>
            </a:r>
            <a:r>
              <a:rPr lang="zh-CN" altLang="en-US" sz="2400" b="1" dirty="0" smtClean="0">
                <a:solidFill>
                  <a:srgbClr val="FF0000"/>
                </a:solidFill>
                <a:latin typeface="宋体" pitchFamily="2" charset="-122"/>
                <a:ea typeface="宋体" pitchFamily="2" charset="-122"/>
                <a:cs typeface="Times New Roman" panose="02020603050405020304" pitchFamily="18" charset="0"/>
              </a:rPr>
              <a:t>线圈匝数</a:t>
            </a:r>
            <a:r>
              <a:rPr lang="zh-CN" altLang="en-US" sz="2400" b="1" dirty="0" smtClean="0">
                <a:latin typeface="宋体" pitchFamily="2" charset="-122"/>
                <a:ea typeface="宋体" pitchFamily="2" charset="-122"/>
                <a:cs typeface="Times New Roman" panose="02020603050405020304" pitchFamily="18" charset="0"/>
              </a:rPr>
              <a:t>来控制</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b.</a:t>
            </a:r>
            <a:r>
              <a:rPr lang="zh-CN" altLang="en-US" sz="2400" b="1" dirty="0" smtClean="0">
                <a:latin typeface="宋体" pitchFamily="2" charset="-122"/>
                <a:ea typeface="宋体" pitchFamily="2" charset="-122"/>
                <a:cs typeface="Times New Roman" panose="02020603050405020304" pitchFamily="18" charset="0"/>
              </a:rPr>
              <a:t>磁性强弱的影响因素</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电流：线圈匝数一定时，电流越大，磁性越</a:t>
            </a:r>
            <a:r>
              <a:rPr lang="en-US" altLang="zh-CN" sz="2400" b="1" dirty="0" smtClean="0">
                <a:solidFill>
                  <a:prstClr val="black"/>
                </a:solidFill>
                <a:latin typeface="宋体" pitchFamily="2" charset="-122"/>
                <a:ea typeface="宋体" pitchFamily="2" charset="-122"/>
              </a:rPr>
              <a:t>_____</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线圈匝数：电流一定时，线圈匝数越多，磁性越</a:t>
            </a:r>
            <a:r>
              <a:rPr lang="en-US" altLang="zh-CN" sz="2400" b="1" dirty="0" smtClean="0">
                <a:solidFill>
                  <a:prstClr val="black"/>
                </a:solidFill>
                <a:latin typeface="宋体" pitchFamily="2" charset="-122"/>
                <a:ea typeface="宋体" pitchFamily="2" charset="-122"/>
              </a:rPr>
              <a:t>_____</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c.</a:t>
            </a:r>
            <a:r>
              <a:rPr lang="zh-CN" altLang="en-US" sz="2400" b="1" dirty="0" smtClean="0">
                <a:latin typeface="宋体" pitchFamily="2" charset="-122"/>
                <a:ea typeface="宋体" pitchFamily="2" charset="-122"/>
                <a:cs typeface="Times New Roman" panose="02020603050405020304" pitchFamily="18" charset="0"/>
              </a:rPr>
              <a:t>应用：电磁起重机、电铃、电磁继电器、电冰箱、吸尘器等</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 </a:t>
            </a:r>
            <a:endParaRPr lang="zh-CN" altLang="en-US" sz="2400" b="1" dirty="0">
              <a:latin typeface="宋体" pitchFamily="2" charset="-122"/>
              <a:ea typeface="宋体" pitchFamily="2" charset="-122"/>
              <a:cs typeface="Times New Roman" panose="02020603050405020304" pitchFamily="18" charset="0"/>
            </a:endParaRPr>
          </a:p>
        </p:txBody>
      </p:sp>
      <p:sp>
        <p:nvSpPr>
          <p:cNvPr id="3" name="矩形 2"/>
          <p:cNvSpPr/>
          <p:nvPr/>
        </p:nvSpPr>
        <p:spPr>
          <a:xfrm>
            <a:off x="3867601" y="2456884"/>
            <a:ext cx="1723549" cy="461665"/>
          </a:xfrm>
          <a:prstGeom prst="rect">
            <a:avLst/>
          </a:prstGeom>
        </p:spPr>
        <p:txBody>
          <a:bodyPr wrap="none">
            <a:spAutoFit/>
          </a:bodyPr>
          <a:lstStyle/>
          <a:p>
            <a:r>
              <a:rPr lang="zh-CN" altLang="zh-CN" sz="2400" b="1" dirty="0" smtClean="0">
                <a:solidFill>
                  <a:srgbClr val="FF0000"/>
                </a:solidFill>
                <a:latin typeface="宋体" pitchFamily="2" charset="-122"/>
                <a:ea typeface="宋体" pitchFamily="2" charset="-122"/>
              </a:rPr>
              <a:t>电路的通断</a:t>
            </a:r>
            <a:endParaRPr lang="zh-CN" altLang="en-US" sz="2400" b="1" dirty="0">
              <a:solidFill>
                <a:srgbClr val="FF0000"/>
              </a:solidFill>
              <a:latin typeface="宋体" pitchFamily="2" charset="-122"/>
              <a:ea typeface="宋体" pitchFamily="2" charset="-122"/>
            </a:endParaRPr>
          </a:p>
        </p:txBody>
      </p:sp>
      <p:sp>
        <p:nvSpPr>
          <p:cNvPr id="4" name="矩形 3"/>
          <p:cNvSpPr/>
          <p:nvPr/>
        </p:nvSpPr>
        <p:spPr>
          <a:xfrm>
            <a:off x="4511030" y="3032948"/>
            <a:ext cx="1415772"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电流方向</a:t>
            </a:r>
            <a:endParaRPr lang="zh-CN" altLang="en-US" sz="2400" b="1" dirty="0">
              <a:solidFill>
                <a:srgbClr val="FF0000"/>
              </a:solidFill>
              <a:latin typeface="宋体" pitchFamily="2" charset="-122"/>
              <a:ea typeface="宋体" pitchFamily="2" charset="-122"/>
            </a:endParaRPr>
          </a:p>
        </p:txBody>
      </p:sp>
      <p:sp>
        <p:nvSpPr>
          <p:cNvPr id="5" name="矩形 4"/>
          <p:cNvSpPr/>
          <p:nvPr/>
        </p:nvSpPr>
        <p:spPr>
          <a:xfrm>
            <a:off x="7042923" y="4617124"/>
            <a:ext cx="492443"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强</a:t>
            </a:r>
            <a:endParaRPr lang="zh-CN" altLang="en-US" sz="2400" b="1" dirty="0">
              <a:solidFill>
                <a:srgbClr val="FF0000"/>
              </a:solidFill>
              <a:latin typeface="宋体" pitchFamily="2" charset="-122"/>
              <a:ea typeface="宋体" pitchFamily="2" charset="-122"/>
            </a:endParaRPr>
          </a:p>
        </p:txBody>
      </p:sp>
      <p:sp>
        <p:nvSpPr>
          <p:cNvPr id="6" name="矩形 5"/>
          <p:cNvSpPr/>
          <p:nvPr/>
        </p:nvSpPr>
        <p:spPr>
          <a:xfrm>
            <a:off x="7690995" y="5193188"/>
            <a:ext cx="492443"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强</a:t>
            </a:r>
            <a:endParaRPr lang="zh-CN" altLang="en-US" sz="2400" b="1" dirty="0">
              <a:solidFill>
                <a:srgbClr val="FF0000"/>
              </a:solidFill>
              <a:latin typeface="宋体" pitchFamily="2" charset="-122"/>
              <a:ea typeface="宋体" pitchFamily="2" charset="-122"/>
            </a:endParaRPr>
          </a:p>
        </p:txBody>
      </p:sp>
      <p:pic>
        <p:nvPicPr>
          <p:cNvPr id="23553" name="Picture 1" descr="C:\Users\Administrator\Desktop\新建文件夹\电磁起重机.jpg"/>
          <p:cNvPicPr>
            <a:picLocks noChangeAspect="1" noChangeArrowheads="1"/>
          </p:cNvPicPr>
          <p:nvPr/>
        </p:nvPicPr>
        <p:blipFill>
          <a:blip r:embed="rId2" cstate="print"/>
          <a:srcRect/>
          <a:stretch>
            <a:fillRect/>
          </a:stretch>
        </p:blipFill>
        <p:spPr bwMode="auto">
          <a:xfrm>
            <a:off x="9374340" y="3609012"/>
            <a:ext cx="2193474" cy="2592288"/>
          </a:xfrm>
          <a:prstGeom prst="rect">
            <a:avLst/>
          </a:prstGeom>
          <a:noFill/>
        </p:spPr>
      </p:pic>
      <p:pic>
        <p:nvPicPr>
          <p:cNvPr id="23554" name="Picture 2" descr="C:\Users\Administrator\Desktop\新建文件夹\电磁铁.jpg"/>
          <p:cNvPicPr>
            <a:picLocks noChangeAspect="1" noChangeArrowheads="1"/>
          </p:cNvPicPr>
          <p:nvPr/>
        </p:nvPicPr>
        <p:blipFill>
          <a:blip r:embed="rId3" cstate="print"/>
          <a:srcRect/>
          <a:stretch>
            <a:fillRect/>
          </a:stretch>
        </p:blipFill>
        <p:spPr bwMode="auto">
          <a:xfrm>
            <a:off x="6815286" y="800700"/>
            <a:ext cx="2266950" cy="2806824"/>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590" y="740051"/>
            <a:ext cx="6912768" cy="4524315"/>
          </a:xfrm>
          <a:prstGeom prst="rect">
            <a:avLst/>
          </a:prstGeom>
        </p:spPr>
        <p:txBody>
          <a:bodyPr wrap="square">
            <a:spAutoFit/>
          </a:bodyPr>
          <a:lstStyle/>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电磁继电器</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实质：利用电磁铁来控制工作电路通断的一种</a:t>
            </a:r>
            <a:r>
              <a:rPr lang="zh-CN" altLang="en-US" sz="2800" b="1" dirty="0" smtClean="0">
                <a:solidFill>
                  <a:srgbClr val="FF0000"/>
                </a:solidFill>
                <a:latin typeface="宋体" pitchFamily="2" charset="-122"/>
                <a:ea typeface="宋体" pitchFamily="2" charset="-122"/>
                <a:cs typeface="Times New Roman" panose="02020603050405020304" pitchFamily="18" charset="0"/>
              </a:rPr>
              <a:t>开关</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作用：利用低电压、弱电流电路的通断，来</a:t>
            </a:r>
            <a:r>
              <a:rPr lang="zh-CN" altLang="en-US" sz="2800" b="1" dirty="0" smtClean="0">
                <a:solidFill>
                  <a:srgbClr val="FF0000"/>
                </a:solidFill>
                <a:latin typeface="宋体" pitchFamily="2" charset="-122"/>
                <a:ea typeface="宋体" pitchFamily="2" charset="-122"/>
                <a:cs typeface="Times New Roman" panose="02020603050405020304" pitchFamily="18" charset="0"/>
              </a:rPr>
              <a:t>间接</a:t>
            </a:r>
            <a:r>
              <a:rPr lang="zh-CN" altLang="en-US" sz="2800" b="1" dirty="0" smtClean="0">
                <a:latin typeface="宋体" pitchFamily="2" charset="-122"/>
                <a:ea typeface="宋体" pitchFamily="2" charset="-122"/>
                <a:cs typeface="Times New Roman" panose="02020603050405020304" pitchFamily="18" charset="0"/>
              </a:rPr>
              <a:t>地控制高电压、强电流的工作电路的通断以实现安全、自动控制</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endParaRPr lang="zh-CN" altLang="en-US" sz="2400" dirty="0">
              <a:latin typeface="宋体" pitchFamily="2" charset="-122"/>
              <a:ea typeface="宋体" pitchFamily="2" charset="-122"/>
              <a:cs typeface="Times New Roman" panose="02020603050405020304" pitchFamily="18" charset="0"/>
            </a:endParaRPr>
          </a:p>
        </p:txBody>
      </p:sp>
      <p:pic>
        <p:nvPicPr>
          <p:cNvPr id="22529" name="Picture 1" descr="C:\Users\Administrator\Desktop\新建文件夹\电磁继电器1.jpg"/>
          <p:cNvPicPr>
            <a:picLocks noChangeAspect="1" noChangeArrowheads="1"/>
          </p:cNvPicPr>
          <p:nvPr/>
        </p:nvPicPr>
        <p:blipFill>
          <a:blip r:embed="rId2" cstate="print"/>
          <a:srcRect/>
          <a:stretch>
            <a:fillRect/>
          </a:stretch>
        </p:blipFill>
        <p:spPr bwMode="auto">
          <a:xfrm>
            <a:off x="7779222" y="943886"/>
            <a:ext cx="3644576" cy="2376264"/>
          </a:xfrm>
          <a:prstGeom prst="rect">
            <a:avLst/>
          </a:prstGeom>
          <a:noFill/>
        </p:spPr>
      </p:pic>
      <p:pic>
        <p:nvPicPr>
          <p:cNvPr id="22530" name="Picture 2" descr="C:\Users\Administrator\Desktop\新建文件夹\电磁继电器2.jpg"/>
          <p:cNvPicPr>
            <a:picLocks noChangeAspect="1" noChangeArrowheads="1"/>
          </p:cNvPicPr>
          <p:nvPr/>
        </p:nvPicPr>
        <p:blipFill>
          <a:blip r:embed="rId3" cstate="print"/>
          <a:srcRect/>
          <a:stretch>
            <a:fillRect/>
          </a:stretch>
        </p:blipFill>
        <p:spPr bwMode="auto">
          <a:xfrm>
            <a:off x="7922004" y="3608182"/>
            <a:ext cx="3573802" cy="2701138"/>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C:\Users\Administrator\Desktop\新建文件夹\磁场对通电导线的作用1.jpg"/>
          <p:cNvPicPr>
            <a:picLocks noChangeAspect="1" noChangeArrowheads="1"/>
          </p:cNvPicPr>
          <p:nvPr/>
        </p:nvPicPr>
        <p:blipFill>
          <a:blip r:embed="rId2" cstate="print"/>
          <a:srcRect/>
          <a:stretch>
            <a:fillRect/>
          </a:stretch>
        </p:blipFill>
        <p:spPr bwMode="auto">
          <a:xfrm>
            <a:off x="5612336" y="3708835"/>
            <a:ext cx="6032062" cy="2877658"/>
          </a:xfrm>
          <a:prstGeom prst="rect">
            <a:avLst/>
          </a:prstGeom>
          <a:noFill/>
        </p:spPr>
      </p:pic>
      <p:sp>
        <p:nvSpPr>
          <p:cNvPr id="2" name="矩形 1"/>
          <p:cNvSpPr/>
          <p:nvPr/>
        </p:nvSpPr>
        <p:spPr>
          <a:xfrm>
            <a:off x="550590" y="623349"/>
            <a:ext cx="11521280" cy="4524315"/>
          </a:xfrm>
          <a:prstGeom prst="rect">
            <a:avLst/>
          </a:prstGeom>
        </p:spPr>
        <p:txBody>
          <a:bodyPr wrap="square">
            <a:spAutoFit/>
          </a:bodyPr>
          <a:lstStyle/>
          <a:p>
            <a:pPr>
              <a:lnSpc>
                <a:spcPct val="150000"/>
              </a:lnSpc>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五、磁场对通电导线的作用</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影响力方向的因素：通电导线在磁场中要受到力的作用</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力的方向与</a:t>
            </a:r>
            <a:r>
              <a:rPr lang="en-US" altLang="zh-CN" sz="2800" b="1" dirty="0" smtClean="0">
                <a:solidFill>
                  <a:prstClr val="black"/>
                </a:solidFill>
                <a:latin typeface="宋体" pitchFamily="2" charset="-122"/>
                <a:ea typeface="宋体" pitchFamily="2" charset="-122"/>
              </a:rPr>
              <a:t>_____</a:t>
            </a:r>
            <a:r>
              <a:rPr lang="zh-CN" altLang="en-US" sz="2800" b="1" dirty="0" smtClean="0">
                <a:latin typeface="宋体" pitchFamily="2" charset="-122"/>
                <a:ea typeface="宋体" pitchFamily="2" charset="-122"/>
                <a:cs typeface="Times New Roman" panose="02020603050405020304" pitchFamily="18" charset="0"/>
              </a:rPr>
              <a:t>方向、</a:t>
            </a:r>
            <a:r>
              <a:rPr lang="en-US" altLang="zh-CN" sz="2800" b="1" dirty="0" smtClean="0">
                <a:solidFill>
                  <a:prstClr val="black"/>
                </a:solidFill>
                <a:latin typeface="宋体" pitchFamily="2" charset="-122"/>
                <a:ea typeface="宋体" pitchFamily="2" charset="-122"/>
              </a:rPr>
              <a:t>_____</a:t>
            </a:r>
            <a:r>
              <a:rPr lang="zh-CN" altLang="en-US" sz="2800" b="1" dirty="0" smtClean="0">
                <a:latin typeface="宋体" pitchFamily="2" charset="-122"/>
                <a:ea typeface="宋体" pitchFamily="2" charset="-122"/>
                <a:cs typeface="Times New Roman" panose="02020603050405020304" pitchFamily="18" charset="0"/>
              </a:rPr>
              <a:t>方向有关</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当</a:t>
            </a:r>
            <a:r>
              <a:rPr lang="en-US" altLang="zh-CN" sz="2800" b="1" u="sng" dirty="0" smtClean="0">
                <a:solidFill>
                  <a:prstClr val="black"/>
                </a:solidFill>
                <a:latin typeface="宋体" pitchFamily="2" charset="-122"/>
                <a:ea typeface="宋体" pitchFamily="2" charset="-122"/>
              </a:rPr>
              <a:t>_  ___</a:t>
            </a:r>
            <a:r>
              <a:rPr lang="zh-CN" altLang="en-US" sz="2800" b="1" dirty="0" smtClean="0">
                <a:latin typeface="宋体" pitchFamily="2" charset="-122"/>
                <a:ea typeface="宋体" pitchFamily="2" charset="-122"/>
                <a:cs typeface="Times New Roman" panose="02020603050405020304" pitchFamily="18" charset="0"/>
              </a:rPr>
              <a:t>方向</a:t>
            </a:r>
            <a:r>
              <a:rPr lang="zh-CN" altLang="en-US" sz="2800" b="1" dirty="0" smtClean="0">
                <a:solidFill>
                  <a:schemeClr val="bg2">
                    <a:lumMod val="60000"/>
                    <a:lumOff val="40000"/>
                  </a:schemeClr>
                </a:solidFill>
                <a:latin typeface="宋体" pitchFamily="2" charset="-122"/>
                <a:ea typeface="宋体" pitchFamily="2" charset="-122"/>
                <a:cs typeface="Times New Roman" panose="02020603050405020304" pitchFamily="18" charset="0"/>
              </a:rPr>
              <a:t>或者</a:t>
            </a:r>
            <a:r>
              <a:rPr lang="en-US" altLang="zh-CN" sz="2800" b="1" dirty="0" smtClean="0">
                <a:solidFill>
                  <a:prstClr val="black"/>
                </a:solidFill>
                <a:latin typeface="宋体" pitchFamily="2" charset="-122"/>
                <a:ea typeface="宋体" pitchFamily="2" charset="-122"/>
              </a:rPr>
              <a:t>_____</a:t>
            </a:r>
            <a:r>
              <a:rPr lang="zh-CN" altLang="en-US" sz="2800" b="1" dirty="0" smtClean="0">
                <a:latin typeface="宋体" pitchFamily="2" charset="-122"/>
                <a:ea typeface="宋体" pitchFamily="2" charset="-122"/>
                <a:cs typeface="Times New Roman" panose="02020603050405020304" pitchFamily="18" charset="0"/>
              </a:rPr>
              <a:t>方向变得相反时</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rPr>
              <a:t>通电导线受力的方向也变得相反</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影响力大小的因素：电流的大小、磁场的强弱；磁场越强、导体中的电流越大，导体受力就越大</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endParaRPr lang="zh-CN" altLang="en-US" sz="2400" dirty="0">
              <a:latin typeface="宋体" pitchFamily="2" charset="-122"/>
              <a:ea typeface="宋体" pitchFamily="2" charset="-122"/>
              <a:cs typeface="Times New Roman" panose="02020603050405020304" pitchFamily="18" charset="0"/>
            </a:endParaRPr>
          </a:p>
        </p:txBody>
      </p:sp>
      <p:sp>
        <p:nvSpPr>
          <p:cNvPr id="8" name="矩形 7"/>
          <p:cNvSpPr/>
          <p:nvPr/>
        </p:nvSpPr>
        <p:spPr>
          <a:xfrm>
            <a:off x="8039422" y="1991501"/>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电流</a:t>
            </a:r>
            <a:endParaRPr lang="zh-CN" altLang="en-US" sz="2800" b="1" dirty="0">
              <a:solidFill>
                <a:srgbClr val="FF0000"/>
              </a:solidFill>
              <a:latin typeface="宋体" pitchFamily="2" charset="-122"/>
              <a:ea typeface="宋体" pitchFamily="2" charset="-122"/>
            </a:endParaRPr>
          </a:p>
        </p:txBody>
      </p:sp>
      <p:sp>
        <p:nvSpPr>
          <p:cNvPr id="9" name="矩形 8"/>
          <p:cNvSpPr/>
          <p:nvPr/>
        </p:nvSpPr>
        <p:spPr>
          <a:xfrm>
            <a:off x="5591150" y="1991501"/>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磁场</a:t>
            </a:r>
            <a:endParaRPr lang="zh-CN" altLang="en-US" sz="2800" b="1" dirty="0">
              <a:solidFill>
                <a:srgbClr val="FF0000"/>
              </a:solidFill>
              <a:latin typeface="宋体" pitchFamily="2" charset="-122"/>
              <a:ea typeface="宋体" pitchFamily="2" charset="-122"/>
            </a:endParaRPr>
          </a:p>
        </p:txBody>
      </p:sp>
      <p:sp>
        <p:nvSpPr>
          <p:cNvPr id="10" name="矩形 9"/>
          <p:cNvSpPr/>
          <p:nvPr/>
        </p:nvSpPr>
        <p:spPr>
          <a:xfrm>
            <a:off x="622598" y="1991501"/>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电流</a:t>
            </a:r>
            <a:endParaRPr lang="zh-CN" altLang="en-US" sz="2800" b="1" dirty="0">
              <a:solidFill>
                <a:srgbClr val="FF0000"/>
              </a:solidFill>
              <a:latin typeface="宋体" pitchFamily="2" charset="-122"/>
              <a:ea typeface="宋体" pitchFamily="2" charset="-122"/>
            </a:endParaRPr>
          </a:p>
        </p:txBody>
      </p:sp>
      <p:sp>
        <p:nvSpPr>
          <p:cNvPr id="11" name="矩形 10"/>
          <p:cNvSpPr/>
          <p:nvPr/>
        </p:nvSpPr>
        <p:spPr>
          <a:xfrm>
            <a:off x="2638822" y="1991501"/>
            <a:ext cx="906017"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磁场</a:t>
            </a:r>
            <a:endParaRPr lang="zh-CN" altLang="en-US" sz="2800" b="1" dirty="0">
              <a:solidFill>
                <a:srgbClr val="FF0000"/>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750758"/>
            <a:ext cx="10801200" cy="5724644"/>
          </a:xfrm>
          <a:prstGeom prst="rect">
            <a:avLst/>
          </a:prstGeom>
        </p:spPr>
        <p:txBody>
          <a:bodyPr wrap="square">
            <a:spAutoFit/>
          </a:bodyPr>
          <a:lstStyle/>
          <a:p>
            <a:pPr>
              <a:lnSpc>
                <a:spcPct val="150000"/>
              </a:lnSpc>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六、磁生电</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英国科学家</a:t>
            </a:r>
            <a:r>
              <a:rPr lang="en-US" altLang="zh-CN" sz="2400" b="1" dirty="0" smtClean="0">
                <a:solidFill>
                  <a:prstClr val="black"/>
                </a:solidFill>
                <a:latin typeface="宋体" pitchFamily="2" charset="-122"/>
                <a:ea typeface="宋体" pitchFamily="2" charset="-122"/>
              </a:rPr>
              <a:t>________</a:t>
            </a:r>
            <a:r>
              <a:rPr lang="zh-CN" altLang="en-US" sz="2400" b="1" dirty="0" smtClean="0">
                <a:latin typeface="宋体" pitchFamily="2" charset="-122"/>
                <a:ea typeface="宋体" pitchFamily="2" charset="-122"/>
                <a:cs typeface="Times New Roman" panose="02020603050405020304" pitchFamily="18" charset="0"/>
              </a:rPr>
              <a:t>发现了电磁感应现象</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1831</a:t>
            </a:r>
            <a:r>
              <a:rPr lang="zh-CN" altLang="en-US" sz="2400" b="1" dirty="0" smtClean="0">
                <a:latin typeface="宋体" pitchFamily="2" charset="-122"/>
                <a:ea typeface="宋体" pitchFamily="2" charset="-122"/>
                <a:cs typeface="Times New Roman" panose="02020603050405020304" pitchFamily="18" charset="0"/>
              </a:rPr>
              <a:t>年）</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电磁感应现象：</a:t>
            </a:r>
            <a:r>
              <a:rPr lang="en-US" altLang="zh-CN" sz="2400" b="1" dirty="0" smtClean="0">
                <a:solidFill>
                  <a:prstClr val="black"/>
                </a:solidFill>
                <a:latin typeface="宋体" pitchFamily="2" charset="-122"/>
                <a:ea typeface="宋体" pitchFamily="2" charset="-122"/>
              </a:rPr>
              <a:t>_____</a:t>
            </a:r>
            <a:r>
              <a:rPr lang="zh-CN" altLang="en-US" sz="2400" b="1" dirty="0" smtClean="0">
                <a:latin typeface="宋体" pitchFamily="2" charset="-122"/>
                <a:ea typeface="宋体" pitchFamily="2" charset="-122"/>
                <a:cs typeface="Times New Roman" panose="02020603050405020304" pitchFamily="18" charset="0"/>
              </a:rPr>
              <a:t>电路的一部分导体在磁场中做</a:t>
            </a:r>
            <a:r>
              <a:rPr lang="en-US" altLang="zh-CN" sz="2400" b="1" dirty="0" smtClean="0">
                <a:solidFill>
                  <a:prstClr val="black"/>
                </a:solidFill>
                <a:latin typeface="宋体" pitchFamily="2" charset="-122"/>
                <a:ea typeface="宋体" pitchFamily="2" charset="-122"/>
                <a:cs typeface="Times New Roman" panose="02020603050405020304" pitchFamily="18" charset="0"/>
              </a:rPr>
              <a:t>_________________</a:t>
            </a:r>
            <a:r>
              <a:rPr lang="zh-CN" altLang="en-US" sz="2400" b="1" dirty="0" smtClean="0">
                <a:latin typeface="宋体" pitchFamily="2" charset="-122"/>
                <a:ea typeface="宋体" pitchFamily="2" charset="-122"/>
                <a:cs typeface="Times New Roman" panose="02020603050405020304" pitchFamily="18" charset="0"/>
              </a:rPr>
              <a:t>时</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zh-CN" altLang="en-US" sz="2400" b="1" dirty="0" smtClean="0">
                <a:latin typeface="宋体" pitchFamily="2" charset="-122"/>
                <a:ea typeface="宋体" pitchFamily="2" charset="-122"/>
                <a:cs typeface="Times New Roman" panose="02020603050405020304" pitchFamily="18" charset="0"/>
              </a:rPr>
              <a:t>导体中就产生电流</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这种由于导体在磁场中运动而产生电流的现象叫做</a:t>
            </a:r>
            <a:r>
              <a:rPr lang="zh-CN" altLang="en-US" sz="2400" b="1" dirty="0" smtClean="0">
                <a:solidFill>
                  <a:srgbClr val="FF0000"/>
                </a:solidFill>
                <a:latin typeface="宋体" pitchFamily="2" charset="-122"/>
                <a:ea typeface="宋体" pitchFamily="2" charset="-122"/>
                <a:cs typeface="Times New Roman" panose="02020603050405020304" pitchFamily="18" charset="0"/>
              </a:rPr>
              <a:t>电磁感应</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产生的电流叫做</a:t>
            </a:r>
            <a:r>
              <a:rPr lang="en-US" altLang="zh-CN" sz="2400" b="1" dirty="0" smtClean="0">
                <a:solidFill>
                  <a:prstClr val="black"/>
                </a:solidFill>
                <a:latin typeface="宋体" pitchFamily="2" charset="-122"/>
                <a:ea typeface="宋体" pitchFamily="2" charset="-122"/>
              </a:rPr>
              <a:t>_________</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感应电流产生的条件：</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(1)</a:t>
            </a:r>
            <a:r>
              <a:rPr lang="en-US" altLang="zh-CN" sz="2400" b="1" dirty="0" smtClean="0">
                <a:solidFill>
                  <a:prstClr val="black"/>
                </a:solidFill>
                <a:latin typeface="宋体" pitchFamily="2" charset="-122"/>
                <a:ea typeface="宋体" pitchFamily="2" charset="-122"/>
              </a:rPr>
              <a:t>_____</a:t>
            </a:r>
            <a:r>
              <a:rPr lang="zh-CN" altLang="en-US" sz="2400" b="1" dirty="0" smtClean="0">
                <a:latin typeface="宋体" pitchFamily="2" charset="-122"/>
                <a:ea typeface="宋体" pitchFamily="2" charset="-122"/>
                <a:cs typeface="Times New Roman" panose="02020603050405020304" pitchFamily="18" charset="0"/>
                <a:sym typeface="+mn-ea"/>
              </a:rPr>
              <a:t>电路；</a:t>
            </a:r>
            <a:endParaRPr lang="en-US" altLang="zh-CN" sz="24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部分导体做</a:t>
            </a:r>
            <a:r>
              <a:rPr lang="en-US" altLang="zh-CN" sz="2400" b="1" dirty="0" smtClean="0">
                <a:solidFill>
                  <a:prstClr val="black"/>
                </a:solidFill>
                <a:latin typeface="宋体" pitchFamily="2" charset="-122"/>
                <a:ea typeface="宋体" pitchFamily="2" charset="-122"/>
              </a:rPr>
              <a:t>____________</a:t>
            </a:r>
            <a:r>
              <a:rPr lang="zh-CN" altLang="en-US" sz="2400" b="1" dirty="0" smtClean="0">
                <a:latin typeface="宋体" pitchFamily="2" charset="-122"/>
                <a:ea typeface="宋体" pitchFamily="2" charset="-122"/>
                <a:cs typeface="Times New Roman" panose="02020603050405020304" pitchFamily="18" charset="0"/>
              </a:rPr>
              <a:t>运动</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切割时，可垂直切割，也可斜着切割</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400" b="1" dirty="0" smtClean="0">
                <a:latin typeface="宋体" pitchFamily="2" charset="-122"/>
                <a:ea typeface="宋体" pitchFamily="2" charset="-122"/>
                <a:cs typeface="Times New Roman" panose="02020603050405020304" pitchFamily="18" charset="0"/>
              </a:rPr>
              <a:t>4.</a:t>
            </a:r>
            <a:r>
              <a:rPr lang="zh-CN" altLang="en-US" sz="2400" b="1" dirty="0" smtClean="0">
                <a:latin typeface="宋体" pitchFamily="2" charset="-122"/>
                <a:ea typeface="宋体" pitchFamily="2" charset="-122"/>
                <a:cs typeface="Times New Roman" panose="02020603050405020304" pitchFamily="18" charset="0"/>
              </a:rPr>
              <a:t>感应电流方向的影响因素：与</a:t>
            </a:r>
            <a:r>
              <a:rPr lang="en-US" altLang="zh-CN" sz="2400" b="1" dirty="0" smtClean="0">
                <a:solidFill>
                  <a:prstClr val="black"/>
                </a:solidFill>
                <a:latin typeface="宋体" pitchFamily="2" charset="-122"/>
                <a:ea typeface="宋体" pitchFamily="2" charset="-122"/>
              </a:rPr>
              <a:t>_____________________</a:t>
            </a:r>
            <a:r>
              <a:rPr lang="zh-CN" altLang="en-US" sz="2400" b="1" dirty="0" smtClean="0">
                <a:latin typeface="宋体" pitchFamily="2" charset="-122"/>
                <a:ea typeface="宋体" pitchFamily="2" charset="-122"/>
                <a:cs typeface="Times New Roman" panose="02020603050405020304" pitchFamily="18" charset="0"/>
              </a:rPr>
              <a:t>和</a:t>
            </a:r>
            <a:r>
              <a:rPr lang="en-US" altLang="zh-CN" sz="2400" b="1" dirty="0" smtClean="0">
                <a:solidFill>
                  <a:prstClr val="black"/>
                </a:solidFill>
                <a:latin typeface="宋体" pitchFamily="2" charset="-122"/>
                <a:ea typeface="宋体" pitchFamily="2" charset="-122"/>
              </a:rPr>
              <a:t>_________</a:t>
            </a:r>
            <a:r>
              <a:rPr lang="zh-CN" altLang="en-US" sz="2400" b="1" dirty="0" smtClean="0">
                <a:latin typeface="宋体" pitchFamily="2" charset="-122"/>
                <a:ea typeface="宋体" pitchFamily="2" charset="-122"/>
                <a:cs typeface="Times New Roman" panose="02020603050405020304" pitchFamily="18" charset="0"/>
              </a:rPr>
              <a:t>有关</a:t>
            </a:r>
            <a:r>
              <a:rPr lang="en-US" altLang="zh-CN" sz="2400" b="1" dirty="0" smtClean="0">
                <a:latin typeface="宋体" pitchFamily="2" charset="-122"/>
                <a:ea typeface="宋体" pitchFamily="2" charset="-122"/>
                <a:cs typeface="Times New Roman" panose="02020603050405020304" pitchFamily="18" charset="0"/>
              </a:rPr>
              <a:t>.</a:t>
            </a:r>
          </a:p>
          <a:p>
            <a:pPr>
              <a:lnSpc>
                <a:spcPct val="150000"/>
              </a:lnSpc>
            </a:pPr>
            <a:endParaRPr lang="zh-CN" altLang="en-US" sz="2400" b="1" dirty="0">
              <a:latin typeface="宋体" pitchFamily="2" charset="-122"/>
              <a:ea typeface="宋体" pitchFamily="2" charset="-122"/>
              <a:cs typeface="Times New Roman" panose="02020603050405020304" pitchFamily="18" charset="0"/>
            </a:endParaRPr>
          </a:p>
        </p:txBody>
      </p:sp>
      <p:sp>
        <p:nvSpPr>
          <p:cNvPr id="3" name="矩形 2"/>
          <p:cNvSpPr/>
          <p:nvPr/>
        </p:nvSpPr>
        <p:spPr>
          <a:xfrm>
            <a:off x="2466930" y="1441221"/>
            <a:ext cx="1107996" cy="461665"/>
          </a:xfrm>
          <a:prstGeom prst="rect">
            <a:avLst/>
          </a:prstGeom>
        </p:spPr>
        <p:txBody>
          <a:bodyPr wrap="none">
            <a:spAutoFit/>
          </a:bodyPr>
          <a:lstStyle/>
          <a:p>
            <a:r>
              <a:rPr lang="zh-CN" altLang="zh-CN" sz="2400" b="1" dirty="0" smtClean="0">
                <a:solidFill>
                  <a:srgbClr val="FF0000"/>
                </a:solidFill>
                <a:latin typeface="宋体" pitchFamily="2" charset="-122"/>
                <a:ea typeface="宋体" pitchFamily="2" charset="-122"/>
              </a:rPr>
              <a:t>法拉第</a:t>
            </a:r>
            <a:endParaRPr lang="zh-CN" altLang="en-US" sz="2400" b="1" dirty="0">
              <a:solidFill>
                <a:srgbClr val="FF0000"/>
              </a:solidFill>
              <a:latin typeface="宋体" pitchFamily="2" charset="-122"/>
              <a:ea typeface="宋体" pitchFamily="2" charset="-122"/>
            </a:endParaRPr>
          </a:p>
        </p:txBody>
      </p:sp>
      <p:sp>
        <p:nvSpPr>
          <p:cNvPr id="4" name="矩形 3"/>
          <p:cNvSpPr/>
          <p:nvPr/>
        </p:nvSpPr>
        <p:spPr>
          <a:xfrm>
            <a:off x="2918723" y="1945277"/>
            <a:ext cx="800219"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闭合</a:t>
            </a:r>
            <a:endParaRPr lang="zh-CN" altLang="en-US" sz="2400" b="1" dirty="0">
              <a:solidFill>
                <a:srgbClr val="FF0000"/>
              </a:solidFill>
              <a:latin typeface="宋体" pitchFamily="2" charset="-122"/>
              <a:ea typeface="宋体" pitchFamily="2" charset="-122"/>
            </a:endParaRPr>
          </a:p>
        </p:txBody>
      </p:sp>
      <p:sp>
        <p:nvSpPr>
          <p:cNvPr id="5" name="矩形 4"/>
          <p:cNvSpPr/>
          <p:nvPr/>
        </p:nvSpPr>
        <p:spPr>
          <a:xfrm>
            <a:off x="7823398" y="1945277"/>
            <a:ext cx="2339102" cy="461665"/>
          </a:xfrm>
          <a:prstGeom prst="rect">
            <a:avLst/>
          </a:prstGeom>
        </p:spPr>
        <p:txBody>
          <a:bodyPr wrap="none">
            <a:spAutoFit/>
          </a:bodyPr>
          <a:lstStyle/>
          <a:p>
            <a:r>
              <a:rPr lang="zh-CN" altLang="zh-CN" sz="2400" b="1" dirty="0" smtClean="0">
                <a:solidFill>
                  <a:srgbClr val="FF0000"/>
                </a:solidFill>
                <a:latin typeface="宋体" pitchFamily="2" charset="-122"/>
                <a:ea typeface="宋体" pitchFamily="2" charset="-122"/>
              </a:rPr>
              <a:t>切割</a:t>
            </a:r>
            <a:r>
              <a:rPr lang="zh-CN" altLang="zh-CN" sz="2400" b="1" dirty="0">
                <a:solidFill>
                  <a:srgbClr val="FF0000"/>
                </a:solidFill>
                <a:latin typeface="宋体" pitchFamily="2" charset="-122"/>
                <a:ea typeface="宋体" pitchFamily="2" charset="-122"/>
              </a:rPr>
              <a:t>磁感线运动</a:t>
            </a:r>
            <a:endParaRPr lang="zh-CN" altLang="en-US" sz="2400" b="1" dirty="0">
              <a:solidFill>
                <a:srgbClr val="FF0000"/>
              </a:solidFill>
              <a:latin typeface="宋体" pitchFamily="2" charset="-122"/>
              <a:ea typeface="宋体" pitchFamily="2" charset="-122"/>
            </a:endParaRPr>
          </a:p>
        </p:txBody>
      </p:sp>
      <p:sp>
        <p:nvSpPr>
          <p:cNvPr id="6" name="矩形 5"/>
          <p:cNvSpPr/>
          <p:nvPr/>
        </p:nvSpPr>
        <p:spPr>
          <a:xfrm>
            <a:off x="2638822" y="3097405"/>
            <a:ext cx="1415772"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感应电流</a:t>
            </a:r>
            <a:endParaRPr lang="zh-CN" altLang="en-US" sz="2400" b="1" dirty="0">
              <a:solidFill>
                <a:srgbClr val="FF0000"/>
              </a:solidFill>
              <a:latin typeface="宋体" pitchFamily="2" charset="-122"/>
              <a:ea typeface="宋体" pitchFamily="2" charset="-122"/>
            </a:endParaRPr>
          </a:p>
        </p:txBody>
      </p:sp>
      <p:sp>
        <p:nvSpPr>
          <p:cNvPr id="7" name="矩形 6"/>
          <p:cNvSpPr/>
          <p:nvPr/>
        </p:nvSpPr>
        <p:spPr>
          <a:xfrm>
            <a:off x="982638" y="4177525"/>
            <a:ext cx="800219"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闭合</a:t>
            </a:r>
            <a:endParaRPr lang="zh-CN" altLang="en-US" sz="2400" b="1" dirty="0">
              <a:solidFill>
                <a:srgbClr val="FF0000"/>
              </a:solidFill>
              <a:latin typeface="宋体" pitchFamily="2" charset="-122"/>
              <a:ea typeface="宋体" pitchFamily="2" charset="-122"/>
            </a:endParaRPr>
          </a:p>
        </p:txBody>
      </p:sp>
      <p:sp>
        <p:nvSpPr>
          <p:cNvPr id="8" name="矩形 7"/>
          <p:cNvSpPr/>
          <p:nvPr/>
        </p:nvSpPr>
        <p:spPr>
          <a:xfrm>
            <a:off x="2571457" y="4681581"/>
            <a:ext cx="1723549" cy="461665"/>
          </a:xfrm>
          <a:prstGeom prst="rect">
            <a:avLst/>
          </a:prstGeom>
        </p:spPr>
        <p:txBody>
          <a:bodyPr wrap="none">
            <a:spAutoFit/>
          </a:bodyPr>
          <a:lstStyle/>
          <a:p>
            <a:r>
              <a:rPr lang="zh-CN" altLang="zh-CN" sz="2400" b="1" dirty="0" smtClean="0">
                <a:solidFill>
                  <a:srgbClr val="FF0000"/>
                </a:solidFill>
                <a:latin typeface="宋体" pitchFamily="2" charset="-122"/>
                <a:ea typeface="宋体" pitchFamily="2" charset="-122"/>
              </a:rPr>
              <a:t>切割磁感线</a:t>
            </a:r>
            <a:endParaRPr lang="zh-CN" altLang="en-US" sz="2400" b="1" dirty="0">
              <a:solidFill>
                <a:srgbClr val="FF0000"/>
              </a:solidFill>
              <a:latin typeface="宋体" pitchFamily="2" charset="-122"/>
              <a:ea typeface="宋体" pitchFamily="2" charset="-122"/>
            </a:endParaRPr>
          </a:p>
        </p:txBody>
      </p:sp>
      <p:sp>
        <p:nvSpPr>
          <p:cNvPr id="9" name="矩形 8"/>
          <p:cNvSpPr/>
          <p:nvPr/>
        </p:nvSpPr>
        <p:spPr>
          <a:xfrm>
            <a:off x="4776990" y="5257645"/>
            <a:ext cx="3262432"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导体切割磁感线的方向</a:t>
            </a:r>
            <a:endParaRPr lang="zh-CN" altLang="en-US" sz="2400" b="1" dirty="0">
              <a:solidFill>
                <a:srgbClr val="FF0000"/>
              </a:solidFill>
              <a:latin typeface="宋体" pitchFamily="2" charset="-122"/>
              <a:ea typeface="宋体" pitchFamily="2" charset="-122"/>
            </a:endParaRPr>
          </a:p>
        </p:txBody>
      </p:sp>
      <p:sp>
        <p:nvSpPr>
          <p:cNvPr id="10" name="矩形 9"/>
          <p:cNvSpPr/>
          <p:nvPr/>
        </p:nvSpPr>
        <p:spPr>
          <a:xfrm>
            <a:off x="8351842" y="5257645"/>
            <a:ext cx="1415772" cy="461665"/>
          </a:xfrm>
          <a:prstGeom prst="rect">
            <a:avLst/>
          </a:prstGeom>
        </p:spPr>
        <p:txBody>
          <a:bodyPr wrap="none">
            <a:spAutoFit/>
          </a:bodyPr>
          <a:lstStyle/>
          <a:p>
            <a:r>
              <a:rPr lang="zh-CN" altLang="zh-CN" sz="2400" b="1" dirty="0">
                <a:solidFill>
                  <a:srgbClr val="FF0000"/>
                </a:solidFill>
                <a:latin typeface="宋体" pitchFamily="2" charset="-122"/>
                <a:ea typeface="宋体" pitchFamily="2" charset="-122"/>
              </a:rPr>
              <a:t>磁场方向</a:t>
            </a:r>
            <a:endParaRPr lang="zh-CN" altLang="en-US" sz="2400" b="1" dirty="0">
              <a:solidFill>
                <a:srgbClr val="FF0000"/>
              </a:solidFill>
              <a:latin typeface="宋体" pitchFamily="2" charset="-122"/>
              <a:ea typeface="宋体" pitchFamily="2" charset="-122"/>
            </a:endParaRPr>
          </a:p>
        </p:txBody>
      </p:sp>
      <p:pic>
        <p:nvPicPr>
          <p:cNvPr id="20481" name="Picture 1" descr="C:\Users\Administrator\Desktop\新建文件夹\法拉第.jpg"/>
          <p:cNvPicPr>
            <a:picLocks noChangeAspect="1" noChangeArrowheads="1"/>
          </p:cNvPicPr>
          <p:nvPr/>
        </p:nvPicPr>
        <p:blipFill>
          <a:blip r:embed="rId2" cstate="print"/>
          <a:srcRect/>
          <a:stretch>
            <a:fillRect/>
          </a:stretch>
        </p:blipFill>
        <p:spPr bwMode="auto">
          <a:xfrm>
            <a:off x="10847734" y="822766"/>
            <a:ext cx="1224136" cy="1691147"/>
          </a:xfrm>
          <a:prstGeom prst="rect">
            <a:avLst/>
          </a:prstGeom>
          <a:noFill/>
        </p:spPr>
      </p:pic>
      <p:pic>
        <p:nvPicPr>
          <p:cNvPr id="20482" name="Picture 2" descr="C:\Users\Administrator\Desktop\新建文件夹\电磁感应2.jpg"/>
          <p:cNvPicPr>
            <a:picLocks noChangeAspect="1" noChangeArrowheads="1"/>
          </p:cNvPicPr>
          <p:nvPr/>
        </p:nvPicPr>
        <p:blipFill>
          <a:blip r:embed="rId3" cstate="print"/>
          <a:srcRect/>
          <a:stretch>
            <a:fillRect/>
          </a:stretch>
        </p:blipFill>
        <p:spPr bwMode="auto">
          <a:xfrm>
            <a:off x="6527254" y="3055014"/>
            <a:ext cx="2468845" cy="1728192"/>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1621" name="Object 5"/>
          <p:cNvGraphicFramePr>
            <a:graphicFrameLocks noChangeAspect="1"/>
          </p:cNvGraphicFramePr>
          <p:nvPr>
            <p:extLst>
              <p:ext uri="{D42A27DB-BD31-4B8C-83A1-F6EECF244321}">
                <p14:modId xmlns:p14="http://schemas.microsoft.com/office/powerpoint/2010/main" val="3313480796"/>
              </p:ext>
            </p:extLst>
          </p:nvPr>
        </p:nvGraphicFramePr>
        <p:xfrm>
          <a:off x="57999" y="866024"/>
          <a:ext cx="12132413" cy="5155264"/>
        </p:xfrm>
        <a:graphic>
          <a:graphicData uri="http://schemas.openxmlformats.org/presentationml/2006/ole">
            <mc:AlternateContent xmlns:mc="http://schemas.openxmlformats.org/markup-compatibility/2006">
              <mc:Choice xmlns:v="urn:schemas-microsoft-com:vml" Requires="v">
                <p:oleObj spid="_x0000_s259075" name="文档" r:id="rId3" imgW="11736762" imgH="4986623" progId="">
                  <p:embed/>
                </p:oleObj>
              </mc:Choice>
              <mc:Fallback>
                <p:oleObj name="文档" r:id="rId3" imgW="11736762" imgH="4986623"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99" y="866024"/>
                        <a:ext cx="12132413" cy="5155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 name="Picture 3" descr="C:\Users\Administrator\Desktop\QQ截图20200213092333.jpg"/>
          <p:cNvPicPr>
            <a:picLocks noChangeAspect="1" noChangeArrowheads="1"/>
          </p:cNvPicPr>
          <p:nvPr/>
        </p:nvPicPr>
        <p:blipFill>
          <a:blip r:embed="rId5" cstate="print"/>
          <a:srcRect/>
          <a:stretch>
            <a:fillRect/>
          </a:stretch>
        </p:blipFill>
        <p:spPr bwMode="auto">
          <a:xfrm>
            <a:off x="7103318" y="2810240"/>
            <a:ext cx="1440160" cy="105612"/>
          </a:xfrm>
          <a:prstGeom prst="rect">
            <a:avLst/>
          </a:prstGeom>
          <a:noFill/>
        </p:spPr>
      </p:pic>
      <p:pic>
        <p:nvPicPr>
          <p:cNvPr id="4" name="Picture 3" descr="C:\Users\Administrator\Desktop\QQ截图20200213092333.jpg"/>
          <p:cNvPicPr>
            <a:picLocks noChangeAspect="1" noChangeArrowheads="1"/>
          </p:cNvPicPr>
          <p:nvPr/>
        </p:nvPicPr>
        <p:blipFill>
          <a:blip r:embed="rId5" cstate="print"/>
          <a:srcRect/>
          <a:stretch>
            <a:fillRect/>
          </a:stretch>
        </p:blipFill>
        <p:spPr bwMode="auto">
          <a:xfrm>
            <a:off x="1846734" y="2576454"/>
            <a:ext cx="1224136" cy="8977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6" name="Picture 4"/>
          <p:cNvPicPr>
            <a:picLocks noChangeAspect="1" noChangeArrowheads="1"/>
          </p:cNvPicPr>
          <p:nvPr/>
        </p:nvPicPr>
        <p:blipFill>
          <a:blip r:embed="rId3" cstate="print"/>
          <a:srcRect/>
          <a:stretch>
            <a:fillRect/>
          </a:stretch>
        </p:blipFill>
        <p:spPr bwMode="auto">
          <a:xfrm>
            <a:off x="262559" y="1844824"/>
            <a:ext cx="10513167" cy="1076325"/>
          </a:xfrm>
          <a:prstGeom prst="rect">
            <a:avLst/>
          </a:prstGeom>
          <a:noFill/>
          <a:ln w="9525">
            <a:noFill/>
            <a:miter lim="800000"/>
            <a:headEnd/>
            <a:tailEnd/>
          </a:ln>
          <a:effectLst/>
        </p:spPr>
      </p:pic>
      <p:pic>
        <p:nvPicPr>
          <p:cNvPr id="202757" name="Picture 5"/>
          <p:cNvPicPr>
            <a:picLocks noChangeAspect="1" noChangeArrowheads="1"/>
          </p:cNvPicPr>
          <p:nvPr/>
        </p:nvPicPr>
        <p:blipFill>
          <a:blip r:embed="rId4" cstate="print"/>
          <a:srcRect/>
          <a:stretch>
            <a:fillRect/>
          </a:stretch>
        </p:blipFill>
        <p:spPr bwMode="auto">
          <a:xfrm>
            <a:off x="228570" y="4509120"/>
            <a:ext cx="10619164" cy="471487"/>
          </a:xfrm>
          <a:prstGeom prst="rect">
            <a:avLst/>
          </a:prstGeom>
          <a:noFill/>
          <a:ln w="9525">
            <a:noFill/>
            <a:miter lim="800000"/>
            <a:headEnd/>
            <a:tailEnd/>
          </a:ln>
          <a:effectLst/>
        </p:spPr>
      </p:pic>
      <p:graphicFrame>
        <p:nvGraphicFramePr>
          <p:cNvPr id="202758" name="Object 6"/>
          <p:cNvGraphicFramePr>
            <a:graphicFrameLocks noChangeAspect="1"/>
          </p:cNvGraphicFramePr>
          <p:nvPr/>
        </p:nvGraphicFramePr>
        <p:xfrm>
          <a:off x="335851" y="2780928"/>
          <a:ext cx="11592003" cy="1778000"/>
        </p:xfrm>
        <a:graphic>
          <a:graphicData uri="http://schemas.openxmlformats.org/presentationml/2006/ole">
            <mc:AlternateContent xmlns:mc="http://schemas.openxmlformats.org/markup-compatibility/2006">
              <mc:Choice xmlns:v="urn:schemas-microsoft-com:vml" Requires="v">
                <p:oleObj spid="_x0000_s220164" name="文档" r:id="rId5" imgW="11593117" imgH="1778622" progId="">
                  <p:embed/>
                </p:oleObj>
              </mc:Choice>
              <mc:Fallback>
                <p:oleObj name="文档" r:id="rId5" imgW="11593117" imgH="1778622"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51" y="2780928"/>
                        <a:ext cx="11592003" cy="177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文本框 63"/>
          <p:cNvSpPr txBox="1"/>
          <p:nvPr/>
        </p:nvSpPr>
        <p:spPr>
          <a:xfrm>
            <a:off x="3358902" y="82896"/>
            <a:ext cx="4694198" cy="645039"/>
          </a:xfrm>
          <a:prstGeom prst="rect">
            <a:avLst/>
          </a:prstGeom>
          <a:noFill/>
          <a:ln w="9525">
            <a:noFill/>
          </a:ln>
        </p:spPr>
        <p:txBody>
          <a:bodyPr wrap="square" anchor="t">
            <a:spAutoFit/>
          </a:bodyPr>
          <a:lstStyle/>
          <a:p>
            <a:pPr algn="ctr"/>
            <a:r>
              <a:rPr lang="zh-CN" altLang="en-US" sz="3600" b="1" dirty="0" smtClean="0">
                <a:solidFill>
                  <a:srgbClr val="FFFF00"/>
                </a:solidFill>
                <a:latin typeface="楷体" pitchFamily="49" charset="-122"/>
                <a:ea typeface="楷体" pitchFamily="49" charset="-122"/>
                <a:sym typeface="宋体" panose="02010600030101010101" pitchFamily="2" charset="-122"/>
              </a:rPr>
              <a:t>二、实验突破</a:t>
            </a:r>
            <a:endParaRPr lang="zh-CN" altLang="en-US" sz="3600" b="1" dirty="0">
              <a:solidFill>
                <a:srgbClr val="FFFF00"/>
              </a:solidFill>
              <a:latin typeface="楷体" pitchFamily="49" charset="-122"/>
              <a:ea typeface="楷体" pitchFamily="49" charset="-122"/>
              <a:sym typeface="宋体" panose="02010600030101010101" pitchFamily="2" charset="-122"/>
            </a:endParaRPr>
          </a:p>
        </p:txBody>
      </p:sp>
      <p:pic>
        <p:nvPicPr>
          <p:cNvPr id="220164" name="Picture 4" descr="C:\Users\Administrator\Desktop\QQ截图20200213164354.jpg"/>
          <p:cNvPicPr>
            <a:picLocks noChangeAspect="1" noChangeArrowheads="1"/>
          </p:cNvPicPr>
          <p:nvPr/>
        </p:nvPicPr>
        <p:blipFill>
          <a:blip r:embed="rId7" cstate="print"/>
          <a:srcRect/>
          <a:stretch>
            <a:fillRect/>
          </a:stretch>
        </p:blipFill>
        <p:spPr bwMode="auto">
          <a:xfrm>
            <a:off x="550590" y="1124744"/>
            <a:ext cx="5962650" cy="57150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30" name="Picture 6"/>
          <p:cNvPicPr>
            <a:picLocks noChangeAspect="1" noChangeArrowheads="1"/>
          </p:cNvPicPr>
          <p:nvPr/>
        </p:nvPicPr>
        <p:blipFill>
          <a:blip r:embed="rId3" cstate="print"/>
          <a:srcRect/>
          <a:stretch>
            <a:fillRect/>
          </a:stretch>
        </p:blipFill>
        <p:spPr bwMode="auto">
          <a:xfrm>
            <a:off x="46534" y="908720"/>
            <a:ext cx="11881320" cy="1076325"/>
          </a:xfrm>
          <a:prstGeom prst="rect">
            <a:avLst/>
          </a:prstGeom>
          <a:noFill/>
          <a:ln w="9525">
            <a:noFill/>
            <a:miter lim="800000"/>
            <a:headEnd/>
            <a:tailEnd/>
          </a:ln>
          <a:effectLst/>
        </p:spPr>
      </p:pic>
      <p:pic>
        <p:nvPicPr>
          <p:cNvPr id="154631" name="Picture 7"/>
          <p:cNvPicPr>
            <a:picLocks noChangeAspect="1" noChangeArrowheads="1"/>
          </p:cNvPicPr>
          <p:nvPr/>
        </p:nvPicPr>
        <p:blipFill>
          <a:blip r:embed="rId4" cstate="print"/>
          <a:srcRect/>
          <a:stretch>
            <a:fillRect/>
          </a:stretch>
        </p:blipFill>
        <p:spPr bwMode="auto">
          <a:xfrm>
            <a:off x="0" y="5405784"/>
            <a:ext cx="11904700" cy="471488"/>
          </a:xfrm>
          <a:prstGeom prst="rect">
            <a:avLst/>
          </a:prstGeom>
          <a:noFill/>
          <a:ln w="9525">
            <a:noFill/>
            <a:miter lim="800000"/>
            <a:headEnd/>
            <a:tailEnd/>
          </a:ln>
          <a:effectLst/>
        </p:spPr>
      </p:pic>
      <p:graphicFrame>
        <p:nvGraphicFramePr>
          <p:cNvPr id="154632" name="Object 8"/>
          <p:cNvGraphicFramePr>
            <a:graphicFrameLocks noChangeAspect="1"/>
          </p:cNvGraphicFramePr>
          <p:nvPr>
            <p:extLst>
              <p:ext uri="{D42A27DB-BD31-4B8C-83A1-F6EECF244321}">
                <p14:modId xmlns:p14="http://schemas.microsoft.com/office/powerpoint/2010/main" val="1569570145"/>
              </p:ext>
            </p:extLst>
          </p:nvPr>
        </p:nvGraphicFramePr>
        <p:xfrm>
          <a:off x="190550" y="1887637"/>
          <a:ext cx="11592003" cy="3557587"/>
        </p:xfrm>
        <a:graphic>
          <a:graphicData uri="http://schemas.openxmlformats.org/presentationml/2006/ole">
            <mc:AlternateContent xmlns:mc="http://schemas.openxmlformats.org/markup-compatibility/2006">
              <mc:Choice xmlns:v="urn:schemas-microsoft-com:vml" Requires="v">
                <p:oleObj spid="_x0000_s221187" name="文档" r:id="rId5" imgW="11593117" imgH="3557605" progId="">
                  <p:embed/>
                </p:oleObj>
              </mc:Choice>
              <mc:Fallback>
                <p:oleObj name="文档" r:id="rId5" imgW="11593117" imgH="3557605"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50" y="1887637"/>
                        <a:ext cx="11592003" cy="355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826" name="Object 2"/>
          <p:cNvGraphicFramePr>
            <a:graphicFrameLocks noChangeAspect="1"/>
          </p:cNvGraphicFramePr>
          <p:nvPr>
            <p:extLst>
              <p:ext uri="{D42A27DB-BD31-4B8C-83A1-F6EECF244321}">
                <p14:modId xmlns:p14="http://schemas.microsoft.com/office/powerpoint/2010/main" val="3183420725"/>
              </p:ext>
            </p:extLst>
          </p:nvPr>
        </p:nvGraphicFramePr>
        <p:xfrm>
          <a:off x="-24189" y="941288"/>
          <a:ext cx="11592003" cy="628650"/>
        </p:xfrm>
        <a:graphic>
          <a:graphicData uri="http://schemas.openxmlformats.org/presentationml/2006/ole">
            <mc:AlternateContent xmlns:mc="http://schemas.openxmlformats.org/markup-compatibility/2006">
              <mc:Choice xmlns:v="urn:schemas-microsoft-com:vml" Requires="v">
                <p:oleObj spid="_x0000_s222212" name="文档" r:id="rId3" imgW="11593117" imgH="628639" progId="">
                  <p:embed/>
                </p:oleObj>
              </mc:Choice>
              <mc:Fallback>
                <p:oleObj name="文档" r:id="rId3" imgW="11593117" imgH="62863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89" y="941288"/>
                        <a:ext cx="1159200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827" name="Picture 3"/>
          <p:cNvPicPr>
            <a:picLocks noChangeAspect="1" noChangeArrowheads="1"/>
          </p:cNvPicPr>
          <p:nvPr/>
        </p:nvPicPr>
        <p:blipFill>
          <a:blip r:embed="rId5" cstate="print"/>
          <a:srcRect/>
          <a:stretch>
            <a:fillRect/>
          </a:stretch>
        </p:blipFill>
        <p:spPr bwMode="auto">
          <a:xfrm>
            <a:off x="118542" y="1593155"/>
            <a:ext cx="11792507" cy="1076325"/>
          </a:xfrm>
          <a:prstGeom prst="rect">
            <a:avLst/>
          </a:prstGeom>
          <a:noFill/>
          <a:ln w="9525">
            <a:noFill/>
            <a:miter lim="800000"/>
            <a:headEnd/>
            <a:tailEnd/>
          </a:ln>
          <a:effectLst/>
        </p:spPr>
      </p:pic>
      <p:pic>
        <p:nvPicPr>
          <p:cNvPr id="205828" name="Picture 4"/>
          <p:cNvPicPr>
            <a:picLocks noChangeAspect="1" noChangeArrowheads="1"/>
          </p:cNvPicPr>
          <p:nvPr/>
        </p:nvPicPr>
        <p:blipFill>
          <a:blip r:embed="rId6" cstate="print"/>
          <a:srcRect/>
          <a:stretch>
            <a:fillRect/>
          </a:stretch>
        </p:blipFill>
        <p:spPr bwMode="auto">
          <a:xfrm>
            <a:off x="118542" y="4397672"/>
            <a:ext cx="11786158" cy="471488"/>
          </a:xfrm>
          <a:prstGeom prst="rect">
            <a:avLst/>
          </a:prstGeom>
          <a:noFill/>
          <a:ln w="9525">
            <a:noFill/>
            <a:miter lim="800000"/>
            <a:headEnd/>
            <a:tailEnd/>
          </a:ln>
          <a:effectLst/>
        </p:spPr>
      </p:pic>
      <p:graphicFrame>
        <p:nvGraphicFramePr>
          <p:cNvPr id="205829" name="Object 5"/>
          <p:cNvGraphicFramePr>
            <a:graphicFrameLocks noChangeAspect="1"/>
          </p:cNvGraphicFramePr>
          <p:nvPr>
            <p:extLst>
              <p:ext uri="{D42A27DB-BD31-4B8C-83A1-F6EECF244321}">
                <p14:modId xmlns:p14="http://schemas.microsoft.com/office/powerpoint/2010/main" val="2670345825"/>
              </p:ext>
            </p:extLst>
          </p:nvPr>
        </p:nvGraphicFramePr>
        <p:xfrm>
          <a:off x="190550" y="2597472"/>
          <a:ext cx="11592003" cy="1778000"/>
        </p:xfrm>
        <a:graphic>
          <a:graphicData uri="http://schemas.openxmlformats.org/presentationml/2006/ole">
            <mc:AlternateContent xmlns:mc="http://schemas.openxmlformats.org/markup-compatibility/2006">
              <mc:Choice xmlns:v="urn:schemas-microsoft-com:vml" Requires="v">
                <p:oleObj spid="_x0000_s222213" name="文档" r:id="rId7" imgW="11593117" imgH="1778622" progId="">
                  <p:embed/>
                </p:oleObj>
              </mc:Choice>
              <mc:Fallback>
                <p:oleObj name="文档" r:id="rId7" imgW="11593117" imgH="1778622"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50" y="2597472"/>
                        <a:ext cx="11592003" cy="177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65" name="Picture 17" descr="\\Cn-20190109ccld\28.鼎城\3.物理\2020物理全能提分精讲册第一部分\2020第一部分9.30\思维导图.TIF"/>
          <p:cNvPicPr>
            <a:picLocks noChangeAspect="1" noChangeArrowheads="1"/>
          </p:cNvPicPr>
          <p:nvPr/>
        </p:nvPicPr>
        <p:blipFill>
          <a:blip r:embed="rId2" r:link="rId3" cstate="print"/>
          <a:srcRect/>
          <a:stretch>
            <a:fillRect/>
          </a:stretch>
        </p:blipFill>
        <p:spPr bwMode="auto">
          <a:xfrm>
            <a:off x="-1" y="0"/>
            <a:ext cx="12190413" cy="1008113"/>
          </a:xfrm>
          <a:prstGeom prst="rect">
            <a:avLst/>
          </a:prstGeom>
          <a:noFill/>
          <a:ln w="9525">
            <a:noFill/>
            <a:miter lim="800000"/>
            <a:headEnd/>
            <a:tailEnd/>
          </a:ln>
        </p:spPr>
      </p:pic>
      <p:pic>
        <p:nvPicPr>
          <p:cNvPr id="53266" name="Picture 18"/>
          <p:cNvPicPr>
            <a:picLocks noChangeAspect="1" noChangeArrowheads="1"/>
          </p:cNvPicPr>
          <p:nvPr/>
        </p:nvPicPr>
        <p:blipFill>
          <a:blip r:embed="rId4" cstate="print"/>
          <a:srcRect/>
          <a:stretch>
            <a:fillRect/>
          </a:stretch>
        </p:blipFill>
        <p:spPr bwMode="auto">
          <a:xfrm>
            <a:off x="550591" y="1340768"/>
            <a:ext cx="10657183" cy="4945490"/>
          </a:xfrm>
          <a:prstGeom prst="rect">
            <a:avLst/>
          </a:prstGeom>
          <a:noFill/>
          <a:ln w="9525">
            <a:noFill/>
            <a:miter lim="800000"/>
            <a:headEnd/>
            <a:tailEnd/>
          </a:ln>
          <a:effectLst/>
        </p:spPr>
      </p:pic>
      <p:pic>
        <p:nvPicPr>
          <p:cNvPr id="7"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5" cstate="print"/>
          <a:srcRect r="3149" b="5264"/>
          <a:stretch>
            <a:fillRect/>
          </a:stretch>
        </p:blipFill>
        <p:spPr bwMode="auto">
          <a:xfrm>
            <a:off x="10703718" y="1700808"/>
            <a:ext cx="808590" cy="792088"/>
          </a:xfrm>
          <a:prstGeom prst="rect">
            <a:avLst/>
          </a:prstGeom>
          <a:noFill/>
        </p:spPr>
      </p:pic>
      <p:pic>
        <p:nvPicPr>
          <p:cNvPr id="8"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5" cstate="print"/>
          <a:srcRect r="3149" b="5264"/>
          <a:stretch>
            <a:fillRect/>
          </a:stretch>
        </p:blipFill>
        <p:spPr bwMode="auto">
          <a:xfrm>
            <a:off x="10703718" y="3861048"/>
            <a:ext cx="808590" cy="792088"/>
          </a:xfrm>
          <a:prstGeom prst="rect">
            <a:avLst/>
          </a:prstGeom>
          <a:noFill/>
        </p:spPr>
      </p:pic>
      <p:pic>
        <p:nvPicPr>
          <p:cNvPr id="9"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5" cstate="print"/>
          <a:srcRect r="3149" b="5264"/>
          <a:stretch>
            <a:fillRect/>
          </a:stretch>
        </p:blipFill>
        <p:spPr bwMode="auto">
          <a:xfrm>
            <a:off x="11263280" y="5517232"/>
            <a:ext cx="808590" cy="792088"/>
          </a:xfrm>
          <a:prstGeom prst="rect">
            <a:avLst/>
          </a:prstGeom>
          <a:noFill/>
        </p:spPr>
      </p:pic>
      <p:pic>
        <p:nvPicPr>
          <p:cNvPr id="10"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5" cstate="print"/>
          <a:srcRect r="3149" b="5264"/>
          <a:stretch>
            <a:fillRect/>
          </a:stretch>
        </p:blipFill>
        <p:spPr bwMode="auto">
          <a:xfrm>
            <a:off x="1702718" y="2564904"/>
            <a:ext cx="808590" cy="792088"/>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2"/>
          <p:cNvPicPr>
            <a:picLocks noChangeAspect="1" noChangeArrowheads="1"/>
          </p:cNvPicPr>
          <p:nvPr/>
        </p:nvPicPr>
        <p:blipFill>
          <a:blip r:embed="rId3" cstate="print"/>
          <a:srcRect/>
          <a:stretch>
            <a:fillRect/>
          </a:stretch>
        </p:blipFill>
        <p:spPr bwMode="auto">
          <a:xfrm>
            <a:off x="219399" y="260648"/>
            <a:ext cx="11636447" cy="1076325"/>
          </a:xfrm>
          <a:prstGeom prst="rect">
            <a:avLst/>
          </a:prstGeom>
          <a:noFill/>
          <a:ln w="9525">
            <a:noFill/>
            <a:miter lim="800000"/>
            <a:headEnd/>
            <a:tailEnd/>
          </a:ln>
          <a:effectLst/>
        </p:spPr>
      </p:pic>
      <p:pic>
        <p:nvPicPr>
          <p:cNvPr id="210947" name="Picture 3"/>
          <p:cNvPicPr>
            <a:picLocks noChangeAspect="1" noChangeArrowheads="1"/>
          </p:cNvPicPr>
          <p:nvPr/>
        </p:nvPicPr>
        <p:blipFill>
          <a:blip r:embed="rId4" cstate="print"/>
          <a:srcRect/>
          <a:stretch>
            <a:fillRect/>
          </a:stretch>
        </p:blipFill>
        <p:spPr bwMode="auto">
          <a:xfrm>
            <a:off x="173367" y="6165304"/>
            <a:ext cx="11676130" cy="471487"/>
          </a:xfrm>
          <a:prstGeom prst="rect">
            <a:avLst/>
          </a:prstGeom>
          <a:noFill/>
          <a:ln w="9525">
            <a:noFill/>
            <a:miter lim="800000"/>
            <a:headEnd/>
            <a:tailEnd/>
          </a:ln>
          <a:effectLst/>
        </p:spPr>
      </p:pic>
      <p:graphicFrame>
        <p:nvGraphicFramePr>
          <p:cNvPr id="210949" name="Object 5"/>
          <p:cNvGraphicFramePr>
            <a:graphicFrameLocks noChangeAspect="1"/>
          </p:cNvGraphicFramePr>
          <p:nvPr>
            <p:extLst>
              <p:ext uri="{D42A27DB-BD31-4B8C-83A1-F6EECF244321}">
                <p14:modId xmlns:p14="http://schemas.microsoft.com/office/powerpoint/2010/main" val="665098818"/>
              </p:ext>
            </p:extLst>
          </p:nvPr>
        </p:nvGraphicFramePr>
        <p:xfrm>
          <a:off x="207355" y="3937595"/>
          <a:ext cx="11592003" cy="2371725"/>
        </p:xfrm>
        <a:graphic>
          <a:graphicData uri="http://schemas.openxmlformats.org/presentationml/2006/ole">
            <mc:AlternateContent xmlns:mc="http://schemas.openxmlformats.org/markup-compatibility/2006">
              <mc:Choice xmlns:v="urn:schemas-microsoft-com:vml" Requires="v">
                <p:oleObj spid="_x0000_s224260" name="文档" r:id="rId5" imgW="11593117" imgH="2371616" progId="">
                  <p:embed/>
                </p:oleObj>
              </mc:Choice>
              <mc:Fallback>
                <p:oleObj name="文档" r:id="rId5" imgW="11593117" imgH="2371616"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355" y="3937595"/>
                        <a:ext cx="11592003"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4259" name="Object 3"/>
          <p:cNvGraphicFramePr>
            <a:graphicFrameLocks noChangeAspect="1"/>
          </p:cNvGraphicFramePr>
          <p:nvPr>
            <p:extLst>
              <p:ext uri="{D42A27DB-BD31-4B8C-83A1-F6EECF244321}">
                <p14:modId xmlns:p14="http://schemas.microsoft.com/office/powerpoint/2010/main" val="3638810508"/>
              </p:ext>
            </p:extLst>
          </p:nvPr>
        </p:nvGraphicFramePr>
        <p:xfrm>
          <a:off x="208718" y="980728"/>
          <a:ext cx="11591925" cy="2963863"/>
        </p:xfrm>
        <a:graphic>
          <a:graphicData uri="http://schemas.openxmlformats.org/presentationml/2006/ole">
            <mc:AlternateContent xmlns:mc="http://schemas.openxmlformats.org/markup-compatibility/2006">
              <mc:Choice xmlns:v="urn:schemas-microsoft-com:vml" Requires="v">
                <p:oleObj spid="_x0000_s224261" name="文档" r:id="rId7" imgW="11593117" imgH="2964611" progId="">
                  <p:embed/>
                </p:oleObj>
              </mc:Choice>
              <mc:Fallback>
                <p:oleObj name="文档" r:id="rId7" imgW="11593117" imgH="2964611"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8718" y="980728"/>
                        <a:ext cx="11591925" cy="296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1" name="Picture 3"/>
          <p:cNvPicPr>
            <a:picLocks noChangeAspect="1" noChangeArrowheads="1"/>
          </p:cNvPicPr>
          <p:nvPr/>
        </p:nvPicPr>
        <p:blipFill>
          <a:blip r:embed="rId3" cstate="print"/>
          <a:srcRect/>
          <a:stretch>
            <a:fillRect/>
          </a:stretch>
        </p:blipFill>
        <p:spPr bwMode="auto">
          <a:xfrm>
            <a:off x="219399" y="912515"/>
            <a:ext cx="11636447" cy="1076325"/>
          </a:xfrm>
          <a:prstGeom prst="rect">
            <a:avLst/>
          </a:prstGeom>
          <a:noFill/>
          <a:ln w="9525">
            <a:noFill/>
            <a:miter lim="800000"/>
            <a:headEnd/>
            <a:tailEnd/>
          </a:ln>
          <a:effectLst/>
        </p:spPr>
      </p:pic>
      <p:pic>
        <p:nvPicPr>
          <p:cNvPr id="222212" name="Picture 4"/>
          <p:cNvPicPr>
            <a:picLocks noChangeAspect="1" noChangeArrowheads="1"/>
          </p:cNvPicPr>
          <p:nvPr/>
        </p:nvPicPr>
        <p:blipFill>
          <a:blip r:embed="rId4" cstate="print"/>
          <a:srcRect/>
          <a:stretch>
            <a:fillRect/>
          </a:stretch>
        </p:blipFill>
        <p:spPr bwMode="auto">
          <a:xfrm>
            <a:off x="173367" y="5981849"/>
            <a:ext cx="11676130" cy="471487"/>
          </a:xfrm>
          <a:prstGeom prst="rect">
            <a:avLst/>
          </a:prstGeom>
          <a:noFill/>
          <a:ln w="9525">
            <a:noFill/>
            <a:miter lim="800000"/>
            <a:headEnd/>
            <a:tailEnd/>
          </a:ln>
          <a:effectLst/>
        </p:spPr>
      </p:pic>
      <p:graphicFrame>
        <p:nvGraphicFramePr>
          <p:cNvPr id="222213" name="Object 5"/>
          <p:cNvGraphicFramePr>
            <a:graphicFrameLocks noChangeAspect="1"/>
          </p:cNvGraphicFramePr>
          <p:nvPr>
            <p:extLst>
              <p:ext uri="{D42A27DB-BD31-4B8C-83A1-F6EECF244321}">
                <p14:modId xmlns:p14="http://schemas.microsoft.com/office/powerpoint/2010/main" val="3785303079"/>
              </p:ext>
            </p:extLst>
          </p:nvPr>
        </p:nvGraphicFramePr>
        <p:xfrm>
          <a:off x="244796" y="1599604"/>
          <a:ext cx="11592003" cy="3557588"/>
        </p:xfrm>
        <a:graphic>
          <a:graphicData uri="http://schemas.openxmlformats.org/presentationml/2006/ole">
            <mc:AlternateContent xmlns:mc="http://schemas.openxmlformats.org/markup-compatibility/2006">
              <mc:Choice xmlns:v="urn:schemas-microsoft-com:vml" Requires="v">
                <p:oleObj spid="_x0000_s228356" name="文档" r:id="rId5" imgW="11593117" imgH="3557605" progId="">
                  <p:embed/>
                </p:oleObj>
              </mc:Choice>
              <mc:Fallback>
                <p:oleObj name="文档" r:id="rId5" imgW="11593117" imgH="3557605"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796" y="1599604"/>
                        <a:ext cx="11592003" cy="355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28356" name="Picture 4" descr="C:\Users\Administrator\Desktop\QQ截图20200212171221.jpg"/>
          <p:cNvPicPr>
            <a:picLocks noChangeAspect="1" noChangeArrowheads="1"/>
          </p:cNvPicPr>
          <p:nvPr/>
        </p:nvPicPr>
        <p:blipFill>
          <a:blip r:embed="rId7" cstate="print"/>
          <a:srcRect/>
          <a:stretch>
            <a:fillRect/>
          </a:stretch>
        </p:blipFill>
        <p:spPr bwMode="auto">
          <a:xfrm>
            <a:off x="785229" y="5151462"/>
            <a:ext cx="6838950" cy="1085850"/>
          </a:xfrm>
          <a:prstGeom prst="rect">
            <a:avLst/>
          </a:prstGeom>
          <a:noFill/>
        </p:spPr>
      </p:pic>
      <p:pic>
        <p:nvPicPr>
          <p:cNvPr id="2" name="Picture 4" descr="C:\Users\Administrator\Desktop\QQ截图20200213164524.jpg"/>
          <p:cNvPicPr>
            <a:picLocks noChangeAspect="1" noChangeArrowheads="1"/>
          </p:cNvPicPr>
          <p:nvPr/>
        </p:nvPicPr>
        <p:blipFill>
          <a:blip r:embed="rId8" cstate="print"/>
          <a:srcRect/>
          <a:stretch>
            <a:fillRect/>
          </a:stretch>
        </p:blipFill>
        <p:spPr bwMode="auto">
          <a:xfrm>
            <a:off x="495387" y="404664"/>
            <a:ext cx="1076325" cy="438150"/>
          </a:xfrm>
          <a:prstGeom prst="rect">
            <a:avLst/>
          </a:prstGeom>
          <a:noFill/>
        </p:spPr>
      </p:pic>
      <p:pic>
        <p:nvPicPr>
          <p:cNvPr id="228357" name="Picture 5" descr="C:\Users\Administrator\Desktop\QQ截图20200213164552.jpg"/>
          <p:cNvPicPr>
            <a:picLocks noChangeAspect="1" noChangeArrowheads="1"/>
          </p:cNvPicPr>
          <p:nvPr/>
        </p:nvPicPr>
        <p:blipFill>
          <a:blip r:embed="rId9" cstate="print"/>
          <a:srcRect/>
          <a:stretch>
            <a:fillRect/>
          </a:stretch>
        </p:blipFill>
        <p:spPr bwMode="auto">
          <a:xfrm>
            <a:off x="1575507" y="432470"/>
            <a:ext cx="4286250" cy="47625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p:cNvPicPr>
            <a:picLocks noChangeAspect="1" noChangeArrowheads="1"/>
          </p:cNvPicPr>
          <p:nvPr/>
        </p:nvPicPr>
        <p:blipFill>
          <a:blip r:embed="rId3" cstate="print"/>
          <a:srcRect/>
          <a:stretch>
            <a:fillRect/>
          </a:stretch>
        </p:blipFill>
        <p:spPr bwMode="auto">
          <a:xfrm>
            <a:off x="147391" y="653256"/>
            <a:ext cx="11636447" cy="1076325"/>
          </a:xfrm>
          <a:prstGeom prst="rect">
            <a:avLst/>
          </a:prstGeom>
          <a:noFill/>
          <a:ln w="9525">
            <a:noFill/>
            <a:miter lim="800000"/>
            <a:headEnd/>
            <a:tailEnd/>
          </a:ln>
          <a:effectLst/>
        </p:spPr>
      </p:pic>
      <p:pic>
        <p:nvPicPr>
          <p:cNvPr id="221187" name="Picture 3"/>
          <p:cNvPicPr>
            <a:picLocks noChangeAspect="1" noChangeArrowheads="1"/>
          </p:cNvPicPr>
          <p:nvPr/>
        </p:nvPicPr>
        <p:blipFill>
          <a:blip r:embed="rId4" cstate="print"/>
          <a:srcRect/>
          <a:stretch>
            <a:fillRect/>
          </a:stretch>
        </p:blipFill>
        <p:spPr bwMode="auto">
          <a:xfrm>
            <a:off x="-127211" y="6197872"/>
            <a:ext cx="11904700" cy="471488"/>
          </a:xfrm>
          <a:prstGeom prst="rect">
            <a:avLst/>
          </a:prstGeom>
          <a:noFill/>
          <a:ln w="9525">
            <a:noFill/>
            <a:miter lim="800000"/>
            <a:headEnd/>
            <a:tailEnd/>
          </a:ln>
          <a:effectLst/>
        </p:spPr>
      </p:pic>
      <p:graphicFrame>
        <p:nvGraphicFramePr>
          <p:cNvPr id="229379" name="Object 3"/>
          <p:cNvGraphicFramePr>
            <a:graphicFrameLocks noChangeAspect="1"/>
          </p:cNvGraphicFramePr>
          <p:nvPr>
            <p:extLst>
              <p:ext uri="{D42A27DB-BD31-4B8C-83A1-F6EECF244321}">
                <p14:modId xmlns:p14="http://schemas.microsoft.com/office/powerpoint/2010/main" val="1528748122"/>
              </p:ext>
            </p:extLst>
          </p:nvPr>
        </p:nvGraphicFramePr>
        <p:xfrm>
          <a:off x="135347" y="4469680"/>
          <a:ext cx="11591925" cy="1778000"/>
        </p:xfrm>
        <a:graphic>
          <a:graphicData uri="http://schemas.openxmlformats.org/presentationml/2006/ole">
            <mc:AlternateContent xmlns:mc="http://schemas.openxmlformats.org/markup-compatibility/2006">
              <mc:Choice xmlns:v="urn:schemas-microsoft-com:vml" Requires="v">
                <p:oleObj spid="_x0000_s229380" name="文档" r:id="rId5" imgW="11593117" imgH="1778622" progId="">
                  <p:embed/>
                </p:oleObj>
              </mc:Choice>
              <mc:Fallback>
                <p:oleObj name="文档" r:id="rId5" imgW="11593117" imgH="1778622"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347" y="4469680"/>
                        <a:ext cx="11591925" cy="177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29380" name="Picture 4" descr="C:\Users\Administrator\Desktop\QQ截图20200212171249.jpg"/>
          <p:cNvPicPr>
            <a:picLocks noChangeAspect="1" noChangeArrowheads="1"/>
          </p:cNvPicPr>
          <p:nvPr/>
        </p:nvPicPr>
        <p:blipFill>
          <a:blip r:embed="rId7" cstate="print"/>
          <a:srcRect/>
          <a:stretch>
            <a:fillRect/>
          </a:stretch>
        </p:blipFill>
        <p:spPr bwMode="auto">
          <a:xfrm>
            <a:off x="351372" y="1449114"/>
            <a:ext cx="4536504" cy="2836489"/>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5" name="Picture 3"/>
          <p:cNvPicPr>
            <a:picLocks noChangeAspect="1" noChangeArrowheads="1"/>
          </p:cNvPicPr>
          <p:nvPr/>
        </p:nvPicPr>
        <p:blipFill>
          <a:blip r:embed="rId3" cstate="print"/>
          <a:srcRect/>
          <a:stretch>
            <a:fillRect/>
          </a:stretch>
        </p:blipFill>
        <p:spPr bwMode="auto">
          <a:xfrm>
            <a:off x="190550" y="908720"/>
            <a:ext cx="11720499" cy="1076325"/>
          </a:xfrm>
          <a:prstGeom prst="rect">
            <a:avLst/>
          </a:prstGeom>
          <a:noFill/>
          <a:ln w="9525">
            <a:noFill/>
            <a:miter lim="800000"/>
            <a:headEnd/>
            <a:tailEnd/>
          </a:ln>
          <a:effectLst/>
        </p:spPr>
      </p:pic>
      <p:pic>
        <p:nvPicPr>
          <p:cNvPr id="212996" name="Picture 4"/>
          <p:cNvPicPr>
            <a:picLocks noChangeAspect="1" noChangeArrowheads="1"/>
          </p:cNvPicPr>
          <p:nvPr/>
        </p:nvPicPr>
        <p:blipFill>
          <a:blip r:embed="rId4" cstate="print"/>
          <a:srcRect/>
          <a:stretch>
            <a:fillRect/>
          </a:stretch>
        </p:blipFill>
        <p:spPr bwMode="auto">
          <a:xfrm>
            <a:off x="0" y="6093296"/>
            <a:ext cx="11904700" cy="471487"/>
          </a:xfrm>
          <a:prstGeom prst="rect">
            <a:avLst/>
          </a:prstGeom>
          <a:noFill/>
          <a:ln w="9525">
            <a:noFill/>
            <a:miter lim="800000"/>
            <a:headEnd/>
            <a:tailEnd/>
          </a:ln>
          <a:effectLst/>
        </p:spPr>
      </p:pic>
      <p:graphicFrame>
        <p:nvGraphicFramePr>
          <p:cNvPr id="212997" name="Object 5"/>
          <p:cNvGraphicFramePr>
            <a:graphicFrameLocks noChangeAspect="1"/>
          </p:cNvGraphicFramePr>
          <p:nvPr/>
        </p:nvGraphicFramePr>
        <p:xfrm>
          <a:off x="299999" y="1628800"/>
          <a:ext cx="11592003" cy="2371725"/>
        </p:xfrm>
        <a:graphic>
          <a:graphicData uri="http://schemas.openxmlformats.org/presentationml/2006/ole">
            <mc:AlternateContent xmlns:mc="http://schemas.openxmlformats.org/markup-compatibility/2006">
              <mc:Choice xmlns:v="urn:schemas-microsoft-com:vml" Requires="v">
                <p:oleObj spid="_x0000_s225284" name="文档" r:id="rId5" imgW="11593117" imgH="2371616" progId="">
                  <p:embed/>
                </p:oleObj>
              </mc:Choice>
              <mc:Fallback>
                <p:oleObj name="文档" r:id="rId5" imgW="11593117" imgH="2371616"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999" y="1628800"/>
                        <a:ext cx="11592003"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25284" name="Picture 4" descr="C:\Users\Administrator\Desktop\QQ截图20200212171553.jpg"/>
          <p:cNvPicPr>
            <a:picLocks noChangeAspect="1" noChangeArrowheads="1"/>
          </p:cNvPicPr>
          <p:nvPr/>
        </p:nvPicPr>
        <p:blipFill>
          <a:blip r:embed="rId7" cstate="print"/>
          <a:srcRect/>
          <a:stretch>
            <a:fillRect/>
          </a:stretch>
        </p:blipFill>
        <p:spPr bwMode="auto">
          <a:xfrm>
            <a:off x="802704" y="4005064"/>
            <a:ext cx="7380734" cy="2382389"/>
          </a:xfrm>
          <a:prstGeom prst="rect">
            <a:avLst/>
          </a:prstGeom>
          <a:noFill/>
        </p:spPr>
      </p:pic>
      <p:pic>
        <p:nvPicPr>
          <p:cNvPr id="2" name="Picture 4" descr="C:\Users\Administrator\Desktop\QQ截图20200213164536.jpg"/>
          <p:cNvPicPr>
            <a:picLocks noChangeAspect="1" noChangeArrowheads="1"/>
          </p:cNvPicPr>
          <p:nvPr/>
        </p:nvPicPr>
        <p:blipFill>
          <a:blip r:embed="rId8" cstate="print"/>
          <a:srcRect/>
          <a:stretch>
            <a:fillRect/>
          </a:stretch>
        </p:blipFill>
        <p:spPr bwMode="auto">
          <a:xfrm>
            <a:off x="550590" y="476672"/>
            <a:ext cx="1057275" cy="381000"/>
          </a:xfrm>
          <a:prstGeom prst="rect">
            <a:avLst/>
          </a:prstGeom>
          <a:noFill/>
        </p:spPr>
      </p:pic>
      <p:pic>
        <p:nvPicPr>
          <p:cNvPr id="225285" name="Picture 5" descr="C:\Users\Administrator\Desktop\QQ截图20200213164514.jpg"/>
          <p:cNvPicPr>
            <a:picLocks noChangeAspect="1" noChangeArrowheads="1"/>
          </p:cNvPicPr>
          <p:nvPr/>
        </p:nvPicPr>
        <p:blipFill>
          <a:blip r:embed="rId9" cstate="print"/>
          <a:srcRect/>
          <a:stretch>
            <a:fillRect/>
          </a:stretch>
        </p:blipFill>
        <p:spPr bwMode="auto">
          <a:xfrm>
            <a:off x="1630710" y="476672"/>
            <a:ext cx="4010025" cy="43815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p:cNvPicPr>
            <a:picLocks noChangeAspect="1" noChangeArrowheads="1"/>
          </p:cNvPicPr>
          <p:nvPr/>
        </p:nvPicPr>
        <p:blipFill>
          <a:blip r:embed="rId3" cstate="print"/>
          <a:srcRect/>
          <a:stretch>
            <a:fillRect/>
          </a:stretch>
        </p:blipFill>
        <p:spPr bwMode="auto">
          <a:xfrm>
            <a:off x="82487" y="797272"/>
            <a:ext cx="11737304" cy="1076325"/>
          </a:xfrm>
          <a:prstGeom prst="rect">
            <a:avLst/>
          </a:prstGeom>
          <a:noFill/>
          <a:ln w="9525">
            <a:noFill/>
            <a:miter lim="800000"/>
            <a:headEnd/>
            <a:tailEnd/>
          </a:ln>
          <a:effectLst/>
        </p:spPr>
      </p:pic>
      <p:pic>
        <p:nvPicPr>
          <p:cNvPr id="214019" name="Picture 3"/>
          <p:cNvPicPr>
            <a:picLocks noChangeAspect="1" noChangeArrowheads="1"/>
          </p:cNvPicPr>
          <p:nvPr/>
        </p:nvPicPr>
        <p:blipFill>
          <a:blip r:embed="rId4" cstate="print"/>
          <a:srcRect/>
          <a:stretch>
            <a:fillRect/>
          </a:stretch>
        </p:blipFill>
        <p:spPr bwMode="auto">
          <a:xfrm>
            <a:off x="10479" y="5981848"/>
            <a:ext cx="11809312" cy="471488"/>
          </a:xfrm>
          <a:prstGeom prst="rect">
            <a:avLst/>
          </a:prstGeom>
          <a:noFill/>
          <a:ln w="9525">
            <a:noFill/>
            <a:miter lim="800000"/>
            <a:headEnd/>
            <a:tailEnd/>
          </a:ln>
          <a:effectLst/>
        </p:spPr>
      </p:pic>
      <p:pic>
        <p:nvPicPr>
          <p:cNvPr id="226307" name="Picture 3" descr="C:\Users\Administrator\Desktop\QQ截图20200212171608.jpg"/>
          <p:cNvPicPr>
            <a:picLocks noChangeAspect="1" noChangeArrowheads="1"/>
          </p:cNvPicPr>
          <p:nvPr/>
        </p:nvPicPr>
        <p:blipFill>
          <a:blip r:embed="rId5" cstate="print"/>
          <a:srcRect/>
          <a:stretch>
            <a:fillRect/>
          </a:stretch>
        </p:blipFill>
        <p:spPr bwMode="auto">
          <a:xfrm>
            <a:off x="442527" y="1661368"/>
            <a:ext cx="5114925" cy="2400300"/>
          </a:xfrm>
          <a:prstGeom prst="rect">
            <a:avLst/>
          </a:prstGeom>
          <a:noFill/>
        </p:spPr>
      </p:pic>
      <p:graphicFrame>
        <p:nvGraphicFramePr>
          <p:cNvPr id="226308" name="Object 4"/>
          <p:cNvGraphicFramePr>
            <a:graphicFrameLocks noChangeAspect="1"/>
          </p:cNvGraphicFramePr>
          <p:nvPr>
            <p:extLst>
              <p:ext uri="{D42A27DB-BD31-4B8C-83A1-F6EECF244321}">
                <p14:modId xmlns:p14="http://schemas.microsoft.com/office/powerpoint/2010/main" val="747569802"/>
              </p:ext>
            </p:extLst>
          </p:nvPr>
        </p:nvGraphicFramePr>
        <p:xfrm>
          <a:off x="-61529" y="4131840"/>
          <a:ext cx="12061391" cy="1850008"/>
        </p:xfrm>
        <a:graphic>
          <a:graphicData uri="http://schemas.openxmlformats.org/presentationml/2006/ole">
            <mc:AlternateContent xmlns:mc="http://schemas.openxmlformats.org/markup-compatibility/2006">
              <mc:Choice xmlns:v="urn:schemas-microsoft-com:vml" Requires="v">
                <p:oleObj spid="_x0000_s226309" name="文档" r:id="rId6" imgW="11593117" imgH="1778622" progId="">
                  <p:embed/>
                </p:oleObj>
              </mc:Choice>
              <mc:Fallback>
                <p:oleObj name="文档" r:id="rId6" imgW="11593117" imgH="1778622" progId="">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29" y="4131840"/>
                        <a:ext cx="12061391" cy="1850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3063" name="Object 7"/>
          <p:cNvGraphicFramePr>
            <a:graphicFrameLocks noChangeAspect="1"/>
          </p:cNvGraphicFramePr>
          <p:nvPr/>
        </p:nvGraphicFramePr>
        <p:xfrm>
          <a:off x="299999" y="980728"/>
          <a:ext cx="11592003" cy="4779963"/>
        </p:xfrm>
        <a:graphic>
          <a:graphicData uri="http://schemas.openxmlformats.org/presentationml/2006/ole">
            <mc:AlternateContent xmlns:mc="http://schemas.openxmlformats.org/markup-compatibility/2006">
              <mc:Choice xmlns:v="urn:schemas-microsoft-com:vml" Requires="v">
                <p:oleObj spid="_x0000_s232451" name="文档" r:id="rId3" imgW="11593117" imgH="4779597" progId="">
                  <p:embed/>
                </p:oleObj>
              </mc:Choice>
              <mc:Fallback>
                <p:oleObj name="文档" r:id="rId3" imgW="11593117" imgH="477959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999" y="980728"/>
                        <a:ext cx="11592003" cy="477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3064" name="Picture 8"/>
          <p:cNvPicPr>
            <a:picLocks noChangeAspect="1" noChangeArrowheads="1"/>
          </p:cNvPicPr>
          <p:nvPr/>
        </p:nvPicPr>
        <p:blipFill>
          <a:blip r:embed="rId5" cstate="print"/>
          <a:srcRect/>
          <a:stretch>
            <a:fillRect/>
          </a:stretch>
        </p:blipFill>
        <p:spPr bwMode="auto">
          <a:xfrm>
            <a:off x="8255445" y="2692250"/>
            <a:ext cx="3600401" cy="2509433"/>
          </a:xfrm>
          <a:prstGeom prst="rect">
            <a:avLst/>
          </a:prstGeom>
          <a:noFill/>
          <a:ln w="9525">
            <a:noFill/>
            <a:miter lim="800000"/>
            <a:headEnd/>
            <a:tailEnd/>
          </a:ln>
          <a:effectLst/>
        </p:spPr>
      </p:pic>
      <p:sp>
        <p:nvSpPr>
          <p:cNvPr id="173065" name="Text Box 9"/>
          <p:cNvSpPr txBox="1">
            <a:spLocks noChangeArrowheads="1"/>
          </p:cNvSpPr>
          <p:nvPr/>
        </p:nvSpPr>
        <p:spPr bwMode="auto">
          <a:xfrm>
            <a:off x="6382507" y="2761764"/>
            <a:ext cx="774571" cy="523220"/>
          </a:xfrm>
          <a:prstGeom prst="rect">
            <a:avLst/>
          </a:prstGeom>
          <a:noFill/>
          <a:ln w="9525">
            <a:noFill/>
            <a:miter lim="800000"/>
            <a:headEnd/>
            <a:tailEnd/>
          </a:ln>
          <a:effectLst/>
        </p:spPr>
        <p:txBody>
          <a:bodyPr wrap="none">
            <a:spAutoFit/>
          </a:bodyPr>
          <a:lstStyle/>
          <a:p>
            <a:r>
              <a:rPr lang="en-US" altLang="zh-CN" sz="2800" b="1" dirty="0">
                <a:solidFill>
                  <a:srgbClr val="FF0000"/>
                </a:solidFill>
                <a:latin typeface="微软雅黑" pitchFamily="34" charset="-122"/>
                <a:ea typeface="微软雅黑" pitchFamily="34" charset="-122"/>
              </a:rPr>
              <a:t>CD</a:t>
            </a:r>
            <a:r>
              <a:rPr lang="en-US" altLang="zh-CN" dirty="0"/>
              <a:t> </a:t>
            </a:r>
            <a:endParaRPr lang="zh-CN" altLang="en-US" dirty="0"/>
          </a:p>
        </p:txBody>
      </p:sp>
      <p:sp>
        <p:nvSpPr>
          <p:cNvPr id="6" name="文本框 63"/>
          <p:cNvSpPr txBox="1"/>
          <p:nvPr/>
        </p:nvSpPr>
        <p:spPr>
          <a:xfrm>
            <a:off x="3142878" y="89197"/>
            <a:ext cx="4694198" cy="645039"/>
          </a:xfrm>
          <a:prstGeom prst="rect">
            <a:avLst/>
          </a:prstGeom>
          <a:noFill/>
          <a:ln w="9525">
            <a:noFill/>
          </a:ln>
        </p:spPr>
        <p:txBody>
          <a:bodyPr wrap="square" anchor="t">
            <a:spAutoFit/>
          </a:bodyPr>
          <a:lstStyle/>
          <a:p>
            <a:pPr algn="ctr"/>
            <a:r>
              <a:rPr lang="zh-CN" altLang="en-US" sz="3600" b="1" dirty="0" smtClean="0">
                <a:solidFill>
                  <a:srgbClr val="FFFF00"/>
                </a:solidFill>
                <a:latin typeface="楷体" pitchFamily="49" charset="-122"/>
                <a:ea typeface="楷体" pitchFamily="49" charset="-122"/>
                <a:sym typeface="宋体" panose="02010600030101010101" pitchFamily="2" charset="-122"/>
              </a:rPr>
              <a:t>三、真题训练</a:t>
            </a:r>
            <a:endParaRPr lang="zh-CN" altLang="en-US" sz="3600" b="1" dirty="0">
              <a:solidFill>
                <a:srgbClr val="FFFF00"/>
              </a:solidFill>
              <a:latin typeface="楷体" pitchFamily="49" charset="-122"/>
              <a:ea typeface="楷体" pitchFamily="49" charset="-122"/>
              <a:sym typeface="宋体" panose="02010600030101010101" pitchFamily="2" charset="-122"/>
            </a:endParaRPr>
          </a:p>
        </p:txBody>
      </p:sp>
      <p:pic>
        <p:nvPicPr>
          <p:cNvPr id="7" name="Picture 3" descr="C:\Users\Administrator\Desktop\QQ截图20200213092333.jpg"/>
          <p:cNvPicPr>
            <a:picLocks noChangeAspect="1" noChangeArrowheads="1"/>
          </p:cNvPicPr>
          <p:nvPr/>
        </p:nvPicPr>
        <p:blipFill>
          <a:blip r:embed="rId6" cstate="print"/>
          <a:srcRect/>
          <a:stretch>
            <a:fillRect/>
          </a:stretch>
        </p:blipFill>
        <p:spPr bwMode="auto">
          <a:xfrm>
            <a:off x="9191550" y="1988839"/>
            <a:ext cx="2808312" cy="144017"/>
          </a:xfrm>
          <a:prstGeom prst="rect">
            <a:avLst/>
          </a:prstGeom>
          <a:noFill/>
        </p:spPr>
      </p:pic>
      <p:pic>
        <p:nvPicPr>
          <p:cNvPr id="8" name="Picture 3" descr="C:\Users\Administrator\Desktop\QQ截图20200213092333.jpg"/>
          <p:cNvPicPr>
            <a:picLocks noChangeAspect="1" noChangeArrowheads="1"/>
          </p:cNvPicPr>
          <p:nvPr/>
        </p:nvPicPr>
        <p:blipFill>
          <a:blip r:embed="rId6" cstate="print"/>
          <a:srcRect/>
          <a:stretch>
            <a:fillRect/>
          </a:stretch>
        </p:blipFill>
        <p:spPr bwMode="auto">
          <a:xfrm>
            <a:off x="262558" y="2564904"/>
            <a:ext cx="2880320" cy="147710"/>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73065"/>
                                        </p:tgtEl>
                                        <p:attrNameLst>
                                          <p:attrName>style.visibility</p:attrName>
                                        </p:attrNameLst>
                                      </p:cBhvr>
                                      <p:to>
                                        <p:strVal val="visible"/>
                                      </p:to>
                                    </p:set>
                                    <p:animEffect transition="in" filter="blinds(horizontal)">
                                      <p:cBhvr>
                                        <p:cTn id="16" dur="500"/>
                                        <p:tgtEl>
                                          <p:spTgt spid="173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0" name="Picture 2" descr="C:\Users\Administrator\Desktop\QQ截图20200213112647.jpg"/>
          <p:cNvPicPr>
            <a:picLocks noChangeAspect="1" noChangeArrowheads="1"/>
          </p:cNvPicPr>
          <p:nvPr/>
        </p:nvPicPr>
        <p:blipFill>
          <a:blip r:embed="rId2" cstate="print"/>
          <a:srcRect/>
          <a:stretch>
            <a:fillRect/>
          </a:stretch>
        </p:blipFill>
        <p:spPr bwMode="auto">
          <a:xfrm>
            <a:off x="164629" y="605061"/>
            <a:ext cx="962025" cy="447675"/>
          </a:xfrm>
          <a:prstGeom prst="rect">
            <a:avLst/>
          </a:prstGeom>
          <a:noFill/>
        </p:spPr>
      </p:pic>
      <p:pic>
        <p:nvPicPr>
          <p:cNvPr id="288771" name="Picture 3" descr="C:\Users\Administrator\Desktop\QQ截图20200213112634.jpg"/>
          <p:cNvPicPr>
            <a:picLocks noChangeAspect="1" noChangeArrowheads="1"/>
          </p:cNvPicPr>
          <p:nvPr/>
        </p:nvPicPr>
        <p:blipFill>
          <a:blip r:embed="rId3" cstate="print"/>
          <a:srcRect/>
          <a:stretch>
            <a:fillRect/>
          </a:stretch>
        </p:blipFill>
        <p:spPr bwMode="auto">
          <a:xfrm>
            <a:off x="5951190" y="1124744"/>
            <a:ext cx="6048672" cy="5070452"/>
          </a:xfrm>
          <a:prstGeom prst="rect">
            <a:avLst/>
          </a:prstGeom>
          <a:noFill/>
        </p:spPr>
      </p:pic>
      <p:pic>
        <p:nvPicPr>
          <p:cNvPr id="288772" name="Picture 4" descr="C:\Users\Administrator\Desktop\QQ截图20200213112618.jpg"/>
          <p:cNvPicPr>
            <a:picLocks noChangeAspect="1" noChangeArrowheads="1"/>
          </p:cNvPicPr>
          <p:nvPr/>
        </p:nvPicPr>
        <p:blipFill>
          <a:blip r:embed="rId4" cstate="print"/>
          <a:srcRect/>
          <a:stretch>
            <a:fillRect/>
          </a:stretch>
        </p:blipFill>
        <p:spPr bwMode="auto">
          <a:xfrm>
            <a:off x="190550" y="1196752"/>
            <a:ext cx="5760641" cy="3692719"/>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1730" name="Object 2"/>
          <p:cNvGraphicFramePr>
            <a:graphicFrameLocks noChangeAspect="1"/>
          </p:cNvGraphicFramePr>
          <p:nvPr>
            <p:extLst>
              <p:ext uri="{D42A27DB-BD31-4B8C-83A1-F6EECF244321}">
                <p14:modId xmlns:p14="http://schemas.microsoft.com/office/powerpoint/2010/main" val="1396074111"/>
              </p:ext>
            </p:extLst>
          </p:nvPr>
        </p:nvGraphicFramePr>
        <p:xfrm>
          <a:off x="119827" y="1383580"/>
          <a:ext cx="11592003" cy="3557588"/>
        </p:xfrm>
        <a:graphic>
          <a:graphicData uri="http://schemas.openxmlformats.org/presentationml/2006/ole">
            <mc:AlternateContent xmlns:mc="http://schemas.openxmlformats.org/markup-compatibility/2006">
              <mc:Choice xmlns:v="urn:schemas-microsoft-com:vml" Requires="v">
                <p:oleObj spid="_x0000_s233475" name="文档" r:id="rId3" imgW="11593117" imgH="3557605" progId="">
                  <p:embed/>
                </p:oleObj>
              </mc:Choice>
              <mc:Fallback>
                <p:oleObj name="文档" r:id="rId3" imgW="11593117" imgH="3557605"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827" y="1383580"/>
                        <a:ext cx="11592003" cy="355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1731" name="Picture 3"/>
          <p:cNvPicPr>
            <a:picLocks noChangeAspect="1" noChangeArrowheads="1"/>
          </p:cNvPicPr>
          <p:nvPr/>
        </p:nvPicPr>
        <p:blipFill>
          <a:blip r:embed="rId5" cstate="print"/>
          <a:srcRect/>
          <a:stretch>
            <a:fillRect/>
          </a:stretch>
        </p:blipFill>
        <p:spPr bwMode="auto">
          <a:xfrm>
            <a:off x="6984857" y="2679724"/>
            <a:ext cx="4942997" cy="2232248"/>
          </a:xfrm>
          <a:prstGeom prst="rect">
            <a:avLst/>
          </a:prstGeom>
          <a:noFill/>
          <a:ln w="9525">
            <a:noFill/>
            <a:miter lim="800000"/>
            <a:headEnd/>
            <a:tailEnd/>
          </a:ln>
          <a:effectLst/>
        </p:spPr>
      </p:pic>
      <p:sp>
        <p:nvSpPr>
          <p:cNvPr id="201732" name="Text Box 4"/>
          <p:cNvSpPr txBox="1">
            <a:spLocks noChangeArrowheads="1"/>
          </p:cNvSpPr>
          <p:nvPr/>
        </p:nvSpPr>
        <p:spPr bwMode="auto">
          <a:xfrm>
            <a:off x="10847734" y="1959644"/>
            <a:ext cx="819455" cy="523220"/>
          </a:xfrm>
          <a:prstGeom prst="rect">
            <a:avLst/>
          </a:prstGeom>
          <a:noFill/>
          <a:ln w="9525">
            <a:noFill/>
            <a:miter lim="800000"/>
            <a:headEnd/>
            <a:tailEnd/>
          </a:ln>
          <a:effectLst/>
        </p:spPr>
        <p:txBody>
          <a:bodyPr wrap="none">
            <a:spAutoFit/>
          </a:bodyPr>
          <a:lstStyle/>
          <a:p>
            <a:r>
              <a:rPr lang="en-US" altLang="zh-CN" sz="2800" b="1" dirty="0">
                <a:solidFill>
                  <a:srgbClr val="FF0000"/>
                </a:solidFill>
                <a:latin typeface="微软雅黑" pitchFamily="34" charset="-122"/>
                <a:ea typeface="微软雅黑" pitchFamily="34" charset="-122"/>
              </a:rPr>
              <a:t>BD</a:t>
            </a:r>
            <a:r>
              <a:rPr lang="en-US" altLang="zh-CN" sz="2800" dirty="0">
                <a:latin typeface="微软雅黑" pitchFamily="34" charset="-122"/>
                <a:ea typeface="微软雅黑" pitchFamily="34" charset="-122"/>
              </a:rPr>
              <a:t> </a:t>
            </a:r>
            <a:endParaRPr lang="zh-CN" altLang="en-US" sz="2800" dirty="0">
              <a:latin typeface="微软雅黑" pitchFamily="34" charset="-122"/>
              <a:ea typeface="微软雅黑" pitchFamily="34" charset="-122"/>
            </a:endParaRPr>
          </a:p>
        </p:txBody>
      </p:sp>
      <p:pic>
        <p:nvPicPr>
          <p:cNvPr id="5" name="Picture 3" descr="C:\Users\Administrator\Desktop\QQ截图20200213092333.jpg"/>
          <p:cNvPicPr>
            <a:picLocks noChangeAspect="1" noChangeArrowheads="1"/>
          </p:cNvPicPr>
          <p:nvPr/>
        </p:nvPicPr>
        <p:blipFill>
          <a:blip r:embed="rId6" cstate="print"/>
          <a:srcRect/>
          <a:stretch>
            <a:fillRect/>
          </a:stretch>
        </p:blipFill>
        <p:spPr bwMode="auto">
          <a:xfrm flipV="1">
            <a:off x="7247334" y="1743619"/>
            <a:ext cx="4536504" cy="128807"/>
          </a:xfrm>
          <a:prstGeom prst="rect">
            <a:avLst/>
          </a:prstGeom>
          <a:noFill/>
        </p:spPr>
      </p:pic>
      <p:pic>
        <p:nvPicPr>
          <p:cNvPr id="6" name="Picture 3" descr="C:\Users\Administrator\Desktop\QQ截图20200213092333.jpg"/>
          <p:cNvPicPr>
            <a:picLocks noChangeAspect="1" noChangeArrowheads="1"/>
          </p:cNvPicPr>
          <p:nvPr/>
        </p:nvPicPr>
        <p:blipFill>
          <a:blip r:embed="rId6" cstate="print"/>
          <a:srcRect/>
          <a:stretch>
            <a:fillRect/>
          </a:stretch>
        </p:blipFill>
        <p:spPr bwMode="auto">
          <a:xfrm flipV="1">
            <a:off x="46534" y="2391692"/>
            <a:ext cx="1615858" cy="144017"/>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01732"/>
                                        </p:tgtEl>
                                        <p:attrNameLst>
                                          <p:attrName>style.visibility</p:attrName>
                                        </p:attrNameLst>
                                      </p:cBhvr>
                                      <p:to>
                                        <p:strVal val="visible"/>
                                      </p:to>
                                    </p:set>
                                    <p:animEffect transition="in" filter="blinds(horizontal)">
                                      <p:cBhvr>
                                        <p:cTn id="16" dur="500"/>
                                        <p:tgtEl>
                                          <p:spTgt spid="201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QQ截图20200213112647.jpg"/>
          <p:cNvPicPr>
            <a:picLocks noChangeAspect="1" noChangeArrowheads="1"/>
          </p:cNvPicPr>
          <p:nvPr/>
        </p:nvPicPr>
        <p:blipFill>
          <a:blip r:embed="rId2" cstate="print"/>
          <a:srcRect/>
          <a:stretch>
            <a:fillRect/>
          </a:stretch>
        </p:blipFill>
        <p:spPr bwMode="auto">
          <a:xfrm>
            <a:off x="164629" y="605061"/>
            <a:ext cx="962025" cy="447675"/>
          </a:xfrm>
          <a:prstGeom prst="rect">
            <a:avLst/>
          </a:prstGeom>
          <a:noFill/>
        </p:spPr>
      </p:pic>
      <p:pic>
        <p:nvPicPr>
          <p:cNvPr id="289795" name="Picture 3" descr="C:\Users\Administrator\Desktop\QQ截图20200213113055.jpg"/>
          <p:cNvPicPr>
            <a:picLocks noChangeAspect="1" noChangeArrowheads="1"/>
          </p:cNvPicPr>
          <p:nvPr/>
        </p:nvPicPr>
        <p:blipFill>
          <a:blip r:embed="rId3" cstate="print"/>
          <a:srcRect/>
          <a:stretch>
            <a:fillRect/>
          </a:stretch>
        </p:blipFill>
        <p:spPr bwMode="auto">
          <a:xfrm>
            <a:off x="72008" y="1268760"/>
            <a:ext cx="6023198" cy="3538629"/>
          </a:xfrm>
          <a:prstGeom prst="rect">
            <a:avLst/>
          </a:prstGeom>
          <a:noFill/>
        </p:spPr>
      </p:pic>
      <p:pic>
        <p:nvPicPr>
          <p:cNvPr id="289796" name="Picture 4" descr="C:\Users\Administrator\Desktop\QQ截图20200213113105.jpg"/>
          <p:cNvPicPr>
            <a:picLocks noChangeAspect="1" noChangeArrowheads="1"/>
          </p:cNvPicPr>
          <p:nvPr/>
        </p:nvPicPr>
        <p:blipFill>
          <a:blip r:embed="rId4" cstate="print"/>
          <a:srcRect/>
          <a:stretch>
            <a:fillRect/>
          </a:stretch>
        </p:blipFill>
        <p:spPr bwMode="auto">
          <a:xfrm>
            <a:off x="6032199" y="1268759"/>
            <a:ext cx="6071176" cy="4104457"/>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9682" name="Object 2"/>
          <p:cNvGraphicFramePr>
            <a:graphicFrameLocks noChangeAspect="1"/>
          </p:cNvGraphicFramePr>
          <p:nvPr>
            <p:extLst>
              <p:ext uri="{D42A27DB-BD31-4B8C-83A1-F6EECF244321}">
                <p14:modId xmlns:p14="http://schemas.microsoft.com/office/powerpoint/2010/main" val="3245209058"/>
              </p:ext>
            </p:extLst>
          </p:nvPr>
        </p:nvGraphicFramePr>
        <p:xfrm>
          <a:off x="191835" y="915020"/>
          <a:ext cx="11592003" cy="3594100"/>
        </p:xfrm>
        <a:graphic>
          <a:graphicData uri="http://schemas.openxmlformats.org/presentationml/2006/ole">
            <mc:AlternateContent xmlns:mc="http://schemas.openxmlformats.org/markup-compatibility/2006">
              <mc:Choice xmlns:v="urn:schemas-microsoft-com:vml" Requires="v">
                <p:oleObj spid="_x0000_s235523" name="文档" r:id="rId3" imgW="11593117" imgH="3593609" progId="">
                  <p:embed/>
                </p:oleObj>
              </mc:Choice>
              <mc:Fallback>
                <p:oleObj name="文档" r:id="rId3" imgW="11593117" imgH="359360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835" y="915020"/>
                        <a:ext cx="11592003" cy="359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9683" name="Text Box 3"/>
          <p:cNvSpPr txBox="1">
            <a:spLocks noChangeArrowheads="1"/>
          </p:cNvSpPr>
          <p:nvPr/>
        </p:nvSpPr>
        <p:spPr bwMode="auto">
          <a:xfrm>
            <a:off x="5303118" y="3147268"/>
            <a:ext cx="1087157" cy="523220"/>
          </a:xfrm>
          <a:prstGeom prst="rect">
            <a:avLst/>
          </a:prstGeom>
          <a:noFill/>
          <a:ln w="9525">
            <a:noFill/>
            <a:miter lim="800000"/>
            <a:headEnd/>
            <a:tailEnd/>
          </a:ln>
          <a:effectLst/>
        </p:spPr>
        <p:txBody>
          <a:bodyPr wrap="none">
            <a:spAutoFit/>
          </a:bodyPr>
          <a:lstStyle/>
          <a:p>
            <a:r>
              <a:rPr lang="zh-CN" altLang="en-US" sz="2800" b="1" dirty="0">
                <a:solidFill>
                  <a:srgbClr val="FF0000"/>
                </a:solidFill>
                <a:latin typeface="宋体" pitchFamily="2" charset="-122"/>
                <a:ea typeface="宋体" pitchFamily="2" charset="-122"/>
              </a:rPr>
              <a:t>化学 </a:t>
            </a:r>
          </a:p>
        </p:txBody>
      </p:sp>
      <p:sp>
        <p:nvSpPr>
          <p:cNvPr id="199684" name="Text Box 4"/>
          <p:cNvSpPr txBox="1">
            <a:spLocks noChangeArrowheads="1"/>
          </p:cNvSpPr>
          <p:nvPr/>
        </p:nvSpPr>
        <p:spPr bwMode="auto">
          <a:xfrm>
            <a:off x="694606" y="3723332"/>
            <a:ext cx="4693914" cy="523220"/>
          </a:xfrm>
          <a:prstGeom prst="rect">
            <a:avLst/>
          </a:prstGeom>
          <a:noFill/>
          <a:ln w="9525">
            <a:noFill/>
            <a:miter lim="800000"/>
            <a:headEnd/>
            <a:tailEnd/>
          </a:ln>
          <a:effectLst/>
        </p:spPr>
        <p:txBody>
          <a:bodyPr wrap="none">
            <a:spAutoFit/>
          </a:bodyPr>
          <a:lstStyle/>
          <a:p>
            <a:r>
              <a:rPr lang="zh-CN" altLang="en-US" sz="2800" b="1" dirty="0">
                <a:solidFill>
                  <a:srgbClr val="FF0000"/>
                </a:solidFill>
                <a:latin typeface="宋体" pitchFamily="2" charset="-122"/>
                <a:ea typeface="宋体" pitchFamily="2" charset="-122"/>
              </a:rPr>
              <a:t>通电线圈在磁场中受力转动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9683"/>
                                        </p:tgtEl>
                                        <p:attrNameLst>
                                          <p:attrName>style.visibility</p:attrName>
                                        </p:attrNameLst>
                                      </p:cBhvr>
                                      <p:to>
                                        <p:strVal val="visible"/>
                                      </p:to>
                                    </p:set>
                                    <p:animEffect transition="in" filter="blinds(horizontal)">
                                      <p:cBhvr>
                                        <p:cTn id="7" dur="500"/>
                                        <p:tgtEl>
                                          <p:spTgt spid="19968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9684"/>
                                        </p:tgtEl>
                                        <p:attrNameLst>
                                          <p:attrName>style.visibility</p:attrName>
                                        </p:attrNameLst>
                                      </p:cBhvr>
                                      <p:to>
                                        <p:strVal val="visible"/>
                                      </p:to>
                                    </p:set>
                                    <p:animEffect transition="in" filter="blinds(horizontal)">
                                      <p:cBhvr>
                                        <p:cTn id="12" dur="500"/>
                                        <p:tgtEl>
                                          <p:spTgt spid="199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P spid="1996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008" y="836712"/>
            <a:ext cx="11999862" cy="2677656"/>
          </a:xfrm>
          <a:prstGeom prst="rect">
            <a:avLst/>
          </a:prstGeom>
        </p:spPr>
        <p:txBody>
          <a:bodyPr wrap="square">
            <a:spAutoFit/>
          </a:bodyPr>
          <a:lstStyle/>
          <a:p>
            <a:pPr>
              <a:lnSpc>
                <a:spcPct val="150000"/>
              </a:lnSpc>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一、磁现象 </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磁性：能够吸引</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____________</a:t>
            </a:r>
            <a:r>
              <a:rPr lang="zh-CN" altLang="en-US" sz="2800" b="1" dirty="0" smtClean="0">
                <a:latin typeface="宋体" pitchFamily="2" charset="-122"/>
                <a:ea typeface="宋体" pitchFamily="2" charset="-122"/>
                <a:cs typeface="Times New Roman" panose="02020603050405020304" pitchFamily="18" charset="0"/>
              </a:rPr>
              <a:t>等物质的性质</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磁极</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磁极：磁体磁性</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的两个部位</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磁体两极处磁性最强</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中间处磁性最弱</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 </a:t>
            </a:r>
            <a:endParaRPr lang="zh-CN" altLang="en-US" sz="2800" b="1" dirty="0">
              <a:latin typeface="宋体" pitchFamily="2" charset="-122"/>
              <a:ea typeface="宋体" pitchFamily="2" charset="-122"/>
              <a:cs typeface="Times New Roman" panose="02020603050405020304" pitchFamily="18" charset="0"/>
            </a:endParaRPr>
          </a:p>
        </p:txBody>
      </p:sp>
      <p:sp>
        <p:nvSpPr>
          <p:cNvPr id="3" name="矩形 2"/>
          <p:cNvSpPr/>
          <p:nvPr/>
        </p:nvSpPr>
        <p:spPr>
          <a:xfrm>
            <a:off x="3099049" y="1556792"/>
            <a:ext cx="1988045"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铁、</a:t>
            </a:r>
            <a:r>
              <a:rPr lang="zh-CN" altLang="zh-CN" sz="2800" b="1" dirty="0">
                <a:solidFill>
                  <a:srgbClr val="FF0000"/>
                </a:solidFill>
                <a:latin typeface="宋体" pitchFamily="2" charset="-122"/>
                <a:ea typeface="宋体" pitchFamily="2" charset="-122"/>
              </a:rPr>
              <a:t>钴、镍</a:t>
            </a:r>
            <a:endParaRPr lang="zh-CN" altLang="en-US" sz="2800" b="1" dirty="0">
              <a:solidFill>
                <a:srgbClr val="FF0000"/>
              </a:solidFill>
              <a:latin typeface="宋体" pitchFamily="2" charset="-122"/>
              <a:ea typeface="宋体" pitchFamily="2" charset="-122"/>
            </a:endParaRPr>
          </a:p>
        </p:txBody>
      </p:sp>
      <p:sp>
        <p:nvSpPr>
          <p:cNvPr id="4" name="矩形 3"/>
          <p:cNvSpPr/>
          <p:nvPr/>
        </p:nvSpPr>
        <p:spPr>
          <a:xfrm>
            <a:off x="3172965" y="2833772"/>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最强</a:t>
            </a:r>
            <a:endParaRPr lang="zh-CN" altLang="en-US" sz="2800" b="1" dirty="0">
              <a:solidFill>
                <a:srgbClr val="FF0000"/>
              </a:solidFill>
              <a:latin typeface="宋体" pitchFamily="2" charset="-122"/>
              <a:ea typeface="宋体" pitchFamily="2" charset="-122"/>
            </a:endParaRPr>
          </a:p>
        </p:txBody>
      </p:sp>
      <p:sp>
        <p:nvSpPr>
          <p:cNvPr id="45064" name="文本框 63"/>
          <p:cNvSpPr txBox="1"/>
          <p:nvPr/>
        </p:nvSpPr>
        <p:spPr>
          <a:xfrm>
            <a:off x="3363419" y="82952"/>
            <a:ext cx="4694198" cy="645039"/>
          </a:xfrm>
          <a:prstGeom prst="rect">
            <a:avLst/>
          </a:prstGeom>
          <a:noFill/>
          <a:ln w="9525">
            <a:noFill/>
          </a:ln>
        </p:spPr>
        <p:txBody>
          <a:bodyPr wrap="square" anchor="t">
            <a:spAutoFit/>
          </a:bodyPr>
          <a:lstStyle/>
          <a:p>
            <a:pPr algn="ctr"/>
            <a:r>
              <a:rPr lang="zh-CN" altLang="en-US" sz="3600" b="1" dirty="0" smtClean="0">
                <a:solidFill>
                  <a:srgbClr val="FFFF00"/>
                </a:solidFill>
                <a:latin typeface="楷体" pitchFamily="49" charset="-122"/>
                <a:ea typeface="楷体" pitchFamily="49" charset="-122"/>
                <a:sym typeface="宋体" panose="02010600030101010101" pitchFamily="2" charset="-122"/>
              </a:rPr>
              <a:t>一、知识点回顾</a:t>
            </a:r>
            <a:endParaRPr lang="zh-CN" altLang="en-US" sz="3600" b="1" dirty="0">
              <a:solidFill>
                <a:srgbClr val="FFFF00"/>
              </a:solidFill>
              <a:latin typeface="楷体" pitchFamily="49" charset="-122"/>
              <a:ea typeface="楷体" pitchFamily="49" charset="-122"/>
              <a:sym typeface="宋体" panose="02010600030101010101" pitchFamily="2" charset="-122"/>
            </a:endParaRPr>
          </a:p>
        </p:txBody>
      </p:sp>
      <p:pic>
        <p:nvPicPr>
          <p:cNvPr id="30721" name="Picture 1" descr="C:\Users\Administrator\Desktop\新建文件夹\磁体.jpg"/>
          <p:cNvPicPr>
            <a:picLocks noChangeAspect="1" noChangeArrowheads="1"/>
          </p:cNvPicPr>
          <p:nvPr/>
        </p:nvPicPr>
        <p:blipFill>
          <a:blip r:embed="rId3" cstate="print"/>
          <a:srcRect/>
          <a:stretch>
            <a:fillRect/>
          </a:stretch>
        </p:blipFill>
        <p:spPr bwMode="auto">
          <a:xfrm>
            <a:off x="8615486" y="836712"/>
            <a:ext cx="1967810" cy="2016224"/>
          </a:xfrm>
          <a:prstGeom prst="rect">
            <a:avLst/>
          </a:prstGeom>
          <a:noFill/>
        </p:spPr>
      </p:pic>
      <p:pic>
        <p:nvPicPr>
          <p:cNvPr id="30722" name="Picture 2" descr="C:\Users\Administrator\Desktop\新建文件夹\磁极.jpg"/>
          <p:cNvPicPr>
            <a:picLocks noChangeAspect="1" noChangeArrowheads="1"/>
          </p:cNvPicPr>
          <p:nvPr/>
        </p:nvPicPr>
        <p:blipFill>
          <a:blip r:embed="rId4" cstate="print"/>
          <a:srcRect/>
          <a:stretch>
            <a:fillRect/>
          </a:stretch>
        </p:blipFill>
        <p:spPr bwMode="auto">
          <a:xfrm>
            <a:off x="4006974" y="3489908"/>
            <a:ext cx="3600400" cy="290309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8658" name="Object 2"/>
          <p:cNvGraphicFramePr>
            <a:graphicFrameLocks noChangeAspect="1"/>
          </p:cNvGraphicFramePr>
          <p:nvPr>
            <p:extLst>
              <p:ext uri="{D42A27DB-BD31-4B8C-83A1-F6EECF244321}">
                <p14:modId xmlns:p14="http://schemas.microsoft.com/office/powerpoint/2010/main" val="2040462286"/>
              </p:ext>
            </p:extLst>
          </p:nvPr>
        </p:nvGraphicFramePr>
        <p:xfrm>
          <a:off x="120986" y="854124"/>
          <a:ext cx="11878876" cy="3582988"/>
        </p:xfrm>
        <a:graphic>
          <a:graphicData uri="http://schemas.openxmlformats.org/presentationml/2006/ole">
            <mc:AlternateContent xmlns:mc="http://schemas.openxmlformats.org/markup-compatibility/2006">
              <mc:Choice xmlns:v="urn:schemas-microsoft-com:vml" Requires="v">
                <p:oleObj spid="_x0000_s236547" name="文档" r:id="rId3" imgW="11736762" imgH="3583168" progId="">
                  <p:embed/>
                </p:oleObj>
              </mc:Choice>
              <mc:Fallback>
                <p:oleObj name="文档" r:id="rId3" imgW="11736762" imgH="3583168"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986" y="854124"/>
                        <a:ext cx="11878876" cy="358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8659" name="Rectangle 3"/>
          <p:cNvSpPr>
            <a:spLocks noChangeArrowheads="1"/>
          </p:cNvSpPr>
          <p:nvPr/>
        </p:nvSpPr>
        <p:spPr bwMode="auto">
          <a:xfrm>
            <a:off x="9960825" y="3097986"/>
            <a:ext cx="1087157"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机械 </a:t>
            </a:r>
          </a:p>
        </p:txBody>
      </p:sp>
      <p:sp>
        <p:nvSpPr>
          <p:cNvPr id="198660" name="Rectangle 4"/>
          <p:cNvSpPr>
            <a:spLocks noChangeArrowheads="1"/>
          </p:cNvSpPr>
          <p:nvPr/>
        </p:nvSpPr>
        <p:spPr bwMode="auto">
          <a:xfrm>
            <a:off x="2566814" y="3631659"/>
            <a:ext cx="5415265"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通电导体在磁场中受到力的作用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8659"/>
                                        </p:tgtEl>
                                        <p:attrNameLst>
                                          <p:attrName>style.visibility</p:attrName>
                                        </p:attrNameLst>
                                      </p:cBhvr>
                                      <p:to>
                                        <p:strVal val="visible"/>
                                      </p:to>
                                    </p:set>
                                    <p:animEffect transition="in" filter="blinds(horizontal)">
                                      <p:cBhvr>
                                        <p:cTn id="7" dur="500"/>
                                        <p:tgtEl>
                                          <p:spTgt spid="1986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8660"/>
                                        </p:tgtEl>
                                        <p:attrNameLst>
                                          <p:attrName>style.visibility</p:attrName>
                                        </p:attrNameLst>
                                      </p:cBhvr>
                                      <p:to>
                                        <p:strVal val="visible"/>
                                      </p:to>
                                    </p:set>
                                    <p:animEffect transition="in" filter="blinds(horizontal)">
                                      <p:cBhvr>
                                        <p:cTn id="12" dur="500"/>
                                        <p:tgtEl>
                                          <p:spTgt spid="198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p:bldP spid="1986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7634" name="Object 2"/>
          <p:cNvGraphicFramePr>
            <a:graphicFrameLocks noChangeAspect="1"/>
          </p:cNvGraphicFramePr>
          <p:nvPr>
            <p:extLst>
              <p:ext uri="{D42A27DB-BD31-4B8C-83A1-F6EECF244321}">
                <p14:modId xmlns:p14="http://schemas.microsoft.com/office/powerpoint/2010/main" val="1537461392"/>
              </p:ext>
            </p:extLst>
          </p:nvPr>
        </p:nvGraphicFramePr>
        <p:xfrm>
          <a:off x="191835" y="836712"/>
          <a:ext cx="11809061" cy="5616624"/>
        </p:xfrm>
        <a:graphic>
          <a:graphicData uri="http://schemas.openxmlformats.org/presentationml/2006/ole">
            <mc:AlternateContent xmlns:mc="http://schemas.openxmlformats.org/markup-compatibility/2006">
              <mc:Choice xmlns:v="urn:schemas-microsoft-com:vml" Requires="v">
                <p:oleObj spid="_x0000_s237571" name="文档" r:id="rId3" imgW="11593117" imgH="5513369" progId="">
                  <p:embed/>
                </p:oleObj>
              </mc:Choice>
              <mc:Fallback>
                <p:oleObj name="文档" r:id="rId3" imgW="11593117" imgH="551336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835" y="836712"/>
                        <a:ext cx="11809061"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7635" name="Rectangle 3"/>
          <p:cNvSpPr>
            <a:spLocks noChangeArrowheads="1"/>
          </p:cNvSpPr>
          <p:nvPr/>
        </p:nvSpPr>
        <p:spPr bwMode="auto">
          <a:xfrm>
            <a:off x="9479582" y="1988840"/>
            <a:ext cx="532518" cy="523220"/>
          </a:xfrm>
          <a:prstGeom prst="rect">
            <a:avLst/>
          </a:prstGeom>
          <a:noFill/>
          <a:ln w="9525">
            <a:noFill/>
            <a:miter lim="800000"/>
            <a:headEnd/>
            <a:tailEnd/>
          </a:ln>
          <a:effectLst/>
        </p:spPr>
        <p:txBody>
          <a:bodyPr wrap="none" anchor="ctr">
            <a:spAutoFit/>
          </a:bodyPr>
          <a:lstStyle/>
          <a:p>
            <a:pPr eaLnBrk="1" hangingPunct="1"/>
            <a:r>
              <a:rPr lang="en-US" altLang="zh-CN" sz="2800" b="1" dirty="0">
                <a:solidFill>
                  <a:srgbClr val="FF0000"/>
                </a:solidFill>
                <a:latin typeface="微软雅黑" pitchFamily="34" charset="-122"/>
                <a:ea typeface="微软雅黑" pitchFamily="34" charset="-122"/>
              </a:rPr>
              <a:t>D</a:t>
            </a:r>
            <a:r>
              <a:rPr lang="en-US" altLang="zh-CN" dirty="0"/>
              <a:t> </a:t>
            </a:r>
          </a:p>
        </p:txBody>
      </p:sp>
      <p:pic>
        <p:nvPicPr>
          <p:cNvPr id="4" name="Picture 3" descr="C:\Users\Administrator\Desktop\QQ截图20200213092333.jpg"/>
          <p:cNvPicPr>
            <a:picLocks noChangeAspect="1" noChangeArrowheads="1"/>
          </p:cNvPicPr>
          <p:nvPr/>
        </p:nvPicPr>
        <p:blipFill>
          <a:blip r:embed="rId5" cstate="print"/>
          <a:srcRect/>
          <a:stretch>
            <a:fillRect/>
          </a:stretch>
        </p:blipFill>
        <p:spPr bwMode="auto">
          <a:xfrm>
            <a:off x="5663158" y="1844825"/>
            <a:ext cx="4968552" cy="140580"/>
          </a:xfrm>
          <a:prstGeom prst="rect">
            <a:avLst/>
          </a:prstGeom>
          <a:noFill/>
        </p:spPr>
      </p:pic>
      <p:sp>
        <p:nvSpPr>
          <p:cNvPr id="5" name="TextBox 4"/>
          <p:cNvSpPr txBox="1"/>
          <p:nvPr/>
        </p:nvSpPr>
        <p:spPr>
          <a:xfrm>
            <a:off x="2278782" y="5157192"/>
            <a:ext cx="2348720" cy="523220"/>
          </a:xfrm>
          <a:prstGeom prst="rect">
            <a:avLst/>
          </a:prstGeom>
          <a:noFill/>
        </p:spPr>
        <p:txBody>
          <a:bodyPr wrap="none" rtlCol="0">
            <a:spAutoFit/>
          </a:bodyPr>
          <a:lstStyle/>
          <a:p>
            <a:r>
              <a:rPr lang="zh-CN" altLang="en-US" sz="2800" b="1" dirty="0" smtClean="0">
                <a:solidFill>
                  <a:schemeClr val="bg2">
                    <a:lumMod val="60000"/>
                    <a:lumOff val="40000"/>
                  </a:schemeClr>
                </a:solidFill>
                <a:latin typeface="宋体" pitchFamily="2" charset="-122"/>
                <a:ea typeface="宋体" pitchFamily="2" charset="-122"/>
              </a:rPr>
              <a:t>电流的热效应</a:t>
            </a:r>
            <a:endParaRPr lang="zh-CN" altLang="en-US" sz="2800" b="1" dirty="0">
              <a:solidFill>
                <a:schemeClr val="bg2">
                  <a:lumMod val="60000"/>
                  <a:lumOff val="40000"/>
                </a:schemeClr>
              </a:solidFill>
              <a:latin typeface="宋体" pitchFamily="2" charset="-122"/>
              <a:ea typeface="宋体" pitchFamily="2" charset="-122"/>
            </a:endParaRPr>
          </a:p>
        </p:txBody>
      </p:sp>
      <p:sp>
        <p:nvSpPr>
          <p:cNvPr id="6" name="TextBox 5"/>
          <p:cNvSpPr txBox="1"/>
          <p:nvPr/>
        </p:nvSpPr>
        <p:spPr>
          <a:xfrm>
            <a:off x="7418894" y="5138028"/>
            <a:ext cx="2348720" cy="523220"/>
          </a:xfrm>
          <a:prstGeom prst="rect">
            <a:avLst/>
          </a:prstGeom>
          <a:noFill/>
        </p:spPr>
        <p:txBody>
          <a:bodyPr wrap="none" rtlCol="0">
            <a:spAutoFit/>
          </a:bodyPr>
          <a:lstStyle/>
          <a:p>
            <a:r>
              <a:rPr lang="zh-CN" altLang="en-US" sz="2800" b="1" dirty="0" smtClean="0">
                <a:solidFill>
                  <a:schemeClr val="bg2">
                    <a:lumMod val="60000"/>
                    <a:lumOff val="40000"/>
                  </a:schemeClr>
                </a:solidFill>
                <a:latin typeface="宋体" pitchFamily="2" charset="-122"/>
                <a:ea typeface="宋体" pitchFamily="2" charset="-122"/>
              </a:rPr>
              <a:t>电流的磁效应</a:t>
            </a:r>
            <a:endParaRPr lang="zh-CN" altLang="en-US" sz="2800" b="1" dirty="0">
              <a:solidFill>
                <a:schemeClr val="bg2">
                  <a:lumMod val="60000"/>
                  <a:lumOff val="40000"/>
                </a:schemeClr>
              </a:solidFill>
              <a:latin typeface="宋体" pitchFamily="2" charset="-122"/>
              <a:ea typeface="宋体" pitchFamily="2" charset="-122"/>
            </a:endParaRPr>
          </a:p>
        </p:txBody>
      </p:sp>
      <p:sp>
        <p:nvSpPr>
          <p:cNvPr id="7" name="TextBox 6"/>
          <p:cNvSpPr txBox="1"/>
          <p:nvPr/>
        </p:nvSpPr>
        <p:spPr>
          <a:xfrm>
            <a:off x="2296758" y="5733256"/>
            <a:ext cx="1627369" cy="523220"/>
          </a:xfrm>
          <a:prstGeom prst="rect">
            <a:avLst/>
          </a:prstGeom>
          <a:noFill/>
        </p:spPr>
        <p:txBody>
          <a:bodyPr wrap="none" rtlCol="0">
            <a:spAutoFit/>
          </a:bodyPr>
          <a:lstStyle/>
          <a:p>
            <a:r>
              <a:rPr lang="zh-CN" altLang="en-US" sz="2800" b="1" dirty="0" smtClean="0">
                <a:solidFill>
                  <a:schemeClr val="bg2">
                    <a:lumMod val="60000"/>
                    <a:lumOff val="40000"/>
                  </a:schemeClr>
                </a:solidFill>
                <a:latin typeface="宋体" pitchFamily="2" charset="-122"/>
                <a:ea typeface="宋体" pitchFamily="2" charset="-122"/>
              </a:rPr>
              <a:t>电磁感应</a:t>
            </a:r>
            <a:endParaRPr lang="zh-CN" altLang="en-US" sz="2800" b="1" dirty="0">
              <a:solidFill>
                <a:schemeClr val="bg2">
                  <a:lumMod val="60000"/>
                  <a:lumOff val="40000"/>
                </a:schemeClr>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7635"/>
                                        </p:tgtEl>
                                        <p:attrNameLst>
                                          <p:attrName>style.visibility</p:attrName>
                                        </p:attrNameLst>
                                      </p:cBhvr>
                                      <p:to>
                                        <p:strVal val="visible"/>
                                      </p:to>
                                    </p:set>
                                    <p:animEffect transition="in" filter="blinds(horizontal)">
                                      <p:cBhvr>
                                        <p:cTn id="25" dur="5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1" name="Picture 3"/>
          <p:cNvPicPr>
            <a:picLocks noChangeAspect="1" noChangeArrowheads="1"/>
          </p:cNvPicPr>
          <p:nvPr/>
        </p:nvPicPr>
        <p:blipFill>
          <a:blip r:embed="rId3" cstate="print"/>
          <a:srcRect/>
          <a:stretch>
            <a:fillRect/>
          </a:stretch>
        </p:blipFill>
        <p:spPr bwMode="auto">
          <a:xfrm>
            <a:off x="9754242" y="4705288"/>
            <a:ext cx="1872208" cy="1863071"/>
          </a:xfrm>
          <a:prstGeom prst="rect">
            <a:avLst/>
          </a:prstGeom>
          <a:noFill/>
          <a:ln w="9525">
            <a:noFill/>
            <a:miter lim="800000"/>
            <a:headEnd/>
            <a:tailEnd/>
          </a:ln>
          <a:effectLst/>
        </p:spPr>
      </p:pic>
      <p:graphicFrame>
        <p:nvGraphicFramePr>
          <p:cNvPr id="196610" name="Object 2"/>
          <p:cNvGraphicFramePr>
            <a:graphicFrameLocks noChangeAspect="1"/>
          </p:cNvGraphicFramePr>
          <p:nvPr>
            <p:extLst>
              <p:ext uri="{D42A27DB-BD31-4B8C-83A1-F6EECF244321}">
                <p14:modId xmlns:p14="http://schemas.microsoft.com/office/powerpoint/2010/main" val="2803263407"/>
              </p:ext>
            </p:extLst>
          </p:nvPr>
        </p:nvGraphicFramePr>
        <p:xfrm>
          <a:off x="191835" y="773984"/>
          <a:ext cx="11592003" cy="4779962"/>
        </p:xfrm>
        <a:graphic>
          <a:graphicData uri="http://schemas.openxmlformats.org/presentationml/2006/ole">
            <mc:AlternateContent xmlns:mc="http://schemas.openxmlformats.org/markup-compatibility/2006">
              <mc:Choice xmlns:v="urn:schemas-microsoft-com:vml" Requires="v">
                <p:oleObj spid="_x0000_s238596" name="文档" r:id="rId4" imgW="11593117" imgH="4779597" progId="">
                  <p:embed/>
                </p:oleObj>
              </mc:Choice>
              <mc:Fallback>
                <p:oleObj name="文档" r:id="rId4" imgW="11593117" imgH="4779597"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835" y="773984"/>
                        <a:ext cx="11592003" cy="477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6612" name="Object 4"/>
          <p:cNvGraphicFramePr>
            <a:graphicFrameLocks noChangeAspect="1"/>
          </p:cNvGraphicFramePr>
          <p:nvPr>
            <p:extLst>
              <p:ext uri="{D42A27DB-BD31-4B8C-83A1-F6EECF244321}">
                <p14:modId xmlns:p14="http://schemas.microsoft.com/office/powerpoint/2010/main" val="501404398"/>
              </p:ext>
            </p:extLst>
          </p:nvPr>
        </p:nvGraphicFramePr>
        <p:xfrm>
          <a:off x="191835" y="3078240"/>
          <a:ext cx="11592003" cy="1185863"/>
        </p:xfrm>
        <a:graphic>
          <a:graphicData uri="http://schemas.openxmlformats.org/presentationml/2006/ole">
            <mc:AlternateContent xmlns:mc="http://schemas.openxmlformats.org/markup-compatibility/2006">
              <mc:Choice xmlns:v="urn:schemas-microsoft-com:vml" Requires="v">
                <p:oleObj spid="_x0000_s238597" name="文档" r:id="rId6" imgW="11593117" imgH="1185628" progId="">
                  <p:embed/>
                </p:oleObj>
              </mc:Choice>
              <mc:Fallback>
                <p:oleObj name="文档" r:id="rId6" imgW="11593117" imgH="1185628"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835" y="3078240"/>
                        <a:ext cx="11592003" cy="118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6613" name="Rectangle 5"/>
          <p:cNvSpPr>
            <a:spLocks noChangeArrowheads="1"/>
          </p:cNvSpPr>
          <p:nvPr/>
        </p:nvSpPr>
        <p:spPr bwMode="auto">
          <a:xfrm>
            <a:off x="8149023" y="4199591"/>
            <a:ext cx="1447832"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逆时针 </a:t>
            </a:r>
          </a:p>
        </p:txBody>
      </p:sp>
      <p:pic>
        <p:nvPicPr>
          <p:cNvPr id="6" name="Picture 3" descr="C:\Users\Administrator\Desktop\QQ截图20200213092333.jpg"/>
          <p:cNvPicPr>
            <a:picLocks noChangeAspect="1" noChangeArrowheads="1"/>
          </p:cNvPicPr>
          <p:nvPr/>
        </p:nvPicPr>
        <p:blipFill>
          <a:blip r:embed="rId8" cstate="print"/>
          <a:srcRect/>
          <a:stretch>
            <a:fillRect/>
          </a:stretch>
        </p:blipFill>
        <p:spPr bwMode="auto">
          <a:xfrm flipV="1">
            <a:off x="6927620" y="1782095"/>
            <a:ext cx="1615858" cy="144017"/>
          </a:xfrm>
          <a:prstGeom prst="rect">
            <a:avLst/>
          </a:prstGeom>
          <a:noFill/>
        </p:spPr>
      </p:pic>
      <p:pic>
        <p:nvPicPr>
          <p:cNvPr id="7" name="Picture 3" descr="C:\Users\Administrator\Desktop\QQ截图20200213092333.jpg"/>
          <p:cNvPicPr>
            <a:picLocks noChangeAspect="1" noChangeArrowheads="1"/>
          </p:cNvPicPr>
          <p:nvPr/>
        </p:nvPicPr>
        <p:blipFill>
          <a:blip r:embed="rId8" cstate="print"/>
          <a:srcRect/>
          <a:stretch>
            <a:fillRect/>
          </a:stretch>
        </p:blipFill>
        <p:spPr bwMode="auto">
          <a:xfrm flipV="1">
            <a:off x="118542" y="2358160"/>
            <a:ext cx="1080120" cy="144016"/>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96612"/>
                                        </p:tgtEl>
                                        <p:attrNameLst>
                                          <p:attrName>style.visibility</p:attrName>
                                        </p:attrNameLst>
                                      </p:cBhvr>
                                      <p:to>
                                        <p:strVal val="visible"/>
                                      </p:to>
                                    </p:set>
                                    <p:animEffect transition="in" filter="blinds(horizontal)">
                                      <p:cBhvr>
                                        <p:cTn id="16" dur="500"/>
                                        <p:tgtEl>
                                          <p:spTgt spid="19661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96613"/>
                                        </p:tgtEl>
                                        <p:attrNameLst>
                                          <p:attrName>style.visibility</p:attrName>
                                        </p:attrNameLst>
                                      </p:cBhvr>
                                      <p:to>
                                        <p:strVal val="visible"/>
                                      </p:to>
                                    </p:set>
                                    <p:animEffect transition="in" filter="blinds(horizontal)">
                                      <p:cBhvr>
                                        <p:cTn id="21" dur="500"/>
                                        <p:tgtEl>
                                          <p:spTgt spid="196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7" name="Picture 3" descr="C:\Users\Administrator\Desktop\QQ截图20200213112327.jpg"/>
          <p:cNvPicPr>
            <a:picLocks noChangeAspect="1" noChangeArrowheads="1"/>
          </p:cNvPicPr>
          <p:nvPr/>
        </p:nvPicPr>
        <p:blipFill>
          <a:blip r:embed="rId2" cstate="print"/>
          <a:srcRect/>
          <a:stretch>
            <a:fillRect/>
          </a:stretch>
        </p:blipFill>
        <p:spPr bwMode="auto">
          <a:xfrm>
            <a:off x="190550" y="620688"/>
            <a:ext cx="5976664" cy="4993162"/>
          </a:xfrm>
          <a:prstGeom prst="rect">
            <a:avLst/>
          </a:prstGeom>
          <a:noFill/>
        </p:spPr>
      </p:pic>
      <p:pic>
        <p:nvPicPr>
          <p:cNvPr id="287748" name="Picture 4" descr="C:\Users\Administrator\Desktop\QQ截图20200213112312.jpg"/>
          <p:cNvPicPr>
            <a:picLocks noChangeAspect="1" noChangeArrowheads="1"/>
          </p:cNvPicPr>
          <p:nvPr/>
        </p:nvPicPr>
        <p:blipFill>
          <a:blip r:embed="rId3" cstate="print"/>
          <a:srcRect/>
          <a:stretch>
            <a:fillRect/>
          </a:stretch>
        </p:blipFill>
        <p:spPr bwMode="auto">
          <a:xfrm>
            <a:off x="6120680" y="1196752"/>
            <a:ext cx="6069734" cy="3516465"/>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5586" name="Object 2"/>
          <p:cNvGraphicFramePr>
            <a:graphicFrameLocks noChangeAspect="1"/>
          </p:cNvGraphicFramePr>
          <p:nvPr>
            <p:extLst>
              <p:ext uri="{D42A27DB-BD31-4B8C-83A1-F6EECF244321}">
                <p14:modId xmlns:p14="http://schemas.microsoft.com/office/powerpoint/2010/main" val="2659601910"/>
              </p:ext>
            </p:extLst>
          </p:nvPr>
        </p:nvGraphicFramePr>
        <p:xfrm>
          <a:off x="118542" y="709446"/>
          <a:ext cx="11592003" cy="5016500"/>
        </p:xfrm>
        <a:graphic>
          <a:graphicData uri="http://schemas.openxmlformats.org/presentationml/2006/ole">
            <mc:AlternateContent xmlns:mc="http://schemas.openxmlformats.org/markup-compatibility/2006">
              <mc:Choice xmlns:v="urn:schemas-microsoft-com:vml" Requires="v">
                <p:oleObj spid="_x0000_s239619" name="文档" r:id="rId3" imgW="11593117" imgH="5016147" progId="">
                  <p:embed/>
                </p:oleObj>
              </mc:Choice>
              <mc:Fallback>
                <p:oleObj name="文档" r:id="rId3" imgW="11593117" imgH="501614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42" y="709446"/>
                        <a:ext cx="11592003" cy="501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5587" name="Rectangle 3"/>
          <p:cNvSpPr>
            <a:spLocks noChangeArrowheads="1"/>
          </p:cNvSpPr>
          <p:nvPr/>
        </p:nvSpPr>
        <p:spPr bwMode="auto">
          <a:xfrm>
            <a:off x="5519142" y="4399025"/>
            <a:ext cx="1087157"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左右 </a:t>
            </a:r>
          </a:p>
        </p:txBody>
      </p:sp>
      <p:pic>
        <p:nvPicPr>
          <p:cNvPr id="239619" name="Picture 3" descr="C:\Users\Administrator\Desktop\QQ截图20200212172140.jpg"/>
          <p:cNvPicPr>
            <a:picLocks noChangeAspect="1" noChangeArrowheads="1"/>
          </p:cNvPicPr>
          <p:nvPr/>
        </p:nvPicPr>
        <p:blipFill>
          <a:blip r:embed="rId5" cstate="print"/>
          <a:srcRect/>
          <a:stretch>
            <a:fillRect/>
          </a:stretch>
        </p:blipFill>
        <p:spPr bwMode="auto">
          <a:xfrm>
            <a:off x="72009" y="5539243"/>
            <a:ext cx="11567813" cy="1202125"/>
          </a:xfrm>
          <a:prstGeom prst="rect">
            <a:avLst/>
          </a:prstGeom>
          <a:noFill/>
        </p:spPr>
      </p:pic>
      <p:sp>
        <p:nvSpPr>
          <p:cNvPr id="5" name="Rectangle 3"/>
          <p:cNvSpPr>
            <a:spLocks noChangeArrowheads="1"/>
          </p:cNvSpPr>
          <p:nvPr/>
        </p:nvSpPr>
        <p:spPr bwMode="auto">
          <a:xfrm>
            <a:off x="8255446" y="5551153"/>
            <a:ext cx="1087157"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不会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5587"/>
                                        </p:tgtEl>
                                        <p:attrNameLst>
                                          <p:attrName>style.visibility</p:attrName>
                                        </p:attrNameLst>
                                      </p:cBhvr>
                                      <p:to>
                                        <p:strVal val="visible"/>
                                      </p:to>
                                    </p:set>
                                    <p:animEffect transition="in" filter="blinds(horizontal)">
                                      <p:cBhvr>
                                        <p:cTn id="7" dur="500"/>
                                        <p:tgtEl>
                                          <p:spTgt spid="1955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4" name="Picture 4" descr="C:\Users\Administrator\Desktop\QQ截图20200212172407.jpg"/>
          <p:cNvPicPr>
            <a:picLocks noChangeAspect="1" noChangeArrowheads="1"/>
          </p:cNvPicPr>
          <p:nvPr/>
        </p:nvPicPr>
        <p:blipFill>
          <a:blip r:embed="rId3" cstate="print"/>
          <a:srcRect/>
          <a:stretch>
            <a:fillRect/>
          </a:stretch>
        </p:blipFill>
        <p:spPr bwMode="auto">
          <a:xfrm>
            <a:off x="-9711" y="476672"/>
            <a:ext cx="12200124" cy="3585567"/>
          </a:xfrm>
          <a:prstGeom prst="rect">
            <a:avLst/>
          </a:prstGeom>
          <a:noFill/>
        </p:spPr>
      </p:pic>
      <p:sp>
        <p:nvSpPr>
          <p:cNvPr id="194564" name="Rectangle 4"/>
          <p:cNvSpPr>
            <a:spLocks noChangeArrowheads="1"/>
          </p:cNvSpPr>
          <p:nvPr/>
        </p:nvSpPr>
        <p:spPr bwMode="auto">
          <a:xfrm>
            <a:off x="8399462" y="1021959"/>
            <a:ext cx="2169184"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切割磁感线 </a:t>
            </a:r>
          </a:p>
        </p:txBody>
      </p:sp>
      <p:graphicFrame>
        <p:nvGraphicFramePr>
          <p:cNvPr id="194565" name="Object 5"/>
          <p:cNvGraphicFramePr>
            <a:graphicFrameLocks noChangeAspect="1"/>
          </p:cNvGraphicFramePr>
          <p:nvPr/>
        </p:nvGraphicFramePr>
        <p:xfrm>
          <a:off x="72007" y="2996952"/>
          <a:ext cx="12118406" cy="1259658"/>
        </p:xfrm>
        <a:graphic>
          <a:graphicData uri="http://schemas.openxmlformats.org/presentationml/2006/ole">
            <mc:AlternateContent xmlns:mc="http://schemas.openxmlformats.org/markup-compatibility/2006">
              <mc:Choice xmlns:v="urn:schemas-microsoft-com:vml" Requires="v">
                <p:oleObj spid="_x0000_s240644" name="文档" r:id="rId4" imgW="11593117" imgH="1185628" progId="">
                  <p:embed/>
                </p:oleObj>
              </mc:Choice>
              <mc:Fallback>
                <p:oleObj name="文档" r:id="rId4" imgW="11593117" imgH="1185628" progId="">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07" y="2996952"/>
                        <a:ext cx="12118406" cy="1259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3" descr="C:\Users\Administrator\Desktop\QQ截图20200213092333.jpg"/>
          <p:cNvPicPr>
            <a:picLocks noChangeAspect="1" noChangeArrowheads="1"/>
          </p:cNvPicPr>
          <p:nvPr/>
        </p:nvPicPr>
        <p:blipFill>
          <a:blip r:embed="rId6" cstate="print"/>
          <a:srcRect/>
          <a:stretch>
            <a:fillRect/>
          </a:stretch>
        </p:blipFill>
        <p:spPr bwMode="auto">
          <a:xfrm flipV="1">
            <a:off x="838622" y="980728"/>
            <a:ext cx="1615858" cy="144017"/>
          </a:xfrm>
          <a:prstGeom prst="rect">
            <a:avLst/>
          </a:prstGeom>
          <a:noFill/>
        </p:spPr>
      </p:pic>
      <p:sp>
        <p:nvSpPr>
          <p:cNvPr id="6" name="Rectangle 4"/>
          <p:cNvSpPr>
            <a:spLocks noChangeArrowheads="1"/>
          </p:cNvSpPr>
          <p:nvPr/>
        </p:nvSpPr>
        <p:spPr bwMode="auto">
          <a:xfrm>
            <a:off x="10011817" y="3429000"/>
            <a:ext cx="1988045" cy="523220"/>
          </a:xfrm>
          <a:prstGeom prst="rect">
            <a:avLst/>
          </a:prstGeom>
          <a:noFill/>
          <a:ln w="9525">
            <a:noFill/>
            <a:miter lim="800000"/>
            <a:headEnd/>
            <a:tailEnd/>
          </a:ln>
          <a:effectLst/>
        </p:spPr>
        <p:txBody>
          <a:bodyPr wrap="none" anchor="ctr">
            <a:spAutoFit/>
          </a:bodyPr>
          <a:lstStyle/>
          <a:p>
            <a:pPr eaLnBrk="1" hangingPunct="1"/>
            <a:r>
              <a:rPr lang="zh-CN" altLang="en-US" sz="2800" b="1" dirty="0" smtClean="0">
                <a:solidFill>
                  <a:schemeClr val="bg2">
                    <a:lumMod val="60000"/>
                    <a:lumOff val="40000"/>
                  </a:schemeClr>
                </a:solidFill>
                <a:latin typeface="宋体" pitchFamily="2" charset="-122"/>
                <a:ea typeface="宋体" pitchFamily="2" charset="-122"/>
              </a:rPr>
              <a:t>控制变量法</a:t>
            </a:r>
            <a:endParaRPr lang="zh-CN" altLang="en-US" sz="2800" b="1" dirty="0">
              <a:solidFill>
                <a:schemeClr val="bg2">
                  <a:lumMod val="60000"/>
                  <a:lumOff val="40000"/>
                </a:schemeClr>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64"/>
                                        </p:tgtEl>
                                        <p:attrNameLst>
                                          <p:attrName>style.visibility</p:attrName>
                                        </p:attrNameLst>
                                      </p:cBhvr>
                                      <p:to>
                                        <p:strVal val="visible"/>
                                      </p:to>
                                    </p:set>
                                    <p:animEffect transition="in" filter="blinds(horizontal)">
                                      <p:cBhvr>
                                        <p:cTn id="12" dur="500"/>
                                        <p:tgtEl>
                                          <p:spTgt spid="1945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4565"/>
                                        </p:tgtEl>
                                        <p:attrNameLst>
                                          <p:attrName>style.visibility</p:attrName>
                                        </p:attrNameLst>
                                      </p:cBhvr>
                                      <p:to>
                                        <p:strVal val="visible"/>
                                      </p:to>
                                    </p:set>
                                    <p:animEffect transition="in" filter="blinds(horizontal)">
                                      <p:cBhvr>
                                        <p:cTn id="17" dur="500"/>
                                        <p:tgtEl>
                                          <p:spTgt spid="1945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4"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3538" name="Object 2"/>
          <p:cNvGraphicFramePr>
            <a:graphicFrameLocks noChangeAspect="1"/>
          </p:cNvGraphicFramePr>
          <p:nvPr>
            <p:extLst>
              <p:ext uri="{D42A27DB-BD31-4B8C-83A1-F6EECF244321}">
                <p14:modId xmlns:p14="http://schemas.microsoft.com/office/powerpoint/2010/main" val="4071262420"/>
              </p:ext>
            </p:extLst>
          </p:nvPr>
        </p:nvGraphicFramePr>
        <p:xfrm>
          <a:off x="46534" y="864908"/>
          <a:ext cx="11881320" cy="2963863"/>
        </p:xfrm>
        <a:graphic>
          <a:graphicData uri="http://schemas.openxmlformats.org/presentationml/2006/ole">
            <mc:AlternateContent xmlns:mc="http://schemas.openxmlformats.org/markup-compatibility/2006">
              <mc:Choice xmlns:v="urn:schemas-microsoft-com:vml" Requires="v">
                <p:oleObj spid="_x0000_s241667" name="文档" r:id="rId3" imgW="11593117" imgH="2964611" progId="">
                  <p:embed/>
                </p:oleObj>
              </mc:Choice>
              <mc:Fallback>
                <p:oleObj name="文档" r:id="rId3" imgW="11593117" imgH="2964611"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34" y="864908"/>
                        <a:ext cx="11881320" cy="296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93539" name="Picture 3"/>
          <p:cNvPicPr>
            <a:picLocks noChangeAspect="1" noChangeArrowheads="1"/>
          </p:cNvPicPr>
          <p:nvPr/>
        </p:nvPicPr>
        <p:blipFill>
          <a:blip r:embed="rId5" cstate="print"/>
          <a:srcRect/>
          <a:stretch>
            <a:fillRect/>
          </a:stretch>
        </p:blipFill>
        <p:spPr bwMode="auto">
          <a:xfrm>
            <a:off x="2640281" y="3961252"/>
            <a:ext cx="4895085" cy="2348068"/>
          </a:xfrm>
          <a:prstGeom prst="rect">
            <a:avLst/>
          </a:prstGeom>
          <a:noFill/>
          <a:ln w="9525">
            <a:noFill/>
            <a:miter lim="800000"/>
            <a:headEnd/>
            <a:tailEnd/>
          </a:ln>
          <a:effectLst/>
        </p:spPr>
      </p:pic>
      <p:sp>
        <p:nvSpPr>
          <p:cNvPr id="193540" name="Rectangle 4"/>
          <p:cNvSpPr>
            <a:spLocks noChangeArrowheads="1"/>
          </p:cNvSpPr>
          <p:nvPr/>
        </p:nvSpPr>
        <p:spPr bwMode="auto">
          <a:xfrm>
            <a:off x="5939704" y="2490315"/>
            <a:ext cx="3611886"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做减速运动直至静止 </a:t>
            </a:r>
          </a:p>
        </p:txBody>
      </p:sp>
      <p:sp>
        <p:nvSpPr>
          <p:cNvPr id="193541" name="Rectangle 5"/>
          <p:cNvSpPr>
            <a:spLocks noChangeArrowheads="1"/>
          </p:cNvSpPr>
          <p:nvPr/>
        </p:nvSpPr>
        <p:spPr bwMode="auto">
          <a:xfrm>
            <a:off x="1990750" y="3066379"/>
            <a:ext cx="9661619" cy="523220"/>
          </a:xfrm>
          <a:prstGeom prst="rect">
            <a:avLst/>
          </a:prstGeom>
          <a:noFill/>
          <a:ln w="9525">
            <a:noFill/>
            <a:miter lim="800000"/>
            <a:headEnd/>
            <a:tailEnd/>
          </a:ln>
          <a:effectLst/>
        </p:spPr>
        <p:txBody>
          <a:bodyPr wrap="none" anchor="ctr">
            <a:spAutoFit/>
          </a:bodyPr>
          <a:lstStyle/>
          <a:p>
            <a:pPr eaLnBrk="1" hangingPunct="1"/>
            <a:r>
              <a:rPr lang="zh-CN" altLang="en-US" sz="2800" b="1" dirty="0">
                <a:solidFill>
                  <a:srgbClr val="FF0000"/>
                </a:solidFill>
                <a:latin typeface="宋体" pitchFamily="2" charset="-122"/>
                <a:ea typeface="宋体" pitchFamily="2" charset="-122"/>
              </a:rPr>
              <a:t>金属棒的</a:t>
            </a:r>
            <a:r>
              <a:rPr lang="zh-CN" altLang="en-US" sz="2800" b="1" dirty="0">
                <a:solidFill>
                  <a:schemeClr val="bg2">
                    <a:lumMod val="60000"/>
                    <a:lumOff val="40000"/>
                  </a:schemeClr>
                </a:solidFill>
                <a:latin typeface="宋体" pitchFamily="2" charset="-122"/>
                <a:ea typeface="宋体" pitchFamily="2" charset="-122"/>
              </a:rPr>
              <a:t>动能</a:t>
            </a:r>
            <a:r>
              <a:rPr lang="zh-CN" altLang="en-US" sz="2800" b="1" dirty="0">
                <a:solidFill>
                  <a:srgbClr val="FF0000"/>
                </a:solidFill>
                <a:latin typeface="宋体" pitchFamily="2" charset="-122"/>
                <a:ea typeface="宋体" pitchFamily="2" charset="-122"/>
              </a:rPr>
              <a:t>不断转化为</a:t>
            </a:r>
            <a:r>
              <a:rPr lang="zh-CN" altLang="en-US" sz="2800" b="1" dirty="0">
                <a:solidFill>
                  <a:schemeClr val="bg2">
                    <a:lumMod val="60000"/>
                    <a:lumOff val="40000"/>
                  </a:schemeClr>
                </a:solidFill>
                <a:latin typeface="宋体" pitchFamily="2" charset="-122"/>
                <a:ea typeface="宋体" pitchFamily="2" charset="-122"/>
              </a:rPr>
              <a:t>电能</a:t>
            </a:r>
            <a:r>
              <a:rPr lang="zh-CN" altLang="en-US" sz="2800" b="1" dirty="0">
                <a:solidFill>
                  <a:srgbClr val="FF0000"/>
                </a:solidFill>
                <a:latin typeface="宋体" pitchFamily="2" charset="-122"/>
                <a:ea typeface="宋体" pitchFamily="2" charset="-122"/>
              </a:rPr>
              <a:t>再转化为</a:t>
            </a:r>
            <a:r>
              <a:rPr lang="zh-CN" altLang="en-US" sz="2800" b="1" dirty="0">
                <a:solidFill>
                  <a:schemeClr val="bg2">
                    <a:lumMod val="60000"/>
                    <a:lumOff val="40000"/>
                  </a:schemeClr>
                </a:solidFill>
                <a:latin typeface="宋体" pitchFamily="2" charset="-122"/>
                <a:ea typeface="宋体" pitchFamily="2" charset="-122"/>
              </a:rPr>
              <a:t>内能</a:t>
            </a:r>
            <a:r>
              <a:rPr lang="zh-CN" altLang="en-US" sz="2800" b="1" dirty="0">
                <a:solidFill>
                  <a:srgbClr val="FF0000"/>
                </a:solidFill>
                <a:latin typeface="宋体" pitchFamily="2" charset="-122"/>
                <a:ea typeface="宋体" pitchFamily="2" charset="-122"/>
              </a:rPr>
              <a:t>，直至动能为零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3541"/>
                                        </p:tgtEl>
                                        <p:attrNameLst>
                                          <p:attrName>style.visibility</p:attrName>
                                        </p:attrNameLst>
                                      </p:cBhvr>
                                      <p:to>
                                        <p:strVal val="visible"/>
                                      </p:to>
                                    </p:set>
                                    <p:animEffect transition="in" filter="blinds(horizontal)">
                                      <p:cBhvr>
                                        <p:cTn id="7" dur="500"/>
                                        <p:tgtEl>
                                          <p:spTgt spid="1935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3540"/>
                                        </p:tgtEl>
                                        <p:attrNameLst>
                                          <p:attrName>style.visibility</p:attrName>
                                        </p:attrNameLst>
                                      </p:cBhvr>
                                      <p:to>
                                        <p:strVal val="visible"/>
                                      </p:to>
                                    </p:set>
                                    <p:animEffect transition="in" filter="blinds(horizontal)">
                                      <p:cBhvr>
                                        <p:cTn id="12" dur="500"/>
                                        <p:tgtEl>
                                          <p:spTgt spid="193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0" grpId="0"/>
      <p:bldP spid="1935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82638" y="1556792"/>
            <a:ext cx="6984776" cy="1754326"/>
          </a:xfrm>
          <a:prstGeom prst="rect">
            <a:avLst/>
          </a:prstGeom>
          <a:noFill/>
        </p:spPr>
        <p:txBody>
          <a:bodyPr wrap="square" lIns="91440" tIns="45720" rIns="91440" bIns="45720">
            <a:spAutoFit/>
          </a:bodyPr>
          <a:lstStyle/>
          <a:p>
            <a:pPr algn="ctr"/>
            <a:r>
              <a:rPr lang="en-US" altLang="zh-CN"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r>
              <a:rPr lang="zh-CN" alt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电与磁</a:t>
            </a:r>
            <a:r>
              <a:rPr lang="en-US" altLang="zh-CN"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r>
              <a:rPr lang="zh-CN" alt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复习</a:t>
            </a:r>
            <a:r>
              <a:rPr lang="zh-CN" alt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课</a:t>
            </a:r>
            <a:endParaRPr lang="en-US" altLang="zh-CN"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r>
              <a:rPr lang="zh-CN" altLang="en-US"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谢谢聆听</a:t>
            </a:r>
            <a:endParaRPr lang="zh-CN" alt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275458" name="Picture 2" descr="https://timgsa.baidu.com/timg?image&amp;quality=80&amp;size=b9999_10000&amp;sec=1581510450089&amp;di=821c1451b31821b7baead774284fcbf3&amp;imgtype=0&amp;src=http%3A%2F%2Fpic32.nipic.com%2F20130828%2F3102033_164651651162_2.jpg"/>
          <p:cNvPicPr>
            <a:picLocks noChangeAspect="1" noChangeArrowheads="1"/>
          </p:cNvPicPr>
          <p:nvPr/>
        </p:nvPicPr>
        <p:blipFill>
          <a:blip r:embed="rId2" cstate="print"/>
          <a:srcRect r="3149" b="5264"/>
          <a:stretch>
            <a:fillRect/>
          </a:stretch>
        </p:blipFill>
        <p:spPr bwMode="auto">
          <a:xfrm>
            <a:off x="3286894" y="3573016"/>
            <a:ext cx="2376264" cy="2327768"/>
          </a:xfrm>
          <a:prstGeom prst="rect">
            <a:avLst/>
          </a:prstGeom>
          <a:noFill/>
        </p:spPr>
      </p:pic>
      <p:pic>
        <p:nvPicPr>
          <p:cNvPr id="5" name="Picture 2" descr="https://timgsa.baidu.com/timg?image&amp;quality=80&amp;size=b9999_10000&amp;sec=1581511150227&amp;di=f0eead7b9f57f15d67f5c2f388644d96&amp;imgtype=0&amp;src=http%3A%2F%2Fbpic.588ku.com%2Felement_origin_min_pic%2F16%2F06%2F09%2F125758ee4193f28.jpg"/>
          <p:cNvPicPr>
            <a:picLocks noChangeAspect="1" noChangeArrowheads="1"/>
          </p:cNvPicPr>
          <p:nvPr/>
        </p:nvPicPr>
        <p:blipFill>
          <a:blip r:embed="rId3" cstate="print"/>
          <a:srcRect/>
          <a:stretch>
            <a:fillRect/>
          </a:stretch>
        </p:blipFill>
        <p:spPr bwMode="auto">
          <a:xfrm>
            <a:off x="9407574" y="1772816"/>
            <a:ext cx="1877253" cy="3197639"/>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2598" y="753085"/>
            <a:ext cx="11017224" cy="3323987"/>
          </a:xfrm>
          <a:prstGeom prst="rect">
            <a:avLst/>
          </a:prstGeom>
        </p:spPr>
        <p:txBody>
          <a:bodyPr wrap="square">
            <a:spAutoFit/>
          </a:bodyPr>
          <a:lstStyle/>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南极和北极：静止时指南的那个磁极叫做</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极或</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极</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rPr>
              <a:t>指北的那个磁极叫做</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极或</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a:t>
            </a:r>
            <a:r>
              <a:rPr lang="zh-CN" altLang="en-US" sz="2800" b="1" dirty="0" smtClean="0">
                <a:latin typeface="宋体" pitchFamily="2" charset="-122"/>
                <a:ea typeface="宋体" pitchFamily="2" charset="-122"/>
                <a:cs typeface="Times New Roman" panose="02020603050405020304" pitchFamily="18" charset="0"/>
              </a:rPr>
              <a:t>极</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(3)</a:t>
            </a:r>
            <a:r>
              <a:rPr lang="zh-CN" altLang="en-US" sz="2800" b="1" dirty="0" smtClean="0">
                <a:latin typeface="宋体" pitchFamily="2" charset="-122"/>
                <a:ea typeface="宋体" pitchFamily="2" charset="-122"/>
                <a:cs typeface="Times New Roman" panose="02020603050405020304" pitchFamily="18" charset="0"/>
              </a:rPr>
              <a:t>磁极间的相互作用规律：</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zh-CN" altLang="en-US" sz="2800" b="1" dirty="0" smtClean="0">
                <a:latin typeface="宋体" pitchFamily="2" charset="-122"/>
                <a:ea typeface="宋体" pitchFamily="2" charset="-122"/>
                <a:cs typeface="Times New Roman" panose="02020603050405020304" pitchFamily="18" charset="0"/>
              </a:rPr>
              <a:t>同</a:t>
            </a:r>
            <a:r>
              <a:rPr lang="zh-CN" altLang="en-US" sz="2800" b="1" dirty="0" smtClean="0">
                <a:solidFill>
                  <a:schemeClr val="accent1">
                    <a:lumMod val="75000"/>
                  </a:schemeClr>
                </a:solidFill>
                <a:latin typeface="宋体" pitchFamily="2" charset="-122"/>
                <a:ea typeface="宋体" pitchFamily="2" charset="-122"/>
                <a:cs typeface="Times New Roman" panose="02020603050405020304" pitchFamily="18" charset="0"/>
              </a:rPr>
              <a:t>名</a:t>
            </a:r>
            <a:r>
              <a:rPr lang="zh-CN" altLang="en-US" sz="2800" b="1" dirty="0" smtClean="0">
                <a:latin typeface="宋体" pitchFamily="2" charset="-122"/>
                <a:ea typeface="宋体" pitchFamily="2" charset="-122"/>
                <a:cs typeface="Times New Roman" panose="02020603050405020304" pitchFamily="18" charset="0"/>
              </a:rPr>
              <a:t>磁极相互</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________</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rPr>
              <a:t>异</a:t>
            </a:r>
            <a:r>
              <a:rPr lang="zh-CN" altLang="en-US" sz="2800" b="1" dirty="0" smtClean="0">
                <a:solidFill>
                  <a:schemeClr val="accent1">
                    <a:lumMod val="75000"/>
                  </a:schemeClr>
                </a:solidFill>
                <a:latin typeface="宋体" pitchFamily="2" charset="-122"/>
                <a:ea typeface="宋体" pitchFamily="2" charset="-122"/>
                <a:cs typeface="Times New Roman" panose="02020603050405020304" pitchFamily="18" charset="0"/>
              </a:rPr>
              <a:t>名</a:t>
            </a:r>
            <a:r>
              <a:rPr lang="zh-CN" altLang="en-US" sz="2800" b="1" dirty="0" smtClean="0">
                <a:latin typeface="宋体" pitchFamily="2" charset="-122"/>
                <a:ea typeface="宋体" pitchFamily="2" charset="-122"/>
                <a:cs typeface="Times New Roman" panose="02020603050405020304" pitchFamily="18" charset="0"/>
              </a:rPr>
              <a:t>磁极相互</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________</a:t>
            </a:r>
            <a:r>
              <a:rPr lang="en-US" altLang="zh-CN" sz="2800" b="1" dirty="0" smtClean="0">
                <a:latin typeface="宋体" pitchFamily="2" charset="-122"/>
                <a:ea typeface="宋体" pitchFamily="2" charset="-122"/>
                <a:cs typeface="Times New Roman" panose="02020603050405020304" pitchFamily="18" charset="0"/>
              </a:rPr>
              <a:t>.</a:t>
            </a:r>
          </a:p>
        </p:txBody>
      </p:sp>
      <p:sp>
        <p:nvSpPr>
          <p:cNvPr id="5" name="矩形 4"/>
          <p:cNvSpPr/>
          <p:nvPr/>
        </p:nvSpPr>
        <p:spPr>
          <a:xfrm>
            <a:off x="4109704" y="1473165"/>
            <a:ext cx="545342" cy="523220"/>
          </a:xfrm>
          <a:prstGeom prst="rect">
            <a:avLst/>
          </a:prstGeom>
        </p:spPr>
        <p:txBody>
          <a:bodyPr wrap="none">
            <a:spAutoFit/>
          </a:bodyPr>
          <a:lstStyle/>
          <a:p>
            <a:r>
              <a:rPr lang="zh-CN" altLang="en-US" sz="2800" b="1" dirty="0" smtClean="0">
                <a:solidFill>
                  <a:srgbClr val="FF0000"/>
                </a:solidFill>
                <a:latin typeface="宋体" pitchFamily="2" charset="-122"/>
                <a:ea typeface="宋体" pitchFamily="2" charset="-122"/>
              </a:rPr>
              <a:t>北</a:t>
            </a:r>
            <a:endParaRPr lang="zh-CN" altLang="en-US" sz="2800" b="1" dirty="0">
              <a:solidFill>
                <a:srgbClr val="FF0000"/>
              </a:solidFill>
              <a:latin typeface="宋体" pitchFamily="2" charset="-122"/>
              <a:ea typeface="宋体" pitchFamily="2" charset="-122"/>
            </a:endParaRPr>
          </a:p>
        </p:txBody>
      </p:sp>
      <p:sp>
        <p:nvSpPr>
          <p:cNvPr id="6" name="矩形 5"/>
          <p:cNvSpPr/>
          <p:nvPr/>
        </p:nvSpPr>
        <p:spPr>
          <a:xfrm>
            <a:off x="5807174" y="1473165"/>
            <a:ext cx="365806" cy="523220"/>
          </a:xfrm>
          <a:prstGeom prst="rect">
            <a:avLst/>
          </a:prstGeom>
        </p:spPr>
        <p:txBody>
          <a:bodyPr wrap="none">
            <a:spAutoFit/>
          </a:bodyPr>
          <a:lstStyle/>
          <a:p>
            <a:r>
              <a:rPr lang="en-US" altLang="zh-CN" sz="2800" b="1" dirty="0" smtClean="0">
                <a:solidFill>
                  <a:srgbClr val="FF0000"/>
                </a:solidFill>
                <a:latin typeface="宋体" pitchFamily="2" charset="-122"/>
                <a:ea typeface="宋体" pitchFamily="2" charset="-122"/>
                <a:cs typeface="Times New Roman" panose="02020603050405020304" pitchFamily="18" charset="0"/>
              </a:rPr>
              <a:t>N</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sp>
        <p:nvSpPr>
          <p:cNvPr id="7" name="矩形 6"/>
          <p:cNvSpPr/>
          <p:nvPr/>
        </p:nvSpPr>
        <p:spPr>
          <a:xfrm>
            <a:off x="7854120" y="825093"/>
            <a:ext cx="545342" cy="523220"/>
          </a:xfrm>
          <a:prstGeom prst="rect">
            <a:avLst/>
          </a:prstGeom>
        </p:spPr>
        <p:txBody>
          <a:bodyPr wrap="none">
            <a:spAutoFit/>
          </a:bodyPr>
          <a:lstStyle/>
          <a:p>
            <a:r>
              <a:rPr lang="zh-CN" altLang="en-US" sz="2800" b="1" dirty="0" smtClean="0">
                <a:solidFill>
                  <a:srgbClr val="FF0000"/>
                </a:solidFill>
                <a:latin typeface="宋体" pitchFamily="2" charset="-122"/>
                <a:ea typeface="宋体" pitchFamily="2" charset="-122"/>
              </a:rPr>
              <a:t>南</a:t>
            </a:r>
            <a:endParaRPr lang="zh-CN" altLang="en-US" sz="2800" b="1" dirty="0">
              <a:solidFill>
                <a:srgbClr val="FF0000"/>
              </a:solidFill>
              <a:latin typeface="宋体" pitchFamily="2" charset="-122"/>
              <a:ea typeface="宋体" pitchFamily="2" charset="-122"/>
            </a:endParaRPr>
          </a:p>
        </p:txBody>
      </p:sp>
      <p:sp>
        <p:nvSpPr>
          <p:cNvPr id="8" name="矩形 7"/>
          <p:cNvSpPr/>
          <p:nvPr/>
        </p:nvSpPr>
        <p:spPr>
          <a:xfrm>
            <a:off x="9598596" y="825093"/>
            <a:ext cx="365806" cy="523220"/>
          </a:xfrm>
          <a:prstGeom prst="rect">
            <a:avLst/>
          </a:prstGeom>
        </p:spPr>
        <p:txBody>
          <a:bodyPr wrap="none">
            <a:spAutoFit/>
          </a:bodyPr>
          <a:lstStyle/>
          <a:p>
            <a:r>
              <a:rPr lang="en-US" altLang="zh-CN" sz="2800" b="1" dirty="0" smtClean="0">
                <a:solidFill>
                  <a:srgbClr val="FF0000"/>
                </a:solidFill>
                <a:latin typeface="宋体" pitchFamily="2" charset="-122"/>
                <a:ea typeface="宋体" pitchFamily="2" charset="-122"/>
                <a:cs typeface="Times New Roman" panose="02020603050405020304" pitchFamily="18" charset="0"/>
              </a:rPr>
              <a:t>S</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sp>
        <p:nvSpPr>
          <p:cNvPr id="9" name="矩形 8"/>
          <p:cNvSpPr/>
          <p:nvPr/>
        </p:nvSpPr>
        <p:spPr>
          <a:xfrm>
            <a:off x="3142878" y="2769309"/>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排斥</a:t>
            </a:r>
            <a:endParaRPr lang="zh-CN" altLang="en-US" sz="2800" b="1" dirty="0">
              <a:solidFill>
                <a:srgbClr val="FF0000"/>
              </a:solidFill>
              <a:latin typeface="宋体" pitchFamily="2" charset="-122"/>
              <a:ea typeface="宋体" pitchFamily="2" charset="-122"/>
            </a:endParaRPr>
          </a:p>
        </p:txBody>
      </p:sp>
      <p:sp>
        <p:nvSpPr>
          <p:cNvPr id="10" name="矩形 9"/>
          <p:cNvSpPr/>
          <p:nvPr/>
        </p:nvSpPr>
        <p:spPr>
          <a:xfrm>
            <a:off x="3142878" y="3417381"/>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吸引</a:t>
            </a:r>
            <a:endParaRPr lang="zh-CN" altLang="en-US" sz="2800" b="1" dirty="0">
              <a:solidFill>
                <a:srgbClr val="FF0000"/>
              </a:solidFill>
              <a:latin typeface="宋体" pitchFamily="2" charset="-122"/>
              <a:ea typeface="宋体" pitchFamily="2" charset="-122"/>
            </a:endParaRPr>
          </a:p>
        </p:txBody>
      </p:sp>
      <p:pic>
        <p:nvPicPr>
          <p:cNvPr id="28673" name="Picture 1" descr="C:\Users\Administrator\Desktop\新建文件夹\磁极间相互作用规律.jpg"/>
          <p:cNvPicPr>
            <a:picLocks noChangeAspect="1" noChangeArrowheads="1"/>
          </p:cNvPicPr>
          <p:nvPr/>
        </p:nvPicPr>
        <p:blipFill>
          <a:blip r:embed="rId3" cstate="print"/>
          <a:srcRect/>
          <a:stretch>
            <a:fillRect/>
          </a:stretch>
        </p:blipFill>
        <p:spPr bwMode="auto">
          <a:xfrm>
            <a:off x="5447134" y="2685856"/>
            <a:ext cx="4896544" cy="3807456"/>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2339" name="Object 3"/>
          <p:cNvGraphicFramePr>
            <a:graphicFrameLocks noChangeAspect="1"/>
          </p:cNvGraphicFramePr>
          <p:nvPr/>
        </p:nvGraphicFramePr>
        <p:xfrm>
          <a:off x="8999" y="1037408"/>
          <a:ext cx="12134879" cy="3903760"/>
        </p:xfrm>
        <a:graphic>
          <a:graphicData uri="http://schemas.openxmlformats.org/presentationml/2006/ole">
            <mc:AlternateContent xmlns:mc="http://schemas.openxmlformats.org/markup-compatibility/2006">
              <mc:Choice xmlns:v="urn:schemas-microsoft-com:vml" Requires="v">
                <p:oleObj spid="_x0000_s219139" name="文档" r:id="rId3" imgW="11736762" imgH="3775072" progId="">
                  <p:embed/>
                </p:oleObj>
              </mc:Choice>
              <mc:Fallback>
                <p:oleObj name="文档" r:id="rId3" imgW="11736762" imgH="3775072"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9" y="1037408"/>
                        <a:ext cx="12134879" cy="3903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Box 2"/>
          <p:cNvSpPr txBox="1"/>
          <p:nvPr/>
        </p:nvSpPr>
        <p:spPr>
          <a:xfrm>
            <a:off x="262558" y="476672"/>
            <a:ext cx="453970"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3.</a:t>
            </a:r>
            <a:endParaRPr lang="zh-CN" altLang="en-US" sz="2800" dirty="0"/>
          </a:p>
        </p:txBody>
      </p:sp>
      <p:pic>
        <p:nvPicPr>
          <p:cNvPr id="219139" name="Picture 3" descr="C:\Users\Administrator\Desktop\QQ截图20200213092333.jpg"/>
          <p:cNvPicPr>
            <a:picLocks noChangeAspect="1" noChangeArrowheads="1"/>
          </p:cNvPicPr>
          <p:nvPr/>
        </p:nvPicPr>
        <p:blipFill>
          <a:blip r:embed="rId5" cstate="print"/>
          <a:srcRect/>
          <a:stretch>
            <a:fillRect/>
          </a:stretch>
        </p:blipFill>
        <p:spPr bwMode="auto">
          <a:xfrm>
            <a:off x="9623598" y="3933056"/>
            <a:ext cx="1963852" cy="144016"/>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9139"/>
                                        </p:tgtEl>
                                        <p:attrNameLst>
                                          <p:attrName>style.visibility</p:attrName>
                                        </p:attrNameLst>
                                      </p:cBhvr>
                                      <p:to>
                                        <p:strVal val="visible"/>
                                      </p:to>
                                    </p:set>
                                    <p:animEffect transition="in" filter="blinds(horizontal)">
                                      <p:cBhvr>
                                        <p:cTn id="7" dur="500"/>
                                        <p:tgtEl>
                                          <p:spTgt spid="219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590" y="601254"/>
            <a:ext cx="10945216" cy="4616648"/>
          </a:xfrm>
          <a:prstGeom prst="rect">
            <a:avLst/>
          </a:prstGeom>
        </p:spPr>
        <p:txBody>
          <a:bodyPr wrap="square">
            <a:spAutoFit/>
          </a:bodyPr>
          <a:lstStyle/>
          <a:p>
            <a:pPr>
              <a:lnSpc>
                <a:spcPct val="150000"/>
              </a:lnSpc>
            </a:pPr>
            <a:r>
              <a:rPr lang="zh-CN" altLang="en-US"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rPr>
              <a:t>二、磁场</a:t>
            </a:r>
            <a:endParaRPr lang="en-US" altLang="zh-CN" sz="2800" b="1" dirty="0" smtClean="0">
              <a:solidFill>
                <a:schemeClr val="bg2">
                  <a:lumMod val="60000"/>
                  <a:lumOff val="40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1.</a:t>
            </a:r>
            <a:r>
              <a:rPr lang="zh-CN" altLang="en-US" sz="2800" b="1" dirty="0" smtClean="0">
                <a:latin typeface="宋体" pitchFamily="2" charset="-122"/>
                <a:ea typeface="宋体" pitchFamily="2" charset="-122"/>
                <a:cs typeface="Times New Roman" panose="02020603050405020304" pitchFamily="18" charset="0"/>
              </a:rPr>
              <a:t>定义：磁体周围存在着一种物质</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能使磁针偏转</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这种物质看不见、摸不着，我们把它叫做</a:t>
            </a:r>
            <a:r>
              <a:rPr lang="zh-CN" altLang="en-US" sz="2800" b="1" dirty="0" smtClean="0">
                <a:solidFill>
                  <a:srgbClr val="FF0000"/>
                </a:solidFill>
                <a:latin typeface="宋体" pitchFamily="2" charset="-122"/>
                <a:ea typeface="宋体" pitchFamily="2" charset="-122"/>
                <a:cs typeface="Times New Roman" panose="02020603050405020304" pitchFamily="18" charset="0"/>
              </a:rPr>
              <a:t>磁场</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2.</a:t>
            </a:r>
            <a:r>
              <a:rPr lang="zh-CN" altLang="en-US" sz="2800" b="1" dirty="0" smtClean="0">
                <a:latin typeface="宋体" pitchFamily="2" charset="-122"/>
                <a:ea typeface="宋体" pitchFamily="2" charset="-122"/>
                <a:cs typeface="Times New Roman" panose="02020603050405020304" pitchFamily="18" charset="0"/>
              </a:rPr>
              <a:t>基本性质：对放入其中的磁体</a:t>
            </a:r>
            <a:r>
              <a:rPr lang="en-US" altLang="zh-CN" sz="2800" b="1" dirty="0" smtClean="0">
                <a:solidFill>
                  <a:prstClr val="black"/>
                </a:solidFill>
                <a:latin typeface="宋体" pitchFamily="2" charset="-122"/>
                <a:ea typeface="宋体" pitchFamily="2" charset="-122"/>
              </a:rPr>
              <a:t>___________</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            </a:t>
            </a:r>
            <a:r>
              <a:rPr lang="zh-CN" altLang="en-US" sz="2800" b="1" dirty="0" smtClean="0">
                <a:latin typeface="宋体" pitchFamily="2" charset="-122"/>
                <a:ea typeface="宋体" pitchFamily="2" charset="-122"/>
                <a:cs typeface="Times New Roman" panose="02020603050405020304" pitchFamily="18" charset="0"/>
              </a:rPr>
              <a:t>磁体之间的相互作用是通过磁场发生的</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3.</a:t>
            </a:r>
            <a:r>
              <a:rPr lang="zh-CN" altLang="en-US" sz="2800" b="1" dirty="0" smtClean="0">
                <a:latin typeface="宋体" pitchFamily="2" charset="-122"/>
                <a:ea typeface="宋体" pitchFamily="2" charset="-122"/>
                <a:cs typeface="Times New Roman" panose="02020603050405020304" pitchFamily="18" charset="0"/>
              </a:rPr>
              <a:t>方向：物理学中把小磁针静止时</a:t>
            </a:r>
            <a:r>
              <a:rPr lang="en-US" altLang="zh-CN" sz="2800" b="1" dirty="0" smtClean="0">
                <a:solidFill>
                  <a:prstClr val="black"/>
                </a:solidFill>
                <a:latin typeface="宋体" pitchFamily="2" charset="-122"/>
                <a:ea typeface="宋体" pitchFamily="2" charset="-122"/>
              </a:rPr>
              <a:t>__________</a:t>
            </a:r>
            <a:r>
              <a:rPr lang="zh-CN" altLang="en-US" sz="2800" b="1" dirty="0" smtClean="0">
                <a:latin typeface="宋体" pitchFamily="2" charset="-122"/>
                <a:ea typeface="宋体" pitchFamily="2" charset="-122"/>
                <a:cs typeface="Times New Roman" panose="02020603050405020304" pitchFamily="18" charset="0"/>
              </a:rPr>
              <a:t>所指的方向规定为该点磁场的方向</a:t>
            </a:r>
            <a:r>
              <a:rPr lang="en-US" altLang="zh-CN" sz="2800" b="1" dirty="0" smtClean="0">
                <a:latin typeface="宋体" pitchFamily="2" charset="-122"/>
                <a:ea typeface="宋体" pitchFamily="2" charset="-122"/>
                <a:cs typeface="Times New Roman" panose="02020603050405020304" pitchFamily="18" charset="0"/>
              </a:rPr>
              <a:t>.</a:t>
            </a:r>
          </a:p>
        </p:txBody>
      </p:sp>
      <p:sp>
        <p:nvSpPr>
          <p:cNvPr id="3" name="矩形 2"/>
          <p:cNvSpPr/>
          <p:nvPr/>
        </p:nvSpPr>
        <p:spPr>
          <a:xfrm>
            <a:off x="5663158" y="2617478"/>
            <a:ext cx="1988045" cy="523220"/>
          </a:xfrm>
          <a:prstGeom prst="rect">
            <a:avLst/>
          </a:prstGeom>
        </p:spPr>
        <p:txBody>
          <a:bodyPr wrap="none">
            <a:spAutoFit/>
          </a:bodyPr>
          <a:lstStyle/>
          <a:p>
            <a:r>
              <a:rPr lang="zh-CN" altLang="zh-CN" sz="2800" b="1" dirty="0" smtClean="0">
                <a:solidFill>
                  <a:srgbClr val="FF0000"/>
                </a:solidFill>
                <a:latin typeface="宋体" pitchFamily="2" charset="-122"/>
                <a:ea typeface="宋体" pitchFamily="2" charset="-122"/>
              </a:rPr>
              <a:t>有力的作用</a:t>
            </a:r>
            <a:endParaRPr lang="zh-CN" altLang="en-US" sz="2800" b="1" dirty="0">
              <a:solidFill>
                <a:srgbClr val="FF0000"/>
              </a:solidFill>
              <a:latin typeface="宋体" pitchFamily="2" charset="-122"/>
              <a:ea typeface="宋体" pitchFamily="2" charset="-122"/>
            </a:endParaRPr>
          </a:p>
        </p:txBody>
      </p:sp>
      <p:sp>
        <p:nvSpPr>
          <p:cNvPr id="4" name="矩形 3"/>
          <p:cNvSpPr/>
          <p:nvPr/>
        </p:nvSpPr>
        <p:spPr>
          <a:xfrm>
            <a:off x="6023198" y="3894458"/>
            <a:ext cx="1810111"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cs typeface="Times New Roman" panose="02020603050405020304" pitchFamily="18" charset="0"/>
              </a:rPr>
              <a:t>北极</a:t>
            </a:r>
            <a:r>
              <a:rPr lang="en-US" altLang="zh-CN" sz="2800" b="1" dirty="0">
                <a:solidFill>
                  <a:srgbClr val="FF0000"/>
                </a:solidFill>
                <a:latin typeface="宋体" pitchFamily="2" charset="-122"/>
                <a:ea typeface="宋体" pitchFamily="2" charset="-122"/>
                <a:cs typeface="Times New Roman" panose="02020603050405020304" pitchFamily="18" charset="0"/>
              </a:rPr>
              <a:t>(N</a:t>
            </a:r>
            <a:r>
              <a:rPr lang="zh-CN" altLang="zh-CN" sz="2800" b="1" dirty="0">
                <a:solidFill>
                  <a:srgbClr val="FF0000"/>
                </a:solidFill>
                <a:latin typeface="宋体" pitchFamily="2" charset="-122"/>
                <a:ea typeface="宋体" pitchFamily="2" charset="-122"/>
                <a:cs typeface="Times New Roman" panose="02020603050405020304" pitchFamily="18" charset="0"/>
              </a:rPr>
              <a:t>极</a:t>
            </a:r>
            <a:r>
              <a:rPr lang="en-US" altLang="zh-CN" sz="2800" b="1" dirty="0">
                <a:solidFill>
                  <a:srgbClr val="FF0000"/>
                </a:solidFill>
                <a:latin typeface="宋体" pitchFamily="2" charset="-122"/>
                <a:ea typeface="宋体" pitchFamily="2" charset="-122"/>
                <a:cs typeface="Times New Roman" panose="02020603050405020304" pitchFamily="18" charset="0"/>
              </a:rPr>
              <a:t>)</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pic>
        <p:nvPicPr>
          <p:cNvPr id="92161" name="Picture 1" descr="C:\Users\Administrator\Desktop\新建文件夹\磁场分布.jpg"/>
          <p:cNvPicPr>
            <a:picLocks noChangeAspect="1" noChangeArrowheads="1"/>
          </p:cNvPicPr>
          <p:nvPr/>
        </p:nvPicPr>
        <p:blipFill>
          <a:blip r:embed="rId2" cstate="print"/>
          <a:srcRect/>
          <a:stretch>
            <a:fillRect/>
          </a:stretch>
        </p:blipFill>
        <p:spPr bwMode="auto">
          <a:xfrm>
            <a:off x="4078982" y="4417677"/>
            <a:ext cx="3096344" cy="2035659"/>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6574" y="620688"/>
            <a:ext cx="11665296" cy="3970318"/>
          </a:xfrm>
          <a:prstGeom prst="rect">
            <a:avLst/>
          </a:prstGeom>
          <a:noFill/>
        </p:spPr>
        <p:txBody>
          <a:bodyPr wrap="square" rtlCol="0" anchor="t">
            <a:spAutoFit/>
          </a:bodyPr>
          <a:lstStyle/>
          <a:p>
            <a:pPr>
              <a:lnSpc>
                <a:spcPct val="150000"/>
              </a:lnSpc>
            </a:pPr>
            <a:r>
              <a:rPr lang="en-US" altLang="zh-CN" sz="2800" b="1" dirty="0" smtClean="0">
                <a:latin typeface="宋体" pitchFamily="2" charset="-122"/>
                <a:ea typeface="宋体" pitchFamily="2" charset="-122"/>
                <a:cs typeface="Times New Roman" panose="02020603050405020304" pitchFamily="18" charset="0"/>
                <a:sym typeface="+mn-ea"/>
              </a:rPr>
              <a:t>4.</a:t>
            </a:r>
            <a:r>
              <a:rPr lang="zh-CN" altLang="en-US" sz="2800" b="1" dirty="0" smtClean="0">
                <a:latin typeface="宋体" pitchFamily="2" charset="-122"/>
                <a:ea typeface="宋体" pitchFamily="2" charset="-122"/>
                <a:cs typeface="Times New Roman" panose="02020603050405020304" pitchFamily="18" charset="0"/>
                <a:sym typeface="+mn-ea"/>
              </a:rPr>
              <a:t>磁感线</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sym typeface="+mn-ea"/>
              </a:rPr>
              <a:t>(1)</a:t>
            </a:r>
            <a:r>
              <a:rPr lang="zh-CN" altLang="en-US" sz="2800" b="1" dirty="0" smtClean="0">
                <a:latin typeface="宋体" pitchFamily="2" charset="-122"/>
                <a:ea typeface="宋体" pitchFamily="2" charset="-122"/>
                <a:cs typeface="Times New Roman" panose="02020603050405020304" pitchFamily="18" charset="0"/>
                <a:sym typeface="+mn-ea"/>
              </a:rPr>
              <a:t>定义：描述磁场</a:t>
            </a:r>
            <a:r>
              <a:rPr lang="en-US" altLang="zh-CN" sz="2800" b="1" dirty="0" smtClean="0">
                <a:solidFill>
                  <a:prstClr val="black"/>
                </a:solidFill>
                <a:latin typeface="宋体" pitchFamily="2" charset="-122"/>
                <a:ea typeface="宋体" pitchFamily="2" charset="-122"/>
                <a:sym typeface="+mn-ea"/>
              </a:rPr>
              <a:t>______</a:t>
            </a:r>
            <a:r>
              <a:rPr lang="zh-CN" altLang="en-US" sz="2800" b="1" dirty="0" smtClean="0">
                <a:latin typeface="宋体" pitchFamily="2" charset="-122"/>
                <a:ea typeface="宋体" pitchFamily="2" charset="-122"/>
                <a:cs typeface="Times New Roman" panose="02020603050405020304" pitchFamily="18" charset="0"/>
                <a:sym typeface="+mn-ea"/>
              </a:rPr>
              <a:t>的</a:t>
            </a:r>
            <a:r>
              <a:rPr lang="zh-CN" altLang="en-US" sz="2800" b="1" dirty="0" smtClean="0">
                <a:solidFill>
                  <a:srgbClr val="FF0000"/>
                </a:solidFill>
                <a:latin typeface="宋体" pitchFamily="2" charset="-122"/>
                <a:ea typeface="宋体" pitchFamily="2" charset="-122"/>
                <a:cs typeface="Times New Roman" panose="02020603050405020304" pitchFamily="18" charset="0"/>
                <a:sym typeface="+mn-ea"/>
              </a:rPr>
              <a:t>假想</a:t>
            </a:r>
            <a:r>
              <a:rPr lang="zh-CN" altLang="en-US" sz="2800" b="1" dirty="0" smtClean="0">
                <a:latin typeface="宋体" pitchFamily="2" charset="-122"/>
                <a:ea typeface="宋体" pitchFamily="2" charset="-122"/>
                <a:cs typeface="Times New Roman" panose="02020603050405020304" pitchFamily="18" charset="0"/>
                <a:sym typeface="+mn-ea"/>
              </a:rPr>
              <a:t>曲线</a:t>
            </a:r>
            <a:r>
              <a:rPr lang="en-US" altLang="zh-CN" sz="2800" b="1" dirty="0" smtClean="0">
                <a:latin typeface="宋体" pitchFamily="2" charset="-122"/>
                <a:ea typeface="宋体" pitchFamily="2" charset="-122"/>
                <a:cs typeface="Times New Roman" panose="02020603050405020304" pitchFamily="18" charset="0"/>
                <a:sym typeface="+mn-ea"/>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sym typeface="+mn-ea"/>
              </a:rPr>
              <a:t>（与引入“光线”一样，采用了</a:t>
            </a:r>
            <a:r>
              <a:rPr lang="zh-CN" altLang="en-US" sz="2800" b="1" dirty="0" smtClean="0">
                <a:solidFill>
                  <a:srgbClr val="FF0000"/>
                </a:solidFill>
                <a:latin typeface="宋体" pitchFamily="2" charset="-122"/>
                <a:ea typeface="宋体" pitchFamily="2" charset="-122"/>
                <a:cs typeface="Times New Roman" panose="02020603050405020304" pitchFamily="18" charset="0"/>
                <a:sym typeface="+mn-ea"/>
              </a:rPr>
              <a:t>建立理想模型法</a:t>
            </a:r>
            <a:r>
              <a:rPr lang="zh-CN" altLang="en-US" sz="2800" b="1" dirty="0" smtClean="0">
                <a:latin typeface="宋体" pitchFamily="2" charset="-122"/>
                <a:ea typeface="宋体" pitchFamily="2" charset="-122"/>
                <a:cs typeface="Times New Roman" panose="02020603050405020304" pitchFamily="18" charset="0"/>
                <a:sym typeface="+mn-ea"/>
              </a:rPr>
              <a:t>）</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sym typeface="+mn-ea"/>
              </a:rPr>
              <a:t>(2)</a:t>
            </a:r>
            <a:r>
              <a:rPr lang="zh-CN" altLang="en-US" sz="2800" b="1" dirty="0" smtClean="0">
                <a:latin typeface="宋体" pitchFamily="2" charset="-122"/>
                <a:ea typeface="宋体" pitchFamily="2" charset="-122"/>
                <a:cs typeface="Times New Roman" panose="02020603050405020304" pitchFamily="18" charset="0"/>
                <a:sym typeface="+mn-ea"/>
              </a:rPr>
              <a:t>方向：磁体</a:t>
            </a:r>
            <a:r>
              <a:rPr lang="zh-CN" altLang="en-US" sz="2800" b="1" dirty="0" smtClean="0">
                <a:solidFill>
                  <a:srgbClr val="FF0000"/>
                </a:solidFill>
                <a:latin typeface="宋体" pitchFamily="2" charset="-122"/>
                <a:ea typeface="宋体" pitchFamily="2" charset="-122"/>
                <a:cs typeface="Times New Roman" panose="02020603050405020304" pitchFamily="18" charset="0"/>
                <a:sym typeface="+mn-ea"/>
              </a:rPr>
              <a:t>外部</a:t>
            </a:r>
            <a:r>
              <a:rPr lang="zh-CN" altLang="en-US" sz="2800" b="1" dirty="0" smtClean="0">
                <a:latin typeface="宋体" pitchFamily="2" charset="-122"/>
                <a:ea typeface="宋体" pitchFamily="2" charset="-122"/>
                <a:cs typeface="Times New Roman" panose="02020603050405020304" pitchFamily="18" charset="0"/>
                <a:sym typeface="+mn-ea"/>
              </a:rPr>
              <a:t>的磁感线都是从磁体的</a:t>
            </a:r>
            <a:r>
              <a:rPr lang="en-US" altLang="zh-CN" sz="2800" b="1" dirty="0" smtClean="0">
                <a:solidFill>
                  <a:prstClr val="black"/>
                </a:solidFill>
                <a:latin typeface="宋体" pitchFamily="2" charset="-122"/>
                <a:ea typeface="宋体" pitchFamily="2" charset="-122"/>
                <a:cs typeface="Times New Roman" panose="02020603050405020304" pitchFamily="18" charset="0"/>
                <a:sym typeface="+mn-ea"/>
              </a:rPr>
              <a:t>____</a:t>
            </a:r>
            <a:r>
              <a:rPr lang="zh-CN" altLang="en-US" sz="2800" b="1" dirty="0" smtClean="0">
                <a:latin typeface="宋体" pitchFamily="2" charset="-122"/>
                <a:ea typeface="宋体" pitchFamily="2" charset="-122"/>
                <a:cs typeface="Times New Roman" panose="02020603050405020304" pitchFamily="18" charset="0"/>
                <a:sym typeface="+mn-ea"/>
              </a:rPr>
              <a:t>极出发</a:t>
            </a:r>
            <a:r>
              <a:rPr lang="en-US" altLang="zh-CN" sz="2800" b="1" dirty="0" smtClean="0">
                <a:latin typeface="宋体" pitchFamily="2" charset="-122"/>
                <a:ea typeface="宋体" pitchFamily="2" charset="-122"/>
                <a:cs typeface="Times New Roman" panose="02020603050405020304" pitchFamily="18" charset="0"/>
                <a:sym typeface="+mn-ea"/>
              </a:rPr>
              <a:t>,</a:t>
            </a:r>
            <a:r>
              <a:rPr lang="zh-CN" altLang="en-US" sz="2800" b="1" dirty="0" smtClean="0">
                <a:latin typeface="宋体" pitchFamily="2" charset="-122"/>
                <a:ea typeface="宋体" pitchFamily="2" charset="-122"/>
                <a:cs typeface="Times New Roman" panose="02020603050405020304" pitchFamily="18" charset="0"/>
                <a:sym typeface="+mn-ea"/>
              </a:rPr>
              <a:t>回到</a:t>
            </a:r>
            <a:r>
              <a:rPr lang="en-US" altLang="zh-CN" sz="2800" b="1" dirty="0" smtClean="0">
                <a:solidFill>
                  <a:prstClr val="black"/>
                </a:solidFill>
                <a:latin typeface="宋体" pitchFamily="2" charset="-122"/>
                <a:ea typeface="宋体" pitchFamily="2" charset="-122"/>
                <a:cs typeface="Times New Roman" panose="02020603050405020304" pitchFamily="18" charset="0"/>
                <a:sym typeface="+mn-ea"/>
              </a:rPr>
              <a:t>____</a:t>
            </a:r>
            <a:r>
              <a:rPr lang="zh-CN" altLang="en-US" sz="2800" b="1" dirty="0" smtClean="0">
                <a:latin typeface="宋体" pitchFamily="2" charset="-122"/>
                <a:ea typeface="宋体" pitchFamily="2" charset="-122"/>
                <a:cs typeface="Times New Roman" panose="02020603050405020304" pitchFamily="18" charset="0"/>
                <a:sym typeface="+mn-ea"/>
              </a:rPr>
              <a:t>极</a:t>
            </a:r>
            <a:r>
              <a:rPr lang="en-US" altLang="zh-CN" sz="2800" b="1" dirty="0" smtClean="0">
                <a:latin typeface="宋体" pitchFamily="2" charset="-122"/>
                <a:ea typeface="宋体" pitchFamily="2" charset="-122"/>
                <a:cs typeface="Times New Roman" panose="02020603050405020304" pitchFamily="18" charset="0"/>
                <a:sym typeface="+mn-ea"/>
              </a:rPr>
              <a:t>.</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zh-CN" altLang="en-US" sz="2800" b="1" dirty="0" smtClean="0">
                <a:latin typeface="宋体" pitchFamily="2" charset="-122"/>
                <a:ea typeface="宋体" pitchFamily="2" charset="-122"/>
                <a:cs typeface="Times New Roman" panose="02020603050405020304" pitchFamily="18" charset="0"/>
                <a:sym typeface="+mn-ea"/>
              </a:rPr>
              <a:t>注：磁场是客观存在的，而磁感线不是客观存在的</a:t>
            </a:r>
            <a:r>
              <a:rPr lang="en-US" altLang="zh-CN" sz="2800" b="1" dirty="0" smtClean="0">
                <a:latin typeface="宋体" pitchFamily="2" charset="-122"/>
                <a:ea typeface="宋体" pitchFamily="2" charset="-122"/>
                <a:cs typeface="Times New Roman" panose="02020603050405020304" pitchFamily="18" charset="0"/>
                <a:sym typeface="+mn-ea"/>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sym typeface="+mn-ea"/>
              </a:rPr>
              <a:t>    磁感线越密的地方，磁场越强</a:t>
            </a:r>
            <a:r>
              <a:rPr lang="en-US" altLang="zh-CN" sz="2800" b="1" dirty="0" smtClean="0">
                <a:latin typeface="宋体" pitchFamily="2" charset="-122"/>
                <a:ea typeface="宋体" pitchFamily="2" charset="-122"/>
                <a:cs typeface="Times New Roman" panose="02020603050405020304" pitchFamily="18" charset="0"/>
                <a:sym typeface="+mn-ea"/>
              </a:rPr>
              <a:t>.</a:t>
            </a:r>
            <a:r>
              <a:rPr lang="zh-CN" altLang="en-US" sz="2800" b="1" dirty="0" smtClean="0">
                <a:latin typeface="宋体" pitchFamily="2" charset="-122"/>
                <a:ea typeface="宋体" pitchFamily="2" charset="-122"/>
                <a:cs typeface="Times New Roman" panose="02020603050405020304" pitchFamily="18" charset="0"/>
                <a:sym typeface="+mn-ea"/>
              </a:rPr>
              <a:t>磁感线没有交点</a:t>
            </a:r>
            <a:r>
              <a:rPr lang="en-US" altLang="zh-CN" sz="2800" b="1" dirty="0" smtClean="0">
                <a:latin typeface="宋体" pitchFamily="2" charset="-122"/>
                <a:ea typeface="宋体" pitchFamily="2" charset="-122"/>
                <a:cs typeface="Times New Roman" panose="02020603050405020304" pitchFamily="18" charset="0"/>
                <a:sym typeface="+mn-ea"/>
              </a:rPr>
              <a:t>.</a:t>
            </a:r>
            <a:endParaRPr lang="zh-CN" altLang="en-US" sz="2800" b="1" dirty="0">
              <a:latin typeface="宋体" pitchFamily="2" charset="-122"/>
              <a:ea typeface="宋体" pitchFamily="2" charset="-122"/>
            </a:endParaRPr>
          </a:p>
        </p:txBody>
      </p:sp>
      <p:sp>
        <p:nvSpPr>
          <p:cNvPr id="6" name="矩形 5"/>
          <p:cNvSpPr/>
          <p:nvPr/>
        </p:nvSpPr>
        <p:spPr>
          <a:xfrm>
            <a:off x="7307038" y="2617748"/>
            <a:ext cx="365806" cy="523220"/>
          </a:xfrm>
          <a:prstGeom prst="rect">
            <a:avLst/>
          </a:prstGeom>
        </p:spPr>
        <p:txBody>
          <a:bodyPr wrap="none">
            <a:spAutoFit/>
          </a:bodyPr>
          <a:lstStyle/>
          <a:p>
            <a:r>
              <a:rPr lang="en-US" altLang="zh-CN" sz="2800" b="1" dirty="0">
                <a:solidFill>
                  <a:srgbClr val="FF0000"/>
                </a:solidFill>
                <a:latin typeface="宋体" pitchFamily="2" charset="-122"/>
                <a:ea typeface="宋体" pitchFamily="2" charset="-122"/>
                <a:cs typeface="Times New Roman" panose="02020603050405020304" pitchFamily="18" charset="0"/>
              </a:rPr>
              <a:t>N</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sp>
        <p:nvSpPr>
          <p:cNvPr id="7" name="矩形 6"/>
          <p:cNvSpPr/>
          <p:nvPr/>
        </p:nvSpPr>
        <p:spPr>
          <a:xfrm>
            <a:off x="10030644" y="2617748"/>
            <a:ext cx="365806" cy="523220"/>
          </a:xfrm>
          <a:prstGeom prst="rect">
            <a:avLst/>
          </a:prstGeom>
        </p:spPr>
        <p:txBody>
          <a:bodyPr wrap="none">
            <a:spAutoFit/>
          </a:bodyPr>
          <a:lstStyle/>
          <a:p>
            <a:r>
              <a:rPr lang="en-US" altLang="zh-CN" sz="2800" b="1" dirty="0">
                <a:solidFill>
                  <a:srgbClr val="FF0000"/>
                </a:solidFill>
                <a:latin typeface="宋体" pitchFamily="2" charset="-122"/>
                <a:ea typeface="宋体" pitchFamily="2" charset="-122"/>
                <a:cs typeface="Times New Roman" panose="02020603050405020304" pitchFamily="18" charset="0"/>
              </a:rPr>
              <a:t>S</a:t>
            </a:r>
            <a:endParaRPr lang="zh-CN" altLang="en-US" sz="2800" b="1" dirty="0">
              <a:solidFill>
                <a:srgbClr val="FF0000"/>
              </a:solidFill>
              <a:latin typeface="宋体" pitchFamily="2" charset="-122"/>
              <a:ea typeface="宋体" pitchFamily="2" charset="-122"/>
              <a:cs typeface="Times New Roman" panose="02020603050405020304" pitchFamily="18" charset="0"/>
            </a:endParaRPr>
          </a:p>
        </p:txBody>
      </p:sp>
      <p:sp>
        <p:nvSpPr>
          <p:cNvPr id="9" name="矩形 8"/>
          <p:cNvSpPr/>
          <p:nvPr/>
        </p:nvSpPr>
        <p:spPr>
          <a:xfrm>
            <a:off x="3605013" y="1340768"/>
            <a:ext cx="906017" cy="523220"/>
          </a:xfrm>
          <a:prstGeom prst="rect">
            <a:avLst/>
          </a:prstGeom>
        </p:spPr>
        <p:txBody>
          <a:bodyPr wrap="none">
            <a:spAutoFit/>
          </a:bodyPr>
          <a:lstStyle/>
          <a:p>
            <a:r>
              <a:rPr lang="zh-CN" altLang="zh-CN" sz="2800" b="1" dirty="0">
                <a:solidFill>
                  <a:srgbClr val="FF0000"/>
                </a:solidFill>
                <a:latin typeface="宋体" pitchFamily="2" charset="-122"/>
                <a:ea typeface="宋体" pitchFamily="2" charset="-122"/>
              </a:rPr>
              <a:t>分布</a:t>
            </a:r>
            <a:endParaRPr lang="zh-CN" altLang="en-US" sz="2800" b="1" dirty="0">
              <a:solidFill>
                <a:srgbClr val="FF0000"/>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1" name="Picture 3" descr="C:\Users\Administrator\Desktop\QQ截图20200209174404.jpg"/>
          <p:cNvPicPr>
            <a:picLocks noChangeAspect="1" noChangeArrowheads="1"/>
          </p:cNvPicPr>
          <p:nvPr/>
        </p:nvPicPr>
        <p:blipFill>
          <a:blip r:embed="rId2" cstate="print"/>
          <a:srcRect/>
          <a:stretch>
            <a:fillRect/>
          </a:stretch>
        </p:blipFill>
        <p:spPr bwMode="auto">
          <a:xfrm>
            <a:off x="1074987" y="836712"/>
            <a:ext cx="9340699" cy="5688632"/>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C:\Users\Administrator\Desktop\新建文件夹\地磁场.jpg"/>
          <p:cNvPicPr>
            <a:picLocks noChangeAspect="1" noChangeArrowheads="1"/>
          </p:cNvPicPr>
          <p:nvPr/>
        </p:nvPicPr>
        <p:blipFill>
          <a:blip r:embed="rId2" cstate="print"/>
          <a:srcRect/>
          <a:stretch>
            <a:fillRect/>
          </a:stretch>
        </p:blipFill>
        <p:spPr bwMode="auto">
          <a:xfrm>
            <a:off x="7355346" y="2996952"/>
            <a:ext cx="4104456" cy="3501386"/>
          </a:xfrm>
          <a:prstGeom prst="rect">
            <a:avLst/>
          </a:prstGeom>
          <a:noFill/>
        </p:spPr>
      </p:pic>
      <p:sp>
        <p:nvSpPr>
          <p:cNvPr id="2" name="矩形 1"/>
          <p:cNvSpPr/>
          <p:nvPr/>
        </p:nvSpPr>
        <p:spPr>
          <a:xfrm>
            <a:off x="406575" y="681077"/>
            <a:ext cx="11377264" cy="3323987"/>
          </a:xfrm>
          <a:prstGeom prst="rect">
            <a:avLst/>
          </a:prstGeom>
        </p:spPr>
        <p:txBody>
          <a:bodyPr wrap="square">
            <a:spAutoFit/>
          </a:bodyPr>
          <a:lstStyle/>
          <a:p>
            <a:pPr>
              <a:lnSpc>
                <a:spcPct val="150000"/>
              </a:lnSpc>
            </a:pPr>
            <a:r>
              <a:rPr lang="en-US" altLang="zh-CN" sz="2800" b="1" dirty="0" smtClean="0">
                <a:latin typeface="宋体" pitchFamily="2" charset="-122"/>
                <a:ea typeface="宋体" pitchFamily="2" charset="-122"/>
                <a:cs typeface="Times New Roman" panose="02020603050405020304" pitchFamily="18" charset="0"/>
              </a:rPr>
              <a:t>5.</a:t>
            </a:r>
            <a:r>
              <a:rPr lang="zh-CN" altLang="en-US" sz="2800" b="1" dirty="0" smtClean="0">
                <a:latin typeface="宋体" pitchFamily="2" charset="-122"/>
                <a:ea typeface="宋体" pitchFamily="2" charset="-122"/>
                <a:cs typeface="Times New Roman" panose="02020603050405020304" pitchFamily="18" charset="0"/>
              </a:rPr>
              <a:t>地磁场：地球周围存在着地磁场</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地磁场的北极在地理</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a:t>
            </a:r>
            <a:r>
              <a:rPr lang="zh-CN" altLang="en-US" sz="2800" b="1" dirty="0" smtClean="0">
                <a:latin typeface="宋体" pitchFamily="2" charset="-122"/>
                <a:ea typeface="宋体" pitchFamily="2" charset="-122"/>
                <a:cs typeface="Times New Roman" panose="02020603050405020304" pitchFamily="18" charset="0"/>
              </a:rPr>
              <a:t>极附近</a:t>
            </a:r>
            <a:r>
              <a:rPr lang="en-US" altLang="zh-CN" sz="2800" b="1" dirty="0" smtClean="0">
                <a:latin typeface="宋体" pitchFamily="2" charset="-122"/>
                <a:ea typeface="宋体" pitchFamily="2" charset="-122"/>
                <a:cs typeface="Times New Roman" panose="02020603050405020304" pitchFamily="18" charset="0"/>
              </a:rPr>
              <a:t>,</a:t>
            </a:r>
          </a:p>
          <a:p>
            <a:pPr>
              <a:lnSpc>
                <a:spcPct val="150000"/>
              </a:lnSpc>
            </a:pPr>
            <a:r>
              <a:rPr lang="zh-CN" altLang="en-US" sz="2800" b="1" dirty="0" smtClean="0">
                <a:latin typeface="宋体" pitchFamily="2" charset="-122"/>
                <a:ea typeface="宋体" pitchFamily="2" charset="-122"/>
                <a:cs typeface="Times New Roman" panose="02020603050405020304" pitchFamily="18" charset="0"/>
              </a:rPr>
              <a:t>地磁场的南极在地理</a:t>
            </a:r>
            <a:r>
              <a:rPr lang="en-US" altLang="zh-CN" sz="2800" b="1" dirty="0" smtClean="0">
                <a:solidFill>
                  <a:prstClr val="black"/>
                </a:solidFill>
                <a:latin typeface="宋体" pitchFamily="2" charset="-122"/>
                <a:ea typeface="宋体" pitchFamily="2" charset="-122"/>
                <a:cs typeface="Times New Roman" panose="02020603050405020304" pitchFamily="18" charset="0"/>
              </a:rPr>
              <a:t>____</a:t>
            </a:r>
            <a:r>
              <a:rPr lang="zh-CN" altLang="en-US" sz="2800" b="1" dirty="0" smtClean="0">
                <a:latin typeface="宋体" pitchFamily="2" charset="-122"/>
                <a:ea typeface="宋体" pitchFamily="2" charset="-122"/>
                <a:cs typeface="Times New Roman" panose="02020603050405020304" pitchFamily="18" charset="0"/>
              </a:rPr>
              <a:t>极附近</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 </a:t>
            </a:r>
            <a:endParaRPr lang="en-US" altLang="zh-CN" sz="2800" b="1" dirty="0" smtClean="0">
              <a:latin typeface="宋体" pitchFamily="2" charset="-122"/>
              <a:ea typeface="宋体" pitchFamily="2" charset="-122"/>
              <a:cs typeface="Times New Roman" panose="02020603050405020304" pitchFamily="18" charset="0"/>
            </a:endParaRPr>
          </a:p>
          <a:p>
            <a:pPr>
              <a:lnSpc>
                <a:spcPct val="150000"/>
              </a:lnSpc>
            </a:pPr>
            <a:r>
              <a:rPr lang="en-US" altLang="zh-CN" sz="2800" b="1" dirty="0" smtClean="0">
                <a:latin typeface="宋体" pitchFamily="2" charset="-122"/>
                <a:ea typeface="宋体" pitchFamily="2" charset="-122"/>
                <a:cs typeface="Times New Roman" panose="02020603050405020304" pitchFamily="18" charset="0"/>
              </a:rPr>
              <a:t>6.</a:t>
            </a:r>
            <a:r>
              <a:rPr lang="zh-CN" altLang="en-US" sz="2800" b="1" dirty="0" smtClean="0">
                <a:latin typeface="宋体" pitchFamily="2" charset="-122"/>
                <a:ea typeface="宋体" pitchFamily="2" charset="-122"/>
                <a:cs typeface="Times New Roman" panose="02020603050405020304" pitchFamily="18" charset="0"/>
              </a:rPr>
              <a:t>磁偏角：地理的两极和地磁场的两极并不重合磁针所指的南北方向与地理的南北方向略有偏离</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 我国宋代学者</a:t>
            </a:r>
            <a:r>
              <a:rPr lang="zh-CN" altLang="en-US" sz="2800" b="1" dirty="0" smtClean="0">
                <a:solidFill>
                  <a:srgbClr val="FF0000"/>
                </a:solidFill>
                <a:latin typeface="宋体" pitchFamily="2" charset="-122"/>
                <a:ea typeface="宋体" pitchFamily="2" charset="-122"/>
                <a:cs typeface="Times New Roman" panose="02020603050405020304" pitchFamily="18" charset="0"/>
              </a:rPr>
              <a:t>沈括</a:t>
            </a:r>
            <a:r>
              <a:rPr lang="zh-CN" altLang="en-US" sz="2800" b="1" dirty="0" smtClean="0">
                <a:latin typeface="宋体" pitchFamily="2" charset="-122"/>
                <a:ea typeface="宋体" pitchFamily="2" charset="-122"/>
                <a:cs typeface="Times New Roman" panose="02020603050405020304" pitchFamily="18" charset="0"/>
              </a:rPr>
              <a:t>在</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梦溪笔谈</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里记载了这一现象</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这个发现比西方早了</a:t>
            </a:r>
            <a:r>
              <a:rPr lang="en-US" altLang="zh-CN" sz="2800" b="1" dirty="0" smtClean="0">
                <a:latin typeface="宋体" pitchFamily="2" charset="-122"/>
                <a:ea typeface="宋体" pitchFamily="2" charset="-122"/>
                <a:cs typeface="Times New Roman" panose="02020603050405020304" pitchFamily="18" charset="0"/>
              </a:rPr>
              <a:t>400</a:t>
            </a:r>
            <a:r>
              <a:rPr lang="zh-CN" altLang="en-US" sz="2800" b="1" dirty="0" smtClean="0">
                <a:latin typeface="宋体" pitchFamily="2" charset="-122"/>
                <a:ea typeface="宋体" pitchFamily="2" charset="-122"/>
                <a:cs typeface="Times New Roman" panose="02020603050405020304" pitchFamily="18" charset="0"/>
              </a:rPr>
              <a:t>多年</a:t>
            </a:r>
            <a:r>
              <a:rPr lang="en-US" altLang="zh-CN" sz="2800" b="1" dirty="0" smtClean="0">
                <a:latin typeface="宋体" pitchFamily="2" charset="-122"/>
                <a:ea typeface="宋体" pitchFamily="2" charset="-122"/>
                <a:cs typeface="Times New Roman" panose="02020603050405020304" pitchFamily="18" charset="0"/>
              </a:rPr>
              <a:t>.</a:t>
            </a:r>
            <a:r>
              <a:rPr lang="zh-CN" altLang="en-US" sz="2800" b="1" dirty="0" smtClean="0">
                <a:latin typeface="宋体" pitchFamily="2" charset="-122"/>
                <a:ea typeface="宋体" pitchFamily="2" charset="-122"/>
                <a:cs typeface="Times New Roman" panose="02020603050405020304" pitchFamily="18" charset="0"/>
              </a:rPr>
              <a:t> </a:t>
            </a:r>
            <a:endParaRPr lang="zh-CN" altLang="en-US" sz="2800" dirty="0">
              <a:latin typeface="宋体" pitchFamily="2" charset="-122"/>
              <a:ea typeface="宋体" pitchFamily="2" charset="-122"/>
              <a:cs typeface="Times New Roman" panose="02020603050405020304" pitchFamily="18" charset="0"/>
            </a:endParaRPr>
          </a:p>
        </p:txBody>
      </p:sp>
      <p:sp>
        <p:nvSpPr>
          <p:cNvPr id="3" name="矩形 2"/>
          <p:cNvSpPr/>
          <p:nvPr/>
        </p:nvSpPr>
        <p:spPr>
          <a:xfrm>
            <a:off x="9407574" y="753085"/>
            <a:ext cx="516255" cy="523220"/>
          </a:xfrm>
          <a:prstGeom prst="rect">
            <a:avLst/>
          </a:prstGeom>
        </p:spPr>
        <p:txBody>
          <a:bodyPr wrap="square">
            <a:spAutoFit/>
          </a:bodyPr>
          <a:lstStyle/>
          <a:p>
            <a:r>
              <a:rPr lang="zh-CN" altLang="zh-CN" sz="2800" b="1" dirty="0">
                <a:solidFill>
                  <a:srgbClr val="FF0000"/>
                </a:solidFill>
                <a:latin typeface="宋体" pitchFamily="2" charset="-122"/>
                <a:ea typeface="宋体" pitchFamily="2" charset="-122"/>
              </a:rPr>
              <a:t>南</a:t>
            </a:r>
            <a:endParaRPr lang="zh-CN" altLang="en-US" sz="2800" b="1" dirty="0">
              <a:solidFill>
                <a:srgbClr val="FF0000"/>
              </a:solidFill>
              <a:latin typeface="宋体" pitchFamily="2" charset="-122"/>
              <a:ea typeface="宋体" pitchFamily="2" charset="-122"/>
            </a:endParaRPr>
          </a:p>
        </p:txBody>
      </p:sp>
      <p:sp>
        <p:nvSpPr>
          <p:cNvPr id="5" name="矩形 4"/>
          <p:cNvSpPr/>
          <p:nvPr/>
        </p:nvSpPr>
        <p:spPr>
          <a:xfrm>
            <a:off x="3862958" y="1401157"/>
            <a:ext cx="516255" cy="523220"/>
          </a:xfrm>
          <a:prstGeom prst="rect">
            <a:avLst/>
          </a:prstGeom>
        </p:spPr>
        <p:txBody>
          <a:bodyPr wrap="square">
            <a:spAutoFit/>
          </a:bodyPr>
          <a:lstStyle/>
          <a:p>
            <a:r>
              <a:rPr lang="zh-CN" altLang="en-US" sz="2800" b="1" dirty="0" smtClean="0">
                <a:solidFill>
                  <a:srgbClr val="FF0000"/>
                </a:solidFill>
                <a:latin typeface="宋体" pitchFamily="2" charset="-122"/>
                <a:ea typeface="宋体" pitchFamily="2" charset="-122"/>
              </a:rPr>
              <a:t>北</a:t>
            </a:r>
            <a:endParaRPr lang="zh-CN" altLang="en-US" sz="2800" b="1" dirty="0">
              <a:solidFill>
                <a:srgbClr val="FF0000"/>
              </a:solidFill>
              <a:latin typeface="宋体" pitchFamily="2" charset="-122"/>
              <a:ea typeface="宋体" pitchFamily="2" charset="-122"/>
            </a:endParaRPr>
          </a:p>
        </p:txBody>
      </p:sp>
    </p:spTree>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Pixel">
  <a:themeElements>
    <a:clrScheme name="Office 主题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Office 主题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Office 主题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Office 主题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ffice 主题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Office 主题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Office 主题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Office 主题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608</TotalTime>
  <Words>990</Words>
  <Application>Microsoft Office PowerPoint</Application>
  <PresentationFormat>自定义</PresentationFormat>
  <Paragraphs>126</Paragraphs>
  <Slides>37</Slides>
  <Notes>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7" baseType="lpstr">
      <vt:lpstr>楷体</vt:lpstr>
      <vt:lpstr>宋体</vt:lpstr>
      <vt:lpstr>微软雅黑</vt:lpstr>
      <vt:lpstr>Arial</vt:lpstr>
      <vt:lpstr>Arial Black</vt:lpstr>
      <vt:lpstr>Calibri</vt:lpstr>
      <vt:lpstr>Times New Roman</vt:lpstr>
      <vt:lpstr>Wingdings</vt:lpstr>
      <vt:lpstr>Pixel</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admic</dc:creator>
  <cp:lastModifiedBy>yunamm</cp:lastModifiedBy>
  <cp:revision>202</cp:revision>
  <dcterms:created xsi:type="dcterms:W3CDTF">2019-08-24T07:49:00Z</dcterms:created>
  <dcterms:modified xsi:type="dcterms:W3CDTF">2020-04-05T04:22:26Z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