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73" r:id="rId2"/>
    <p:sldId id="299" r:id="rId3"/>
    <p:sldId id="285" r:id="rId4"/>
    <p:sldId id="327" r:id="rId5"/>
    <p:sldId id="308" r:id="rId6"/>
    <p:sldId id="298" r:id="rId7"/>
    <p:sldId id="311" r:id="rId8"/>
    <p:sldId id="312" r:id="rId9"/>
    <p:sldId id="326" r:id="rId10"/>
    <p:sldId id="328" r:id="rId11"/>
    <p:sldId id="301" r:id="rId12"/>
    <p:sldId id="300" r:id="rId13"/>
    <p:sldId id="313" r:id="rId14"/>
    <p:sldId id="314" r:id="rId15"/>
    <p:sldId id="315" r:id="rId16"/>
    <p:sldId id="303" r:id="rId17"/>
    <p:sldId id="302" r:id="rId18"/>
    <p:sldId id="307" r:id="rId19"/>
    <p:sldId id="317" r:id="rId20"/>
    <p:sldId id="319" r:id="rId21"/>
    <p:sldId id="320" r:id="rId22"/>
    <p:sldId id="321" r:id="rId23"/>
    <p:sldId id="322" r:id="rId2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E8A"/>
    <a:srgbClr val="62BFAA"/>
    <a:srgbClr val="45A994"/>
    <a:srgbClr val="006762"/>
    <a:srgbClr val="CCEAE4"/>
    <a:srgbClr val="B5E1D8"/>
    <a:srgbClr val="3A3A3A"/>
    <a:srgbClr val="6ABC6E"/>
    <a:srgbClr val="99CA6C"/>
    <a:srgbClr val="006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7612" autoAdjust="0"/>
    <p:restoredTop sz="98120" autoAdjust="0"/>
  </p:normalViewPr>
  <p:slideViewPr>
    <p:cSldViewPr snapToGrid="0">
      <p:cViewPr varScale="1">
        <p:scale>
          <a:sx n="150" d="100"/>
          <a:sy n="150" d="100"/>
        </p:scale>
        <p:origin x="-504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CD3C4-6B98-4A67-815F-F0B5C4B3F82D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C8234-9F36-4217-8CB7-C38B880284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3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0759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97064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323505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12217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37728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99998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76597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558217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73107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13008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9412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__1.doc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5">
            <a:extLst>
              <a:ext uri="{FF2B5EF4-FFF2-40B4-BE49-F238E27FC236}">
                <a16:creationId xmlns="" xmlns:a16="http://schemas.microsoft.com/office/drawing/2014/main" id="{80A6C559-DA15-4C3F-8A8E-5BE44F54E11B}"/>
              </a:ext>
            </a:extLst>
          </p:cNvPr>
          <p:cNvSpPr txBox="1"/>
          <p:nvPr/>
        </p:nvSpPr>
        <p:spPr>
          <a:xfrm>
            <a:off x="2288860" y="1804756"/>
            <a:ext cx="4105858" cy="73750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</a:t>
            </a: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章  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声音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和环境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文本框 5">
            <a:extLst>
              <a:ext uri="{FF2B5EF4-FFF2-40B4-BE49-F238E27FC236}">
                <a16:creationId xmlns:a16="http://schemas.microsoft.com/office/drawing/2014/main" xmlns="" id="{AC661369-7F35-4FB2-A688-71209A56C55B}"/>
              </a:ext>
            </a:extLst>
          </p:cNvPr>
          <p:cNvSpPr txBox="1"/>
          <p:nvPr/>
        </p:nvSpPr>
        <p:spPr>
          <a:xfrm>
            <a:off x="6781918" y="272475"/>
            <a:ext cx="2146742" cy="338554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第一篇</a:t>
            </a:r>
            <a:r>
              <a:rPr lang="zh-CN" altLang="en-US" sz="1600" spc="100" dirty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考点过关篇</a:t>
            </a:r>
            <a:endParaRPr lang="zh-CN" altLang="en-US" sz="1600" spc="100" dirty="0">
              <a:solidFill>
                <a:schemeClr val="tx1">
                  <a:alpha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743588"/>
      </p:ext>
    </p:extLst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783277" y="408787"/>
            <a:ext cx="510317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如图</a:t>
            </a:r>
            <a:r>
              <a:rPr lang="en-US" dirty="0" smtClean="0"/>
              <a:t>2-2</a:t>
            </a:r>
            <a:r>
              <a:rPr lang="zh-CN" altLang="en-US" dirty="0" smtClean="0"/>
              <a:t>所示，用较小的力敲击音叉，振幅小，响度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；用较大的力敲击音叉，振幅大，响度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597402" y="771356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609994" y="1177087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6861786" y="3088749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2-2</a:t>
            </a:r>
            <a:endParaRPr lang="zh-CN" altLang="en-US" sz="1400" dirty="0"/>
          </a:p>
        </p:txBody>
      </p:sp>
      <p:pic>
        <p:nvPicPr>
          <p:cNvPr id="16" name="G19.EPS" descr="id:214749905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76916" y="496842"/>
            <a:ext cx="2242425" cy="242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正确记录长度测量结果</a:t>
            </a:r>
            <a:endParaRPr lang="zh-CN" altLang="en-US" sz="2000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8017031" cy="17950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　</a:t>
            </a:r>
            <a:r>
              <a:rPr lang="zh-CN" altLang="en-US" dirty="0" smtClean="0"/>
              <a:t>声音是由物体的振动产生的，振动停止，发声就停止，但声音不一定消失。人耳听到声音的条件：</a:t>
            </a:r>
            <a:r>
              <a:rPr lang="en-US" dirty="0" smtClean="0"/>
              <a:t>①</a:t>
            </a:r>
            <a:r>
              <a:rPr lang="zh-CN" altLang="en-US" dirty="0" smtClean="0"/>
              <a:t>有传声介质；</a:t>
            </a:r>
            <a:r>
              <a:rPr lang="en-US" dirty="0" smtClean="0"/>
              <a:t>②</a:t>
            </a:r>
            <a:r>
              <a:rPr lang="zh-CN" altLang="en-US" dirty="0" smtClean="0"/>
              <a:t>声音的频率在人耳的听觉范围内；</a:t>
            </a:r>
            <a:r>
              <a:rPr lang="en-US" dirty="0" smtClean="0"/>
              <a:t>③</a:t>
            </a:r>
            <a:r>
              <a:rPr lang="zh-CN" altLang="en-US" dirty="0" smtClean="0"/>
              <a:t>响度足够大。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6343250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zh-CN" altLang="en-US" dirty="0" smtClean="0"/>
              <a:t>下列关于声音的说法中正确的是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声音只能在空气中传播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声音在真空中的传播速度是</a:t>
            </a:r>
            <a:r>
              <a:rPr lang="en-US" dirty="0" smtClean="0"/>
              <a:t>3×10</a:t>
            </a:r>
            <a:r>
              <a:rPr lang="en-US" baseline="30000" dirty="0" smtClean="0"/>
              <a:t>8</a:t>
            </a:r>
            <a:r>
              <a:rPr lang="en-US" dirty="0" smtClean="0"/>
              <a:t> m/s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声音是由于物体振动而产生的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只要物体振动，我们就能听到声音</a:t>
            </a:r>
            <a:endParaRPr lang="zh-CN" altLang="en-US" dirty="0"/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314734" y="372460"/>
            <a:ext cx="40979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  <a:latin typeface="+mn-ea"/>
              </a:rPr>
              <a:t>C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突破二　声音的特性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7930419" cy="21012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　　掌握声音的三个特性的概念的内涵是解决问题的关键。在物理学中，声音的特性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音调、响度和音色分别用来表征声音的高低、大小和音质，而日常用语中的“高低”有时指响度、有时指音调。因此，在实际生活中要注意识别和区分。不能把音调与响度混淆、科学用语与日常用语混淆。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7917872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409E8A"/>
                </a:solidFill>
              </a:rPr>
              <a:t>[2019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贵港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在纪念五四运动</a:t>
            </a:r>
            <a:r>
              <a:rPr lang="en-US" dirty="0" smtClean="0"/>
              <a:t>100</a:t>
            </a:r>
            <a:r>
              <a:rPr lang="zh-CN" altLang="en-US" dirty="0" smtClean="0"/>
              <a:t>周年暨庆祝新中国成立</a:t>
            </a:r>
            <a:r>
              <a:rPr lang="en-US" dirty="0" smtClean="0"/>
              <a:t>70</a:t>
            </a:r>
            <a:r>
              <a:rPr lang="zh-CN" altLang="en-US" dirty="0" smtClean="0"/>
              <a:t>周年的合唱比赛中，同学们用歌声表达了“青春心向党，建功新时代”的远大志向。合唱中“高音声部”和“低音声部”中的“高”和“低”，指的是声音的（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音调</a:t>
            </a:r>
            <a:r>
              <a:rPr lang="en-US" dirty="0" smtClean="0"/>
              <a:t>	B.</a:t>
            </a:r>
            <a:r>
              <a:rPr lang="zh-CN" altLang="en-US" dirty="0" smtClean="0"/>
              <a:t>音色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响度</a:t>
            </a:r>
            <a:r>
              <a:rPr lang="en-US" dirty="0" smtClean="0"/>
              <a:t>	D.</a:t>
            </a:r>
            <a:r>
              <a:rPr lang="zh-CN" altLang="en-US" dirty="0" smtClean="0"/>
              <a:t>振幅</a:t>
            </a:r>
            <a:endParaRPr lang="zh-CN" altLang="en-US" dirty="0"/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910539" y="1175594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12089" y="180110"/>
            <a:ext cx="7917872" cy="47999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409E8A"/>
                </a:solidFill>
              </a:rPr>
              <a:t>突破三　噪声的危害与控制</a:t>
            </a:r>
            <a:endParaRPr lang="zh-CN" altLang="en-US" sz="2000" b="1" dirty="0" smtClean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13448" y="758524"/>
            <a:ext cx="7919471" cy="13388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　　控制和减小噪声主要在消声、隔声和吸声三个方面采取措施，对应的途径主要有：在声源处减弱噪声、在传播过程中减弱噪声、在人耳处减弱噪声。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53293"/>
            <a:ext cx="7839761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+mn-ea"/>
              </a:rPr>
              <a:t>例</a:t>
            </a:r>
            <a:r>
              <a:rPr lang="en-US" b="1" dirty="0" smtClean="0">
                <a:solidFill>
                  <a:srgbClr val="409E8A"/>
                </a:solidFill>
                <a:latin typeface="+mn-ea"/>
              </a:rPr>
              <a:t>3 </a:t>
            </a:r>
            <a:r>
              <a:rPr lang="en-US" dirty="0" smtClean="0">
                <a:solidFill>
                  <a:srgbClr val="409E8A"/>
                </a:solidFill>
              </a:rPr>
              <a:t>[2019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柳州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控制噪声主要有在声源处、在传播过程中、在人耳处采取措施三种方法。图</a:t>
            </a:r>
            <a:r>
              <a:rPr lang="en-US" dirty="0" smtClean="0"/>
              <a:t>2-3</a:t>
            </a:r>
            <a:r>
              <a:rPr lang="zh-CN" altLang="en-US" dirty="0" smtClean="0"/>
              <a:t>中属于在人耳处采取措施控制噪声的是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  <a:endParaRPr lang="zh-CN" altLang="en-US" dirty="0" smtClean="0">
              <a:latin typeface="+mn-ea"/>
            </a:endParaRPr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228483" y="769468"/>
            <a:ext cx="379572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6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20LZ1.EPS" descr="id:214749911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64511" y="1455128"/>
            <a:ext cx="5713813" cy="147271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070734" y="3308811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2-3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501395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“风声雨声读书声声声入耳，家事国事天下事事事关心”，此对联中所说的三种声音在空气中传播时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风声最快</a:t>
            </a:r>
            <a:r>
              <a:rPr lang="en-US" dirty="0" smtClean="0"/>
              <a:t>	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雨声最快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读书声最快</a:t>
            </a:r>
            <a:r>
              <a:rPr lang="en-US" dirty="0" smtClean="0"/>
              <a:t>	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一样快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456193" y="760499"/>
            <a:ext cx="36571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922137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 </a:t>
            </a:r>
            <a:r>
              <a:rPr lang="en-US" dirty="0" smtClean="0">
                <a:solidFill>
                  <a:srgbClr val="409E8A"/>
                </a:solidFill>
              </a:rPr>
              <a:t>[2019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无锡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十四个无声世界的孩子在中央电视台</a:t>
            </a:r>
            <a:r>
              <a:rPr lang="en-US" altLang="zh-CN" dirty="0" smtClean="0"/>
              <a:t>《</a:t>
            </a:r>
            <a:r>
              <a:rPr lang="zh-CN" altLang="en-US" dirty="0" smtClean="0"/>
              <a:t>经典咏流传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的舞台上，用一个“啊”字唱出了“整个春天”。如图</a:t>
            </a:r>
            <a:r>
              <a:rPr lang="en-US" dirty="0" smtClean="0"/>
              <a:t>2-4</a:t>
            </a:r>
            <a:r>
              <a:rPr lang="zh-CN" altLang="en-US" dirty="0" smtClean="0"/>
              <a:t>所示是嘉宾和孩子用手指放在对方的喉结附近正在相互感知发出“啊”的情景。用这种方式让听不到声音的孩子感知到发出“啊”，这是利用了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声音是由物体振动产生的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声音是通过空气传播的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固体传声比气体快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声音的音色可以用手感觉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415509" y="1576805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20WLZT979.EPS" descr="id:214749912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14048" y="2053116"/>
            <a:ext cx="2567777" cy="1825122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268030" y="3963243"/>
            <a:ext cx="78418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图</a:t>
            </a:r>
            <a:r>
              <a:rPr lang="en-US" dirty="0" smtClean="0"/>
              <a:t>2-4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764483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端午节赛龙舟时，龙舟上的鼓手用更大的力击打鼓面，是为了增大鼓声的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 </a:t>
            </a:r>
            <a:r>
              <a:rPr lang="zh-CN" altLang="en-US" dirty="0" smtClean="0"/>
              <a:t>音调</a:t>
            </a:r>
            <a:r>
              <a:rPr lang="en-US" dirty="0" smtClean="0"/>
              <a:t> 	B. </a:t>
            </a:r>
            <a:r>
              <a:rPr lang="zh-CN" altLang="en-US" dirty="0" smtClean="0"/>
              <a:t>响度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C. </a:t>
            </a:r>
            <a:r>
              <a:rPr lang="zh-CN" altLang="en-US" dirty="0" smtClean="0"/>
              <a:t>音色</a:t>
            </a:r>
            <a:r>
              <a:rPr lang="en-US" dirty="0" smtClean="0"/>
              <a:t> 	D. </a:t>
            </a:r>
            <a:r>
              <a:rPr lang="zh-CN" altLang="en-US" dirty="0" smtClean="0"/>
              <a:t>速度</a:t>
            </a: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700330" y="768201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01448" y="2324150"/>
            <a:ext cx="7911627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dirty="0" smtClean="0"/>
              <a:t>在校园艺术节上，小梦为全校师生演奏了享誉海内外的二胡名曲</a:t>
            </a:r>
            <a:r>
              <a:rPr lang="en-US" altLang="zh-CN" dirty="0" smtClean="0"/>
              <a:t>《</a:t>
            </a:r>
            <a:r>
              <a:rPr lang="zh-CN" altLang="en-US" dirty="0" smtClean="0"/>
              <a:t>二泉映月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。下列有关小梦二胡演奏的说法正确的是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二胡弦停止振动，弦还会发声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二胡声能在真空中传播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二胡声是通过空气传入人耳的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二胡声在空气中的传播速度一定是</a:t>
            </a:r>
            <a:r>
              <a:rPr lang="en-US" dirty="0" smtClean="0"/>
              <a:t>340 m/s</a:t>
            </a:r>
            <a:endParaRPr lang="zh-CN" altLang="en-US" dirty="0"/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160337" y="2763852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4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716866" y="313191"/>
          <a:ext cx="8154571" cy="4274820"/>
        </p:xfrm>
        <a:graphic>
          <a:graphicData uri="http://schemas.openxmlformats.org/drawingml/2006/table">
            <a:tbl>
              <a:tblPr/>
              <a:tblGrid>
                <a:gridCol w="1175212"/>
                <a:gridCol w="3655195"/>
                <a:gridCol w="3324164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b="1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【柳州考情分析】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声音与环境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通过实验，认识声的产生和传播的条件；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了解乐音的特性；知道声音的响度、音调、音色；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了解现代技术中与声学知识有关的一些应用；列举超声和次声的应用实例；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知道噪声的危害和控制的方法；举例说明如何减弱生活环境中的噪声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年：噪声的控制；（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18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年：声音的传播；（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年：声音的产生和传播；（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年：声波传递能量；（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15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年：空气中声速不变；（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年：交通标识含义；（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年：声音的产生和传播；（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96296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</a:t>
            </a:r>
            <a:r>
              <a:rPr lang="zh-CN" altLang="en-US" dirty="0" smtClean="0"/>
              <a:t>如图</a:t>
            </a:r>
            <a:r>
              <a:rPr lang="en-US" dirty="0" smtClean="0"/>
              <a:t>2-5</a:t>
            </a:r>
            <a:r>
              <a:rPr lang="zh-CN" altLang="en-US" dirty="0" smtClean="0"/>
              <a:t>所示，甲、乙分别为音叉、长笛发声的波形图，下列说法中不正确的是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音叉、长笛发出的声音音色相同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音叉、长笛发出的声音响度相同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音叉、长笛发出的声音音调相同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音叉、长笛发出的声音都是由振动产生</a:t>
            </a:r>
            <a:endParaRPr lang="zh-CN" altLang="en-US" dirty="0"/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793994" y="760973"/>
            <a:ext cx="378082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G20.EPS" descr="id:214749913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8322" y="1381901"/>
            <a:ext cx="3733726" cy="1595028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2827355" y="2841710"/>
            <a:ext cx="652743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2-5</a:t>
            </a:r>
            <a:endParaRPr lang="zh-CN" altLang="en-US" sz="1400" dirty="0" smtClean="0"/>
          </a:p>
        </p:txBody>
      </p:sp>
      <p:sp>
        <p:nvSpPr>
          <p:cNvPr id="18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5732497" y="384856"/>
            <a:ext cx="2998464" cy="173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dirty="0" smtClean="0">
                <a:solidFill>
                  <a:srgbClr val="C00000"/>
                </a:solidFill>
              </a:rPr>
              <a:t>甲、乙两波形图的振幅、频率相同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故响度和音调相同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但发声体不同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发出声音的音色不同。</a:t>
            </a: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774992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b="1" dirty="0" smtClean="0"/>
              <a:t>6. </a:t>
            </a:r>
            <a:r>
              <a:rPr lang="zh-CN" altLang="en-US" dirty="0" smtClean="0"/>
              <a:t>如图</a:t>
            </a:r>
            <a:r>
              <a:rPr lang="en-US" dirty="0" smtClean="0"/>
              <a:t>2-6</a:t>
            </a:r>
            <a:r>
              <a:rPr lang="zh-CN" altLang="en-US" dirty="0" smtClean="0"/>
              <a:t>所示，下列说法正确的是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890431" y="247761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181414" y="4229793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2-6</a:t>
            </a:r>
            <a:endParaRPr lang="zh-CN" altLang="en-US" sz="1400" dirty="0"/>
          </a:p>
        </p:txBody>
      </p:sp>
      <p:pic>
        <p:nvPicPr>
          <p:cNvPr id="11" name="19LZ152.EPS" descr="id:214749914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462" y="727193"/>
            <a:ext cx="3860806" cy="340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175903" cy="210127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7.</a:t>
            </a:r>
            <a:r>
              <a:rPr lang="zh-CN" altLang="en-US" dirty="0" smtClean="0"/>
              <a:t>关于声现象，下列说法正确的是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声音在真空中的传播速度约为</a:t>
            </a:r>
            <a:r>
              <a:rPr lang="en-US" dirty="0" smtClean="0"/>
              <a:t>340 m/s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发声体振幅越大音调越高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教室周围植树可以减弱噪声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超声波清洗机利用了声能传递信息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807534" y="340712"/>
            <a:ext cx="81320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80225" y="318392"/>
            <a:ext cx="7916100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8.</a:t>
            </a:r>
            <a:r>
              <a:rPr lang="en-US" b="1" dirty="0" smtClean="0">
                <a:solidFill>
                  <a:srgbClr val="409E8A"/>
                </a:solidFill>
              </a:rPr>
              <a:t> </a:t>
            </a:r>
            <a:r>
              <a:rPr lang="en-US" dirty="0" smtClean="0">
                <a:solidFill>
                  <a:srgbClr val="409E8A"/>
                </a:solidFill>
              </a:rPr>
              <a:t>[2019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齐齐哈尔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如图</a:t>
            </a:r>
            <a:r>
              <a:rPr lang="en-US" dirty="0" smtClean="0"/>
              <a:t>2-7</a:t>
            </a:r>
            <a:r>
              <a:rPr lang="zh-CN" altLang="en-US" dirty="0" smtClean="0"/>
              <a:t>所示，小智在体会声现象的过程中，下列说法错误的是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图甲：说话时声带在振动，说明声音是由物体振动产生的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图乙：分别轻敲桌面和重敲桌面，听到声音的音调不同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图丙：用棉球塞住耳朵也能听到音叉发声，是利用骨传导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图丁：敲鼓时看到鼓前烛焰摇动，说明声波能传递能量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099763" y="741035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8" name="20WNW59.EPS" descr="id:214749915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46418" y="1295718"/>
            <a:ext cx="5082383" cy="1234802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4046555" y="2413085"/>
            <a:ext cx="652743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2-7</a:t>
            </a:r>
            <a:endParaRPr lang="zh-CN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928976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声音是由物体的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产生的，振动停止，发声也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，但声音不一定消失。正在发声的物体叫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声音的传播需要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不能传声。常见的传声介质有：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体、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体、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体等。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声速：</a:t>
            </a: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）声音在不同介质中传播的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不同，在</a:t>
            </a:r>
            <a:r>
              <a:rPr lang="en-US" dirty="0" smtClean="0"/>
              <a:t>15 ℃</a:t>
            </a:r>
            <a:r>
              <a:rPr lang="zh-CN" altLang="en-US" dirty="0" smtClean="0"/>
              <a:t>的空气中的声速为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m/s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 声速的大小跟介质的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有关，还跟介质的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有关。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）回声：声音在传播过程中，遇到障碍物被反射回来的现象。回声测距：</a:t>
            </a:r>
            <a:r>
              <a:rPr lang="en-US" dirty="0" smtClean="0"/>
              <a:t>s=           </a:t>
            </a:r>
            <a:r>
              <a:rPr lang="zh-CN" altLang="en-US" dirty="0" smtClean="0"/>
              <a:t>。</a:t>
            </a: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我们怎样听到声音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877208" y="662856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振动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601644" y="677656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停止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854002" y="1079465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声源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914904" y="1460107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介质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978062" y="1504572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170501" y="19641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021850" y="157819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气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31966" y="196807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液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479108" y="321749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温度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040800" y="237343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速度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367434" y="2800322"/>
            <a:ext cx="61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340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662507" y="321749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种类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1108677" y="3962618"/>
          <a:ext cx="61595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文档" r:id="rId4" imgW="620878" imgH="792480" progId="Office12.wps.Document.8">
                  <p:embed/>
                </p:oleObj>
              </mc:Choice>
              <mc:Fallback>
                <p:oleObj name="文档" r:id="rId4" imgW="620878" imgH="792480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677" y="3962618"/>
                        <a:ext cx="61595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14" grpId="0"/>
      <p:bldP spid="15" grpId="0"/>
      <p:bldP spid="16" grpId="0"/>
      <p:bldP spid="17" grpId="0"/>
      <p:bldP spid="18" grpId="0"/>
      <p:bldP spid="19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62641" y="382350"/>
            <a:ext cx="7928976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人耳听声的过程：</a:t>
            </a:r>
            <a:r>
              <a:rPr lang="zh-CN" altLang="en-US" dirty="0" smtClean="0"/>
              <a:t>外界声音引起鼓膜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，这个振动通过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传到耳蜗，再通过听神经将信息传入大脑，产生听觉。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945397" y="330760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振动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312970" y="312431"/>
            <a:ext cx="84823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听小骨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874602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音调：</a:t>
            </a: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）音调是指声音的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，它与声源振动的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有关。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）物理学中，声源每秒内振动的次数叫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，单位是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，符号为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；一只蝴蝶飞行时翅膀每分钟振动</a:t>
            </a:r>
            <a:r>
              <a:rPr lang="en-US" dirty="0" smtClean="0"/>
              <a:t>600</a:t>
            </a:r>
            <a:r>
              <a:rPr lang="zh-CN" altLang="en-US" dirty="0" smtClean="0"/>
              <a:t>次，频率是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）声源振动快，频率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，音调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，反之音调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）举例：男低音、女高音；演奏弦乐器时，手指按压不同位置；演奏管乐器时，手指按压不同气孔。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104343" y="631325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高低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883200" y="648112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频率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355022" y="1067027"/>
            <a:ext cx="95118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频率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153775" y="1073955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赫兹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265692" y="1511806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Hz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058428" y="1503446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10Hz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627651" y="1886499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104114" y="1889637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236565" y="1889094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低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我们怎样</a:t>
            </a:r>
            <a:r>
              <a:rPr lang="zh-CN" altLang="en-US" sz="2000" b="1" smtClean="0">
                <a:solidFill>
                  <a:srgbClr val="409E8A"/>
                </a:solidFill>
              </a:rPr>
              <a:t>区分声音 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  <p:bldP spid="19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13797" y="355972"/>
            <a:ext cx="7993872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响度：</a:t>
            </a: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）物理学中，声音的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叫响度，又叫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，是指人耳感觉到的声音的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）响度与声源的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和离声源的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有关，振动的振幅越大，声音的响度就越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）举例：震耳欲聋、轻声细语；调节播放器声音旋钮；禁止大声喧哗。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音色：</a:t>
            </a:r>
            <a:r>
              <a:rPr lang="zh-CN" altLang="en-US" dirty="0" smtClean="0"/>
              <a:t>即声音的特色，又称</a:t>
            </a:r>
            <a:r>
              <a:rPr lang="zh-CN" altLang="en-US" u="sng" dirty="0" smtClean="0"/>
              <a:t> 　　　   </a:t>
            </a:r>
            <a:r>
              <a:rPr lang="zh-CN" altLang="en-US" dirty="0" smtClean="0"/>
              <a:t>，不同发声体的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　   </a:t>
            </a:r>
            <a:r>
              <a:rPr lang="zh-CN" altLang="en-US" dirty="0" smtClean="0"/>
              <a:t>不同，发出的声音的音色也就不同。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举例：辨别不同声源；“闻其声，知其人”；声纹锁。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372279" y="294994"/>
            <a:ext cx="1031924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强弱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707662" y="289818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音量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254471" y="730696"/>
            <a:ext cx="69893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大小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945403" y="1137017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振幅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770969" y="1143945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远近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861772" y="1536075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977938" y="2308010"/>
            <a:ext cx="81477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音品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495869" y="2337347"/>
            <a:ext cx="88239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材料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670935" y="2320019"/>
            <a:ext cx="1034768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结构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932059" y="2771310"/>
            <a:ext cx="1062712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发生方式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  <p:bldP spid="19" grpId="0"/>
      <p:bldP spid="25" grpId="0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64931" y="663704"/>
            <a:ext cx="8084779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定义：</a:t>
            </a:r>
            <a:r>
              <a:rPr lang="zh-CN" altLang="en-US" dirty="0" smtClean="0"/>
              <a:t>从物理学角度看，噪声是物体的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振动形成的；从环境保护的角度看，一切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人们休息、学习和工作的声音，即对身心健康，特别是对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　</a:t>
            </a:r>
            <a:r>
              <a:rPr lang="zh-CN" altLang="en-US" dirty="0" smtClean="0"/>
              <a:t>有损害的声音，都是噪声。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噪声强弱的等级和危害：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）以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为单位来表示声音的强弱。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）若长期在</a:t>
            </a:r>
            <a:r>
              <a:rPr lang="en-US" dirty="0" smtClean="0"/>
              <a:t>80~100 dB</a:t>
            </a:r>
            <a:r>
              <a:rPr lang="zh-CN" altLang="en-US" dirty="0" smtClean="0"/>
              <a:t>的噪声环境中工作和学习，会损害听力。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）为保证学习和工作，声音应控制在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dB</a:t>
            </a:r>
            <a:r>
              <a:rPr lang="zh-CN" altLang="en-US" dirty="0" smtClean="0"/>
              <a:t>以下。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控制和减弱噪声主要在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和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三个方面采取措施。如：</a:t>
            </a:r>
            <a:r>
              <a:rPr lang="en-US" dirty="0" smtClean="0"/>
              <a:t>①</a:t>
            </a:r>
            <a:r>
              <a:rPr lang="zh-CN" altLang="en-US" dirty="0" smtClean="0"/>
              <a:t>给汽车的排气管加消音器；</a:t>
            </a:r>
            <a:r>
              <a:rPr lang="en-US" dirty="0" smtClean="0"/>
              <a:t>②</a:t>
            </a:r>
            <a:r>
              <a:rPr lang="zh-CN" altLang="en-US" dirty="0" smtClean="0"/>
              <a:t>在道路两旁建隔音板；</a:t>
            </a:r>
            <a:r>
              <a:rPr lang="en-US" dirty="0" smtClean="0"/>
              <a:t>③</a:t>
            </a:r>
            <a:r>
              <a:rPr lang="zh-CN" altLang="en-US" dirty="0" smtClean="0"/>
              <a:t>在录音室的墙面上加装吸声材料。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009330" y="614539"/>
            <a:ext cx="111600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无规则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165151" y="1027581"/>
            <a:ext cx="78182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干扰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909146" y="1413869"/>
            <a:ext cx="78301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听觉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862795" y="2245349"/>
            <a:ext cx="76149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分贝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80226" y="292016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考点三　控制和减少恼人的噪声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092531" y="3063038"/>
            <a:ext cx="76149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385775" y="3501335"/>
            <a:ext cx="76149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消声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334920" y="3479294"/>
            <a:ext cx="76149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隔声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306030" y="3487688"/>
            <a:ext cx="76149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吸声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28" grpId="0"/>
      <p:bldP spid="13" grpId="0"/>
      <p:bldP spid="14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874602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传递信息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）超声波传递信息：定位、声呐、</a:t>
            </a:r>
            <a:r>
              <a:rPr lang="en-US" dirty="0" smtClean="0"/>
              <a:t>B</a:t>
            </a:r>
            <a:r>
              <a:rPr lang="zh-CN" altLang="en-US" dirty="0" smtClean="0"/>
              <a:t>超、倒车雷达等。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）次声波传递信息：预报地震、海啸、台风、火山喷发等。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传递能量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）超声波传递能量：超声波清洗、超声波粉碎结石等。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）次声波传递能量：地震后头晕等。</a:t>
            </a: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考点四　声音的利用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34870" y="3239817"/>
            <a:ext cx="7567684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[</a:t>
            </a:r>
            <a:r>
              <a:rPr lang="zh-CN" altLang="en-US" b="1" dirty="0" smtClean="0">
                <a:solidFill>
                  <a:srgbClr val="409E8A"/>
                </a:solidFill>
              </a:rPr>
              <a:t>说明</a:t>
            </a:r>
            <a:r>
              <a:rPr lang="en-US" altLang="zh-CN" b="1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人耳的听觉频率范围是</a:t>
            </a:r>
            <a:r>
              <a:rPr lang="en-US" altLang="zh-CN" dirty="0" smtClean="0"/>
              <a:t>20~20000 Hz</a:t>
            </a:r>
            <a:r>
              <a:rPr lang="zh-CN" altLang="en-US" dirty="0" smtClean="0"/>
              <a:t>，这个范围之外的声波通常情况下人耳都听不到。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809654" y="734103"/>
            <a:ext cx="793869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如图</a:t>
            </a:r>
            <a:r>
              <a:rPr lang="en-US" dirty="0" smtClean="0"/>
              <a:t>2-1</a:t>
            </a:r>
            <a:r>
              <a:rPr lang="zh-CN" altLang="en-US" dirty="0" smtClean="0"/>
              <a:t>所示，敲响音叉，可以看到近旁的泡沫塑料球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，这个实验说明正在发声的物体都在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720321" y="704898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弹起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662800" y="1096918"/>
            <a:ext cx="939480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振动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4013811" y="3993624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2-1</a:t>
            </a:r>
            <a:endParaRPr lang="zh-CN" altLang="en-US" sz="1400" dirty="0"/>
          </a:p>
        </p:txBody>
      </p:sp>
      <p:sp>
        <p:nvSpPr>
          <p:cNvPr id="13" name="矩形 12"/>
          <p:cNvSpPr/>
          <p:nvPr/>
        </p:nvSpPr>
        <p:spPr>
          <a:xfrm>
            <a:off x="775736" y="276930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考点五　课本重要图片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pic>
        <p:nvPicPr>
          <p:cNvPr id="14" name="G17.EPS" descr="id:2147499052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03637" y="1758767"/>
            <a:ext cx="2358988" cy="21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</p:bldLst>
  </p:timing>
</p:sld>
</file>

<file path=ppt/theme/theme1.xml><?xml version="1.0" encoding="utf-8"?>
<a:theme xmlns:a="http://schemas.openxmlformats.org/drawingml/2006/main" name="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36000" rIns="36000" bIns="36000" rtlCol="0">
        <a:spAutoFit/>
      </a:bodyPr>
      <a:lstStyle>
        <a:defPPr algn="l">
          <a:lnSpc>
            <a:spcPct val="150000"/>
          </a:lnSpc>
          <a:defRPr sz="1400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2678</TotalTime>
  <Words>1077</Words>
  <Application>Microsoft Office PowerPoint</Application>
  <PresentationFormat>全屏显示(16:9)</PresentationFormat>
  <Paragraphs>245</Paragraphs>
  <Slides>23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5" baseType="lpstr">
      <vt:lpstr>1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/>
  <dc:creator/>
  <cp:keywords/>
  <dc:description/>
  <dcterms:created xsi:type="dcterms:W3CDTF">2018-08-24T06:22:56Z</dcterms:created>
  <dcterms:modified xsi:type="dcterms:W3CDTF">2020-04-08T00:13:19Z</dcterms:modified>
  <cp:category/>
</cp:coreProperties>
</file>