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3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  <p:sldId id="4004" r:id="rId45"/>
    <p:sldId id="4005" r:id="rId46"/>
    <p:sldId id="4006" r:id="rId47"/>
    <p:sldId id="4007" r:id="rId48"/>
    <p:sldId id="4008" r:id="rId49"/>
    <p:sldId id="4009" r:id="rId50"/>
    <p:sldId id="4010" r:id="rId51"/>
    <p:sldId id="4011" r:id="rId52"/>
    <p:sldId id="4012" r:id="rId53"/>
    <p:sldId id="4013" r:id="rId54"/>
    <p:sldId id="4014" r:id="rId55"/>
    <p:sldId id="4015" r:id="rId56"/>
    <p:sldId id="4016" r:id="rId57"/>
    <p:sldId id="4017" r:id="rId58"/>
    <p:sldId id="4018" r:id="rId59"/>
    <p:sldId id="4019" r:id="rId60"/>
    <p:sldId id="4020" r:id="rId61"/>
    <p:sldId id="4021" r:id="rId62"/>
    <p:sldId id="4022" r:id="rId63"/>
    <p:sldId id="4023" r:id="rId64"/>
    <p:sldId id="4024" r:id="rId65"/>
    <p:sldId id="4025" r:id="rId66"/>
    <p:sldId id="4026" r:id="rId67"/>
    <p:sldId id="4027" r:id="rId68"/>
    <p:sldId id="4028" r:id="rId69"/>
    <p:sldId id="4029" r:id="rId70"/>
    <p:sldId id="4030" r:id="rId71"/>
    <p:sldId id="4031" r:id="rId72"/>
    <p:sldId id="4032" r:id="rId73"/>
    <p:sldId id="4033" r:id="rId74"/>
    <p:sldId id="4034" r:id="rId75"/>
    <p:sldId id="4035" r:id="rId76"/>
    <p:sldId id="4036" r:id="rId77"/>
    <p:sldId id="4037" r:id="rId78"/>
    <p:sldId id="4038" r:id="rId79"/>
    <p:sldId id="4039" r:id="rId80"/>
    <p:sldId id="4040" r:id="rId81"/>
    <p:sldId id="4041" r:id="rId82"/>
    <p:sldId id="4042" r:id="rId83"/>
    <p:sldId id="4043" r:id="rId84"/>
    <p:sldId id="4044" r:id="rId85"/>
    <p:sldId id="4045" r:id="rId86"/>
    <p:sldId id="4046" r:id="rId87"/>
    <p:sldId id="4047" r:id="rId88"/>
    <p:sldId id="4048" r:id="rId89"/>
    <p:sldId id="4049" r:id="rId90"/>
    <p:sldId id="4050" r:id="rId91"/>
    <p:sldId id="4051" r:id="rId92"/>
    <p:sldId id="4052" r:id="rId93"/>
    <p:sldId id="4053" r:id="rId94"/>
    <p:sldId id="4054" r:id="rId95"/>
    <p:sldId id="4055" r:id="rId96"/>
    <p:sldId id="4056" r:id="rId97"/>
    <p:sldId id="4057" r:id="rId98"/>
    <p:sldId id="4058" r:id="rId99"/>
    <p:sldId id="4059" r:id="rId100"/>
    <p:sldId id="4060" r:id="rId101"/>
    <p:sldId id="4061" r:id="rId102"/>
  </p:sldIdLst>
  <p:sldSz cx="9144000" cy="6858000" type="screen4x3"/>
  <p:notesSz cx="6858000" cy="9144000"/>
  <p:custDataLst>
    <p:tags r:id="rId10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7" Type="http://schemas.openxmlformats.org/officeDocument/2006/relationships/tags" Target="tags/tag1.xml"/><Relationship Id="rId106" Type="http://schemas.openxmlformats.org/officeDocument/2006/relationships/tableStyles" Target="tableStyles.xml"/><Relationship Id="rId105" Type="http://schemas.openxmlformats.org/officeDocument/2006/relationships/viewProps" Target="viewProps.xml"/><Relationship Id="rId104" Type="http://schemas.openxmlformats.org/officeDocument/2006/relationships/presProps" Target="presProps.xml"/><Relationship Id="rId103" Type="http://schemas.openxmlformats.org/officeDocument/2006/relationships/handoutMaster" Target="handoutMasters/handoutMaster1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第六章  质量与密度现象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71830" y="1222375"/>
            <a:ext cx="789559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77190" indent="-376555" algn="just">
              <a:lnSpc>
                <a:spcPct val="110000"/>
              </a:lnSpc>
            </a:pPr>
            <a:r>
              <a:rPr lang="zh-CN" sz="28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注意事项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：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377190" indent="-376555" algn="just">
              <a:lnSpc>
                <a:spcPct val="11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　A. 被测物体的质量不能超过天平的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735965" indent="-735965" algn="just">
              <a:lnSpc>
                <a:spcPct val="11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　B. 天平平衡后，在测物体的质量时，不允许调节平衡螺母.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723265" indent="-723265" algn="just">
              <a:lnSpc>
                <a:spcPct val="11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　C. 取用砝码和移动游码时要使用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，不能用手拿.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710565" indent="-710565" algn="just">
              <a:lnSpc>
                <a:spcPct val="11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　D. 不要把潮湿的物体或化学药品直接放在天平盘内.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697865" indent="-697865" algn="just">
              <a:lnSpc>
                <a:spcPct val="11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　E. 读游码对应的刻度值时，应以游码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 端对准的刻度值为准. 游码相当于一个砝码，能够分辨更小的质量.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315" y="1671320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量程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2645" y="3055620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镊子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4120" y="4940300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00075" y="1927860"/>
            <a:ext cx="800163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00050" indent="-400050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 b="1">
                <a:sym typeface="+mn-ea"/>
              </a:rPr>
              <a:t>1. 定义</a:t>
            </a:r>
            <a:r>
              <a:rPr lang="zh-CN" altLang="en-US" sz="2800">
                <a:sym typeface="+mn-ea"/>
              </a:rPr>
              <a:t>：某种物质组成的物体</a:t>
            </a:r>
            <a:r>
              <a:rPr lang="zh-CN" altLang="en-US" sz="2800" u="sng">
                <a:sym typeface="+mn-ea"/>
              </a:rPr>
              <a:t>　      </a:t>
            </a:r>
            <a:r>
              <a:rPr lang="zh-CN" altLang="en-US" sz="2800">
                <a:sym typeface="+mn-ea"/>
              </a:rPr>
              <a:t>与它的</a:t>
            </a:r>
            <a:r>
              <a:rPr lang="zh-CN" altLang="en-US" sz="2800" u="sng">
                <a:sym typeface="+mn-ea"/>
              </a:rPr>
              <a:t>　      </a:t>
            </a:r>
            <a:r>
              <a:rPr lang="zh-CN" altLang="en-US" sz="2800">
                <a:sym typeface="+mn-ea"/>
              </a:rPr>
              <a:t>之比叫做这种物质的密度. （比值定义法）</a:t>
            </a:r>
            <a:endParaRPr lang="zh-CN" altLang="en-US" sz="2800">
              <a:sym typeface="+mn-ea"/>
            </a:endParaRPr>
          </a:p>
          <a:p>
            <a:pPr marL="0" indent="271780" algn="just" defTabSz="91440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【点拨】</a:t>
            </a:r>
            <a:r>
              <a:rPr lang="zh-CN" altLang="en-US" sz="2800">
                <a:sym typeface="+mn-ea"/>
              </a:rPr>
              <a:t>密度是比值定义的物理量，只能说其大小由质量与体积的比值来计算.</a:t>
            </a:r>
            <a:endParaRPr lang="zh-CN" altLang="en-US" sz="2800">
              <a:sym typeface="+mn-ea"/>
            </a:endParaRPr>
          </a:p>
          <a:p>
            <a:pPr marL="400050" indent="-384810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 b="1">
                <a:sym typeface="+mn-ea"/>
              </a:rPr>
              <a:t>2. 计算公式及其变形式</a:t>
            </a:r>
            <a:r>
              <a:rPr lang="zh-CN" altLang="en-US" sz="2800">
                <a:sym typeface="+mn-ea"/>
              </a:rPr>
              <a:t>：（1）求密度：ρ=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；（2）求质量：m=</a:t>
            </a:r>
            <a:r>
              <a:rPr lang="zh-CN" altLang="en-US" sz="2800" u="sng">
                <a:sym typeface="+mn-ea"/>
              </a:rPr>
              <a:t>　     </a:t>
            </a:r>
            <a:r>
              <a:rPr lang="zh-CN" altLang="en-US" sz="2800">
                <a:sym typeface="+mn-ea"/>
              </a:rPr>
              <a:t>；（3）求体积：V=</a:t>
            </a:r>
            <a:r>
              <a:rPr lang="zh-CN" altLang="en-US" sz="2800" u="sng">
                <a:sym typeface="+mn-ea"/>
              </a:rPr>
              <a:t>          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marL="400050" indent="-384810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 b="1">
                <a:sym typeface="+mn-ea"/>
              </a:rPr>
              <a:t>3. 国际单位</a:t>
            </a:r>
            <a:r>
              <a:rPr lang="zh-CN" altLang="en-US" sz="2800">
                <a:sym typeface="+mn-ea"/>
              </a:rPr>
              <a:t>：</a:t>
            </a:r>
            <a:r>
              <a:rPr lang="zh-CN" altLang="en-US" sz="2800" u="sng">
                <a:sym typeface="+mn-ea"/>
              </a:rPr>
              <a:t>　         </a:t>
            </a:r>
            <a:r>
              <a:rPr lang="zh-CN" altLang="en-US" sz="2800">
                <a:sym typeface="+mn-ea"/>
              </a:rPr>
              <a:t>，常用单位：</a:t>
            </a:r>
            <a:r>
              <a:rPr lang="zh-CN" altLang="en-US" sz="2800" u="sng">
                <a:sym typeface="+mn-ea"/>
              </a:rPr>
              <a:t>　         </a:t>
            </a:r>
            <a:r>
              <a:rPr lang="zh-CN" altLang="en-US" sz="2800">
                <a:sym typeface="+mn-ea"/>
              </a:rPr>
              <a:t>，换算关系：1g/cm3=</a:t>
            </a:r>
            <a:r>
              <a:rPr lang="zh-CN" altLang="en-US" sz="2800" u="sng">
                <a:sym typeface="+mn-ea"/>
              </a:rPr>
              <a:t>　             </a:t>
            </a:r>
            <a:r>
              <a:rPr lang="zh-CN" altLang="en-US" sz="2800">
                <a:sym typeface="+mn-ea"/>
              </a:rPr>
              <a:t> kg/m3. 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830" y="1227455"/>
            <a:ext cx="815340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43255" indent="-643255" algn="l"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三、 密度（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ρ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）</a:t>
            </a:r>
            <a:r>
              <a:rPr lang="zh-CN" altLang="en-US" sz="2800">
                <a:sym typeface="+mn-ea"/>
              </a:rPr>
              <a:t>（10年10考）</a:t>
            </a:r>
            <a:endParaRPr lang="zh-CN" altLang="en-US" sz="2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7120" y="199961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质量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6255" y="201231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体积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1985" y="3986530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m/V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2805" y="452437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ρV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5040" y="4508500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m/ρ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6200" y="504634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kg/m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10580" y="504634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g/cm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33420" y="5568315"/>
            <a:ext cx="173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1.0×10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29413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 b="1">
                <a:sym typeface="+mn-ea"/>
              </a:rPr>
              <a:t>4. 物理意义</a:t>
            </a:r>
            <a:r>
              <a:rPr lang="zh-CN" altLang="en-US" sz="2800">
                <a:sym typeface="+mn-ea"/>
              </a:rPr>
              <a:t>：表示每立方米某种物质的质量. </a:t>
            </a:r>
            <a:endParaRPr lang="zh-CN" altLang="en-US" sz="2800">
              <a:sym typeface="+mn-ea"/>
            </a:endParaRPr>
          </a:p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>
                <a:sym typeface="+mn-ea"/>
              </a:rPr>
              <a:t>例如：纯水的密度为ρ=</a:t>
            </a:r>
            <a:r>
              <a:rPr lang="zh-CN" altLang="en-US" sz="2800" u="sng">
                <a:sym typeface="+mn-ea"/>
              </a:rPr>
              <a:t>　                       </a:t>
            </a:r>
            <a:r>
              <a:rPr lang="zh-CN" altLang="en-US" sz="2800">
                <a:sym typeface="+mn-ea"/>
              </a:rPr>
              <a:t>kg/m3，表示</a:t>
            </a:r>
            <a:r>
              <a:rPr lang="zh-CN" altLang="en-US" sz="2800" u="sng">
                <a:sym typeface="+mn-ea"/>
              </a:rPr>
              <a:t>　                                                                                      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 b="1">
                <a:sym typeface="+mn-ea"/>
              </a:rPr>
              <a:t>5. 基本性质</a:t>
            </a:r>
            <a:r>
              <a:rPr lang="zh-CN" altLang="en-US" sz="2800">
                <a:sym typeface="+mn-ea"/>
              </a:rPr>
              <a:t>：密度是物质的一种特性，与物质的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 、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 u="sng">
                <a:sym typeface="+mn-ea"/>
              </a:rPr>
              <a:t>　      </a:t>
            </a:r>
            <a:r>
              <a:rPr lang="zh-CN" altLang="en-US" sz="2800">
                <a:sym typeface="+mn-ea"/>
              </a:rPr>
              <a:t>有关，与物体的质量、体积、形状无关. </a:t>
            </a:r>
            <a:endParaRPr lang="zh-CN" altLang="en-US" sz="2800">
              <a:sym typeface="+mn-ea"/>
            </a:endParaRPr>
          </a:p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>
                <a:sym typeface="+mn-ea"/>
              </a:rPr>
              <a:t>体积单位：m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  dm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  cm</a:t>
            </a:r>
            <a:r>
              <a:rPr lang="zh-CN" altLang="en-US" sz="2800" baseline="30000">
                <a:sym typeface="+mn-ea"/>
              </a:rPr>
              <a:t>3</a:t>
            </a:r>
            <a:endParaRPr lang="zh-CN" altLang="en-US" sz="2800">
              <a:sym typeface="+mn-ea"/>
            </a:endParaRPr>
          </a:p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>
                <a:sym typeface="+mn-ea"/>
              </a:rPr>
              <a:t>容积单位：L     mL</a:t>
            </a:r>
            <a:endParaRPr lang="zh-CN" altLang="en-US" sz="2800">
              <a:sym typeface="+mn-ea"/>
            </a:endParaRPr>
          </a:p>
          <a:p>
            <a:pPr indent="-297815" algn="just" defTabSz="914400">
              <a:lnSpc>
                <a:spcPct val="120000"/>
              </a:lnSpc>
              <a:tabLst>
                <a:tab pos="447675" algn="l"/>
              </a:tabLst>
            </a:pPr>
            <a:r>
              <a:rPr lang="zh-CN" altLang="en-US" sz="2800">
                <a:sym typeface="+mn-ea"/>
              </a:rPr>
              <a:t>换算关系：1m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=</a:t>
            </a:r>
            <a:r>
              <a:rPr lang="zh-CN" altLang="en-US" sz="2800" u="sng">
                <a:sym typeface="+mn-ea"/>
              </a:rPr>
              <a:t>　    </a:t>
            </a:r>
            <a:r>
              <a:rPr lang="zh-CN" altLang="en-US" sz="2800">
                <a:sym typeface="+mn-ea"/>
              </a:rPr>
              <a:t> dm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（L）=</a:t>
            </a:r>
            <a:r>
              <a:rPr lang="zh-CN" altLang="en-US" sz="2800" u="sng">
                <a:sym typeface="+mn-ea"/>
              </a:rPr>
              <a:t>　      </a:t>
            </a:r>
            <a:r>
              <a:rPr lang="zh-CN" altLang="en-US" sz="2800">
                <a:sym typeface="+mn-ea"/>
              </a:rPr>
              <a:t>cm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（mL）.</a:t>
            </a:r>
            <a:endParaRPr lang="zh-CN" altLang="en-US" sz="2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9715" y="1776095"/>
            <a:ext cx="32086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1.0×10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5545" y="2327275"/>
            <a:ext cx="700278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每立方米的水的质量是1.0×10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225" y="3289935"/>
            <a:ext cx="16452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种类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9890" y="3277235"/>
            <a:ext cx="16452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状态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9270" y="3289935"/>
            <a:ext cx="16452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温度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2730" y="5315585"/>
            <a:ext cx="16452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1290" y="5340985"/>
            <a:ext cx="16452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645" y="3985895"/>
            <a:ext cx="4157980" cy="22974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840" y="193484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例题</a:t>
            </a:r>
            <a:r>
              <a:rPr lang="zh-CN" altLang="en-US" sz="2800">
                <a:sym typeface="+mn-ea"/>
              </a:rPr>
              <a:t>（原创）在探究“物体的质量与体积之间的关系”时，小明同学把收集到的数据填入下表，但他漏填了第二次测量的质量和体积，其质量和体积的读数如图1所示，请你帮他完成下表：</a:t>
            </a:r>
            <a:endParaRPr lang="zh-CN" altLang="en-US" sz="2800"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剖析重点实验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22396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探究物体的质量与体积之间的关系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2717165"/>
            <a:ext cx="6371590" cy="3401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015" y="958215"/>
            <a:ext cx="3061970" cy="1691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11245" y="3607435"/>
            <a:ext cx="1154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78.0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1870" y="3607435"/>
            <a:ext cx="1154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6335" y="3625850"/>
            <a:ext cx="1154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7.80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110" y="3646170"/>
            <a:ext cx="3319780" cy="2666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62750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sym typeface="+mn-ea"/>
              </a:rPr>
              <a:t>（1）分析表格中的数据，可以得出的结论是：</a:t>
            </a:r>
            <a:endParaRPr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2800">
                <a:sym typeface="+mn-ea"/>
              </a:rPr>
              <a:t>①同种物质的质量与体积的比值是</a:t>
            </a:r>
            <a:r>
              <a:rPr sz="2800" u="sng">
                <a:sym typeface="+mn-ea"/>
              </a:rPr>
              <a:t>　    </a:t>
            </a:r>
            <a:r>
              <a:rPr sz="2800">
                <a:sym typeface="+mn-ea"/>
              </a:rPr>
              <a:t>的，不同物质的质量与体积的比值一般是</a:t>
            </a:r>
            <a:r>
              <a:rPr sz="2800" u="sng">
                <a:sym typeface="+mn-ea"/>
              </a:rPr>
              <a:t>　     </a:t>
            </a:r>
            <a:r>
              <a:rPr sz="2800">
                <a:sym typeface="+mn-ea"/>
              </a:rPr>
              <a:t>的. ②上述实验图像如图2所示，曲线</a:t>
            </a:r>
            <a:r>
              <a:rPr sz="2800" u="sng">
                <a:sym typeface="+mn-ea"/>
              </a:rPr>
              <a:t>    </a:t>
            </a:r>
            <a:r>
              <a:rPr sz="2800" u="sng">
                <a:sym typeface="+mn-ea"/>
              </a:rPr>
              <a:t> </a:t>
            </a:r>
            <a:r>
              <a:rPr sz="2800">
                <a:sym typeface="+mn-ea"/>
              </a:rPr>
              <a:t>反映了铁块的实验情况. 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8540" y="2168525"/>
            <a:ext cx="995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相同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1175" y="2693670"/>
            <a:ext cx="938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5000" y="3168015"/>
            <a:ext cx="3606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48399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sym typeface="+mn-ea"/>
              </a:rPr>
              <a:t>（2）小明与其他同学交流后，从表中的数据可以看出：由同种物质组成的不同物体，其质量与体积之间存在一个关系，其表达式为</a:t>
            </a:r>
            <a:r>
              <a:rPr sz="2800" u="sng">
                <a:sym typeface="+mn-ea"/>
              </a:rPr>
              <a:t>　                         </a:t>
            </a:r>
            <a:r>
              <a:rPr sz="2800">
                <a:sym typeface="+mn-ea"/>
              </a:rPr>
              <a:t>；物理学中将这个值定义为密度，初中物理中用比值定义法的物理量还有</a:t>
            </a:r>
            <a:r>
              <a:rPr sz="2800" u="sng">
                <a:sym typeface="+mn-ea"/>
              </a:rPr>
              <a:t>　                                 　</a:t>
            </a:r>
            <a:r>
              <a:rPr sz="2800">
                <a:sym typeface="+mn-ea"/>
              </a:rPr>
              <a:t>（写一个即可）. </a:t>
            </a:r>
            <a:endParaRPr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2800">
                <a:sym typeface="+mn-ea"/>
              </a:rPr>
              <a:t>（3）本实验测量多组数据的目的是</a:t>
            </a:r>
            <a:r>
              <a:rPr lang="zh-CN" altLang="en-US" sz="2800" u="sng">
                <a:sym typeface="+mn-ea"/>
              </a:rPr>
              <a:t>                           </a:t>
            </a:r>
            <a:r>
              <a:rPr lang="en-US" altLang="zh-CN" sz="2800">
                <a:sym typeface="+mn-ea"/>
              </a:rPr>
              <a:t>.</a:t>
            </a:r>
            <a:endParaRPr lang="en-US" altLang="zh-CN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u="sng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2800" u="sng">
                <a:sym typeface="+mn-ea"/>
              </a:rPr>
              <a:t>                                           </a:t>
            </a:r>
            <a:r>
              <a:rPr lang="zh-CN" altLang="en-US" sz="2800">
                <a:sym typeface="+mn-ea"/>
              </a:rPr>
              <a:t> </a:t>
            </a:r>
            <a:r>
              <a:rPr lang="en-US" altLang="zh-CN" sz="2800">
                <a:sym typeface="+mn-ea"/>
              </a:rPr>
              <a:t>.</a:t>
            </a:r>
            <a:r>
              <a:rPr lang="zh-CN" altLang="en-US" sz="2800" u="sng">
                <a:sym typeface="+mn-ea"/>
              </a:rPr>
              <a:t>                        　　</a:t>
            </a:r>
            <a:endParaRPr lang="zh-CN" altLang="en-US" sz="2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6980" y="2523490"/>
            <a:ext cx="2463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ρ=m/V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6080" y="3531870"/>
            <a:ext cx="3923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速度（压强、功率等）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205" y="4577080"/>
            <a:ext cx="77793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避免实验偶然性，寻找普遍规律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394970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托盘天平的使用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2011680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/>
              <a:t>（2018·眉山改编）如图3所示，小陈同学要测量某固体的质量，它操作的过程如下.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（1）将天平放在</a:t>
            </a:r>
            <a:r>
              <a:rPr lang="zh-CN" altLang="en-US" sz="2800" u="sng"/>
              <a:t>　       </a:t>
            </a:r>
            <a:r>
              <a:rPr lang="zh-CN" altLang="en-US" sz="2800"/>
              <a:t>台上，将游码移到标尺左端的</a:t>
            </a:r>
            <a:r>
              <a:rPr lang="zh-CN" altLang="en-US" sz="2800" u="sng"/>
              <a:t>　     </a:t>
            </a:r>
            <a:r>
              <a:rPr lang="zh-CN" altLang="en-US" sz="2800"/>
              <a:t>刻度线上. 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3311525" y="304800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水平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H="1" flipV="1">
            <a:off x="703580" y="4395470"/>
            <a:ext cx="7829550" cy="1748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1255" y="357632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9545" y="4439285"/>
            <a:ext cx="3644900" cy="1298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0560" y="122237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（2）此时，天平指针如图3甲所示，小陈同学应向</a:t>
            </a:r>
            <a:r>
              <a:rPr lang="zh-CN" altLang="en-US" sz="2800" u="sng"/>
              <a:t>　     </a:t>
            </a:r>
            <a:r>
              <a:rPr lang="zh-CN" altLang="en-US" sz="2800"/>
              <a:t>（选填“左”或“右”）调节</a:t>
            </a:r>
            <a:r>
              <a:rPr lang="zh-CN" altLang="en-US" sz="2800" u="sng"/>
              <a:t>　             </a:t>
            </a:r>
            <a:r>
              <a:rPr lang="zh-CN" altLang="en-US" sz="2800"/>
              <a:t>使天平横梁平衡. 如果是在测量的过程中出现该情况，他应该往右盘</a:t>
            </a:r>
            <a:r>
              <a:rPr lang="zh-CN" altLang="en-US" sz="2800" u="sng"/>
              <a:t>　                          </a:t>
            </a:r>
            <a:r>
              <a:rPr lang="zh-CN" altLang="en-US" sz="2800"/>
              <a:t>或</a:t>
            </a:r>
            <a:r>
              <a:rPr lang="zh-CN" altLang="en-US" sz="2800" u="sng"/>
              <a:t>　                             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 （3）小陈将调节好的天平称量固体的质量，操作情况如图3乙所示，请你指出他的错误：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①</a:t>
            </a:r>
            <a:r>
              <a:rPr lang="zh-CN" altLang="en-US" sz="2800" u="sng"/>
              <a:t>　                                              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②</a:t>
            </a:r>
            <a:r>
              <a:rPr lang="zh-CN" altLang="en-US" sz="2800" u="sng"/>
              <a:t>　                                              </a:t>
            </a:r>
            <a:r>
              <a:rPr lang="zh-CN" altLang="en-US" sz="2800"/>
              <a:t>.</a:t>
            </a:r>
            <a:endParaRPr lang="en-US" altLang="zh-CN" sz="2800"/>
          </a:p>
        </p:txBody>
      </p:sp>
      <p:sp>
        <p:nvSpPr>
          <p:cNvPr id="8" name="文本框 7"/>
          <p:cNvSpPr txBox="1"/>
          <p:nvPr/>
        </p:nvSpPr>
        <p:spPr>
          <a:xfrm>
            <a:off x="824865" y="176657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6525" y="1791970"/>
            <a:ext cx="17494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平衡螺母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4690" y="2792095"/>
            <a:ext cx="1763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添加砝码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1985" y="2817495"/>
            <a:ext cx="2513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向右移动游码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2030" y="4305935"/>
            <a:ext cx="2224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用手拿砝码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0765" y="4827905"/>
            <a:ext cx="3813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物体和砝码位置放反了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6530" y="3679190"/>
            <a:ext cx="4302125" cy="2297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0560" y="165290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（4）纠正错误后，天平平衡时，砝码质量和游码位置如图3丙所示，则固体质量为</a:t>
            </a:r>
            <a:r>
              <a:rPr lang="zh-CN" altLang="en-US" sz="2800" u="sng"/>
              <a:t>　        </a:t>
            </a:r>
            <a:r>
              <a:rPr lang="zh-CN" altLang="en-US" sz="2800"/>
              <a:t>g.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（5）若本次实验使用的砝码有磨损，测得的质量将</a:t>
            </a:r>
            <a:r>
              <a:rPr lang="zh-CN" altLang="en-US" sz="2800" u="sng"/>
              <a:t>　            </a:t>
            </a:r>
            <a:r>
              <a:rPr lang="zh-CN" altLang="en-US" sz="2800"/>
              <a:t>（选填“偏大”或“偏小”）.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5593080" y="2176780"/>
            <a:ext cx="1763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52.4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3135" y="3239770"/>
            <a:ext cx="1763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313623"/>
            <a:ext cx="8170863" cy="2676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62990" indent="-1062990" algn="just">
              <a:lnSpc>
                <a:spcPct val="150000"/>
              </a:lnSpc>
            </a:pPr>
            <a:r>
              <a:rPr sz="2800" dirty="0">
                <a:latin typeface="宋体" panose="02010600030101010101" pitchFamily="2" charset="-122"/>
              </a:rPr>
              <a:t>考点1.通过实验，了解物质的一些物理属性，如弹性、磁性、导电性和导热性等，用语言、文字或图表描述物质的这些物理属性.</a:t>
            </a:r>
            <a:endParaRPr sz="2800" dirty="0">
              <a:latin typeface="宋体" panose="02010600030101010101" pitchFamily="2" charset="-122"/>
            </a:endParaRPr>
          </a:p>
          <a:p>
            <a:pPr marL="622935" indent="-627380" algn="just">
              <a:lnSpc>
                <a:spcPct val="150000"/>
              </a:lnSpc>
            </a:pPr>
            <a:r>
              <a:rPr sz="2800" dirty="0">
                <a:latin typeface="宋体" panose="02010600030101010101" pitchFamily="2" charset="-122"/>
              </a:rPr>
              <a:t>考点2.知道质量的含义. 会测量固体和液体的质量.</a:t>
            </a:r>
            <a:endParaRPr sz="2800" dirty="0">
              <a:latin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48621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60337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【点拨1】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sz="2800"/>
              <a:t>（1）调节天平平衡时：测量前，只能调节平衡螺母；测量过程中，只能调节游码或加减砝码. 根据指针位置采用“左高左调，右高右调”的方式. </a:t>
            </a:r>
            <a:endParaRPr sz="2800"/>
          </a:p>
          <a:p>
            <a:pPr>
              <a:lnSpc>
                <a:spcPct val="120000"/>
              </a:lnSpc>
            </a:pPr>
            <a:r>
              <a:rPr sz="2800"/>
              <a:t>（2）物体与砝码的放置遵照“左物右码”的原则. （3）加减砝码及移动游码时要用镊子，不能用手直接操作. </a:t>
            </a:r>
            <a:endParaRPr sz="2800"/>
          </a:p>
        </p:txBody>
      </p:sp>
    </p:spTree>
  </p:cSld>
  <p:clrMapOvr>
    <a:masterClrMapping/>
  </p:clrMapOvr>
  <p:transition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24205" y="131635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变式拓展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/>
              <a:t>：（2016·三明改编）小晶同学利用天平测量一枚订书钉的质量.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（1）她把天平放在</a:t>
            </a:r>
            <a:r>
              <a:rPr lang="zh-CN" altLang="en-US" sz="2800" u="sng"/>
              <a:t>　       </a:t>
            </a:r>
            <a:r>
              <a:rPr lang="zh-CN" altLang="en-US" sz="2800"/>
              <a:t>台面上，把游码移到称量标尺左端的</a:t>
            </a:r>
            <a:r>
              <a:rPr lang="zh-CN" altLang="en-US" sz="2800" u="sng"/>
              <a:t>　                            </a:t>
            </a:r>
            <a:r>
              <a:rPr lang="zh-CN" altLang="en-US" sz="2800"/>
              <a:t> ，调节横梁平衡后，她把1000枚订书钉放置左盘，当加入一定量的砝码后，发现天平的指针偏向分度盘的左侧，再加入最小的砝码，指针偏向分度盘的右侧，这时应该</a:t>
            </a:r>
            <a:r>
              <a:rPr lang="zh-CN" altLang="en-US" sz="2800" u="sng"/>
              <a:t>　                                                                              </a:t>
            </a:r>
            <a:r>
              <a:rPr lang="zh-CN" altLang="en-US" sz="2800"/>
              <a:t>，直至天平平衡.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832735" y="2395220"/>
            <a:ext cx="2894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水平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930" y="2894965"/>
            <a:ext cx="2894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零刻度线上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6960" y="4946015"/>
            <a:ext cx="6573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取下最小砝码，然后移动游码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34239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（2）天平平衡时，砝码和游码所对的刻度如图4所示，则1000枚订书钉的质量是</a:t>
            </a:r>
            <a:r>
              <a:rPr lang="zh-CN" altLang="en-US" sz="2800" u="sng"/>
              <a:t>　        </a:t>
            </a:r>
            <a:r>
              <a:rPr lang="zh-CN" altLang="en-US" sz="2800"/>
              <a:t>g，通过计算可得到一枚订书钉的质量.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（3）她没有用天平直接测量1枚订书钉的质量，是因为</a:t>
            </a:r>
            <a:r>
              <a:rPr lang="zh-CN" altLang="en-US" sz="2800" u="sng"/>
              <a:t>　                                                                              </a:t>
            </a:r>
            <a:r>
              <a:rPr lang="zh-CN" altLang="en-US" sz="2800"/>
              <a:t>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                              </a:t>
            </a:r>
            <a:r>
              <a:rPr lang="en-US" altLang="zh-CN" sz="2800"/>
              <a:t>.</a:t>
            </a:r>
            <a:endParaRPr lang="en-US" altLang="zh-CN" sz="2800"/>
          </a:p>
        </p:txBody>
      </p:sp>
      <p:sp>
        <p:nvSpPr>
          <p:cNvPr id="4" name="文本框 3"/>
          <p:cNvSpPr txBox="1"/>
          <p:nvPr/>
        </p:nvSpPr>
        <p:spPr>
          <a:xfrm>
            <a:off x="5643880" y="188404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64.0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300" y="3423920"/>
            <a:ext cx="764540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一枚订书钉的质量太小，托盘天平测量不出其质量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7290" y="4096385"/>
            <a:ext cx="3828415" cy="19202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1195" y="1227455"/>
            <a:ext cx="363347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 密度单位换算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560" y="208343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24535" indent="-724535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/>
              <a:t>（1）5L=</a:t>
            </a:r>
            <a:r>
              <a:rPr lang="zh-CN" altLang="en-US" sz="2800" u="sng"/>
              <a:t>       　　　　　                                  </a:t>
            </a:r>
            <a:r>
              <a:rPr lang="zh-CN" altLang="en-US" sz="2800"/>
              <a:t>m</a:t>
            </a:r>
            <a:r>
              <a:rPr lang="zh-CN" altLang="en-US" sz="2800" baseline="30000"/>
              <a:t>3</a:t>
            </a:r>
            <a:r>
              <a:rPr lang="zh-CN" altLang="en-US" sz="2800"/>
              <a:t>；10dm</a:t>
            </a:r>
            <a:r>
              <a:rPr lang="zh-CN" altLang="en-US" sz="2800" baseline="30000"/>
              <a:t>3</a:t>
            </a:r>
            <a:r>
              <a:rPr lang="zh-CN" altLang="en-US" sz="2800"/>
              <a:t>= </a:t>
            </a:r>
            <a:r>
              <a:rPr lang="zh-CN" altLang="en-US" sz="2800" u="sng"/>
              <a:t>             　</a:t>
            </a:r>
            <a:r>
              <a:rPr lang="zh-CN" altLang="en-US" sz="2800"/>
              <a:t>m</a:t>
            </a:r>
            <a:r>
              <a:rPr lang="zh-CN" altLang="en-US" sz="2800" baseline="30000"/>
              <a:t>3</a:t>
            </a:r>
            <a:r>
              <a:rPr lang="zh-CN" altLang="en-US" sz="2800"/>
              <a:t>；200mL= </a:t>
            </a:r>
            <a:r>
              <a:rPr lang="zh-CN" altLang="en-US" sz="2800" u="sng"/>
              <a:t>         　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  <a:p>
            <a:pPr marL="660400" indent="-166370" algn="just">
              <a:lnSpc>
                <a:spcPct val="120000"/>
              </a:lnSpc>
            </a:pPr>
            <a:r>
              <a:rPr lang="zh-CN" altLang="en-US" sz="2800"/>
              <a:t>（2）0.4m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      </a:t>
            </a:r>
            <a:r>
              <a:rPr lang="zh-CN" altLang="en-US" sz="2800"/>
              <a:t>L；20m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   　</a:t>
            </a:r>
            <a:r>
              <a:rPr lang="zh-CN" altLang="en-US" sz="2800"/>
              <a:t>dm</a:t>
            </a:r>
            <a:r>
              <a:rPr lang="zh-CN" altLang="en-US" sz="2800" baseline="30000"/>
              <a:t>3</a:t>
            </a:r>
            <a:r>
              <a:rPr lang="zh-CN" altLang="en-US" sz="2800"/>
              <a:t>；60m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 　         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  <a:p>
            <a:pPr marL="673735" indent="-179705" algn="just">
              <a:lnSpc>
                <a:spcPct val="120000"/>
              </a:lnSpc>
            </a:pPr>
            <a:r>
              <a:rPr lang="zh-CN" altLang="en-US" sz="2800"/>
              <a:t>（3）1×10</a:t>
            </a:r>
            <a:r>
              <a:rPr lang="zh-CN" altLang="en-US" sz="2800" baseline="30000"/>
              <a:t>3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    </a:t>
            </a:r>
            <a:r>
              <a:rPr lang="zh-CN" altLang="en-US" sz="2800"/>
              <a:t> g/cm</a:t>
            </a:r>
            <a:r>
              <a:rPr lang="zh-CN" altLang="en-US" sz="2800" baseline="30000"/>
              <a:t>3</a:t>
            </a:r>
            <a:r>
              <a:rPr lang="zh-CN" altLang="en-US" sz="2800"/>
              <a:t>；</a:t>
            </a:r>
            <a:endParaRPr lang="zh-CN" altLang="en-US" sz="2800"/>
          </a:p>
          <a:p>
            <a:pPr marL="788670" indent="-293370" algn="just">
              <a:lnSpc>
                <a:spcPct val="120000"/>
              </a:lnSpc>
            </a:pPr>
            <a:r>
              <a:rPr lang="zh-CN" altLang="en-US" sz="2800"/>
              <a:t>  7.8g/cm</a:t>
            </a:r>
            <a:r>
              <a:rPr lang="zh-CN" altLang="en-US" sz="2800" baseline="30000"/>
              <a:t>3</a:t>
            </a:r>
            <a:r>
              <a:rPr lang="zh-CN" altLang="en-US" sz="2800"/>
              <a:t>= </a:t>
            </a:r>
            <a:r>
              <a:rPr lang="zh-CN" altLang="en-US" sz="2800" u="sng"/>
              <a:t>                      　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781935" y="2124710"/>
            <a:ext cx="4493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0.005（或5×10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5140" y="262445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0.01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2855" y="2646680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0455" y="314642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400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4110" y="314642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5860" y="366839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7955" y="419036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0860" y="4669790"/>
            <a:ext cx="1813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7.8×10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92455" y="1185545"/>
            <a:ext cx="79590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解析：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（1）5L=5×10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；10dm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=10×10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=0.01m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marL="751840" indent="14097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200mL=200cm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（2）0.4m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=0.4×10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L=400L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marL="879475" indent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=20×10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indent="854075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60m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=60×10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×(10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g)/(10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indent="866775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=1g/cm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indent="81534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7.8g/cm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=7.8×(10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kg)/(10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indent="81534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=7.8×10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38811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【点拨2】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</a:rPr>
              <a:t>（1）小单位转化成大单位时，除以进率；大单位转化成小单位时，乘以进率. 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</a:rPr>
              <a:t>（2）体积单位间的换算关系是：1m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=10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dm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=10</a:t>
            </a:r>
            <a:r>
              <a:rPr lang="zh-CN" altLang="en-US" sz="2800" baseline="30000">
                <a:solidFill>
                  <a:schemeClr val="tx1"/>
                </a:solidFill>
              </a:rPr>
              <a:t>6</a:t>
            </a:r>
            <a:r>
              <a:rPr lang="zh-CN" altLang="en-US" sz="2800">
                <a:solidFill>
                  <a:schemeClr val="tx1"/>
                </a:solidFill>
              </a:rPr>
              <a:t>cm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=10</a:t>
            </a:r>
            <a:r>
              <a:rPr lang="zh-CN" altLang="en-US" sz="2800" baseline="30000">
                <a:solidFill>
                  <a:schemeClr val="tx1"/>
                </a:solidFill>
              </a:rPr>
              <a:t>9</a:t>
            </a:r>
            <a:r>
              <a:rPr lang="zh-CN" altLang="en-US" sz="2800">
                <a:solidFill>
                  <a:schemeClr val="tx1"/>
                </a:solidFill>
              </a:rPr>
              <a:t>mm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；而体积还有常用单位L和mL，存在以下关系：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</a:rPr>
              <a:t>1L=10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mL；1L=10</a:t>
            </a:r>
            <a:r>
              <a:rPr lang="zh-CN" altLang="en-US" sz="2800" baseline="30000">
                <a:solidFill>
                  <a:schemeClr val="tx1"/>
                </a:solidFill>
              </a:rPr>
              <a:t>-3</a:t>
            </a:r>
            <a:r>
              <a:rPr lang="zh-CN" altLang="en-US" sz="2800">
                <a:solidFill>
                  <a:schemeClr val="tx1"/>
                </a:solidFill>
              </a:rPr>
              <a:t>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；1L=1dm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；1mL=1cm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. 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</a:rPr>
              <a:t>（3）密度单位间的换算关系：</a:t>
            </a:r>
            <a:endParaRPr lang="zh-CN" altLang="en-US" sz="280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</a:rPr>
              <a:t>1kg/m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=10</a:t>
            </a:r>
            <a:r>
              <a:rPr lang="zh-CN" altLang="en-US" sz="2800" baseline="30000">
                <a:solidFill>
                  <a:schemeClr val="tx1"/>
                </a:solidFill>
              </a:rPr>
              <a:t>-3</a:t>
            </a:r>
            <a:r>
              <a:rPr lang="zh-CN" altLang="en-US" sz="2800">
                <a:solidFill>
                  <a:schemeClr val="tx1"/>
                </a:solidFill>
              </a:rPr>
              <a:t>g/cm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；1g/cm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=10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kg/m</a:t>
            </a:r>
            <a:r>
              <a:rPr lang="zh-CN" altLang="en-US" sz="2800" baseline="30000">
                <a:solidFill>
                  <a:schemeClr val="tx1"/>
                </a:solidFill>
              </a:rPr>
              <a:t>3</a:t>
            </a:r>
            <a:r>
              <a:rPr lang="zh-CN" altLang="en-US" sz="2800">
                <a:solidFill>
                  <a:schemeClr val="tx1"/>
                </a:solidFill>
              </a:rPr>
              <a:t>. 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53162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变式拓展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/>
              <a:t>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（1）30dm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　</a:t>
            </a:r>
            <a:r>
              <a:rPr lang="zh-CN" altLang="en-US" sz="2800"/>
              <a:t>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　 　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；40L=</a:t>
            </a:r>
            <a:r>
              <a:rPr lang="zh-CN" altLang="en-US" sz="2800" u="sng"/>
              <a:t>  　 　</a:t>
            </a:r>
            <a:r>
              <a:rPr lang="zh-CN" altLang="en-US" sz="2800"/>
              <a:t> cm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（2）0.9×10</a:t>
            </a:r>
            <a:r>
              <a:rPr lang="zh-CN" altLang="en-US" sz="2800" baseline="30000"/>
              <a:t>3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      </a:t>
            </a:r>
            <a:r>
              <a:rPr lang="zh-CN" altLang="en-US" sz="2800"/>
              <a:t>g/cm</a:t>
            </a:r>
            <a:r>
              <a:rPr lang="zh-CN" altLang="en-US" sz="2800" baseline="30000"/>
              <a:t>3</a:t>
            </a:r>
            <a:r>
              <a:rPr lang="zh-CN" altLang="en-US" sz="2800"/>
              <a:t>，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           2.7g/cm</a:t>
            </a:r>
            <a:r>
              <a:rPr lang="zh-CN" altLang="en-US" sz="2800" baseline="30000"/>
              <a:t>3</a:t>
            </a:r>
            <a:r>
              <a:rPr lang="zh-CN" altLang="en-US" sz="2800"/>
              <a:t>=</a:t>
            </a:r>
            <a:r>
              <a:rPr lang="zh-CN" altLang="en-US" sz="2800" u="sng"/>
              <a:t>     　　   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．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（3）（2019·湘西）一个物体的质量为54g，体积为20cm3，它的密度是（　 　）</a:t>
            </a:r>
            <a:endParaRPr lang="zh-CN" altLang="en-US" sz="2800"/>
          </a:p>
          <a:p>
            <a:pPr marL="872490" algn="just">
              <a:lnSpc>
                <a:spcPct val="120000"/>
              </a:lnSpc>
            </a:pPr>
            <a:r>
              <a:rPr lang="zh-CN" altLang="en-US" sz="2800"/>
              <a:t>A. 0.8×10</a:t>
            </a:r>
            <a:r>
              <a:rPr lang="zh-CN" altLang="en-US" sz="2800" baseline="30000"/>
              <a:t>3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     </a:t>
            </a:r>
            <a:r>
              <a:rPr lang="en-US" altLang="zh-CN" sz="2800"/>
              <a:t>  	</a:t>
            </a:r>
            <a:r>
              <a:rPr lang="zh-CN" altLang="en-US" sz="2800"/>
              <a:t>B. 2.7×10</a:t>
            </a:r>
            <a:r>
              <a:rPr lang="zh-CN" altLang="en-US" sz="2800" baseline="30000"/>
              <a:t>3</a:t>
            </a:r>
            <a:r>
              <a:rPr lang="zh-CN" altLang="en-US" sz="2800"/>
              <a:t>kg/m</a:t>
            </a:r>
            <a:r>
              <a:rPr lang="zh-CN" altLang="en-US" sz="2800" baseline="30000"/>
              <a:t>3	</a:t>
            </a:r>
            <a:endParaRPr lang="zh-CN" altLang="en-US" sz="2800"/>
          </a:p>
          <a:p>
            <a:pPr marL="885190" indent="-25400" algn="just">
              <a:lnSpc>
                <a:spcPct val="120000"/>
              </a:lnSpc>
            </a:pPr>
            <a:r>
              <a:rPr lang="zh-CN" altLang="en-US" sz="2800"/>
              <a:t>C. 0.37×10</a:t>
            </a:r>
            <a:r>
              <a:rPr lang="zh-CN" altLang="en-US" sz="2800" baseline="30000"/>
              <a:t>3</a:t>
            </a:r>
            <a:r>
              <a:rPr lang="zh-CN" altLang="en-US" sz="2800"/>
              <a:t>kg/m</a:t>
            </a:r>
            <a:r>
              <a:rPr lang="zh-CN" altLang="en-US" sz="2800" baseline="30000"/>
              <a:t>3 </a:t>
            </a:r>
            <a:r>
              <a:rPr lang="zh-CN" altLang="en-US" sz="2800"/>
              <a:t> </a:t>
            </a:r>
            <a:r>
              <a:rPr lang="en-US" altLang="zh-CN" sz="2800"/>
              <a:t>	</a:t>
            </a:r>
            <a:r>
              <a:rPr lang="zh-CN" altLang="en-US" sz="2800"/>
              <a:t>D. 2.7×10</a:t>
            </a:r>
            <a:r>
              <a:rPr lang="zh-CN" altLang="en-US" sz="2800" baseline="30000"/>
              <a:t>4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044065" y="2073275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0.03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015" y="2085975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6005" y="2073275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1995" y="2595245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13660" y="3082290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2.7×10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8890" y="4120515"/>
            <a:ext cx="2173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71195" y="1155700"/>
            <a:ext cx="558292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三、 对质量和密度概念的理解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193992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  </a:t>
            </a:r>
            <a:r>
              <a:rPr sz="2800"/>
              <a:t>（2019·东营）关于质量和密度，下列说法正确的是（　 　）</a:t>
            </a:r>
            <a:endParaRPr sz="2800"/>
          </a:p>
          <a:p>
            <a:pPr>
              <a:lnSpc>
                <a:spcPct val="120000"/>
              </a:lnSpc>
            </a:pPr>
            <a:r>
              <a:rPr sz="2800"/>
              <a:t>A. 从地球带到太空中的铅笔能“悬浮”于舱内，是由于质量变小了	</a:t>
            </a:r>
            <a:endParaRPr sz="2800"/>
          </a:p>
          <a:p>
            <a:pPr>
              <a:lnSpc>
                <a:spcPct val="120000"/>
              </a:lnSpc>
            </a:pPr>
            <a:r>
              <a:rPr sz="2800"/>
              <a:t>B. 同种物质的状态发生变化，质量和密度均不变</a:t>
            </a:r>
            <a:endParaRPr sz="2800"/>
          </a:p>
          <a:p>
            <a:pPr>
              <a:lnSpc>
                <a:spcPct val="120000"/>
              </a:lnSpc>
            </a:pPr>
            <a:r>
              <a:rPr sz="2800"/>
              <a:t>C. 水从0℃升高到4℃的过程中，密度逐渐变小	</a:t>
            </a:r>
            <a:endParaRPr sz="2800"/>
          </a:p>
          <a:p>
            <a:pPr>
              <a:lnSpc>
                <a:spcPct val="120000"/>
              </a:lnSpc>
            </a:pPr>
            <a:r>
              <a:rPr sz="2800"/>
              <a:t>D. 氧气罐中的氧气用去一半，密度减小一半</a:t>
            </a:r>
            <a:endParaRPr sz="2800"/>
          </a:p>
        </p:txBody>
      </p:sp>
      <p:sp>
        <p:nvSpPr>
          <p:cNvPr id="10" name="文本框 9"/>
          <p:cNvSpPr txBox="1"/>
          <p:nvPr/>
        </p:nvSpPr>
        <p:spPr>
          <a:xfrm>
            <a:off x="2332990" y="25469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54241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【点拨3】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/>
              <a:t>（1）质量是物质本身的一种属性，与物体的形状、状态、位置、温度等无关． </a:t>
            </a:r>
            <a:endParaRPr lang="zh-CN" altLang="en-US" sz="2800"/>
          </a:p>
          <a:p>
            <a:pPr algn="just">
              <a:lnSpc>
                <a:spcPct val="120000"/>
              </a:lnSpc>
              <a:buClrTx/>
              <a:buSzTx/>
              <a:buNone/>
            </a:pPr>
            <a:r>
              <a:rPr lang="zh-CN" altLang="en-US" sz="2800"/>
              <a:t>（2）密度是物质的一种特性，不随质量和体积的变化而变化，仅与物质的种类和所处的状态有关，不同物质的密度一般不同. 但同种物质的密度会在外界因素（如温度、状态、压强等）变化时发生改变. </a:t>
            </a:r>
            <a:endParaRPr lang="zh-CN" altLang="en-US" sz="2800"/>
          </a:p>
        </p:txBody>
      </p:sp>
    </p:spTree>
  </p:cSld>
  <p:clrMapOvr>
    <a:masterClrMapping/>
  </p:clrMapOvr>
  <p:transition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90119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None/>
            </a:pPr>
            <a:r>
              <a:rPr lang="zh-CN" altLang="en-US" sz="2800"/>
              <a:t>（3）特别值得注意的是气体容易被压缩，气体的密度受压强的影响较大. 气体的密度具有可变性. 如焊接时用的装氧气的钢瓶体积不变，但瓶内氧气的质量减少，由ρ=m/V可知，钢瓶内气体的密度不断减小. 此类问题还有轮胎充气等. </a:t>
            </a:r>
            <a:endParaRPr lang="zh-CN" altLang="en-US" sz="2800"/>
          </a:p>
        </p:txBody>
      </p:sp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1703388"/>
            <a:ext cx="8170863" cy="3322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49655" indent="-1049655" algn="just">
              <a:lnSpc>
                <a:spcPct val="150000"/>
              </a:lnSpc>
            </a:pPr>
            <a:r>
              <a:rPr sz="2800" dirty="0">
                <a:latin typeface="宋体" panose="02010600030101010101" pitchFamily="2" charset="-122"/>
              </a:rPr>
              <a:t>考点3.通过实验，理解密度. 会测量固体和液体的密度. 解释生活中一些与密度有关的物理现象.</a:t>
            </a:r>
            <a:endParaRPr sz="2800" dirty="0">
              <a:latin typeface="宋体" panose="02010600030101010101" pitchFamily="2" charset="-122"/>
            </a:endParaRPr>
          </a:p>
          <a:p>
            <a:pPr marL="1036955" indent="-1036955" algn="just">
              <a:lnSpc>
                <a:spcPct val="150000"/>
              </a:lnSpc>
            </a:pPr>
            <a:r>
              <a:rPr sz="2800" dirty="0">
                <a:latin typeface="宋体" panose="02010600030101010101" pitchFamily="2" charset="-122"/>
              </a:rPr>
              <a:t>考点4.了解人类关于物质属性的研究对日常生活和科技进步的影响.</a:t>
            </a:r>
            <a:endParaRPr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4920" y="3232150"/>
            <a:ext cx="1833880" cy="2635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66243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变式拓展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/>
              <a:t>：（1）（2018·南充）如图5所示是将一个气球压入水中的过程（气球不会漏气且不会爆裂），球内气体的质量和密度变化情况是（　 　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质量变大，密度变大 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B. 质量不变，密度变小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C. 质量变小，密度不变 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D. 质量不变，密度变大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505700" y="2727960"/>
            <a:ext cx="603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3418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（2）乒乓球不小心被踩瘪了，但没有破裂，球内气体的质量</a:t>
            </a:r>
            <a:r>
              <a:rPr lang="zh-CN" altLang="en-US" sz="2800" u="sng"/>
              <a:t>     　    　</a:t>
            </a:r>
            <a:r>
              <a:rPr lang="zh-CN" altLang="en-US" sz="2800"/>
              <a:t>，密度</a:t>
            </a:r>
            <a:r>
              <a:rPr lang="zh-CN" altLang="en-US" sz="2800" u="sng"/>
              <a:t>     　    　</a:t>
            </a:r>
            <a:r>
              <a:rPr lang="zh-CN" altLang="en-US" sz="2800"/>
              <a:t>. （选填“变大”“不变”或“变小”）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（3）某医院急诊室的氧气瓶中，氧气的密度为5kg/m</a:t>
            </a:r>
            <a:r>
              <a:rPr lang="zh-CN" altLang="en-US" sz="2800" baseline="30000"/>
              <a:t>3</a:t>
            </a:r>
            <a:r>
              <a:rPr lang="zh-CN" altLang="en-US" sz="2800"/>
              <a:t>，给急救病人供氧用去了氧气质量的一半，则瓶内剩余氧气的密度是</a:t>
            </a:r>
            <a:r>
              <a:rPr lang="zh-CN" altLang="en-US" sz="2800" u="sng"/>
              <a:t>     　    　</a:t>
            </a:r>
            <a:r>
              <a:rPr lang="zh-CN" altLang="en-US" sz="2800"/>
              <a:t>kg/m</a:t>
            </a:r>
            <a:r>
              <a:rPr lang="zh-CN" altLang="en-US" sz="2800" baseline="30000"/>
              <a:t>3</a:t>
            </a:r>
            <a:r>
              <a:rPr lang="zh-CN" altLang="en-US" sz="2800"/>
              <a:t>. 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481580" y="2287270"/>
            <a:ext cx="1371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1110" y="2287270"/>
            <a:ext cx="1371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5500" y="4312920"/>
            <a:ext cx="1371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2.5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0225" y="3545840"/>
            <a:ext cx="2768600" cy="2336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4205" y="194818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例4</a:t>
            </a:r>
            <a:r>
              <a:rPr lang="zh-CN" altLang="en-US" sz="2800"/>
              <a:t>  </a:t>
            </a:r>
            <a:r>
              <a:rPr sz="2800"/>
              <a:t>（2019·青岛）如图6所示为甲、乙两种物质的m-V图像. 下列说法正确的是（　 　）  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A. 体积为20cm3的甲物质的质量为10g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B. 乙物质的密度与质量成正比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C. 甲物质的密度比乙的密度小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D. 甲、乙质量相同时，乙的体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积是甲的2倍</a:t>
            </a:r>
            <a:endParaRPr sz="2800"/>
          </a:p>
        </p:txBody>
      </p:sp>
      <p:sp>
        <p:nvSpPr>
          <p:cNvPr id="3" name="文本框 2"/>
          <p:cNvSpPr txBox="1"/>
          <p:nvPr/>
        </p:nvSpPr>
        <p:spPr>
          <a:xfrm>
            <a:off x="671195" y="1155700"/>
            <a:ext cx="505333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四、 m-V图像的理解及应用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0800" y="2533650"/>
            <a:ext cx="2023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183640"/>
            <a:ext cx="789559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</a:t>
            </a:r>
            <a:r>
              <a:rPr lang="en-US" altLang="zh-CN" sz="2800">
                <a:solidFill>
                  <a:srgbClr val="FF0000"/>
                </a:solidFill>
              </a:rPr>
              <a:t>4</a:t>
            </a:r>
            <a:r>
              <a:rPr lang="zh-CN" altLang="en-US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/>
              <a:t>m-V图像的分析：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（1）明确横、纵坐标代表的物理量.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（2）m-V图像过原点时，可在图像上取一确定点，利用ρ=m/V直接计算密度；当m-V图像不过原点时，就要确定好容器的质量，然后再算液体密度. 或者在图像上取两个点（V</a:t>
            </a:r>
            <a:r>
              <a:rPr lang="zh-CN" altLang="en-US" sz="2800" baseline="-25000"/>
              <a:t>1</a:t>
            </a:r>
            <a:r>
              <a:rPr lang="zh-CN" altLang="en-US" sz="2800"/>
              <a:t>，m</a:t>
            </a:r>
            <a:r>
              <a:rPr lang="zh-CN" altLang="en-US" sz="2800" baseline="-25000"/>
              <a:t>1</a:t>
            </a:r>
            <a:r>
              <a:rPr lang="zh-CN" altLang="en-US" sz="2800"/>
              <a:t>）、（V</a:t>
            </a:r>
            <a:r>
              <a:rPr lang="zh-CN" altLang="en-US" sz="2800" baseline="-25000"/>
              <a:t>２</a:t>
            </a:r>
            <a:r>
              <a:rPr lang="zh-CN" altLang="en-US" sz="2800"/>
              <a:t>，m</a:t>
            </a:r>
            <a:r>
              <a:rPr lang="zh-CN" altLang="en-US" sz="2800" baseline="-25000"/>
              <a:t>２</a:t>
            </a:r>
            <a:r>
              <a:rPr lang="zh-CN" altLang="en-US" sz="2800"/>
              <a:t>），用公式ρ=（m</a:t>
            </a:r>
            <a:r>
              <a:rPr lang="zh-CN" altLang="en-US" sz="2800" baseline="-25000"/>
              <a:t>2</a:t>
            </a:r>
            <a:r>
              <a:rPr lang="zh-CN" altLang="en-US" sz="2800"/>
              <a:t>-m</a:t>
            </a:r>
            <a:r>
              <a:rPr lang="zh-CN" altLang="en-US" sz="2800" baseline="-25000"/>
              <a:t>1</a:t>
            </a:r>
            <a:r>
              <a:rPr lang="zh-CN" altLang="en-US" sz="2800"/>
              <a:t>）/（V</a:t>
            </a:r>
            <a:r>
              <a:rPr lang="zh-CN" altLang="en-US" sz="2800" baseline="-25000"/>
              <a:t>2</a:t>
            </a:r>
            <a:r>
              <a:rPr lang="zh-CN" altLang="en-US" sz="2800"/>
              <a:t>-V</a:t>
            </a:r>
            <a:r>
              <a:rPr lang="zh-CN" altLang="en-US" sz="2800" baseline="-25000"/>
              <a:t>1</a:t>
            </a:r>
            <a:r>
              <a:rPr lang="zh-CN" altLang="en-US" sz="2800"/>
              <a:t>）计算密度.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（3）同一坐标图中比较密度大小，可作一条垂线或水平线，使其中一个量保持相同，然后比较另一个量的大小即可. </a:t>
            </a:r>
            <a:endParaRPr lang="zh-CN" altLang="en-US" sz="2800"/>
          </a:p>
        </p:txBody>
      </p:sp>
    </p:spTree>
  </p:cSld>
  <p:clrMapOvr>
    <a:masterClrMapping/>
  </p:clrMapOvr>
  <p:transition>
    <p:push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4150" y="3569335"/>
            <a:ext cx="3101975" cy="2487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8811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变式拓展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/>
              <a:t>：（2019·扬州）在测量液体密度的实验中，小明利用天平和量杯测量出液体和量杯的总质量m及液体的体积 V，得到几组数据并绘出如图7所示的m-V图像. 下列说法正确的是（　 　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量杯质量为40g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B. 40cm3的该液体质量为40g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C. 该液体密度为1.25g/cm</a:t>
            </a:r>
            <a:r>
              <a:rPr lang="zh-CN" altLang="en-US" sz="2800" baseline="30000"/>
              <a:t>3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D. 该液体密度为 2g/cm</a:t>
            </a:r>
            <a:r>
              <a:rPr lang="zh-CN" altLang="en-US" sz="2800" baseline="30000"/>
              <a:t>3</a:t>
            </a:r>
            <a:endParaRPr lang="zh-CN" altLang="en-US" sz="2800" baseline="30000"/>
          </a:p>
        </p:txBody>
      </p:sp>
      <p:sp>
        <p:nvSpPr>
          <p:cNvPr id="4" name="文本框 3"/>
          <p:cNvSpPr txBox="1"/>
          <p:nvPr/>
        </p:nvSpPr>
        <p:spPr>
          <a:xfrm>
            <a:off x="6080760" y="2961005"/>
            <a:ext cx="1708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2450465"/>
            <a:ext cx="78955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例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  <a:r>
              <a:rPr lang="zh-CN" altLang="en-US" sz="2800"/>
              <a:t>  </a:t>
            </a:r>
            <a:r>
              <a:rPr sz="2800"/>
              <a:t>一个容器的质量为200g，装满水时总质量是700g，装满某种液体时总质量是600g，这个容器的容积是</a:t>
            </a:r>
            <a:r>
              <a:rPr sz="2800" u="sng"/>
              <a:t>       </a:t>
            </a:r>
            <a:r>
              <a:rPr sz="2800"/>
              <a:t>cm</a:t>
            </a:r>
            <a:r>
              <a:rPr sz="2800" baseline="30000"/>
              <a:t>3</a:t>
            </a:r>
            <a:r>
              <a:rPr sz="2800"/>
              <a:t>，此液体的密度是 </a:t>
            </a:r>
            <a:r>
              <a:rPr sz="2800" u="sng"/>
              <a:t>    　    　</a:t>
            </a:r>
            <a:r>
              <a:rPr sz="2800"/>
              <a:t>kg/m</a:t>
            </a:r>
            <a:r>
              <a:rPr sz="2800" baseline="30000"/>
              <a:t>3</a:t>
            </a:r>
            <a:r>
              <a:rPr sz="2800"/>
              <a:t>.   </a:t>
            </a:r>
            <a:endParaRPr sz="2800"/>
          </a:p>
        </p:txBody>
      </p:sp>
      <p:sp>
        <p:nvSpPr>
          <p:cNvPr id="3" name="文本框 2"/>
          <p:cNvSpPr txBox="1"/>
          <p:nvPr/>
        </p:nvSpPr>
        <p:spPr>
          <a:xfrm>
            <a:off x="671195" y="1227455"/>
            <a:ext cx="476631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五、 密度公式的相关计算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2235" y="3498215"/>
            <a:ext cx="20231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500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7550" y="3498215"/>
            <a:ext cx="20231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470660"/>
            <a:ext cx="7895590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</a:t>
            </a:r>
            <a:r>
              <a:rPr lang="en-US" altLang="zh-CN" sz="2800">
                <a:solidFill>
                  <a:srgbClr val="FF0000"/>
                </a:solidFill>
              </a:rPr>
              <a:t>5</a:t>
            </a:r>
            <a:r>
              <a:rPr lang="zh-CN" altLang="en-US" sz="2800">
                <a:solidFill>
                  <a:srgbClr val="FF0000"/>
                </a:solidFill>
              </a:rPr>
              <a:t>】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/>
              <a:t>（1）首先审题，明确已知量和待求量，挖掘隐含条件，对含有图像或表格的计算题，要通过解读获取有效的信息.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（2）写出待求量的相关公式，利用逆推法结合顺推法分析求解.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　</a:t>
            </a:r>
            <a:r>
              <a:rPr lang="zh-CN" altLang="en-US" sz="2800" b="1"/>
              <a:t>注意</a:t>
            </a:r>
            <a:r>
              <a:rPr lang="zh-CN" altLang="en-US" sz="2800"/>
              <a:t>：（1）解题的规范性.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（2）物理量单位统一性，即“ρ－kg/m</a:t>
            </a:r>
            <a:r>
              <a:rPr lang="zh-CN" altLang="en-US" sz="2800" baseline="30000"/>
              <a:t>3</a:t>
            </a:r>
            <a:r>
              <a:rPr lang="zh-CN" altLang="en-US" sz="2800"/>
              <a:t>，m－kg，V－m</a:t>
            </a:r>
            <a:r>
              <a:rPr lang="zh-CN" altLang="en-US" sz="2800" baseline="30000"/>
              <a:t>3</a:t>
            </a:r>
            <a:r>
              <a:rPr lang="zh-CN" altLang="en-US" sz="2800"/>
              <a:t>”或“ρ－g/cm</a:t>
            </a:r>
            <a:r>
              <a:rPr lang="zh-CN" altLang="en-US" sz="2800" baseline="30000"/>
              <a:t>3</a:t>
            </a:r>
            <a:r>
              <a:rPr lang="zh-CN" altLang="en-US" sz="2800"/>
              <a:t>，m－g，V－cm</a:t>
            </a:r>
            <a:r>
              <a:rPr lang="zh-CN" altLang="en-US" sz="2800" baseline="30000"/>
              <a:t>3</a:t>
            </a:r>
            <a:r>
              <a:rPr lang="zh-CN" altLang="en-US" sz="2800"/>
              <a:t>”.</a:t>
            </a:r>
            <a:endParaRPr lang="zh-CN" altLang="en-US" sz="2800"/>
          </a:p>
        </p:txBody>
      </p:sp>
    </p:spTree>
  </p:cSld>
  <p:clrMapOvr>
    <a:masterClrMapping/>
  </p:clrMapOvr>
  <p:transition>
    <p:push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8811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800"/>
              <a:t>：（2018·临淄模拟）一只质量为60kg的氧气瓶，刚启用时瓶内氧气密度为ρ</a:t>
            </a:r>
            <a:r>
              <a:rPr lang="zh-CN" altLang="en-US" sz="2800" baseline="-25000"/>
              <a:t>0</a:t>
            </a:r>
            <a:r>
              <a:rPr lang="zh-CN" altLang="en-US" sz="2800"/>
              <a:t>，使用半小时，氧气瓶的质量变为35kg，瓶内氧气的密度为</a:t>
            </a:r>
            <a:r>
              <a:rPr lang="en-US" altLang="zh-CN" sz="2800"/>
              <a:t>1/2</a:t>
            </a:r>
            <a:r>
              <a:rPr lang="zh-CN" altLang="en-US" sz="2800"/>
              <a:t>ρ</a:t>
            </a:r>
            <a:r>
              <a:rPr lang="zh-CN" altLang="en-US" sz="2800" baseline="-25000"/>
              <a:t>0</a:t>
            </a:r>
            <a:r>
              <a:rPr lang="zh-CN" altLang="en-US" sz="2800"/>
              <a:t>；再使用一段时间，氧气瓶的质量变为20kg，此时瓶内的氧气密度应为（　 　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</a:t>
            </a:r>
            <a:r>
              <a:rPr lang="en-US" altLang="zh-CN" sz="2800"/>
              <a:t>1/3</a:t>
            </a:r>
            <a:r>
              <a:rPr lang="zh-CN" altLang="en-US" sz="2800"/>
              <a:t>ρ</a:t>
            </a:r>
            <a:r>
              <a:rPr lang="zh-CN" altLang="en-US" sz="2800" baseline="-25000"/>
              <a:t>0 </a:t>
            </a:r>
            <a:r>
              <a:rPr lang="zh-CN" altLang="en-US" sz="2800"/>
              <a:t>           		B. </a:t>
            </a:r>
            <a:r>
              <a:rPr lang="en-US" altLang="zh-CN" sz="2800"/>
              <a:t>1/4</a:t>
            </a:r>
            <a:r>
              <a:rPr lang="zh-CN" altLang="en-US" sz="2800"/>
              <a:t>ρ</a:t>
            </a:r>
            <a:r>
              <a:rPr lang="zh-CN" altLang="en-US" sz="2800" baseline="-25000"/>
              <a:t>0</a:t>
            </a:r>
            <a:r>
              <a:rPr lang="zh-CN" altLang="en-US" sz="2800" baseline="30000"/>
              <a:t> </a:t>
            </a:r>
            <a:r>
              <a:rPr lang="zh-CN" altLang="en-US" sz="2800"/>
              <a:t>               	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C. </a:t>
            </a:r>
            <a:r>
              <a:rPr lang="en-US" altLang="zh-CN" sz="2800"/>
              <a:t>1/5</a:t>
            </a:r>
            <a:r>
              <a:rPr lang="zh-CN" altLang="en-US" sz="2800"/>
              <a:t>ρ</a:t>
            </a:r>
            <a:r>
              <a:rPr lang="zh-CN" altLang="en-US" sz="2800" baseline="-25000"/>
              <a:t>0</a:t>
            </a:r>
            <a:r>
              <a:rPr lang="zh-CN" altLang="en-US" sz="2800"/>
              <a:t>            		D. </a:t>
            </a:r>
            <a:r>
              <a:rPr lang="en-US" altLang="zh-CN" sz="2800"/>
              <a:t>1/6</a:t>
            </a:r>
            <a:r>
              <a:rPr lang="zh-CN" altLang="en-US" sz="2800"/>
              <a:t>ρ</a:t>
            </a:r>
            <a:r>
              <a:rPr lang="zh-CN" altLang="en-US" sz="2800" baseline="-25000"/>
              <a:t>0</a:t>
            </a:r>
            <a:endParaRPr lang="zh-CN" altLang="en-US" sz="2800" baseline="-25000"/>
          </a:p>
        </p:txBody>
      </p:sp>
      <p:sp>
        <p:nvSpPr>
          <p:cNvPr id="4" name="文本框 3"/>
          <p:cNvSpPr txBox="1"/>
          <p:nvPr/>
        </p:nvSpPr>
        <p:spPr>
          <a:xfrm>
            <a:off x="3440430" y="3474085"/>
            <a:ext cx="1708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65" y="3886200"/>
            <a:ext cx="7671435" cy="2362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393" y="1455420"/>
            <a:ext cx="8197215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/>
              <a:t>1. （原创）有些商店还在使用的一种案秤，其工作原理与天平相同，只是两臂长度不相等. 如图8甲所示，这种案秤的</a:t>
            </a:r>
            <a:r>
              <a:rPr lang="zh-CN" altLang="en-US" sz="2800" u="sng"/>
              <a:t>　       　</a:t>
            </a:r>
            <a:r>
              <a:rPr lang="zh-CN" altLang="en-US" sz="2800"/>
              <a:t>、</a:t>
            </a:r>
            <a:r>
              <a:rPr lang="zh-CN" altLang="en-US" sz="2800" u="sng"/>
              <a:t>　       　</a:t>
            </a:r>
            <a:r>
              <a:rPr lang="zh-CN" altLang="en-US" sz="2800"/>
              <a:t>相当于天平的两个盘，</a:t>
            </a:r>
            <a:r>
              <a:rPr lang="zh-CN" altLang="en-US" sz="2800" u="sng"/>
              <a:t>　       　</a:t>
            </a:r>
            <a:r>
              <a:rPr lang="zh-CN" altLang="en-US" sz="2800"/>
              <a:t>和</a:t>
            </a:r>
            <a:r>
              <a:rPr lang="zh-CN" altLang="en-US" sz="2800" u="sng"/>
              <a:t>　       　</a:t>
            </a:r>
            <a:r>
              <a:rPr lang="zh-CN" altLang="en-US" sz="2800"/>
              <a:t>相当于天平的砝码和游码；乙图的读数是</a:t>
            </a:r>
            <a:r>
              <a:rPr lang="zh-CN" altLang="en-US" sz="2800" u="sng"/>
              <a:t>                      </a:t>
            </a:r>
            <a:r>
              <a:rPr lang="en-US" altLang="zh-CN" sz="2800"/>
              <a:t>.</a:t>
            </a:r>
            <a:endParaRPr lang="en-US" altLang="zh-CN" sz="2800"/>
          </a:p>
        </p:txBody>
      </p:sp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2305" y="242443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秤盘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2810" y="2425065"/>
            <a:ext cx="1325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砝码盘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9270" y="290703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槽码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0110" y="290703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游码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2305" y="3357245"/>
            <a:ext cx="1069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3.2kg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2. （原创）下表是常温常压下一些物质的密度，请根据表中所提示的信息答题. （g=10N/kg）</a:t>
            </a:r>
            <a:endParaRPr lang="zh-CN" altLang="en-US" sz="2800"/>
          </a:p>
          <a:p>
            <a:pPr algn="ctr">
              <a:lnSpc>
                <a:spcPct val="120000"/>
              </a:lnSpc>
            </a:pPr>
            <a:r>
              <a:rPr lang="zh-CN" altLang="en-US" sz="2800" b="1"/>
              <a:t>一些固体的密度（常温常压下）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815" y="3001645"/>
            <a:ext cx="7786370" cy="27203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1792605"/>
            <a:ext cx="788606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50000"/>
              </a:lnSpc>
            </a:pPr>
            <a:r>
              <a:rPr sz="2800" dirty="0">
                <a:latin typeface="宋体" panose="02010600030101010101" pitchFamily="2" charset="-122"/>
              </a:rPr>
              <a:t> 本章对实验能力和知识的综合运用能力要求较高，要理解质量和密度的概念，会正确使用天平和量筒，掌握测量密度的实验原理和方法. 能根据实验原理设计实验、分析实验数据并归纳实验结论. 近几年广东省都考查了密度的测量实验. 主要以选择题、填空题、计算题、实验题、综合能力题为主，在试题占有的分量较大.</a:t>
            </a:r>
            <a:endParaRPr sz="2800" dirty="0">
              <a:latin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23983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315" y="2185035"/>
            <a:ext cx="7914640" cy="2057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723" y="1531620"/>
            <a:ext cx="799655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/>
              <a:t>一些液体的密度（常温常压下）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573723" y="4401820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（1）小明仔细观察此表发现“物质密度与其本身的状态有关”，请你在表中找到能说明此观点的论据：</a:t>
            </a:r>
            <a:r>
              <a:rPr lang="zh-CN" altLang="en-US" sz="2800" u="sng"/>
              <a:t>　                                                                       　</a:t>
            </a:r>
            <a:r>
              <a:rPr lang="en-US" altLang="zh-CN" sz="2800"/>
              <a:t>.</a:t>
            </a:r>
            <a:endParaRPr lang="en-US" altLang="zh-CN" sz="2800"/>
          </a:p>
        </p:txBody>
      </p:sp>
      <p:sp>
        <p:nvSpPr>
          <p:cNvPr id="6" name="文本框 5"/>
          <p:cNvSpPr txBox="1"/>
          <p:nvPr/>
        </p:nvSpPr>
        <p:spPr>
          <a:xfrm>
            <a:off x="1664970" y="5510530"/>
            <a:ext cx="4363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水与冰的密度不同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3723" y="174688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（2）表中所给密度值注明是在“常温常压下”测出的，说明密度不仅与物质的种类有关，还与物体所处的</a:t>
            </a:r>
            <a:r>
              <a:rPr sz="2800" u="sng"/>
              <a:t>　             </a:t>
            </a:r>
            <a:r>
              <a:rPr sz="2800"/>
              <a:t>、</a:t>
            </a:r>
            <a:r>
              <a:rPr sz="2800" u="sng"/>
              <a:t>                 </a:t>
            </a:r>
            <a:r>
              <a:rPr sz="2800"/>
              <a:t>有关. 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（3）仅用物质的密度这一物理量来鉴定物体是哪种物质，你认为可靠吗？</a:t>
            </a:r>
            <a:r>
              <a:rPr sz="2800" u="sng"/>
              <a:t>　         　</a:t>
            </a:r>
            <a:r>
              <a:rPr sz="2800"/>
              <a:t>；因为</a:t>
            </a:r>
            <a:r>
              <a:rPr sz="2800" u="sng"/>
              <a:t>　            </a:t>
            </a:r>
            <a:r>
              <a:rPr sz="2800">
                <a:solidFill>
                  <a:schemeClr val="bg1"/>
                </a:solidFill>
              </a:rPr>
              <a:t>.</a:t>
            </a:r>
            <a:r>
              <a:rPr sz="2800"/>
              <a:t>　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 u="sng"/>
              <a:t>　                                                                                       　</a:t>
            </a:r>
            <a:r>
              <a:rPr sz="2800">
                <a:solidFill>
                  <a:schemeClr val="bg1"/>
                </a:solidFill>
              </a:rPr>
              <a:t>.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 u="sng"/>
              <a:t>                                                                                                </a:t>
            </a:r>
            <a:r>
              <a:rPr lang="en-US" sz="2800"/>
              <a:t>.</a:t>
            </a:r>
            <a:endParaRPr 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061085" y="2791460"/>
            <a:ext cx="273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温度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6565" y="2791460"/>
            <a:ext cx="273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压强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6665" y="3829685"/>
            <a:ext cx="273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不可靠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675" y="3778885"/>
            <a:ext cx="772731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有蜡、冰、植物油以及酒精、煤油这些不同的物质都有相同的密度值，所以密度不是唯一的鉴定方法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74040" y="1442720"/>
            <a:ext cx="7996555" cy="4371975"/>
            <a:chOff x="904" y="2272"/>
            <a:chExt cx="12593" cy="6885"/>
          </a:xfrm>
        </p:grpSpPr>
        <p:sp>
          <p:nvSpPr>
            <p:cNvPr id="2" name="文本框 1"/>
            <p:cNvSpPr txBox="1"/>
            <p:nvPr/>
          </p:nvSpPr>
          <p:spPr>
            <a:xfrm>
              <a:off x="904" y="3316"/>
              <a:ext cx="12593" cy="58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/>
                <a:t>1. 下列情况中，物体的质量和密度如何变化？（请在横线上选填“变大”“不变”或“变小”）</a:t>
              </a:r>
              <a:endParaRPr lang="zh-CN" altLang="en-US" sz="2800"/>
            </a:p>
            <a:p>
              <a:pPr algn="just">
                <a:lnSpc>
                  <a:spcPct val="120000"/>
                </a:lnSpc>
              </a:pPr>
              <a:r>
                <a:rPr lang="zh-CN" altLang="en-US" sz="2800"/>
                <a:t>（1）一块加工好的太空材料从地球运往太空时，其质量</a:t>
              </a:r>
              <a:r>
                <a:rPr lang="zh-CN" altLang="en-US" sz="2800" u="sng"/>
                <a:t>     　    　</a:t>
              </a:r>
              <a:r>
                <a:rPr lang="zh-CN" altLang="en-US" sz="2800"/>
                <a:t>，密度</a:t>
              </a:r>
              <a:r>
                <a:rPr lang="zh-CN" altLang="en-US" sz="2800" u="sng"/>
                <a:t>     　    　</a:t>
              </a:r>
              <a:r>
                <a:rPr lang="zh-CN" altLang="en-US" sz="2800"/>
                <a:t>. </a:t>
              </a:r>
              <a:endParaRPr lang="zh-CN" altLang="en-US" sz="2800"/>
            </a:p>
            <a:p>
              <a:pPr algn="just">
                <a:lnSpc>
                  <a:spcPct val="120000"/>
                </a:lnSpc>
              </a:pPr>
              <a:r>
                <a:rPr lang="zh-CN" altLang="en-US" sz="2800"/>
                <a:t>（2）用水将玻璃瓶装满，水结成冰后，玻璃瓶破裂，原因是水变成冰的过程中质量</a:t>
              </a:r>
              <a:r>
                <a:rPr lang="zh-CN" altLang="en-US" sz="2800" u="sng"/>
                <a:t>     　    　</a:t>
              </a:r>
              <a:r>
                <a:rPr lang="zh-CN" altLang="en-US" sz="2800"/>
                <a:t>，密度</a:t>
              </a:r>
              <a:r>
                <a:rPr lang="zh-CN" altLang="en-US" sz="2800" u="sng"/>
                <a:t>     　    　</a:t>
              </a:r>
              <a:r>
                <a:rPr lang="zh-CN" altLang="en-US" sz="2800"/>
                <a:t>.   </a:t>
              </a:r>
              <a:endParaRPr lang="zh-CN" altLang="en-US" sz="28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04" y="2272"/>
              <a:ext cx="3357" cy="95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质量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1800" y="369887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9895" y="369887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8245" y="4724400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2985" y="521144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040" y="189039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（3）将一瓶矿泉水喝了一半，剩余的矿泉水的质量</a:t>
            </a:r>
            <a:r>
              <a:rPr lang="zh-CN" altLang="en-US" sz="2800" u="sng"/>
              <a:t>    </a:t>
            </a:r>
            <a:r>
              <a:rPr lang="zh-CN" altLang="en-US" sz="2800" u="sng"/>
              <a:t> 　    　</a:t>
            </a:r>
            <a:r>
              <a:rPr lang="zh-CN" altLang="en-US" sz="2800"/>
              <a:t>，密度</a:t>
            </a:r>
            <a:r>
              <a:rPr lang="zh-CN" altLang="en-US" sz="2800" u="sng"/>
              <a:t>     　    　</a:t>
            </a:r>
            <a:r>
              <a:rPr lang="zh-CN" altLang="en-US" sz="2800"/>
              <a:t>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（4）密封完好的氢气球在上升过程中，球内氢气的质量 </a:t>
            </a:r>
            <a:r>
              <a:rPr lang="zh-CN" altLang="en-US" sz="2800" u="sng"/>
              <a:t>    　    　</a:t>
            </a:r>
            <a:r>
              <a:rPr lang="zh-CN" altLang="en-US" sz="2800"/>
              <a:t>，密度</a:t>
            </a:r>
            <a:r>
              <a:rPr lang="zh-CN" altLang="en-US" sz="2800" u="sng"/>
              <a:t>     　    　</a:t>
            </a:r>
            <a:r>
              <a:rPr lang="zh-CN" altLang="en-US" sz="2800"/>
              <a:t>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（5）铁板经过多次淬火、敲打可被锻造成不同形状的铁器，此过程中铁板的质量</a:t>
            </a:r>
            <a:r>
              <a:rPr lang="zh-CN" altLang="en-US" sz="2800" u="sng"/>
              <a:t>     　    　</a:t>
            </a:r>
            <a:r>
              <a:rPr lang="zh-CN" altLang="en-US" sz="2800"/>
              <a:t>，密度     　    </a:t>
            </a:r>
            <a:r>
              <a:rPr lang="zh-CN" altLang="en-US" sz="2800" u="sng"/>
              <a:t>　                  </a:t>
            </a:r>
            <a:r>
              <a:rPr lang="zh-CN" altLang="en-US" sz="2800"/>
              <a:t> . 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996950" y="243014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5045" y="2443480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不变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0535" y="3483610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不变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9095" y="348424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8035" y="4509770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不变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845" y="4996815"/>
            <a:ext cx="1429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不变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5308" y="1244600"/>
            <a:ext cx="803338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/>
              <a:t>2. （2019·舟山）从2019年5月20日起，用普朗克常数定义质量的单位——千克，以代替工作了100多年的国际千克原器（如图9所示）. 下列有关质量的说法正确的是（　 　）</a:t>
            </a:r>
            <a:endParaRPr lang="zh-CN" altLang="en-US" sz="2800"/>
          </a:p>
          <a:p>
            <a:pPr algn="just">
              <a:lnSpc>
                <a:spcPct val="110000"/>
              </a:lnSpc>
            </a:pPr>
            <a:r>
              <a:rPr lang="zh-CN" altLang="en-US" sz="2800"/>
              <a:t>A. 体积为1立方米的水的质量为1千克</a:t>
            </a:r>
            <a:endParaRPr lang="zh-CN" altLang="en-US" sz="2800"/>
          </a:p>
          <a:p>
            <a:pPr algn="just">
              <a:lnSpc>
                <a:spcPct val="110000"/>
              </a:lnSpc>
            </a:pPr>
            <a:r>
              <a:rPr lang="zh-CN" altLang="en-US" sz="2800"/>
              <a:t>B. 实验室可用弹簧测力计来测量物体</a:t>
            </a:r>
            <a:endParaRPr lang="zh-CN" altLang="en-US" sz="2800"/>
          </a:p>
          <a:p>
            <a:pPr marL="416560" indent="-38100" algn="just">
              <a:lnSpc>
                <a:spcPct val="110000"/>
              </a:lnSpc>
            </a:pPr>
            <a:r>
              <a:rPr lang="zh-CN" altLang="en-US" sz="2800"/>
              <a:t>的质量   </a:t>
            </a:r>
            <a:endParaRPr lang="zh-CN" altLang="en-US" sz="2800"/>
          </a:p>
          <a:p>
            <a:pPr algn="just">
              <a:lnSpc>
                <a:spcPct val="110000"/>
              </a:lnSpc>
            </a:pPr>
            <a:r>
              <a:rPr lang="zh-CN" altLang="en-US" sz="2800"/>
              <a:t>C. 千克原器因生锈而质量减小，故不宜</a:t>
            </a:r>
            <a:endParaRPr lang="zh-CN" altLang="en-US" sz="2800"/>
          </a:p>
          <a:p>
            <a:pPr indent="378460" algn="just">
              <a:lnSpc>
                <a:spcPct val="110000"/>
              </a:lnSpc>
            </a:pPr>
            <a:r>
              <a:rPr lang="zh-CN" altLang="en-US" sz="2800"/>
              <a:t>作为标准</a:t>
            </a:r>
            <a:endParaRPr lang="zh-CN" altLang="en-US" sz="2800"/>
          </a:p>
          <a:p>
            <a:pPr algn="just">
              <a:lnSpc>
                <a:spcPct val="110000"/>
              </a:lnSpc>
            </a:pPr>
            <a:r>
              <a:rPr lang="zh-CN" altLang="en-US" sz="2800"/>
              <a:t>D. 物体的质量不会随温度的改变而改变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100070" y="272542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1505" y="2942590"/>
            <a:ext cx="1422400" cy="19469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3. （2019·海南）椰子是大自然对海南美好馈赠. 一个成熟饱满的椰子质量最接近（　 　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2g		B. 20g		C. 200g		D. 2000g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4. （2018·桂林）请在下列数字后面填上合适的单位：（选填“g”“kg”或“t”）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（1）一个鸡蛋的质量大约是50________；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（2）中学生小超的质量大约是50________.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610225" y="215582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7695" y="464312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4570" y="521462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080" y="4417060"/>
            <a:ext cx="5071110" cy="1870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818640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5. 如图10甲所示，用放置在水平台面上的天平称量物体质量时，要使天平横梁水平平衡，应将平衡螺母向</a:t>
            </a:r>
            <a:r>
              <a:rPr lang="zh-CN" altLang="en-US" sz="2800" u="sng"/>
              <a:t>     　 </a:t>
            </a:r>
            <a:r>
              <a:rPr lang="zh-CN" altLang="en-US" sz="2800"/>
              <a:t>（选填“左”或“右”）调节. 如图10乙所示为正确测量物体质量后所用砝码的规格和标尺上游码的位置，则该物体的质量为</a:t>
            </a:r>
            <a:r>
              <a:rPr lang="zh-CN" altLang="en-US" sz="2800" u="sng"/>
              <a:t>  　    　</a:t>
            </a:r>
            <a:r>
              <a:rPr lang="zh-CN" altLang="en-US" sz="2800"/>
              <a:t>g.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999615" y="289496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 天平的使用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55510" y="389509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36.2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0" y="4825365"/>
            <a:ext cx="2952750" cy="1596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565" y="1273175"/>
            <a:ext cx="823087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6. （2017·宜昌）小明在课外探究活动中要测量5角硬币的密度，她选取了16枚相同的5角硬币，天平、砝码、量筒.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（1）小明先调节好天平，左盘放入16枚硬币，右盘加入砝码后，指针指向分度盘右边，接下来他应该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                              　                                           </a:t>
            </a:r>
            <a:r>
              <a:rPr lang="zh-CN" altLang="en-US" sz="2800"/>
              <a:t> ，最终天平平衡后，所用砝码与游码的位置如图11所示，则16枚硬币的质量为</a:t>
            </a:r>
            <a:r>
              <a:rPr lang="zh-CN" altLang="en-US" sz="2800" u="sng"/>
              <a:t>       　</a:t>
            </a:r>
            <a:r>
              <a:rPr lang="zh-CN" altLang="en-US" sz="2800"/>
              <a:t>g.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00710" y="3846195"/>
            <a:ext cx="5953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取出最小砝码，通过移动游码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4920" y="4897120"/>
            <a:ext cx="2094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59.6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4688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（2）把16枚硬币放入盛水的量筒中，浸没后水面由30cm</a:t>
            </a:r>
            <a:r>
              <a:rPr lang="zh-CN" altLang="en-US" sz="2800" baseline="30000"/>
              <a:t>3</a:t>
            </a:r>
            <a:r>
              <a:rPr lang="zh-CN" altLang="en-US" sz="2800"/>
              <a:t>上涨到38cm</a:t>
            </a:r>
            <a:r>
              <a:rPr lang="zh-CN" altLang="en-US" sz="2800" baseline="30000"/>
              <a:t>3</a:t>
            </a:r>
            <a:r>
              <a:rPr lang="zh-CN" altLang="en-US" sz="2800"/>
              <a:t>. 计算出硬币的密度为</a:t>
            </a:r>
            <a:r>
              <a:rPr lang="zh-CN" altLang="en-US" sz="2800" u="sng"/>
              <a:t>       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r>
              <a:rPr lang="zh-CN" altLang="en-US" sz="2800"/>
              <a:t>          g/cm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（3）小芳看到小明的试验后问道：“你为什么不用1枚硬币做呢，找16枚硬币多麻烦啊？”小明回答道：“这是为了</a:t>
            </a:r>
            <a:r>
              <a:rPr lang="zh-CN" altLang="en-US" sz="2800" u="sng"/>
              <a:t>　                             　</a:t>
            </a:r>
            <a:r>
              <a:rPr lang="zh-CN" altLang="en-US" sz="2800"/>
              <a:t>”. 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7273290" y="228282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7.45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3340" y="4333240"/>
            <a:ext cx="1902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减小误差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03390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7. （2018·内江）小东买了一瓶矿泉水，喝去了一半后，剩余的矿泉水的密度</a:t>
            </a:r>
            <a:r>
              <a:rPr sz="2800" u="sng"/>
              <a:t>            </a:t>
            </a:r>
            <a:r>
              <a:rPr sz="2800"/>
              <a:t>（选填“变大”“变小”或“不变”）. 水的密度是1.0×103kg/m3，表示的物理意义是</a:t>
            </a:r>
            <a:r>
              <a:rPr sz="2800" u="sng">
                <a:solidFill>
                  <a:schemeClr val="tx1"/>
                </a:solidFill>
              </a:rPr>
              <a:t>                                                             </a:t>
            </a:r>
            <a:r>
              <a:rPr sz="2800"/>
              <a:t>.</a:t>
            </a:r>
            <a:endParaRPr sz="2800"/>
          </a:p>
        </p:txBody>
      </p:sp>
      <p:sp>
        <p:nvSpPr>
          <p:cNvPr id="6" name="文本框 5"/>
          <p:cNvSpPr txBox="1"/>
          <p:nvPr/>
        </p:nvSpPr>
        <p:spPr>
          <a:xfrm>
            <a:off x="5384800" y="2578100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密度</a:t>
            </a:r>
            <a:endParaRPr lang="zh-CN" altLang="en-US" sz="28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2820" y="3590290"/>
            <a:ext cx="4849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的水的质量是1.0×10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kg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19094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" y="2372360"/>
            <a:ext cx="8707120" cy="24587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320" y="2380615"/>
            <a:ext cx="7580630" cy="39636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/>
              <a:t>8. 阅读图表信息判断下面的说法，其中正确的是（　 　）</a:t>
            </a:r>
            <a:endParaRPr lang="zh-CN" altLang="en-US" sz="280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A. 固体的密度一定比液体的密度大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B. 体积相同的植物油和酒精，酒精的质量大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C. 同种物质在不同状态下，其密度一般不同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D. 不同物质的密度一定不同     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74040" y="3937000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1605" y="2896870"/>
            <a:ext cx="3238500" cy="2450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3162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9. 两个实心物体a、b的体积与质量的关系图像如图12所示. 下列说法正确的是（　 　） 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a的密度是b的密度的2倍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B. b的密度是a的密度的2倍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C. a的密度是0.5×103kg/m3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D. a、b的密度与它们的质量、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体积有关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086350" y="2091055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89039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10. 甲物质的密度为4g/cm3，乙物质的密度为2g/cm3，各取一定质量混合后密度为3g/cm3. 假设混合前后物质的总体积保持不变，则所取甲、乙两种物质的质量之比是（　 　）  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1∶2	   B. 2∶1	       C. 5∶4	     D. 4∶5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74040" y="1227455"/>
            <a:ext cx="525272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考点四  </a:t>
            </a:r>
            <a:r>
              <a:rPr lang="zh-CN" altLang="en-US" sz="2800" b="1">
                <a:sym typeface="+mn-ea"/>
              </a:rPr>
              <a:t> 质量和密度的计算</a:t>
            </a:r>
            <a:endParaRPr lang="zh-CN" altLang="en-US" sz="28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0055" y="3492500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11. 已知一个空瓶子装满水后的总质量为300g，在装满水的瓶子中放入一个小石块，溢出水后其总质量为320g，取出石块后，剩余的水和瓶子的总质量为290g，则石块的质量为</a:t>
            </a:r>
            <a:r>
              <a:rPr lang="zh-CN" altLang="en-US" sz="2800" u="sng"/>
              <a:t>     　    　</a:t>
            </a:r>
            <a:r>
              <a:rPr lang="zh-CN" altLang="en-US" sz="2800"/>
              <a:t>g，石块的密度为</a:t>
            </a:r>
            <a:r>
              <a:rPr lang="zh-CN" altLang="en-US" sz="2800" u="sng"/>
              <a:t>        　</a:t>
            </a:r>
            <a:r>
              <a:rPr lang="zh-CN" altLang="en-US" sz="2800"/>
              <a:t>g/cm</a:t>
            </a:r>
            <a:r>
              <a:rPr lang="zh-CN" altLang="en-US" sz="2800" baseline="30000"/>
              <a:t>3</a:t>
            </a:r>
            <a:r>
              <a:rPr lang="zh-CN" altLang="en-US" sz="2800"/>
              <a:t>. （不计取出石块的过程中带走的水）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499735" y="3269615"/>
            <a:ext cx="1316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7340" y="3782695"/>
            <a:ext cx="1316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7940" y="3977640"/>
            <a:ext cx="4337685" cy="22263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8811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12. （2016·广东）如图13所示，由不同物质制成的甲和乙两种实心球的体积相等，此时杠杆平衡（杠杆自重、挂盘和细线的质量忽略不计）. 则杠杆左右两边的力臂之比为</a:t>
            </a:r>
            <a:r>
              <a:rPr lang="zh-CN" altLang="en-US" sz="2800" u="sng"/>
              <a:t>     　    　</a:t>
            </a:r>
            <a:r>
              <a:rPr lang="zh-CN" altLang="en-US" sz="2800"/>
              <a:t>，1个甲球和1个乙球的质量之比为</a:t>
            </a:r>
            <a:r>
              <a:rPr lang="zh-CN" altLang="en-US" sz="2800" u="sng"/>
              <a:t>     　    　</a:t>
            </a:r>
            <a:r>
              <a:rPr lang="zh-CN" altLang="en-US" sz="2800"/>
              <a:t>，甲球和乙球的密度之比为</a:t>
            </a:r>
            <a:r>
              <a:rPr lang="zh-CN" altLang="en-US" sz="2800" u="sng"/>
              <a:t>     　    　</a:t>
            </a:r>
            <a:r>
              <a:rPr lang="zh-CN" altLang="en-US" sz="2800"/>
              <a:t>. 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735195" y="2962910"/>
            <a:ext cx="1522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2∶1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8910" y="3455670"/>
            <a:ext cx="1522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1∶3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830" y="3977640"/>
            <a:ext cx="1522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1∶3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21478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4234180"/>
            <a:ext cx="789559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/>
              <a:t>1. 测量原理</a:t>
            </a:r>
            <a:r>
              <a:rPr lang="zh-CN" altLang="en-US" sz="2800"/>
              <a:t>：</a:t>
            </a:r>
            <a:r>
              <a:rPr lang="zh-CN" altLang="en-US" sz="2800" u="sng"/>
              <a:t>                            </a:t>
            </a:r>
            <a:r>
              <a:rPr lang="zh-CN" altLang="en-US" sz="2800"/>
              <a:t>.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b="1"/>
              <a:t>2. 测量工具</a:t>
            </a:r>
            <a:r>
              <a:rPr lang="zh-CN" altLang="en-US" sz="2800"/>
              <a:t>：天平、量筒.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70560" y="3023870"/>
            <a:ext cx="789559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测量物体的密度</a:t>
            </a:r>
            <a:r>
              <a:rPr lang="zh-CN" altLang="en-US" sz="2800">
                <a:sym typeface="+mn-ea"/>
              </a:rPr>
              <a:t>（10年5考，2019、2017、2015、2014、2011年考）</a:t>
            </a:r>
            <a:endParaRPr lang="zh-CN" altLang="en-US" sz="2800">
              <a:sym typeface="+mn-ea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638300" y="758190"/>
            <a:ext cx="5857240" cy="115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第</a:t>
            </a:r>
            <a:r>
              <a:rPr kumimoji="0" lang="en-US" altLang="zh-CN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2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课时 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 测量物质的密度</a:t>
            </a:r>
            <a:endParaRPr kumimoji="0" lang="zh-CN" altLang="en-US" sz="3415" i="0" u="none" strike="noStrike" kern="1200" cap="all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密度与社会生活</a:t>
            </a:r>
            <a:endParaRPr kumimoji="0" lang="zh-CN" altLang="en-US" sz="3415" i="0" u="none" strike="noStrike" kern="1200" cap="all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971165" y="4162425"/>
            <a:ext cx="212661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ρ=m/V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12775" y="1568450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ym typeface="+mn-ea"/>
              </a:rPr>
              <a:t>3. 量筒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（1）用途：用量筒测</a:t>
            </a:r>
            <a:r>
              <a:rPr lang="zh-CN" altLang="en-US" sz="2800" u="sng">
                <a:sym typeface="+mn-ea"/>
              </a:rPr>
              <a:t>　    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（2）使用方法：首先要观察量筒的</a:t>
            </a:r>
            <a:r>
              <a:rPr lang="zh-CN" altLang="en-US" sz="2800" u="sng">
                <a:sym typeface="+mn-ea"/>
              </a:rPr>
              <a:t>　    </a:t>
            </a:r>
            <a:r>
              <a:rPr lang="zh-CN" altLang="en-US" sz="2800">
                <a:sym typeface="+mn-ea"/>
              </a:rPr>
              <a:t>和</a:t>
            </a:r>
            <a:r>
              <a:rPr lang="zh-CN" altLang="en-US" sz="2800" u="sng">
                <a:sym typeface="+mn-ea"/>
              </a:rPr>
              <a:t>  　   </a:t>
            </a:r>
            <a:r>
              <a:rPr lang="zh-CN" altLang="en-US" sz="2800">
                <a:sym typeface="+mn-ea"/>
              </a:rPr>
              <a:t>值，读数时视线要与</a:t>
            </a:r>
            <a:r>
              <a:rPr lang="zh-CN" altLang="en-US" sz="2800" u="sng">
                <a:sym typeface="+mn-ea"/>
              </a:rPr>
              <a:t>　                       　</a:t>
            </a:r>
            <a:r>
              <a:rPr lang="zh-CN" altLang="en-US" sz="2800">
                <a:sym typeface="+mn-ea"/>
              </a:rPr>
              <a:t>相平.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（3）体积的单位换算关系：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1m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=</a:t>
            </a:r>
            <a:r>
              <a:rPr lang="zh-CN" altLang="en-US" sz="2800" u="sng">
                <a:sym typeface="+mn-ea"/>
              </a:rPr>
              <a:t>　　      </a:t>
            </a:r>
            <a:r>
              <a:rPr lang="zh-CN" altLang="en-US" sz="2800">
                <a:sym typeface="+mn-ea"/>
              </a:rPr>
              <a:t>dm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；1dm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=</a:t>
            </a:r>
            <a:r>
              <a:rPr lang="zh-CN" altLang="en-US" sz="2800" u="sng">
                <a:sym typeface="+mn-ea"/>
              </a:rPr>
              <a:t>　　     　</a:t>
            </a:r>
            <a:r>
              <a:rPr lang="zh-CN" altLang="en-US" sz="2800">
                <a:sym typeface="+mn-ea"/>
              </a:rPr>
              <a:t>cm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；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1dm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=</a:t>
            </a:r>
            <a:r>
              <a:rPr lang="zh-CN" altLang="en-US" sz="2800" u="sng">
                <a:sym typeface="+mn-ea"/>
              </a:rPr>
              <a:t>　　      </a:t>
            </a:r>
            <a:r>
              <a:rPr lang="zh-CN" altLang="en-US" sz="2800">
                <a:sym typeface="+mn-ea"/>
              </a:rPr>
              <a:t>L；1L=</a:t>
            </a:r>
            <a:r>
              <a:rPr lang="zh-CN" altLang="en-US" sz="2800" u="sng">
                <a:sym typeface="+mn-ea"/>
              </a:rPr>
              <a:t>　　      </a:t>
            </a:r>
            <a:r>
              <a:rPr lang="zh-CN" altLang="en-US" sz="2800">
                <a:sym typeface="+mn-ea"/>
              </a:rPr>
              <a:t>mL.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896360" y="2019935"/>
            <a:ext cx="20542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液体体积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821680" y="2519680"/>
            <a:ext cx="145161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3720" y="2519680"/>
            <a:ext cx="145161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9445" y="3104515"/>
            <a:ext cx="26276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凹液面最低处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395" y="4058285"/>
            <a:ext cx="23228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3375" y="4044950"/>
            <a:ext cx="23228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0125" y="4557395"/>
            <a:ext cx="23228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7225" y="4570730"/>
            <a:ext cx="232283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86560"/>
            <a:ext cx="78943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ym typeface="+mn-ea"/>
              </a:rPr>
              <a:t>4. 测量固体密度的步骤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（1）用</a:t>
            </a:r>
            <a:r>
              <a:rPr lang="zh-CN" altLang="en-US" sz="2800" u="sng">
                <a:sym typeface="+mn-ea"/>
              </a:rPr>
              <a:t>　        </a:t>
            </a:r>
            <a:r>
              <a:rPr lang="zh-CN" altLang="en-US" sz="2800">
                <a:sym typeface="+mn-ea"/>
              </a:rPr>
              <a:t>测量固体的质量.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（2）在</a:t>
            </a:r>
            <a:r>
              <a:rPr lang="zh-CN" altLang="en-US" sz="2800" u="sng">
                <a:sym typeface="+mn-ea"/>
              </a:rPr>
              <a:t>　        </a:t>
            </a:r>
            <a:r>
              <a:rPr lang="zh-CN" altLang="en-US" sz="2800">
                <a:sym typeface="+mn-ea"/>
              </a:rPr>
              <a:t>中倒入适量的水，读出水的体积V</a:t>
            </a:r>
            <a:r>
              <a:rPr lang="zh-CN" altLang="en-US" sz="2800" baseline="-250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（3）把固体浸没在量筒的水中，读出二者的总体积V</a:t>
            </a:r>
            <a:r>
              <a:rPr lang="zh-CN" altLang="en-US" sz="2800" baseline="-250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（4）固体的密度ρ=m/V=</a:t>
            </a:r>
            <a:r>
              <a:rPr lang="zh-CN" altLang="en-US" sz="2800" u="sng">
                <a:sym typeface="+mn-ea"/>
              </a:rPr>
              <a:t>　                       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927860" y="2209800"/>
            <a:ext cx="990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天平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1812925" y="2697480"/>
            <a:ext cx="12204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量筒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3755" y="4199255"/>
            <a:ext cx="29895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m/（V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86560"/>
            <a:ext cx="78943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ym typeface="+mn-ea"/>
              </a:rPr>
              <a:t>5. 测量液体密度的步骤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（1）用</a:t>
            </a:r>
            <a:r>
              <a:rPr lang="zh-CN" altLang="en-US" sz="2800" u="sng">
                <a:sym typeface="+mn-ea"/>
              </a:rPr>
              <a:t>　         　</a:t>
            </a:r>
            <a:r>
              <a:rPr lang="zh-CN" altLang="en-US" sz="2800">
                <a:sym typeface="+mn-ea"/>
              </a:rPr>
              <a:t>测出烧杯和液体的总质量m</a:t>
            </a:r>
            <a:r>
              <a:rPr lang="zh-CN" altLang="en-US" sz="2800" baseline="-250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（2）把烧杯中的适量液体倒入</a:t>
            </a:r>
            <a:r>
              <a:rPr lang="zh-CN" altLang="en-US" sz="2800" u="sng">
                <a:sym typeface="+mn-ea"/>
              </a:rPr>
              <a:t>　         　</a:t>
            </a:r>
            <a:r>
              <a:rPr lang="zh-CN" altLang="en-US" sz="2800">
                <a:sym typeface="+mn-ea"/>
              </a:rPr>
              <a:t>中，用天平测出烧杯和剩余液体的总质量m</a:t>
            </a:r>
            <a:r>
              <a:rPr lang="zh-CN" altLang="en-US" sz="2800" baseline="-250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（3）读出量筒中液体的体积V.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（4）液体的密度ρ=m/V=</a:t>
            </a:r>
            <a:r>
              <a:rPr lang="zh-CN" altLang="en-US" sz="2800" u="sng">
                <a:sym typeface="+mn-ea"/>
              </a:rPr>
              <a:t>　         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120265" y="2155190"/>
            <a:ext cx="990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天平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5773420" y="2667635"/>
            <a:ext cx="990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量筒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250690" y="4194175"/>
            <a:ext cx="246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）/V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164560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337502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/>
              <a:t>1. 定义</a:t>
            </a:r>
            <a:r>
              <a:rPr lang="zh-CN" altLang="en-US" sz="2800"/>
              <a:t>：物体所含</a:t>
            </a:r>
            <a:r>
              <a:rPr lang="zh-CN" altLang="en-US" sz="2800" u="sng"/>
              <a:t>　     </a:t>
            </a:r>
            <a:r>
              <a:rPr lang="zh-CN" altLang="en-US" sz="2800"/>
              <a:t> 的多少叫做质量，通常用字母</a:t>
            </a:r>
            <a:r>
              <a:rPr lang="zh-CN" altLang="en-US" sz="2800" u="sng"/>
              <a:t>　     </a:t>
            </a:r>
            <a:r>
              <a:rPr lang="zh-CN" altLang="en-US" sz="2800"/>
              <a:t>表示. 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b="1"/>
              <a:t>2. 性质</a:t>
            </a:r>
            <a:r>
              <a:rPr lang="zh-CN" altLang="en-US" sz="2800"/>
              <a:t>：一切物体的质量不随它的</a:t>
            </a:r>
            <a:r>
              <a:rPr lang="zh-CN" altLang="en-US" sz="2800" u="sng"/>
              <a:t>　      </a:t>
            </a:r>
            <a:r>
              <a:rPr lang="zh-CN" altLang="en-US" sz="2800"/>
              <a:t> 、</a:t>
            </a:r>
            <a:r>
              <a:rPr lang="zh-CN" altLang="en-US" sz="2800" u="sng"/>
              <a:t>       　</a:t>
            </a:r>
            <a:r>
              <a:rPr lang="zh-CN" altLang="en-US" sz="2800"/>
              <a:t>、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u="sng"/>
              <a:t>　      </a:t>
            </a:r>
            <a:r>
              <a:rPr lang="zh-CN" altLang="en-US" sz="2800"/>
              <a:t>和</a:t>
            </a:r>
            <a:r>
              <a:rPr lang="zh-CN" altLang="en-US" sz="2800" u="sng"/>
              <a:t>　      </a:t>
            </a:r>
            <a:r>
              <a:rPr lang="zh-CN" altLang="en-US" sz="2800"/>
              <a:t>而改变. 质量是物体本身的一种属性. </a:t>
            </a:r>
            <a:endParaRPr lang="zh-CN" altLang="en-US" sz="2800"/>
          </a:p>
          <a:p>
            <a:pPr indent="37465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【点拨】</a:t>
            </a:r>
            <a:r>
              <a:rPr lang="zh-CN" altLang="en-US" sz="2800"/>
              <a:t>判断物体的质量是否改变，关键是看“物质的多少”是否改变. </a:t>
            </a:r>
            <a:endParaRPr lang="zh-CN" altLang="en-US" sz="2800"/>
          </a:p>
        </p:txBody>
      </p:sp>
      <p:sp>
        <p:nvSpPr>
          <p:cNvPr id="13" name="文本框 3"/>
          <p:cNvSpPr txBox="1"/>
          <p:nvPr/>
        </p:nvSpPr>
        <p:spPr>
          <a:xfrm>
            <a:off x="3298825" y="3375025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物质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0560" y="2234565"/>
            <a:ext cx="789559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质量（m）</a:t>
            </a:r>
            <a:r>
              <a:rPr lang="zh-CN" altLang="en-US" sz="2800">
                <a:sym typeface="+mn-ea"/>
              </a:rPr>
              <a:t>（10年5考，2019、2015、2014、2012、2010年考）</a:t>
            </a:r>
            <a:endParaRPr lang="zh-CN" altLang="en-US" sz="2800">
              <a:sym typeface="+mn-ea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638300" y="758190"/>
            <a:ext cx="5857240" cy="52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第</a:t>
            </a:r>
            <a:r>
              <a:rPr kumimoji="0" lang="en-US" altLang="zh-CN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1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课时 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 质量  密度</a:t>
            </a:r>
            <a:endParaRPr kumimoji="0" lang="zh-CN" altLang="en-US" sz="3415" i="0" u="none" strike="noStrike" kern="1200" cap="all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151255" y="3849370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2635" y="4349115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形状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2655" y="4349115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位置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825" y="4861560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状态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0055" y="4836160"/>
            <a:ext cx="12934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温度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327785"/>
            <a:ext cx="789432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【点拨】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（1）测量固体密度时，如果先将物体浸没在水中测体积，再取出来测质量，会因为物体表面有液体而使质量测量偏大，进而使测出的密度值　         </a:t>
            </a:r>
            <a:r>
              <a:rPr lang="zh-CN" altLang="en-US" sz="2800" u="sng">
                <a:sym typeface="+mn-ea"/>
              </a:rPr>
              <a:t>　              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（2）测量液体密度时，若先测出空烧杯的质量，再测出液体和烧杯的总质量，然后将液体全部倒入量筒测体积，由于烧杯内液体倒不尽，会使所测体积偏小，从而使所测密度</a:t>
            </a:r>
            <a:r>
              <a:rPr lang="zh-CN" altLang="en-US" sz="2800" u="sng">
                <a:sym typeface="+mn-ea"/>
              </a:rPr>
              <a:t>　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928370" y="3314065"/>
            <a:ext cx="990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517515" y="5365115"/>
            <a:ext cx="9906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0560" y="201168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/>
              <a:t>1. 密度与温度</a:t>
            </a:r>
            <a:r>
              <a:rPr lang="zh-CN" altLang="en-US" sz="2800"/>
              <a:t>：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/>
              <a:t>（1）温度能改变物质的</a:t>
            </a:r>
            <a:r>
              <a:rPr lang="zh-CN" altLang="en-US" sz="2800" u="sng"/>
              <a:t>　        </a:t>
            </a:r>
            <a:r>
              <a:rPr lang="zh-CN" altLang="en-US" sz="2800"/>
              <a:t>. 在我们常见的固、液、气三种状态的物质中，</a:t>
            </a:r>
            <a:r>
              <a:rPr lang="zh-CN" altLang="en-US" sz="2800" u="sng"/>
              <a:t>　         　</a:t>
            </a:r>
            <a:r>
              <a:rPr lang="zh-CN" altLang="en-US" sz="2800"/>
              <a:t>的密度受温度影响最大，</a:t>
            </a:r>
            <a:r>
              <a:rPr lang="zh-CN" altLang="en-US" sz="2800" u="sng"/>
              <a:t>　         　</a:t>
            </a:r>
            <a:r>
              <a:rPr lang="zh-CN" altLang="en-US" sz="2800"/>
              <a:t>的密度受温度的影响最小. 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/>
              <a:t>（2）风的形成：地面的空气受热膨胀，密度</a:t>
            </a:r>
            <a:r>
              <a:rPr lang="zh-CN" altLang="en-US" sz="2800" u="sng"/>
              <a:t>   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u="sng"/>
              <a:t>        </a:t>
            </a:r>
            <a:r>
              <a:rPr lang="zh-CN" altLang="en-US" sz="2800"/>
              <a:t>而上升，冷空气就从四面八方流过来，从而形成风. </a:t>
            </a:r>
            <a:endParaRPr lang="zh-CN" altLang="en-US" sz="2800"/>
          </a:p>
        </p:txBody>
      </p:sp>
      <p:sp>
        <p:nvSpPr>
          <p:cNvPr id="15" name="文本框 3"/>
          <p:cNvSpPr txBox="1"/>
          <p:nvPr/>
        </p:nvSpPr>
        <p:spPr>
          <a:xfrm>
            <a:off x="4398645" y="2504440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密度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0560" y="1229995"/>
            <a:ext cx="789559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密度和社会生活</a:t>
            </a:r>
            <a:r>
              <a:rPr lang="zh-CN" altLang="en-US" sz="2800">
                <a:sym typeface="+mn-ea"/>
              </a:rPr>
              <a:t>（10年1考，2017年考）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128895" y="2978785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气体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5610" y="3490595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固体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070" y="4020820"/>
            <a:ext cx="77177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   变小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0560" y="143764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/>
              <a:t>（3）水具有反常膨胀的特性：当水温</a:t>
            </a:r>
            <a:r>
              <a:rPr lang="zh-CN" altLang="en-US" sz="2800" u="sng"/>
              <a:t>　        </a:t>
            </a:r>
            <a:r>
              <a:rPr lang="zh-CN" altLang="en-US" sz="2800"/>
              <a:t>℃时，随着温度的升高，水的密度越来越小；当水温</a:t>
            </a:r>
            <a:r>
              <a:rPr lang="zh-CN" altLang="en-US" sz="2800" u="sng"/>
              <a:t>       </a:t>
            </a:r>
            <a:r>
              <a:rPr lang="en-US" altLang="zh-CN" sz="2800" u="sng">
                <a:solidFill>
                  <a:schemeClr val="bg1"/>
                </a:solidFill>
              </a:rPr>
              <a:t>.</a:t>
            </a:r>
            <a:endParaRPr lang="en-US" altLang="zh-CN" sz="2800" u="sng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u="sng"/>
              <a:t>    </a:t>
            </a:r>
            <a:r>
              <a:rPr lang="zh-CN" altLang="en-US" sz="2800"/>
              <a:t>℃时，随着温度的降低，水的密度越来越小；水在</a:t>
            </a:r>
            <a:r>
              <a:rPr lang="zh-CN" altLang="en-US" sz="2800" u="sng"/>
              <a:t>　       </a:t>
            </a:r>
            <a:r>
              <a:rPr lang="zh-CN" altLang="en-US" sz="2800"/>
              <a:t> ℃时的密度最大. 水凝固成冰时体积变大，密度变</a:t>
            </a:r>
            <a:r>
              <a:rPr lang="zh-CN" altLang="en-US" sz="2800" u="sng"/>
              <a:t>　       </a:t>
            </a:r>
            <a:r>
              <a:rPr lang="zh-CN" altLang="en-US" sz="2800"/>
              <a:t>. </a:t>
            </a:r>
            <a:endParaRPr lang="zh-CN" altLang="en-US" sz="2800"/>
          </a:p>
          <a:p>
            <a:pPr>
              <a:lnSpc>
                <a:spcPct val="120000"/>
              </a:lnSpc>
            </a:pPr>
            <a:r>
              <a:rPr lang="zh-CN" altLang="en-US" sz="2800" b="1"/>
              <a:t>2. 密度与物质的鉴别</a:t>
            </a:r>
            <a:r>
              <a:rPr lang="zh-CN" altLang="en-US" sz="2800"/>
              <a:t>：一般来说，同一种物质的密度</a:t>
            </a:r>
            <a:r>
              <a:rPr lang="zh-CN" altLang="en-US" sz="2800" u="sng"/>
              <a:t>　       　</a:t>
            </a:r>
            <a:r>
              <a:rPr lang="zh-CN" altLang="en-US" sz="2800"/>
              <a:t>，不同种物质的密度一般</a:t>
            </a:r>
            <a:r>
              <a:rPr lang="zh-CN" altLang="en-US" sz="2800" u="sng"/>
              <a:t>　       　</a:t>
            </a:r>
            <a:r>
              <a:rPr lang="zh-CN" altLang="en-US" sz="2800"/>
              <a:t>. 人们通过测量物质的密度来初步鉴别物质，也可鉴别物体是实心或空心.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475095" y="1437640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高于4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560" y="1912620"/>
            <a:ext cx="803656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      低于4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1435" y="2898775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8395" y="3433445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7005" y="4462780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2900" y="4450080"/>
            <a:ext cx="1181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860" y="4406900"/>
            <a:ext cx="5829300" cy="20173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80657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>
                <a:sym typeface="+mn-ea"/>
              </a:rPr>
              <a:t>  （原创）小华随意选取一块形状不规则的小砖块，准备在实验室测定它的密度.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（1）他先将天平放在</a:t>
            </a:r>
            <a:r>
              <a:rPr lang="zh-CN" altLang="en-US" sz="2800" u="sng">
                <a:sym typeface="+mn-ea"/>
              </a:rPr>
              <a:t>                          </a:t>
            </a:r>
            <a:r>
              <a:rPr lang="zh-CN" altLang="en-US" sz="2800">
                <a:sym typeface="+mn-ea"/>
              </a:rPr>
              <a:t>上，移动游码至标尺左端零刻度线处，发现指针静止在分度盘中央的右侧，则应将平衡螺母向</a:t>
            </a:r>
            <a:r>
              <a:rPr lang="zh-CN" altLang="en-US" sz="2800" u="sng">
                <a:sym typeface="+mn-ea"/>
              </a:rPr>
              <a:t>　         　</a:t>
            </a:r>
            <a:r>
              <a:rPr lang="zh-CN" altLang="en-US" sz="2800">
                <a:sym typeface="+mn-ea"/>
              </a:rPr>
              <a:t>调节，直至天平平衡. </a:t>
            </a:r>
            <a:endParaRPr lang="zh-CN" altLang="en-US" sz="2800"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剖析重点实验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22396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实验一：测量固体物质的密度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05605" y="2880995"/>
            <a:ext cx="2025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水平桌面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7205" y="3884930"/>
            <a:ext cx="2025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37604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（2）小华同学用托盘天平测量物体的质量，操作情况如图1甲所示，请指出其中的错误是哪些：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①</a:t>
            </a:r>
            <a:r>
              <a:rPr lang="zh-CN" altLang="en-US" sz="2800" u="sng">
                <a:sym typeface="+mn-ea"/>
              </a:rPr>
              <a:t>　                                                                    　</a:t>
            </a:r>
            <a:r>
              <a:rPr lang="zh-CN" altLang="en-US" sz="2800">
                <a:sym typeface="+mn-ea"/>
              </a:rPr>
              <a:t>；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②</a:t>
            </a:r>
            <a:r>
              <a:rPr lang="zh-CN" altLang="en-US" sz="2800" u="sng">
                <a:sym typeface="+mn-ea"/>
              </a:rPr>
              <a:t>　                                                                    　</a:t>
            </a:r>
            <a:r>
              <a:rPr lang="zh-CN" altLang="en-US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（3）纠正错误后继续实验，在测量小砖块的质量时，多次增减砝码，当加入最小质量为5g的砝码指针在分度盘中线右侧附近，此时他应当    </a:t>
            </a:r>
            <a:r>
              <a:rPr lang="zh-CN" altLang="en-US" sz="2800" u="sng">
                <a:sym typeface="+mn-ea"/>
              </a:rPr>
              <a:t>　                          </a:t>
            </a:r>
            <a:r>
              <a:rPr lang="zh-CN" altLang="en-US" sz="2800">
                <a:sym typeface="+mn-ea"/>
              </a:rPr>
              <a:t>，并移动</a:t>
            </a:r>
            <a:r>
              <a:rPr lang="zh-CN" altLang="en-US" sz="2800" u="sng">
                <a:sym typeface="+mn-ea"/>
              </a:rPr>
              <a:t>　            </a:t>
            </a:r>
            <a:r>
              <a:rPr lang="zh-CN" altLang="en-US" sz="2800">
                <a:sym typeface="+mn-ea"/>
              </a:rPr>
              <a:t>使横梁恢复平衡. </a:t>
            </a:r>
            <a:endParaRPr lang="zh-CN" altLang="en-US" sz="280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7130" y="2434590"/>
            <a:ext cx="415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直接用手拿取砝码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7765" y="2934970"/>
            <a:ext cx="4742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物体和砝码的位置放反了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85" y="4985385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拿走5g的砝码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3705" y="4985385"/>
            <a:ext cx="2025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游码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57416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（4）当盘中所加砝码和游码位置如图1乙所示时，天平平衡，则此小砖块的质量为</a:t>
            </a:r>
            <a:r>
              <a:rPr lang="zh-CN" altLang="en-US" sz="2800" u="sng">
                <a:sym typeface="+mn-ea"/>
              </a:rPr>
              <a:t>　   </a:t>
            </a:r>
            <a:r>
              <a:rPr lang="zh-CN" altLang="en-US" sz="2800">
                <a:sym typeface="+mn-ea"/>
              </a:rPr>
              <a:t>g. 在量筒内装有适量的水，该小砖块放入前、后的情况如图1丙所示，则小砖块的体积是</a:t>
            </a:r>
            <a:r>
              <a:rPr lang="zh-CN" altLang="en-US" sz="2800" u="sng">
                <a:sym typeface="+mn-ea"/>
              </a:rPr>
              <a:t>　     </a:t>
            </a:r>
            <a:r>
              <a:rPr lang="zh-CN" altLang="en-US" sz="2800">
                <a:sym typeface="+mn-ea"/>
              </a:rPr>
              <a:t>cm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，此小砖块的密度是</a:t>
            </a:r>
            <a:r>
              <a:rPr lang="zh-CN" altLang="en-US" sz="2800" u="sng">
                <a:sym typeface="+mn-ea"/>
              </a:rPr>
              <a:t>　                 　</a:t>
            </a:r>
            <a:r>
              <a:rPr lang="zh-CN" altLang="en-US" sz="2800">
                <a:sym typeface="+mn-ea"/>
              </a:rPr>
              <a:t>kg/m</a:t>
            </a:r>
            <a:r>
              <a:rPr lang="zh-CN" altLang="en-US" sz="2800" baseline="300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（5）如果所使用的砝码生锈了，则测得的密度</a:t>
            </a:r>
            <a:r>
              <a:rPr lang="zh-CN" altLang="en-US" sz="2800" u="sng"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sym typeface="+mn-ea"/>
              </a:rPr>
              <a:t>.</a:t>
            </a:r>
            <a:endParaRPr lang="en-US" altLang="zh-CN" sz="2800">
              <a:solidFill>
                <a:schemeClr val="bg1"/>
              </a:solidFill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u="sng">
                <a:solidFill>
                  <a:schemeClr val="tx1"/>
                </a:solidFill>
                <a:sym typeface="+mn-ea"/>
              </a:rPr>
              <a:t>             </a:t>
            </a:r>
            <a:r>
              <a:rPr lang="zh-CN" altLang="en-US" sz="2800" u="sng">
                <a:sym typeface="+mn-ea"/>
              </a:rPr>
              <a:t> </a:t>
            </a:r>
            <a:r>
              <a:rPr lang="zh-CN" altLang="en-US" sz="2800">
                <a:sym typeface="+mn-ea"/>
              </a:rPr>
              <a:t>（选填“偏大”或“偏小”）. </a:t>
            </a:r>
            <a:endParaRPr lang="zh-CN" altLang="en-US" sz="28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5980" y="2178050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38.4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1255" y="3168015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3970" y="3719195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2.56×10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76835" y="4718685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偏小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61925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（6）由于小砖块吸水，由此判断，用小华的测量方法测得的密度值与它的真实值相比 </a:t>
            </a:r>
            <a:r>
              <a:rPr lang="zh-CN" altLang="en-US" sz="2800" u="sng">
                <a:sym typeface="+mn-ea"/>
              </a:rPr>
              <a:t>          </a:t>
            </a:r>
            <a:r>
              <a:rPr lang="zh-CN" altLang="en-US" sz="2800">
                <a:sym typeface="+mn-ea"/>
              </a:rPr>
              <a:t>（选填“偏大”“偏小”或“一样大”），理由是</a:t>
            </a:r>
            <a:r>
              <a:rPr lang="zh-CN" altLang="en-US" sz="2800" u="sng">
                <a:sym typeface="+mn-ea"/>
              </a:rPr>
              <a:t>           </a:t>
            </a:r>
            <a:r>
              <a:rPr lang="zh-CN" altLang="en-US" sz="2800">
                <a:solidFill>
                  <a:schemeClr val="bg1"/>
                </a:solidFill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sym typeface="+mn-ea"/>
              </a:rPr>
              <a:t>                                                                                               </a:t>
            </a:r>
            <a:r>
              <a:rPr lang="en-US" altLang="zh-CN" sz="2800">
                <a:sym typeface="+mn-ea"/>
              </a:rPr>
              <a:t>.</a:t>
            </a:r>
            <a:endParaRPr lang="en-US" altLang="zh-CN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 （7）如果小砖块吸水后体积再膨胀，则小砖块的密度测量又会出现误差. 那么，请你设计一个“测小砖块体积”的方案：</a:t>
            </a:r>
            <a:r>
              <a:rPr lang="zh-CN" altLang="en-US" sz="2800" u="sng">
                <a:sym typeface="+mn-ea"/>
              </a:rPr>
              <a:t>                                          </a:t>
            </a:r>
            <a:r>
              <a:rPr lang="zh-CN" altLang="en-US" sz="2800">
                <a:solidFill>
                  <a:schemeClr val="bg1"/>
                </a:solidFill>
                <a:sym typeface="+mn-ea"/>
              </a:rPr>
              <a:t>.</a:t>
            </a:r>
            <a:endParaRPr lang="zh-CN" altLang="en-US" sz="2800">
              <a:solidFill>
                <a:schemeClr val="bg1"/>
              </a:solidFill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sym typeface="+mn-ea"/>
              </a:rPr>
              <a:t>                                                                                               </a:t>
            </a:r>
            <a:r>
              <a:rPr lang="en-US" altLang="zh-CN" sz="2800">
                <a:sym typeface="+mn-ea"/>
              </a:rPr>
              <a:t>.</a:t>
            </a:r>
            <a:r>
              <a:rPr lang="zh-CN" altLang="en-US" sz="2800">
                <a:sym typeface="+mn-ea"/>
              </a:rPr>
              <a:t> </a:t>
            </a:r>
            <a:endParaRPr lang="zh-CN" altLang="en-US" sz="28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7520" y="2194560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310" y="2716530"/>
            <a:ext cx="78174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             由于小砖块吸水，测得的小砖块体积偏小，密度偏大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3575" y="4754245"/>
            <a:ext cx="78174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在砖的表面涂一层油漆（或包一层保鲜膜）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54749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（8）若小砖块不吸水，小华按以下步骤测小砖块的密度：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A. 在量筒中倒入适量的水并记下水的体积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>
                <a:sym typeface="+mn-ea"/>
              </a:rPr>
              <a:t>B</a:t>
            </a:r>
            <a:r>
              <a:rPr lang="zh-CN" altLang="en-US" sz="2800">
                <a:sym typeface="+mn-ea"/>
              </a:rPr>
              <a:t>. 将小砖块用细线系好后慢慢地放入量筒中并记下总的体积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C. 把天平放在水平桌面上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D. 把游码放在标尺的零刻度线处，调节横梁上的螺母，使横梁平衡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47574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E. 将小砖块放在左盘中，在右盘中增减砝码并移动游码直至横梁平衡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则按此步骤所测的密度</a:t>
            </a:r>
            <a:r>
              <a:rPr lang="zh-CN" altLang="en-US" sz="2800" u="sng">
                <a:sym typeface="+mn-ea"/>
              </a:rPr>
              <a:t>　    　</a:t>
            </a:r>
            <a:r>
              <a:rPr lang="zh-CN" altLang="en-US" sz="2800">
                <a:sym typeface="+mn-ea"/>
              </a:rPr>
              <a:t>（选填“偏小”或“偏大”）. 原因是</a:t>
            </a:r>
            <a:r>
              <a:rPr lang="zh-CN" altLang="en-US" sz="2800" u="sng">
                <a:sym typeface="+mn-ea"/>
              </a:rPr>
              <a:t>        　                                             </a:t>
            </a:r>
            <a:r>
              <a:rPr lang="zh-CN" altLang="en-US" sz="2800">
                <a:solidFill>
                  <a:schemeClr val="bg1"/>
                </a:solidFill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sym typeface="+mn-ea"/>
              </a:rPr>
              <a:t>                                                                                               </a:t>
            </a:r>
            <a:r>
              <a:rPr lang="en-US" altLang="zh-CN" sz="2800">
                <a:solidFill>
                  <a:schemeClr val="bg1"/>
                </a:solidFill>
                <a:sym typeface="+mn-ea"/>
              </a:rPr>
              <a:t>.</a:t>
            </a:r>
            <a:endParaRPr lang="en-US" altLang="zh-CN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u="sng">
                <a:sym typeface="+mn-ea"/>
              </a:rPr>
              <a:t>                                                                                               </a:t>
            </a:r>
            <a:r>
              <a:rPr lang="en-US" altLang="zh-CN" sz="2800">
                <a:sym typeface="+mn-ea"/>
              </a:rPr>
              <a:t>.</a:t>
            </a:r>
            <a:endParaRPr lang="en-US" altLang="zh-CN" sz="28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7760" y="2552700"/>
            <a:ext cx="2639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偏大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310" y="3003550"/>
            <a:ext cx="781748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小砖块从量筒中拿出后，表面会沾有水，造成所测质量变大，小砖块的体积测量正确，由ρ=m/V可知，密度变大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26047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（9）在实验中，有一组同学不小心把量筒打碎了，老师给他们增加了一个溢水杯. 现请你帮忙想办法测出小砖块的密度，写出简要的实验步骤.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①用调好的天平测出砖块的质量m</a:t>
            </a:r>
            <a:r>
              <a:rPr lang="zh-CN" altLang="en-US" sz="2800" baseline="-250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和空烧杯的质量m</a:t>
            </a:r>
            <a:r>
              <a:rPr lang="zh-CN" altLang="en-US" sz="2800" baseline="-250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.    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②溢水杯装满水，用细线系住砖块完全浸没在溢水杯中，用烧杯收集溢出的水.      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③</a:t>
            </a:r>
            <a:r>
              <a:rPr lang="zh-CN" altLang="en-US" sz="2800" u="sng">
                <a:sym typeface="+mn-ea"/>
              </a:rPr>
              <a:t>     　                                                                  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④小砖块密度的表达式为</a:t>
            </a:r>
            <a:r>
              <a:rPr lang="zh-CN" altLang="en-US" sz="2800" u="sng">
                <a:sym typeface="+mn-ea"/>
              </a:rPr>
              <a:t>     　                       　</a:t>
            </a:r>
            <a:r>
              <a:rPr lang="zh-CN" altLang="en-US" sz="2800">
                <a:sym typeface="+mn-ea"/>
              </a:rPr>
              <a:t>. </a:t>
            </a:r>
            <a:endParaRPr lang="zh-CN" altLang="en-US" sz="28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9345" y="4899025"/>
            <a:ext cx="6818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用天平称出烧杯与收集溢出的水总质量m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3515" y="5359400"/>
            <a:ext cx="859790" cy="4445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14805"/>
            <a:ext cx="78943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ym typeface="+mn-ea"/>
              </a:rPr>
              <a:t>3. 单位</a:t>
            </a:r>
            <a:r>
              <a:rPr lang="zh-CN" altLang="en-US" sz="2800">
                <a:sym typeface="+mn-ea"/>
              </a:rPr>
              <a:t>：基本单位：</a:t>
            </a:r>
            <a:r>
              <a:rPr lang="zh-CN" altLang="en-US" sz="2800" u="sng">
                <a:sym typeface="+mn-ea"/>
              </a:rPr>
              <a:t>　     </a:t>
            </a:r>
            <a:r>
              <a:rPr lang="zh-CN" altLang="en-US" sz="2800">
                <a:sym typeface="+mn-ea"/>
              </a:rPr>
              <a:t>，常用单位：</a:t>
            </a:r>
            <a:r>
              <a:rPr lang="zh-CN" altLang="en-US" sz="2800" u="sng">
                <a:sym typeface="+mn-ea"/>
              </a:rPr>
              <a:t>　   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 u="sng">
                <a:sym typeface="+mn-ea"/>
              </a:rPr>
              <a:t>      </a:t>
            </a:r>
            <a:r>
              <a:rPr lang="zh-CN" altLang="en-US" sz="2800">
                <a:sym typeface="+mn-ea"/>
              </a:rPr>
              <a:t>、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sym typeface="+mn-ea"/>
              </a:rPr>
              <a:t>        </a:t>
            </a:r>
            <a:r>
              <a:rPr lang="zh-CN" altLang="en-US" sz="2800">
                <a:sym typeface="+mn-ea"/>
              </a:rPr>
              <a:t> </a:t>
            </a:r>
            <a:r>
              <a:rPr lang="en-US" altLang="zh-CN" sz="2800">
                <a:sym typeface="+mn-ea"/>
              </a:rPr>
              <a:t>.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　</a:t>
            </a:r>
            <a:r>
              <a:rPr lang="zh-CN" altLang="en-US" sz="2800" b="1">
                <a:sym typeface="+mn-ea"/>
              </a:rPr>
              <a:t>换算关系</a:t>
            </a:r>
            <a:r>
              <a:rPr lang="zh-CN" altLang="en-US" sz="2800">
                <a:sym typeface="+mn-ea"/>
              </a:rPr>
              <a:t>：1t= </a:t>
            </a:r>
            <a:r>
              <a:rPr lang="zh-CN" altLang="en-US" sz="2800" u="sng">
                <a:sym typeface="+mn-ea"/>
              </a:rPr>
              <a:t>　    </a:t>
            </a:r>
            <a:r>
              <a:rPr lang="zh-CN" altLang="en-US" sz="2800">
                <a:sym typeface="+mn-ea"/>
              </a:rPr>
              <a:t>kg；1kg=</a:t>
            </a:r>
            <a:r>
              <a:rPr lang="zh-CN" altLang="en-US" sz="2800" u="sng">
                <a:sym typeface="+mn-ea"/>
              </a:rPr>
              <a:t>　    </a:t>
            </a:r>
            <a:r>
              <a:rPr lang="zh-CN" altLang="en-US" sz="2800">
                <a:sym typeface="+mn-ea"/>
              </a:rPr>
              <a:t>g；1g=</a:t>
            </a:r>
            <a:r>
              <a:rPr lang="zh-CN" altLang="en-US" sz="2800" u="sng">
                <a:sym typeface="+mn-ea"/>
              </a:rPr>
              <a:t>　     </a:t>
            </a:r>
            <a:r>
              <a:rPr lang="zh-CN" altLang="en-US" sz="2800">
                <a:sym typeface="+mn-ea"/>
              </a:rPr>
              <a:t>mg. 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ym typeface="+mn-ea"/>
              </a:rPr>
              <a:t>4. 对质量的感性认识</a:t>
            </a:r>
            <a:r>
              <a:rPr lang="zh-CN" altLang="en-US" sz="2800">
                <a:sym typeface="+mn-ea"/>
              </a:rPr>
              <a:t>：</a:t>
            </a:r>
            <a:endParaRPr lang="zh-CN" altLang="en-US" sz="2800"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sym typeface="+mn-ea"/>
              </a:rPr>
              <a:t>一个中学生的质量约为50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；一枚大头针约80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； 一个苹果约150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；一只鸡约</a:t>
            </a:r>
            <a:r>
              <a:rPr lang="zh-CN" altLang="en-US" sz="2800" u="sng">
                <a:sym typeface="+mn-ea"/>
              </a:rPr>
              <a:t>　       </a:t>
            </a:r>
            <a:r>
              <a:rPr lang="zh-CN" altLang="en-US" sz="2800">
                <a:sym typeface="+mn-ea"/>
              </a:rPr>
              <a:t>kg.</a:t>
            </a:r>
            <a:endParaRPr lang="zh-CN" altLang="en-US" sz="2800">
              <a:sym typeface="+mn-ea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738245" y="1543050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kg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2710" y="1543050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8235" y="1543050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165" y="207581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mg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1665" y="257619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8910" y="257619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6585" y="257619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1190" y="3627120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kg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5475" y="411416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62120" y="411416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66585" y="4114165"/>
            <a:ext cx="11938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7" grpId="0"/>
      <p:bldP spid="17" grpId="1"/>
      <p:bldP spid="18" grpId="0"/>
      <p:bldP spid="18" grpId="1"/>
      <p:bldP spid="21" grpId="0"/>
      <p:bldP spid="21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4248785"/>
            <a:ext cx="5421630" cy="2143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205" y="172212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</a:t>
            </a:r>
            <a:r>
              <a:rPr sz="2800">
                <a:sym typeface="+mn-ea"/>
              </a:rPr>
              <a:t>在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“测量牛奶密度”</a:t>
            </a:r>
            <a:r>
              <a:rPr sz="2800">
                <a:sym typeface="+mn-ea"/>
              </a:rPr>
              <a:t>的实验中. </a:t>
            </a:r>
            <a:endParaRPr sz="2800">
              <a:sym typeface="+mn-ea"/>
            </a:endParaRPr>
          </a:p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lang="zh-CN" sz="2800">
                <a:sym typeface="+mn-ea"/>
              </a:rPr>
              <a:t>（</a:t>
            </a:r>
            <a:r>
              <a:rPr sz="2800">
                <a:sym typeface="+mn-ea"/>
              </a:rPr>
              <a:t>1）小明先将牛奶倒入量筒，如图2甲所示，则牛奶的体积为</a:t>
            </a:r>
            <a:r>
              <a:rPr sz="2800" u="sng">
                <a:sym typeface="+mn-ea"/>
              </a:rPr>
              <a:t>　   　</a:t>
            </a:r>
            <a:r>
              <a:rPr sz="2800">
                <a:sym typeface="+mn-ea"/>
              </a:rPr>
              <a:t>cm</a:t>
            </a:r>
            <a:r>
              <a:rPr sz="2800" baseline="30000">
                <a:sym typeface="+mn-ea"/>
              </a:rPr>
              <a:t>3</a:t>
            </a:r>
            <a:r>
              <a:rPr sz="2800">
                <a:sym typeface="+mn-ea"/>
              </a:rPr>
              <a:t>；接着将天平放在水平台面上，如图2乙所示，他应先</a:t>
            </a:r>
            <a:r>
              <a:rPr sz="2800" u="sng">
                <a:sym typeface="+mn-ea"/>
              </a:rPr>
              <a:t>　                                  </a:t>
            </a:r>
            <a:r>
              <a:rPr lang="en-US" sz="2800" u="sng">
                <a:sym typeface="+mn-ea"/>
              </a:rPr>
              <a:t>  </a:t>
            </a:r>
            <a:r>
              <a:rPr lang="en-US" sz="2800" u="sng">
                <a:solidFill>
                  <a:schemeClr val="bg1"/>
                </a:solidFill>
                <a:sym typeface="+mn-ea"/>
              </a:rPr>
              <a:t>.</a:t>
            </a:r>
            <a:endParaRPr lang="en-US" sz="2800" u="sng">
              <a:sym typeface="+mn-ea"/>
            </a:endParaRPr>
          </a:p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lang="en-US" sz="2800" u="sng">
                <a:sym typeface="+mn-ea"/>
              </a:rPr>
              <a:t>                                 </a:t>
            </a:r>
            <a:r>
              <a:rPr sz="2800">
                <a:sym typeface="+mn-ea"/>
              </a:rPr>
              <a:t>，再调节平衡螺母，使天平平衡.</a:t>
            </a:r>
            <a:endParaRPr sz="2800">
              <a:sym typeface="+mn-ea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08045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实验二：测量液体的密度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1040" y="2798445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30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3281680"/>
            <a:ext cx="787781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移动游码至标尺左端零刻度线处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935" y="4741545"/>
            <a:ext cx="2748280" cy="16821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205" y="114808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（2）如图2丙可知天平标尺的分度值是</a:t>
            </a:r>
            <a:r>
              <a:rPr sz="2800" u="sng">
                <a:sym typeface="+mn-ea"/>
              </a:rPr>
              <a:t>　       </a:t>
            </a:r>
            <a:r>
              <a:rPr sz="2800">
                <a:sym typeface="+mn-ea"/>
              </a:rPr>
              <a:t>g；用调节好的天平测出空烧杯的质量为33g，然后将量筒中的牛奶倒入烧杯，用天平测量烧杯和牛奶的总质量，天平平衡时如图2丙所示，烧杯和牛奶的总质量为</a:t>
            </a:r>
            <a:r>
              <a:rPr sz="2800" u="sng">
                <a:sym typeface="+mn-ea"/>
              </a:rPr>
              <a:t>　     　</a:t>
            </a:r>
            <a:r>
              <a:rPr sz="2800">
                <a:sym typeface="+mn-ea"/>
              </a:rPr>
              <a:t>g. </a:t>
            </a:r>
            <a:endParaRPr sz="2800">
              <a:sym typeface="+mn-ea"/>
            </a:endParaRPr>
          </a:p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（3）根据以上实验数据计算出牛奶的密度为</a:t>
            </a:r>
            <a:r>
              <a:rPr sz="2800" u="sng">
                <a:sym typeface="+mn-ea"/>
              </a:rPr>
              <a:t>　     </a:t>
            </a:r>
            <a:r>
              <a:rPr lang="en-US" sz="2800">
                <a:sym typeface="+mn-ea"/>
              </a:rPr>
              <a:t>.</a:t>
            </a:r>
            <a:endParaRPr lang="en-US" sz="2800">
              <a:sym typeface="+mn-ea"/>
            </a:endParaRPr>
          </a:p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sz="2800" u="sng">
                <a:sym typeface="+mn-ea"/>
              </a:rPr>
              <a:t>                  　</a:t>
            </a:r>
            <a:r>
              <a:rPr sz="2800">
                <a:sym typeface="+mn-ea"/>
              </a:rPr>
              <a:t>kg/m3，用该方法测得的密度比真实值偏</a:t>
            </a:r>
            <a:r>
              <a:rPr sz="2800" u="sng">
                <a:sym typeface="+mn-ea"/>
              </a:rPr>
              <a:t>　    </a:t>
            </a:r>
            <a:r>
              <a:rPr sz="2800">
                <a:sym typeface="+mn-ea"/>
              </a:rPr>
              <a:t>，原因是</a:t>
            </a:r>
            <a:r>
              <a:rPr sz="2800" u="sng">
                <a:sym typeface="+mn-ea"/>
              </a:rPr>
              <a:t>　                     </a:t>
            </a:r>
            <a:r>
              <a:rPr sz="2800">
                <a:solidFill>
                  <a:schemeClr val="bg1"/>
                </a:solidFill>
                <a:sym typeface="+mn-ea"/>
              </a:rPr>
              <a:t>.</a:t>
            </a:r>
            <a:endParaRPr sz="2800">
              <a:sym typeface="+mn-ea"/>
            </a:endParaRPr>
          </a:p>
          <a:p>
            <a:pPr algn="just" defTabSz="914400">
              <a:lnSpc>
                <a:spcPct val="120000"/>
              </a:lnSpc>
              <a:tabLst>
                <a:tab pos="537210" algn="l"/>
              </a:tabLst>
            </a:pPr>
            <a:r>
              <a:rPr sz="2800" u="sng">
                <a:sym typeface="+mn-ea"/>
              </a:rPr>
              <a:t>                                                            </a:t>
            </a:r>
            <a:r>
              <a:rPr lang="en-US" sz="2800">
                <a:sym typeface="+mn-ea"/>
              </a:rPr>
              <a:t>.</a:t>
            </a:r>
            <a:r>
              <a:rPr sz="2800">
                <a:sym typeface="+mn-ea"/>
              </a:rPr>
              <a:t> </a:t>
            </a:r>
            <a:endParaRPr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5350" y="1226820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7345" y="3258185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63.6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900" y="4291330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1.02×10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935" y="4770755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" y="4741545"/>
            <a:ext cx="498094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不可能把量筒内的牛奶全部倒入烧杯内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24205" y="1219835"/>
            <a:ext cx="789559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（4）小明设计另一种测量牛奶密度的实验方案：用天平测出空烧杯的质量m</a:t>
            </a:r>
            <a:r>
              <a:rPr sz="2800" baseline="-25000">
                <a:sym typeface="+mn-ea"/>
              </a:rPr>
              <a:t>1</a:t>
            </a:r>
            <a:r>
              <a:rPr sz="2800">
                <a:sym typeface="+mn-ea"/>
              </a:rPr>
              <a:t>；向烧杯内倒入适量牛奶，再测出烧杯和牛奶的总质量m</a:t>
            </a:r>
            <a:r>
              <a:rPr sz="2800" baseline="-25000">
                <a:sym typeface="+mn-ea"/>
              </a:rPr>
              <a:t>2</a:t>
            </a:r>
            <a:r>
              <a:rPr sz="2800">
                <a:sym typeface="+mn-ea"/>
              </a:rPr>
              <a:t>；然后把烧杯内的牛奶全部倒入量筒内，测出量筒内牛奶的体积为V；牛奶密度的表达式是ρ=</a:t>
            </a:r>
            <a:r>
              <a:rPr sz="2800" u="sng">
                <a:sym typeface="+mn-ea"/>
              </a:rPr>
              <a:t>　                 </a:t>
            </a:r>
            <a:r>
              <a:rPr sz="2800">
                <a:sym typeface="+mn-ea"/>
              </a:rPr>
              <a:t>. 发现自己测量的牛奶密度值偏大，你认为该实验方案造成测量结果偏大的原因是</a:t>
            </a:r>
            <a:r>
              <a:rPr sz="2800" u="sng">
                <a:sym typeface="+mn-ea"/>
              </a:rPr>
              <a:t>                                      </a:t>
            </a:r>
            <a:r>
              <a:rPr lang="en-US" sz="2800">
                <a:solidFill>
                  <a:schemeClr val="bg1"/>
                </a:solidFill>
                <a:sym typeface="+mn-ea"/>
              </a:rPr>
              <a:t>.</a:t>
            </a:r>
            <a:endParaRPr lang="en-US"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 u="sng">
                <a:sym typeface="+mn-ea"/>
              </a:rPr>
              <a:t>                                                                                               </a:t>
            </a:r>
            <a:r>
              <a:rPr sz="2800">
                <a:sym typeface="+mn-ea"/>
              </a:rPr>
              <a:t>.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（5）针对小明的实验方案，请提出改进办法：　         　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 u="sng">
                <a:sym typeface="+mn-ea"/>
              </a:rPr>
              <a:t>                                                                                               </a:t>
            </a:r>
            <a:r>
              <a:rPr sz="2800">
                <a:solidFill>
                  <a:schemeClr val="bg1"/>
                </a:solidFill>
                <a:sym typeface="+mn-ea"/>
              </a:rPr>
              <a:t>.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 u="sng">
                <a:sym typeface="+mn-ea"/>
              </a:rPr>
              <a:t>                                                                                               </a:t>
            </a:r>
            <a:r>
              <a:rPr sz="2800">
                <a:sym typeface="+mn-ea"/>
              </a:rPr>
              <a:t>.</a:t>
            </a:r>
            <a:endParaRPr sz="28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7670" y="3024505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（m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-m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）/V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310" y="4044315"/>
            <a:ext cx="78168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牛奶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不能全部倒入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量筒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内，导致所测牛奶的体积偏小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575" y="5474970"/>
            <a:ext cx="78168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先测出牛奶和烧杯的总质量，将牛奶倒入量筒后再测出烧杯的质量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5" grpId="0"/>
      <p:bldP spid="5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24205" y="1219835"/>
            <a:ext cx="789559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（6）小明不小心将量筒打碎了，老师说只用天平也能测量出牛奶的密度. 于是小明添加两个完全相同的烧杯和适量的水，设计了如下实验步骤，请你补充完整. 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①调好天平，用天平测出空烧杯质量为m</a:t>
            </a:r>
            <a:r>
              <a:rPr sz="2800" baseline="-25000">
                <a:sym typeface="+mn-ea"/>
              </a:rPr>
              <a:t>0</a:t>
            </a:r>
            <a:r>
              <a:rPr sz="2800">
                <a:sym typeface="+mn-ea"/>
              </a:rPr>
              <a:t>. 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②将一个烧杯</a:t>
            </a:r>
            <a:r>
              <a:rPr sz="2800" u="sng">
                <a:sym typeface="+mn-ea"/>
              </a:rPr>
              <a:t>　              </a:t>
            </a:r>
            <a:r>
              <a:rPr sz="2800">
                <a:sym typeface="+mn-ea"/>
              </a:rPr>
              <a:t>，用天平测出烧杯和水的总质量为m</a:t>
            </a:r>
            <a:r>
              <a:rPr sz="2800" baseline="-25000">
                <a:sym typeface="+mn-ea"/>
              </a:rPr>
              <a:t>1</a:t>
            </a:r>
            <a:r>
              <a:rPr sz="2800">
                <a:sym typeface="+mn-ea"/>
              </a:rPr>
              <a:t>. 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③用另一个相同的烧杯装满牛奶，用天平测出烧杯和牛奶的总质量为m</a:t>
            </a:r>
            <a:r>
              <a:rPr sz="2800" baseline="-25000">
                <a:sym typeface="+mn-ea"/>
              </a:rPr>
              <a:t>2</a:t>
            </a:r>
            <a:r>
              <a:rPr sz="2800">
                <a:sym typeface="+mn-ea"/>
              </a:rPr>
              <a:t>. </a:t>
            </a:r>
            <a:endParaRPr sz="2800">
              <a:sym typeface="+mn-ea"/>
            </a:endParaRPr>
          </a:p>
          <a:p>
            <a:pPr algn="just" defTabSz="914400">
              <a:lnSpc>
                <a:spcPct val="110000"/>
              </a:lnSpc>
              <a:tabLst>
                <a:tab pos="537210" algn="l"/>
              </a:tabLst>
            </a:pPr>
            <a:r>
              <a:rPr sz="2800">
                <a:sym typeface="+mn-ea"/>
              </a:rPr>
              <a:t>④则牛奶的密度表达式ρ=</a:t>
            </a:r>
            <a:r>
              <a:rPr sz="2800" u="sng">
                <a:sym typeface="+mn-ea"/>
              </a:rPr>
              <a:t>　               　</a:t>
            </a:r>
            <a:r>
              <a:rPr sz="2800">
                <a:sym typeface="+mn-ea"/>
              </a:rPr>
              <a:t>. （已知水的密度为ρ水）</a:t>
            </a:r>
            <a:endParaRPr sz="28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115" y="3610610"/>
            <a:ext cx="2764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装满水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0320" y="5408930"/>
            <a:ext cx="1197610" cy="4241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19418" y="1616075"/>
            <a:ext cx="830516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解析：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（1）量筒中牛奶的体积为V=30mL=30cm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；把天平放到水平桌面上，先把游码调到零刻度线，再根据指针偏转方向调节平衡螺母.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（2）在天平的标尺上，1g之间有5个小格，一个小格代表的质量是0.2g，即天平的分度值为0.2g；烧杯和牛奶的总质量是m1=50g+10g+3.6g=63.6g.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23850" y="1472565"/>
            <a:ext cx="849630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（3）量筒中牛奶的质量为m=m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=63.6g-33g=30.6g，牛奶的密度ρ=m/V=30. 6g/30cm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=1.02g/cm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=1.02×10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 小明不可能把量筒内的牛奶全部倒入烧杯内，导致测量的牛奶的质量偏小，由公式ρ=m/V知：密度测量结果偏小.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（4）牛奶的密度ρ=（m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）/V. 小明不可能把烧杯内的牛奶全部倒入量筒内，导致测量的牛奶的体积偏小，由公式ρ=m/V知：密度测量结果偏大.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58470" y="1831340"/>
            <a:ext cx="822706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（5）先测出牛奶和烧杯的总质量，将牛奶倒入量筒后再测出烧杯的质量.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（6）只有天平，没有量筒，可以利用等体积的水和牛奶，称量水和牛奶的质量，根据体积相等列出等式求出牛奶的密度．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4640" y="3437890"/>
            <a:ext cx="2964815" cy="2575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393" y="1459865"/>
            <a:ext cx="8197215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/>
              <a:t>1.  如图3所示，点燃蜡烛会使它上方的扇叶旋转起来. 这是因为蜡烛的火焰使附近空气的温度</a:t>
            </a:r>
            <a:r>
              <a:rPr lang="zh-CN" altLang="en-US" sz="2800" u="sng"/>
              <a:t>　  　　</a:t>
            </a:r>
            <a:r>
              <a:rPr lang="zh-CN" altLang="en-US" sz="2800"/>
              <a:t>，体积</a:t>
            </a:r>
            <a:r>
              <a:rPr lang="zh-CN" altLang="en-US" sz="2800" u="sng"/>
              <a:t>　　  　</a:t>
            </a:r>
            <a:r>
              <a:rPr lang="zh-CN" altLang="en-US" sz="2800"/>
              <a:t>，空气的密度变</a:t>
            </a:r>
            <a:r>
              <a:rPr lang="zh-CN" altLang="en-US" sz="2800" u="sng"/>
              <a:t>　      　　</a:t>
            </a:r>
            <a:r>
              <a:rPr lang="zh-CN" altLang="en-US" sz="2800"/>
              <a:t>，所以热空气</a:t>
            </a:r>
            <a:r>
              <a:rPr lang="zh-CN" altLang="en-US" sz="2800" u="sng"/>
              <a:t>　   　　</a:t>
            </a:r>
            <a:r>
              <a:rPr lang="zh-CN" altLang="en-US" sz="2800"/>
              <a:t>（选填“上升”或“下降”）形成气流，气流流过扇叶时，带动扇叶转起来. </a:t>
            </a:r>
            <a:endParaRPr lang="zh-CN" altLang="en-US" sz="2800"/>
          </a:p>
        </p:txBody>
      </p:sp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9595" y="1944370"/>
            <a:ext cx="160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上升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0620" y="2429510"/>
            <a:ext cx="160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9050" y="2428875"/>
            <a:ext cx="160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710" y="2851785"/>
            <a:ext cx="160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上升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4045" y="4488180"/>
            <a:ext cx="5445760" cy="1600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0213" y="1301115"/>
            <a:ext cx="7996555" cy="362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2. （2018·滨州）如图4甲所示为水的密度在0～10℃范围内随温度变化的图像. 图4乙为北方冬天湖水温度分布示意图. 根据图像及水的其他性质下列分析判断错误的是（　 　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A. 温度等于4℃时，水的密度最大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B. 在0～4℃范围内，水具有热缩冷胀的性质</a:t>
            </a:r>
            <a:endParaRPr lang="zh-CN" altLang="en-US" sz="2800"/>
          </a:p>
          <a:p>
            <a:pPr algn="just">
              <a:lnSpc>
                <a:spcPct val="100000"/>
              </a:lnSpc>
            </a:pPr>
            <a:endParaRPr lang="zh-CN" altLang="en-US" sz="280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444625"/>
            <a:ext cx="799655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/>
              <a:t>C. 示意图中从上至下A、B、C、D、E处的温度分别为4℃、3℃、2℃、1℃、0℃</a:t>
            </a:r>
            <a:endParaRPr lang="zh-CN" altLang="en-US" sz="2800"/>
          </a:p>
          <a:p>
            <a:pPr algn="just">
              <a:lnSpc>
                <a:spcPct val="110000"/>
              </a:lnSpc>
            </a:pPr>
            <a:r>
              <a:rPr lang="zh-CN" altLang="en-US" sz="2800"/>
              <a:t>D. 如果没有水的反常膨胀，湖底和表面的水可能同时结冰，水中生物很难越冬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574040" y="382270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4045" y="3698875"/>
            <a:ext cx="5445760" cy="16002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442210"/>
            <a:ext cx="7895590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/>
              <a:t>1. 测量工具</a:t>
            </a:r>
            <a:r>
              <a:rPr lang="zh-CN" altLang="en-US" sz="2800"/>
              <a:t>：实验室：</a:t>
            </a:r>
            <a:r>
              <a:rPr lang="zh-CN" altLang="en-US" sz="2800" u="sng"/>
              <a:t>　        </a:t>
            </a:r>
            <a:r>
              <a:rPr lang="zh-CN" altLang="en-US" sz="2800"/>
              <a:t> ，生活中：秤（台秤、电子秤）.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也可用弹簧测力计测出物重，再通过公式m=</a:t>
            </a:r>
            <a:r>
              <a:rPr lang="zh-CN" altLang="en-US" sz="2800" u="sng"/>
              <a:t>　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r>
              <a:rPr lang="zh-CN" altLang="en-US" sz="2800"/>
              <a:t>    　间接计算出物体质量.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 b="1"/>
              <a:t>2. 托盘天平的使用方法</a:t>
            </a:r>
            <a:r>
              <a:rPr lang="zh-CN" altLang="en-US" sz="2800"/>
              <a:t>：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（1）“看”：观察天平的</a:t>
            </a:r>
            <a:r>
              <a:rPr lang="zh-CN" altLang="en-US" sz="2800" u="sng"/>
              <a:t>　         　</a:t>
            </a:r>
            <a:r>
              <a:rPr lang="zh-CN" altLang="en-US" sz="2800"/>
              <a:t>和</a:t>
            </a:r>
            <a:r>
              <a:rPr lang="zh-CN" altLang="en-US" sz="2800" u="sng"/>
              <a:t>　         　</a:t>
            </a:r>
            <a:r>
              <a:rPr lang="zh-CN" altLang="en-US" sz="2800"/>
              <a:t>. 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（2）“放”：把天平放在</a:t>
            </a:r>
            <a:r>
              <a:rPr lang="zh-CN" altLang="en-US" sz="2800" u="sng"/>
              <a:t>　         　</a:t>
            </a:r>
            <a:r>
              <a:rPr lang="zh-CN" altLang="en-US" sz="2800"/>
              <a:t>上，把游码移动到标尺左端的</a:t>
            </a:r>
            <a:r>
              <a:rPr lang="zh-CN" altLang="en-US" sz="2800" u="sng"/>
              <a:t>　                 　</a:t>
            </a:r>
            <a:r>
              <a:rPr lang="zh-CN" altLang="en-US" sz="2800"/>
              <a:t>. 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670560" y="1222375"/>
            <a:ext cx="789559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22935" indent="-622935" algn="just">
              <a:lnSpc>
                <a:spcPct val="120000"/>
              </a:lnSpc>
            </a:pPr>
            <a:r>
              <a:rPr 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二、 质量的测量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（10年7考，2019、2017、2016、2014、2013、2012、2011年考）</a:t>
            </a:r>
            <a:endParaRPr lang="zh-CN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3870" y="2442210"/>
            <a:ext cx="1046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天平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19670" y="3352165"/>
            <a:ext cx="1046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G/g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9210" y="4787900"/>
            <a:ext cx="1046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量程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75755" y="4787900"/>
            <a:ext cx="1430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分度值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1210" y="5238115"/>
            <a:ext cx="19310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水平台面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3080" y="5730240"/>
            <a:ext cx="2456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零刻度线处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2985" y="4339590"/>
            <a:ext cx="3159760" cy="21228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4040" y="1442720"/>
            <a:ext cx="7996555" cy="3711575"/>
            <a:chOff x="904" y="2272"/>
            <a:chExt cx="12593" cy="5845"/>
          </a:xfrm>
        </p:grpSpPr>
        <p:sp>
          <p:nvSpPr>
            <p:cNvPr id="2" name="文本框 1"/>
            <p:cNvSpPr txBox="1"/>
            <p:nvPr/>
          </p:nvSpPr>
          <p:spPr>
            <a:xfrm>
              <a:off x="904" y="3090"/>
              <a:ext cx="12593" cy="50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/>
                <a:t>1. （2019·兰州）用已调节好的天平测量某一石块的质量，天平平衡时，所用砝码的质量数和游码在标尺上的位置如图5甲所示，则小石块的质量为</a:t>
              </a:r>
              <a:endParaRPr lang="zh-CN" altLang="en-US" sz="2800"/>
            </a:p>
            <a:p>
              <a:pPr algn="just">
                <a:lnSpc>
                  <a:spcPct val="120000"/>
                </a:lnSpc>
              </a:pPr>
              <a:r>
                <a:rPr lang="zh-CN" altLang="en-US" sz="2800" u="sng"/>
                <a:t>     　    　</a:t>
              </a:r>
              <a:r>
                <a:rPr lang="zh-CN" altLang="en-US" sz="2800"/>
                <a:t>g；将该石块放入原来盛有25mL水的量筒中后，液面位置如图5乙所示，则小石块的密度是</a:t>
              </a:r>
              <a:endParaRPr lang="zh-CN" altLang="en-US" sz="2800"/>
            </a:p>
            <a:p>
              <a:pPr algn="just">
                <a:lnSpc>
                  <a:spcPct val="120000"/>
                </a:lnSpc>
              </a:pPr>
              <a:r>
                <a:rPr lang="zh-CN" altLang="en-US" sz="2800" u="sng"/>
                <a:t>      　   　</a:t>
              </a:r>
              <a:r>
                <a:rPr lang="zh-CN" altLang="en-US" sz="2800"/>
                <a:t>kg/m</a:t>
              </a:r>
              <a:r>
                <a:rPr lang="zh-CN" altLang="en-US" sz="2800" baseline="30000"/>
                <a:t>3</a:t>
              </a:r>
              <a:r>
                <a:rPr lang="zh-CN" altLang="en-US" sz="2800"/>
                <a:t>.</a:t>
              </a:r>
              <a:endParaRPr lang="zh-CN" altLang="en-US" sz="28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04" y="2272"/>
              <a:ext cx="6172" cy="95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测量固体的密度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2480" y="3504565"/>
            <a:ext cx="1185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040" y="4530090"/>
            <a:ext cx="1609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4673" y="2091055"/>
            <a:ext cx="803338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2. （2019·益阳）为确定某种矿石的密度，用天平测量出一小块矿石的质量为35.2g. 用量筒测小块矿石的体积如图6所示，该小块矿石的体积为</a:t>
            </a:r>
            <a:r>
              <a:rPr lang="zh-CN" altLang="en-US" sz="2800" u="sng"/>
              <a:t>  　                   </a:t>
            </a:r>
            <a:r>
              <a:rPr lang="en-US" altLang="zh-CN" sz="2800"/>
              <a:t>.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. 根据测量结果可知，该矿石的密度为</a:t>
            </a:r>
            <a:r>
              <a:rPr lang="zh-CN" altLang="en-US" sz="2800" u="sng"/>
              <a:t>                    </a:t>
            </a:r>
            <a:r>
              <a:rPr lang="zh-CN" altLang="en-US" sz="2800"/>
              <a:t>g/cm</a:t>
            </a:r>
            <a:r>
              <a:rPr lang="zh-CN" altLang="en-US" sz="2800" baseline="30000"/>
              <a:t>3</a:t>
            </a:r>
            <a:r>
              <a:rPr lang="zh-CN" altLang="en-US" sz="2800"/>
              <a:t>.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33450" y="3666490"/>
            <a:ext cx="1619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3660" y="4153535"/>
            <a:ext cx="1619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3.52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3. （2017·广东）小明用天平、烧杯、油性笔及足量的水测量一块鹅卵石的密度，实验步骤如下：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（1）将天平放在水平桌面上，把游码拨至标尺</a:t>
            </a:r>
            <a:r>
              <a:rPr lang="zh-CN" altLang="en-US" sz="2800" u="sng"/>
              <a:t>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 </a:t>
            </a:r>
            <a:r>
              <a:rPr lang="zh-CN" altLang="en-US" sz="2800"/>
              <a:t>，发现横梁稳定时指针偏向分度盘的右侧，要使横梁在水平位置平衡，应将平衡螺母往</a:t>
            </a:r>
            <a:r>
              <a:rPr lang="zh-CN" altLang="en-US" sz="2800" u="sng"/>
              <a:t>     　    　</a:t>
            </a:r>
            <a:r>
              <a:rPr lang="zh-CN" altLang="en-US" sz="2800"/>
              <a:t>（选填“左”或“右”）调.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lang="zh-CN" altLang="en-US" sz="2800"/>
              <a:t>用调好的天平分别测出鹅卵石的质量31.8g和空烧杯的质量是90g.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785495" y="315849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零刻度线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065" y="418338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0330" y="4777105"/>
            <a:ext cx="4248785" cy="17805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（3）如图7甲所示，把鹅卵石轻轻放入烧杯中，往烧杯倒入适量的水，用油性笔在烧杯壁记下此时水面位置为M，然后放在天平左盘，如图7丙所示，杯、水和鹅卵石的总质量为</a:t>
            </a:r>
            <a:r>
              <a:rPr lang="zh-CN" altLang="en-US" sz="2800" u="sng"/>
              <a:t>     　    　</a:t>
            </a:r>
            <a:r>
              <a:rPr lang="zh-CN" altLang="en-US" sz="2800"/>
              <a:t>g.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（4）将鹅卵石从水中取出后，再往烧杯中缓慢加水，使水面上升至记号M，如图7乙所示，用天平测出杯和水的总质量为142g，此时杯中水的体积为 </a:t>
            </a:r>
            <a:r>
              <a:rPr lang="zh-CN" altLang="en-US" sz="2800" u="sng"/>
              <a:t>    　    　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.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5490210" y="274828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161.8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465" y="4777105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（5）根据所测数据计算出鹅卵石的密度为</a:t>
            </a:r>
            <a:r>
              <a:rPr lang="zh-CN" altLang="en-US" sz="2800" u="sng"/>
              <a:t>         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g/cm</a:t>
            </a:r>
            <a:r>
              <a:rPr lang="zh-CN" altLang="en-US" sz="2800" baseline="30000"/>
              <a:t>3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（6）若小明在第（4）步骤测量过程中，用镊子添加砝码并向右旋动平衡螺母，直到天平平衡，此错误操作将导致所测密度偏</a:t>
            </a:r>
            <a:r>
              <a:rPr lang="zh-CN" altLang="en-US" sz="2800" u="sng"/>
              <a:t>     　    　</a:t>
            </a:r>
            <a:r>
              <a:rPr lang="zh-CN" altLang="en-US" sz="2800"/>
              <a:t>.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964045" y="1172845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2.65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9515" y="4052570"/>
            <a:ext cx="4690745" cy="1965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60645" y="3254375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4690" y="3799840"/>
            <a:ext cx="3563620" cy="2552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4. （2019·广东）学校创新实验小组欲测量某矿石的密度，而该矿石形状不规则，无法放入量筒，故选用水、烧杯、天平（带砝码和镊子）、细线、铁架台等器材进行实验，主要过程如下：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（1）将天平放置在水平桌面上，把游码拨至标尺的</a:t>
            </a:r>
            <a:r>
              <a:rPr sz="2800" u="sng"/>
              <a:t>     　    　</a:t>
            </a:r>
            <a:r>
              <a:rPr sz="2800"/>
              <a:t>处，并调节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平衡螺母，使天平平衡. </a:t>
            </a:r>
            <a:endParaRPr sz="2800"/>
          </a:p>
        </p:txBody>
      </p:sp>
      <p:sp>
        <p:nvSpPr>
          <p:cNvPr id="4" name="文本框 3"/>
          <p:cNvSpPr txBox="1"/>
          <p:nvPr/>
        </p:nvSpPr>
        <p:spPr>
          <a:xfrm>
            <a:off x="888365" y="379984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零刻度线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8030" y="4150360"/>
            <a:ext cx="3693795" cy="1788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（2）将装有适量水的烧杯放入天平的左盘，先估计烧杯和水的质量，然后用</a:t>
            </a:r>
            <a:r>
              <a:rPr sz="2800" u="sng"/>
              <a:t>     　    　</a:t>
            </a:r>
            <a:r>
              <a:rPr sz="2800"/>
              <a:t>往天平的右盘</a:t>
            </a:r>
            <a:r>
              <a:rPr sz="2800" u="sng"/>
              <a:t>     　    　</a:t>
            </a:r>
            <a:r>
              <a:rPr sz="2800"/>
              <a:t>（选填“从小到大”或“从大到小”）试加砝码，并移动游码，直至天平平衡，这时右盘中的砝码和游码所在的位置如图8甲所示，则烧杯和水的总质量为</a:t>
            </a:r>
            <a:r>
              <a:rPr sz="2800" u="sng"/>
              <a:t>     　    　</a:t>
            </a:r>
            <a:r>
              <a:rPr sz="2800"/>
              <a:t>g. </a:t>
            </a:r>
            <a:endParaRPr sz="2800"/>
          </a:p>
        </p:txBody>
      </p:sp>
      <p:sp>
        <p:nvSpPr>
          <p:cNvPr id="4" name="文本框 3"/>
          <p:cNvSpPr txBox="1"/>
          <p:nvPr/>
        </p:nvSpPr>
        <p:spPr>
          <a:xfrm>
            <a:off x="4939665" y="182626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镊子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9000" y="237744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从大到小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2075" y="389001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124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7520" y="3991610"/>
            <a:ext cx="2438400" cy="2505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（3）如图8乙所示，用细线系住矿石，悬挂在铁架台上，让矿石浸没在水中，细线和矿石都没有与烧杯接触，天平重新平衡时，右盘中砝码的总质量及游码指示的质量值总和为144g，则矿石的体积为</a:t>
            </a:r>
            <a:r>
              <a:rPr sz="2800" u="sng"/>
              <a:t>     　    　</a:t>
            </a:r>
            <a:r>
              <a:rPr sz="2800"/>
              <a:t>m</a:t>
            </a:r>
            <a:r>
              <a:rPr sz="2800" baseline="30000"/>
              <a:t>3</a:t>
            </a:r>
            <a:r>
              <a:rPr sz="2800"/>
              <a:t>. （ρ水＝1.0×10</a:t>
            </a:r>
            <a:r>
              <a:rPr sz="2800" baseline="30000"/>
              <a:t>3</a:t>
            </a:r>
            <a:r>
              <a:rPr sz="2800"/>
              <a:t>kg/m</a:t>
            </a:r>
            <a:r>
              <a:rPr sz="2800" baseline="30000"/>
              <a:t>3</a:t>
            </a:r>
            <a:r>
              <a:rPr sz="2800"/>
              <a:t>）</a:t>
            </a:r>
            <a:endParaRPr sz="2800"/>
          </a:p>
        </p:txBody>
      </p:sp>
      <p:sp>
        <p:nvSpPr>
          <p:cNvPr id="4" name="文本框 3"/>
          <p:cNvSpPr txBox="1"/>
          <p:nvPr/>
        </p:nvSpPr>
        <p:spPr>
          <a:xfrm>
            <a:off x="1568450" y="338963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280" y="3329305"/>
            <a:ext cx="2137410" cy="2761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675130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（4）如图8丙所示，矿石下沉到烧杯底部，天平再次平衡时，右盘中砝码的总质量及游码指示的质量值总和为174g，则矿石的密度为</a:t>
            </a:r>
            <a:r>
              <a:rPr sz="2800" u="sng"/>
              <a:t>         　  </a:t>
            </a:r>
            <a:r>
              <a:rPr sz="2800"/>
              <a:t>kg/m</a:t>
            </a:r>
            <a:r>
              <a:rPr sz="2800" baseline="30000"/>
              <a:t>3</a:t>
            </a:r>
            <a:r>
              <a:rPr sz="2800"/>
              <a:t>.</a:t>
            </a:r>
            <a:endParaRPr sz="2800"/>
          </a:p>
        </p:txBody>
      </p:sp>
      <p:sp>
        <p:nvSpPr>
          <p:cNvPr id="4" name="文本框 3"/>
          <p:cNvSpPr txBox="1"/>
          <p:nvPr/>
        </p:nvSpPr>
        <p:spPr>
          <a:xfrm>
            <a:off x="6101080" y="2768600"/>
            <a:ext cx="1747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3383915" y="4319905"/>
            <a:ext cx="5066030" cy="2135505"/>
            <a:chOff x="5519" y="7029"/>
            <a:chExt cx="7978" cy="33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861" y="7190"/>
              <a:ext cx="7636" cy="320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519" y="7029"/>
              <a:ext cx="5216" cy="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3723" y="189039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5. （2014·广东）如图9是测量酱油密度的过程. 从图9甲可读出烧杯的质量，图9乙可读出烧杯和酱油的总质量，图9丙可读出烧杯中全部酱油的体积. 那么，酱油的质量m=</a:t>
            </a:r>
            <a:r>
              <a:rPr lang="zh-CN" altLang="en-US" sz="2800" u="sng"/>
              <a:t>     　</a:t>
            </a:r>
            <a:r>
              <a:rPr lang="zh-CN" altLang="en-US" sz="2800"/>
              <a:t>g，酱油的体积V=</a:t>
            </a:r>
            <a:r>
              <a:rPr lang="zh-CN" altLang="en-US" sz="2800" u="sng"/>
              <a:t>             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  <a:endParaRPr lang="zh-CN" altLang="en-US" sz="280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</a:t>
            </a:r>
            <a:r>
              <a:rPr lang="zh-CN" altLang="en-US" sz="2800"/>
              <a:t>cm</a:t>
            </a:r>
            <a:r>
              <a:rPr lang="zh-CN" altLang="en-US" sz="2800" baseline="30000"/>
              <a:t>3</a:t>
            </a:r>
            <a:r>
              <a:rPr lang="zh-CN" altLang="en-US" sz="2800"/>
              <a:t>，酱油的密度ρ=</a:t>
            </a:r>
            <a:r>
              <a:rPr lang="zh-CN" altLang="en-US" sz="2800" u="sng"/>
              <a:t>     　           　</a:t>
            </a:r>
            <a:r>
              <a:rPr lang="zh-CN" altLang="en-US" sz="2800"/>
              <a:t>kg/m3.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3820160" y="344868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45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 测量液体的密度</a:t>
            </a:r>
            <a:endParaRPr lang="zh-CN" altLang="en-US" sz="28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9620" y="396113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5865" y="3970655"/>
            <a:ext cx="1895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1.125×10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71830" y="1222375"/>
            <a:ext cx="78955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77190" indent="-376555" algn="just">
              <a:lnSpc>
                <a:spcPct val="12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（3）“调”：调节天平横梁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端的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，使横梁平衡；如果指针向左偏转，应将平衡螺母向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调节，使指针对准分度盘中央刻度线.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377190" indent="-376555" algn="just">
              <a:lnSpc>
                <a:spcPct val="12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（4）“称”：把被测物体放在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盘，用镊子向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 盘里加减砝码，并调节游码，直到横梁恢复平衡. 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377190" indent="-376555" algn="just">
              <a:lnSpc>
                <a:spcPct val="12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（5）“读”：被测物体的质量=右盘中砝码总质量+游码在标尺上所对的刻度值.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377190" indent="-376555" algn="just">
              <a:lnSpc>
                <a:spcPct val="12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（6）“收”：称量完毕，清点</a:t>
            </a:r>
            <a:r>
              <a:rPr lang="zh-CN" sz="2800" u="sng" noProof="0" dirty="0">
                <a:ln>
                  <a:noFill/>
                </a:ln>
                <a:effectLst/>
                <a:uLnTx/>
                <a:uFillTx/>
                <a:sym typeface="+mn-ea"/>
              </a:rPr>
              <a:t>　         　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sym typeface="+mn-ea"/>
              </a:rPr>
              <a:t>，并装盒，游码归零.</a:t>
            </a:r>
            <a:endParaRPr lang="zh-CN" sz="2800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7415" y="1222375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88760" y="1222375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平衡螺母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0" y="2286000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5895" y="2760345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5525" y="3260090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右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8130" y="5349875"/>
            <a:ext cx="174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砝码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5" grpId="0"/>
      <p:bldP spid="5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615" y="4696460"/>
            <a:ext cx="3776980" cy="1463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/>
              <a:t>6. 在实验条件受限制的情况下，创造性地设计实验能解决一些实际问题. 小柯测量食盐水密度，能找到的器材有：两个相同的透明杯子、清水、食盐水、记号笔和托盘天平. 因为没有量筒,液体体积无法直接测量，小柯想到借助于V食盐水=V水的方法，用天平测得m1=52.0g、m2=132.0g、m3=141.6g，利用这三个数据完成了食盐水密度的测量. 他的测量过程与方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法如图10所示. 结合图10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所示，可求得食盐水密度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ρ食盐水=</a:t>
            </a:r>
            <a:r>
              <a:rPr sz="2800" u="sng"/>
              <a:t>                  </a:t>
            </a:r>
            <a:r>
              <a:rPr sz="2800"/>
              <a:t> g/cm3.</a:t>
            </a:r>
            <a:endParaRPr sz="2800"/>
          </a:p>
        </p:txBody>
      </p:sp>
      <p:sp>
        <p:nvSpPr>
          <p:cNvPr id="9" name="文本框 8"/>
          <p:cNvSpPr txBox="1"/>
          <p:nvPr/>
        </p:nvSpPr>
        <p:spPr>
          <a:xfrm>
            <a:off x="1913255" y="5842000"/>
            <a:ext cx="1895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1.12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/>
              <a:t>7. （2019·青岛）测量盐水的密度，方案如下：	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（1）用天平和量筒进行测量，请完成实验步骤：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①用天平称出烧杯和盐水的总质量 m</a:t>
            </a:r>
            <a:r>
              <a:rPr sz="2800" baseline="-25000"/>
              <a:t>1</a:t>
            </a:r>
            <a:r>
              <a:rPr sz="2800"/>
              <a:t>；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②将烧杯中的适量盐水倒入量筒中，读出量筒中盐水的体积 V；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③</a:t>
            </a:r>
            <a:r>
              <a:rPr sz="2800" u="sng"/>
              <a:t>     　                                                                              　</a:t>
            </a:r>
            <a:r>
              <a:rPr sz="2800"/>
              <a:t>；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④利用上述所测物理量，写出盐水密度的表达式 ρ盐＝</a:t>
            </a:r>
            <a:r>
              <a:rPr sz="2800" u="sng"/>
              <a:t>     　                                                     　</a:t>
            </a:r>
            <a:r>
              <a:rPr sz="2800"/>
              <a:t>. </a:t>
            </a:r>
            <a:endParaRPr sz="2800"/>
          </a:p>
        </p:txBody>
      </p:sp>
      <p:sp>
        <p:nvSpPr>
          <p:cNvPr id="9" name="文本框 8"/>
          <p:cNvSpPr txBox="1"/>
          <p:nvPr/>
        </p:nvSpPr>
        <p:spPr>
          <a:xfrm>
            <a:off x="1221105" y="3996055"/>
            <a:ext cx="711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用天平称出烧杯和剩余盐水的质量m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4775" y="4932045"/>
            <a:ext cx="51511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）/V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/>
              <a:t>（2）用液体密度计直接测量.</a:t>
            </a:r>
            <a:endParaRPr sz="2800"/>
          </a:p>
          <a:p>
            <a:pPr algn="just">
              <a:lnSpc>
                <a:spcPct val="110000"/>
              </a:lnSpc>
            </a:pPr>
            <a:r>
              <a:rPr sz="2800"/>
              <a:t>因为盐水的密度比水的大，所以选用最小刻度是 1.0g/cm3的液体密度计. 它的测量原理是：密度计放入不同液体中，都处于漂浮状态，它所受的浮力</a:t>
            </a:r>
            <a:r>
              <a:rPr sz="2800" u="sng"/>
              <a:t>     　    　</a:t>
            </a:r>
            <a:r>
              <a:rPr sz="2800"/>
              <a:t>重力（选填“大于”“等于”或“小于”）；被测液体密度越大，其排开液体的体积越 </a:t>
            </a:r>
            <a:r>
              <a:rPr sz="2800" u="sng"/>
              <a:t>      　  </a:t>
            </a:r>
            <a:r>
              <a:rPr sz="2800"/>
              <a:t>，所以它的刻度是从1.0g/cm</a:t>
            </a:r>
            <a:r>
              <a:rPr sz="2800" baseline="30000"/>
              <a:t>3</a:t>
            </a:r>
            <a:r>
              <a:rPr sz="2800" u="sng"/>
              <a:t>　        　</a:t>
            </a:r>
            <a:r>
              <a:rPr sz="2800"/>
              <a:t>（选填“由下而上”或“由上而下”）顺次标记 1.1、1.2、1.3……. </a:t>
            </a:r>
            <a:endParaRPr sz="2800"/>
          </a:p>
        </p:txBody>
      </p:sp>
      <p:sp>
        <p:nvSpPr>
          <p:cNvPr id="3" name="文本框 2"/>
          <p:cNvSpPr txBox="1"/>
          <p:nvPr/>
        </p:nvSpPr>
        <p:spPr>
          <a:xfrm>
            <a:off x="746760" y="3470275"/>
            <a:ext cx="2077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等于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2460" y="3957320"/>
            <a:ext cx="1293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9100" y="4418330"/>
            <a:ext cx="2728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自上而下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89039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8. （2019·宜昌）室内火灾发生时，受困人员应采取弯腰甚至匍匐的姿势撤离，以尽量减少有害气体的吸入. 这是因为燃烧产生的有害气体（　 　）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A. 温度较低，密度较大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B. 温度较低，密度较小	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C. 温度较高，密度较大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D. 温度较高，密度较小</a:t>
            </a:r>
            <a:endParaRPr sz="2800"/>
          </a:p>
        </p:txBody>
      </p:sp>
      <p:sp>
        <p:nvSpPr>
          <p:cNvPr id="6" name="文本框 5"/>
          <p:cNvSpPr txBox="1"/>
          <p:nvPr/>
        </p:nvSpPr>
        <p:spPr>
          <a:xfrm>
            <a:off x="6897370" y="2947035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密度与社会生活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03390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9. 下列实际应用中，主要从密度的角度考虑的是（ 　　）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A. 用钨作为白炽灯泡灯丝的材料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B. 用液体氢作为燃料给火箭提供动力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C. 用塑料作为插座外壳的材料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D. 用塑料泡沫做电影场景中倒塌的“墙壁”</a:t>
            </a:r>
            <a:endParaRPr sz="2800"/>
          </a:p>
        </p:txBody>
      </p:sp>
      <p:sp>
        <p:nvSpPr>
          <p:cNvPr id="6" name="文本框 5"/>
          <p:cNvSpPr txBox="1"/>
          <p:nvPr/>
        </p:nvSpPr>
        <p:spPr>
          <a:xfrm>
            <a:off x="706120" y="2603500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10. （2018·福建）很多同学知道自己的身高和体重，却不知道自己的体积. 某同学身高170cm，体重60kg，他的体积约为（ 　　）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A. 0. 006m</a:t>
            </a:r>
            <a:r>
              <a:rPr sz="2800" baseline="30000"/>
              <a:t>3</a:t>
            </a:r>
            <a:r>
              <a:rPr sz="2800"/>
              <a:t>			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B. 0.06m</a:t>
            </a:r>
            <a:r>
              <a:rPr sz="2800" baseline="30000"/>
              <a:t>3</a:t>
            </a:r>
            <a:r>
              <a:rPr sz="2800"/>
              <a:t>		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C. 0.6m</a:t>
            </a:r>
            <a:r>
              <a:rPr lang="en-US" sz="2800" baseline="30000"/>
              <a:t>3</a:t>
            </a:r>
            <a:r>
              <a:rPr sz="2800"/>
              <a:t>				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D. 6m</a:t>
            </a:r>
            <a:r>
              <a:rPr sz="2800" baseline="30000"/>
              <a:t>3</a:t>
            </a:r>
            <a:endParaRPr sz="2800" baseline="30000"/>
          </a:p>
        </p:txBody>
      </p:sp>
      <p:sp>
        <p:nvSpPr>
          <p:cNvPr id="6" name="文本框 5"/>
          <p:cNvSpPr txBox="1"/>
          <p:nvPr/>
        </p:nvSpPr>
        <p:spPr>
          <a:xfrm>
            <a:off x="3864610" y="2706370"/>
            <a:ext cx="141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11. 我国约有4亿多人需佩戴近视眼镜，组成眼镜的主要材料的部分技术指标如下表：</a:t>
            </a:r>
            <a:endParaRPr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2388235"/>
            <a:ext cx="8426450" cy="26555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/>
              <a:t>求：（1）求一块体积为4×10-6m3玻璃镜片的质量为多少？</a:t>
            </a:r>
            <a:endParaRPr sz="2800"/>
          </a:p>
          <a:p>
            <a:pPr algn="just">
              <a:lnSpc>
                <a:spcPct val="120000"/>
              </a:lnSpc>
            </a:pPr>
            <a:r>
              <a:rPr sz="2800"/>
              <a:t>（2）如图11所示，一副铜合金架的质量为2×10-2kg，若以钛合金代替铜合金，求一副钛合金镜架的质量. </a:t>
            </a:r>
            <a:endParaRPr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930" y="3240405"/>
            <a:ext cx="1459230" cy="9156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9418" y="4006850"/>
            <a:ext cx="830516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11. 解：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（1）查表得，玻璃镜片的密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度是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，由ρ=m/v得，玻璃镜片的质量：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m=ρ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玻璃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玻璃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×4×10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18783" y="1438275"/>
            <a:ext cx="830516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（2）因为镜架的体积不变，故钛合金镜架的体积：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=m/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ρ=(2×10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kg)/(8×10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=1/4×10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钛合金镜架的质量：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=ρ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=4.5×10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×1/4×10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=1.125×10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18095</Words>
  <Application>WPS 演示</Application>
  <PresentationFormat>自定义</PresentationFormat>
  <Paragraphs>944</Paragraphs>
  <Slides>99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99</vt:i4>
      </vt:variant>
    </vt:vector>
  </HeadingPairs>
  <TitlesOfParts>
    <vt:vector size="114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