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A52853-9B3C-4D6E-BD61-E2AB89643228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6D9C7B-2691-4BCD-B350-0393ED736E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681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lstStyle/>
          <a:p>
            <a:pPr lvl="0" algn="r"/>
            <a:fld id="{9A0DB2DC-4C9A-4742-B13C-FB6460FD3503}" type="slidenum">
              <a:rPr lang="en-US" altLang="zh-CN" sz="120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fld>
            <a:endParaRPr lang="en-US" altLang="zh-CN" sz="1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4034" name="Rectangle 2"/>
          <p:cNvSpPr>
            <a:spLocks noGrp="1" noRot="1" noChangeAspect="1" noTextEdit="1"/>
          </p:cNvSpPr>
          <p:nvPr>
            <p:ph type="sldImg" idx="1"/>
          </p:nvPr>
        </p:nvSpPr>
        <p:spPr/>
      </p:sp>
      <p:sp>
        <p:nvSpPr>
          <p:cNvPr id="44035" name="Rectangle 3"/>
          <p:cNvSpPr>
            <a:spLocks noGrp="1"/>
          </p:cNvSpPr>
          <p:nvPr>
            <p:ph type="body" idx="2"/>
          </p:nvPr>
        </p:nvSpPr>
        <p:spPr/>
        <p:txBody>
          <a:bodyPr wrap="square" lIns="91440" tIns="45720" rIns="91440" bIns="45720" anchor="t" anchorCtr="0"/>
          <a:lstStyle/>
          <a:p>
            <a:pPr lvl="0" eaLnBrk="1" hangingPunct="1"/>
            <a:r>
              <a:rPr lang="zh-CN" altLang="en-US"/>
              <a:t>超级连接到</a:t>
            </a:r>
            <a:r>
              <a:rPr lang="en-US" altLang="zh-CN"/>
              <a:t>〈</a:t>
            </a:r>
            <a:r>
              <a:rPr lang="zh-CN" altLang="en-US"/>
              <a:t>苍穹寻奇</a:t>
            </a:r>
            <a:r>
              <a:rPr lang="en-US" altLang="zh-CN"/>
              <a:t>〉38</a:t>
            </a:r>
            <a:r>
              <a:rPr lang="zh-CN" altLang="en-US"/>
              <a:t>分</a:t>
            </a:r>
            <a:r>
              <a:rPr lang="en-US" altLang="zh-CN"/>
              <a:t>30</a:t>
            </a:r>
            <a:r>
              <a:rPr lang="zh-CN" altLang="en-US"/>
              <a:t>秒</a:t>
            </a:r>
            <a:r>
              <a:rPr lang="en-US" altLang="zh-CN"/>
              <a:t>————41</a:t>
            </a:r>
            <a:r>
              <a:rPr lang="zh-CN" altLang="en-US"/>
              <a:t>分</a:t>
            </a:r>
            <a:r>
              <a:rPr lang="en-US" altLang="zh-CN"/>
              <a:t>20</a:t>
            </a:r>
            <a:r>
              <a:rPr lang="zh-CN" altLang="en-US"/>
              <a:t>秒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lstStyle/>
          <a:p>
            <a:pPr lvl="0" algn="r"/>
            <a:fld id="{9A0DB2DC-4C9A-4742-B13C-FB6460FD3503}" type="slidenum">
              <a:rPr lang="en-US" altLang="zh-CN" sz="1200"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fld>
            <a:endParaRPr lang="en-US" altLang="zh-CN" sz="1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8130" name="Rectangle 2"/>
          <p:cNvSpPr>
            <a:spLocks noGrp="1" noRot="1" noChangeAspect="1" noTextEdit="1"/>
          </p:cNvSpPr>
          <p:nvPr>
            <p:ph type="sldImg" idx="1"/>
          </p:nvPr>
        </p:nvSpPr>
        <p:spPr/>
      </p:sp>
      <p:sp>
        <p:nvSpPr>
          <p:cNvPr id="48131" name="Rectangle 3"/>
          <p:cNvSpPr>
            <a:spLocks noGrp="1"/>
          </p:cNvSpPr>
          <p:nvPr>
            <p:ph type="body" idx="2"/>
          </p:nvPr>
        </p:nvSpPr>
        <p:spPr/>
        <p:txBody>
          <a:bodyPr wrap="square" lIns="91440" tIns="45720" rIns="91440" bIns="45720" anchor="t" anchorCtr="0"/>
          <a:lstStyle/>
          <a:p>
            <a:pPr lvl="0" eaLnBrk="1" hangingPunct="1"/>
            <a:r>
              <a:rPr lang="zh-CN" altLang="en-US"/>
              <a:t>教师此处应</a:t>
            </a:r>
            <a:r>
              <a:rPr lang="zh-CN" altLang="en-US">
                <a:solidFill>
                  <a:srgbClr val="FF0000"/>
                </a:solidFill>
              </a:rPr>
              <a:t>板书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lstStyle/>
          <a:p>
            <a:pPr lvl="0" algn="r"/>
            <a:fld id="{9A0DB2DC-4C9A-4742-B13C-FB6460FD3503}" type="slidenum">
              <a:rPr lang="en-US" altLang="zh-CN" sz="1200">
                <a:latin typeface="Times New Roman" panose="02020603050405020304" pitchFamily="18" charset="0"/>
                <a:ea typeface="宋体" panose="02010600030101010101" pitchFamily="2" charset="-122"/>
              </a:rPr>
              <a:t>19</a:t>
            </a:fld>
            <a:endParaRPr lang="en-US" altLang="zh-CN" sz="1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42" name="Rectangle 2"/>
          <p:cNvSpPr>
            <a:spLocks noGrp="1" noRot="1" noChangeAspect="1" noTextEdit="1"/>
          </p:cNvSpPr>
          <p:nvPr>
            <p:ph type="sldImg" idx="1"/>
          </p:nvPr>
        </p:nvSpPr>
        <p:spPr/>
      </p:sp>
      <p:sp>
        <p:nvSpPr>
          <p:cNvPr id="61443" name="Rectangle 3"/>
          <p:cNvSpPr>
            <a:spLocks noGrp="1"/>
          </p:cNvSpPr>
          <p:nvPr>
            <p:ph type="body" idx="2"/>
          </p:nvPr>
        </p:nvSpPr>
        <p:spPr/>
        <p:txBody>
          <a:bodyPr wrap="square" lIns="91440" tIns="45720" rIns="91440" bIns="45720" anchor="t" anchorCtr="0"/>
          <a:lstStyle/>
          <a:p>
            <a:pPr lvl="0" eaLnBrk="1" hangingPunct="1"/>
            <a:r>
              <a:rPr lang="en-US" altLang="zh-CN"/>
              <a:t>《</a:t>
            </a:r>
            <a:r>
              <a:rPr lang="zh-CN" altLang="en-US"/>
              <a:t>宇宙和人</a:t>
            </a:r>
            <a:r>
              <a:rPr lang="en-US" altLang="zh-CN"/>
              <a:t>》50</a:t>
            </a:r>
            <a:r>
              <a:rPr lang="zh-CN" altLang="en-US"/>
              <a:t>分</a:t>
            </a:r>
            <a:r>
              <a:rPr lang="en-US" altLang="zh-CN"/>
              <a:t>49</a:t>
            </a:r>
            <a:r>
              <a:rPr lang="zh-CN" altLang="en-US"/>
              <a:t>秒</a:t>
            </a:r>
            <a:r>
              <a:rPr lang="en-US" altLang="zh-CN"/>
              <a:t>————————53</a:t>
            </a:r>
            <a:r>
              <a:rPr lang="zh-CN" altLang="en-US"/>
              <a:t>分</a:t>
            </a:r>
            <a:r>
              <a:rPr lang="en-US" altLang="zh-CN"/>
              <a:t>44 </a:t>
            </a:r>
            <a:r>
              <a:rPr lang="zh-CN" altLang="en-US"/>
              <a:t>秒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&#19977;&#12289;&#23431;&#23449;&#25506;&#31192;.ppt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33485;&#31353;&#23547;&#22855;.rmvb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hyperlink" Target="http://www.tcedu.com.cn/xxfc/school_mingd/xszy/jy_yzts/mysun/sx1.htm" TargetMode="External"/><Relationship Id="rId7" Type="http://schemas.openxmlformats.org/officeDocument/2006/relationships/hyperlink" Target="http://www.astron.sh.cn/sun/tuxing.html" TargetMode="External"/><Relationship Id="rId12" Type="http://schemas.openxmlformats.org/officeDocument/2006/relationships/image" Target="../media/image18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11" Type="http://schemas.openxmlformats.org/officeDocument/2006/relationships/image" Target="../media/image17.jpeg"/><Relationship Id="rId5" Type="http://schemas.openxmlformats.org/officeDocument/2006/relationships/image" Target="../media/image12.jpeg"/><Relationship Id="rId10" Type="http://schemas.openxmlformats.org/officeDocument/2006/relationships/image" Target="../media/image16.jpeg"/><Relationship Id="rId4" Type="http://schemas.openxmlformats.org/officeDocument/2006/relationships/image" Target="../media/image11.jpeg"/><Relationship Id="rId9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01421" y="1977193"/>
            <a:ext cx="1423035" cy="46024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/>
              </a:rPr>
              <a:t>初中历史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" y="813539"/>
            <a:ext cx="4411980" cy="4301316"/>
          </a:xfrm>
          <a:prstGeom prst="rect">
            <a:avLst/>
          </a:prstGeom>
        </p:spPr>
      </p:pic>
      <p:sp>
        <p:nvSpPr>
          <p:cNvPr id="6" name="标题 1"/>
          <p:cNvSpPr txBox="1"/>
          <p:nvPr/>
        </p:nvSpPr>
        <p:spPr>
          <a:xfrm>
            <a:off x="3892551" y="1812320"/>
            <a:ext cx="5333365" cy="1721927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lvl1pPr marL="0" lvl="0" indent="0" algn="l" defTabSz="68389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2695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</a:lstStyle>
          <a:p>
            <a:pPr algn="ctr"/>
            <a:r>
              <a:rPr lang="zh-CN" altLang="en-US" sz="48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苏科版•物理</a:t>
            </a:r>
            <a:endParaRPr lang="zh-CN" altLang="en-US" sz="48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0800" dist="38100" dir="10800000" algn="r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48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0800" dist="38100" dir="10800000" algn="r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48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八年级下册</a:t>
            </a:r>
            <a:r>
              <a:rPr lang="zh-CN" altLang="en-US" sz="36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76766">
            <a:off x="401212" y="1515826"/>
            <a:ext cx="3538656" cy="2640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824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3" descr="[big worlds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3155" y="964406"/>
            <a:ext cx="5023908" cy="27384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矩形 2"/>
          <p:cNvSpPr>
            <a:spLocks noChangeArrowheads="1"/>
          </p:cNvSpPr>
          <p:nvPr/>
        </p:nvSpPr>
        <p:spPr bwMode="auto">
          <a:xfrm>
            <a:off x="2006601" y="3857625"/>
            <a:ext cx="4970463" cy="92430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79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这张混合图显示了太阳和其余</a:t>
            </a:r>
            <a:r>
              <a:rPr kumimoji="1" lang="en-US" altLang="zh-CN" sz="179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5</a:t>
            </a:r>
            <a:r>
              <a:rPr kumimoji="1" lang="zh-CN" altLang="en-US" sz="179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个最大的行星的比例关系。（地球就是其中最小的星球。） </a:t>
            </a:r>
          </a:p>
        </p:txBody>
      </p:sp>
      <p:sp>
        <p:nvSpPr>
          <p:cNvPr id="2" name="矩形 1"/>
          <p:cNvSpPr/>
          <p:nvPr/>
        </p:nvSpPr>
        <p:spPr>
          <a:xfrm>
            <a:off x="127001" y="84664"/>
            <a:ext cx="1403985" cy="4615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新知教授</a:t>
            </a:r>
          </a:p>
        </p:txBody>
      </p:sp>
    </p:spTree>
    <p:extLst>
      <p:ext uri="{BB962C8B-B14F-4D97-AF65-F5344CB8AC3E}">
        <p14:creationId xmlns:p14="http://schemas.microsoft.com/office/powerpoint/2010/main" val="9566044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Picture 3" descr="射电望远镜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2380721" y="803672"/>
            <a:ext cx="5611812" cy="401359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26" name="Text Box 4"/>
          <p:cNvSpPr txBox="1"/>
          <p:nvPr/>
        </p:nvSpPr>
        <p:spPr>
          <a:xfrm>
            <a:off x="1268095" y="1369266"/>
            <a:ext cx="756920" cy="24056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  <a:buSzTx/>
            </a:pPr>
            <a:r>
              <a:rPr lang="zh-CN" altLang="en-US" sz="299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射电望远镜</a:t>
            </a:r>
          </a:p>
        </p:txBody>
      </p:sp>
      <p:sp>
        <p:nvSpPr>
          <p:cNvPr id="2" name="矩形 1"/>
          <p:cNvSpPr/>
          <p:nvPr/>
        </p:nvSpPr>
        <p:spPr>
          <a:xfrm>
            <a:off x="127001" y="84664"/>
            <a:ext cx="1403985" cy="4615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新知教授</a:t>
            </a:r>
          </a:p>
        </p:txBody>
      </p:sp>
    </p:spTree>
    <p:extLst>
      <p:ext uri="{BB962C8B-B14F-4D97-AF65-F5344CB8AC3E}">
        <p14:creationId xmlns:p14="http://schemas.microsoft.com/office/powerpoint/2010/main" val="2432993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2" descr="habo_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0383" y="857250"/>
            <a:ext cx="4115330" cy="412551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907" name="Text Box 3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6763280" y="1339454"/>
            <a:ext cx="700734" cy="24056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2995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  <a:cs typeface="+mn-cs"/>
              </a:rPr>
              <a:t>哈勃望远镜</a:t>
            </a:r>
          </a:p>
        </p:txBody>
      </p:sp>
      <p:sp>
        <p:nvSpPr>
          <p:cNvPr id="2" name="矩形 1"/>
          <p:cNvSpPr/>
          <p:nvPr/>
        </p:nvSpPr>
        <p:spPr>
          <a:xfrm>
            <a:off x="127001" y="84664"/>
            <a:ext cx="1403985" cy="4615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新知教授</a:t>
            </a:r>
          </a:p>
        </p:txBody>
      </p:sp>
    </p:spTree>
    <p:extLst>
      <p:ext uri="{BB962C8B-B14F-4D97-AF65-F5344CB8AC3E}">
        <p14:creationId xmlns:p14="http://schemas.microsoft.com/office/powerpoint/2010/main" val="21835640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602943" y="1607344"/>
            <a:ext cx="427567" cy="144661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marL="0" marR="0" lvl="0" indent="0" algn="l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95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j-cs"/>
              </a:rPr>
              <a:t>银河系全景</a:t>
            </a:r>
            <a:endParaRPr kumimoji="0" lang="zh-CN" altLang="en-US" sz="2995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j-cs"/>
            </a:endParaRPr>
          </a:p>
        </p:txBody>
      </p:sp>
      <p:pic>
        <p:nvPicPr>
          <p:cNvPr id="54274" name="Picture 3" descr="银河系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1311805" y="1125141"/>
            <a:ext cx="5023908" cy="2957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8" name="Text Box 4"/>
          <p:cNvSpPr txBox="1"/>
          <p:nvPr/>
        </p:nvSpPr>
        <p:spPr>
          <a:xfrm>
            <a:off x="1365251" y="696516"/>
            <a:ext cx="4863571" cy="3692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SzTx/>
            </a:pPr>
            <a:r>
              <a:rPr lang="en-US" altLang="zh-CN" sz="179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⑷</a:t>
            </a:r>
            <a:r>
              <a:rPr lang="zh-CN" altLang="en-US" sz="179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群星和弥漫物质</a:t>
            </a:r>
            <a:r>
              <a:rPr lang="zh-CN" altLang="en-US" sz="1795" b="1">
                <a:latin typeface="宋体" panose="02010600030101010101" pitchFamily="2" charset="-122"/>
                <a:ea typeface="宋体" panose="02010600030101010101" pitchFamily="2" charset="-122"/>
              </a:rPr>
              <a:t>集合成一个庞大的天体系统</a:t>
            </a:r>
            <a:endParaRPr lang="zh-CN" altLang="en-US" sz="1795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1739372" y="3857625"/>
            <a:ext cx="4863571" cy="80367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79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太阳是银河系中数以千亿计恒星中的一颗</a:t>
            </a:r>
          </a:p>
        </p:txBody>
      </p:sp>
      <p:sp>
        <p:nvSpPr>
          <p:cNvPr id="2" name="矩形 1"/>
          <p:cNvSpPr/>
          <p:nvPr/>
        </p:nvSpPr>
        <p:spPr>
          <a:xfrm>
            <a:off x="127001" y="84664"/>
            <a:ext cx="1403985" cy="4615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新知教授</a:t>
            </a:r>
          </a:p>
        </p:txBody>
      </p:sp>
    </p:spTree>
    <p:extLst>
      <p:ext uri="{BB962C8B-B14F-4D97-AF65-F5344CB8AC3E}">
        <p14:creationId xmlns:p14="http://schemas.microsoft.com/office/powerpoint/2010/main" val="40157121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500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500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500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500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500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500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nimBg="1"/>
      <p:bldP spid="21508" grpId="0"/>
      <p:bldP spid="2150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Picture 3" descr="河外星系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1579033" y="803673"/>
            <a:ext cx="4542896" cy="3671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9334" name="Rectangle 6"/>
          <p:cNvSpPr>
            <a:spLocks noChangeArrowheads="1"/>
          </p:cNvSpPr>
          <p:nvPr/>
        </p:nvSpPr>
        <p:spPr bwMode="auto">
          <a:xfrm>
            <a:off x="6335714" y="1232298"/>
            <a:ext cx="481013" cy="25181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99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银河系全景</a:t>
            </a:r>
            <a:endParaRPr kumimoji="1" lang="zh-CN" altLang="en-US" sz="2995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7001" y="84664"/>
            <a:ext cx="1403985" cy="4615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新知教授</a:t>
            </a:r>
          </a:p>
        </p:txBody>
      </p:sp>
    </p:spTree>
    <p:extLst>
      <p:ext uri="{BB962C8B-B14F-4D97-AF65-F5344CB8AC3E}">
        <p14:creationId xmlns:p14="http://schemas.microsoft.com/office/powerpoint/2010/main" val="38990417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9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/>
          <p:nvPr/>
        </p:nvGrpSpPr>
        <p:grpSpPr>
          <a:xfrm>
            <a:off x="1282112" y="1017985"/>
            <a:ext cx="3690138" cy="2997993"/>
            <a:chOff x="0" y="-80"/>
            <a:chExt cx="2971" cy="2352"/>
          </a:xfrm>
        </p:grpSpPr>
        <p:pic>
          <p:nvPicPr>
            <p:cNvPr id="56322" name="Picture 5" descr="27659.jpg (11807 字节)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971" cy="227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4694" name="Text Box 6"/>
            <p:cNvSpPr txBox="1">
              <a:spLocks noChangeArrowheads="1"/>
            </p:cNvSpPr>
            <p:nvPr/>
          </p:nvSpPr>
          <p:spPr bwMode="auto">
            <a:xfrm>
              <a:off x="0" y="-80"/>
              <a:ext cx="340" cy="22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R="0" defTabSz="914400">
                <a:spcBef>
                  <a:spcPct val="50000"/>
                </a:spcBef>
                <a:buClrTx/>
                <a:buSzTx/>
                <a:buFontTx/>
                <a:defRPr/>
              </a:pPr>
              <a:r>
                <a:rPr kumimoji="0" lang="zh-CN" altLang="en-US" sz="2995" kern="1200" cap="none" spc="0" normalizeH="0" baseline="0" noProof="0">
                  <a:solidFill>
                    <a:srgbClr val="FFFF66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j-ea"/>
                  <a:ea typeface="+mj-ea"/>
                  <a:cs typeface="+mn-cs"/>
                </a:rPr>
                <a:t>银河附近星系</a:t>
              </a:r>
            </a:p>
          </p:txBody>
        </p:sp>
      </p:grpSp>
      <p:grpSp>
        <p:nvGrpSpPr>
          <p:cNvPr id="3" name="Group 7"/>
          <p:cNvGrpSpPr/>
          <p:nvPr/>
        </p:nvGrpSpPr>
        <p:grpSpPr>
          <a:xfrm>
            <a:off x="4813100" y="1120379"/>
            <a:ext cx="3098670" cy="2764631"/>
            <a:chOff x="0" y="2084"/>
            <a:chExt cx="2789" cy="2322"/>
          </a:xfrm>
        </p:grpSpPr>
        <p:pic>
          <p:nvPicPr>
            <p:cNvPr id="56325" name="Picture 8" descr="仙女星系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2084"/>
              <a:ext cx="2789" cy="223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6326" name="Text Box 9"/>
            <p:cNvSpPr txBox="1"/>
            <p:nvPr/>
          </p:nvSpPr>
          <p:spPr>
            <a:xfrm>
              <a:off x="0" y="2774"/>
              <a:ext cx="431" cy="16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  <a:buSzTx/>
              </a:pPr>
              <a:r>
                <a:rPr lang="zh-CN" altLang="en-US" sz="2995" b="1">
                  <a:solidFill>
                    <a:srgbClr val="FFFF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仙女星系</a:t>
              </a:r>
            </a:p>
          </p:txBody>
        </p:sp>
      </p:grpSp>
      <p:sp>
        <p:nvSpPr>
          <p:cNvPr id="114698" name="Text Box 10"/>
          <p:cNvSpPr txBox="1"/>
          <p:nvPr/>
        </p:nvSpPr>
        <p:spPr>
          <a:xfrm>
            <a:off x="1258358" y="4018360"/>
            <a:ext cx="6653412" cy="3692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SzTx/>
            </a:pPr>
            <a:r>
              <a:rPr lang="zh-CN" altLang="en-US" sz="179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紧靠银河系</a:t>
            </a:r>
            <a:r>
              <a:rPr lang="zh-CN" altLang="en-US" sz="1795" b="1">
                <a:latin typeface="宋体" panose="02010600030101010101" pitchFamily="2" charset="-122"/>
                <a:ea typeface="宋体" panose="02010600030101010101" pitchFamily="2" charset="-122"/>
              </a:rPr>
              <a:t>的星系是</a:t>
            </a:r>
            <a:r>
              <a:rPr lang="zh-CN" altLang="en-US" sz="179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仙女</a:t>
            </a:r>
            <a:r>
              <a:rPr lang="zh-CN" altLang="en-US" sz="1795" b="1">
                <a:latin typeface="宋体" panose="02010600030101010101" pitchFamily="2" charset="-122"/>
                <a:ea typeface="宋体" panose="02010600030101010101" pitchFamily="2" charset="-122"/>
              </a:rPr>
              <a:t>星系</a:t>
            </a:r>
            <a:r>
              <a:rPr lang="en-US" altLang="zh-CN" sz="1795" b="1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795" b="1">
                <a:latin typeface="宋体" panose="02010600030101010101" pitchFamily="2" charset="-122"/>
                <a:ea typeface="宋体" panose="02010600030101010101" pitchFamily="2" charset="-122"/>
              </a:rPr>
              <a:t>它与我们相距</a:t>
            </a:r>
            <a:r>
              <a:rPr lang="en-US" altLang="zh-CN" sz="179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200</a:t>
            </a:r>
            <a:r>
              <a:rPr lang="zh-CN" altLang="en-US" sz="179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万光年</a:t>
            </a:r>
          </a:p>
        </p:txBody>
      </p:sp>
      <p:sp>
        <p:nvSpPr>
          <p:cNvPr id="4" name="矩形 3"/>
          <p:cNvSpPr/>
          <p:nvPr/>
        </p:nvSpPr>
        <p:spPr>
          <a:xfrm>
            <a:off x="127001" y="84664"/>
            <a:ext cx="1403985" cy="4615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新知教授</a:t>
            </a:r>
          </a:p>
        </p:txBody>
      </p:sp>
    </p:spTree>
    <p:extLst>
      <p:ext uri="{BB962C8B-B14F-4D97-AF65-F5344CB8AC3E}">
        <p14:creationId xmlns:p14="http://schemas.microsoft.com/office/powerpoint/2010/main" val="39072612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1146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1146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1146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81" name="Picture 17" descr="7-图片-37老鹰星云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9034" y="3107531"/>
            <a:ext cx="2485825" cy="1928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46" name="Picture 15" descr="7-图片-31不规则星系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9034" y="696516"/>
            <a:ext cx="2629535" cy="202049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5"/>
          <p:cNvGrpSpPr/>
          <p:nvPr/>
        </p:nvGrpSpPr>
        <p:grpSpPr>
          <a:xfrm>
            <a:off x="4946121" y="857250"/>
            <a:ext cx="2460884" cy="1914525"/>
            <a:chOff x="3363" y="-66"/>
            <a:chExt cx="3153" cy="2373"/>
          </a:xfrm>
        </p:grpSpPr>
        <p:pic>
          <p:nvPicPr>
            <p:cNvPr id="57348" name="Picture 6" descr="27662.jpg (15474 字节)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63" y="-66"/>
              <a:ext cx="3153" cy="23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7349" name="Text Box 7"/>
            <p:cNvSpPr txBox="1"/>
            <p:nvPr/>
          </p:nvSpPr>
          <p:spPr>
            <a:xfrm>
              <a:off x="5833" y="200"/>
              <a:ext cx="543" cy="14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  <a:buSzTx/>
              </a:pPr>
              <a:r>
                <a:rPr lang="zh-CN" altLang="en-US" sz="1795" b="1">
                  <a:solidFill>
                    <a:srgbClr val="FFFF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草帽星系</a:t>
              </a:r>
            </a:p>
          </p:txBody>
        </p:sp>
      </p:grpSp>
      <p:grpSp>
        <p:nvGrpSpPr>
          <p:cNvPr id="3" name="Group 11"/>
          <p:cNvGrpSpPr/>
          <p:nvPr/>
        </p:nvGrpSpPr>
        <p:grpSpPr>
          <a:xfrm>
            <a:off x="4785783" y="3214687"/>
            <a:ext cx="2725738" cy="1685925"/>
            <a:chOff x="2789" y="2089"/>
            <a:chExt cx="2971" cy="2231"/>
          </a:xfrm>
        </p:grpSpPr>
        <p:pic>
          <p:nvPicPr>
            <p:cNvPr id="57351" name="Picture 12" descr="马头星云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789" y="2089"/>
              <a:ext cx="2971" cy="223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7352" name="Text Box 13"/>
            <p:cNvSpPr txBox="1"/>
            <p:nvPr/>
          </p:nvSpPr>
          <p:spPr>
            <a:xfrm>
              <a:off x="5351" y="2335"/>
              <a:ext cx="409" cy="15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  <a:buSzTx/>
              </a:pPr>
              <a:r>
                <a:rPr lang="zh-CN" altLang="en-US" sz="1795" b="1">
                  <a:solidFill>
                    <a:srgbClr val="FFFF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马头星云</a:t>
              </a:r>
            </a:p>
          </p:txBody>
        </p:sp>
      </p:grpSp>
      <p:sp>
        <p:nvSpPr>
          <p:cNvPr id="113678" name="Rectangle 14"/>
          <p:cNvSpPr>
            <a:spLocks noChangeArrowheads="1"/>
          </p:cNvSpPr>
          <p:nvPr/>
        </p:nvSpPr>
        <p:spPr bwMode="auto">
          <a:xfrm>
            <a:off x="1525588" y="2732485"/>
            <a:ext cx="5411094" cy="42505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795" b="1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散布在宇宙中的星系多达</a:t>
            </a:r>
            <a:r>
              <a:rPr kumimoji="1" lang="zh-CN" altLang="en-US" sz="1795" b="1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１０００亿</a:t>
            </a:r>
            <a:r>
              <a:rPr kumimoji="1" lang="zh-CN" altLang="en-US" sz="1795" b="1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个</a:t>
            </a:r>
          </a:p>
        </p:txBody>
      </p:sp>
      <p:sp>
        <p:nvSpPr>
          <p:cNvPr id="113682" name="Text Box 18"/>
          <p:cNvSpPr txBox="1"/>
          <p:nvPr/>
        </p:nvSpPr>
        <p:spPr>
          <a:xfrm>
            <a:off x="1586086" y="964407"/>
            <a:ext cx="460895" cy="1531144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lstStyle/>
          <a:p>
            <a:pPr>
              <a:spcBef>
                <a:spcPct val="50000"/>
              </a:spcBef>
              <a:buSzTx/>
            </a:pPr>
            <a:r>
              <a:rPr lang="zh-CN" altLang="en-US" sz="1795" b="1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不规则星系</a:t>
            </a:r>
          </a:p>
        </p:txBody>
      </p:sp>
      <p:sp>
        <p:nvSpPr>
          <p:cNvPr id="113683" name="Text Box 19"/>
          <p:cNvSpPr txBox="1"/>
          <p:nvPr/>
        </p:nvSpPr>
        <p:spPr>
          <a:xfrm>
            <a:off x="1532641" y="3493294"/>
            <a:ext cx="460895" cy="127516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lstStyle/>
          <a:p>
            <a:pPr>
              <a:spcBef>
                <a:spcPct val="50000"/>
              </a:spcBef>
              <a:buSzTx/>
            </a:pPr>
            <a:r>
              <a:rPr lang="zh-CN" altLang="en-US" sz="1795" b="1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老鹰星云</a:t>
            </a:r>
          </a:p>
        </p:txBody>
      </p:sp>
      <p:sp>
        <p:nvSpPr>
          <p:cNvPr id="4" name="矩形 3"/>
          <p:cNvSpPr/>
          <p:nvPr/>
        </p:nvSpPr>
        <p:spPr>
          <a:xfrm>
            <a:off x="127001" y="84664"/>
            <a:ext cx="1403985" cy="4615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新知教授</a:t>
            </a:r>
          </a:p>
        </p:txBody>
      </p:sp>
    </p:spTree>
    <p:extLst>
      <p:ext uri="{BB962C8B-B14F-4D97-AF65-F5344CB8AC3E}">
        <p14:creationId xmlns:p14="http://schemas.microsoft.com/office/powerpoint/2010/main" val="3076061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1136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1136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1136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3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3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500"/>
                                        <p:tgtEl>
                                          <p:spTgt spid="1136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500"/>
                                        <p:tgtEl>
                                          <p:spTgt spid="1136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500"/>
                                        <p:tgtEl>
                                          <p:spTgt spid="1136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500"/>
                                        <p:tgtEl>
                                          <p:spTgt spid="113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500"/>
                                        <p:tgtEl>
                                          <p:spTgt spid="113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500"/>
                                        <p:tgtEl>
                                          <p:spTgt spid="113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82" grpId="0"/>
      <p:bldP spid="11368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1396" y="750094"/>
            <a:ext cx="4436004" cy="4214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70" name="Text Box 7"/>
          <p:cNvSpPr txBox="1"/>
          <p:nvPr/>
        </p:nvSpPr>
        <p:spPr>
          <a:xfrm>
            <a:off x="2779783" y="4516041"/>
            <a:ext cx="184731" cy="36856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endParaRPr lang="zh-CN" altLang="zh-CN" sz="1795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8314" name="Text Box 10"/>
          <p:cNvSpPr txBox="1"/>
          <p:nvPr/>
        </p:nvSpPr>
        <p:spPr>
          <a:xfrm>
            <a:off x="1229132" y="789385"/>
            <a:ext cx="1106457" cy="3780234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lstStyle/>
          <a:p>
            <a:pPr>
              <a:spcBef>
                <a:spcPct val="50000"/>
              </a:spcBef>
              <a:buSzTx/>
            </a:pPr>
            <a:r>
              <a:rPr lang="zh-CN" altLang="en-US" sz="2995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宇宙</a:t>
            </a:r>
            <a:r>
              <a:rPr lang="zh-CN" altLang="en-US" sz="299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是一个有</a:t>
            </a:r>
            <a:r>
              <a:rPr lang="zh-CN" altLang="en-US" sz="2995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层次</a:t>
            </a:r>
            <a:r>
              <a:rPr lang="zh-CN" altLang="en-US" sz="299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的天体结构系统</a:t>
            </a:r>
          </a:p>
        </p:txBody>
      </p:sp>
      <p:sp>
        <p:nvSpPr>
          <p:cNvPr id="2" name="矩形 1"/>
          <p:cNvSpPr/>
          <p:nvPr/>
        </p:nvSpPr>
        <p:spPr>
          <a:xfrm>
            <a:off x="127001" y="84664"/>
            <a:ext cx="1403985" cy="4615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新知教授</a:t>
            </a:r>
          </a:p>
        </p:txBody>
      </p:sp>
    </p:spTree>
    <p:extLst>
      <p:ext uri="{BB962C8B-B14F-4D97-AF65-F5344CB8AC3E}">
        <p14:creationId xmlns:p14="http://schemas.microsoft.com/office/powerpoint/2010/main" val="8713623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983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983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983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Text Box 4"/>
          <p:cNvSpPr txBox="1"/>
          <p:nvPr/>
        </p:nvSpPr>
        <p:spPr>
          <a:xfrm>
            <a:off x="2462671" y="4388644"/>
            <a:ext cx="1254196" cy="3692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1795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7289" name="Text Box 9"/>
          <p:cNvSpPr txBox="1"/>
          <p:nvPr/>
        </p:nvSpPr>
        <p:spPr>
          <a:xfrm>
            <a:off x="4737089" y="2070498"/>
            <a:ext cx="2881324" cy="134125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SzTx/>
            </a:pPr>
            <a:r>
              <a:rPr lang="en-US" altLang="zh-CN" sz="1795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179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天文学中，取</a:t>
            </a:r>
            <a:r>
              <a:rPr lang="zh-CN" altLang="en-US" sz="1795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地球到太阳的平均距离</a:t>
            </a:r>
            <a:r>
              <a:rPr lang="zh-CN" altLang="en-US" sz="179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为一个天文单位</a:t>
            </a:r>
            <a:r>
              <a:rPr lang="en-US" altLang="zh-CN" sz="1795" b="1">
                <a:latin typeface="宋体" panose="02010600030101010101" pitchFamily="2" charset="-122"/>
                <a:ea typeface="宋体" panose="02010600030101010101" pitchFamily="2" charset="-122"/>
              </a:rPr>
              <a:t>(AU)</a:t>
            </a:r>
          </a:p>
        </p:txBody>
      </p:sp>
      <p:sp>
        <p:nvSpPr>
          <p:cNvPr id="59395" name="Line 13"/>
          <p:cNvSpPr/>
          <p:nvPr/>
        </p:nvSpPr>
        <p:spPr>
          <a:xfrm flipV="1">
            <a:off x="3247732" y="1437084"/>
            <a:ext cx="441819" cy="186928"/>
          </a:xfrm>
          <a:prstGeom prst="line">
            <a:avLst/>
          </a:prstGeom>
          <a:ln w="38100" cap="flat" cmpd="sng">
            <a:solidFill>
              <a:schemeClr val="bg1"/>
            </a:solidFill>
            <a:prstDash val="solid"/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pic>
        <p:nvPicPr>
          <p:cNvPr id="59396" name="Picture 15" descr="sun_1_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9033" y="1339453"/>
            <a:ext cx="3099858" cy="291107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9397" name="Line 16"/>
          <p:cNvSpPr/>
          <p:nvPr/>
        </p:nvSpPr>
        <p:spPr>
          <a:xfrm>
            <a:off x="3840387" y="2006204"/>
            <a:ext cx="245851" cy="111918"/>
          </a:xfrm>
          <a:prstGeom prst="line">
            <a:avLst/>
          </a:prstGeom>
          <a:ln w="38100" cap="flat" cmpd="sng">
            <a:solidFill>
              <a:schemeClr val="bg1"/>
            </a:solidFill>
            <a:prstDash val="solid"/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2" name="矩形 1"/>
          <p:cNvSpPr/>
          <p:nvPr/>
        </p:nvSpPr>
        <p:spPr>
          <a:xfrm>
            <a:off x="127001" y="84664"/>
            <a:ext cx="1403985" cy="4615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新知教授</a:t>
            </a:r>
          </a:p>
        </p:txBody>
      </p:sp>
    </p:spTree>
    <p:extLst>
      <p:ext uri="{BB962C8B-B14F-4D97-AF65-F5344CB8AC3E}">
        <p14:creationId xmlns:p14="http://schemas.microsoft.com/office/powerpoint/2010/main" val="19584173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972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972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972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2">
            <a:hlinkClick r:id="rId3" action="ppaction://hlinkpres?slideindex=1&amp;slidetitle="/>
          </p:cNvPr>
          <p:cNvSpPr>
            <a:spLocks noChangeArrowheads="1"/>
          </p:cNvSpPr>
          <p:nvPr/>
        </p:nvSpPr>
        <p:spPr bwMode="auto">
          <a:xfrm>
            <a:off x="2968626" y="1393032"/>
            <a:ext cx="3527425" cy="589360"/>
          </a:xfrm>
          <a:prstGeom prst="cloudCallout">
            <a:avLst>
              <a:gd name="adj1" fmla="val 35977"/>
              <a:gd name="adj2" fmla="val 133750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795" b="1" i="0" u="none" strike="noStrike" kern="1200" cap="none" spc="0" normalizeH="0" baseline="0" noProof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宇宙从何而来？</a:t>
            </a:r>
          </a:p>
        </p:txBody>
      </p:sp>
      <p:pic>
        <p:nvPicPr>
          <p:cNvPr id="60418" name="Picture 3" descr="无标题"/>
          <p:cNvPicPr>
            <a:picLocks noGrp="1" noChangeAspect="1"/>
          </p:cNvPicPr>
          <p:nvPr>
            <p:ph idx="4294967295"/>
          </p:nvPr>
        </p:nvPicPr>
        <p:blipFill>
          <a:blip r:embed="rId4"/>
          <a:stretch>
            <a:fillRect/>
          </a:stretch>
        </p:blipFill>
        <p:spPr>
          <a:xfrm>
            <a:off x="6701521" y="2250281"/>
            <a:ext cx="1291013" cy="182165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46" name="Text Box 6"/>
          <p:cNvSpPr txBox="1"/>
          <p:nvPr/>
        </p:nvSpPr>
        <p:spPr>
          <a:xfrm>
            <a:off x="1403257" y="3274218"/>
            <a:ext cx="4397999" cy="3692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SzTx/>
            </a:pPr>
            <a:r>
              <a:rPr lang="en-US" altLang="zh-CN" sz="179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1795" b="1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宇宙起源于</a:t>
            </a:r>
            <a:r>
              <a:rPr lang="en-US" altLang="zh-CN" sz="179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150</a:t>
            </a:r>
            <a:r>
              <a:rPr lang="zh-CN" altLang="en-US" sz="179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亿年前</a:t>
            </a:r>
            <a:r>
              <a:rPr lang="zh-CN" altLang="en-US" sz="1795" b="1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的一次大爆炸</a:t>
            </a:r>
          </a:p>
        </p:txBody>
      </p:sp>
      <p:sp>
        <p:nvSpPr>
          <p:cNvPr id="2" name="矩形 1"/>
          <p:cNvSpPr/>
          <p:nvPr/>
        </p:nvSpPr>
        <p:spPr>
          <a:xfrm>
            <a:off x="127001" y="84664"/>
            <a:ext cx="1403985" cy="4615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新知教授</a:t>
            </a:r>
          </a:p>
        </p:txBody>
      </p:sp>
    </p:spTree>
    <p:extLst>
      <p:ext uri="{BB962C8B-B14F-4D97-AF65-F5344CB8AC3E}">
        <p14:creationId xmlns:p14="http://schemas.microsoft.com/office/powerpoint/2010/main" val="24075775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31546" y="1534138"/>
            <a:ext cx="7295515" cy="966953"/>
          </a:xfrm>
        </p:spPr>
        <p:txBody>
          <a:bodyPr>
            <a:normAutofit/>
          </a:bodyPr>
          <a:lstStyle/>
          <a:p>
            <a:r>
              <a:rPr lang="en-US" altLang="zh-CN" sz="4940" b="1" dirty="0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7.4 </a:t>
            </a:r>
            <a:r>
              <a:rPr lang="zh-CN" altLang="en-US" sz="4940" b="1" dirty="0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宇宙探秘</a:t>
            </a:r>
          </a:p>
        </p:txBody>
      </p:sp>
      <p:sp>
        <p:nvSpPr>
          <p:cNvPr id="4" name="矩形 3"/>
          <p:cNvSpPr/>
          <p:nvPr/>
        </p:nvSpPr>
        <p:spPr>
          <a:xfrm>
            <a:off x="1070320" y="171969"/>
            <a:ext cx="3775393" cy="5232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8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苏科版八年级物理下册</a:t>
            </a:r>
          </a:p>
        </p:txBody>
      </p:sp>
      <p:pic>
        <p:nvPicPr>
          <p:cNvPr id="5" name="图片 4" descr="a6e2f1a70deca4f27df01f097953438a\insertfill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89" y="4059083"/>
            <a:ext cx="9121422" cy="106870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56794" y="4235583"/>
            <a:ext cx="8507457" cy="714042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40" b="1">
                <a:solidFill>
                  <a:srgbClr val="FFC227"/>
                </a:solidFill>
                <a:effectLst>
                  <a:outerShdw blurRad="50800" dist="63500" dir="18900000" algn="bl" rotWithShape="0">
                    <a:prstClr val="black">
                      <a:alpha val="40000"/>
                    </a:prstClr>
                  </a:outerShdw>
                </a:effectLst>
                <a:latin typeface="汉仪雅酷黑-75J" panose="00020600040101010101" charset="-122"/>
                <a:ea typeface="汉仪雅酷黑-75J" panose="00020600040101010101" charset="-122"/>
              </a:rPr>
              <a:t>知识梳理    </a:t>
            </a:r>
            <a:r>
              <a:rPr lang="zh-CN" altLang="en-US" sz="4040" b="1">
                <a:solidFill>
                  <a:srgbClr val="0070C0"/>
                </a:solidFill>
                <a:effectLst>
                  <a:outerShdw blurRad="50800" dist="63500" dir="18900000" algn="bl" rotWithShape="0">
                    <a:prstClr val="black">
                      <a:alpha val="40000"/>
                    </a:prstClr>
                  </a:outerShdw>
                </a:effectLst>
                <a:latin typeface="汉仪雅酷黑-75J" panose="00020600040101010101" charset="-122"/>
                <a:ea typeface="汉仪雅酷黑-75J" panose="00020600040101010101" charset="-122"/>
              </a:rPr>
              <a:t>基础达标</a:t>
            </a:r>
            <a:r>
              <a:rPr lang="zh-CN" altLang="en-US" sz="4040" b="1">
                <a:solidFill>
                  <a:srgbClr val="FFC227"/>
                </a:solidFill>
                <a:effectLst>
                  <a:outerShdw blurRad="50800" dist="63500" dir="18900000" algn="bl" rotWithShape="0">
                    <a:prstClr val="black">
                      <a:alpha val="40000"/>
                    </a:prstClr>
                  </a:outerShdw>
                </a:effectLst>
                <a:latin typeface="汉仪雅酷黑-75J" panose="00020600040101010101" charset="-122"/>
                <a:ea typeface="汉仪雅酷黑-75J" panose="00020600040101010101" charset="-122"/>
              </a:rPr>
              <a:t>    </a:t>
            </a:r>
            <a:r>
              <a:rPr lang="zh-CN" altLang="en-US" sz="4040" b="1">
                <a:solidFill>
                  <a:srgbClr val="00B050"/>
                </a:solidFill>
                <a:effectLst>
                  <a:outerShdw blurRad="50800" dist="63500" dir="18900000" algn="bl" rotWithShape="0">
                    <a:prstClr val="black">
                      <a:alpha val="40000"/>
                    </a:prstClr>
                  </a:outerShdw>
                </a:effectLst>
                <a:latin typeface="汉仪雅酷黑-75J" panose="00020600040101010101" charset="-122"/>
                <a:ea typeface="汉仪雅酷黑-75J" panose="00020600040101010101" charset="-122"/>
              </a:rPr>
              <a:t>技能强化</a:t>
            </a:r>
          </a:p>
        </p:txBody>
      </p:sp>
      <p:sp>
        <p:nvSpPr>
          <p:cNvPr id="3" name="太阳形 2"/>
          <p:cNvSpPr/>
          <p:nvPr/>
        </p:nvSpPr>
        <p:spPr>
          <a:xfrm>
            <a:off x="1206500" y="3014977"/>
            <a:ext cx="948690" cy="1037267"/>
          </a:xfrm>
          <a:prstGeom prst="sun">
            <a:avLst/>
          </a:prstGeo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ang="5400000" scaled="0"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太阳形 6"/>
          <p:cNvSpPr/>
          <p:nvPr/>
        </p:nvSpPr>
        <p:spPr>
          <a:xfrm>
            <a:off x="3936365" y="3120648"/>
            <a:ext cx="948690" cy="1037267"/>
          </a:xfrm>
          <a:prstGeom prst="sun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太阳形 7"/>
          <p:cNvSpPr/>
          <p:nvPr/>
        </p:nvSpPr>
        <p:spPr>
          <a:xfrm>
            <a:off x="6703695" y="3120648"/>
            <a:ext cx="948690" cy="1037267"/>
          </a:xfrm>
          <a:prstGeom prst="sun">
            <a:avLst/>
          </a:prstGeom>
          <a:gradFill>
            <a:gsLst>
              <a:gs pos="0">
                <a:srgbClr val="14CD68"/>
              </a:gs>
              <a:gs pos="100000">
                <a:srgbClr val="035C7D"/>
              </a:gs>
            </a:gsLst>
            <a:lin ang="5400000" scaled="0"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99104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Text Box 2"/>
          <p:cNvSpPr txBox="1"/>
          <p:nvPr/>
        </p:nvSpPr>
        <p:spPr>
          <a:xfrm>
            <a:off x="1442451" y="1874044"/>
            <a:ext cx="6122517" cy="20351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  <a:buSzTx/>
            </a:pPr>
            <a:r>
              <a:rPr lang="zh-CN" altLang="en-US" sz="1795" b="1"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r>
              <a:rPr lang="zh-CN" altLang="en-US" sz="179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宇宙起源于一个“原始火球”</a:t>
            </a:r>
            <a:r>
              <a:rPr lang="zh-CN" altLang="en-US" sz="1795" b="1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1795" b="1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1795" b="1">
                <a:latin typeface="宋体" panose="02010600030101010101" pitchFamily="2" charset="-122"/>
                <a:ea typeface="宋体" panose="02010600030101010101" pitchFamily="2" charset="-122"/>
              </a:rPr>
              <a:t>原始火球发生爆炸，这种爆炸是整体的，涉及</a:t>
            </a:r>
            <a:r>
              <a:rPr lang="zh-CN" altLang="en-US" sz="179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宇宙的全部物质及时间、空间</a:t>
            </a:r>
            <a:r>
              <a:rPr lang="zh-CN" altLang="en-US" sz="1795" b="1">
                <a:latin typeface="宋体" panose="02010600030101010101" pitchFamily="2" charset="-122"/>
                <a:ea typeface="宋体" panose="02010600030101010101" pitchFamily="2" charset="-122"/>
              </a:rPr>
              <a:t>，爆炸导致</a:t>
            </a:r>
            <a:r>
              <a:rPr lang="zh-CN" altLang="en-US" sz="179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宇宙空间处处膨胀，温度降低</a:t>
            </a:r>
            <a:r>
              <a:rPr lang="zh-CN" altLang="en-US" sz="1795" b="1">
                <a:latin typeface="宋体" panose="02010600030101010101" pitchFamily="2" charset="-122"/>
                <a:ea typeface="宋体" panose="02010600030101010101" pitchFamily="2" charset="-122"/>
              </a:rPr>
              <a:t>，降到一定程度时，逐步形成</a:t>
            </a:r>
            <a:r>
              <a:rPr lang="zh-CN" altLang="en-US" sz="179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超星系团，星系团乃至恒星和行星</a:t>
            </a:r>
            <a:r>
              <a:rPr lang="zh-CN" altLang="en-US" sz="1795" b="1">
                <a:latin typeface="宋体" panose="02010600030101010101" pitchFamily="2" charset="-122"/>
                <a:ea typeface="宋体" panose="02010600030101010101" pitchFamily="2" charset="-122"/>
              </a:rPr>
              <a:t>等。</a:t>
            </a:r>
          </a:p>
          <a:p>
            <a:pPr>
              <a:buSzTx/>
            </a:pPr>
            <a:endParaRPr lang="zh-CN" altLang="en-US" sz="1795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1379" name="Text Box 3"/>
          <p:cNvSpPr txBox="1"/>
          <p:nvPr/>
        </p:nvSpPr>
        <p:spPr>
          <a:xfrm>
            <a:off x="1525589" y="1017985"/>
            <a:ext cx="2870635" cy="554454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buSzTx/>
            </a:pPr>
            <a:r>
              <a:rPr lang="zh-CN" altLang="en-US" sz="2995" b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宇宙大爆炸模型</a:t>
            </a:r>
          </a:p>
        </p:txBody>
      </p:sp>
      <p:sp>
        <p:nvSpPr>
          <p:cNvPr id="2" name="矩形 1"/>
          <p:cNvSpPr/>
          <p:nvPr/>
        </p:nvSpPr>
        <p:spPr>
          <a:xfrm>
            <a:off x="127001" y="84664"/>
            <a:ext cx="1403985" cy="4615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新知教授</a:t>
            </a:r>
          </a:p>
        </p:txBody>
      </p:sp>
    </p:spTree>
    <p:extLst>
      <p:ext uri="{BB962C8B-B14F-4D97-AF65-F5344CB8AC3E}">
        <p14:creationId xmlns:p14="http://schemas.microsoft.com/office/powerpoint/2010/main" val="15577017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500"/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500"/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500"/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78" grpId="0"/>
      <p:bldP spid="10137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Text Box 2"/>
          <p:cNvSpPr txBox="1"/>
          <p:nvPr/>
        </p:nvSpPr>
        <p:spPr>
          <a:xfrm>
            <a:off x="1525589" y="1285875"/>
            <a:ext cx="6199717" cy="134125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  <a:buSzTx/>
            </a:pPr>
            <a:r>
              <a:rPr lang="zh-CN" altLang="en-US" sz="1795" b="1">
                <a:latin typeface="宋体" panose="02010600030101010101" pitchFamily="2" charset="-122"/>
                <a:ea typeface="宋体" panose="02010600030101010101" pitchFamily="2" charset="-122"/>
              </a:rPr>
              <a:t>　　 当一列火车</a:t>
            </a:r>
            <a:r>
              <a:rPr lang="zh-CN" altLang="en-US" sz="1795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迎面开来</a:t>
            </a:r>
            <a:r>
              <a:rPr lang="zh-CN" altLang="en-US" sz="1795" b="1">
                <a:latin typeface="宋体" panose="02010600030101010101" pitchFamily="2" charset="-122"/>
                <a:ea typeface="宋体" panose="02010600030101010101" pitchFamily="2" charset="-122"/>
              </a:rPr>
              <a:t>的时候，我们听到的汽笛声</a:t>
            </a:r>
            <a:r>
              <a:rPr lang="zh-CN" altLang="en-US" sz="1795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音调升高</a:t>
            </a:r>
            <a:r>
              <a:rPr lang="zh-CN" altLang="en-US" sz="1795" b="1">
                <a:latin typeface="宋体" panose="02010600030101010101" pitchFamily="2" charset="-122"/>
                <a:ea typeface="宋体" panose="02010600030101010101" pitchFamily="2" charset="-122"/>
              </a:rPr>
              <a:t>（声波的波长变短），而当他</a:t>
            </a:r>
            <a:r>
              <a:rPr lang="zh-CN" altLang="en-US" sz="1795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远离</a:t>
            </a:r>
            <a:r>
              <a:rPr lang="zh-CN" altLang="en-US" sz="1795" b="1">
                <a:latin typeface="宋体" panose="02010600030101010101" pitchFamily="2" charset="-122"/>
                <a:ea typeface="宋体" panose="02010600030101010101" pitchFamily="2" charset="-122"/>
              </a:rPr>
              <a:t>我们时，音调就明显</a:t>
            </a:r>
            <a:r>
              <a:rPr lang="zh-CN" altLang="en-US" sz="1795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降低。</a:t>
            </a:r>
            <a:r>
              <a:rPr lang="zh-CN" altLang="en-US" sz="1795" b="1">
                <a:latin typeface="宋体" panose="02010600030101010101" pitchFamily="2" charset="-122"/>
                <a:ea typeface="宋体" panose="02010600030101010101" pitchFamily="2" charset="-122"/>
              </a:rPr>
              <a:t>叫</a:t>
            </a:r>
          </a:p>
        </p:txBody>
      </p:sp>
      <p:sp>
        <p:nvSpPr>
          <p:cNvPr id="102403" name="Text Box 3"/>
          <p:cNvSpPr txBox="1"/>
          <p:nvPr/>
        </p:nvSpPr>
        <p:spPr>
          <a:xfrm>
            <a:off x="2594506" y="2171700"/>
            <a:ext cx="1359899" cy="3692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buSzTx/>
            </a:pPr>
            <a:r>
              <a:rPr lang="zh-CN" altLang="en-US" sz="179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多普勒效应</a:t>
            </a:r>
          </a:p>
        </p:txBody>
      </p:sp>
      <p:sp>
        <p:nvSpPr>
          <p:cNvPr id="102405" name="Text Box 5"/>
          <p:cNvSpPr txBox="1"/>
          <p:nvPr/>
        </p:nvSpPr>
        <p:spPr>
          <a:xfrm>
            <a:off x="1579034" y="2732485"/>
            <a:ext cx="6199717" cy="92430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  <a:buSzTx/>
            </a:pPr>
            <a:r>
              <a:rPr lang="zh-CN" altLang="en-US" sz="1795" b="1">
                <a:latin typeface="宋体" panose="02010600030101010101" pitchFamily="2" charset="-122"/>
                <a:ea typeface="宋体" panose="02010600030101010101" pitchFamily="2" charset="-122"/>
              </a:rPr>
              <a:t>　　科学家们用仪器观测星系发出的光，发现</a:t>
            </a:r>
            <a:r>
              <a:rPr lang="zh-CN" altLang="en-US" sz="1795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星系的光谱向长波方向偏移</a:t>
            </a:r>
            <a:r>
              <a:rPr lang="zh-CN" altLang="en-US" sz="1795" b="1">
                <a:latin typeface="宋体" panose="02010600030101010101" pitchFamily="2" charset="-122"/>
                <a:ea typeface="宋体" panose="02010600030101010101" pitchFamily="2" charset="-122"/>
              </a:rPr>
              <a:t>，称之为</a:t>
            </a:r>
            <a:r>
              <a:rPr lang="zh-CN" altLang="en-US" sz="1795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谱线“红移”</a:t>
            </a:r>
            <a:r>
              <a:rPr lang="zh-CN" altLang="en-US" sz="1795" b="1">
                <a:latin typeface="宋体" panose="02010600030101010101" pitchFamily="2" charset="-122"/>
                <a:ea typeface="宋体" panose="02010600030101010101" pitchFamily="2" charset="-122"/>
              </a:rPr>
              <a:t>，这一现象说明了</a:t>
            </a:r>
            <a:endParaRPr lang="zh-CN" altLang="en-US" sz="1795" b="1">
              <a:solidFill>
                <a:srgbClr val="99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10" name="Rectangle 10"/>
          <p:cNvSpPr>
            <a:spLocks noChangeArrowheads="1"/>
          </p:cNvSpPr>
          <p:nvPr/>
        </p:nvSpPr>
        <p:spPr bwMode="auto">
          <a:xfrm>
            <a:off x="1632585" y="3697209"/>
            <a:ext cx="1983740" cy="3692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795" b="1" i="0" u="none" strike="noStrike" kern="1200" cap="none" spc="0" normalizeH="0" baseline="0" noProof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星系在远离我们</a:t>
            </a:r>
          </a:p>
        </p:txBody>
      </p:sp>
      <p:sp>
        <p:nvSpPr>
          <p:cNvPr id="2" name="矩形 1"/>
          <p:cNvSpPr/>
          <p:nvPr/>
        </p:nvSpPr>
        <p:spPr>
          <a:xfrm>
            <a:off x="127001" y="84664"/>
            <a:ext cx="1403985" cy="4615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新知教授</a:t>
            </a:r>
          </a:p>
        </p:txBody>
      </p:sp>
    </p:spTree>
    <p:extLst>
      <p:ext uri="{BB962C8B-B14F-4D97-AF65-F5344CB8AC3E}">
        <p14:creationId xmlns:p14="http://schemas.microsoft.com/office/powerpoint/2010/main" val="3056760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102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102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102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500"/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500"/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500"/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500"/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500"/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500"/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500"/>
                                        <p:tgtEl>
                                          <p:spTgt spid="1024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500"/>
                                        <p:tgtEl>
                                          <p:spTgt spid="1024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500"/>
                                        <p:tgtEl>
                                          <p:spTgt spid="1024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3" grpId="0"/>
      <p:bldP spid="102405" grpId="0"/>
      <p:bldP spid="1024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46" descr="sun_1_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8358" y="696516"/>
            <a:ext cx="6596404" cy="433982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6979" name="Text Box 3"/>
          <p:cNvSpPr txBox="1"/>
          <p:nvPr/>
        </p:nvSpPr>
        <p:spPr>
          <a:xfrm>
            <a:off x="1258359" y="1903810"/>
            <a:ext cx="1122363" cy="369212"/>
          </a:xfrm>
          <a:prstGeom prst="rect">
            <a:avLst/>
          </a:prstGeom>
          <a:solidFill>
            <a:schemeClr val="accent1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  <a:buSzTx/>
            </a:pPr>
            <a:r>
              <a:rPr lang="zh-CN" altLang="en-US" sz="1795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宇宙组成</a:t>
            </a:r>
          </a:p>
        </p:txBody>
      </p:sp>
      <p:sp>
        <p:nvSpPr>
          <p:cNvPr id="126980" name="Text Box 4"/>
          <p:cNvSpPr txBox="1">
            <a:spLocks noChangeArrowheads="1"/>
          </p:cNvSpPr>
          <p:nvPr/>
        </p:nvSpPr>
        <p:spPr bwMode="auto">
          <a:xfrm>
            <a:off x="3386691" y="3388519"/>
            <a:ext cx="1156805" cy="3692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1795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  <a:cs typeface="+mn-cs"/>
              </a:rPr>
              <a:t>太阳</a:t>
            </a:r>
          </a:p>
        </p:txBody>
      </p:sp>
      <p:sp>
        <p:nvSpPr>
          <p:cNvPr id="126981" name="Text Box 5"/>
          <p:cNvSpPr txBox="1">
            <a:spLocks noChangeArrowheads="1"/>
          </p:cNvSpPr>
          <p:nvPr/>
        </p:nvSpPr>
        <p:spPr bwMode="auto">
          <a:xfrm>
            <a:off x="3386690" y="4360068"/>
            <a:ext cx="915706" cy="3692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1795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  <a:cs typeface="+mn-cs"/>
              </a:rPr>
              <a:t>行星</a:t>
            </a:r>
          </a:p>
        </p:txBody>
      </p:sp>
      <p:sp>
        <p:nvSpPr>
          <p:cNvPr id="126982" name="Text Box 6"/>
          <p:cNvSpPr txBox="1">
            <a:spLocks noChangeArrowheads="1"/>
          </p:cNvSpPr>
          <p:nvPr/>
        </p:nvSpPr>
        <p:spPr bwMode="auto">
          <a:xfrm>
            <a:off x="6175375" y="1100137"/>
            <a:ext cx="1397906" cy="369212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1795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  <a:cs typeface="+mn-cs"/>
              </a:rPr>
              <a:t>太阳系</a:t>
            </a:r>
          </a:p>
        </p:txBody>
      </p:sp>
      <p:sp>
        <p:nvSpPr>
          <p:cNvPr id="126983" name="Text Box 7"/>
          <p:cNvSpPr txBox="1">
            <a:spLocks noChangeArrowheads="1"/>
          </p:cNvSpPr>
          <p:nvPr/>
        </p:nvSpPr>
        <p:spPr bwMode="auto">
          <a:xfrm>
            <a:off x="3052951" y="1582341"/>
            <a:ext cx="1251820" cy="369212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1795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  <a:cs typeface="+mn-cs"/>
              </a:rPr>
              <a:t>银河系</a:t>
            </a:r>
          </a:p>
        </p:txBody>
      </p:sp>
      <p:sp>
        <p:nvSpPr>
          <p:cNvPr id="126984" name="Text Box 8"/>
          <p:cNvSpPr txBox="1">
            <a:spLocks noChangeArrowheads="1"/>
          </p:cNvSpPr>
          <p:nvPr/>
        </p:nvSpPr>
        <p:spPr bwMode="auto">
          <a:xfrm>
            <a:off x="3063641" y="2315766"/>
            <a:ext cx="1445413" cy="369212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1795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  <a:cs typeface="+mn-cs"/>
              </a:rPr>
              <a:t>河外星系</a:t>
            </a:r>
          </a:p>
        </p:txBody>
      </p:sp>
      <p:grpSp>
        <p:nvGrpSpPr>
          <p:cNvPr id="2" name="Group 9"/>
          <p:cNvGrpSpPr/>
          <p:nvPr/>
        </p:nvGrpSpPr>
        <p:grpSpPr>
          <a:xfrm>
            <a:off x="2417539" y="1768079"/>
            <a:ext cx="625910" cy="691753"/>
            <a:chOff x="2517" y="1525"/>
            <a:chExt cx="454" cy="499"/>
          </a:xfrm>
        </p:grpSpPr>
        <p:sp>
          <p:nvSpPr>
            <p:cNvPr id="24616" name="Line 10"/>
            <p:cNvSpPr>
              <a:spLocks noChangeShapeType="1"/>
            </p:cNvSpPr>
            <p:nvPr/>
          </p:nvSpPr>
          <p:spPr bwMode="auto">
            <a:xfrm>
              <a:off x="2744" y="1525"/>
              <a:ext cx="227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79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24617" name="Line 11"/>
            <p:cNvSpPr>
              <a:spLocks noChangeShapeType="1"/>
            </p:cNvSpPr>
            <p:nvPr/>
          </p:nvSpPr>
          <p:spPr bwMode="auto">
            <a:xfrm>
              <a:off x="2744" y="2024"/>
              <a:ext cx="227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79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24618" name="Line 12"/>
            <p:cNvSpPr>
              <a:spLocks noChangeShapeType="1"/>
            </p:cNvSpPr>
            <p:nvPr/>
          </p:nvSpPr>
          <p:spPr bwMode="auto">
            <a:xfrm flipH="1">
              <a:off x="2744" y="1525"/>
              <a:ext cx="0" cy="499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79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24619" name="Line 13"/>
            <p:cNvSpPr>
              <a:spLocks noChangeShapeType="1"/>
            </p:cNvSpPr>
            <p:nvPr/>
          </p:nvSpPr>
          <p:spPr bwMode="auto">
            <a:xfrm>
              <a:off x="2517" y="1752"/>
              <a:ext cx="227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79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3" name="Group 14"/>
          <p:cNvGrpSpPr/>
          <p:nvPr/>
        </p:nvGrpSpPr>
        <p:grpSpPr>
          <a:xfrm>
            <a:off x="4304772" y="1506141"/>
            <a:ext cx="385997" cy="529828"/>
            <a:chOff x="2517" y="1525"/>
            <a:chExt cx="454" cy="499"/>
          </a:xfrm>
        </p:grpSpPr>
        <p:sp>
          <p:nvSpPr>
            <p:cNvPr id="24612" name="Line 15"/>
            <p:cNvSpPr>
              <a:spLocks noChangeShapeType="1"/>
            </p:cNvSpPr>
            <p:nvPr/>
          </p:nvSpPr>
          <p:spPr bwMode="auto">
            <a:xfrm>
              <a:off x="2745" y="1525"/>
              <a:ext cx="226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79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24613" name="Line 16"/>
            <p:cNvSpPr>
              <a:spLocks noChangeShapeType="1"/>
            </p:cNvSpPr>
            <p:nvPr/>
          </p:nvSpPr>
          <p:spPr bwMode="auto">
            <a:xfrm>
              <a:off x="2745" y="2024"/>
              <a:ext cx="226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79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24614" name="Line 17"/>
            <p:cNvSpPr>
              <a:spLocks noChangeShapeType="1"/>
            </p:cNvSpPr>
            <p:nvPr/>
          </p:nvSpPr>
          <p:spPr bwMode="auto">
            <a:xfrm flipH="1">
              <a:off x="2745" y="1525"/>
              <a:ext cx="0" cy="499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79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24615" name="Line 18"/>
            <p:cNvSpPr>
              <a:spLocks noChangeShapeType="1"/>
            </p:cNvSpPr>
            <p:nvPr/>
          </p:nvSpPr>
          <p:spPr bwMode="auto">
            <a:xfrm>
              <a:off x="2517" y="1752"/>
              <a:ext cx="228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79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4" name="Group 19"/>
          <p:cNvGrpSpPr/>
          <p:nvPr/>
        </p:nvGrpSpPr>
        <p:grpSpPr>
          <a:xfrm rot="-10800000" flipH="1">
            <a:off x="5854700" y="1266825"/>
            <a:ext cx="288608" cy="447675"/>
            <a:chOff x="2517" y="1525"/>
            <a:chExt cx="454" cy="499"/>
          </a:xfrm>
        </p:grpSpPr>
        <p:sp>
          <p:nvSpPr>
            <p:cNvPr id="24608" name="Line 20"/>
            <p:cNvSpPr>
              <a:spLocks noChangeShapeType="1"/>
            </p:cNvSpPr>
            <p:nvPr/>
          </p:nvSpPr>
          <p:spPr bwMode="auto">
            <a:xfrm>
              <a:off x="2751" y="1525"/>
              <a:ext cx="228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79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24609" name="Line 21"/>
            <p:cNvSpPr>
              <a:spLocks noChangeShapeType="1"/>
            </p:cNvSpPr>
            <p:nvPr/>
          </p:nvSpPr>
          <p:spPr bwMode="auto">
            <a:xfrm>
              <a:off x="2751" y="2024"/>
              <a:ext cx="228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79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24610" name="Line 22"/>
            <p:cNvSpPr>
              <a:spLocks noChangeShapeType="1"/>
            </p:cNvSpPr>
            <p:nvPr/>
          </p:nvSpPr>
          <p:spPr bwMode="auto">
            <a:xfrm flipH="1">
              <a:off x="2751" y="1525"/>
              <a:ext cx="0" cy="499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79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24611" name="Line 23"/>
            <p:cNvSpPr>
              <a:spLocks noChangeShapeType="1"/>
            </p:cNvSpPr>
            <p:nvPr/>
          </p:nvSpPr>
          <p:spPr bwMode="auto">
            <a:xfrm>
              <a:off x="2517" y="1752"/>
              <a:ext cx="226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79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sp>
        <p:nvSpPr>
          <p:cNvPr id="64535" name="WordArt 24"/>
          <p:cNvSpPr>
            <a:spLocks noTextEdit="1"/>
          </p:cNvSpPr>
          <p:nvPr/>
        </p:nvSpPr>
        <p:spPr>
          <a:xfrm>
            <a:off x="5703864" y="3105150"/>
            <a:ext cx="1348022" cy="65127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1795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+mn-ea"/>
                <a:ea typeface="+mn-ea"/>
              </a:rPr>
              <a:t>小结</a:t>
            </a:r>
          </a:p>
        </p:txBody>
      </p:sp>
      <p:sp>
        <p:nvSpPr>
          <p:cNvPr id="127001" name="Text Box 25"/>
          <p:cNvSpPr txBox="1">
            <a:spLocks noChangeArrowheads="1"/>
          </p:cNvSpPr>
          <p:nvPr/>
        </p:nvSpPr>
        <p:spPr bwMode="auto">
          <a:xfrm>
            <a:off x="4678892" y="1314449"/>
            <a:ext cx="1155618" cy="369212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1795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  <a:cs typeface="+mn-cs"/>
              </a:rPr>
              <a:t>群星</a:t>
            </a:r>
          </a:p>
        </p:txBody>
      </p:sp>
      <p:sp>
        <p:nvSpPr>
          <p:cNvPr id="127002" name="Text Box 26"/>
          <p:cNvSpPr txBox="1">
            <a:spLocks noChangeArrowheads="1"/>
          </p:cNvSpPr>
          <p:nvPr/>
        </p:nvSpPr>
        <p:spPr bwMode="auto">
          <a:xfrm>
            <a:off x="4732338" y="1850231"/>
            <a:ext cx="1396718" cy="369212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1795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  <a:cs typeface="+mn-cs"/>
              </a:rPr>
              <a:t>弥漫物质</a:t>
            </a:r>
          </a:p>
        </p:txBody>
      </p:sp>
      <p:sp>
        <p:nvSpPr>
          <p:cNvPr id="127003" name="Text Box 27"/>
          <p:cNvSpPr txBox="1">
            <a:spLocks noChangeArrowheads="1"/>
          </p:cNvSpPr>
          <p:nvPr/>
        </p:nvSpPr>
        <p:spPr bwMode="auto">
          <a:xfrm>
            <a:off x="1250045" y="3886199"/>
            <a:ext cx="1397906" cy="369212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1795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  <a:cs typeface="+mn-cs"/>
              </a:rPr>
              <a:t>太阳系</a:t>
            </a:r>
          </a:p>
        </p:txBody>
      </p:sp>
      <p:grpSp>
        <p:nvGrpSpPr>
          <p:cNvPr id="5" name="Group 28"/>
          <p:cNvGrpSpPr/>
          <p:nvPr/>
        </p:nvGrpSpPr>
        <p:grpSpPr>
          <a:xfrm>
            <a:off x="2685956" y="3767138"/>
            <a:ext cx="625910" cy="691753"/>
            <a:chOff x="2517" y="1525"/>
            <a:chExt cx="454" cy="499"/>
          </a:xfrm>
        </p:grpSpPr>
        <p:sp>
          <p:nvSpPr>
            <p:cNvPr id="24604" name="Line 29"/>
            <p:cNvSpPr>
              <a:spLocks noChangeShapeType="1"/>
            </p:cNvSpPr>
            <p:nvPr/>
          </p:nvSpPr>
          <p:spPr bwMode="auto">
            <a:xfrm>
              <a:off x="2744" y="1525"/>
              <a:ext cx="227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79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24605" name="Line 30"/>
            <p:cNvSpPr>
              <a:spLocks noChangeShapeType="1"/>
            </p:cNvSpPr>
            <p:nvPr/>
          </p:nvSpPr>
          <p:spPr bwMode="auto">
            <a:xfrm>
              <a:off x="2744" y="2024"/>
              <a:ext cx="227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79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24606" name="Line 31"/>
            <p:cNvSpPr>
              <a:spLocks noChangeShapeType="1"/>
            </p:cNvSpPr>
            <p:nvPr/>
          </p:nvSpPr>
          <p:spPr bwMode="auto">
            <a:xfrm flipH="1">
              <a:off x="2744" y="1525"/>
              <a:ext cx="0" cy="499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79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24607" name="Line 32"/>
            <p:cNvSpPr>
              <a:spLocks noChangeShapeType="1"/>
            </p:cNvSpPr>
            <p:nvPr/>
          </p:nvSpPr>
          <p:spPr bwMode="auto">
            <a:xfrm>
              <a:off x="2517" y="1752"/>
              <a:ext cx="227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79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6" name="Group 33"/>
          <p:cNvGrpSpPr/>
          <p:nvPr/>
        </p:nvGrpSpPr>
        <p:grpSpPr>
          <a:xfrm>
            <a:off x="4304771" y="4237435"/>
            <a:ext cx="625910" cy="691753"/>
            <a:chOff x="2517" y="1525"/>
            <a:chExt cx="454" cy="499"/>
          </a:xfrm>
        </p:grpSpPr>
        <p:sp>
          <p:nvSpPr>
            <p:cNvPr id="24600" name="Line 34"/>
            <p:cNvSpPr>
              <a:spLocks noChangeShapeType="1"/>
            </p:cNvSpPr>
            <p:nvPr/>
          </p:nvSpPr>
          <p:spPr bwMode="auto">
            <a:xfrm>
              <a:off x="2744" y="1525"/>
              <a:ext cx="227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79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24601" name="Line 35"/>
            <p:cNvSpPr>
              <a:spLocks noChangeShapeType="1"/>
            </p:cNvSpPr>
            <p:nvPr/>
          </p:nvSpPr>
          <p:spPr bwMode="auto">
            <a:xfrm>
              <a:off x="2744" y="2024"/>
              <a:ext cx="227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79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24602" name="Line 36"/>
            <p:cNvSpPr>
              <a:spLocks noChangeShapeType="1"/>
            </p:cNvSpPr>
            <p:nvPr/>
          </p:nvSpPr>
          <p:spPr bwMode="auto">
            <a:xfrm flipH="1">
              <a:off x="2744" y="1525"/>
              <a:ext cx="0" cy="499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79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24603" name="Line 37"/>
            <p:cNvSpPr>
              <a:spLocks noChangeShapeType="1"/>
            </p:cNvSpPr>
            <p:nvPr/>
          </p:nvSpPr>
          <p:spPr bwMode="auto">
            <a:xfrm>
              <a:off x="2517" y="1752"/>
              <a:ext cx="227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79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sp>
        <p:nvSpPr>
          <p:cNvPr id="127014" name="Text Box 38"/>
          <p:cNvSpPr txBox="1">
            <a:spLocks noChangeArrowheads="1"/>
          </p:cNvSpPr>
          <p:nvPr/>
        </p:nvSpPr>
        <p:spPr bwMode="auto">
          <a:xfrm>
            <a:off x="4946121" y="4689872"/>
            <a:ext cx="914518" cy="3692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1795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  <a:cs typeface="+mn-cs"/>
              </a:rPr>
              <a:t>地球</a:t>
            </a:r>
          </a:p>
        </p:txBody>
      </p:sp>
      <p:sp>
        <p:nvSpPr>
          <p:cNvPr id="127021" name="Text Box 45"/>
          <p:cNvSpPr txBox="1">
            <a:spLocks noChangeArrowheads="1"/>
          </p:cNvSpPr>
          <p:nvPr/>
        </p:nvSpPr>
        <p:spPr bwMode="auto">
          <a:xfrm>
            <a:off x="6175376" y="1553766"/>
            <a:ext cx="1371777" cy="369212"/>
          </a:xfrm>
          <a:prstGeom prst="rect">
            <a:avLst/>
          </a:prstGeom>
          <a:noFill/>
          <a:ln w="38100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1795" b="1" kern="1200" cap="none" spc="0" normalizeH="0" baseline="0" noProof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  <a:cs typeface="+mn-cs"/>
              </a:rPr>
              <a:t>千亿个</a:t>
            </a:r>
          </a:p>
        </p:txBody>
      </p:sp>
      <p:sp>
        <p:nvSpPr>
          <p:cNvPr id="46" name="矩形 45"/>
          <p:cNvSpPr/>
          <p:nvPr/>
        </p:nvSpPr>
        <p:spPr>
          <a:xfrm>
            <a:off x="4625446" y="4071937"/>
            <a:ext cx="1443038" cy="369212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79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千亿个</a:t>
            </a:r>
          </a:p>
        </p:txBody>
      </p:sp>
      <p:sp>
        <p:nvSpPr>
          <p:cNvPr id="7" name="矩形 6"/>
          <p:cNvSpPr/>
          <p:nvPr/>
        </p:nvSpPr>
        <p:spPr>
          <a:xfrm>
            <a:off x="127001" y="84664"/>
            <a:ext cx="1403985" cy="4615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新知教授</a:t>
            </a:r>
          </a:p>
        </p:txBody>
      </p:sp>
    </p:spTree>
    <p:extLst>
      <p:ext uri="{BB962C8B-B14F-4D97-AF65-F5344CB8AC3E}">
        <p14:creationId xmlns:p14="http://schemas.microsoft.com/office/powerpoint/2010/main" val="874845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6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6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69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69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69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69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70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7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70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7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69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69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7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7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70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7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27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27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79" grpId="0" animBg="1"/>
      <p:bldP spid="126982" grpId="0" animBg="1"/>
      <p:bldP spid="126983" grpId="0" animBg="1"/>
      <p:bldP spid="126984" grpId="0" animBg="1"/>
      <p:bldP spid="127001" grpId="0" animBg="1"/>
      <p:bldP spid="127002" grpId="0" animBg="1"/>
      <p:bldP spid="127003" grpId="0" animBg="1"/>
      <p:bldP spid="127021" grpId="0"/>
      <p:bldP spid="4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Picture 2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9238" y="696516"/>
            <a:ext cx="6596404" cy="433982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4147" name="Text Box 3"/>
          <p:cNvSpPr txBox="1"/>
          <p:nvPr/>
        </p:nvSpPr>
        <p:spPr>
          <a:xfrm>
            <a:off x="3663421" y="1348979"/>
            <a:ext cx="2047569" cy="554454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buSzTx/>
            </a:pPr>
            <a:r>
              <a:rPr lang="zh-CN" altLang="en-US" sz="2995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宇宙起源</a:t>
            </a:r>
          </a:p>
        </p:txBody>
      </p:sp>
      <p:sp>
        <p:nvSpPr>
          <p:cNvPr id="134148" name="Text Box 4"/>
          <p:cNvSpPr txBox="1">
            <a:spLocks noChangeArrowheads="1"/>
          </p:cNvSpPr>
          <p:nvPr/>
        </p:nvSpPr>
        <p:spPr bwMode="auto">
          <a:xfrm>
            <a:off x="4251325" y="2411016"/>
            <a:ext cx="485764" cy="92430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1795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  <a:cs typeface="+mn-cs"/>
              </a:rPr>
              <a:t>星系团</a:t>
            </a:r>
          </a:p>
        </p:txBody>
      </p:sp>
      <p:sp>
        <p:nvSpPr>
          <p:cNvPr id="134149" name="Text Box 5"/>
          <p:cNvSpPr txBox="1">
            <a:spLocks noChangeArrowheads="1"/>
          </p:cNvSpPr>
          <p:nvPr/>
        </p:nvSpPr>
        <p:spPr bwMode="auto">
          <a:xfrm>
            <a:off x="1795193" y="2484834"/>
            <a:ext cx="1400281" cy="3692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1795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  <a:cs typeface="+mn-cs"/>
              </a:rPr>
              <a:t>宇宙大爆炸</a:t>
            </a:r>
          </a:p>
        </p:txBody>
      </p:sp>
      <p:sp>
        <p:nvSpPr>
          <p:cNvPr id="134150" name="Text Box 6"/>
          <p:cNvSpPr txBox="1">
            <a:spLocks noChangeArrowheads="1"/>
          </p:cNvSpPr>
          <p:nvPr/>
        </p:nvSpPr>
        <p:spPr bwMode="auto">
          <a:xfrm>
            <a:off x="3437762" y="2214562"/>
            <a:ext cx="592655" cy="120184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1795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  <a:cs typeface="+mn-cs"/>
              </a:rPr>
              <a:t>超星系团</a:t>
            </a:r>
          </a:p>
        </p:txBody>
      </p:sp>
      <p:sp>
        <p:nvSpPr>
          <p:cNvPr id="134151" name="Line 7"/>
          <p:cNvSpPr/>
          <p:nvPr/>
        </p:nvSpPr>
        <p:spPr>
          <a:xfrm>
            <a:off x="3182408" y="2678907"/>
            <a:ext cx="267230" cy="0"/>
          </a:xfrm>
          <a:prstGeom prst="line">
            <a:avLst/>
          </a:prstGeom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134152" name="Line 8"/>
          <p:cNvSpPr/>
          <p:nvPr/>
        </p:nvSpPr>
        <p:spPr>
          <a:xfrm>
            <a:off x="3984097" y="2839641"/>
            <a:ext cx="267229" cy="0"/>
          </a:xfrm>
          <a:prstGeom prst="line">
            <a:avLst/>
          </a:prstGeom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134153" name="Text Box 9"/>
          <p:cNvSpPr txBox="1">
            <a:spLocks noChangeArrowheads="1"/>
          </p:cNvSpPr>
          <p:nvPr/>
        </p:nvSpPr>
        <p:spPr bwMode="auto">
          <a:xfrm>
            <a:off x="4946121" y="2538413"/>
            <a:ext cx="538022" cy="6467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1795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  <a:cs typeface="+mn-cs"/>
              </a:rPr>
              <a:t>星系</a:t>
            </a:r>
          </a:p>
        </p:txBody>
      </p:sp>
      <p:sp>
        <p:nvSpPr>
          <p:cNvPr id="134154" name="Line 10"/>
          <p:cNvSpPr/>
          <p:nvPr/>
        </p:nvSpPr>
        <p:spPr>
          <a:xfrm>
            <a:off x="4729964" y="2839641"/>
            <a:ext cx="216159" cy="0"/>
          </a:xfrm>
          <a:prstGeom prst="line">
            <a:avLst/>
          </a:prstGeom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grpSp>
        <p:nvGrpSpPr>
          <p:cNvPr id="2" name="Group 11"/>
          <p:cNvGrpSpPr/>
          <p:nvPr/>
        </p:nvGrpSpPr>
        <p:grpSpPr>
          <a:xfrm>
            <a:off x="5480580" y="2464593"/>
            <a:ext cx="699546" cy="917973"/>
            <a:chOff x="2517" y="1525"/>
            <a:chExt cx="454" cy="499"/>
          </a:xfrm>
        </p:grpSpPr>
        <p:sp>
          <p:nvSpPr>
            <p:cNvPr id="65547" name="Line 12"/>
            <p:cNvSpPr/>
            <p:nvPr/>
          </p:nvSpPr>
          <p:spPr>
            <a:xfrm>
              <a:off x="2744" y="1525"/>
              <a:ext cx="227" cy="0"/>
            </a:xfrm>
            <a:prstGeom prst="line">
              <a:avLst/>
            </a:prstGeom>
            <a:ln w="381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65548" name="Line 13"/>
            <p:cNvSpPr/>
            <p:nvPr/>
          </p:nvSpPr>
          <p:spPr>
            <a:xfrm>
              <a:off x="2744" y="2024"/>
              <a:ext cx="227" cy="0"/>
            </a:xfrm>
            <a:prstGeom prst="line">
              <a:avLst/>
            </a:prstGeom>
            <a:ln w="381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65549" name="Line 14"/>
            <p:cNvSpPr/>
            <p:nvPr/>
          </p:nvSpPr>
          <p:spPr>
            <a:xfrm flipH="1">
              <a:off x="2744" y="1525"/>
              <a:ext cx="0" cy="499"/>
            </a:xfrm>
            <a:prstGeom prst="line">
              <a:avLst/>
            </a:prstGeom>
            <a:ln w="381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65550" name="Line 15"/>
            <p:cNvSpPr/>
            <p:nvPr/>
          </p:nvSpPr>
          <p:spPr>
            <a:xfrm>
              <a:off x="2517" y="1752"/>
              <a:ext cx="227" cy="0"/>
            </a:xfrm>
            <a:prstGeom prst="line">
              <a:avLst/>
            </a:prstGeom>
            <a:ln w="381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134160" name="Text Box 16"/>
          <p:cNvSpPr txBox="1">
            <a:spLocks noChangeArrowheads="1"/>
          </p:cNvSpPr>
          <p:nvPr/>
        </p:nvSpPr>
        <p:spPr bwMode="auto">
          <a:xfrm>
            <a:off x="6175376" y="3214687"/>
            <a:ext cx="1023785" cy="3692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1795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  <a:cs typeface="+mn-cs"/>
              </a:rPr>
              <a:t>行星</a:t>
            </a:r>
          </a:p>
        </p:txBody>
      </p:sp>
      <p:sp>
        <p:nvSpPr>
          <p:cNvPr id="134161" name="Text Box 17"/>
          <p:cNvSpPr txBox="1">
            <a:spLocks noChangeArrowheads="1"/>
          </p:cNvSpPr>
          <p:nvPr/>
        </p:nvSpPr>
        <p:spPr bwMode="auto">
          <a:xfrm>
            <a:off x="6184877" y="2268141"/>
            <a:ext cx="1023785" cy="3692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1795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  <a:cs typeface="+mn-cs"/>
              </a:rPr>
              <a:t>恒星</a:t>
            </a:r>
          </a:p>
        </p:txBody>
      </p:sp>
      <p:sp>
        <p:nvSpPr>
          <p:cNvPr id="3" name="矩形 2"/>
          <p:cNvSpPr/>
          <p:nvPr/>
        </p:nvSpPr>
        <p:spPr>
          <a:xfrm>
            <a:off x="56516" y="70660"/>
            <a:ext cx="1403985" cy="4615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新知教授</a:t>
            </a:r>
          </a:p>
        </p:txBody>
      </p:sp>
    </p:spTree>
    <p:extLst>
      <p:ext uri="{BB962C8B-B14F-4D97-AF65-F5344CB8AC3E}">
        <p14:creationId xmlns:p14="http://schemas.microsoft.com/office/powerpoint/2010/main" val="30564560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341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3414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414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34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4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4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134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134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7" grpId="0"/>
      <p:bldP spid="134148" grpId="0" animBg="1"/>
      <p:bldP spid="134149" grpId="0" animBg="1"/>
      <p:bldP spid="134150" grpId="0" animBg="1"/>
      <p:bldP spid="134153" grpId="0" animBg="1"/>
      <p:bldP spid="134160" grpId="0" animBg="1"/>
      <p:bldP spid="13416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137285" y="870830"/>
            <a:ext cx="2575560" cy="482521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pPr marL="0" marR="0" lvl="0" indent="0" algn="l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795" b="1" i="0" u="none" strike="noStrike" kern="1200" cap="none" spc="0" normalizeH="0" baseline="0" noProof="0" smtClean="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uLnTx/>
                <a:uFillTx/>
                <a:latin typeface="+mn-ea"/>
                <a:ea typeface="+mn-ea"/>
                <a:cs typeface="+mj-cs"/>
              </a:rPr>
              <a:t>  </a:t>
            </a:r>
            <a:r>
              <a:rPr kumimoji="0" lang="zh-CN" altLang="en-US" sz="2400" b="1" i="0" u="none" strike="noStrike" kern="1200" cap="none" spc="0" normalizeH="0" baseline="0" noProof="0" smtClean="0"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中国实现飞天梦</a:t>
            </a:r>
          </a:p>
        </p:txBody>
      </p:sp>
      <p:sp>
        <p:nvSpPr>
          <p:cNvPr id="103428" name="Text Box 4"/>
          <p:cNvSpPr txBox="1"/>
          <p:nvPr/>
        </p:nvSpPr>
        <p:spPr>
          <a:xfrm>
            <a:off x="3623276" y="1396002"/>
            <a:ext cx="4175901" cy="342348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  <a:buSzTx/>
            </a:pPr>
            <a:r>
              <a:rPr lang="en-US" altLang="zh-CN" sz="179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1970</a:t>
            </a:r>
            <a:r>
              <a:rPr lang="zh-CN" altLang="en-US" sz="1795" b="1"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r>
              <a:rPr lang="en-US" altLang="zh-CN" sz="1795" b="1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1795" b="1">
                <a:latin typeface="宋体" panose="02010600030101010101" pitchFamily="2" charset="-122"/>
                <a:ea typeface="宋体" panose="02010600030101010101" pitchFamily="2" charset="-122"/>
              </a:rPr>
              <a:t>月</a:t>
            </a:r>
            <a:r>
              <a:rPr lang="en-US" altLang="zh-CN" sz="1795" b="1">
                <a:latin typeface="宋体" panose="02010600030101010101" pitchFamily="2" charset="-122"/>
                <a:ea typeface="宋体" panose="02010600030101010101" pitchFamily="2" charset="-122"/>
              </a:rPr>
              <a:t>24</a:t>
            </a:r>
            <a:r>
              <a:rPr lang="zh-CN" altLang="en-US" sz="1795" b="1">
                <a:latin typeface="宋体" panose="02010600030101010101" pitchFamily="2" charset="-122"/>
                <a:ea typeface="宋体" panose="02010600030101010101" pitchFamily="2" charset="-122"/>
              </a:rPr>
              <a:t>，发射</a:t>
            </a:r>
            <a:r>
              <a:rPr lang="zh-CN" altLang="en-US" sz="179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第一颗人造地球卫星</a:t>
            </a:r>
            <a:endParaRPr lang="zh-CN" altLang="en-US" sz="1795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SzTx/>
            </a:pPr>
            <a:r>
              <a:rPr lang="en-US" altLang="zh-CN" sz="179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1975</a:t>
            </a:r>
            <a:r>
              <a:rPr lang="en-US" altLang="zh-CN" sz="1795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1795" b="1">
                <a:latin typeface="宋体" panose="02010600030101010101" pitchFamily="2" charset="-122"/>
                <a:ea typeface="宋体" panose="02010600030101010101" pitchFamily="2" charset="-122"/>
              </a:rPr>
              <a:t>11.26</a:t>
            </a:r>
            <a:r>
              <a:rPr lang="zh-CN" altLang="en-US" sz="1795" b="1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179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“返回遥感卫星一号”</a:t>
            </a:r>
            <a:r>
              <a:rPr lang="zh-CN" altLang="en-US" sz="1795" b="1">
                <a:latin typeface="宋体" panose="02010600030101010101" pitchFamily="2" charset="-122"/>
                <a:ea typeface="宋体" panose="02010600030101010101" pitchFamily="2" charset="-122"/>
              </a:rPr>
              <a:t>，三天后成功回收卫星。</a:t>
            </a:r>
          </a:p>
          <a:p>
            <a:pPr>
              <a:lnSpc>
                <a:spcPct val="150000"/>
              </a:lnSpc>
              <a:buSzTx/>
            </a:pPr>
            <a:r>
              <a:rPr lang="en-US" altLang="zh-CN" sz="179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1981</a:t>
            </a:r>
            <a:r>
              <a:rPr lang="zh-CN" altLang="en-US" sz="1795" b="1"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r>
              <a:rPr lang="en-US" altLang="zh-CN" sz="1795" b="1"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r>
              <a:rPr lang="zh-CN" altLang="en-US" sz="1795" b="1">
                <a:latin typeface="宋体" panose="02010600030101010101" pitchFamily="2" charset="-122"/>
                <a:ea typeface="宋体" panose="02010600030101010101" pitchFamily="2" charset="-122"/>
              </a:rPr>
              <a:t>月</a:t>
            </a:r>
            <a:r>
              <a:rPr lang="en-US" altLang="zh-CN" sz="1795" b="1">
                <a:latin typeface="宋体" panose="02010600030101010101" pitchFamily="2" charset="-122"/>
                <a:ea typeface="宋体" panose="02010600030101010101" pitchFamily="2" charset="-122"/>
              </a:rPr>
              <a:t>20</a:t>
            </a:r>
            <a:r>
              <a:rPr lang="zh-CN" altLang="en-US" sz="1795" b="1">
                <a:latin typeface="宋体" panose="02010600030101010101" pitchFamily="2" charset="-122"/>
                <a:ea typeface="宋体" panose="02010600030101010101" pitchFamily="2" charset="-122"/>
              </a:rPr>
              <a:t>，成功实现</a:t>
            </a:r>
            <a:r>
              <a:rPr lang="zh-CN" altLang="en-US" sz="179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“一箭多星”</a:t>
            </a:r>
            <a:r>
              <a:rPr lang="zh-CN" altLang="en-US" sz="1795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</a:p>
          <a:p>
            <a:pPr>
              <a:lnSpc>
                <a:spcPct val="150000"/>
              </a:lnSpc>
              <a:buSzTx/>
            </a:pPr>
            <a:r>
              <a:rPr lang="en-US" altLang="zh-CN" sz="179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1999</a:t>
            </a:r>
            <a:r>
              <a:rPr lang="zh-CN" altLang="en-US" sz="1795" b="1"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r>
              <a:rPr lang="en-US" altLang="zh-CN" sz="1795" b="1">
                <a:latin typeface="宋体" panose="02010600030101010101" pitchFamily="2" charset="-122"/>
                <a:ea typeface="宋体" panose="02010600030101010101" pitchFamily="2" charset="-122"/>
              </a:rPr>
              <a:t>11</a:t>
            </a:r>
            <a:r>
              <a:rPr lang="zh-CN" altLang="en-US" sz="1795" b="1">
                <a:latin typeface="宋体" panose="02010600030101010101" pitchFamily="2" charset="-122"/>
                <a:ea typeface="宋体" panose="02010600030101010101" pitchFamily="2" charset="-122"/>
              </a:rPr>
              <a:t>月</a:t>
            </a:r>
            <a:r>
              <a:rPr lang="en-US" altLang="zh-CN" sz="1795" b="1">
                <a:latin typeface="宋体" panose="02010600030101010101" pitchFamily="2" charset="-122"/>
                <a:ea typeface="宋体" panose="02010600030101010101" pitchFamily="2" charset="-122"/>
              </a:rPr>
              <a:t>20</a:t>
            </a:r>
            <a:r>
              <a:rPr lang="zh-CN" altLang="en-US" sz="1795" b="1">
                <a:latin typeface="宋体" panose="02010600030101010101" pitchFamily="2" charset="-122"/>
                <a:ea typeface="宋体" panose="02010600030101010101" pitchFamily="2" charset="-122"/>
              </a:rPr>
              <a:t>号，我国第一艘</a:t>
            </a:r>
            <a:r>
              <a:rPr lang="zh-CN" altLang="en-US" sz="179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载人航天试验飞船</a:t>
            </a:r>
            <a:r>
              <a:rPr lang="zh-CN" altLang="en-US" sz="1795" b="1">
                <a:latin typeface="宋体" panose="02010600030101010101" pitchFamily="2" charset="-122"/>
                <a:ea typeface="宋体" panose="02010600030101010101" pitchFamily="2" charset="-122"/>
              </a:rPr>
              <a:t>“神一”发射成功，标志着我国载人航天技术取得突破性进展。</a:t>
            </a:r>
          </a:p>
        </p:txBody>
      </p:sp>
      <p:pic>
        <p:nvPicPr>
          <p:cNvPr id="66566" name="Picture 8" descr="神六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1806" y="1500187"/>
            <a:ext cx="2311235" cy="3214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127001" y="84664"/>
            <a:ext cx="1403985" cy="4615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新知教授</a:t>
            </a:r>
          </a:p>
        </p:txBody>
      </p:sp>
    </p:spTree>
    <p:extLst>
      <p:ext uri="{BB962C8B-B14F-4D97-AF65-F5344CB8AC3E}">
        <p14:creationId xmlns:p14="http://schemas.microsoft.com/office/powerpoint/2010/main" val="59949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500"/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500"/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500"/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6" grpId="0" animBg="1"/>
      <p:bldP spid="10342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2" name="Text Box 4"/>
          <p:cNvSpPr txBox="1"/>
          <p:nvPr/>
        </p:nvSpPr>
        <p:spPr>
          <a:xfrm>
            <a:off x="4678893" y="3536157"/>
            <a:ext cx="3046413" cy="134125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  <a:buSzTx/>
            </a:pPr>
            <a:r>
              <a:rPr lang="en-US" altLang="zh-CN" sz="179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2003.10.15</a:t>
            </a:r>
            <a:r>
              <a:rPr lang="zh-CN" altLang="en-US" sz="179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1795" b="1">
                <a:latin typeface="宋体" panose="02010600030101010101" pitchFamily="2" charset="-122"/>
                <a:ea typeface="宋体" panose="02010600030101010101" pitchFamily="2" charset="-122"/>
              </a:rPr>
              <a:t>“神</a:t>
            </a:r>
            <a:r>
              <a:rPr lang="en-US" altLang="zh-CN" sz="1795" b="1">
                <a:latin typeface="宋体" panose="02010600030101010101" pitchFamily="2" charset="-122"/>
                <a:ea typeface="宋体" panose="02010600030101010101" pitchFamily="2" charset="-122"/>
              </a:rPr>
              <a:t>5”</a:t>
            </a:r>
            <a:r>
              <a:rPr lang="zh-CN" altLang="en-US" sz="1795" b="1">
                <a:latin typeface="宋体" panose="02010600030101010101" pitchFamily="2" charset="-122"/>
                <a:ea typeface="宋体" panose="02010600030101010101" pitchFamily="2" charset="-122"/>
              </a:rPr>
              <a:t>发射成功</a:t>
            </a:r>
            <a:r>
              <a:rPr lang="zh-CN" altLang="en-US" sz="179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杨利伟</a:t>
            </a:r>
            <a:r>
              <a:rPr lang="zh-CN" altLang="en-US" sz="1795" b="1">
                <a:latin typeface="宋体" panose="02010600030101010101" pitchFamily="2" charset="-122"/>
                <a:ea typeface="宋体" panose="02010600030101010101" pitchFamily="2" charset="-122"/>
              </a:rPr>
              <a:t>是中国第一位进入太空的人</a:t>
            </a:r>
          </a:p>
        </p:txBody>
      </p:sp>
      <p:pic>
        <p:nvPicPr>
          <p:cNvPr id="104453" name="Picture 5" descr="7-图片-39神州五号遨游太空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8697" y="696516"/>
            <a:ext cx="2364681" cy="1814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7587" name="Picture 6" descr="7-图片-40杨利伟"/>
          <p:cNvPicPr>
            <a:picLocks noChangeAspect="1"/>
          </p:cNvPicPr>
          <p:nvPr/>
        </p:nvPicPr>
        <p:blipFill>
          <a:blip r:embed="rId3"/>
          <a:srcRect t="1999" r="2072"/>
          <a:stretch>
            <a:fillRect/>
          </a:stretch>
        </p:blipFill>
        <p:spPr>
          <a:xfrm>
            <a:off x="5159906" y="857250"/>
            <a:ext cx="2244725" cy="262651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4455" name="Picture 7" descr="7-图片-41神州飞船成功返回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2143" y="3003947"/>
            <a:ext cx="2578465" cy="172759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456" name="Text Box 8"/>
          <p:cNvSpPr txBox="1"/>
          <p:nvPr/>
        </p:nvSpPr>
        <p:spPr>
          <a:xfrm>
            <a:off x="1525588" y="2518173"/>
            <a:ext cx="3070166" cy="3692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buSzTx/>
            </a:pPr>
            <a:r>
              <a:rPr lang="zh-CN" altLang="en-US" sz="179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神州五号</a:t>
            </a:r>
            <a:r>
              <a:rPr lang="zh-CN" altLang="en-US" sz="1795" b="1">
                <a:latin typeface="宋体" panose="02010600030101010101" pitchFamily="2" charset="-122"/>
                <a:ea typeface="宋体" panose="02010600030101010101" pitchFamily="2" charset="-122"/>
              </a:rPr>
              <a:t>遨游太空</a:t>
            </a:r>
          </a:p>
        </p:txBody>
      </p:sp>
      <p:sp>
        <p:nvSpPr>
          <p:cNvPr id="104457" name="Text Box 9"/>
          <p:cNvSpPr txBox="1"/>
          <p:nvPr/>
        </p:nvSpPr>
        <p:spPr>
          <a:xfrm>
            <a:off x="1726565" y="4743733"/>
            <a:ext cx="2181860" cy="36921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buSzTx/>
            </a:pPr>
            <a:r>
              <a:rPr lang="zh-CN" altLang="en-US" sz="1795" b="1">
                <a:latin typeface="宋体" panose="02010600030101010101" pitchFamily="2" charset="-122"/>
                <a:ea typeface="宋体" panose="02010600030101010101" pitchFamily="2" charset="-122"/>
              </a:rPr>
              <a:t>神州飞船成功</a:t>
            </a:r>
            <a:r>
              <a:rPr lang="zh-CN" altLang="en-US" sz="1795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</a:t>
            </a:r>
          </a:p>
        </p:txBody>
      </p:sp>
      <p:sp>
        <p:nvSpPr>
          <p:cNvPr id="27656" name="Rectangle 10"/>
          <p:cNvSpPr>
            <a:spLocks noChangeArrowheads="1"/>
          </p:cNvSpPr>
          <p:nvPr/>
        </p:nvSpPr>
        <p:spPr bwMode="auto">
          <a:xfrm>
            <a:off x="4572000" y="1052513"/>
            <a:ext cx="534458" cy="2162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795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            </a:t>
            </a:r>
            <a:r>
              <a:rPr kumimoji="1" lang="zh-CN" altLang="en-US" sz="179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中国实现飞天梦</a:t>
            </a:r>
          </a:p>
        </p:txBody>
      </p:sp>
      <p:sp>
        <p:nvSpPr>
          <p:cNvPr id="2" name="矩形 1"/>
          <p:cNvSpPr/>
          <p:nvPr/>
        </p:nvSpPr>
        <p:spPr>
          <a:xfrm>
            <a:off x="127001" y="84664"/>
            <a:ext cx="1403985" cy="4615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新知教授</a:t>
            </a:r>
          </a:p>
        </p:txBody>
      </p:sp>
    </p:spTree>
    <p:extLst>
      <p:ext uri="{BB962C8B-B14F-4D97-AF65-F5344CB8AC3E}">
        <p14:creationId xmlns:p14="http://schemas.microsoft.com/office/powerpoint/2010/main" val="12061547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500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500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500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500"/>
                                        <p:tgtEl>
                                          <p:spTgt spid="1044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500"/>
                                        <p:tgtEl>
                                          <p:spTgt spid="1044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500"/>
                                        <p:tgtEl>
                                          <p:spTgt spid="1044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2" grpId="0"/>
      <p:bldP spid="104456" grpId="0"/>
      <p:bldP spid="10445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Picture 5" descr="7-图片-42神州六号成功返回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143" y="910830"/>
            <a:ext cx="3420533" cy="256936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5478" name="Text Box 6"/>
          <p:cNvSpPr txBox="1"/>
          <p:nvPr/>
        </p:nvSpPr>
        <p:spPr>
          <a:xfrm>
            <a:off x="1311805" y="3482579"/>
            <a:ext cx="3848100" cy="134125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  <a:buSzTx/>
            </a:pPr>
            <a:r>
              <a:rPr lang="en-US" altLang="zh-CN" sz="179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2005.10.17</a:t>
            </a:r>
            <a:r>
              <a:rPr lang="zh-CN" altLang="en-US" sz="179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，费俊龙和聂海胜</a:t>
            </a:r>
            <a:r>
              <a:rPr lang="zh-CN" altLang="en-US" sz="1795" b="1">
                <a:latin typeface="宋体" panose="02010600030101010101" pitchFamily="2" charset="-122"/>
                <a:ea typeface="宋体" panose="02010600030101010101" pitchFamily="2" charset="-122"/>
              </a:rPr>
              <a:t>乘座</a:t>
            </a:r>
            <a:r>
              <a:rPr lang="zh-CN" altLang="en-US" sz="1795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“神</a:t>
            </a:r>
            <a:r>
              <a:rPr lang="en-US" altLang="zh-CN" sz="1795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6”</a:t>
            </a:r>
            <a:r>
              <a:rPr lang="zh-CN" altLang="en-US" sz="1795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飞船经过五天的太空飞行成功返回</a:t>
            </a:r>
          </a:p>
        </p:txBody>
      </p:sp>
      <p:sp>
        <p:nvSpPr>
          <p:cNvPr id="105480" name="Text Box 8"/>
          <p:cNvSpPr txBox="1"/>
          <p:nvPr/>
        </p:nvSpPr>
        <p:spPr>
          <a:xfrm>
            <a:off x="5486518" y="4232672"/>
            <a:ext cx="2025004" cy="3692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buSzTx/>
            </a:pPr>
            <a:r>
              <a:rPr lang="en-US" altLang="zh-CN" sz="1795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1795" b="1">
                <a:latin typeface="宋体" panose="02010600030101010101" pitchFamily="2" charset="-122"/>
                <a:ea typeface="宋体" panose="02010600030101010101" pitchFamily="2" charset="-122"/>
              </a:rPr>
              <a:t>神</a:t>
            </a:r>
            <a:r>
              <a:rPr lang="en-US" altLang="zh-CN" sz="1795" b="1">
                <a:latin typeface="宋体" panose="02010600030101010101" pitchFamily="2" charset="-122"/>
                <a:ea typeface="宋体" panose="02010600030101010101" pitchFamily="2" charset="-122"/>
              </a:rPr>
              <a:t>6”</a:t>
            </a:r>
            <a:r>
              <a:rPr lang="zh-CN" altLang="en-US" sz="1795" b="1">
                <a:latin typeface="宋体" panose="02010600030101010101" pitchFamily="2" charset="-122"/>
                <a:ea typeface="宋体" panose="02010600030101010101" pitchFamily="2" charset="-122"/>
              </a:rPr>
              <a:t>打开舱门</a:t>
            </a:r>
          </a:p>
        </p:txBody>
      </p:sp>
      <p:pic>
        <p:nvPicPr>
          <p:cNvPr id="105484" name="Picture 12" descr="7-图片-43神州六号打开舱门瞬间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6797" y="750095"/>
            <a:ext cx="2358743" cy="349210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127001" y="84664"/>
            <a:ext cx="1403985" cy="4615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新知教授</a:t>
            </a:r>
          </a:p>
        </p:txBody>
      </p:sp>
    </p:spTree>
    <p:extLst>
      <p:ext uri="{BB962C8B-B14F-4D97-AF65-F5344CB8AC3E}">
        <p14:creationId xmlns:p14="http://schemas.microsoft.com/office/powerpoint/2010/main" val="15835357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5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5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500"/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500"/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500"/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8" grpId="0"/>
      <p:bldP spid="10548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500" name="Picture 4" descr="7-图片-38神州飞船发射现场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250" y="803673"/>
            <a:ext cx="2725738" cy="3771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6501" name="Text Box 5"/>
          <p:cNvSpPr txBox="1"/>
          <p:nvPr/>
        </p:nvSpPr>
        <p:spPr>
          <a:xfrm>
            <a:off x="4251326" y="2464593"/>
            <a:ext cx="3664009" cy="64675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buSzTx/>
            </a:pPr>
            <a:r>
              <a:rPr lang="en-US" altLang="zh-CN" sz="179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2007.10.24</a:t>
            </a:r>
            <a:r>
              <a:rPr lang="zh-CN" altLang="en-US" sz="1795" b="1">
                <a:latin typeface="宋体" panose="02010600030101010101" pitchFamily="2" charset="-122"/>
                <a:ea typeface="宋体" panose="02010600030101010101" pitchFamily="2" charset="-122"/>
              </a:rPr>
              <a:t>，发射成功了第一颗月球探测卫星“         ”</a:t>
            </a:r>
          </a:p>
        </p:txBody>
      </p:sp>
      <p:sp>
        <p:nvSpPr>
          <p:cNvPr id="106502" name="Text Box 6"/>
          <p:cNvSpPr txBox="1"/>
          <p:nvPr/>
        </p:nvSpPr>
        <p:spPr>
          <a:xfrm>
            <a:off x="1739372" y="4554141"/>
            <a:ext cx="2084387" cy="3692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buSzTx/>
            </a:pPr>
            <a:r>
              <a:rPr lang="zh-CN" altLang="en-US" sz="1795" b="1">
                <a:latin typeface="宋体" panose="02010600030101010101" pitchFamily="2" charset="-122"/>
                <a:ea typeface="宋体" panose="02010600030101010101" pitchFamily="2" charset="-122"/>
              </a:rPr>
              <a:t>神州飞船发射现场</a:t>
            </a:r>
            <a:endParaRPr lang="zh-CN" altLang="en-US" sz="1795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6503" name="Text Box 7"/>
          <p:cNvSpPr txBox="1"/>
          <p:nvPr/>
        </p:nvSpPr>
        <p:spPr>
          <a:xfrm>
            <a:off x="5694680" y="2786275"/>
            <a:ext cx="1151890" cy="36921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buSzTx/>
            </a:pPr>
            <a:r>
              <a:rPr lang="zh-CN" altLang="en-US" sz="1795" b="1">
                <a:solidFill>
                  <a:schemeClr val="accent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嫦娥一号</a:t>
            </a:r>
          </a:p>
        </p:txBody>
      </p:sp>
      <p:sp>
        <p:nvSpPr>
          <p:cNvPr id="29702" name="Rectangle 8"/>
          <p:cNvSpPr>
            <a:spLocks noChangeArrowheads="1"/>
          </p:cNvSpPr>
          <p:nvPr/>
        </p:nvSpPr>
        <p:spPr bwMode="auto">
          <a:xfrm>
            <a:off x="4156075" y="1185933"/>
            <a:ext cx="3404870" cy="8453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795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    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中国实现飞天梦</a:t>
            </a:r>
          </a:p>
        </p:txBody>
      </p:sp>
      <p:sp>
        <p:nvSpPr>
          <p:cNvPr id="2" name="矩形 1"/>
          <p:cNvSpPr/>
          <p:nvPr/>
        </p:nvSpPr>
        <p:spPr>
          <a:xfrm>
            <a:off x="127001" y="84664"/>
            <a:ext cx="1403985" cy="4615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新知教授</a:t>
            </a:r>
          </a:p>
        </p:txBody>
      </p:sp>
    </p:spTree>
    <p:extLst>
      <p:ext uri="{BB962C8B-B14F-4D97-AF65-F5344CB8AC3E}">
        <p14:creationId xmlns:p14="http://schemas.microsoft.com/office/powerpoint/2010/main" val="2218112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500"/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500"/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500"/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500"/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500"/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500"/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500"/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500"/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500"/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01" grpId="0"/>
      <p:bldP spid="106502" grpId="0"/>
      <p:bldP spid="10650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Picture 2" descr="地球与月球的合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6601" y="964406"/>
            <a:ext cx="3046413" cy="3752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8547" name="Text Box 3"/>
          <p:cNvSpPr txBox="1"/>
          <p:nvPr/>
        </p:nvSpPr>
        <p:spPr>
          <a:xfrm>
            <a:off x="5587471" y="910829"/>
            <a:ext cx="641350" cy="379396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SzTx/>
            </a:pPr>
            <a:r>
              <a:rPr lang="zh-CN" altLang="en-US" sz="2995" b="1">
                <a:solidFill>
                  <a:schemeClr val="accent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我们的邻居</a:t>
            </a:r>
            <a:r>
              <a:rPr lang="en-US" altLang="zh-CN" sz="2995" b="1">
                <a:solidFill>
                  <a:schemeClr val="accent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--</a:t>
            </a:r>
            <a:r>
              <a:rPr lang="zh-CN" altLang="en-US" sz="2995" b="1">
                <a:solidFill>
                  <a:schemeClr val="accent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月球</a:t>
            </a:r>
          </a:p>
        </p:txBody>
      </p:sp>
      <p:sp>
        <p:nvSpPr>
          <p:cNvPr id="2" name="矩形 1"/>
          <p:cNvSpPr/>
          <p:nvPr/>
        </p:nvSpPr>
        <p:spPr>
          <a:xfrm>
            <a:off x="127001" y="84664"/>
            <a:ext cx="1403985" cy="4615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新知教授</a:t>
            </a:r>
          </a:p>
        </p:txBody>
      </p:sp>
    </p:spTree>
    <p:extLst>
      <p:ext uri="{BB962C8B-B14F-4D97-AF65-F5344CB8AC3E}">
        <p14:creationId xmlns:p14="http://schemas.microsoft.com/office/powerpoint/2010/main" val="1599022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1" name="Picture 2" descr="“阿波罗”15号的月球车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9709" y="1212057"/>
            <a:ext cx="5344583" cy="3609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682" name="Text Box 3"/>
          <p:cNvSpPr txBox="1"/>
          <p:nvPr/>
        </p:nvSpPr>
        <p:spPr>
          <a:xfrm>
            <a:off x="3556530" y="696516"/>
            <a:ext cx="3717455" cy="554454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SzTx/>
            </a:pPr>
            <a:r>
              <a:rPr lang="zh-CN" altLang="en-US" sz="2995" b="1">
                <a:solidFill>
                  <a:schemeClr val="accent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漫步月球</a:t>
            </a:r>
            <a:r>
              <a:rPr lang="zh-CN" altLang="en-US" sz="2995">
                <a:solidFill>
                  <a:schemeClr val="accent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。。。</a:t>
            </a:r>
          </a:p>
        </p:txBody>
      </p:sp>
      <p:sp>
        <p:nvSpPr>
          <p:cNvPr id="2" name="矩形 1"/>
          <p:cNvSpPr/>
          <p:nvPr/>
        </p:nvSpPr>
        <p:spPr>
          <a:xfrm>
            <a:off x="127001" y="84664"/>
            <a:ext cx="1403985" cy="4615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新知教授</a:t>
            </a:r>
          </a:p>
        </p:txBody>
      </p:sp>
    </p:spTree>
    <p:extLst>
      <p:ext uri="{BB962C8B-B14F-4D97-AF65-F5344CB8AC3E}">
        <p14:creationId xmlns:p14="http://schemas.microsoft.com/office/powerpoint/2010/main" val="42795119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2" descr="20031132201452_ZGiTJ86g9ZG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1805" y="2946797"/>
            <a:ext cx="1915736" cy="155138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AutoShape 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022071" y="1178718"/>
            <a:ext cx="4489450" cy="696516"/>
          </a:xfrm>
          <a:prstGeom prst="cloudCallout">
            <a:avLst>
              <a:gd name="adj1" fmla="val -51690"/>
              <a:gd name="adj2" fmla="val 70616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795" b="1" i="0" u="none" strike="noStrike" kern="1200" cap="none" spc="0" normalizeH="0" baseline="0" noProof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古代人对宇宙是如何认识的？</a:t>
            </a:r>
          </a:p>
        </p:txBody>
      </p:sp>
      <p:sp>
        <p:nvSpPr>
          <p:cNvPr id="49156" name="Text Box 4"/>
          <p:cNvSpPr txBox="1"/>
          <p:nvPr/>
        </p:nvSpPr>
        <p:spPr>
          <a:xfrm>
            <a:off x="3235856" y="2196704"/>
            <a:ext cx="2532145" cy="3692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buSzTx/>
            </a:pPr>
            <a:r>
              <a:rPr lang="en-US" altLang="zh-CN" sz="179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179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、盖天说</a:t>
            </a:r>
            <a:r>
              <a:rPr lang="zh-CN" altLang="en-US" sz="1795" b="1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</a:p>
        </p:txBody>
      </p:sp>
      <p:sp>
        <p:nvSpPr>
          <p:cNvPr id="49157" name="Text Box 5"/>
          <p:cNvSpPr txBox="1"/>
          <p:nvPr/>
        </p:nvSpPr>
        <p:spPr>
          <a:xfrm>
            <a:off x="3448450" y="2625328"/>
            <a:ext cx="3154492" cy="3692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SzTx/>
            </a:pPr>
            <a:r>
              <a:rPr lang="en-US" altLang="zh-CN" sz="1795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1795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天圆</a:t>
            </a:r>
            <a:r>
              <a:rPr lang="zh-CN" altLang="en-US" sz="1795" b="1">
                <a:latin typeface="宋体" panose="02010600030101010101" pitchFamily="2" charset="-122"/>
                <a:ea typeface="宋体" panose="02010600030101010101" pitchFamily="2" charset="-122"/>
              </a:rPr>
              <a:t>如张盖，</a:t>
            </a:r>
            <a:r>
              <a:rPr lang="zh-CN" altLang="en-US" sz="1795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地方</a:t>
            </a:r>
            <a:r>
              <a:rPr lang="zh-CN" altLang="en-US" sz="1795" b="1">
                <a:latin typeface="宋体" panose="02010600030101010101" pitchFamily="2" charset="-122"/>
                <a:ea typeface="宋体" panose="02010600030101010101" pitchFamily="2" charset="-122"/>
              </a:rPr>
              <a:t>如棋局”</a:t>
            </a:r>
          </a:p>
        </p:txBody>
      </p:sp>
      <p:sp>
        <p:nvSpPr>
          <p:cNvPr id="49158" name="Text Box 6"/>
          <p:cNvSpPr txBox="1"/>
          <p:nvPr/>
        </p:nvSpPr>
        <p:spPr>
          <a:xfrm>
            <a:off x="3235856" y="3053953"/>
            <a:ext cx="2574901" cy="3692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buSzTx/>
            </a:pPr>
            <a:r>
              <a:rPr lang="en-US" altLang="zh-CN" sz="179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179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、浑天说</a:t>
            </a:r>
            <a:r>
              <a:rPr lang="zh-CN" altLang="en-US" sz="1795" b="1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en-US" altLang="zh-CN" sz="1795" b="1"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sz="1795" b="1">
                <a:latin typeface="宋体" panose="02010600030101010101" pitchFamily="2" charset="-122"/>
                <a:ea typeface="宋体" panose="02010600030101010101" pitchFamily="2" charset="-122"/>
              </a:rPr>
              <a:t>汉</a:t>
            </a:r>
            <a:r>
              <a:rPr lang="en-US" altLang="zh-CN" sz="1795" b="1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1795" b="1">
                <a:latin typeface="宋体" panose="02010600030101010101" pitchFamily="2" charset="-122"/>
                <a:ea typeface="宋体" panose="02010600030101010101" pitchFamily="2" charset="-122"/>
              </a:rPr>
              <a:t>张衡</a:t>
            </a:r>
          </a:p>
        </p:txBody>
      </p:sp>
      <p:sp>
        <p:nvSpPr>
          <p:cNvPr id="49159" name="Text Box 7">
            <a:hlinkClick r:id="rId3" action="ppaction://hlinksldjump"/>
          </p:cNvPr>
          <p:cNvSpPr txBox="1"/>
          <p:nvPr/>
        </p:nvSpPr>
        <p:spPr>
          <a:xfrm>
            <a:off x="3503083" y="3482579"/>
            <a:ext cx="4326738" cy="3692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SzTx/>
            </a:pPr>
            <a:r>
              <a:rPr lang="en-US" altLang="zh-CN" sz="1795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1795" b="1">
                <a:latin typeface="宋体" panose="02010600030101010101" pitchFamily="2" charset="-122"/>
                <a:ea typeface="宋体" panose="02010600030101010101" pitchFamily="2" charset="-122"/>
              </a:rPr>
              <a:t>天之包地，如壳之裹黄”</a:t>
            </a:r>
          </a:p>
        </p:txBody>
      </p:sp>
      <p:sp>
        <p:nvSpPr>
          <p:cNvPr id="49160" name="Text Box 8"/>
          <p:cNvSpPr txBox="1"/>
          <p:nvPr/>
        </p:nvSpPr>
        <p:spPr>
          <a:xfrm>
            <a:off x="1285675" y="1869282"/>
            <a:ext cx="1992936" cy="554454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995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天圆地方</a:t>
            </a:r>
          </a:p>
        </p:txBody>
      </p:sp>
      <p:sp>
        <p:nvSpPr>
          <p:cNvPr id="2" name="矩形 1"/>
          <p:cNvSpPr/>
          <p:nvPr/>
        </p:nvSpPr>
        <p:spPr>
          <a:xfrm>
            <a:off x="127001" y="84664"/>
            <a:ext cx="1403985" cy="4615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新知教授</a:t>
            </a:r>
          </a:p>
        </p:txBody>
      </p:sp>
    </p:spTree>
    <p:extLst>
      <p:ext uri="{BB962C8B-B14F-4D97-AF65-F5344CB8AC3E}">
        <p14:creationId xmlns:p14="http://schemas.microsoft.com/office/powerpoint/2010/main" val="22925195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500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500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500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500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500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500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500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500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500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500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500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500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/>
      <p:bldP spid="49157" grpId="0"/>
      <p:bldP spid="49158" grpId="0"/>
      <p:bldP spid="49159" grpId="0"/>
      <p:bldP spid="4916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5" name="Picture 2" descr="1172007-hpkSmM7s9V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4078" y="964407"/>
            <a:ext cx="5326768" cy="342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2706" name="Text Box 3"/>
          <p:cNvSpPr txBox="1"/>
          <p:nvPr/>
        </p:nvSpPr>
        <p:spPr>
          <a:xfrm>
            <a:off x="1393754" y="4462462"/>
            <a:ext cx="3878980" cy="3692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1795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1620" name="Rectangle 4"/>
          <p:cNvSpPr>
            <a:spLocks noChangeArrowheads="1"/>
          </p:cNvSpPr>
          <p:nvPr/>
        </p:nvSpPr>
        <p:spPr bwMode="auto">
          <a:xfrm>
            <a:off x="3503084" y="4446985"/>
            <a:ext cx="2307673" cy="5774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995" b="1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月球表面</a:t>
            </a:r>
          </a:p>
        </p:txBody>
      </p:sp>
      <p:sp>
        <p:nvSpPr>
          <p:cNvPr id="2" name="矩形 1"/>
          <p:cNvSpPr/>
          <p:nvPr/>
        </p:nvSpPr>
        <p:spPr>
          <a:xfrm>
            <a:off x="127001" y="84664"/>
            <a:ext cx="1403985" cy="4615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新知教授</a:t>
            </a:r>
          </a:p>
        </p:txBody>
      </p:sp>
    </p:spTree>
    <p:extLst>
      <p:ext uri="{BB962C8B-B14F-4D97-AF65-F5344CB8AC3E}">
        <p14:creationId xmlns:p14="http://schemas.microsoft.com/office/powerpoint/2010/main" val="3609152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Text Box 4"/>
          <p:cNvSpPr txBox="1"/>
          <p:nvPr/>
        </p:nvSpPr>
        <p:spPr>
          <a:xfrm>
            <a:off x="1367626" y="1446610"/>
            <a:ext cx="6464571" cy="3692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SzTx/>
            </a:pPr>
            <a:r>
              <a:rPr lang="zh-CN" altLang="en-US" sz="1795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人的一生相对于浩淼的宇宙是多么的渺小和短暂</a:t>
            </a:r>
          </a:p>
        </p:txBody>
      </p:sp>
      <p:sp>
        <p:nvSpPr>
          <p:cNvPr id="15365" name="Text Box 5"/>
          <p:cNvSpPr txBox="1"/>
          <p:nvPr/>
        </p:nvSpPr>
        <p:spPr>
          <a:xfrm>
            <a:off x="1372376" y="1928812"/>
            <a:ext cx="5871916" cy="3692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SzTx/>
            </a:pPr>
            <a:r>
              <a:rPr lang="zh-CN" altLang="en-US" sz="1795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但是人类对宇宙奥秘的探索却是一刻也未停止过</a:t>
            </a:r>
          </a:p>
        </p:txBody>
      </p:sp>
      <p:sp>
        <p:nvSpPr>
          <p:cNvPr id="15366" name="Text Box 6"/>
          <p:cNvSpPr txBox="1"/>
          <p:nvPr/>
        </p:nvSpPr>
        <p:spPr>
          <a:xfrm>
            <a:off x="1365250" y="2357438"/>
            <a:ext cx="4520330" cy="3692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SzTx/>
            </a:pPr>
            <a:r>
              <a:rPr lang="zh-CN" altLang="en-US" sz="1795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宇宙有多大？</a:t>
            </a:r>
          </a:p>
        </p:txBody>
      </p:sp>
      <p:sp>
        <p:nvSpPr>
          <p:cNvPr id="15367" name="Text Box 7"/>
          <p:cNvSpPr txBox="1"/>
          <p:nvPr/>
        </p:nvSpPr>
        <p:spPr>
          <a:xfrm>
            <a:off x="1365251" y="2786062"/>
            <a:ext cx="4013189" cy="3692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SzTx/>
            </a:pPr>
            <a:r>
              <a:rPr lang="zh-CN" altLang="en-US" sz="1795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宇宙是有限还是无限？</a:t>
            </a:r>
          </a:p>
        </p:txBody>
      </p:sp>
      <p:sp>
        <p:nvSpPr>
          <p:cNvPr id="15368" name="Text Box 8"/>
          <p:cNvSpPr txBox="1"/>
          <p:nvPr/>
        </p:nvSpPr>
        <p:spPr>
          <a:xfrm>
            <a:off x="1365251" y="3214687"/>
            <a:ext cx="3528613" cy="3692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SzTx/>
            </a:pPr>
            <a:r>
              <a:rPr lang="zh-CN" altLang="en-US" sz="1795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宇宙有没有中心？</a:t>
            </a:r>
          </a:p>
        </p:txBody>
      </p:sp>
      <p:sp>
        <p:nvSpPr>
          <p:cNvPr id="15370" name="Text Box 10"/>
          <p:cNvSpPr txBox="1"/>
          <p:nvPr/>
        </p:nvSpPr>
        <p:spPr>
          <a:xfrm>
            <a:off x="1365250" y="3589734"/>
            <a:ext cx="5064290" cy="3692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SzTx/>
            </a:pPr>
            <a:r>
              <a:rPr lang="zh-CN" altLang="en-US" sz="1795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如果有，它的中心在哪里？</a:t>
            </a:r>
          </a:p>
        </p:txBody>
      </p:sp>
      <p:sp>
        <p:nvSpPr>
          <p:cNvPr id="15371" name="Text Box 11"/>
          <p:cNvSpPr txBox="1"/>
          <p:nvPr/>
        </p:nvSpPr>
        <p:spPr>
          <a:xfrm>
            <a:off x="1329619" y="3970734"/>
            <a:ext cx="2921706" cy="3692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SzTx/>
            </a:pPr>
            <a:r>
              <a:rPr lang="zh-CN" altLang="en-US" sz="1795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宇宙如何变化？</a:t>
            </a:r>
          </a:p>
        </p:txBody>
      </p:sp>
      <p:sp>
        <p:nvSpPr>
          <p:cNvPr id="15372" name="Text Box 12"/>
          <p:cNvSpPr txBox="1"/>
          <p:nvPr/>
        </p:nvSpPr>
        <p:spPr>
          <a:xfrm>
            <a:off x="1311806" y="4368403"/>
            <a:ext cx="3905109" cy="3692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SzTx/>
            </a:pPr>
            <a:r>
              <a:rPr lang="zh-CN" altLang="en-US" sz="1795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宇宙的未来将是什么？</a:t>
            </a:r>
          </a:p>
        </p:txBody>
      </p:sp>
      <p:sp>
        <p:nvSpPr>
          <p:cNvPr id="2" name="矩形 1"/>
          <p:cNvSpPr/>
          <p:nvPr/>
        </p:nvSpPr>
        <p:spPr>
          <a:xfrm>
            <a:off x="153035" y="86574"/>
            <a:ext cx="1402080" cy="461515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400" b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课堂感悟</a:t>
            </a:r>
          </a:p>
        </p:txBody>
      </p:sp>
    </p:spTree>
    <p:extLst>
      <p:ext uri="{BB962C8B-B14F-4D97-AF65-F5344CB8AC3E}">
        <p14:creationId xmlns:p14="http://schemas.microsoft.com/office/powerpoint/2010/main" val="4228010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500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500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500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500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500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500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500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500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500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500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500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500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500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500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500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500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500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500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500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500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500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5365" grpId="0"/>
      <p:bldP spid="15366" grpId="0"/>
      <p:bldP spid="15367" grpId="0"/>
      <p:bldP spid="15368" grpId="0"/>
      <p:bldP spid="15370" grpId="0"/>
      <p:bldP spid="15371" grpId="0"/>
      <p:bldP spid="1537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6258" name="Group 2"/>
          <p:cNvGraphicFramePr>
            <a:graphicFrameLocks noGrp="1"/>
          </p:cNvGraphicFramePr>
          <p:nvPr/>
        </p:nvGraphicFramePr>
        <p:xfrm>
          <a:off x="1258358" y="753666"/>
          <a:ext cx="6626860" cy="4304500"/>
        </p:xfrm>
        <a:graphic>
          <a:graphicData uri="http://schemas.openxmlformats.org/drawingml/2006/table">
            <a:tbl>
              <a:tblPr/>
              <a:tblGrid>
                <a:gridCol w="913765"/>
                <a:gridCol w="1496060"/>
                <a:gridCol w="1874520"/>
                <a:gridCol w="1028700"/>
                <a:gridCol w="1313815"/>
              </a:tblGrid>
              <a:tr h="85618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68410" marR="68410" marT="34290" marB="34290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与太阳距离</a:t>
                      </a:r>
                      <a:endParaRPr kumimoji="1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（ </a:t>
                      </a: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10</a:t>
                      </a:r>
                      <a:r>
                        <a:rPr kumimoji="1" lang="en-US" altLang="zh-CN" sz="1800" b="1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km</a:t>
                      </a: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）</a:t>
                      </a:r>
                    </a:p>
                  </a:txBody>
                  <a:tcPr marL="68410" marR="68410" marT="34290" marB="34290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半径（千米） </a:t>
                      </a: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和地球的比值</a:t>
                      </a: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</a:p>
                  </a:txBody>
                  <a:tcPr marL="68410" marR="68410" marT="34290" marB="34290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质量</a:t>
                      </a:r>
                      <a:b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</a:b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地球</a:t>
                      </a: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</a:p>
                  </a:txBody>
                  <a:tcPr marL="68410" marR="68410" marT="34290" marB="34290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密度</a:t>
                      </a:r>
                      <a:b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</a:b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(g/cm</a:t>
                      </a:r>
                      <a:r>
                        <a:rPr kumimoji="1" lang="en-US" altLang="zh-CN" sz="18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</a:p>
                  </a:txBody>
                  <a:tcPr marL="68410" marR="68410" marT="34290" marB="34290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37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太阳</a:t>
                      </a:r>
                    </a:p>
                  </a:txBody>
                  <a:tcPr marL="68410" marR="68410"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410" marR="68410"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697000 /</a:t>
                      </a: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</a:rPr>
                        <a:t>109</a:t>
                      </a:r>
                    </a:p>
                  </a:txBody>
                  <a:tcPr marL="68410" marR="68410"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332,800</a:t>
                      </a:r>
                    </a:p>
                  </a:txBody>
                  <a:tcPr marL="68410" marR="68410"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1.410</a:t>
                      </a:r>
                    </a:p>
                  </a:txBody>
                  <a:tcPr marL="68410" marR="68410"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37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水星</a:t>
                      </a:r>
                    </a:p>
                  </a:txBody>
                  <a:tcPr marL="68410" marR="68410"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58</a:t>
                      </a:r>
                    </a:p>
                  </a:txBody>
                  <a:tcPr marL="68410" marR="68410"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2500/ </a:t>
                      </a: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0.38</a:t>
                      </a:r>
                    </a:p>
                  </a:txBody>
                  <a:tcPr marL="68410" marR="68410"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0.05</a:t>
                      </a:r>
                    </a:p>
                  </a:txBody>
                  <a:tcPr marL="68410" marR="68410"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5.43</a:t>
                      </a:r>
                    </a:p>
                  </a:txBody>
                  <a:tcPr marL="68410" marR="68410"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37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金星</a:t>
                      </a:r>
                    </a:p>
                  </a:txBody>
                  <a:tcPr marL="68410" marR="68410"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108</a:t>
                      </a:r>
                    </a:p>
                  </a:txBody>
                  <a:tcPr marL="68410" marR="68410"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6052</a:t>
                      </a: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 0.95</a:t>
                      </a:r>
                    </a:p>
                  </a:txBody>
                  <a:tcPr marL="68410" marR="68410"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0.89</a:t>
                      </a:r>
                    </a:p>
                  </a:txBody>
                  <a:tcPr marL="68410" marR="68410"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5.25</a:t>
                      </a:r>
                    </a:p>
                  </a:txBody>
                  <a:tcPr marL="68410" marR="68410"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37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</a:rPr>
                        <a:t>地球</a:t>
                      </a:r>
                    </a:p>
                  </a:txBody>
                  <a:tcPr marL="68410" marR="68410"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</a:rPr>
                        <a:t>149.6</a:t>
                      </a:r>
                    </a:p>
                  </a:txBody>
                  <a:tcPr marL="68410" marR="68410"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6378</a:t>
                      </a: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 /</a:t>
                      </a: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</a:rPr>
                        <a:t>1.00</a:t>
                      </a:r>
                    </a:p>
                  </a:txBody>
                  <a:tcPr marL="68410" marR="68410"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1.00</a:t>
                      </a:r>
                    </a:p>
                  </a:txBody>
                  <a:tcPr marL="68410" marR="68410"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5.52</a:t>
                      </a:r>
                    </a:p>
                  </a:txBody>
                  <a:tcPr marL="68410" marR="68410"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37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火星</a:t>
                      </a:r>
                    </a:p>
                  </a:txBody>
                  <a:tcPr marL="68410" marR="68410"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228</a:t>
                      </a:r>
                    </a:p>
                  </a:txBody>
                  <a:tcPr marL="68410" marR="68410"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3398/</a:t>
                      </a: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 0.53</a:t>
                      </a:r>
                    </a:p>
                  </a:txBody>
                  <a:tcPr marL="68410" marR="68410"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0.11</a:t>
                      </a:r>
                    </a:p>
                  </a:txBody>
                  <a:tcPr marL="68410" marR="68410"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3.95</a:t>
                      </a:r>
                    </a:p>
                  </a:txBody>
                  <a:tcPr marL="68410" marR="68410"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37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木星</a:t>
                      </a:r>
                    </a:p>
                  </a:txBody>
                  <a:tcPr marL="68410" marR="68410"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778</a:t>
                      </a:r>
                    </a:p>
                  </a:txBody>
                  <a:tcPr marL="68410" marR="68410"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71492/ </a:t>
                      </a: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11.0</a:t>
                      </a:r>
                    </a:p>
                  </a:txBody>
                  <a:tcPr marL="68410" marR="68410"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318</a:t>
                      </a:r>
                    </a:p>
                  </a:txBody>
                  <a:tcPr marL="68410" marR="68410"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1.33</a:t>
                      </a:r>
                    </a:p>
                  </a:txBody>
                  <a:tcPr marL="68410" marR="68410"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37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土星</a:t>
                      </a:r>
                    </a:p>
                  </a:txBody>
                  <a:tcPr marL="68410" marR="68410"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1430</a:t>
                      </a:r>
                    </a:p>
                  </a:txBody>
                  <a:tcPr marL="68410" marR="68410"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60268/ </a:t>
                      </a: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9.5</a:t>
                      </a:r>
                    </a:p>
                  </a:txBody>
                  <a:tcPr marL="68410" marR="68410"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95</a:t>
                      </a:r>
                    </a:p>
                  </a:txBody>
                  <a:tcPr marL="68410" marR="68410"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0.69</a:t>
                      </a:r>
                    </a:p>
                  </a:txBody>
                  <a:tcPr marL="68410" marR="68410"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37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天王星</a:t>
                      </a:r>
                    </a:p>
                  </a:txBody>
                  <a:tcPr marL="68410" marR="68410"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2870</a:t>
                      </a:r>
                    </a:p>
                  </a:txBody>
                  <a:tcPr marL="68410" marR="68410"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25559/</a:t>
                      </a: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4.0</a:t>
                      </a:r>
                      <a:endParaRPr kumimoji="1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410" marR="68410"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17</a:t>
                      </a:r>
                    </a:p>
                  </a:txBody>
                  <a:tcPr marL="68410" marR="68410"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1.29</a:t>
                      </a:r>
                    </a:p>
                  </a:txBody>
                  <a:tcPr marL="68410" marR="68410"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37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海王星</a:t>
                      </a:r>
                    </a:p>
                  </a:txBody>
                  <a:tcPr marL="68410" marR="68410"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4496</a:t>
                      </a:r>
                    </a:p>
                  </a:txBody>
                  <a:tcPr marL="68410" marR="68410"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24764/</a:t>
                      </a: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 3.9</a:t>
                      </a:r>
                    </a:p>
                  </a:txBody>
                  <a:tcPr marL="68410" marR="68410"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17</a:t>
                      </a:r>
                    </a:p>
                  </a:txBody>
                  <a:tcPr marL="68410" marR="68410"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1.64</a:t>
                      </a:r>
                    </a:p>
                  </a:txBody>
                  <a:tcPr marL="68410" marR="68410"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457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冥王星</a:t>
                      </a:r>
                    </a:p>
                  </a:txBody>
                  <a:tcPr marL="68410" marR="68410"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5906</a:t>
                      </a:r>
                      <a:endParaRPr kumimoji="1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410" marR="68410"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1160</a:t>
                      </a: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 /0.18</a:t>
                      </a:r>
                    </a:p>
                  </a:txBody>
                  <a:tcPr marL="68410" marR="68410"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0.002</a:t>
                      </a:r>
                    </a:p>
                  </a:txBody>
                  <a:tcPr marL="68410" marR="68410"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2.03</a:t>
                      </a:r>
                    </a:p>
                  </a:txBody>
                  <a:tcPr marL="68410" marR="68410"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127000" y="84664"/>
            <a:ext cx="1479550" cy="461515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4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知识梳理</a:t>
            </a:r>
          </a:p>
        </p:txBody>
      </p:sp>
    </p:spTree>
    <p:extLst>
      <p:ext uri="{BB962C8B-B14F-4D97-AF65-F5344CB8AC3E}">
        <p14:creationId xmlns:p14="http://schemas.microsoft.com/office/powerpoint/2010/main" val="29309906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304820" y="1063818"/>
            <a:ext cx="6413500" cy="1524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/>
          <a:lstStyle>
            <a:lvl1pPr marL="215900" indent="-215900" algn="l" defTabSz="8642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26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8335" indent="-215900" algn="l" defTabSz="864235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227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0770" indent="-215900" algn="l" defTabSz="864235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8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3205" indent="-215900" algn="l" defTabSz="864235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44370" indent="-215900" algn="l" defTabSz="864235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75535" indent="-215900" algn="l" defTabSz="864235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08605" indent="-215900" algn="l" defTabSz="864235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40405" indent="-215900" algn="l" defTabSz="864235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72840" indent="-215900" algn="l" defTabSz="864235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15900" marR="0" lvl="0" indent="-215900" algn="l" defTabSz="86423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1" lang="en-US" altLang="zh-CN" sz="179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1.</a:t>
            </a:r>
            <a:r>
              <a:rPr kumimoji="1" lang="zh-CN" altLang="en-US" sz="179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下列各物质的尺度，按由小到大的顺序排列正确的是 </a:t>
            </a:r>
            <a:r>
              <a:rPr kumimoji="1" lang="en-US" altLang="zh-CN" sz="179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  </a:t>
            </a:r>
            <a:r>
              <a:rPr kumimoji="1" lang="zh-CN" altLang="en-US" sz="179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</a:t>
            </a:r>
            <a:r>
              <a:rPr kumimoji="1" lang="en-US" altLang="zh-CN" sz="179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)</a:t>
            </a:r>
          </a:p>
          <a:p>
            <a:pPr marL="215900" marR="0" lvl="0" indent="-215900" algn="l" defTabSz="86423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1" lang="zh-CN" altLang="en-US" sz="179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 </a:t>
            </a:r>
            <a:r>
              <a:rPr kumimoji="1" lang="en-US" altLang="zh-CN" sz="1795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A. </a:t>
            </a:r>
            <a:r>
              <a:rPr kumimoji="1" lang="zh-CN" altLang="en-US" sz="179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乒乓球、原子、宇宙、太阳系     </a:t>
            </a:r>
          </a:p>
          <a:p>
            <a:pPr marL="215900" marR="0" lvl="0" indent="-215900" algn="l" defTabSz="86423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1" lang="zh-CN" altLang="en-US" sz="179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 </a:t>
            </a:r>
            <a:r>
              <a:rPr kumimoji="1" lang="en-US" altLang="zh-CN" sz="1795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B. </a:t>
            </a:r>
            <a:r>
              <a:rPr kumimoji="1" lang="zh-CN" altLang="en-US" sz="179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乒乓球、太阳系、宇宙、原子</a:t>
            </a:r>
          </a:p>
          <a:p>
            <a:pPr marL="215900" marR="0" lvl="0" indent="-215900" algn="l" defTabSz="86423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1" lang="zh-CN" altLang="en-US" sz="179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 </a:t>
            </a:r>
            <a:r>
              <a:rPr kumimoji="1" lang="en-US" altLang="zh-CN" sz="1795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C. </a:t>
            </a:r>
            <a:r>
              <a:rPr kumimoji="1" lang="zh-CN" altLang="en-US" sz="179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原子、乒乓球、太阳系、宇宙  </a:t>
            </a:r>
          </a:p>
          <a:p>
            <a:pPr marL="215900" marR="0" lvl="0" indent="-215900" algn="l" defTabSz="86423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1" lang="zh-CN" altLang="en-US" sz="179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</a:t>
            </a:r>
            <a:r>
              <a:rPr kumimoji="1" lang="en-US" altLang="zh-CN" sz="1795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D. </a:t>
            </a:r>
            <a:r>
              <a:rPr kumimoji="1" lang="zh-CN" altLang="en-US" sz="179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原子、乒乓球、宇宙、太阳系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99712" y="1188621"/>
            <a:ext cx="427567" cy="3692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1795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 </a:t>
            </a:r>
          </a:p>
        </p:txBody>
      </p:sp>
      <p:sp>
        <p:nvSpPr>
          <p:cNvPr id="2" name="矩形 1"/>
          <p:cNvSpPr/>
          <p:nvPr/>
        </p:nvSpPr>
        <p:spPr>
          <a:xfrm>
            <a:off x="120015" y="41377"/>
            <a:ext cx="1479550" cy="46151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巩固提升</a:t>
            </a:r>
          </a:p>
        </p:txBody>
      </p:sp>
    </p:spTree>
    <p:extLst>
      <p:ext uri="{BB962C8B-B14F-4D97-AF65-F5344CB8AC3E}">
        <p14:creationId xmlns:p14="http://schemas.microsoft.com/office/powerpoint/2010/main" val="872952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/>
          <p:nvPr/>
        </p:nvSpPr>
        <p:spPr>
          <a:xfrm>
            <a:off x="1418697" y="910829"/>
            <a:ext cx="6146271" cy="259084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864235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1800" algn="l" defTabSz="864235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4235" algn="l" defTabSz="864235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96670" algn="l" defTabSz="864235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28470" algn="l" defTabSz="864235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0270" algn="l" defTabSz="864235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92070" algn="l" defTabSz="864235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24505" algn="l" defTabSz="864235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56940" algn="l" defTabSz="864235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6423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79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2.</a:t>
            </a:r>
            <a:r>
              <a:rPr kumimoji="1" lang="zh-CN" altLang="en-US" sz="179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科学家通过对星系光谱的研究发现</a:t>
            </a:r>
            <a:r>
              <a:rPr kumimoji="1" lang="en-US" altLang="zh-CN" sz="179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,</a:t>
            </a:r>
            <a:r>
              <a:rPr kumimoji="1" lang="zh-CN" altLang="en-US" sz="179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所有的星系都在远离我们而去</a:t>
            </a:r>
            <a:r>
              <a:rPr kumimoji="1" lang="en-US" altLang="zh-CN" sz="179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,</a:t>
            </a:r>
            <a:r>
              <a:rPr kumimoji="1" lang="zh-CN" altLang="en-US" sz="179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宇宙中星系间的距离在不断扩大</a:t>
            </a:r>
            <a:r>
              <a:rPr kumimoji="1" lang="en-US" altLang="zh-CN" sz="179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,</a:t>
            </a:r>
            <a:r>
              <a:rPr kumimoji="1" lang="zh-CN" altLang="en-US" sz="179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这说明</a:t>
            </a:r>
            <a:r>
              <a:rPr kumimoji="1" lang="en-US" altLang="zh-CN" sz="179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    )</a:t>
            </a:r>
          </a:p>
          <a:p>
            <a:pPr marL="0" marR="0" lvl="0" indent="0" algn="l" defTabSz="86423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79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1" lang="en-US" altLang="zh-CN" sz="1795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A. </a:t>
            </a:r>
            <a:r>
              <a:rPr kumimoji="1" lang="zh-CN" altLang="en-US" sz="179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宇宙处在不断的膨胀中</a:t>
            </a:r>
          </a:p>
          <a:p>
            <a:pPr marL="0" marR="0" lvl="0" indent="0" algn="l" defTabSz="86423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79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1" lang="en-US" altLang="zh-CN" sz="1795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B. </a:t>
            </a:r>
            <a:r>
              <a:rPr kumimoji="1" lang="zh-CN" altLang="en-US" sz="179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银河系是一个庞大的天体</a:t>
            </a:r>
          </a:p>
          <a:p>
            <a:pPr marL="0" marR="0" lvl="0" indent="0" algn="l" defTabSz="86423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79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1" lang="en-US" altLang="zh-CN" sz="1795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C. </a:t>
            </a:r>
            <a:r>
              <a:rPr kumimoji="1" lang="zh-CN" altLang="en-US" sz="179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太阳是太阳系的中心天体</a:t>
            </a:r>
          </a:p>
          <a:p>
            <a:pPr marL="0" marR="0" lvl="0" indent="0" algn="l" defTabSz="86423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79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1" lang="en-US" altLang="zh-CN" sz="179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 </a:t>
            </a:r>
            <a:r>
              <a:rPr kumimoji="1" lang="zh-CN" altLang="en-US" sz="179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太阳和太阳系最终也会走向死亡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80070" y="1449686"/>
            <a:ext cx="481012" cy="3692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1795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 </a:t>
            </a:r>
          </a:p>
        </p:txBody>
      </p:sp>
      <p:sp>
        <p:nvSpPr>
          <p:cNvPr id="4" name="矩形 3"/>
          <p:cNvSpPr/>
          <p:nvPr/>
        </p:nvSpPr>
        <p:spPr>
          <a:xfrm>
            <a:off x="120015" y="41377"/>
            <a:ext cx="1479550" cy="46151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巩固提升</a:t>
            </a:r>
          </a:p>
        </p:txBody>
      </p:sp>
    </p:spTree>
    <p:extLst>
      <p:ext uri="{BB962C8B-B14F-4D97-AF65-F5344CB8AC3E}">
        <p14:creationId xmlns:p14="http://schemas.microsoft.com/office/powerpoint/2010/main" val="2806832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3">
            <a:hlinkClick r:id="rId3" action="ppaction://hlinkfile"/>
          </p:cNvPr>
          <p:cNvSpPr>
            <a:spLocks noChangeArrowheads="1"/>
          </p:cNvSpPr>
          <p:nvPr/>
        </p:nvSpPr>
        <p:spPr bwMode="auto">
          <a:xfrm>
            <a:off x="2541058" y="1125142"/>
            <a:ext cx="4008438" cy="964406"/>
          </a:xfrm>
          <a:prstGeom prst="cloudCallout">
            <a:avLst>
              <a:gd name="adj1" fmla="val -51102"/>
              <a:gd name="adj2" fmla="val 81139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795" b="1" i="0" u="none" strike="noStrike" kern="1200" cap="none" spc="0" normalizeH="0" baseline="0" noProof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古代西方的科学家对宇宙是如何认识的？</a:t>
            </a:r>
          </a:p>
        </p:txBody>
      </p:sp>
      <p:sp>
        <p:nvSpPr>
          <p:cNvPr id="48132" name="Text Box 4"/>
          <p:cNvSpPr txBox="1"/>
          <p:nvPr/>
        </p:nvSpPr>
        <p:spPr>
          <a:xfrm>
            <a:off x="3128964" y="2518173"/>
            <a:ext cx="1603375" cy="3692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buSzTx/>
            </a:pPr>
            <a:r>
              <a:rPr lang="en-US" altLang="zh-CN" sz="179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179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、地心说</a:t>
            </a:r>
            <a:r>
              <a:rPr lang="zh-CN" altLang="en-US" sz="1795" b="1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</a:p>
        </p:txBody>
      </p:sp>
      <p:sp>
        <p:nvSpPr>
          <p:cNvPr id="48133" name="Text Box 5"/>
          <p:cNvSpPr txBox="1"/>
          <p:nvPr/>
        </p:nvSpPr>
        <p:spPr>
          <a:xfrm>
            <a:off x="3449639" y="2839642"/>
            <a:ext cx="4229347" cy="92430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SzTx/>
            </a:pPr>
            <a:r>
              <a:rPr lang="zh-CN" altLang="en-US" sz="1795" b="1">
                <a:latin typeface="宋体" panose="02010600030101010101" pitchFamily="2" charset="-122"/>
                <a:ea typeface="宋体" panose="02010600030101010101" pitchFamily="2" charset="-122"/>
              </a:rPr>
              <a:t>宇宙结构是</a:t>
            </a:r>
            <a:r>
              <a:rPr lang="zh-CN" altLang="en-US" sz="1795" b="1" u="sng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以地球为中心</a:t>
            </a:r>
            <a:r>
              <a:rPr lang="zh-CN" altLang="en-US" sz="1795" b="1">
                <a:latin typeface="宋体" panose="02010600030101010101" pitchFamily="2" charset="-122"/>
                <a:ea typeface="宋体" panose="02010600030101010101" pitchFamily="2" charset="-122"/>
              </a:rPr>
              <a:t>的一系列同心圆行星体系</a:t>
            </a:r>
          </a:p>
        </p:txBody>
      </p:sp>
      <p:sp>
        <p:nvSpPr>
          <p:cNvPr id="48134" name="Text Box 6"/>
          <p:cNvSpPr txBox="1"/>
          <p:nvPr/>
        </p:nvSpPr>
        <p:spPr>
          <a:xfrm>
            <a:off x="3128964" y="3671887"/>
            <a:ext cx="3368275" cy="3692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buSzTx/>
            </a:pPr>
            <a:r>
              <a:rPr lang="en-US" altLang="zh-CN" sz="179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179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1795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哥白尼</a:t>
            </a:r>
            <a:r>
              <a:rPr lang="zh-CN" altLang="en-US" sz="1795" b="1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zh-CN" altLang="en-US" sz="179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日心说</a:t>
            </a:r>
            <a:r>
              <a:rPr lang="zh-CN" altLang="en-US" sz="1795" b="1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</a:p>
        </p:txBody>
      </p:sp>
      <p:sp>
        <p:nvSpPr>
          <p:cNvPr id="48135" name="Text Box 7"/>
          <p:cNvSpPr txBox="1"/>
          <p:nvPr/>
        </p:nvSpPr>
        <p:spPr>
          <a:xfrm>
            <a:off x="3339183" y="4071937"/>
            <a:ext cx="4332676" cy="3692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SzTx/>
            </a:pPr>
            <a:r>
              <a:rPr lang="en-US" altLang="zh-CN" sz="1795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1795" b="1" u="sng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太阳是宇宙的中心</a:t>
            </a:r>
            <a:r>
              <a:rPr lang="zh-CN" altLang="en-US" sz="1795" b="1">
                <a:latin typeface="宋体" panose="02010600030101010101" pitchFamily="2" charset="-122"/>
                <a:ea typeface="宋体" panose="02010600030101010101" pitchFamily="2" charset="-122"/>
              </a:rPr>
              <a:t>，地球围绕太阳运转”</a:t>
            </a:r>
          </a:p>
        </p:txBody>
      </p:sp>
      <p:pic>
        <p:nvPicPr>
          <p:cNvPr id="43017" name="Picture 11" descr="gebaili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5251" y="2464593"/>
            <a:ext cx="1807657" cy="219670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127001" y="84664"/>
            <a:ext cx="1403985" cy="4615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新知教授</a:t>
            </a:r>
          </a:p>
        </p:txBody>
      </p:sp>
      <p:pic>
        <p:nvPicPr>
          <p:cNvPr id="48136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2090400" y="11776578"/>
            <a:ext cx="342900" cy="254629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29133316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500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500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500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500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500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500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500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500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500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/>
      <p:bldP spid="48133" grpId="0" animBg="1"/>
      <p:bldP spid="48134" grpId="0"/>
      <p:bldP spid="481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2"/>
          <p:cNvSpPr>
            <a:spLocks noChangeArrowheads="1"/>
          </p:cNvSpPr>
          <p:nvPr/>
        </p:nvSpPr>
        <p:spPr bwMode="auto">
          <a:xfrm>
            <a:off x="1739371" y="1232298"/>
            <a:ext cx="3901546" cy="1017985"/>
          </a:xfrm>
          <a:prstGeom prst="cloudCallout">
            <a:avLst>
              <a:gd name="adj1" fmla="val 32051"/>
              <a:gd name="adj2" fmla="val 123106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795" b="1" i="0" u="none" strike="noStrike" kern="1200" cap="none" spc="0" normalizeH="0" baseline="0" noProof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能谈一谈今天的你对宇宙的了解吗？</a:t>
            </a:r>
          </a:p>
        </p:txBody>
      </p:sp>
      <p:pic>
        <p:nvPicPr>
          <p:cNvPr id="45058" name="Picture 3" descr="无标题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6365406" y="2143125"/>
            <a:ext cx="1627129" cy="229671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51435" y="80208"/>
            <a:ext cx="1527810" cy="461515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举一反三</a:t>
            </a:r>
          </a:p>
        </p:txBody>
      </p:sp>
    </p:spTree>
    <p:extLst>
      <p:ext uri="{BB962C8B-B14F-4D97-AF65-F5344CB8AC3E}">
        <p14:creationId xmlns:p14="http://schemas.microsoft.com/office/powerpoint/2010/main" val="26558496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1026" descr="地球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8626" y="750094"/>
            <a:ext cx="4318423" cy="404217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2" name="Text Box 1027"/>
          <p:cNvSpPr txBox="1"/>
          <p:nvPr/>
        </p:nvSpPr>
        <p:spPr>
          <a:xfrm>
            <a:off x="1799296" y="1446610"/>
            <a:ext cx="645561" cy="2799159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lstStyle/>
          <a:p>
            <a:pPr>
              <a:spcBef>
                <a:spcPct val="50000"/>
              </a:spcBef>
              <a:buSzTx/>
            </a:pPr>
            <a:r>
              <a:rPr lang="zh-CN" altLang="en-US" sz="2995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我们生活的地球</a:t>
            </a:r>
          </a:p>
        </p:txBody>
      </p:sp>
      <p:sp>
        <p:nvSpPr>
          <p:cNvPr id="2" name="矩形 1"/>
          <p:cNvSpPr/>
          <p:nvPr/>
        </p:nvSpPr>
        <p:spPr>
          <a:xfrm>
            <a:off x="127001" y="84664"/>
            <a:ext cx="1403985" cy="4615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新知教授</a:t>
            </a:r>
          </a:p>
        </p:txBody>
      </p:sp>
    </p:spTree>
    <p:extLst>
      <p:ext uri="{BB962C8B-B14F-4D97-AF65-F5344CB8AC3E}">
        <p14:creationId xmlns:p14="http://schemas.microsoft.com/office/powerpoint/2010/main" val="1257527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2" descr="sun_1_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2818" y="696516"/>
            <a:ext cx="4061883" cy="425529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06" name="Text Box 3"/>
          <p:cNvSpPr txBox="1"/>
          <p:nvPr/>
        </p:nvSpPr>
        <p:spPr>
          <a:xfrm>
            <a:off x="6235300" y="1500188"/>
            <a:ext cx="645561" cy="2153841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lstStyle/>
          <a:p>
            <a:pPr>
              <a:spcBef>
                <a:spcPct val="50000"/>
              </a:spcBef>
              <a:buSzTx/>
            </a:pPr>
            <a:r>
              <a:rPr lang="zh-CN" altLang="en-US" sz="2995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太阳系鸟瞰</a:t>
            </a:r>
          </a:p>
        </p:txBody>
      </p:sp>
      <p:sp>
        <p:nvSpPr>
          <p:cNvPr id="2" name="矩形 1"/>
          <p:cNvSpPr/>
          <p:nvPr/>
        </p:nvSpPr>
        <p:spPr>
          <a:xfrm>
            <a:off x="127001" y="84664"/>
            <a:ext cx="1403985" cy="4615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新知教授</a:t>
            </a:r>
          </a:p>
        </p:txBody>
      </p:sp>
    </p:spTree>
    <p:extLst>
      <p:ext uri="{BB962C8B-B14F-4D97-AF65-F5344CB8AC3E}">
        <p14:creationId xmlns:p14="http://schemas.microsoft.com/office/powerpoint/2010/main" val="29456839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2" descr="reluo"/>
          <p:cNvPicPr>
            <a:picLocks noGrp="1" noChangeAspect="1"/>
          </p:cNvPicPr>
          <p:nvPr>
            <p:ph sz="quarter" idx="4294967295"/>
          </p:nvPr>
        </p:nvPicPr>
        <p:blipFill>
          <a:blip r:embed="rId2"/>
          <a:stretch>
            <a:fillRect/>
          </a:stretch>
        </p:blipFill>
        <p:spPr>
          <a:xfrm>
            <a:off x="1311806" y="696516"/>
            <a:ext cx="1370589" cy="114657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8851" name="Picture 3" descr="sx1">
            <a:hlinkClick r:id="rId3"/>
          </p:cNvPr>
          <p:cNvPicPr>
            <a:picLocks noGrp="1" noChangeAspect="1"/>
          </p:cNvPicPr>
          <p:nvPr>
            <p:ph sz="quarter" idx="4294967295"/>
          </p:nvPr>
        </p:nvPicPr>
        <p:blipFill>
          <a:blip r:embed="rId4"/>
          <a:stretch>
            <a:fillRect/>
          </a:stretch>
        </p:blipFill>
        <p:spPr>
          <a:xfrm>
            <a:off x="3289301" y="642938"/>
            <a:ext cx="1114049" cy="111680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8853" name="Picture 5" descr="地球"/>
          <p:cNvPicPr>
            <a:picLocks noGrp="1" noChangeAspect="1"/>
          </p:cNvPicPr>
          <p:nvPr>
            <p:ph sz="quarter" idx="4294967295"/>
          </p:nvPr>
        </p:nvPicPr>
        <p:blipFill>
          <a:blip r:embed="rId5"/>
          <a:stretch>
            <a:fillRect/>
          </a:stretch>
        </p:blipFill>
        <p:spPr>
          <a:xfrm>
            <a:off x="6763280" y="750094"/>
            <a:ext cx="1091482" cy="10941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8854" name="Picture 6" descr="火星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13492" y="2357438"/>
            <a:ext cx="952524" cy="95488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8855" name="Picture 7" descr="saturnx">
            <a:hlinkClick r:id="rId7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70171" y="2303859"/>
            <a:ext cx="798124" cy="111204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8856" name="Picture 8" descr="天王星１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97599" y="3757613"/>
            <a:ext cx="1061791" cy="106441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8857" name="Picture 9" descr="00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395067" y="3804047"/>
            <a:ext cx="1307641" cy="101798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8859" name="Text Box 11"/>
          <p:cNvSpPr txBox="1">
            <a:spLocks noChangeArrowheads="1"/>
          </p:cNvSpPr>
          <p:nvPr/>
        </p:nvSpPr>
        <p:spPr bwMode="auto">
          <a:xfrm flipH="1">
            <a:off x="1685926" y="1928812"/>
            <a:ext cx="834943" cy="3692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1795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  <a:cs typeface="+mn-cs"/>
              </a:rPr>
              <a:t>太阳</a:t>
            </a:r>
          </a:p>
        </p:txBody>
      </p:sp>
      <p:sp>
        <p:nvSpPr>
          <p:cNvPr id="78860" name="Text Box 12"/>
          <p:cNvSpPr txBox="1">
            <a:spLocks noChangeArrowheads="1"/>
          </p:cNvSpPr>
          <p:nvPr/>
        </p:nvSpPr>
        <p:spPr bwMode="auto">
          <a:xfrm flipH="1">
            <a:off x="3305928" y="1900238"/>
            <a:ext cx="836130" cy="3692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1795" b="1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  <a:cs typeface="+mn-cs"/>
              </a:rPr>
              <a:t>水</a:t>
            </a:r>
            <a:r>
              <a:rPr kumimoji="0" lang="zh-CN" altLang="en-US" sz="1795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  <a:cs typeface="+mn-cs"/>
              </a:rPr>
              <a:t>星</a:t>
            </a:r>
          </a:p>
        </p:txBody>
      </p:sp>
      <p:sp>
        <p:nvSpPr>
          <p:cNvPr id="78861" name="Text Box 13"/>
          <p:cNvSpPr txBox="1">
            <a:spLocks noChangeArrowheads="1"/>
          </p:cNvSpPr>
          <p:nvPr/>
        </p:nvSpPr>
        <p:spPr bwMode="auto">
          <a:xfrm flipH="1">
            <a:off x="5245418" y="1900238"/>
            <a:ext cx="836130" cy="3692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1795" b="1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  <a:cs typeface="+mn-cs"/>
              </a:rPr>
              <a:t>金</a:t>
            </a:r>
            <a:r>
              <a:rPr kumimoji="0" lang="zh-CN" altLang="en-US" sz="1795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  <a:cs typeface="+mn-cs"/>
              </a:rPr>
              <a:t>星</a:t>
            </a:r>
          </a:p>
        </p:txBody>
      </p:sp>
      <p:sp>
        <p:nvSpPr>
          <p:cNvPr id="78862" name="Text Box 14"/>
          <p:cNvSpPr txBox="1">
            <a:spLocks noChangeArrowheads="1"/>
          </p:cNvSpPr>
          <p:nvPr/>
        </p:nvSpPr>
        <p:spPr bwMode="auto">
          <a:xfrm flipH="1">
            <a:off x="7023382" y="1846659"/>
            <a:ext cx="836130" cy="3692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1795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  <a:cs typeface="+mn-cs"/>
              </a:rPr>
              <a:t>地球</a:t>
            </a:r>
          </a:p>
        </p:txBody>
      </p:sp>
      <p:sp>
        <p:nvSpPr>
          <p:cNvPr id="78863" name="Text Box 15"/>
          <p:cNvSpPr txBox="1">
            <a:spLocks noChangeArrowheads="1"/>
          </p:cNvSpPr>
          <p:nvPr/>
        </p:nvSpPr>
        <p:spPr bwMode="auto">
          <a:xfrm flipH="1">
            <a:off x="1533902" y="2478882"/>
            <a:ext cx="203095" cy="6467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1795" b="1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  <a:cs typeface="+mn-cs"/>
              </a:rPr>
              <a:t>火</a:t>
            </a:r>
            <a:r>
              <a:rPr kumimoji="0" lang="zh-CN" altLang="en-US" sz="1795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  <a:cs typeface="+mn-cs"/>
              </a:rPr>
              <a:t>星</a:t>
            </a:r>
          </a:p>
        </p:txBody>
      </p:sp>
      <p:sp>
        <p:nvSpPr>
          <p:cNvPr id="78864" name="Text Box 16"/>
          <p:cNvSpPr txBox="1">
            <a:spLocks noChangeArrowheads="1"/>
          </p:cNvSpPr>
          <p:nvPr/>
        </p:nvSpPr>
        <p:spPr bwMode="auto">
          <a:xfrm flipH="1">
            <a:off x="3877206" y="2464593"/>
            <a:ext cx="247039" cy="6467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1795" b="1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  <a:cs typeface="+mn-cs"/>
              </a:rPr>
              <a:t>木</a:t>
            </a:r>
            <a:r>
              <a:rPr kumimoji="0" lang="zh-CN" altLang="en-US" sz="1795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  <a:cs typeface="+mn-cs"/>
              </a:rPr>
              <a:t>星</a:t>
            </a:r>
          </a:p>
        </p:txBody>
      </p:sp>
      <p:sp>
        <p:nvSpPr>
          <p:cNvPr id="78865" name="Text Box 17"/>
          <p:cNvSpPr txBox="1">
            <a:spLocks noChangeArrowheads="1"/>
          </p:cNvSpPr>
          <p:nvPr/>
        </p:nvSpPr>
        <p:spPr bwMode="auto">
          <a:xfrm flipH="1">
            <a:off x="2308273" y="3702844"/>
            <a:ext cx="504767" cy="92430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1795" b="1" kern="1200" cap="none" spc="0" normalizeH="0" baseline="0" noProof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  <a:cs typeface="+mn-cs"/>
              </a:rPr>
              <a:t>天</a:t>
            </a:r>
            <a:r>
              <a:rPr kumimoji="0" lang="zh-CN" altLang="en-US" sz="1795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  <a:cs typeface="+mn-cs"/>
              </a:rPr>
              <a:t>王星</a:t>
            </a:r>
          </a:p>
        </p:txBody>
      </p:sp>
      <p:sp>
        <p:nvSpPr>
          <p:cNvPr id="78866" name="Text Box 18"/>
          <p:cNvSpPr txBox="1">
            <a:spLocks noChangeArrowheads="1"/>
          </p:cNvSpPr>
          <p:nvPr/>
        </p:nvSpPr>
        <p:spPr bwMode="auto">
          <a:xfrm flipH="1">
            <a:off x="4949685" y="3702844"/>
            <a:ext cx="504767" cy="92430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1795" b="1" kern="1200" cap="none" spc="0" normalizeH="0" baseline="0" noProof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  <a:cs typeface="+mn-cs"/>
              </a:rPr>
              <a:t>海</a:t>
            </a:r>
            <a:r>
              <a:rPr kumimoji="0" lang="zh-CN" altLang="en-US" sz="1795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  <a:cs typeface="+mn-cs"/>
              </a:rPr>
              <a:t>王星</a:t>
            </a:r>
          </a:p>
        </p:txBody>
      </p:sp>
      <p:sp>
        <p:nvSpPr>
          <p:cNvPr id="78868" name="Line 20"/>
          <p:cNvSpPr>
            <a:spLocks noChangeShapeType="1"/>
          </p:cNvSpPr>
          <p:nvPr/>
        </p:nvSpPr>
        <p:spPr bwMode="auto">
          <a:xfrm flipH="1">
            <a:off x="4572001" y="1178718"/>
            <a:ext cx="21734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795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8869" name="Line 21"/>
          <p:cNvSpPr>
            <a:spLocks noChangeShapeType="1"/>
          </p:cNvSpPr>
          <p:nvPr/>
        </p:nvSpPr>
        <p:spPr bwMode="auto">
          <a:xfrm flipH="1">
            <a:off x="6335714" y="1232298"/>
            <a:ext cx="21734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795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8870" name="Line 22"/>
          <p:cNvSpPr>
            <a:spLocks noChangeShapeType="1"/>
          </p:cNvSpPr>
          <p:nvPr/>
        </p:nvSpPr>
        <p:spPr bwMode="auto">
          <a:xfrm flipH="1">
            <a:off x="1269048" y="2680098"/>
            <a:ext cx="154399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795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8871" name="Line 23"/>
          <p:cNvSpPr>
            <a:spLocks noChangeShapeType="1"/>
          </p:cNvSpPr>
          <p:nvPr/>
        </p:nvSpPr>
        <p:spPr bwMode="auto">
          <a:xfrm flipH="1">
            <a:off x="3342747" y="2842022"/>
            <a:ext cx="154399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795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8872" name="Line 24"/>
          <p:cNvSpPr>
            <a:spLocks noChangeShapeType="1"/>
          </p:cNvSpPr>
          <p:nvPr/>
        </p:nvSpPr>
        <p:spPr bwMode="auto">
          <a:xfrm flipH="1">
            <a:off x="5949715" y="2788444"/>
            <a:ext cx="20547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795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8873" name="Line 25"/>
          <p:cNvSpPr>
            <a:spLocks noChangeShapeType="1"/>
          </p:cNvSpPr>
          <p:nvPr/>
        </p:nvSpPr>
        <p:spPr bwMode="auto">
          <a:xfrm flipH="1">
            <a:off x="1948404" y="4252912"/>
            <a:ext cx="26723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795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8874" name="Line 26"/>
          <p:cNvSpPr>
            <a:spLocks noChangeShapeType="1"/>
          </p:cNvSpPr>
          <p:nvPr/>
        </p:nvSpPr>
        <p:spPr bwMode="auto">
          <a:xfrm flipH="1">
            <a:off x="4533994" y="4302918"/>
            <a:ext cx="26723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795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8875" name="Line 27"/>
          <p:cNvSpPr>
            <a:spLocks noChangeShapeType="1"/>
          </p:cNvSpPr>
          <p:nvPr/>
        </p:nvSpPr>
        <p:spPr bwMode="auto">
          <a:xfrm flipH="1">
            <a:off x="2861733" y="1232298"/>
            <a:ext cx="181716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795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78877" name="Picture 29" descr="7-图片-22木星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411664" y="2357438"/>
            <a:ext cx="1065353" cy="101084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8878" name="Text Box 30"/>
          <p:cNvSpPr txBox="1">
            <a:spLocks noChangeArrowheads="1"/>
          </p:cNvSpPr>
          <p:nvPr/>
        </p:nvSpPr>
        <p:spPr bwMode="auto">
          <a:xfrm flipH="1">
            <a:off x="6460419" y="2425303"/>
            <a:ext cx="247039" cy="6467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1795" b="1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  <a:cs typeface="+mn-cs"/>
              </a:rPr>
              <a:t>土</a:t>
            </a:r>
            <a:r>
              <a:rPr kumimoji="0" lang="zh-CN" altLang="en-US" sz="1795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  <a:cs typeface="+mn-cs"/>
              </a:rPr>
              <a:t>星</a:t>
            </a:r>
          </a:p>
        </p:txBody>
      </p:sp>
      <p:pic>
        <p:nvPicPr>
          <p:cNvPr id="49181" name="Picture 32" descr="https://ss0.bdstatic.com/94oJfD_bAAcT8t7mm9GUKT-xh_/timg?image&amp;quality=100&amp;size=b4000_4000&amp;sec=1574921404&amp;di=8c18a76e1d7364e0bdb579081492c6b0&amp;src=http://5b0988e595225.cdn.sohucs.com/images/20170728/787ebd6416514698a86e0be14f3e45bd.jpe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053014" y="696516"/>
            <a:ext cx="1068917" cy="99774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127001" y="84664"/>
            <a:ext cx="1403985" cy="4615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新知教授</a:t>
            </a:r>
          </a:p>
        </p:txBody>
      </p:sp>
    </p:spTree>
    <p:extLst>
      <p:ext uri="{BB962C8B-B14F-4D97-AF65-F5344CB8AC3E}">
        <p14:creationId xmlns:p14="http://schemas.microsoft.com/office/powerpoint/2010/main" val="21244304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78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78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78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8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8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8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8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88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88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88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8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78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78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78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500"/>
                                        <p:tgtEl>
                                          <p:spTgt spid="78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78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6" dur="500"/>
                                        <p:tgtEl>
                                          <p:spTgt spid="78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4" dur="500"/>
                                        <p:tgtEl>
                                          <p:spTgt spid="78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8" dur="500"/>
                                        <p:tgtEl>
                                          <p:spTgt spid="78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60" grpId="0"/>
      <p:bldP spid="78861" grpId="0"/>
      <p:bldP spid="78862" grpId="0"/>
      <p:bldP spid="78863" grpId="0"/>
      <p:bldP spid="78864" grpId="0"/>
      <p:bldP spid="78865" grpId="0"/>
      <p:bldP spid="78866" grpId="0"/>
      <p:bldP spid="7887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Text Box 3"/>
          <p:cNvSpPr txBox="1"/>
          <p:nvPr/>
        </p:nvSpPr>
        <p:spPr>
          <a:xfrm>
            <a:off x="4251325" y="1339453"/>
            <a:ext cx="3352836" cy="3692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SzTx/>
            </a:pPr>
            <a:r>
              <a:rPr lang="en-US" altLang="zh-CN" sz="1795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⑴</a:t>
            </a:r>
            <a:r>
              <a:rPr lang="zh-CN" altLang="en-US" sz="1795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月亮围绕地球转动</a:t>
            </a:r>
          </a:p>
        </p:txBody>
      </p:sp>
      <p:sp>
        <p:nvSpPr>
          <p:cNvPr id="50178" name="Text Box 4"/>
          <p:cNvSpPr txBox="1"/>
          <p:nvPr/>
        </p:nvSpPr>
        <p:spPr>
          <a:xfrm>
            <a:off x="2516117" y="4040982"/>
            <a:ext cx="1254196" cy="3692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SzTx/>
            </a:pPr>
            <a:endParaRPr lang="zh-CN" altLang="zh-CN" sz="1795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5" name="Text Box 5"/>
          <p:cNvSpPr txBox="1"/>
          <p:nvPr/>
        </p:nvSpPr>
        <p:spPr>
          <a:xfrm>
            <a:off x="4251326" y="1821656"/>
            <a:ext cx="3555929" cy="3692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SzTx/>
            </a:pPr>
            <a:r>
              <a:rPr lang="en-US" altLang="zh-CN" sz="1795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⑵</a:t>
            </a:r>
            <a:r>
              <a:rPr lang="zh-CN" altLang="en-US" sz="1795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地球等八大行星围绕太阳转动</a:t>
            </a:r>
          </a:p>
        </p:txBody>
      </p:sp>
      <p:sp>
        <p:nvSpPr>
          <p:cNvPr id="20487" name="Text Box 7"/>
          <p:cNvSpPr txBox="1"/>
          <p:nvPr/>
        </p:nvSpPr>
        <p:spPr>
          <a:xfrm>
            <a:off x="4283393" y="2303859"/>
            <a:ext cx="2693670" cy="3692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SzTx/>
            </a:pPr>
            <a:r>
              <a:rPr lang="en-US" altLang="zh-CN" sz="1795" b="1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⑶</a:t>
            </a:r>
            <a:r>
              <a:rPr lang="zh-CN" altLang="en-US" sz="1795" b="1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恒星也在运动</a:t>
            </a:r>
          </a:p>
        </p:txBody>
      </p:sp>
      <p:sp>
        <p:nvSpPr>
          <p:cNvPr id="20488" name="Text Box 8"/>
          <p:cNvSpPr txBox="1"/>
          <p:nvPr/>
        </p:nvSpPr>
        <p:spPr>
          <a:xfrm>
            <a:off x="1418696" y="3403997"/>
            <a:ext cx="5023908" cy="3692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SzTx/>
            </a:pPr>
            <a:r>
              <a:rPr lang="zh-CN" altLang="en-US" sz="1795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太阳系的最大范围约可延伸到一光年以外。</a:t>
            </a:r>
          </a:p>
        </p:txBody>
      </p:sp>
      <p:sp>
        <p:nvSpPr>
          <p:cNvPr id="20497" name="Text Box 17"/>
          <p:cNvSpPr txBox="1"/>
          <p:nvPr/>
        </p:nvSpPr>
        <p:spPr>
          <a:xfrm>
            <a:off x="1336747" y="3804048"/>
            <a:ext cx="7029909" cy="3692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SzTx/>
            </a:pPr>
            <a:r>
              <a:rPr lang="en-US" altLang="zh-CN" sz="1795" b="1">
                <a:latin typeface="宋体" panose="02010600030101010101" pitchFamily="2" charset="-122"/>
                <a:ea typeface="宋体" panose="02010600030101010101" pitchFamily="2" charset="-122"/>
              </a:rPr>
              <a:t> 1</a:t>
            </a:r>
            <a:r>
              <a:rPr lang="zh-CN" altLang="en-US" sz="1795" b="1">
                <a:latin typeface="宋体" panose="02010600030101010101" pitchFamily="2" charset="-122"/>
                <a:ea typeface="宋体" panose="02010600030101010101" pitchFamily="2" charset="-122"/>
              </a:rPr>
              <a:t>光年</a:t>
            </a:r>
            <a:r>
              <a:rPr lang="en-US" altLang="zh-CN" sz="1795" b="1">
                <a:latin typeface="宋体" panose="02010600030101010101" pitchFamily="2" charset="-122"/>
                <a:ea typeface="宋体" panose="02010600030101010101" pitchFamily="2" charset="-122"/>
              </a:rPr>
              <a:t>(l.y.)</a:t>
            </a:r>
            <a:r>
              <a:rPr lang="zh-CN" altLang="en-US" sz="1795" b="1">
                <a:latin typeface="宋体" panose="02010600030101010101" pitchFamily="2" charset="-122"/>
                <a:ea typeface="宋体" panose="02010600030101010101" pitchFamily="2" charset="-122"/>
              </a:rPr>
              <a:t>表示</a:t>
            </a:r>
            <a:r>
              <a:rPr lang="zh-CN" altLang="en-US" sz="1795" b="1" u="sng">
                <a:latin typeface="宋体" panose="02010600030101010101" pitchFamily="2" charset="-122"/>
                <a:ea typeface="宋体" panose="02010600030101010101" pitchFamily="2" charset="-122"/>
              </a:rPr>
              <a:t>                     </a:t>
            </a:r>
            <a:r>
              <a:rPr lang="zh-CN" altLang="en-US" sz="1795" b="1">
                <a:latin typeface="宋体" panose="02010600030101010101" pitchFamily="2" charset="-122"/>
                <a:ea typeface="宋体" panose="02010600030101010101" pitchFamily="2" charset="-122"/>
              </a:rPr>
              <a:t>，它是</a:t>
            </a:r>
            <a:r>
              <a:rPr lang="en-US" altLang="zh-CN" sz="1795" b="1">
                <a:latin typeface="宋体" panose="02010600030101010101" pitchFamily="2" charset="-122"/>
                <a:ea typeface="宋体" panose="02010600030101010101" pitchFamily="2" charset="-122"/>
              </a:rPr>
              <a:t>_____</a:t>
            </a:r>
            <a:r>
              <a:rPr lang="zh-CN" altLang="en-US" sz="1795" b="1">
                <a:latin typeface="宋体" panose="02010600030101010101" pitchFamily="2" charset="-122"/>
                <a:ea typeface="宋体" panose="02010600030101010101" pitchFamily="2" charset="-122"/>
              </a:rPr>
              <a:t>单位</a:t>
            </a:r>
          </a:p>
        </p:txBody>
      </p:sp>
      <p:sp>
        <p:nvSpPr>
          <p:cNvPr id="20498" name="Text Box 18"/>
          <p:cNvSpPr txBox="1"/>
          <p:nvPr/>
        </p:nvSpPr>
        <p:spPr>
          <a:xfrm>
            <a:off x="3235960" y="3804153"/>
            <a:ext cx="2585720" cy="36921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  <a:buSzTx/>
            </a:pPr>
            <a:r>
              <a:rPr lang="zh-CN" altLang="en-US" sz="179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光在一年中行进的路程</a:t>
            </a:r>
          </a:p>
        </p:txBody>
      </p:sp>
      <p:sp>
        <p:nvSpPr>
          <p:cNvPr id="20499" name="Text Box 19"/>
          <p:cNvSpPr txBox="1"/>
          <p:nvPr/>
        </p:nvSpPr>
        <p:spPr>
          <a:xfrm>
            <a:off x="6336031" y="3779326"/>
            <a:ext cx="728345" cy="36921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  <a:buSzTx/>
            </a:pPr>
            <a:r>
              <a:rPr lang="zh-CN" altLang="en-US" sz="179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长度</a:t>
            </a:r>
          </a:p>
        </p:txBody>
      </p:sp>
      <p:pic>
        <p:nvPicPr>
          <p:cNvPr id="50188" name="Picture 20" descr="sun_1_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2480" y="750094"/>
            <a:ext cx="2375370" cy="248840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127001" y="84664"/>
            <a:ext cx="1403985" cy="4615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新知教授</a:t>
            </a:r>
          </a:p>
        </p:txBody>
      </p:sp>
    </p:spTree>
    <p:extLst>
      <p:ext uri="{BB962C8B-B14F-4D97-AF65-F5344CB8AC3E}">
        <p14:creationId xmlns:p14="http://schemas.microsoft.com/office/powerpoint/2010/main" val="898061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5" grpId="0"/>
      <p:bldP spid="20487" grpId="0"/>
      <p:bldP spid="20488" grpId="0"/>
      <p:bldP spid="20497" grpId="0"/>
      <p:bldP spid="20498" grpId="0"/>
      <p:bldP spid="2049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1367</Words>
  <Application>Microsoft Office PowerPoint</Application>
  <PresentationFormat>全屏显示(16:9)</PresentationFormat>
  <Paragraphs>214</Paragraphs>
  <Slides>34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5" baseType="lpstr">
      <vt:lpstr>Office 主题</vt:lpstr>
      <vt:lpstr>PowerPoint 演示文稿</vt:lpstr>
      <vt:lpstr>7.4 宇宙探秘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银河系全景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中国实现飞天梦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9</cp:revision>
  <dcterms:created xsi:type="dcterms:W3CDTF">2021-02-22T07:19:52Z</dcterms:created>
  <dcterms:modified xsi:type="dcterms:W3CDTF">2021-02-22T07:31:03Z</dcterms:modified>
</cp:coreProperties>
</file>