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258" r:id="rId6"/>
    <p:sldId id="260" r:id="rId7"/>
    <p:sldId id="287" r:id="rId8"/>
    <p:sldId id="288" r:id="rId9"/>
    <p:sldId id="259" r:id="rId10"/>
    <p:sldId id="289" r:id="rId11"/>
    <p:sldId id="290" r:id="rId12"/>
    <p:sldId id="264" r:id="rId13"/>
    <p:sldId id="262" r:id="rId14"/>
    <p:sldId id="284" r:id="rId15"/>
    <p:sldId id="266" r:id="rId16"/>
    <p:sldId id="267" r:id="rId17"/>
    <p:sldId id="285" r:id="rId18"/>
    <p:sldId id="268" r:id="rId19"/>
    <p:sldId id="269" r:id="rId20"/>
    <p:sldId id="286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E06AF-1281-4205-A484-702075E64D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90A30AF-BF9D-4A11-B6B2-E1A9C87368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rPr>
            <a:t>电阻</a:t>
          </a:r>
        </a:p>
      </dgm:t>
    </dgm:pt>
    <dgm:pt modelId="{6AA6C6D1-82DB-4AD3-8197-7AD305A265E4}" type="parTrans" cxnId="{14F9C0AA-282B-4C5E-AE1C-47BB5E2E1986}">
      <dgm:prSet/>
      <dgm:spPr/>
    </dgm:pt>
    <dgm:pt modelId="{F0D6F2CD-AC58-4924-8FA5-232C0882E96A}" type="sibTrans" cxnId="{14F9C0AA-282B-4C5E-AE1C-47BB5E2E1986}">
      <dgm:prSet/>
      <dgm:spPr/>
    </dgm:pt>
    <dgm:pt modelId="{AD593783-88A9-4F43-B8DF-CAADB36AA3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导体的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长度</a:t>
          </a:r>
        </a:p>
      </dgm:t>
    </dgm:pt>
    <dgm:pt modelId="{56BE41CE-C9A4-4BA1-88ED-80CD75364627}" type="parTrans" cxnId="{0752D287-7BE0-4D0B-97A9-804046355ACE}">
      <dgm:prSet/>
      <dgm:spPr/>
    </dgm:pt>
    <dgm:pt modelId="{EB035256-EE36-4DBD-8869-AF1CF946C207}" type="sibTrans" cxnId="{0752D287-7BE0-4D0B-97A9-804046355ACE}">
      <dgm:prSet/>
      <dgm:spPr/>
    </dgm:pt>
    <dgm:pt modelId="{08270C81-F13D-4897-8F21-75EDCC0754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导体的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粗细</a:t>
          </a:r>
        </a:p>
      </dgm:t>
    </dgm:pt>
    <dgm:pt modelId="{70B6D69B-6D30-4FCD-88A0-23FAFB5AB758}" type="parTrans" cxnId="{E40DD474-6A6E-464B-8C32-EDEE6135647D}">
      <dgm:prSet/>
      <dgm:spPr/>
    </dgm:pt>
    <dgm:pt modelId="{AB7905E6-FED2-4727-9CB6-9FC1FEE876EA}" type="sibTrans" cxnId="{E40DD474-6A6E-464B-8C32-EDEE6135647D}">
      <dgm:prSet/>
      <dgm:spPr/>
    </dgm:pt>
    <dgm:pt modelId="{4901C56C-2DC2-43CF-9D0E-3888E1B005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导体的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rPr>
            <a:t>材料</a:t>
          </a:r>
        </a:p>
      </dgm:t>
    </dgm:pt>
    <dgm:pt modelId="{31AE38A5-8908-44AA-A5E0-25630C4014F8}" type="parTrans" cxnId="{EECE0C8B-BFED-43D1-9DB7-3B15AD959132}">
      <dgm:prSet/>
      <dgm:spPr/>
    </dgm:pt>
    <dgm:pt modelId="{018E19AC-2912-41F1-9A81-7F59C79E6D38}" type="sibTrans" cxnId="{EECE0C8B-BFED-43D1-9DB7-3B15AD959132}">
      <dgm:prSet/>
      <dgm:spPr/>
    </dgm:pt>
    <dgm:pt modelId="{15E1898D-1F6D-4AF9-87C9-36D0784C9C62}" type="pres">
      <dgm:prSet presAssocID="{601E06AF-1281-4205-A484-702075E64D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65D660-AD55-4B16-8748-3B2FBD60C1F0}" type="pres">
      <dgm:prSet presAssocID="{590A30AF-BF9D-4A11-B6B2-E1A9C87368F4}" presName="hierRoot1" presStyleCnt="0">
        <dgm:presLayoutVars>
          <dgm:hierBranch/>
        </dgm:presLayoutVars>
      </dgm:prSet>
      <dgm:spPr/>
    </dgm:pt>
    <dgm:pt modelId="{DE8919DB-5B7C-4FEC-A9F3-1800789A7337}" type="pres">
      <dgm:prSet presAssocID="{590A30AF-BF9D-4A11-B6B2-E1A9C87368F4}" presName="rootComposite1" presStyleCnt="0"/>
      <dgm:spPr/>
    </dgm:pt>
    <dgm:pt modelId="{E6BA2373-00B9-40BB-B472-DBA9DD2242AE}" type="pres">
      <dgm:prSet presAssocID="{590A30AF-BF9D-4A11-B6B2-E1A9C87368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E16058-22F5-4636-94C6-D50A1DB4E49C}" type="pres">
      <dgm:prSet presAssocID="{590A30AF-BF9D-4A11-B6B2-E1A9C87368F4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2DE2C1C2-B74B-4883-AC09-7BCF8A142A7C}" type="pres">
      <dgm:prSet presAssocID="{590A30AF-BF9D-4A11-B6B2-E1A9C87368F4}" presName="hierChild2" presStyleCnt="0"/>
      <dgm:spPr/>
    </dgm:pt>
    <dgm:pt modelId="{0377BB8D-6F88-4282-9BFD-3239A2AAE99C}" type="pres">
      <dgm:prSet presAssocID="{56BE41CE-C9A4-4BA1-88ED-80CD75364627}" presName="Name35" presStyleLbl="parChTrans1D2" presStyleIdx="0" presStyleCnt="3"/>
      <dgm:spPr/>
    </dgm:pt>
    <dgm:pt modelId="{EED013D7-1723-4414-B4D4-4D195EC1F4C4}" type="pres">
      <dgm:prSet presAssocID="{AD593783-88A9-4F43-B8DF-CAADB36AA35D}" presName="hierRoot2" presStyleCnt="0">
        <dgm:presLayoutVars>
          <dgm:hierBranch/>
        </dgm:presLayoutVars>
      </dgm:prSet>
      <dgm:spPr/>
    </dgm:pt>
    <dgm:pt modelId="{6F3859BB-50CD-4075-A31E-FD7B4D1421DE}" type="pres">
      <dgm:prSet presAssocID="{AD593783-88A9-4F43-B8DF-CAADB36AA35D}" presName="rootComposite" presStyleCnt="0"/>
      <dgm:spPr/>
    </dgm:pt>
    <dgm:pt modelId="{365FBA38-FC8F-4230-B12F-E6A21D126FBF}" type="pres">
      <dgm:prSet presAssocID="{AD593783-88A9-4F43-B8DF-CAADB36AA35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361788-EA65-4F29-A859-9788A956EB9A}" type="pres">
      <dgm:prSet presAssocID="{AD593783-88A9-4F43-B8DF-CAADB36AA35D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804313BD-3396-48E0-B23A-B69EA6C81F3E}" type="pres">
      <dgm:prSet presAssocID="{AD593783-88A9-4F43-B8DF-CAADB36AA35D}" presName="hierChild4" presStyleCnt="0"/>
      <dgm:spPr/>
    </dgm:pt>
    <dgm:pt modelId="{60D3A41A-41CC-4413-8180-DF9A67092D86}" type="pres">
      <dgm:prSet presAssocID="{AD593783-88A9-4F43-B8DF-CAADB36AA35D}" presName="hierChild5" presStyleCnt="0"/>
      <dgm:spPr/>
    </dgm:pt>
    <dgm:pt modelId="{DB4D3E69-128A-4A9E-9E5E-3C84B3A62DD3}" type="pres">
      <dgm:prSet presAssocID="{70B6D69B-6D30-4FCD-88A0-23FAFB5AB758}" presName="Name35" presStyleLbl="parChTrans1D2" presStyleIdx="1" presStyleCnt="3"/>
      <dgm:spPr/>
    </dgm:pt>
    <dgm:pt modelId="{BEFFE492-31C3-49DB-A554-0B6B64FAFC40}" type="pres">
      <dgm:prSet presAssocID="{08270C81-F13D-4897-8F21-75EDCC0754E6}" presName="hierRoot2" presStyleCnt="0">
        <dgm:presLayoutVars>
          <dgm:hierBranch/>
        </dgm:presLayoutVars>
      </dgm:prSet>
      <dgm:spPr/>
    </dgm:pt>
    <dgm:pt modelId="{F51A14F8-E8A2-4BB8-A8F3-9EBC32F2B628}" type="pres">
      <dgm:prSet presAssocID="{08270C81-F13D-4897-8F21-75EDCC0754E6}" presName="rootComposite" presStyleCnt="0"/>
      <dgm:spPr/>
    </dgm:pt>
    <dgm:pt modelId="{22995C9E-7CB3-494D-9C4B-24EF7BFD0DC5}" type="pres">
      <dgm:prSet presAssocID="{08270C81-F13D-4897-8F21-75EDCC0754E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9E80FF-D651-4458-9D17-A34A5F285CAF}" type="pres">
      <dgm:prSet presAssocID="{08270C81-F13D-4897-8F21-75EDCC0754E6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D2C8D06A-0CD8-4D2D-A444-8B2572D31C88}" type="pres">
      <dgm:prSet presAssocID="{08270C81-F13D-4897-8F21-75EDCC0754E6}" presName="hierChild4" presStyleCnt="0"/>
      <dgm:spPr/>
    </dgm:pt>
    <dgm:pt modelId="{6231E86A-3925-4ADD-AF8C-FB09A0CCDF32}" type="pres">
      <dgm:prSet presAssocID="{08270C81-F13D-4897-8F21-75EDCC0754E6}" presName="hierChild5" presStyleCnt="0"/>
      <dgm:spPr/>
    </dgm:pt>
    <dgm:pt modelId="{3F2E792F-62C9-417A-8DAB-AE7636F7AB0D}" type="pres">
      <dgm:prSet presAssocID="{31AE38A5-8908-44AA-A5E0-25630C4014F8}" presName="Name35" presStyleLbl="parChTrans1D2" presStyleIdx="2" presStyleCnt="3"/>
      <dgm:spPr/>
    </dgm:pt>
    <dgm:pt modelId="{F6E1F77C-C208-4112-B5C6-33CBFE986C7E}" type="pres">
      <dgm:prSet presAssocID="{4901C56C-2DC2-43CF-9D0E-3888E1B0056B}" presName="hierRoot2" presStyleCnt="0">
        <dgm:presLayoutVars>
          <dgm:hierBranch/>
        </dgm:presLayoutVars>
      </dgm:prSet>
      <dgm:spPr/>
    </dgm:pt>
    <dgm:pt modelId="{9234D81C-A77C-4C21-9446-A3B461AD357D}" type="pres">
      <dgm:prSet presAssocID="{4901C56C-2DC2-43CF-9D0E-3888E1B0056B}" presName="rootComposite" presStyleCnt="0"/>
      <dgm:spPr/>
    </dgm:pt>
    <dgm:pt modelId="{A27C8050-ADB5-45DA-B605-A69F30C9C74D}" type="pres">
      <dgm:prSet presAssocID="{4901C56C-2DC2-43CF-9D0E-3888E1B005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964FA0-1E2A-41F9-A4C6-C8FB1AD87C4A}" type="pres">
      <dgm:prSet presAssocID="{4901C56C-2DC2-43CF-9D0E-3888E1B0056B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9E2CECA3-16D2-4592-A702-FC3809FDDD15}" type="pres">
      <dgm:prSet presAssocID="{4901C56C-2DC2-43CF-9D0E-3888E1B0056B}" presName="hierChild4" presStyleCnt="0"/>
      <dgm:spPr/>
    </dgm:pt>
    <dgm:pt modelId="{F9A2E858-EB52-442A-BD91-5B6146A08402}" type="pres">
      <dgm:prSet presAssocID="{4901C56C-2DC2-43CF-9D0E-3888E1B0056B}" presName="hierChild5" presStyleCnt="0"/>
      <dgm:spPr/>
    </dgm:pt>
    <dgm:pt modelId="{2A75C3F5-FF27-4F85-BE8B-1E72484E8321}" type="pres">
      <dgm:prSet presAssocID="{590A30AF-BF9D-4A11-B6B2-E1A9C87368F4}" presName="hierChild3" presStyleCnt="0"/>
      <dgm:spPr/>
    </dgm:pt>
  </dgm:ptLst>
  <dgm:cxnLst>
    <dgm:cxn modelId="{8B41888B-6964-4419-8EE8-D125B07E0035}" type="presOf" srcId="{08270C81-F13D-4897-8F21-75EDCC0754E6}" destId="{7E9E80FF-D651-4458-9D17-A34A5F285CAF}" srcOrd="1" destOrd="0" presId="urn:microsoft.com/office/officeart/2005/8/layout/orgChart1"/>
    <dgm:cxn modelId="{2A850E33-EC8C-4BC4-BF19-9E97E1AD0203}" type="presOf" srcId="{56BE41CE-C9A4-4BA1-88ED-80CD75364627}" destId="{0377BB8D-6F88-4282-9BFD-3239A2AAE99C}" srcOrd="0" destOrd="0" presId="urn:microsoft.com/office/officeart/2005/8/layout/orgChart1"/>
    <dgm:cxn modelId="{F0164F66-4AFB-4CA2-9403-C1B386874A67}" type="presOf" srcId="{590A30AF-BF9D-4A11-B6B2-E1A9C87368F4}" destId="{85E16058-22F5-4636-94C6-D50A1DB4E49C}" srcOrd="1" destOrd="0" presId="urn:microsoft.com/office/officeart/2005/8/layout/orgChart1"/>
    <dgm:cxn modelId="{0E00EEA3-4B5E-4FE2-B44F-B10848A5007B}" type="presOf" srcId="{70B6D69B-6D30-4FCD-88A0-23FAFB5AB758}" destId="{DB4D3E69-128A-4A9E-9E5E-3C84B3A62DD3}" srcOrd="0" destOrd="0" presId="urn:microsoft.com/office/officeart/2005/8/layout/orgChart1"/>
    <dgm:cxn modelId="{7AF9DAAC-4436-4BEC-9E47-26FBFE7540E9}" type="presOf" srcId="{4901C56C-2DC2-43CF-9D0E-3888E1B0056B}" destId="{A27C8050-ADB5-45DA-B605-A69F30C9C74D}" srcOrd="0" destOrd="0" presId="urn:microsoft.com/office/officeart/2005/8/layout/orgChart1"/>
    <dgm:cxn modelId="{CD3C4A91-2DAC-45CF-ADED-DF398E2ECD2C}" type="presOf" srcId="{AD593783-88A9-4F43-B8DF-CAADB36AA35D}" destId="{365FBA38-FC8F-4230-B12F-E6A21D126FBF}" srcOrd="0" destOrd="0" presId="urn:microsoft.com/office/officeart/2005/8/layout/orgChart1"/>
    <dgm:cxn modelId="{14F9C0AA-282B-4C5E-AE1C-47BB5E2E1986}" srcId="{601E06AF-1281-4205-A484-702075E64D43}" destId="{590A30AF-BF9D-4A11-B6B2-E1A9C87368F4}" srcOrd="0" destOrd="0" parTransId="{6AA6C6D1-82DB-4AD3-8197-7AD305A265E4}" sibTransId="{F0D6F2CD-AC58-4924-8FA5-232C0882E96A}"/>
    <dgm:cxn modelId="{059F44CF-9F67-4CB4-8C64-42F4903159AF}" type="presOf" srcId="{08270C81-F13D-4897-8F21-75EDCC0754E6}" destId="{22995C9E-7CB3-494D-9C4B-24EF7BFD0DC5}" srcOrd="0" destOrd="0" presId="urn:microsoft.com/office/officeart/2005/8/layout/orgChart1"/>
    <dgm:cxn modelId="{639BA78E-3D8A-4A8E-8166-830A8237CE35}" type="presOf" srcId="{AD593783-88A9-4F43-B8DF-CAADB36AA35D}" destId="{01361788-EA65-4F29-A859-9788A956EB9A}" srcOrd="1" destOrd="0" presId="urn:microsoft.com/office/officeart/2005/8/layout/orgChart1"/>
    <dgm:cxn modelId="{4BCAAC9F-69C9-45B1-A5DE-32BC8D151F7A}" type="presOf" srcId="{31AE38A5-8908-44AA-A5E0-25630C4014F8}" destId="{3F2E792F-62C9-417A-8DAB-AE7636F7AB0D}" srcOrd="0" destOrd="0" presId="urn:microsoft.com/office/officeart/2005/8/layout/orgChart1"/>
    <dgm:cxn modelId="{7A010AC6-ED70-43C9-A434-CC6EAD76F4A4}" type="presOf" srcId="{4901C56C-2DC2-43CF-9D0E-3888E1B0056B}" destId="{5F964FA0-1E2A-41F9-A4C6-C8FB1AD87C4A}" srcOrd="1" destOrd="0" presId="urn:microsoft.com/office/officeart/2005/8/layout/orgChart1"/>
    <dgm:cxn modelId="{EECE0C8B-BFED-43D1-9DB7-3B15AD959132}" srcId="{590A30AF-BF9D-4A11-B6B2-E1A9C87368F4}" destId="{4901C56C-2DC2-43CF-9D0E-3888E1B0056B}" srcOrd="2" destOrd="0" parTransId="{31AE38A5-8908-44AA-A5E0-25630C4014F8}" sibTransId="{018E19AC-2912-41F1-9A81-7F59C79E6D38}"/>
    <dgm:cxn modelId="{E40DD474-6A6E-464B-8C32-EDEE6135647D}" srcId="{590A30AF-BF9D-4A11-B6B2-E1A9C87368F4}" destId="{08270C81-F13D-4897-8F21-75EDCC0754E6}" srcOrd="1" destOrd="0" parTransId="{70B6D69B-6D30-4FCD-88A0-23FAFB5AB758}" sibTransId="{AB7905E6-FED2-4727-9CB6-9FC1FEE876EA}"/>
    <dgm:cxn modelId="{0752D287-7BE0-4D0B-97A9-804046355ACE}" srcId="{590A30AF-BF9D-4A11-B6B2-E1A9C87368F4}" destId="{AD593783-88A9-4F43-B8DF-CAADB36AA35D}" srcOrd="0" destOrd="0" parTransId="{56BE41CE-C9A4-4BA1-88ED-80CD75364627}" sibTransId="{EB035256-EE36-4DBD-8869-AF1CF946C207}"/>
    <dgm:cxn modelId="{A481D9E8-A82D-4BD3-A55E-36A380392CEE}" type="presOf" srcId="{601E06AF-1281-4205-A484-702075E64D43}" destId="{15E1898D-1F6D-4AF9-87C9-36D0784C9C62}" srcOrd="0" destOrd="0" presId="urn:microsoft.com/office/officeart/2005/8/layout/orgChart1"/>
    <dgm:cxn modelId="{3824C88C-1D1A-4B45-B7E6-B2E30956CD36}" type="presOf" srcId="{590A30AF-BF9D-4A11-B6B2-E1A9C87368F4}" destId="{E6BA2373-00B9-40BB-B472-DBA9DD2242AE}" srcOrd="0" destOrd="0" presId="urn:microsoft.com/office/officeart/2005/8/layout/orgChart1"/>
    <dgm:cxn modelId="{C9C1E1C9-08B7-4727-9DF0-CE9D3F9DFBF9}" type="presParOf" srcId="{15E1898D-1F6D-4AF9-87C9-36D0784C9C62}" destId="{4565D660-AD55-4B16-8748-3B2FBD60C1F0}" srcOrd="0" destOrd="0" presId="urn:microsoft.com/office/officeart/2005/8/layout/orgChart1"/>
    <dgm:cxn modelId="{9C418488-01FF-4A9A-BDC6-546D363AB200}" type="presParOf" srcId="{4565D660-AD55-4B16-8748-3B2FBD60C1F0}" destId="{DE8919DB-5B7C-4FEC-A9F3-1800789A7337}" srcOrd="0" destOrd="0" presId="urn:microsoft.com/office/officeart/2005/8/layout/orgChart1"/>
    <dgm:cxn modelId="{E67E711C-3045-4F56-87AA-51C6C123BF59}" type="presParOf" srcId="{DE8919DB-5B7C-4FEC-A9F3-1800789A7337}" destId="{E6BA2373-00B9-40BB-B472-DBA9DD2242AE}" srcOrd="0" destOrd="0" presId="urn:microsoft.com/office/officeart/2005/8/layout/orgChart1"/>
    <dgm:cxn modelId="{34F15BEE-468C-4716-ACF6-A4EF66FF2771}" type="presParOf" srcId="{DE8919DB-5B7C-4FEC-A9F3-1800789A7337}" destId="{85E16058-22F5-4636-94C6-D50A1DB4E49C}" srcOrd="1" destOrd="0" presId="urn:microsoft.com/office/officeart/2005/8/layout/orgChart1"/>
    <dgm:cxn modelId="{4D715696-E8A6-4055-91BD-D2BEC8A85DC5}" type="presParOf" srcId="{4565D660-AD55-4B16-8748-3B2FBD60C1F0}" destId="{2DE2C1C2-B74B-4883-AC09-7BCF8A142A7C}" srcOrd="1" destOrd="0" presId="urn:microsoft.com/office/officeart/2005/8/layout/orgChart1"/>
    <dgm:cxn modelId="{88A8438C-2ACA-42DA-84E6-B6D2D9A262AF}" type="presParOf" srcId="{2DE2C1C2-B74B-4883-AC09-7BCF8A142A7C}" destId="{0377BB8D-6F88-4282-9BFD-3239A2AAE99C}" srcOrd="0" destOrd="0" presId="urn:microsoft.com/office/officeart/2005/8/layout/orgChart1"/>
    <dgm:cxn modelId="{5C337F98-338C-48DE-B4C4-C71790AD889D}" type="presParOf" srcId="{2DE2C1C2-B74B-4883-AC09-7BCF8A142A7C}" destId="{EED013D7-1723-4414-B4D4-4D195EC1F4C4}" srcOrd="1" destOrd="0" presId="urn:microsoft.com/office/officeart/2005/8/layout/orgChart1"/>
    <dgm:cxn modelId="{0C6B10D9-FC80-425B-9562-9918B50D3909}" type="presParOf" srcId="{EED013D7-1723-4414-B4D4-4D195EC1F4C4}" destId="{6F3859BB-50CD-4075-A31E-FD7B4D1421DE}" srcOrd="0" destOrd="0" presId="urn:microsoft.com/office/officeart/2005/8/layout/orgChart1"/>
    <dgm:cxn modelId="{50FA245B-01FA-4295-95DF-72CE337CEF82}" type="presParOf" srcId="{6F3859BB-50CD-4075-A31E-FD7B4D1421DE}" destId="{365FBA38-FC8F-4230-B12F-E6A21D126FBF}" srcOrd="0" destOrd="0" presId="urn:microsoft.com/office/officeart/2005/8/layout/orgChart1"/>
    <dgm:cxn modelId="{5C01C667-8F5F-4EC5-BAB4-A4B38930F293}" type="presParOf" srcId="{6F3859BB-50CD-4075-A31E-FD7B4D1421DE}" destId="{01361788-EA65-4F29-A859-9788A956EB9A}" srcOrd="1" destOrd="0" presId="urn:microsoft.com/office/officeart/2005/8/layout/orgChart1"/>
    <dgm:cxn modelId="{66D383DA-84D8-44BF-99B5-432058A1CF1F}" type="presParOf" srcId="{EED013D7-1723-4414-B4D4-4D195EC1F4C4}" destId="{804313BD-3396-48E0-B23A-B69EA6C81F3E}" srcOrd="1" destOrd="0" presId="urn:microsoft.com/office/officeart/2005/8/layout/orgChart1"/>
    <dgm:cxn modelId="{6ADACFC0-ED78-4657-A3A2-9E196CA50A3E}" type="presParOf" srcId="{EED013D7-1723-4414-B4D4-4D195EC1F4C4}" destId="{60D3A41A-41CC-4413-8180-DF9A67092D86}" srcOrd="2" destOrd="0" presId="urn:microsoft.com/office/officeart/2005/8/layout/orgChart1"/>
    <dgm:cxn modelId="{AE0B3551-52E7-483A-BED5-BBB18827B028}" type="presParOf" srcId="{2DE2C1C2-B74B-4883-AC09-7BCF8A142A7C}" destId="{DB4D3E69-128A-4A9E-9E5E-3C84B3A62DD3}" srcOrd="2" destOrd="0" presId="urn:microsoft.com/office/officeart/2005/8/layout/orgChart1"/>
    <dgm:cxn modelId="{F0479B9B-D4B0-41AD-B5A6-D68A1B9CD656}" type="presParOf" srcId="{2DE2C1C2-B74B-4883-AC09-7BCF8A142A7C}" destId="{BEFFE492-31C3-49DB-A554-0B6B64FAFC40}" srcOrd="3" destOrd="0" presId="urn:microsoft.com/office/officeart/2005/8/layout/orgChart1"/>
    <dgm:cxn modelId="{CB4A8624-48BA-426D-8D50-4C78DE14534D}" type="presParOf" srcId="{BEFFE492-31C3-49DB-A554-0B6B64FAFC40}" destId="{F51A14F8-E8A2-4BB8-A8F3-9EBC32F2B628}" srcOrd="0" destOrd="0" presId="urn:microsoft.com/office/officeart/2005/8/layout/orgChart1"/>
    <dgm:cxn modelId="{29C4A869-62B8-487F-9979-069E41A1B023}" type="presParOf" srcId="{F51A14F8-E8A2-4BB8-A8F3-9EBC32F2B628}" destId="{22995C9E-7CB3-494D-9C4B-24EF7BFD0DC5}" srcOrd="0" destOrd="0" presId="urn:microsoft.com/office/officeart/2005/8/layout/orgChart1"/>
    <dgm:cxn modelId="{38A83FFB-C6F6-4E43-8549-025EA89C95B6}" type="presParOf" srcId="{F51A14F8-E8A2-4BB8-A8F3-9EBC32F2B628}" destId="{7E9E80FF-D651-4458-9D17-A34A5F285CAF}" srcOrd="1" destOrd="0" presId="urn:microsoft.com/office/officeart/2005/8/layout/orgChart1"/>
    <dgm:cxn modelId="{76AB8A8F-F8B2-4330-9B2A-C014D4328B4C}" type="presParOf" srcId="{BEFFE492-31C3-49DB-A554-0B6B64FAFC40}" destId="{D2C8D06A-0CD8-4D2D-A444-8B2572D31C88}" srcOrd="1" destOrd="0" presId="urn:microsoft.com/office/officeart/2005/8/layout/orgChart1"/>
    <dgm:cxn modelId="{1CD285DC-4370-41AC-91A8-2AF83CA80C22}" type="presParOf" srcId="{BEFFE492-31C3-49DB-A554-0B6B64FAFC40}" destId="{6231E86A-3925-4ADD-AF8C-FB09A0CCDF32}" srcOrd="2" destOrd="0" presId="urn:microsoft.com/office/officeart/2005/8/layout/orgChart1"/>
    <dgm:cxn modelId="{8AADD753-78D1-4555-A45E-4056E4E147DB}" type="presParOf" srcId="{2DE2C1C2-B74B-4883-AC09-7BCF8A142A7C}" destId="{3F2E792F-62C9-417A-8DAB-AE7636F7AB0D}" srcOrd="4" destOrd="0" presId="urn:microsoft.com/office/officeart/2005/8/layout/orgChart1"/>
    <dgm:cxn modelId="{07F59171-F7C1-4928-BB27-F76804AC1C28}" type="presParOf" srcId="{2DE2C1C2-B74B-4883-AC09-7BCF8A142A7C}" destId="{F6E1F77C-C208-4112-B5C6-33CBFE986C7E}" srcOrd="5" destOrd="0" presId="urn:microsoft.com/office/officeart/2005/8/layout/orgChart1"/>
    <dgm:cxn modelId="{802A0691-83B4-415A-9D9C-BB76C3D589A4}" type="presParOf" srcId="{F6E1F77C-C208-4112-B5C6-33CBFE986C7E}" destId="{9234D81C-A77C-4C21-9446-A3B461AD357D}" srcOrd="0" destOrd="0" presId="urn:microsoft.com/office/officeart/2005/8/layout/orgChart1"/>
    <dgm:cxn modelId="{98C58D00-7DC7-4B93-BB28-1BEEA8FA4D80}" type="presParOf" srcId="{9234D81C-A77C-4C21-9446-A3B461AD357D}" destId="{A27C8050-ADB5-45DA-B605-A69F30C9C74D}" srcOrd="0" destOrd="0" presId="urn:microsoft.com/office/officeart/2005/8/layout/orgChart1"/>
    <dgm:cxn modelId="{32BFEB87-6BF5-4F71-B067-1F93E7848B93}" type="presParOf" srcId="{9234D81C-A77C-4C21-9446-A3B461AD357D}" destId="{5F964FA0-1E2A-41F9-A4C6-C8FB1AD87C4A}" srcOrd="1" destOrd="0" presId="urn:microsoft.com/office/officeart/2005/8/layout/orgChart1"/>
    <dgm:cxn modelId="{E4B43217-D230-4431-A594-DF213DED5BF3}" type="presParOf" srcId="{F6E1F77C-C208-4112-B5C6-33CBFE986C7E}" destId="{9E2CECA3-16D2-4592-A702-FC3809FDDD15}" srcOrd="1" destOrd="0" presId="urn:microsoft.com/office/officeart/2005/8/layout/orgChart1"/>
    <dgm:cxn modelId="{3E114C9C-DAF2-4054-A61A-DDB388488887}" type="presParOf" srcId="{F6E1F77C-C208-4112-B5C6-33CBFE986C7E}" destId="{F9A2E858-EB52-442A-BD91-5B6146A08402}" srcOrd="2" destOrd="0" presId="urn:microsoft.com/office/officeart/2005/8/layout/orgChart1"/>
    <dgm:cxn modelId="{D629A137-D7BB-419A-BB12-9D6C2DABB687}" type="presParOf" srcId="{4565D660-AD55-4B16-8748-3B2FBD60C1F0}" destId="{2A75C3F5-FF27-4F85-BE8B-1E72484E83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7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5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4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4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8630-6DB8-4CB6-96EA-45B5FEB16D37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A54A-125D-4598-A271-442D2CF78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2708275"/>
            <a:ext cx="7993062" cy="1727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sz="6600" dirty="0" smtClean="0">
                <a:solidFill>
                  <a:srgbClr val="FF0000"/>
                </a:solidFill>
              </a:rPr>
              <a:t>第三 节   </a:t>
            </a:r>
            <a:r>
              <a:rPr lang="zh-CN" altLang="en-US" sz="6600" dirty="0" smtClean="0">
                <a:solidFill>
                  <a:srgbClr val="FF3300"/>
                </a:solidFill>
              </a:rPr>
              <a:t>电阻</a:t>
            </a:r>
            <a:endParaRPr lang="zh-CN" altLang="en-US" sz="4000" dirty="0">
              <a:solidFill>
                <a:srgbClr val="FF33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5914" y="333376"/>
            <a:ext cx="6408737" cy="5238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000000"/>
                </a:solidFill>
              </a:rPr>
              <a:t>     </a:t>
            </a:r>
            <a:r>
              <a:rPr lang="zh-CN" altLang="en-US" sz="2800" b="1" i="1" dirty="0">
                <a:solidFill>
                  <a:srgbClr val="000000"/>
                </a:solidFill>
              </a:rPr>
              <a:t>教科</a:t>
            </a:r>
            <a:r>
              <a:rPr lang="zh-CN" altLang="en-US" sz="2800" b="1" i="1" dirty="0" smtClean="0">
                <a:solidFill>
                  <a:srgbClr val="000000"/>
                </a:solidFill>
              </a:rPr>
              <a:t>版教材</a:t>
            </a:r>
            <a:r>
              <a:rPr lang="zh-CN" altLang="en-US" sz="2800" b="1" i="1" dirty="0">
                <a:solidFill>
                  <a:srgbClr val="000000"/>
                </a:solidFill>
              </a:rPr>
              <a:t>同步教学课件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63975" y="1700214"/>
            <a:ext cx="46164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0000FF"/>
                </a:solidFill>
              </a:rPr>
              <a:t>第四章   探究电流</a:t>
            </a:r>
          </a:p>
        </p:txBody>
      </p:sp>
    </p:spTree>
    <p:extLst>
      <p:ext uri="{BB962C8B-B14F-4D97-AF65-F5344CB8AC3E}">
        <p14:creationId xmlns:p14="http://schemas.microsoft.com/office/powerpoint/2010/main" val="24191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7683501" y="4508501"/>
            <a:ext cx="2733675" cy="1711325"/>
            <a:chOff x="3880" y="2840"/>
            <a:chExt cx="1722" cy="1078"/>
          </a:xfrm>
        </p:grpSpPr>
        <p:pic>
          <p:nvPicPr>
            <p:cNvPr id="1331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981200" y="838201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0000FF"/>
                </a:solidFill>
                <a:ea typeface="隶书" panose="02010509060101010101" pitchFamily="49" charset="-122"/>
              </a:rPr>
              <a:t>三、设计实验方案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057400" y="2286001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ea typeface="隶书" panose="02010509060101010101" pitchFamily="49" charset="-122"/>
              </a:rPr>
              <a:t>         </a:t>
            </a:r>
            <a:r>
              <a:rPr kumimoji="1" lang="zh-CN" altLang="en-US" sz="4000" b="1">
                <a:ea typeface="隶书" panose="02010509060101010101" pitchFamily="49" charset="-122"/>
              </a:rPr>
              <a:t>你怎样知道导体电阻的大小？你能设计一个合理的电路吗</a:t>
            </a:r>
            <a:r>
              <a:rPr kumimoji="1" lang="en-US" altLang="zh-CN" sz="4000" b="1">
                <a:ea typeface="隶书" panose="02010509060101010101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92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9476" y="6111875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683501" y="4508501"/>
            <a:ext cx="2733675" cy="1711325"/>
            <a:chOff x="3880" y="2840"/>
            <a:chExt cx="1722" cy="1078"/>
          </a:xfrm>
        </p:grpSpPr>
        <p:pic>
          <p:nvPicPr>
            <p:cNvPr id="1434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276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1"/>
            <a:ext cx="30480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752600" y="3048001"/>
            <a:ext cx="2590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ea typeface="隶书" panose="02010509060101010101" pitchFamily="49" charset="-122"/>
              </a:rPr>
              <a:t>  </a:t>
            </a:r>
            <a:r>
              <a:rPr lang="zh-CN" altLang="en-US" sz="2800" b="1">
                <a:ea typeface="隶书" panose="02010509060101010101" pitchFamily="49" charset="-122"/>
              </a:rPr>
              <a:t>通过比较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灯的亮暗</a:t>
            </a:r>
            <a:r>
              <a:rPr lang="zh-CN" altLang="en-US" sz="2800" b="1">
                <a:ea typeface="隶书" panose="02010509060101010101" pitchFamily="49" charset="-122"/>
              </a:rPr>
              <a:t>来判断，如灯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亮</a:t>
            </a:r>
            <a:r>
              <a:rPr lang="zh-CN" altLang="en-US" sz="2800" b="1">
                <a:ea typeface="隶书" panose="02010509060101010101" pitchFamily="49" charset="-122"/>
              </a:rPr>
              <a:t>，则对电流阻碍作用小，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电阻小</a:t>
            </a:r>
            <a:r>
              <a:rPr lang="zh-CN" altLang="en-US" sz="2800" b="1"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800600" y="2971800"/>
            <a:ext cx="2667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ea typeface="隶书" panose="02010509060101010101" pitchFamily="49" charset="-122"/>
              </a:rPr>
              <a:t>    </a:t>
            </a:r>
            <a:r>
              <a:rPr lang="zh-CN" altLang="en-US" sz="2800" b="1">
                <a:ea typeface="隶书" panose="02010509060101010101" pitchFamily="49" charset="-122"/>
              </a:rPr>
              <a:t>通过比较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电流表中电流的大小</a:t>
            </a:r>
            <a:r>
              <a:rPr lang="zh-CN" altLang="en-US" sz="2800" b="1">
                <a:ea typeface="隶书" panose="02010509060101010101" pitchFamily="49" charset="-122"/>
              </a:rPr>
              <a:t>，如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电流大</a:t>
            </a:r>
            <a:r>
              <a:rPr lang="zh-CN" altLang="en-US" sz="2800" b="1">
                <a:ea typeface="隶书" panose="02010509060101010101" pitchFamily="49" charset="-122"/>
              </a:rPr>
              <a:t>，则对电流的阻碍作用小，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电阻小。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924800" y="3276600"/>
            <a:ext cx="2438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ea typeface="隶书" panose="02010509060101010101" pitchFamily="49" charset="-122"/>
              </a:rPr>
              <a:t>既可比较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灯的亮暗</a:t>
            </a:r>
            <a:r>
              <a:rPr lang="zh-CN" altLang="en-US" sz="2800" b="1">
                <a:ea typeface="隶书" panose="02010509060101010101" pitchFamily="49" charset="-122"/>
              </a:rPr>
              <a:t>，也可比较</a:t>
            </a:r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电流的大小</a:t>
            </a:r>
          </a:p>
        </p:txBody>
      </p:sp>
    </p:spTree>
    <p:extLst>
      <p:ext uri="{BB962C8B-B14F-4D97-AF65-F5344CB8AC3E}">
        <p14:creationId xmlns:p14="http://schemas.microsoft.com/office/powerpoint/2010/main" val="13450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/>
      <p:bldP spid="39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038600" y="44196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控制变量法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0" y="2590801"/>
            <a:ext cx="7158038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3600" b="1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一个科学量可能与多个因素有关时，如何展开研究？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81200" y="185737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思考：</a:t>
            </a:r>
            <a:endParaRPr kumimoji="1"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7683501" y="4508501"/>
            <a:ext cx="2733675" cy="1711325"/>
            <a:chOff x="3880" y="2840"/>
            <a:chExt cx="1722" cy="1078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840"/>
              <a:ext cx="172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1752600" y="9144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 b="1">
                <a:solidFill>
                  <a:srgbClr val="0000FF"/>
                </a:solidFill>
                <a:ea typeface="隶书" panose="02010509060101010101" pitchFamily="49" charset="-122"/>
              </a:rPr>
              <a:t>三、设计实验方案</a:t>
            </a:r>
          </a:p>
        </p:txBody>
      </p:sp>
    </p:spTree>
    <p:extLst>
      <p:ext uri="{BB962C8B-B14F-4D97-AF65-F5344CB8AC3E}">
        <p14:creationId xmlns:p14="http://schemas.microsoft.com/office/powerpoint/2010/main" val="23165160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49476" y="6111875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5181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ea typeface="隶书" panose="02010509060101010101" pitchFamily="49" charset="-122"/>
              </a:rPr>
              <a:t>     </a:t>
            </a:r>
            <a:r>
              <a:rPr lang="zh-CN" altLang="en-US" sz="3600" b="1">
                <a:ea typeface="隶书" panose="02010509060101010101" pitchFamily="49" charset="-122"/>
              </a:rPr>
              <a:t>实验过程中需记录的内容有哪些？你能设计一张表格来表示吗？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1"/>
            <a:ext cx="35814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pic_2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pic_2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0" name="Group 10"/>
          <p:cNvGraphicFramePr>
            <a:graphicFrameLocks noGrp="1"/>
          </p:cNvGraphicFramePr>
          <p:nvPr/>
        </p:nvGraphicFramePr>
        <p:xfrm>
          <a:off x="1905000" y="3276600"/>
          <a:ext cx="8382000" cy="21717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244600"/>
                <a:gridCol w="1447800"/>
                <a:gridCol w="1498600"/>
                <a:gridCol w="1397000"/>
              </a:tblGrid>
              <a:tr h="5334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导体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灯的亮暗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电流示数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电阻的大小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材料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长度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粗细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DE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60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实验探究</a:t>
            </a:r>
            <a:endParaRPr kumimoji="1" lang="zh-CN" altLang="en-US" sz="16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001000" y="533400"/>
            <a:ext cx="9144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实验一</a:t>
            </a:r>
          </a:p>
        </p:txBody>
      </p:sp>
      <p:sp>
        <p:nvSpPr>
          <p:cNvPr id="1536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953501" y="533400"/>
            <a:ext cx="79851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实验二</a:t>
            </a:r>
          </a:p>
        </p:txBody>
      </p:sp>
      <p:sp>
        <p:nvSpPr>
          <p:cNvPr id="15366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98050" y="533400"/>
            <a:ext cx="86995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实验三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7" name="ShockwaveFlash1" r:id="rId2" imgW="9144000" imgH="5867280"/>
        </mc:Choice>
        <mc:Fallback>
          <p:control name="ShockwaveFlash1" r:id="rId2" imgW="9144000" imgH="5867280">
            <p:pic>
              <p:nvPicPr>
                <p:cNvPr id="1536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0" y="990600"/>
                  <a:ext cx="9144000" cy="586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noFill/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809333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1992314" y="2852738"/>
          <a:ext cx="8207375" cy="1743612"/>
        </p:xfrm>
        <a:graphic>
          <a:graphicData uri="http://schemas.openxmlformats.org/drawingml/2006/table">
            <a:tbl>
              <a:tblPr/>
              <a:tblGrid>
                <a:gridCol w="2033587"/>
                <a:gridCol w="1957388"/>
                <a:gridCol w="2259012"/>
                <a:gridCol w="1957388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导体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灯的亮度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电流表示数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电阻大小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甲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(1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乙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(0.5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208214" y="69215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实验方案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279651" y="1341439"/>
            <a:ext cx="6234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1</a:t>
            </a:r>
            <a:r>
              <a:rPr lang="zh-CN" altLang="en-US" b="1">
                <a:solidFill>
                  <a:srgbClr val="000000"/>
                </a:solidFill>
              </a:rPr>
              <a:t>．探究导体电阻与长度的关系。 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208213" y="2136775"/>
            <a:ext cx="671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控制的不变量有＿＿、＿＿、＿＿。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5087939" y="2133600"/>
            <a:ext cx="4662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材料　粗细　温度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1631950" y="4724400"/>
            <a:ext cx="9036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 </a:t>
            </a:r>
            <a:r>
              <a:rPr lang="zh-CN" altLang="en-US" b="1">
                <a:solidFill>
                  <a:srgbClr val="FF3300"/>
                </a:solidFill>
              </a:rPr>
              <a:t>实验结果：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材料、粗细相同的导体，长度越大，电阻＿＿。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8975726" y="51054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越大</a:t>
            </a:r>
          </a:p>
        </p:txBody>
      </p:sp>
      <p:graphicFrame>
        <p:nvGraphicFramePr>
          <p:cNvPr id="44062" name="Group 30"/>
          <p:cNvGraphicFramePr>
            <a:graphicFrameLocks noGrp="1"/>
          </p:cNvGraphicFramePr>
          <p:nvPr/>
        </p:nvGraphicFramePr>
        <p:xfrm>
          <a:off x="4008439" y="3429000"/>
          <a:ext cx="6173787" cy="1158876"/>
        </p:xfrm>
        <a:graphic>
          <a:graphicData uri="http://schemas.openxmlformats.org/drawingml/2006/table">
            <a:tbl>
              <a:tblPr/>
              <a:tblGrid>
                <a:gridCol w="1957387"/>
                <a:gridCol w="2259013"/>
                <a:gridCol w="1957387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0" grpId="0"/>
      <p:bldP spid="440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25675" y="1484314"/>
            <a:ext cx="612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2</a:t>
            </a:r>
            <a:r>
              <a:rPr lang="zh-CN" altLang="en-US" b="1">
                <a:solidFill>
                  <a:srgbClr val="000000"/>
                </a:solidFill>
              </a:rPr>
              <a:t>、研究导体的电阻与粗细的关系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08214" y="69215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实验方案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08213" y="2276475"/>
            <a:ext cx="676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控制的不变量有＿＿、＿＿、＿＿。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087938" y="2205039"/>
            <a:ext cx="3448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材料　长度　温度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351088" y="3141664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如何较准确的测量一根金属丝导线的直径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横截面积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？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310313" y="4948238"/>
            <a:ext cx="4322762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b="1">
                <a:latin typeface="Times New Roman" panose="02020603050405020304" pitchFamily="18" charset="0"/>
              </a:rPr>
              <a:t>“</a:t>
            </a:r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累积法</a:t>
            </a:r>
            <a:r>
              <a:rPr kumimoji="1" lang="zh-CN" altLang="en-US" sz="3600" b="1">
                <a:latin typeface="Times New Roman" panose="02020603050405020304" pitchFamily="18" charset="0"/>
              </a:rPr>
              <a:t>”</a:t>
            </a:r>
            <a:r>
              <a:rPr kumimoji="1" lang="zh-CN" altLang="en-US" sz="3600" b="1">
                <a:latin typeface="Tahoma" panose="020B0604030504040204" pitchFamily="34" charset="0"/>
              </a:rPr>
              <a:t>测微小量</a:t>
            </a:r>
            <a:endParaRPr kumimoji="1" lang="zh-CN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24000" y="4712468"/>
            <a:ext cx="5041900" cy="120097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400" b="1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回顾：</a:t>
            </a:r>
            <a:r>
              <a:rPr kumimoji="1" lang="zh-CN" altLang="en-US" sz="2800" b="1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前面我们学习过如何测一张纸的厚度。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631951" y="2852739"/>
            <a:ext cx="68421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题</a:t>
            </a:r>
          </a:p>
        </p:txBody>
      </p:sp>
    </p:spTree>
    <p:extLst>
      <p:ext uri="{BB962C8B-B14F-4D97-AF65-F5344CB8AC3E}">
        <p14:creationId xmlns:p14="http://schemas.microsoft.com/office/powerpoint/2010/main" val="38171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 autoUpdateAnimBg="0"/>
      <p:bldP spid="45063" grpId="0" animBg="1" autoUpdateAnimBg="0"/>
      <p:bldP spid="45064" grpId="0" animBg="1" autoUpdateAnimBg="0"/>
      <p:bldP spid="450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DE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60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实验探究</a:t>
            </a:r>
            <a:endParaRPr kumimoji="1" lang="zh-CN" altLang="en-US" sz="16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1000" y="533400"/>
            <a:ext cx="9144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实验一</a:t>
            </a:r>
          </a:p>
        </p:txBody>
      </p:sp>
      <p:sp>
        <p:nvSpPr>
          <p:cNvPr id="1536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953501" y="533400"/>
            <a:ext cx="79851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实验二</a:t>
            </a:r>
          </a:p>
        </p:txBody>
      </p:sp>
      <p:sp>
        <p:nvSpPr>
          <p:cNvPr id="1536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798050" y="533400"/>
            <a:ext cx="86995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实验三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1" name="ShockwaveFlash1" r:id="rId2" imgW="9144000" imgH="5867280"/>
        </mc:Choice>
        <mc:Fallback>
          <p:control name="ShockwaveFlash1" r:id="rId2" imgW="9144000" imgH="5867280">
            <p:pic>
              <p:nvPicPr>
                <p:cNvPr id="1536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990600"/>
                  <a:ext cx="9144000" cy="586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noFill/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214872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35188" y="1484314"/>
            <a:ext cx="6303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二、研究导体的电阻与粗细的关系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08214" y="69215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实验方案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8213" y="2276475"/>
            <a:ext cx="676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控制的不变量有＿＿、＿＿、＿＿。 </a:t>
            </a:r>
          </a:p>
        </p:txBody>
      </p:sp>
      <p:graphicFrame>
        <p:nvGraphicFramePr>
          <p:cNvPr id="47109" name="Group 5"/>
          <p:cNvGraphicFramePr>
            <a:graphicFrameLocks noGrp="1"/>
          </p:cNvGraphicFramePr>
          <p:nvPr/>
        </p:nvGraphicFramePr>
        <p:xfrm>
          <a:off x="1774825" y="2997200"/>
          <a:ext cx="8497888" cy="1743612"/>
        </p:xfrm>
        <a:graphic>
          <a:graphicData uri="http://schemas.openxmlformats.org/drawingml/2006/table">
            <a:tbl>
              <a:tblPr/>
              <a:tblGrid>
                <a:gridCol w="2125663"/>
                <a:gridCol w="2124075"/>
                <a:gridCol w="2376487"/>
                <a:gridCol w="1871663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导体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灯的亮度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电流表示数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电阻大小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甲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(0.5mm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乙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(1mm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)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1774826" y="5013325"/>
            <a:ext cx="8353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实验结果：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材料、长度相同的导体，越粗，电阻＿＿。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5087938" y="2205039"/>
            <a:ext cx="3448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材料　长度　温度</a:t>
            </a:r>
          </a:p>
        </p:txBody>
      </p:sp>
      <p:graphicFrame>
        <p:nvGraphicFramePr>
          <p:cNvPr id="47133" name="Group 29"/>
          <p:cNvGraphicFramePr>
            <a:graphicFrameLocks noGrp="1"/>
          </p:cNvGraphicFramePr>
          <p:nvPr/>
        </p:nvGraphicFramePr>
        <p:xfrm>
          <a:off x="3900489" y="3573463"/>
          <a:ext cx="6372225" cy="1158876"/>
        </p:xfrm>
        <a:graphic>
          <a:graphicData uri="http://schemas.openxmlformats.org/drawingml/2006/table">
            <a:tbl>
              <a:tblPr/>
              <a:tblGrid>
                <a:gridCol w="2124075"/>
                <a:gridCol w="2376487"/>
                <a:gridCol w="1871663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8328026" y="5340350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FF3300"/>
                </a:solidFill>
              </a:rPr>
              <a:t>越小</a:t>
            </a:r>
          </a:p>
        </p:txBody>
      </p:sp>
    </p:spTree>
    <p:extLst>
      <p:ext uri="{BB962C8B-B14F-4D97-AF65-F5344CB8AC3E}">
        <p14:creationId xmlns:p14="http://schemas.microsoft.com/office/powerpoint/2010/main" val="6000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/>
      <p:bldP spid="47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08214" y="1341439"/>
            <a:ext cx="641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三．探究导体电阻与材料的关系。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08214" y="620714"/>
            <a:ext cx="2085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实验方案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92313" y="2205039"/>
            <a:ext cx="741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控制的不变量有＿＿、＿＿、＿＿。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872038" y="2181225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长度　粗细　温度</a:t>
            </a:r>
          </a:p>
        </p:txBody>
      </p:sp>
    </p:spTree>
    <p:extLst>
      <p:ext uri="{BB962C8B-B14F-4D97-AF65-F5344CB8AC3E}">
        <p14:creationId xmlns:p14="http://schemas.microsoft.com/office/powerpoint/2010/main" val="17776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37338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3366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3366FF"/>
                </a:solidFill>
                <a:latin typeface="宋体" panose="02010600030101010101" pitchFamily="2" charset="-122"/>
              </a:rPr>
              <a:t>归纳</a:t>
            </a:r>
            <a:r>
              <a:rPr lang="en-US" altLang="zh-CN" sz="2800" b="1">
                <a:solidFill>
                  <a:srgbClr val="3366FF"/>
                </a:solidFill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63750" y="4365625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8000"/>
                </a:solidFill>
              </a:rPr>
              <a:t>       </a:t>
            </a:r>
            <a:r>
              <a:rPr lang="zh-CN" altLang="en-US" sz="2800" b="1"/>
              <a:t>各种导体都能导电，但导电的性能不一样，任何事物都具有两面性，导体也一样，在导电的同时，又对电流产生阻碍作用。 </a:t>
            </a:r>
            <a:r>
              <a:rPr lang="en-US" altLang="zh-CN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063752" y="575331"/>
            <a:ext cx="202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3366FF"/>
                </a:solidFill>
                <a:latin typeface="宋体" panose="02010600030101010101" pitchFamily="2" charset="-122"/>
              </a:rPr>
              <a:t>实验现象：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144167" y="2886076"/>
            <a:ext cx="2040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导体对电流的</a:t>
            </a:r>
          </a:p>
          <a:p>
            <a:pPr algn="ctr" eaLnBrk="1" hangingPunct="1"/>
            <a:r>
              <a:rPr lang="zh-CN" altLang="en-US" sz="2400" b="1"/>
              <a:t>阻碍作用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2667000" y="1366839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接入不同的物体，灯泡的亮度发生了变化，有些物体接入电路后，灯泡不亮。</a:t>
            </a: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063751" y="2349500"/>
            <a:ext cx="2024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3366FF"/>
                </a:solidFill>
                <a:latin typeface="宋体" panose="02010600030101010101" pitchFamily="2" charset="-122"/>
              </a:rPr>
              <a:t>现象分析：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2914758" y="2886076"/>
            <a:ext cx="1422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灯泡的</a:t>
            </a:r>
          </a:p>
          <a:p>
            <a:pPr algn="ctr" eaLnBrk="1" hangingPunct="1"/>
            <a:r>
              <a:rPr lang="zh-CN" altLang="en-US" sz="2400" b="1"/>
              <a:t>亮暗程度</a:t>
            </a:r>
          </a:p>
        </p:txBody>
      </p:sp>
      <p:sp>
        <p:nvSpPr>
          <p:cNvPr id="6153" name="AutoShape 18"/>
          <p:cNvSpPr>
            <a:spLocks noChangeArrowheads="1"/>
          </p:cNvSpPr>
          <p:nvPr/>
        </p:nvSpPr>
        <p:spPr bwMode="auto">
          <a:xfrm rot="-10740000">
            <a:off x="4572001" y="3267075"/>
            <a:ext cx="976313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5786455" y="2886076"/>
            <a:ext cx="111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电流的</a:t>
            </a:r>
          </a:p>
          <a:p>
            <a:pPr algn="ctr" eaLnBrk="1" hangingPunct="1"/>
            <a:r>
              <a:rPr lang="zh-CN" altLang="en-US" sz="2400" b="1"/>
              <a:t>强弱</a:t>
            </a:r>
          </a:p>
        </p:txBody>
      </p:sp>
      <p:sp>
        <p:nvSpPr>
          <p:cNvPr id="6155" name="AutoShape 20"/>
          <p:cNvSpPr>
            <a:spLocks noChangeArrowheads="1"/>
          </p:cNvSpPr>
          <p:nvPr/>
        </p:nvSpPr>
        <p:spPr bwMode="auto">
          <a:xfrm rot="10800000">
            <a:off x="7010401" y="3267075"/>
            <a:ext cx="976313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1273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9" grpId="0" autoUpdateAnimBg="0"/>
      <p:bldP spid="6150" grpId="0" autoUpdateAnimBg="0"/>
      <p:bldP spid="6152" grpId="0" autoUpdateAnimBg="0"/>
      <p:bldP spid="6153" grpId="0" bldLvl="0" animBg="1" autoUpdateAnimBg="0"/>
      <p:bldP spid="6154" grpId="0" autoUpdateAnimBg="0"/>
      <p:bldP spid="6155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DE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60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实验探究</a:t>
            </a:r>
            <a:endParaRPr kumimoji="1" lang="zh-CN" altLang="en-US" sz="16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1000" y="533400"/>
            <a:ext cx="9144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实验一</a:t>
            </a:r>
          </a:p>
        </p:txBody>
      </p:sp>
      <p:sp>
        <p:nvSpPr>
          <p:cNvPr id="1536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953501" y="533400"/>
            <a:ext cx="79851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实验二</a:t>
            </a:r>
          </a:p>
        </p:txBody>
      </p:sp>
      <p:sp>
        <p:nvSpPr>
          <p:cNvPr id="1536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798050" y="533400"/>
            <a:ext cx="86995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实验三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5" name="ShockwaveFlash1" r:id="rId2" imgW="9144000" imgH="5867280"/>
        </mc:Choice>
        <mc:Fallback>
          <p:control name="ShockwaveFlash1" r:id="rId2" imgW="9144000" imgH="5867280">
            <p:pic>
              <p:nvPicPr>
                <p:cNvPr id="1536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990600"/>
                  <a:ext cx="9144000" cy="586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noFill/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25291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1774825" y="2997200"/>
          <a:ext cx="8497888" cy="1743612"/>
        </p:xfrm>
        <a:graphic>
          <a:graphicData uri="http://schemas.openxmlformats.org/drawingml/2006/table">
            <a:tbl>
              <a:tblPr/>
              <a:tblGrid>
                <a:gridCol w="2125663"/>
                <a:gridCol w="2124075"/>
                <a:gridCol w="2376487"/>
                <a:gridCol w="1871663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导体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灯的亮度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电流表示数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电阻大小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甲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锰铜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 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乙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镍铬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 </a:t>
                      </a:r>
                    </a:p>
                  </a:txBody>
                  <a:tcPr marL="90000" marR="90000" marT="46762" marB="4676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marL="90000" marR="90000" marT="46762" marB="4676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703389" y="4941888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实验结果：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长度、粗细相同的导体，电阻大小与材料有关。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2208214" y="1341439"/>
            <a:ext cx="641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三．探究导体电阻与材料的关系。 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2208214" y="620714"/>
            <a:ext cx="2085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实验方案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992313" y="2205039"/>
            <a:ext cx="8388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控制的不变量有＿＿、＿＿、＿＿。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4800601" y="2201864"/>
            <a:ext cx="367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长度　粗细　温度  </a:t>
            </a:r>
          </a:p>
        </p:txBody>
      </p:sp>
      <p:graphicFrame>
        <p:nvGraphicFramePr>
          <p:cNvPr id="50205" name="Group 29"/>
          <p:cNvGraphicFramePr>
            <a:graphicFrameLocks noGrp="1"/>
          </p:cNvGraphicFramePr>
          <p:nvPr/>
        </p:nvGraphicFramePr>
        <p:xfrm>
          <a:off x="3900489" y="3573463"/>
          <a:ext cx="6372225" cy="1158876"/>
        </p:xfrm>
        <a:graphic>
          <a:graphicData uri="http://schemas.openxmlformats.org/drawingml/2006/table">
            <a:tbl>
              <a:tblPr/>
              <a:tblGrid>
                <a:gridCol w="2124075"/>
                <a:gridCol w="2376487"/>
                <a:gridCol w="1871663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暗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52600" y="609601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20℃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时，长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米，横截面积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毫米</a:t>
            </a:r>
            <a:r>
              <a:rPr lang="en-US" altLang="zh-CN" sz="3600" b="1" baseline="30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的各种材料的电阻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欧姆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</a:p>
        </p:txBody>
      </p:sp>
      <p:graphicFrame>
        <p:nvGraphicFramePr>
          <p:cNvPr id="66565" name="Group 5"/>
          <p:cNvGraphicFramePr>
            <a:graphicFrameLocks noGrp="1"/>
          </p:cNvGraphicFramePr>
          <p:nvPr/>
        </p:nvGraphicFramePr>
        <p:xfrm>
          <a:off x="1981200" y="1828801"/>
          <a:ext cx="8305800" cy="3124201"/>
        </p:xfrm>
        <a:graphic>
          <a:graphicData uri="http://schemas.openxmlformats.org/drawingml/2006/table">
            <a:tbl>
              <a:tblPr/>
              <a:tblGrid>
                <a:gridCol w="2076450"/>
                <a:gridCol w="2076450"/>
                <a:gridCol w="2076450"/>
                <a:gridCol w="2076450"/>
              </a:tblGrid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欧姆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欧姆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锰铜合金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镍铬合金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橡胶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kumimoji="0" lang="en-US" altLang="zh-CN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--10</a:t>
                      </a:r>
                      <a:r>
                        <a:rPr kumimoji="0" lang="en-US" altLang="zh-CN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22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2819400" y="51054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ea typeface="隶书" panose="02010509060101010101" pitchFamily="49" charset="-122"/>
              </a:rPr>
              <a:t>从表格中你发现了什么？</a:t>
            </a:r>
          </a:p>
        </p:txBody>
      </p:sp>
    </p:spTree>
    <p:extLst>
      <p:ext uri="{BB962C8B-B14F-4D97-AF65-F5344CB8AC3E}">
        <p14:creationId xmlns:p14="http://schemas.microsoft.com/office/powerpoint/2010/main" val="3180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22450" y="1484313"/>
            <a:ext cx="8845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1</a:t>
            </a:r>
            <a:r>
              <a:rPr lang="zh-CN" altLang="en-US" b="1">
                <a:solidFill>
                  <a:srgbClr val="000000"/>
                </a:solidFill>
              </a:rPr>
              <a:t>、电阻是导体本身的一种性质．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2</a:t>
            </a:r>
            <a:r>
              <a:rPr lang="zh-CN" altLang="en-US" b="1">
                <a:solidFill>
                  <a:srgbClr val="000000"/>
                </a:solidFill>
              </a:rPr>
              <a:t>、导体的电阻与导体的＿＿、＿＿、＿＿有关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74825" y="2636838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3</a:t>
            </a:r>
            <a:r>
              <a:rPr lang="zh-CN" altLang="en-US" b="1">
                <a:solidFill>
                  <a:srgbClr val="000000"/>
                </a:solidFill>
              </a:rPr>
              <a:t>、相同材料时，导体越长、横截面积越小，导体的电阻就＿＿。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79650" y="620714"/>
            <a:ext cx="3240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【</a:t>
            </a:r>
            <a:r>
              <a:rPr lang="zh-CN" altLang="en-US" b="1"/>
              <a:t>小结</a:t>
            </a:r>
            <a:r>
              <a:rPr lang="en-US" altLang="zh-CN" b="1"/>
              <a:t>】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096001" y="1916114"/>
            <a:ext cx="367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长度　粗细　材料 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35414" y="3068639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越大</a:t>
            </a:r>
          </a:p>
        </p:txBody>
      </p:sp>
    </p:spTree>
    <p:extLst>
      <p:ext uri="{BB962C8B-B14F-4D97-AF65-F5344CB8AC3E}">
        <p14:creationId xmlns:p14="http://schemas.microsoft.com/office/powerpoint/2010/main" val="12930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47851" y="1341439"/>
            <a:ext cx="8456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你能设计实验探究导体电阻与温度的关系吗？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08213" y="620714"/>
            <a:ext cx="127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[</a:t>
            </a:r>
            <a:r>
              <a:rPr lang="zh-CN" altLang="en-US" b="1">
                <a:solidFill>
                  <a:srgbClr val="FF3300"/>
                </a:solidFill>
              </a:rPr>
              <a:t>讨论</a:t>
            </a:r>
            <a:r>
              <a:rPr lang="en-US" altLang="zh-CN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847850" y="2276475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结论</a:t>
            </a:r>
            <a:r>
              <a:rPr lang="zh-CN" altLang="en-US" b="1"/>
              <a:t>：金属导体温度越高，电阻越大，温度越低，电阻越小。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703388" y="4221163"/>
            <a:ext cx="8964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超导现象</a:t>
            </a:r>
            <a:r>
              <a:rPr lang="en-US" altLang="zh-CN" b="1">
                <a:solidFill>
                  <a:srgbClr val="FF33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/>
              <a:t>当温度降低到一定程度时，某些材料电阻消失。</a:t>
            </a:r>
          </a:p>
        </p:txBody>
      </p:sp>
    </p:spTree>
    <p:extLst>
      <p:ext uri="{BB962C8B-B14F-4D97-AF65-F5344CB8AC3E}">
        <p14:creationId xmlns:p14="http://schemas.microsoft.com/office/powerpoint/2010/main" val="2313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19289" y="3789364"/>
            <a:ext cx="77041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ea typeface="楷体_GB2312" pitchFamily="49" charset="-122"/>
              </a:rPr>
              <a:t>       </a:t>
            </a:r>
            <a:r>
              <a:rPr lang="zh-CN" altLang="en-US" b="1">
                <a:ea typeface="楷体_GB2312" pitchFamily="49" charset="-122"/>
              </a:rPr>
              <a:t>某些材料的温度降低到一定程度时</a:t>
            </a:r>
            <a:r>
              <a:rPr lang="en-US" altLang="zh-CN" b="1">
                <a:ea typeface="楷体_GB2312" pitchFamily="49" charset="-122"/>
              </a:rPr>
              <a:t>,</a:t>
            </a:r>
            <a:r>
              <a:rPr lang="zh-CN" altLang="en-US" b="1">
                <a:ea typeface="楷体_GB2312" pitchFamily="49" charset="-122"/>
              </a:rPr>
              <a:t>电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阻会突然消失</a:t>
            </a:r>
            <a:r>
              <a:rPr lang="en-US" altLang="zh-CN" b="1">
                <a:ea typeface="楷体_GB2312" pitchFamily="49" charset="-122"/>
              </a:rPr>
              <a:t>.</a:t>
            </a:r>
            <a:r>
              <a:rPr lang="zh-CN" altLang="en-US" b="1">
                <a:ea typeface="楷体_GB2312" pitchFamily="49" charset="-122"/>
              </a:rPr>
              <a:t>这就是</a:t>
            </a: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超导现象</a:t>
            </a:r>
            <a:r>
              <a:rPr lang="en-US" altLang="zh-CN" b="1">
                <a:ea typeface="楷体_GB2312" pitchFamily="49" charset="-122"/>
              </a:rPr>
              <a:t>.</a:t>
            </a:r>
            <a:r>
              <a:rPr lang="zh-CN" altLang="en-US" b="1">
                <a:ea typeface="楷体_GB2312" pitchFamily="49" charset="-122"/>
              </a:rPr>
              <a:t>具有超导现象的导体叫做</a:t>
            </a: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超导体</a:t>
            </a:r>
            <a:r>
              <a:rPr lang="zh-CN" altLang="en-US" b="1">
                <a:ea typeface="楷体_GB2312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      利用超导原理</a:t>
            </a:r>
            <a:r>
              <a:rPr lang="en-US" altLang="zh-CN" b="1">
                <a:ea typeface="楷体_GB2312" pitchFamily="49" charset="-122"/>
              </a:rPr>
              <a:t>,</a:t>
            </a:r>
            <a:r>
              <a:rPr lang="zh-CN" altLang="en-US" b="1">
                <a:ea typeface="楷体_GB2312" pitchFamily="49" charset="-122"/>
              </a:rPr>
              <a:t>出现了磁悬浮列车</a:t>
            </a:r>
            <a:r>
              <a:rPr lang="en-US" altLang="zh-CN" b="1">
                <a:ea typeface="楷体_GB2312" pitchFamily="49" charset="-122"/>
              </a:rPr>
              <a:t>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08214" y="908050"/>
            <a:ext cx="7559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根据研究表明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金属导体的电阻还与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温度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有关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71814" y="2133600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温度升高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金属导体的电阻会增大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000376" y="2997200"/>
            <a:ext cx="655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温度降低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金属导体的电阻会减少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2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  <p:bldP spid="675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063750" y="826325"/>
            <a:ext cx="828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从表中可知，在同样条件下，＿、＿材料的电阻很小，＿＿、＿＿材料的电阻很大。一般常用＿＿材料来做导线，＿＿、＿＿来做绝缘体。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415214" y="836614"/>
            <a:ext cx="1633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银　铜</a:t>
            </a:r>
            <a:r>
              <a:rPr lang="zh-CN" altLang="en-US" b="1"/>
              <a:t>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151314" y="1341439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电木</a:t>
            </a:r>
            <a:r>
              <a:rPr lang="zh-CN" altLang="en-US" b="1"/>
              <a:t>　</a:t>
            </a:r>
            <a:r>
              <a:rPr lang="zh-CN" altLang="en-US" b="1">
                <a:solidFill>
                  <a:srgbClr val="FF3300"/>
                </a:solidFill>
              </a:rPr>
              <a:t>橡胶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503614" y="1773239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铜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88164" y="1773239"/>
            <a:ext cx="2224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电木　橡胶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703388" y="2989452"/>
            <a:ext cx="87233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人体电阻的一般值是＿＿＿＿＿＿欧。出汗时，人体的电阻值较＿＿；干燥时，人体的电阻值较＿＿。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530850" y="2994025"/>
            <a:ext cx="250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3300"/>
                </a:solidFill>
              </a:rPr>
              <a:t>1000</a:t>
            </a:r>
            <a:r>
              <a:rPr lang="zh-CN" altLang="en-US" b="1">
                <a:solidFill>
                  <a:srgbClr val="FF3300"/>
                </a:solidFill>
              </a:rPr>
              <a:t>－</a:t>
            </a:r>
            <a:r>
              <a:rPr lang="en-US" altLang="zh-CN" b="1">
                <a:solidFill>
                  <a:srgbClr val="FF3300"/>
                </a:solidFill>
              </a:rPr>
              <a:t>2000</a:t>
            </a:r>
            <a:r>
              <a:rPr lang="en-US" altLang="zh-CN" b="1"/>
              <a:t> 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61203" y="3484563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</a:rPr>
              <a:t>小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344089" y="3979675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3300"/>
                </a:solidFill>
              </a:rPr>
              <a:t>大</a:t>
            </a:r>
          </a:p>
        </p:txBody>
      </p:sp>
    </p:spTree>
    <p:extLst>
      <p:ext uri="{BB962C8B-B14F-4D97-AF65-F5344CB8AC3E}">
        <p14:creationId xmlns:p14="http://schemas.microsoft.com/office/powerpoint/2010/main" val="24555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  <p:bldP spid="53254" grpId="0"/>
      <p:bldP spid="53256" grpId="0"/>
      <p:bldP spid="53257" grpId="0"/>
      <p:bldP spid="532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927351" y="476250"/>
          <a:ext cx="6049963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287714" y="4149725"/>
            <a:ext cx="5399087" cy="16446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导体越长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电阻越大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导体越粗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电阻越小</a:t>
            </a:r>
          </a:p>
        </p:txBody>
      </p:sp>
    </p:spTree>
    <p:extLst>
      <p:ext uri="{BB962C8B-B14F-4D97-AF65-F5344CB8AC3E}">
        <p14:creationId xmlns:p14="http://schemas.microsoft.com/office/powerpoint/2010/main" val="3529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42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0" y="1090168"/>
            <a:ext cx="86756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练习题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．影响铜导体的电阻大小的因素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有＿＿、＿＿、＿＿。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b="1" dirty="0">
                <a:solidFill>
                  <a:srgbClr val="00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铜导线比铁导线的电阻小。</a:t>
            </a:r>
            <a:r>
              <a:rPr lang="zh-CN" altLang="en-US" b="1" dirty="0">
                <a:solidFill>
                  <a:srgbClr val="000000"/>
                </a:solidFill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这种说法对吗？应当怎么说？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919288" y="256222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</a:rPr>
              <a:t>长度</a:t>
            </a:r>
            <a:r>
              <a:rPr lang="zh-CN" altLang="en-US" b="1"/>
              <a:t>　</a:t>
            </a:r>
            <a:r>
              <a:rPr lang="zh-CN" altLang="en-US" b="1">
                <a:solidFill>
                  <a:srgbClr val="FF0000"/>
                </a:solidFill>
              </a:rPr>
              <a:t>粗细</a:t>
            </a:r>
            <a:r>
              <a:rPr lang="zh-CN" altLang="en-US" b="1"/>
              <a:t>　</a:t>
            </a:r>
            <a:r>
              <a:rPr lang="zh-CN" altLang="en-US" b="1">
                <a:solidFill>
                  <a:srgbClr val="FF0000"/>
                </a:solidFill>
              </a:rPr>
              <a:t>温度</a:t>
            </a:r>
          </a:p>
        </p:txBody>
      </p:sp>
    </p:spTree>
    <p:extLst>
      <p:ext uri="{BB962C8B-B14F-4D97-AF65-F5344CB8AC3E}">
        <p14:creationId xmlns:p14="http://schemas.microsoft.com/office/powerpoint/2010/main" val="22757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24113" y="2060575"/>
            <a:ext cx="3598862" cy="2159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1992313" y="404814"/>
            <a:ext cx="1320800" cy="109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思考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527800" y="1844675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的电阻为  </a:t>
            </a:r>
            <a:r>
              <a:rPr lang="en-US" altLang="zh-CN" b="1">
                <a:ea typeface="楷体_GB2312" pitchFamily="49" charset="-122"/>
              </a:rPr>
              <a:t>10</a:t>
            </a:r>
            <a:r>
              <a:rPr lang="el-GR" altLang="zh-CN" b="1">
                <a:ea typeface="楷体_GB2312" pitchFamily="49" charset="-122"/>
                <a:cs typeface="Arial" panose="020B0604020202020204" pitchFamily="34" charset="0"/>
              </a:rPr>
              <a:t>Ω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992314" y="3716338"/>
            <a:ext cx="7197725" cy="1079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351089" y="5373688"/>
            <a:ext cx="1800225" cy="431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880101" y="3789364"/>
            <a:ext cx="328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它的电阻为多少</a:t>
            </a:r>
            <a:r>
              <a:rPr lang="en-US" altLang="zh-CN" b="1">
                <a:ea typeface="楷体_GB2312" pitchFamily="49" charset="-122"/>
              </a:rPr>
              <a:t>?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078413" y="5370514"/>
            <a:ext cx="3287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它的电阻为多少</a:t>
            </a:r>
            <a:r>
              <a:rPr lang="en-US" altLang="zh-CN" b="1">
                <a:ea typeface="楷体_GB2312" pitchFamily="49" charset="-122"/>
              </a:rPr>
              <a:t>?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800601" y="2492376"/>
            <a:ext cx="142875" cy="1152525"/>
          </a:xfrm>
          <a:prstGeom prst="downArrow">
            <a:avLst>
              <a:gd name="adj1" fmla="val 50000"/>
              <a:gd name="adj2" fmla="val 20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000376" y="2636839"/>
            <a:ext cx="142875" cy="2663825"/>
          </a:xfrm>
          <a:prstGeom prst="downArrow">
            <a:avLst>
              <a:gd name="adj1" fmla="val 50000"/>
              <a:gd name="adj2" fmla="val 4661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872038" y="2852739"/>
            <a:ext cx="4824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拉成长度是原来的</a:t>
            </a:r>
            <a:r>
              <a:rPr lang="en-US" altLang="zh-CN" b="1">
                <a:ea typeface="楷体_GB2312" pitchFamily="49" charset="-122"/>
              </a:rPr>
              <a:t>2</a:t>
            </a:r>
            <a:r>
              <a:rPr lang="zh-CN" altLang="en-US" b="1">
                <a:ea typeface="楷体_GB2312" pitchFamily="49" charset="-122"/>
              </a:rPr>
              <a:t>倍。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32175" y="4652964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楷体_GB2312" pitchFamily="49" charset="-122"/>
              </a:rPr>
              <a:t>压成长度是原来的</a:t>
            </a:r>
            <a:r>
              <a:rPr lang="en-US" altLang="zh-CN" b="1">
                <a:ea typeface="楷体_GB2312" pitchFamily="49" charset="-122"/>
              </a:rPr>
              <a:t>0.5</a:t>
            </a:r>
            <a:r>
              <a:rPr lang="zh-CN" altLang="en-US" b="1">
                <a:ea typeface="楷体_GB2312" pitchFamily="49" charset="-122"/>
              </a:rPr>
              <a:t>倍。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9193213" y="3789364"/>
            <a:ext cx="10795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40</a:t>
            </a:r>
            <a:r>
              <a:rPr lang="zh-CN" altLang="en-US" b="1"/>
              <a:t>欧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401050" y="5373689"/>
            <a:ext cx="12954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2.5</a:t>
            </a:r>
            <a:r>
              <a:rPr lang="zh-CN" altLang="en-US" b="1"/>
              <a:t>欧</a:t>
            </a:r>
          </a:p>
        </p:txBody>
      </p:sp>
    </p:spTree>
    <p:extLst>
      <p:ext uri="{BB962C8B-B14F-4D97-AF65-F5344CB8AC3E}">
        <p14:creationId xmlns:p14="http://schemas.microsoft.com/office/powerpoint/2010/main" val="16010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56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63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/>
      <p:bldP spid="56325" grpId="0" animBg="1"/>
      <p:bldP spid="56326" grpId="0" animBg="1"/>
      <p:bldP spid="56327" grpId="0"/>
      <p:bldP spid="56328" grpId="0"/>
      <p:bldP spid="56329" grpId="0" animBg="1"/>
      <p:bldP spid="56330" grpId="0" animBg="1"/>
      <p:bldP spid="56331" grpId="0"/>
      <p:bldP spid="56332" grpId="0"/>
      <p:bldP spid="56333" grpId="0" animBg="1"/>
      <p:bldP spid="563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2063751" y="1125538"/>
            <a:ext cx="8054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．在物理学中，用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电阻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来表示导体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对电流阻碍作用的大小。</a:t>
            </a:r>
            <a:endParaRPr lang="en-US" altLang="zh-CN" sz="2800" b="1">
              <a:solidFill>
                <a:srgbClr val="CC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导体的电阻越大，表示导体对电流的阻碍作用就越大。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导体的电阻通常用字母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。</a:t>
            </a:r>
            <a:endParaRPr lang="en-US" altLang="zh-CN" sz="2800" b="1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．单位：欧姆（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），简称欧，符号</a:t>
            </a:r>
            <a:r>
              <a:rPr lang="el-G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电阻的单位还有：兆欧（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MΩ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　　　　　　　　　  千欧（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kΩ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endParaRPr lang="en-US" altLang="zh-CN" sz="2800" b="1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Calibri" panose="020F0502020204030204" pitchFamily="34" charset="0"/>
              </a:rPr>
              <a:t>　　换算关系是：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kΩ = 1 000 Ω= 10</a:t>
            </a:r>
            <a:r>
              <a:rPr lang="en-US" altLang="zh-CN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MΩ = 1 000 000 Ω=10</a:t>
            </a:r>
            <a:r>
              <a:rPr lang="en-US" altLang="zh-CN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矩形 4"/>
          <p:cNvSpPr>
            <a:spLocks noChangeArrowheads="1"/>
          </p:cNvSpPr>
          <p:nvPr/>
        </p:nvSpPr>
        <p:spPr bwMode="auto">
          <a:xfrm>
            <a:off x="2063751" y="260351"/>
            <a:ext cx="1825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00FF"/>
                </a:solidFill>
              </a:rPr>
              <a:t>一、电阻</a:t>
            </a:r>
          </a:p>
        </p:txBody>
      </p:sp>
    </p:spTree>
    <p:extLst>
      <p:ext uri="{BB962C8B-B14F-4D97-AF65-F5344CB8AC3E}">
        <p14:creationId xmlns:p14="http://schemas.microsoft.com/office/powerpoint/2010/main" val="3028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352800" y="1447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476250"/>
            <a:ext cx="89154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4.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关于导线电阻的大小，下列说法中正确的是（温度对电阻的影响可以不计）  （ </a:t>
            </a:r>
            <a:r>
              <a:rPr kumimoji="1"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 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A.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横截面积越大的导线，电阻越小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B.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横截面积相同的导线，长导线的电阻大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C.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长度相同的导线，细导线的电阻大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D.</a:t>
            </a: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同种材料制成的长短相同的导线，粗导线的电阻小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1" lang="en-US" altLang="zh-CN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56588" y="98107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381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0" y="1143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03389" y="908050"/>
            <a:ext cx="86645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</a:rPr>
              <a:t>5</a:t>
            </a:r>
            <a:r>
              <a:rPr kumimoji="1" lang="zh-CN" altLang="en-US" b="1">
                <a:solidFill>
                  <a:srgbClr val="000000"/>
                </a:solidFill>
              </a:rPr>
              <a:t>．长</a:t>
            </a:r>
            <a:r>
              <a:rPr kumimoji="1" lang="en-US" altLang="zh-CN" b="1">
                <a:solidFill>
                  <a:srgbClr val="000000"/>
                </a:solidFill>
              </a:rPr>
              <a:t>10</a:t>
            </a:r>
            <a:r>
              <a:rPr kumimoji="1" lang="zh-CN" altLang="en-US" b="1">
                <a:solidFill>
                  <a:srgbClr val="000000"/>
                </a:solidFill>
              </a:rPr>
              <a:t>米、电阻均为</a:t>
            </a:r>
            <a:r>
              <a:rPr kumimoji="1" lang="en-US" altLang="zh-CN" b="1">
                <a:solidFill>
                  <a:srgbClr val="000000"/>
                </a:solidFill>
              </a:rPr>
              <a:t>10</a:t>
            </a:r>
            <a:r>
              <a:rPr kumimoji="1" lang="zh-CN" altLang="en-US" b="1">
                <a:solidFill>
                  <a:srgbClr val="000000"/>
                </a:solidFill>
              </a:rPr>
              <a:t>欧的铜导线两根，接成为</a:t>
            </a:r>
            <a:r>
              <a:rPr kumimoji="1" lang="en-US" altLang="zh-CN" b="1">
                <a:solidFill>
                  <a:srgbClr val="000000"/>
                </a:solidFill>
              </a:rPr>
              <a:t>20</a:t>
            </a:r>
            <a:r>
              <a:rPr kumimoji="1" lang="zh-CN" altLang="en-US" b="1">
                <a:solidFill>
                  <a:srgbClr val="000000"/>
                </a:solidFill>
              </a:rPr>
              <a:t>米的导线，接长后的导线电阻为  </a:t>
            </a:r>
            <a:r>
              <a:rPr kumimoji="1" lang="en-US" altLang="zh-CN" b="1">
                <a:solidFill>
                  <a:srgbClr val="000000"/>
                </a:solidFill>
              </a:rPr>
              <a:t>(     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</a:rPr>
              <a:t>    A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10</a:t>
            </a:r>
            <a:r>
              <a:rPr kumimoji="1" lang="zh-CN" altLang="en-US" b="1">
                <a:solidFill>
                  <a:srgbClr val="000000"/>
                </a:solidFill>
              </a:rPr>
              <a:t>欧    </a:t>
            </a:r>
            <a:r>
              <a:rPr kumimoji="1" lang="en-US" altLang="zh-CN" b="1">
                <a:solidFill>
                  <a:srgbClr val="000000"/>
                </a:solidFill>
              </a:rPr>
              <a:t>B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20</a:t>
            </a:r>
            <a:r>
              <a:rPr kumimoji="1" lang="zh-CN" altLang="en-US" b="1">
                <a:solidFill>
                  <a:srgbClr val="000000"/>
                </a:solidFill>
              </a:rPr>
              <a:t>欧     </a:t>
            </a:r>
            <a:r>
              <a:rPr kumimoji="1" lang="en-US" altLang="zh-CN" b="1">
                <a:solidFill>
                  <a:srgbClr val="000000"/>
                </a:solidFill>
              </a:rPr>
              <a:t>C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5</a:t>
            </a:r>
            <a:r>
              <a:rPr kumimoji="1" lang="zh-CN" altLang="en-US" b="1">
                <a:solidFill>
                  <a:srgbClr val="000000"/>
                </a:solidFill>
              </a:rPr>
              <a:t>欧    </a:t>
            </a:r>
            <a:r>
              <a:rPr kumimoji="1" lang="en-US" altLang="zh-CN" b="1">
                <a:solidFill>
                  <a:srgbClr val="000000"/>
                </a:solidFill>
              </a:rPr>
              <a:t>D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40</a:t>
            </a:r>
            <a:r>
              <a:rPr kumimoji="1" lang="zh-CN" altLang="en-US" b="1">
                <a:solidFill>
                  <a:srgbClr val="000000"/>
                </a:solidFill>
              </a:rPr>
              <a:t>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</a:rPr>
              <a:t>6</a:t>
            </a:r>
            <a:r>
              <a:rPr kumimoji="1" lang="zh-CN" altLang="en-US" b="1">
                <a:solidFill>
                  <a:srgbClr val="000000"/>
                </a:solidFill>
              </a:rPr>
              <a:t>．横截面积为</a:t>
            </a:r>
            <a:r>
              <a:rPr kumimoji="1" lang="en-US" altLang="zh-CN" b="1">
                <a:solidFill>
                  <a:srgbClr val="000000"/>
                </a:solidFill>
              </a:rPr>
              <a:t>1</a:t>
            </a:r>
            <a:r>
              <a:rPr kumimoji="1" lang="zh-CN" altLang="en-US" b="1">
                <a:solidFill>
                  <a:srgbClr val="000000"/>
                </a:solidFill>
              </a:rPr>
              <a:t>毫米</a:t>
            </a:r>
            <a:r>
              <a:rPr kumimoji="1" lang="en-US" altLang="zh-CN" b="1" baseline="30000">
                <a:solidFill>
                  <a:srgbClr val="000000"/>
                </a:solidFill>
              </a:rPr>
              <a:t>2</a:t>
            </a:r>
            <a:r>
              <a:rPr kumimoji="1" lang="zh-CN" altLang="en-US" b="1">
                <a:solidFill>
                  <a:srgbClr val="000000"/>
                </a:solidFill>
              </a:rPr>
              <a:t>、电阻均为</a:t>
            </a:r>
            <a:r>
              <a:rPr kumimoji="1" lang="en-US" altLang="zh-CN" b="1">
                <a:solidFill>
                  <a:srgbClr val="000000"/>
                </a:solidFill>
              </a:rPr>
              <a:t>1</a:t>
            </a:r>
            <a:r>
              <a:rPr kumimoji="1" lang="zh-CN" altLang="en-US" b="1">
                <a:solidFill>
                  <a:srgbClr val="000000"/>
                </a:solidFill>
              </a:rPr>
              <a:t>欧的镍铬合金线两根，合并成横截面积为</a:t>
            </a:r>
            <a:r>
              <a:rPr kumimoji="1" lang="en-US" altLang="zh-CN" b="1">
                <a:solidFill>
                  <a:srgbClr val="000000"/>
                </a:solidFill>
              </a:rPr>
              <a:t>2</a:t>
            </a:r>
            <a:r>
              <a:rPr kumimoji="1" lang="zh-CN" altLang="en-US" b="1">
                <a:solidFill>
                  <a:srgbClr val="000000"/>
                </a:solidFill>
              </a:rPr>
              <a:t>毫米</a:t>
            </a:r>
            <a:r>
              <a:rPr kumimoji="1" lang="en-US" altLang="zh-CN" b="1" baseline="30000">
                <a:solidFill>
                  <a:srgbClr val="000000"/>
                </a:solidFill>
              </a:rPr>
              <a:t>2</a:t>
            </a:r>
            <a:r>
              <a:rPr kumimoji="1" lang="zh-CN" altLang="en-US" b="1">
                <a:solidFill>
                  <a:srgbClr val="000000"/>
                </a:solidFill>
              </a:rPr>
              <a:t>的导线，合并后的导线电阻为    </a:t>
            </a:r>
            <a:r>
              <a:rPr kumimoji="1" lang="en-US" altLang="zh-CN" b="1">
                <a:solidFill>
                  <a:srgbClr val="000000"/>
                </a:solidFill>
              </a:rPr>
              <a:t>(     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</a:rPr>
              <a:t>    A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1</a:t>
            </a:r>
            <a:r>
              <a:rPr kumimoji="1" lang="zh-CN" altLang="en-US" b="1">
                <a:solidFill>
                  <a:srgbClr val="000000"/>
                </a:solidFill>
              </a:rPr>
              <a:t>欧    </a:t>
            </a:r>
            <a:r>
              <a:rPr kumimoji="1" lang="en-US" altLang="zh-CN" b="1">
                <a:solidFill>
                  <a:srgbClr val="000000"/>
                </a:solidFill>
              </a:rPr>
              <a:t>B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2</a:t>
            </a:r>
            <a:r>
              <a:rPr kumimoji="1" lang="zh-CN" altLang="en-US" b="1">
                <a:solidFill>
                  <a:srgbClr val="000000"/>
                </a:solidFill>
              </a:rPr>
              <a:t>欧    </a:t>
            </a:r>
            <a:r>
              <a:rPr kumimoji="1" lang="en-US" altLang="zh-CN" b="1">
                <a:solidFill>
                  <a:srgbClr val="000000"/>
                </a:solidFill>
              </a:rPr>
              <a:t>C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0</a:t>
            </a:r>
            <a:r>
              <a:rPr kumimoji="1" lang="zh-CN" altLang="en-US" b="1">
                <a:solidFill>
                  <a:srgbClr val="000000"/>
                </a:solidFill>
              </a:rPr>
              <a:t>．</a:t>
            </a:r>
            <a:r>
              <a:rPr kumimoji="1" lang="en-US" altLang="zh-CN" b="1">
                <a:solidFill>
                  <a:srgbClr val="000000"/>
                </a:solidFill>
              </a:rPr>
              <a:t>5</a:t>
            </a:r>
            <a:r>
              <a:rPr kumimoji="1" lang="zh-CN" altLang="en-US" b="1">
                <a:solidFill>
                  <a:srgbClr val="000000"/>
                </a:solidFill>
              </a:rPr>
              <a:t>欧    </a:t>
            </a:r>
            <a:r>
              <a:rPr kumimoji="1" lang="en-US" altLang="zh-CN" b="1">
                <a:solidFill>
                  <a:srgbClr val="000000"/>
                </a:solidFill>
              </a:rPr>
              <a:t>D</a:t>
            </a:r>
            <a:r>
              <a:rPr kumimoji="1" lang="zh-CN" altLang="en-US" b="1">
                <a:solidFill>
                  <a:srgbClr val="000000"/>
                </a:solidFill>
              </a:rPr>
              <a:t>、</a:t>
            </a:r>
            <a:r>
              <a:rPr kumimoji="1" lang="en-US" altLang="zh-CN" b="1">
                <a:solidFill>
                  <a:srgbClr val="000000"/>
                </a:solidFill>
              </a:rPr>
              <a:t>4</a:t>
            </a:r>
            <a:r>
              <a:rPr kumimoji="1" lang="zh-CN" altLang="en-US" b="1">
                <a:solidFill>
                  <a:srgbClr val="000000"/>
                </a:solidFill>
              </a:rPr>
              <a:t>欧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904289" y="14128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167439" y="3357564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FF33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14732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19288" y="1341439"/>
            <a:ext cx="82804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/>
              <a:t>7</a:t>
            </a:r>
            <a:r>
              <a:rPr kumimoji="1" lang="zh-CN" altLang="en-US" b="1"/>
              <a:t>．把长</a:t>
            </a:r>
            <a:r>
              <a:rPr kumimoji="1" lang="en-US" altLang="zh-CN" b="1"/>
              <a:t>10</a:t>
            </a:r>
            <a:r>
              <a:rPr kumimoji="1" lang="zh-CN" altLang="en-US" b="1"/>
              <a:t>米、电阻为</a:t>
            </a:r>
            <a:r>
              <a:rPr kumimoji="1" lang="en-US" altLang="zh-CN" b="1"/>
              <a:t>10</a:t>
            </a:r>
            <a:r>
              <a:rPr kumimoji="1" lang="zh-CN" altLang="en-US" b="1"/>
              <a:t>欧的铜导线平分两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b="1"/>
              <a:t>等份后，合成一根长</a:t>
            </a:r>
            <a:r>
              <a:rPr kumimoji="1" lang="en-US" altLang="zh-CN" b="1"/>
              <a:t>5</a:t>
            </a:r>
            <a:r>
              <a:rPr kumimoji="1" lang="zh-CN" altLang="en-US" b="1"/>
              <a:t>米的铜导线，合并后的铜导线电阻为    </a:t>
            </a:r>
            <a:r>
              <a:rPr kumimoji="1" lang="en-US" altLang="zh-CN" b="1"/>
              <a:t>(  </a:t>
            </a:r>
            <a:r>
              <a:rPr kumimoji="1" lang="zh-CN" altLang="en-US" b="1"/>
              <a:t>　　  </a:t>
            </a:r>
            <a:r>
              <a:rPr kumimoji="1" lang="en-US" altLang="zh-CN" b="1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/>
              <a:t> A</a:t>
            </a:r>
            <a:r>
              <a:rPr kumimoji="1" lang="zh-CN" altLang="en-US" b="1"/>
              <a:t>．</a:t>
            </a:r>
            <a:r>
              <a:rPr kumimoji="1" lang="en-US" altLang="zh-CN" b="1"/>
              <a:t>10</a:t>
            </a:r>
            <a:r>
              <a:rPr kumimoji="1" lang="zh-CN" altLang="en-US" b="1"/>
              <a:t>欧    </a:t>
            </a:r>
            <a:r>
              <a:rPr kumimoji="1" lang="en-US" altLang="zh-CN" b="1"/>
              <a:t>B</a:t>
            </a:r>
            <a:r>
              <a:rPr kumimoji="1" lang="zh-CN" altLang="en-US" b="1"/>
              <a:t>．</a:t>
            </a:r>
            <a:r>
              <a:rPr kumimoji="1" lang="en-US" altLang="zh-CN" b="1"/>
              <a:t>20</a:t>
            </a:r>
            <a:r>
              <a:rPr kumimoji="1" lang="zh-CN" altLang="en-US" b="1"/>
              <a:t>欧    </a:t>
            </a:r>
            <a:r>
              <a:rPr kumimoji="1" lang="en-US" altLang="zh-CN" b="1"/>
              <a:t>C</a:t>
            </a:r>
            <a:r>
              <a:rPr kumimoji="1" lang="zh-CN" altLang="en-US" b="1"/>
              <a:t>．</a:t>
            </a:r>
            <a:r>
              <a:rPr kumimoji="1" lang="en-US" altLang="zh-CN" b="1"/>
              <a:t>40</a:t>
            </a:r>
            <a:r>
              <a:rPr kumimoji="1" lang="zh-CN" altLang="en-US" b="1"/>
              <a:t>欧    </a:t>
            </a:r>
            <a:r>
              <a:rPr kumimoji="1" lang="en-US" altLang="zh-CN" b="1"/>
              <a:t>D</a:t>
            </a:r>
            <a:r>
              <a:rPr kumimoji="1" lang="zh-CN" altLang="en-US" b="1"/>
              <a:t>．</a:t>
            </a:r>
            <a:r>
              <a:rPr kumimoji="1" lang="en-US" altLang="zh-CN" b="1"/>
              <a:t>2.5</a:t>
            </a:r>
            <a:r>
              <a:rPr kumimoji="1" lang="zh-CN" altLang="en-US" b="1"/>
              <a:t>欧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448300" y="29241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>
                <a:solidFill>
                  <a:srgbClr val="FF33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4373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057400" y="685800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在做“研究电阻大小的因素”的实验时，为了便于研究，采用控制变量的方法，每次需挑选两根合适的导线，测出通过它们的电流，然后进行比较，最后得出结论。</a:t>
            </a:r>
            <a:endParaRPr kumimoji="1" lang="zh-CN" altLang="en-US" sz="2400" b="1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  （</a:t>
            </a:r>
            <a:r>
              <a:rPr kumimoji="1" lang="en-US" altLang="zh-CN" sz="2400" b="1">
                <a:latin typeface="Tahoma" panose="020B0604030504040204" pitchFamily="34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）为了研究电阻与导体材料的关系，应选用的两根导线是</a:t>
            </a:r>
            <a:r>
              <a:rPr kumimoji="1" lang="zh-CN" altLang="en-US" sz="2400" b="1" u="sng">
                <a:latin typeface="Tahoma" panose="020B0604030504040204" pitchFamily="34" charset="0"/>
              </a:rPr>
              <a:t>     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；</a:t>
            </a:r>
            <a:endParaRPr kumimoji="1" lang="zh-CN" altLang="en-US" sz="2400" b="1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  （</a:t>
            </a:r>
            <a:r>
              <a:rPr kumimoji="1" lang="en-US" altLang="zh-CN" sz="2400" b="1">
                <a:latin typeface="Tahoma" panose="020B0604030504040204" pitchFamily="34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）为了研究电阻与导体长度的关系，应选用导线</a:t>
            </a:r>
            <a:r>
              <a:rPr kumimoji="1" lang="en-US" altLang="zh-CN" sz="2400" b="1">
                <a:latin typeface="Tahoma" panose="020B0604030504040204" pitchFamily="34" charset="0"/>
              </a:rPr>
              <a:t>C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和导线</a:t>
            </a:r>
            <a:r>
              <a:rPr kumimoji="1" lang="zh-CN" altLang="en-US" sz="2400" b="1" u="sng">
                <a:latin typeface="Tahoma" panose="020B0604030504040204" pitchFamily="34" charset="0"/>
              </a:rPr>
              <a:t>  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；</a:t>
            </a:r>
            <a:endParaRPr kumimoji="1" lang="zh-CN" altLang="en-US" sz="2400" b="1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 （</a:t>
            </a:r>
            <a:r>
              <a:rPr kumimoji="1" lang="en-US" altLang="zh-CN" sz="2400" b="1">
                <a:latin typeface="Tahoma" panose="020B0604030504040204" pitchFamily="34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）为了研究电阻与</a:t>
            </a:r>
            <a:r>
              <a:rPr kumimoji="1" lang="zh-CN" altLang="en-US" sz="2400" b="1" u="sng">
                <a:latin typeface="Tahoma" panose="020B0604030504040204" pitchFamily="34" charset="0"/>
              </a:rPr>
              <a:t>   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的关系，应选用导线</a:t>
            </a:r>
            <a:r>
              <a:rPr kumimoji="1" lang="en-US" altLang="zh-CN" sz="2400" b="1">
                <a:latin typeface="Tahoma" panose="020B0604030504040204" pitchFamily="34" charset="0"/>
              </a:rPr>
              <a:t>A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和导线</a:t>
            </a:r>
            <a:r>
              <a:rPr kumimoji="1" lang="en-US" altLang="zh-CN" sz="2400" b="1">
                <a:latin typeface="Tahoma" panose="020B0604030504040204" pitchFamily="34" charset="0"/>
              </a:rPr>
              <a:t>D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。</a:t>
            </a:r>
            <a:endParaRPr kumimoji="1" lang="zh-CN" altLang="en-US" sz="24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676400" y="3810001"/>
            <a:ext cx="8991600" cy="2828925"/>
            <a:chOff x="-3" y="669"/>
            <a:chExt cx="3623" cy="1542"/>
          </a:xfrm>
        </p:grpSpPr>
        <p:grpSp>
          <p:nvGrpSpPr>
            <p:cNvPr id="37896" name="Group 4"/>
            <p:cNvGrpSpPr>
              <a:grpSpLocks/>
            </p:cNvGrpSpPr>
            <p:nvPr/>
          </p:nvGrpSpPr>
          <p:grpSpPr bwMode="auto">
            <a:xfrm>
              <a:off x="0" y="672"/>
              <a:ext cx="3617" cy="1536"/>
              <a:chOff x="0" y="672"/>
              <a:chExt cx="3617" cy="1536"/>
            </a:xfrm>
          </p:grpSpPr>
          <p:grpSp>
            <p:nvGrpSpPr>
              <p:cNvPr id="37898" name="Group 5"/>
              <p:cNvGrpSpPr>
                <a:grpSpLocks/>
              </p:cNvGrpSpPr>
              <p:nvPr/>
            </p:nvGrpSpPr>
            <p:grpSpPr bwMode="auto">
              <a:xfrm>
                <a:off x="0" y="672"/>
                <a:ext cx="803" cy="384"/>
                <a:chOff x="0" y="672"/>
                <a:chExt cx="803" cy="384"/>
              </a:xfrm>
            </p:grpSpPr>
            <p:sp>
              <p:nvSpPr>
                <p:cNvPr id="3799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672"/>
                  <a:ext cx="71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导线代号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9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672"/>
                  <a:ext cx="80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899" name="Group 8"/>
              <p:cNvGrpSpPr>
                <a:grpSpLocks/>
              </p:cNvGrpSpPr>
              <p:nvPr/>
            </p:nvGrpSpPr>
            <p:grpSpPr bwMode="auto">
              <a:xfrm>
                <a:off x="803" y="672"/>
                <a:ext cx="402" cy="384"/>
                <a:chOff x="803" y="672"/>
                <a:chExt cx="402" cy="384"/>
              </a:xfrm>
            </p:grpSpPr>
            <p:sp>
              <p:nvSpPr>
                <p:cNvPr id="37990" name="Rectangle 9"/>
                <p:cNvSpPr>
                  <a:spLocks noChangeArrowheads="1"/>
                </p:cNvSpPr>
                <p:nvPr/>
              </p:nvSpPr>
              <p:spPr bwMode="auto">
                <a:xfrm>
                  <a:off x="846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A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91" name="Rectangle 10"/>
                <p:cNvSpPr>
                  <a:spLocks noChangeArrowheads="1"/>
                </p:cNvSpPr>
                <p:nvPr/>
              </p:nvSpPr>
              <p:spPr bwMode="auto">
                <a:xfrm>
                  <a:off x="803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0" name="Group 11"/>
              <p:cNvGrpSpPr>
                <a:grpSpLocks/>
              </p:cNvGrpSpPr>
              <p:nvPr/>
            </p:nvGrpSpPr>
            <p:grpSpPr bwMode="auto">
              <a:xfrm>
                <a:off x="1205" y="672"/>
                <a:ext cx="402" cy="384"/>
                <a:chOff x="1205" y="672"/>
                <a:chExt cx="402" cy="384"/>
              </a:xfrm>
            </p:grpSpPr>
            <p:sp>
              <p:nvSpPr>
                <p:cNvPr id="37988" name="Rectangle 12"/>
                <p:cNvSpPr>
                  <a:spLocks noChangeArrowheads="1"/>
                </p:cNvSpPr>
                <p:nvPr/>
              </p:nvSpPr>
              <p:spPr bwMode="auto">
                <a:xfrm>
                  <a:off x="1248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B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8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05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1" name="Group 14"/>
              <p:cNvGrpSpPr>
                <a:grpSpLocks/>
              </p:cNvGrpSpPr>
              <p:nvPr/>
            </p:nvGrpSpPr>
            <p:grpSpPr bwMode="auto">
              <a:xfrm>
                <a:off x="1607" y="672"/>
                <a:ext cx="402" cy="384"/>
                <a:chOff x="1607" y="672"/>
                <a:chExt cx="402" cy="384"/>
              </a:xfrm>
            </p:grpSpPr>
            <p:sp>
              <p:nvSpPr>
                <p:cNvPr id="37986" name="Rectangle 15"/>
                <p:cNvSpPr>
                  <a:spLocks noChangeArrowheads="1"/>
                </p:cNvSpPr>
                <p:nvPr/>
              </p:nvSpPr>
              <p:spPr bwMode="auto">
                <a:xfrm>
                  <a:off x="1650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C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607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2" name="Group 17"/>
              <p:cNvGrpSpPr>
                <a:grpSpLocks/>
              </p:cNvGrpSpPr>
              <p:nvPr/>
            </p:nvGrpSpPr>
            <p:grpSpPr bwMode="auto">
              <a:xfrm>
                <a:off x="2009" y="672"/>
                <a:ext cx="402" cy="384"/>
                <a:chOff x="2009" y="672"/>
                <a:chExt cx="402" cy="384"/>
              </a:xfrm>
            </p:grpSpPr>
            <p:sp>
              <p:nvSpPr>
                <p:cNvPr id="37984" name="Rectangle 18"/>
                <p:cNvSpPr>
                  <a:spLocks noChangeArrowheads="1"/>
                </p:cNvSpPr>
                <p:nvPr/>
              </p:nvSpPr>
              <p:spPr bwMode="auto">
                <a:xfrm>
                  <a:off x="2052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D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85" name="Rectangle 19"/>
                <p:cNvSpPr>
                  <a:spLocks noChangeArrowheads="1"/>
                </p:cNvSpPr>
                <p:nvPr/>
              </p:nvSpPr>
              <p:spPr bwMode="auto">
                <a:xfrm>
                  <a:off x="2009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3" name="Group 20"/>
              <p:cNvGrpSpPr>
                <a:grpSpLocks/>
              </p:cNvGrpSpPr>
              <p:nvPr/>
            </p:nvGrpSpPr>
            <p:grpSpPr bwMode="auto">
              <a:xfrm>
                <a:off x="2411" y="672"/>
                <a:ext cx="402" cy="384"/>
                <a:chOff x="2411" y="672"/>
                <a:chExt cx="402" cy="384"/>
              </a:xfrm>
            </p:grpSpPr>
            <p:sp>
              <p:nvSpPr>
                <p:cNvPr id="37982" name="Rectangle 21"/>
                <p:cNvSpPr>
                  <a:spLocks noChangeArrowheads="1"/>
                </p:cNvSpPr>
                <p:nvPr/>
              </p:nvSpPr>
              <p:spPr bwMode="auto">
                <a:xfrm>
                  <a:off x="2454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E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83" name="Rectangle 22"/>
                <p:cNvSpPr>
                  <a:spLocks noChangeArrowheads="1"/>
                </p:cNvSpPr>
                <p:nvPr/>
              </p:nvSpPr>
              <p:spPr bwMode="auto">
                <a:xfrm>
                  <a:off x="2411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4" name="Group 23"/>
              <p:cNvGrpSpPr>
                <a:grpSpLocks/>
              </p:cNvGrpSpPr>
              <p:nvPr/>
            </p:nvGrpSpPr>
            <p:grpSpPr bwMode="auto">
              <a:xfrm>
                <a:off x="2813" y="672"/>
                <a:ext cx="402" cy="384"/>
                <a:chOff x="2813" y="672"/>
                <a:chExt cx="402" cy="384"/>
              </a:xfrm>
            </p:grpSpPr>
            <p:sp>
              <p:nvSpPr>
                <p:cNvPr id="3798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56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F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81" name="Rectangle 25"/>
                <p:cNvSpPr>
                  <a:spLocks noChangeArrowheads="1"/>
                </p:cNvSpPr>
                <p:nvPr/>
              </p:nvSpPr>
              <p:spPr bwMode="auto">
                <a:xfrm>
                  <a:off x="2813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5" name="Group 26"/>
              <p:cNvGrpSpPr>
                <a:grpSpLocks/>
              </p:cNvGrpSpPr>
              <p:nvPr/>
            </p:nvGrpSpPr>
            <p:grpSpPr bwMode="auto">
              <a:xfrm>
                <a:off x="3215" y="672"/>
                <a:ext cx="402" cy="384"/>
                <a:chOff x="3215" y="672"/>
                <a:chExt cx="402" cy="384"/>
              </a:xfrm>
            </p:grpSpPr>
            <p:sp>
              <p:nvSpPr>
                <p:cNvPr id="37978" name="Rectangle 27"/>
                <p:cNvSpPr>
                  <a:spLocks noChangeArrowheads="1"/>
                </p:cNvSpPr>
                <p:nvPr/>
              </p:nvSpPr>
              <p:spPr bwMode="auto">
                <a:xfrm>
                  <a:off x="3258" y="672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G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79" name="Rectangle 28"/>
                <p:cNvSpPr>
                  <a:spLocks noChangeArrowheads="1"/>
                </p:cNvSpPr>
                <p:nvPr/>
              </p:nvSpPr>
              <p:spPr bwMode="auto">
                <a:xfrm>
                  <a:off x="3215" y="672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6" name="Group 29"/>
              <p:cNvGrpSpPr>
                <a:grpSpLocks/>
              </p:cNvGrpSpPr>
              <p:nvPr/>
            </p:nvGrpSpPr>
            <p:grpSpPr bwMode="auto">
              <a:xfrm>
                <a:off x="0" y="1056"/>
                <a:ext cx="803" cy="384"/>
                <a:chOff x="0" y="1056"/>
                <a:chExt cx="803" cy="384"/>
              </a:xfrm>
            </p:grpSpPr>
            <p:sp>
              <p:nvSpPr>
                <p:cNvPr id="379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056"/>
                  <a:ext cx="71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长度</a:t>
                  </a:r>
                  <a:r>
                    <a:rPr kumimoji="1" lang="en-US" altLang="zh-CN" sz="2400">
                      <a:latin typeface="Tahoma" panose="020B0604030504040204" pitchFamily="34" charset="0"/>
                    </a:rPr>
                    <a:t>/</a:t>
                  </a: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米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7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056"/>
                  <a:ext cx="80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7" name="Group 32"/>
              <p:cNvGrpSpPr>
                <a:grpSpLocks/>
              </p:cNvGrpSpPr>
              <p:nvPr/>
            </p:nvGrpSpPr>
            <p:grpSpPr bwMode="auto">
              <a:xfrm>
                <a:off x="803" y="1056"/>
                <a:ext cx="402" cy="384"/>
                <a:chOff x="803" y="1056"/>
                <a:chExt cx="402" cy="384"/>
              </a:xfrm>
            </p:grpSpPr>
            <p:sp>
              <p:nvSpPr>
                <p:cNvPr id="37974" name="Rectangle 33"/>
                <p:cNvSpPr>
                  <a:spLocks noChangeArrowheads="1"/>
                </p:cNvSpPr>
                <p:nvPr/>
              </p:nvSpPr>
              <p:spPr bwMode="auto">
                <a:xfrm>
                  <a:off x="846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75" name="Rectangle 34"/>
                <p:cNvSpPr>
                  <a:spLocks noChangeArrowheads="1"/>
                </p:cNvSpPr>
                <p:nvPr/>
              </p:nvSpPr>
              <p:spPr bwMode="auto">
                <a:xfrm>
                  <a:off x="803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8" name="Group 35"/>
              <p:cNvGrpSpPr>
                <a:grpSpLocks/>
              </p:cNvGrpSpPr>
              <p:nvPr/>
            </p:nvGrpSpPr>
            <p:grpSpPr bwMode="auto">
              <a:xfrm>
                <a:off x="1205" y="1056"/>
                <a:ext cx="402" cy="384"/>
                <a:chOff x="1205" y="1056"/>
                <a:chExt cx="402" cy="384"/>
              </a:xfrm>
            </p:grpSpPr>
            <p:sp>
              <p:nvSpPr>
                <p:cNvPr id="37972" name="Rectangle 36"/>
                <p:cNvSpPr>
                  <a:spLocks noChangeArrowheads="1"/>
                </p:cNvSpPr>
                <p:nvPr/>
              </p:nvSpPr>
              <p:spPr bwMode="auto">
                <a:xfrm>
                  <a:off x="1248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0.5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205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09" name="Group 38"/>
              <p:cNvGrpSpPr>
                <a:grpSpLocks/>
              </p:cNvGrpSpPr>
              <p:nvPr/>
            </p:nvGrpSpPr>
            <p:grpSpPr bwMode="auto">
              <a:xfrm>
                <a:off x="1607" y="1056"/>
                <a:ext cx="402" cy="384"/>
                <a:chOff x="1607" y="1056"/>
                <a:chExt cx="402" cy="384"/>
              </a:xfrm>
            </p:grpSpPr>
            <p:sp>
              <p:nvSpPr>
                <p:cNvPr id="37970" name="Rectangle 39"/>
                <p:cNvSpPr>
                  <a:spLocks noChangeArrowheads="1"/>
                </p:cNvSpPr>
                <p:nvPr/>
              </p:nvSpPr>
              <p:spPr bwMode="auto">
                <a:xfrm>
                  <a:off x="1650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71" name="Rectangle 40"/>
                <p:cNvSpPr>
                  <a:spLocks noChangeArrowheads="1"/>
                </p:cNvSpPr>
                <p:nvPr/>
              </p:nvSpPr>
              <p:spPr bwMode="auto">
                <a:xfrm>
                  <a:off x="1607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0" name="Group 41"/>
              <p:cNvGrpSpPr>
                <a:grpSpLocks/>
              </p:cNvGrpSpPr>
              <p:nvPr/>
            </p:nvGrpSpPr>
            <p:grpSpPr bwMode="auto">
              <a:xfrm>
                <a:off x="2009" y="1056"/>
                <a:ext cx="402" cy="384"/>
                <a:chOff x="2009" y="1056"/>
                <a:chExt cx="402" cy="384"/>
              </a:xfrm>
            </p:grpSpPr>
            <p:sp>
              <p:nvSpPr>
                <p:cNvPr id="3796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52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9" name="Rectangle 43"/>
                <p:cNvSpPr>
                  <a:spLocks noChangeArrowheads="1"/>
                </p:cNvSpPr>
                <p:nvPr/>
              </p:nvSpPr>
              <p:spPr bwMode="auto">
                <a:xfrm>
                  <a:off x="2009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1" name="Group 44"/>
              <p:cNvGrpSpPr>
                <a:grpSpLocks/>
              </p:cNvGrpSpPr>
              <p:nvPr/>
            </p:nvGrpSpPr>
            <p:grpSpPr bwMode="auto">
              <a:xfrm>
                <a:off x="2411" y="1056"/>
                <a:ext cx="402" cy="384"/>
                <a:chOff x="2411" y="1056"/>
                <a:chExt cx="402" cy="384"/>
              </a:xfrm>
            </p:grpSpPr>
            <p:sp>
              <p:nvSpPr>
                <p:cNvPr id="37966" name="Rectangle 45"/>
                <p:cNvSpPr>
                  <a:spLocks noChangeArrowheads="1"/>
                </p:cNvSpPr>
                <p:nvPr/>
              </p:nvSpPr>
              <p:spPr bwMode="auto">
                <a:xfrm>
                  <a:off x="2454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7" name="Rectangle 46"/>
                <p:cNvSpPr>
                  <a:spLocks noChangeArrowheads="1"/>
                </p:cNvSpPr>
                <p:nvPr/>
              </p:nvSpPr>
              <p:spPr bwMode="auto">
                <a:xfrm>
                  <a:off x="2411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2" name="Group 47"/>
              <p:cNvGrpSpPr>
                <a:grpSpLocks/>
              </p:cNvGrpSpPr>
              <p:nvPr/>
            </p:nvGrpSpPr>
            <p:grpSpPr bwMode="auto">
              <a:xfrm>
                <a:off x="2813" y="1056"/>
                <a:ext cx="402" cy="384"/>
                <a:chOff x="2813" y="1056"/>
                <a:chExt cx="402" cy="384"/>
              </a:xfrm>
            </p:grpSpPr>
            <p:sp>
              <p:nvSpPr>
                <p:cNvPr id="3796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56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5" name="Rectangle 49"/>
                <p:cNvSpPr>
                  <a:spLocks noChangeArrowheads="1"/>
                </p:cNvSpPr>
                <p:nvPr/>
              </p:nvSpPr>
              <p:spPr bwMode="auto">
                <a:xfrm>
                  <a:off x="2813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3" name="Group 50"/>
              <p:cNvGrpSpPr>
                <a:grpSpLocks/>
              </p:cNvGrpSpPr>
              <p:nvPr/>
            </p:nvGrpSpPr>
            <p:grpSpPr bwMode="auto">
              <a:xfrm>
                <a:off x="3215" y="1056"/>
                <a:ext cx="402" cy="384"/>
                <a:chOff x="3215" y="1056"/>
                <a:chExt cx="402" cy="384"/>
              </a:xfrm>
            </p:grpSpPr>
            <p:sp>
              <p:nvSpPr>
                <p:cNvPr id="37962" name="Rectangle 51"/>
                <p:cNvSpPr>
                  <a:spLocks noChangeArrowheads="1"/>
                </p:cNvSpPr>
                <p:nvPr/>
              </p:nvSpPr>
              <p:spPr bwMode="auto">
                <a:xfrm>
                  <a:off x="3258" y="1056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0.5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3" name="Rectangle 52"/>
                <p:cNvSpPr>
                  <a:spLocks noChangeArrowheads="1"/>
                </p:cNvSpPr>
                <p:nvPr/>
              </p:nvSpPr>
              <p:spPr bwMode="auto">
                <a:xfrm>
                  <a:off x="3215" y="1056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4" name="Group 53"/>
              <p:cNvGrpSpPr>
                <a:grpSpLocks/>
              </p:cNvGrpSpPr>
              <p:nvPr/>
            </p:nvGrpSpPr>
            <p:grpSpPr bwMode="auto">
              <a:xfrm>
                <a:off x="0" y="1440"/>
                <a:ext cx="803" cy="384"/>
                <a:chOff x="0" y="1440"/>
                <a:chExt cx="803" cy="384"/>
              </a:xfrm>
            </p:grpSpPr>
            <p:sp>
              <p:nvSpPr>
                <p:cNvPr id="37960" name="Rectangle 54"/>
                <p:cNvSpPr>
                  <a:spLocks noChangeArrowheads="1"/>
                </p:cNvSpPr>
                <p:nvPr/>
              </p:nvSpPr>
              <p:spPr bwMode="auto">
                <a:xfrm>
                  <a:off x="43" y="1440"/>
                  <a:ext cx="71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横截面积</a:t>
                  </a:r>
                  <a:r>
                    <a:rPr kumimoji="1" lang="en-US" altLang="zh-CN" sz="2400">
                      <a:latin typeface="Tahoma" panose="020B0604030504040204" pitchFamily="34" charset="0"/>
                    </a:rPr>
                    <a:t>/</a:t>
                  </a: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毫米</a:t>
                  </a:r>
                  <a:r>
                    <a:rPr kumimoji="1" lang="en-US" altLang="zh-CN" sz="2400" baseline="30000">
                      <a:latin typeface="Tahoma" panose="020B0604030504040204" pitchFamily="34" charset="0"/>
                    </a:rPr>
                    <a:t>2</a:t>
                  </a:r>
                  <a:endParaRPr kumimoji="1" lang="en-US" altLang="zh-CN" sz="2400"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80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5" name="Group 56"/>
              <p:cNvGrpSpPr>
                <a:grpSpLocks/>
              </p:cNvGrpSpPr>
              <p:nvPr/>
            </p:nvGrpSpPr>
            <p:grpSpPr bwMode="auto">
              <a:xfrm>
                <a:off x="803" y="1440"/>
                <a:ext cx="402" cy="384"/>
                <a:chOff x="803" y="1440"/>
                <a:chExt cx="402" cy="384"/>
              </a:xfrm>
            </p:grpSpPr>
            <p:sp>
              <p:nvSpPr>
                <p:cNvPr id="37958" name="Rectangle 57"/>
                <p:cNvSpPr>
                  <a:spLocks noChangeArrowheads="1"/>
                </p:cNvSpPr>
                <p:nvPr/>
              </p:nvSpPr>
              <p:spPr bwMode="auto">
                <a:xfrm>
                  <a:off x="846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3.2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9" name="Rectangle 58"/>
                <p:cNvSpPr>
                  <a:spLocks noChangeArrowheads="1"/>
                </p:cNvSpPr>
                <p:nvPr/>
              </p:nvSpPr>
              <p:spPr bwMode="auto">
                <a:xfrm>
                  <a:off x="803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6" name="Group 59"/>
              <p:cNvGrpSpPr>
                <a:grpSpLocks/>
              </p:cNvGrpSpPr>
              <p:nvPr/>
            </p:nvGrpSpPr>
            <p:grpSpPr bwMode="auto">
              <a:xfrm>
                <a:off x="1205" y="1440"/>
                <a:ext cx="402" cy="384"/>
                <a:chOff x="1205" y="1440"/>
                <a:chExt cx="402" cy="384"/>
              </a:xfrm>
            </p:grpSpPr>
            <p:sp>
              <p:nvSpPr>
                <p:cNvPr id="37956" name="Rectangle 60"/>
                <p:cNvSpPr>
                  <a:spLocks noChangeArrowheads="1"/>
                </p:cNvSpPr>
                <p:nvPr/>
              </p:nvSpPr>
              <p:spPr bwMode="auto">
                <a:xfrm>
                  <a:off x="1248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0.8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7" name="Rectangle 61"/>
                <p:cNvSpPr>
                  <a:spLocks noChangeArrowheads="1"/>
                </p:cNvSpPr>
                <p:nvPr/>
              </p:nvSpPr>
              <p:spPr bwMode="auto">
                <a:xfrm>
                  <a:off x="1205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7" name="Group 62"/>
              <p:cNvGrpSpPr>
                <a:grpSpLocks/>
              </p:cNvGrpSpPr>
              <p:nvPr/>
            </p:nvGrpSpPr>
            <p:grpSpPr bwMode="auto">
              <a:xfrm>
                <a:off x="1607" y="1440"/>
                <a:ext cx="402" cy="384"/>
                <a:chOff x="1607" y="1440"/>
                <a:chExt cx="402" cy="384"/>
              </a:xfrm>
            </p:grpSpPr>
            <p:sp>
              <p:nvSpPr>
                <p:cNvPr id="37954" name="Rectangle 63"/>
                <p:cNvSpPr>
                  <a:spLocks noChangeArrowheads="1"/>
                </p:cNvSpPr>
                <p:nvPr/>
              </p:nvSpPr>
              <p:spPr bwMode="auto">
                <a:xfrm>
                  <a:off x="1650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5" name="Rectangle 64"/>
                <p:cNvSpPr>
                  <a:spLocks noChangeArrowheads="1"/>
                </p:cNvSpPr>
                <p:nvPr/>
              </p:nvSpPr>
              <p:spPr bwMode="auto">
                <a:xfrm>
                  <a:off x="1607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8" name="Group 65"/>
              <p:cNvGrpSpPr>
                <a:grpSpLocks/>
              </p:cNvGrpSpPr>
              <p:nvPr/>
            </p:nvGrpSpPr>
            <p:grpSpPr bwMode="auto">
              <a:xfrm>
                <a:off x="2009" y="1440"/>
                <a:ext cx="402" cy="384"/>
                <a:chOff x="2009" y="1440"/>
                <a:chExt cx="402" cy="384"/>
              </a:xfrm>
            </p:grpSpPr>
            <p:sp>
              <p:nvSpPr>
                <p:cNvPr id="37952" name="Rectangle 66"/>
                <p:cNvSpPr>
                  <a:spLocks noChangeArrowheads="1"/>
                </p:cNvSpPr>
                <p:nvPr/>
              </p:nvSpPr>
              <p:spPr bwMode="auto">
                <a:xfrm>
                  <a:off x="2052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0.8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009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19" name="Group 68"/>
              <p:cNvGrpSpPr>
                <a:grpSpLocks/>
              </p:cNvGrpSpPr>
              <p:nvPr/>
            </p:nvGrpSpPr>
            <p:grpSpPr bwMode="auto">
              <a:xfrm>
                <a:off x="2411" y="1440"/>
                <a:ext cx="402" cy="384"/>
                <a:chOff x="2411" y="1440"/>
                <a:chExt cx="402" cy="384"/>
              </a:xfrm>
            </p:grpSpPr>
            <p:sp>
              <p:nvSpPr>
                <p:cNvPr id="37950" name="Rectangle 69"/>
                <p:cNvSpPr>
                  <a:spLocks noChangeArrowheads="1"/>
                </p:cNvSpPr>
                <p:nvPr/>
              </p:nvSpPr>
              <p:spPr bwMode="auto">
                <a:xfrm>
                  <a:off x="2454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1" name="Rectangle 70"/>
                <p:cNvSpPr>
                  <a:spLocks noChangeArrowheads="1"/>
                </p:cNvSpPr>
                <p:nvPr/>
              </p:nvSpPr>
              <p:spPr bwMode="auto">
                <a:xfrm>
                  <a:off x="2411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0" name="Group 71"/>
              <p:cNvGrpSpPr>
                <a:grpSpLocks/>
              </p:cNvGrpSpPr>
              <p:nvPr/>
            </p:nvGrpSpPr>
            <p:grpSpPr bwMode="auto">
              <a:xfrm>
                <a:off x="2813" y="1440"/>
                <a:ext cx="402" cy="384"/>
                <a:chOff x="2813" y="1440"/>
                <a:chExt cx="402" cy="384"/>
              </a:xfrm>
            </p:grpSpPr>
            <p:sp>
              <p:nvSpPr>
                <p:cNvPr id="37948" name="Rectangle 72"/>
                <p:cNvSpPr>
                  <a:spLocks noChangeArrowheads="1"/>
                </p:cNvSpPr>
                <p:nvPr/>
              </p:nvSpPr>
              <p:spPr bwMode="auto">
                <a:xfrm>
                  <a:off x="2856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9" name="Rectangle 73"/>
                <p:cNvSpPr>
                  <a:spLocks noChangeArrowheads="1"/>
                </p:cNvSpPr>
                <p:nvPr/>
              </p:nvSpPr>
              <p:spPr bwMode="auto">
                <a:xfrm>
                  <a:off x="2813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1" name="Group 74"/>
              <p:cNvGrpSpPr>
                <a:grpSpLocks/>
              </p:cNvGrpSpPr>
              <p:nvPr/>
            </p:nvGrpSpPr>
            <p:grpSpPr bwMode="auto">
              <a:xfrm>
                <a:off x="3215" y="1440"/>
                <a:ext cx="402" cy="384"/>
                <a:chOff x="3215" y="1440"/>
                <a:chExt cx="402" cy="384"/>
              </a:xfrm>
            </p:grpSpPr>
            <p:sp>
              <p:nvSpPr>
                <p:cNvPr id="37946" name="Rectangle 75"/>
                <p:cNvSpPr>
                  <a:spLocks noChangeArrowheads="1"/>
                </p:cNvSpPr>
                <p:nvPr/>
              </p:nvSpPr>
              <p:spPr bwMode="auto">
                <a:xfrm>
                  <a:off x="3258" y="1440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1.2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7" name="Rectangle 76"/>
                <p:cNvSpPr>
                  <a:spLocks noChangeArrowheads="1"/>
                </p:cNvSpPr>
                <p:nvPr/>
              </p:nvSpPr>
              <p:spPr bwMode="auto">
                <a:xfrm>
                  <a:off x="3215" y="1440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2" name="Group 77"/>
              <p:cNvGrpSpPr>
                <a:grpSpLocks/>
              </p:cNvGrpSpPr>
              <p:nvPr/>
            </p:nvGrpSpPr>
            <p:grpSpPr bwMode="auto">
              <a:xfrm>
                <a:off x="0" y="1824"/>
                <a:ext cx="803" cy="384"/>
                <a:chOff x="0" y="1824"/>
                <a:chExt cx="803" cy="384"/>
              </a:xfrm>
            </p:grpSpPr>
            <p:sp>
              <p:nvSpPr>
                <p:cNvPr id="37944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1824"/>
                  <a:ext cx="71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材料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5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1824"/>
                  <a:ext cx="80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3" name="Group 80"/>
              <p:cNvGrpSpPr>
                <a:grpSpLocks/>
              </p:cNvGrpSpPr>
              <p:nvPr/>
            </p:nvGrpSpPr>
            <p:grpSpPr bwMode="auto">
              <a:xfrm>
                <a:off x="803" y="1824"/>
                <a:ext cx="402" cy="384"/>
                <a:chOff x="803" y="1824"/>
                <a:chExt cx="402" cy="384"/>
              </a:xfrm>
            </p:grpSpPr>
            <p:sp>
              <p:nvSpPr>
                <p:cNvPr id="37942" name="Rectangle 81"/>
                <p:cNvSpPr>
                  <a:spLocks noChangeArrowheads="1"/>
                </p:cNvSpPr>
                <p:nvPr/>
              </p:nvSpPr>
              <p:spPr bwMode="auto">
                <a:xfrm>
                  <a:off x="846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锰铜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3" name="Rectangle 82"/>
                <p:cNvSpPr>
                  <a:spLocks noChangeArrowheads="1"/>
                </p:cNvSpPr>
                <p:nvPr/>
              </p:nvSpPr>
              <p:spPr bwMode="auto">
                <a:xfrm>
                  <a:off x="803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4" name="Group 83"/>
              <p:cNvGrpSpPr>
                <a:grpSpLocks/>
              </p:cNvGrpSpPr>
              <p:nvPr/>
            </p:nvGrpSpPr>
            <p:grpSpPr bwMode="auto">
              <a:xfrm>
                <a:off x="1205" y="1824"/>
                <a:ext cx="402" cy="384"/>
                <a:chOff x="1205" y="1824"/>
                <a:chExt cx="402" cy="384"/>
              </a:xfrm>
            </p:grpSpPr>
            <p:sp>
              <p:nvSpPr>
                <p:cNvPr id="37940" name="Rectangle 84"/>
                <p:cNvSpPr>
                  <a:spLocks noChangeArrowheads="1"/>
                </p:cNvSpPr>
                <p:nvPr/>
              </p:nvSpPr>
              <p:spPr bwMode="auto">
                <a:xfrm>
                  <a:off x="1248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钨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1" name="Rectangle 85"/>
                <p:cNvSpPr>
                  <a:spLocks noChangeArrowheads="1"/>
                </p:cNvSpPr>
                <p:nvPr/>
              </p:nvSpPr>
              <p:spPr bwMode="auto">
                <a:xfrm>
                  <a:off x="1205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5" name="Group 86"/>
              <p:cNvGrpSpPr>
                <a:grpSpLocks/>
              </p:cNvGrpSpPr>
              <p:nvPr/>
            </p:nvGrpSpPr>
            <p:grpSpPr bwMode="auto">
              <a:xfrm>
                <a:off x="1607" y="1824"/>
                <a:ext cx="402" cy="384"/>
                <a:chOff x="1607" y="1824"/>
                <a:chExt cx="402" cy="384"/>
              </a:xfrm>
            </p:grpSpPr>
            <p:sp>
              <p:nvSpPr>
                <p:cNvPr id="37938" name="Rectangle 87"/>
                <p:cNvSpPr>
                  <a:spLocks noChangeArrowheads="1"/>
                </p:cNvSpPr>
                <p:nvPr/>
              </p:nvSpPr>
              <p:spPr bwMode="auto">
                <a:xfrm>
                  <a:off x="1650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镍铬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9" name="Rectangle 88"/>
                <p:cNvSpPr>
                  <a:spLocks noChangeArrowheads="1"/>
                </p:cNvSpPr>
                <p:nvPr/>
              </p:nvSpPr>
              <p:spPr bwMode="auto">
                <a:xfrm>
                  <a:off x="1607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6" name="Group 89"/>
              <p:cNvGrpSpPr>
                <a:grpSpLocks/>
              </p:cNvGrpSpPr>
              <p:nvPr/>
            </p:nvGrpSpPr>
            <p:grpSpPr bwMode="auto">
              <a:xfrm>
                <a:off x="2009" y="1824"/>
                <a:ext cx="402" cy="384"/>
                <a:chOff x="2009" y="1824"/>
                <a:chExt cx="402" cy="384"/>
              </a:xfrm>
            </p:grpSpPr>
            <p:sp>
              <p:nvSpPr>
                <p:cNvPr id="37936" name="Rectangle 90"/>
                <p:cNvSpPr>
                  <a:spLocks noChangeArrowheads="1"/>
                </p:cNvSpPr>
                <p:nvPr/>
              </p:nvSpPr>
              <p:spPr bwMode="auto">
                <a:xfrm>
                  <a:off x="2052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锰铜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7" name="Rectangle 91"/>
                <p:cNvSpPr>
                  <a:spLocks noChangeArrowheads="1"/>
                </p:cNvSpPr>
                <p:nvPr/>
              </p:nvSpPr>
              <p:spPr bwMode="auto">
                <a:xfrm>
                  <a:off x="2009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7" name="Group 92"/>
              <p:cNvGrpSpPr>
                <a:grpSpLocks/>
              </p:cNvGrpSpPr>
              <p:nvPr/>
            </p:nvGrpSpPr>
            <p:grpSpPr bwMode="auto">
              <a:xfrm>
                <a:off x="2411" y="1824"/>
                <a:ext cx="402" cy="384"/>
                <a:chOff x="2411" y="1824"/>
                <a:chExt cx="402" cy="384"/>
              </a:xfrm>
            </p:grpSpPr>
            <p:sp>
              <p:nvSpPr>
                <p:cNvPr id="37934" name="Rectangle 93"/>
                <p:cNvSpPr>
                  <a:spLocks noChangeArrowheads="1"/>
                </p:cNvSpPr>
                <p:nvPr/>
              </p:nvSpPr>
              <p:spPr bwMode="auto">
                <a:xfrm>
                  <a:off x="2454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钨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5" name="Rectangle 94"/>
                <p:cNvSpPr>
                  <a:spLocks noChangeArrowheads="1"/>
                </p:cNvSpPr>
                <p:nvPr/>
              </p:nvSpPr>
              <p:spPr bwMode="auto">
                <a:xfrm>
                  <a:off x="2411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8" name="Group 95"/>
              <p:cNvGrpSpPr>
                <a:grpSpLocks/>
              </p:cNvGrpSpPr>
              <p:nvPr/>
            </p:nvGrpSpPr>
            <p:grpSpPr bwMode="auto">
              <a:xfrm>
                <a:off x="2813" y="1824"/>
                <a:ext cx="402" cy="384"/>
                <a:chOff x="2813" y="1824"/>
                <a:chExt cx="402" cy="384"/>
              </a:xfrm>
            </p:grpSpPr>
            <p:sp>
              <p:nvSpPr>
                <p:cNvPr id="37932" name="Rectangle 96"/>
                <p:cNvSpPr>
                  <a:spLocks noChangeArrowheads="1"/>
                </p:cNvSpPr>
                <p:nvPr/>
              </p:nvSpPr>
              <p:spPr bwMode="auto">
                <a:xfrm>
                  <a:off x="2856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锰铜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3" name="Rectangle 97"/>
                <p:cNvSpPr>
                  <a:spLocks noChangeArrowheads="1"/>
                </p:cNvSpPr>
                <p:nvPr/>
              </p:nvSpPr>
              <p:spPr bwMode="auto">
                <a:xfrm>
                  <a:off x="2813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37929" name="Group 98"/>
              <p:cNvGrpSpPr>
                <a:grpSpLocks/>
              </p:cNvGrpSpPr>
              <p:nvPr/>
            </p:nvGrpSpPr>
            <p:grpSpPr bwMode="auto">
              <a:xfrm>
                <a:off x="3215" y="1824"/>
                <a:ext cx="402" cy="384"/>
                <a:chOff x="3215" y="1824"/>
                <a:chExt cx="402" cy="384"/>
              </a:xfrm>
            </p:grpSpPr>
            <p:sp>
              <p:nvSpPr>
                <p:cNvPr id="37930" name="Rectangle 99"/>
                <p:cNvSpPr>
                  <a:spLocks noChangeArrowheads="1"/>
                </p:cNvSpPr>
                <p:nvPr/>
              </p:nvSpPr>
              <p:spPr bwMode="auto">
                <a:xfrm>
                  <a:off x="3258" y="1824"/>
                  <a:ext cx="31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镍铬</a:t>
                  </a:r>
                  <a:endParaRPr kumimoji="1" lang="zh-CN" altLang="en-US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15" y="1824"/>
                  <a:ext cx="40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</p:grpSp>
        <p:sp>
          <p:nvSpPr>
            <p:cNvPr id="37897" name="Rectangle 101"/>
            <p:cNvSpPr>
              <a:spLocks noChangeArrowheads="1"/>
            </p:cNvSpPr>
            <p:nvPr/>
          </p:nvSpPr>
          <p:spPr bwMode="auto">
            <a:xfrm>
              <a:off x="-3" y="669"/>
              <a:ext cx="3623" cy="154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37892" name="WordArt 102"/>
          <p:cNvSpPr>
            <a:spLocks noChangeArrowheads="1" noChangeShapeType="1" noTextEdit="1"/>
          </p:cNvSpPr>
          <p:nvPr/>
        </p:nvSpPr>
        <p:spPr bwMode="auto">
          <a:xfrm>
            <a:off x="552382" y="145473"/>
            <a:ext cx="914400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拓展</a:t>
            </a:r>
          </a:p>
        </p:txBody>
      </p:sp>
      <p:sp>
        <p:nvSpPr>
          <p:cNvPr id="60519" name="Rectangle 103"/>
          <p:cNvSpPr>
            <a:spLocks noChangeArrowheads="1"/>
          </p:cNvSpPr>
          <p:nvPr/>
        </p:nvSpPr>
        <p:spPr bwMode="auto">
          <a:xfrm>
            <a:off x="2495550" y="2205038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  <a:r>
              <a:rPr lang="zh-CN" altLang="en-US" sz="2400" b="1">
                <a:solidFill>
                  <a:srgbClr val="FF0000"/>
                </a:solidFill>
              </a:rPr>
              <a:t>、</a:t>
            </a:r>
            <a:r>
              <a:rPr lang="en-US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0520" name="Rectangle 104"/>
          <p:cNvSpPr>
            <a:spLocks noChangeArrowheads="1"/>
          </p:cNvSpPr>
          <p:nvPr/>
        </p:nvSpPr>
        <p:spPr bwMode="auto">
          <a:xfrm>
            <a:off x="2495550" y="2924176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  <a:r>
              <a:rPr lang="zh-CN" altLang="en-US" sz="2400" b="1">
                <a:solidFill>
                  <a:srgbClr val="FF0000"/>
                </a:solidFill>
              </a:rPr>
              <a:t>、</a:t>
            </a:r>
            <a:r>
              <a:rPr lang="en-US" altLang="zh-CN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0521" name="Rectangle 105"/>
          <p:cNvSpPr>
            <a:spLocks noChangeArrowheads="1"/>
          </p:cNvSpPr>
          <p:nvPr/>
        </p:nvSpPr>
        <p:spPr bwMode="auto">
          <a:xfrm>
            <a:off x="5087939" y="2924175"/>
            <a:ext cx="32400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导体粗细（横截面积）</a:t>
            </a:r>
          </a:p>
        </p:txBody>
      </p:sp>
    </p:spTree>
    <p:extLst>
      <p:ext uri="{BB962C8B-B14F-4D97-AF65-F5344CB8AC3E}">
        <p14:creationId xmlns:p14="http://schemas.microsoft.com/office/powerpoint/2010/main" val="318594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5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0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0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0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" grpId="0" animBg="1"/>
      <p:bldP spid="60520" grpId="0" animBg="1"/>
      <p:bldP spid="605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63750" y="1671550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b="1">
              <a:latin typeface="宋体" panose="02010600030101010101" pitchFamily="2" charset="-122"/>
            </a:endParaRPr>
          </a:p>
          <a:p>
            <a:endParaRPr lang="zh-CN" altLang="zh-CN" sz="2400" b="1">
              <a:latin typeface="宋体" panose="02010600030101010101" pitchFamily="2" charset="-122"/>
            </a:endParaRPr>
          </a:p>
          <a:p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063750" y="4160838"/>
            <a:ext cx="763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444444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143251" y="188914"/>
            <a:ext cx="2964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>
                <a:solidFill>
                  <a:schemeClr val="bg1"/>
                </a:solidFill>
              </a:rPr>
              <a:t>物体的导电性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19288" y="1123950"/>
            <a:ext cx="67675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.有的物体对电流的阻碍作用较小，容易导电，叫做导体。</a:t>
            </a:r>
          </a:p>
          <a:p>
            <a:pPr eaLnBrk="1" hangingPunct="1"/>
            <a:r>
              <a:rPr lang="zh-CN" altLang="en-US" sz="2400" b="1" dirty="0"/>
              <a:t>如 铅笔芯、金属、人体、 酸碱盐的水溶液、大地等。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19288" y="2708276"/>
            <a:ext cx="7092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宋体" panose="02010600030101010101" pitchFamily="2" charset="-122"/>
              </a:rPr>
              <a:t>2.有的物体对电流的阻碍作用很大，不容易导电，</a:t>
            </a:r>
          </a:p>
          <a:p>
            <a:pPr eaLnBrk="1" hangingPunct="1"/>
            <a:r>
              <a:rPr lang="zh-CN" altLang="zh-CN" sz="2400" b="1" dirty="0">
                <a:latin typeface="宋体" panose="02010600030101010101" pitchFamily="2" charset="-122"/>
              </a:rPr>
              <a:t>  叫做绝缘体。</a:t>
            </a:r>
          </a:p>
          <a:p>
            <a:pPr eaLnBrk="1" hangingPunct="1"/>
            <a:r>
              <a:rPr lang="zh-CN" altLang="zh-CN" sz="2400" b="1" dirty="0"/>
              <a:t>   如 干木、橡皮、橡胶、塑料、</a:t>
            </a:r>
            <a:r>
              <a:rPr lang="zh-CN" altLang="zh-CN" sz="2400" b="1" dirty="0" smtClean="0"/>
              <a:t>陶瓷</a:t>
            </a:r>
            <a:r>
              <a:rPr lang="zh-CN" altLang="en-US" sz="2400" b="1" dirty="0" smtClean="0"/>
              <a:t>、纯水</a:t>
            </a:r>
            <a:r>
              <a:rPr lang="zh-CN" altLang="zh-CN" sz="2400" b="1" dirty="0" smtClean="0"/>
              <a:t>等</a:t>
            </a:r>
            <a:endParaRPr lang="zh-CN" altLang="zh-CN" sz="2400" b="1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919288" y="3933826"/>
            <a:ext cx="6767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宋体" panose="02010600030101010101" pitchFamily="2" charset="-122"/>
              </a:rPr>
              <a:t>3.</a:t>
            </a:r>
            <a:r>
              <a:rPr lang="zh-CN" altLang="zh-CN" sz="2400" b="1"/>
              <a:t>导体和绝缘体并没有绝对的界限，良好的导体</a:t>
            </a:r>
          </a:p>
          <a:p>
            <a:pPr eaLnBrk="1" hangingPunct="1"/>
            <a:r>
              <a:rPr lang="zh-CN" altLang="zh-CN" sz="2400" b="1"/>
              <a:t>    和绝缘体都是重要的电工材料。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41889"/>
            <a:ext cx="237648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5157789"/>
            <a:ext cx="230346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8759825" y="1412875"/>
            <a:ext cx="38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2D2DF7"/>
                </a:solidFill>
              </a:rPr>
              <a:t>常温下物体导电能力排序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9264650" y="909638"/>
          <a:ext cx="1296988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1460837" imgH="4420037" progId="">
                  <p:embed/>
                </p:oleObj>
              </mc:Choice>
              <mc:Fallback>
                <p:oleObj r:id="rId5" imgW="1460837" imgH="4420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909638"/>
                        <a:ext cx="1296988" cy="568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9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967990" y="1352742"/>
            <a:ext cx="6248400" cy="178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一、提出研究的问题：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4400" b="1" dirty="0"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endParaRPr kumimoji="1" lang="zh-CN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36420" y="3467100"/>
            <a:ext cx="8763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影响导体电阻大小的因素会有哪些？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   </a:t>
            </a:r>
          </a:p>
          <a:p>
            <a:pPr algn="ctr" eaLnBrk="1" hangingPunct="1">
              <a:defRPr/>
            </a:pPr>
            <a:endParaRPr kumimoji="1" lang="en-US" altLang="zh-CN" sz="3600" b="1" dirty="0"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365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1774825" y="1954530"/>
            <a:ext cx="8523605" cy="2057400"/>
          </a:xfrm>
          <a:prstGeom prst="wedgeRoundRectCallout">
            <a:avLst>
              <a:gd name="adj1" fmla="val -42296"/>
              <a:gd name="adj2" fmla="val 72477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ea typeface="幼圆" panose="02010509060101010101" pitchFamily="49" charset="-122"/>
              </a:rPr>
              <a:t>猜想也要有一定的依据，可不能瞎猜哟！</a:t>
            </a:r>
          </a:p>
        </p:txBody>
      </p:sp>
      <p:sp>
        <p:nvSpPr>
          <p:cNvPr id="36867" name="Text Box 3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b="0" smtClean="0">
                <a:solidFill>
                  <a:srgbClr val="0000FF"/>
                </a:solidFill>
              </a:rPr>
              <a:t>二、进行猜想</a:t>
            </a:r>
          </a:p>
        </p:txBody>
      </p:sp>
    </p:spTree>
    <p:extLst>
      <p:ext uri="{BB962C8B-B14F-4D97-AF65-F5344CB8AC3E}">
        <p14:creationId xmlns:p14="http://schemas.microsoft.com/office/powerpoint/2010/main" val="11709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040595" y="900482"/>
            <a:ext cx="18601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algn="ctr" eaLnBrk="1" hangingPunct="1">
              <a:defRPr/>
            </a:pPr>
            <a:endParaRPr kumimoji="1" lang="zh-CN" altLang="zh-CN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16795" y="1814882"/>
            <a:ext cx="18601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algn="ctr" eaLnBrk="1" hangingPunct="1">
              <a:defRPr/>
            </a:pPr>
            <a:endParaRPr kumimoji="1" lang="zh-CN" altLang="zh-CN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21595" y="2576882"/>
            <a:ext cx="18601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algn="ctr" eaLnBrk="1" hangingPunct="1">
              <a:defRPr/>
            </a:pPr>
            <a:endParaRPr kumimoji="1" lang="zh-CN" altLang="zh-CN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74825" y="16287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猜想一  导体的电阻可能与导体的</a:t>
            </a:r>
            <a:r>
              <a:rPr kumimoji="1"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长度</a:t>
            </a: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有关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27813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猜想二  导体的电阻可能与导体的</a:t>
            </a:r>
            <a:r>
              <a:rPr kumimoji="1"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粗细</a:t>
            </a: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有关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828800" y="4005264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猜想三  导体的电阻可能与导体的</a:t>
            </a:r>
            <a:r>
              <a:rPr kumimoji="1"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材料</a:t>
            </a: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有关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828800" y="5029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猜想四  导体的电阻可能与导体的</a:t>
            </a:r>
            <a:r>
              <a:rPr kumimoji="1"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温度</a:t>
            </a:r>
            <a:r>
              <a:rPr kumimoji="1"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有关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  <p:bldP spid="37894" grpId="0" autoUpdateAnimBg="0"/>
      <p:bldP spid="37895" grpId="0" autoUpdateAnimBg="0"/>
      <p:bldP spid="378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DE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类比理解电阻的大小与哪些因素有关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name="ShockwaveFlash1" r:id="rId2" imgW="9144000" imgH="6172200"/>
        </mc:Choice>
        <mc:Fallback>
          <p:control name="ShockwaveFlash1" r:id="rId2" imgW="9144000" imgH="6172200">
            <p:pic>
              <p:nvPicPr>
                <p:cNvPr id="614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685800"/>
                  <a:ext cx="914400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noFill/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546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1566</Words>
  <Application>Microsoft Office PowerPoint</Application>
  <PresentationFormat>宽屏</PresentationFormat>
  <Paragraphs>290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黑体</vt:lpstr>
      <vt:lpstr>华文仿宋</vt:lpstr>
      <vt:lpstr>华文新魏</vt:lpstr>
      <vt:lpstr>楷体_GB2312</vt:lpstr>
      <vt:lpstr>隶书</vt:lpstr>
      <vt:lpstr>宋体</vt:lpstr>
      <vt:lpstr>幼圆</vt:lpstr>
      <vt:lpstr>Arial</vt:lpstr>
      <vt:lpstr>Calibri</vt:lpstr>
      <vt:lpstr>Calibri Light</vt:lpstr>
      <vt:lpstr>Tahoma</vt:lpstr>
      <vt:lpstr>Times New Roman</vt:lpstr>
      <vt:lpstr>Office 主题</vt:lpstr>
      <vt:lpstr>第三 节   电阻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二、进行猜想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 电阻</dc:title>
  <dc:creator>y j</dc:creator>
  <cp:lastModifiedBy>y j</cp:lastModifiedBy>
  <cp:revision>14</cp:revision>
  <dcterms:created xsi:type="dcterms:W3CDTF">2018-10-31T06:51:06Z</dcterms:created>
  <dcterms:modified xsi:type="dcterms:W3CDTF">2018-11-01T06:15:33Z</dcterms:modified>
</cp:coreProperties>
</file>