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7" r:id="rId2"/>
    <p:sldId id="284" r:id="rId3"/>
    <p:sldId id="286" r:id="rId4"/>
    <p:sldId id="258"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5098507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ln>
            <a:solidFill>
              <a:srgbClr val="000000">
                <a:alpha val="100000"/>
              </a:srgbClr>
            </a:solidFill>
            <a:miter lim="800000"/>
          </a:ln>
        </p:spPr>
      </p:sp>
      <p:sp>
        <p:nvSpPr>
          <p:cNvPr id="32771"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327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2</a:t>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file:///\\Bk-5\bk-3\&#26041;&#26126;&#27700;\12.swf"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7.xml"/><Relationship Id="rId5" Type="http://schemas.openxmlformats.org/officeDocument/2006/relationships/image" Target="../media/image11.emf"/><Relationship Id="rId4" Type="http://schemas.openxmlformats.org/officeDocument/2006/relationships/image" Target="../media/image10.emf"/></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21160;&#30011;&#35762;&#35299;&#65306;&#20108;&#21147;&#24179;&#34913;&#23454;&#39564;.swf" TargetMode="External"/><Relationship Id="rId2" Type="http://schemas.openxmlformats.org/officeDocument/2006/relationships/image" Target="../media/image15.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3" name="文本框 2102"/>
          <p:cNvSpPr txBox="1">
            <a:spLocks noChangeArrowheads="1"/>
          </p:cNvSpPr>
          <p:nvPr/>
        </p:nvSpPr>
        <p:spPr bwMode="auto">
          <a:xfrm>
            <a:off x="3209217" y="807995"/>
            <a:ext cx="5676900" cy="1301575"/>
          </a:xfrm>
          <a:prstGeom prst="rect">
            <a:avLst/>
          </a:prstGeom>
          <a:noFill/>
          <a:ln w="9525">
            <a:noFill/>
            <a:miter lim="800000"/>
          </a:ln>
        </p:spPr>
        <p:txBody>
          <a:bodyPr>
            <a:spAutoFit/>
          </a:bodyPr>
          <a:lstStyle/>
          <a:p>
            <a:pPr algn="ctr">
              <a:lnSpc>
                <a:spcPct val="140000"/>
              </a:lnSpc>
              <a:spcBef>
                <a:spcPct val="0"/>
              </a:spcBef>
            </a:pPr>
            <a:r>
              <a:rPr lang="en-US" altLang="zh-CN" sz="6600" b="1" dirty="0" smtClean="0">
                <a:latin typeface="隶书" pitchFamily="49" charset="-122"/>
                <a:ea typeface="隶书" pitchFamily="49" charset="-122"/>
              </a:rPr>
              <a:t>7.3 </a:t>
            </a:r>
            <a:r>
              <a:rPr lang="zh-CN" altLang="en-US" sz="6600" b="1" dirty="0">
                <a:latin typeface="隶书" pitchFamily="49" charset="-122"/>
                <a:ea typeface="隶书" pitchFamily="49" charset="-122"/>
              </a:rPr>
              <a:t>力的平衡</a:t>
            </a:r>
          </a:p>
        </p:txBody>
      </p:sp>
      <p:pic>
        <p:nvPicPr>
          <p:cNvPr id="2106" name="图片 2105" descr="text2716"/>
          <p:cNvPicPr>
            <a:picLocks noChangeAspect="1" noChangeArrowheads="1"/>
          </p:cNvPicPr>
          <p:nvPr/>
        </p:nvPicPr>
        <p:blipFill>
          <a:blip r:embed="rId2" cstate="print"/>
          <a:srcRect/>
          <a:stretch>
            <a:fillRect/>
          </a:stretch>
        </p:blipFill>
        <p:spPr bwMode="auto">
          <a:xfrm>
            <a:off x="7831667" y="2901950"/>
            <a:ext cx="3896784" cy="2622550"/>
          </a:xfrm>
          <a:prstGeom prst="rect">
            <a:avLst/>
          </a:prstGeom>
          <a:noFill/>
          <a:ln w="9525">
            <a:noFill/>
            <a:miter lim="800000"/>
            <a:headEnd/>
            <a:tailEnd/>
          </a:ln>
        </p:spPr>
      </p:pic>
      <p:pic>
        <p:nvPicPr>
          <p:cNvPr id="2112" name="图片 2111" descr="201008310653118223"/>
          <p:cNvPicPr>
            <a:picLocks noChangeAspect="1" noChangeArrowheads="1"/>
          </p:cNvPicPr>
          <p:nvPr/>
        </p:nvPicPr>
        <p:blipFill>
          <a:blip r:embed="rId3" cstate="print"/>
          <a:srcRect b="38654"/>
          <a:stretch>
            <a:fillRect/>
          </a:stretch>
        </p:blipFill>
        <p:spPr bwMode="auto">
          <a:xfrm>
            <a:off x="3619501" y="2889250"/>
            <a:ext cx="4102100" cy="2681288"/>
          </a:xfrm>
          <a:prstGeom prst="rect">
            <a:avLst/>
          </a:prstGeom>
          <a:noFill/>
          <a:ln w="9525">
            <a:noFill/>
            <a:miter lim="800000"/>
            <a:headEnd/>
            <a:tailEnd/>
          </a:ln>
        </p:spPr>
      </p:pic>
      <p:pic>
        <p:nvPicPr>
          <p:cNvPr id="2115" name="图片 2114" descr="老师"/>
          <p:cNvPicPr>
            <a:picLocks noChangeAspect="1" noChangeArrowheads="1"/>
          </p:cNvPicPr>
          <p:nvPr/>
        </p:nvPicPr>
        <p:blipFill>
          <a:blip r:embed="rId4"/>
          <a:srcRect/>
          <a:stretch>
            <a:fillRect/>
          </a:stretch>
        </p:blipFill>
        <p:spPr bwMode="auto">
          <a:xfrm>
            <a:off x="499534" y="2625725"/>
            <a:ext cx="4233333" cy="30162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03"/>
                                        </p:tgtEl>
                                        <p:attrNameLst>
                                          <p:attrName>style.visibility</p:attrName>
                                        </p:attrNameLst>
                                      </p:cBhvr>
                                      <p:to>
                                        <p:strVal val="visible"/>
                                      </p:to>
                                    </p:set>
                                    <p:anim calcmode="lin" valueType="num">
                                      <p:cBhvr additive="base">
                                        <p:cTn id="7" dur="500" fill="hold"/>
                                        <p:tgtEl>
                                          <p:spTgt spid="2103"/>
                                        </p:tgtEl>
                                        <p:attrNameLst>
                                          <p:attrName>ppt_x</p:attrName>
                                        </p:attrNameLst>
                                      </p:cBhvr>
                                      <p:tavLst>
                                        <p:tav tm="0">
                                          <p:val>
                                            <p:strVal val="#ppt_x"/>
                                          </p:val>
                                        </p:tav>
                                        <p:tav tm="100000">
                                          <p:val>
                                            <p:strVal val="#ppt_x"/>
                                          </p:val>
                                        </p:tav>
                                      </p:tavLst>
                                    </p:anim>
                                    <p:anim calcmode="lin" valueType="num">
                                      <p:cBhvr additive="base">
                                        <p:cTn id="8" dur="500" fill="hold"/>
                                        <p:tgtEl>
                                          <p:spTgt spid="21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15"/>
                                        </p:tgtEl>
                                        <p:attrNameLst>
                                          <p:attrName>style.visibility</p:attrName>
                                        </p:attrNameLst>
                                      </p:cBhvr>
                                      <p:to>
                                        <p:strVal val="visible"/>
                                      </p:to>
                                    </p:set>
                                    <p:anim calcmode="lin" valueType="num">
                                      <p:cBhvr additive="base">
                                        <p:cTn id="13" dur="500" fill="hold"/>
                                        <p:tgtEl>
                                          <p:spTgt spid="2115"/>
                                        </p:tgtEl>
                                        <p:attrNameLst>
                                          <p:attrName>ppt_x</p:attrName>
                                        </p:attrNameLst>
                                      </p:cBhvr>
                                      <p:tavLst>
                                        <p:tav tm="0">
                                          <p:val>
                                            <p:strVal val="#ppt_x"/>
                                          </p:val>
                                        </p:tav>
                                        <p:tav tm="100000">
                                          <p:val>
                                            <p:strVal val="#ppt_x"/>
                                          </p:val>
                                        </p:tav>
                                      </p:tavLst>
                                    </p:anim>
                                    <p:anim calcmode="lin" valueType="num">
                                      <p:cBhvr additive="base">
                                        <p:cTn id="14" dur="500" fill="hold"/>
                                        <p:tgtEl>
                                          <p:spTgt spid="21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112"/>
                                        </p:tgtEl>
                                        <p:attrNameLst>
                                          <p:attrName>style.visibility</p:attrName>
                                        </p:attrNameLst>
                                      </p:cBhvr>
                                      <p:to>
                                        <p:strVal val="visible"/>
                                      </p:to>
                                    </p:set>
                                    <p:animEffect transition="in" filter="blinds(horizontal)">
                                      <p:cBhvr>
                                        <p:cTn id="19" dur="500"/>
                                        <p:tgtEl>
                                          <p:spTgt spid="2112"/>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2106"/>
                                        </p:tgtEl>
                                        <p:attrNameLst>
                                          <p:attrName>style.visibility</p:attrName>
                                        </p:attrNameLst>
                                      </p:cBhvr>
                                      <p:to>
                                        <p:strVal val="visible"/>
                                      </p:to>
                                    </p:set>
                                    <p:animEffect transition="in" filter="box(in)">
                                      <p:cBhvr>
                                        <p:cTn id="24" dur="500"/>
                                        <p:tgtEl>
                                          <p:spTgt spid="2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0738" name="Group 2"/>
          <p:cNvGraphicFramePr>
            <a:graphicFrameLocks noGrp="1"/>
          </p:cNvGraphicFramePr>
          <p:nvPr/>
        </p:nvGraphicFramePr>
        <p:xfrm>
          <a:off x="1102784" y="1557339"/>
          <a:ext cx="10090149" cy="3389313"/>
        </p:xfrm>
        <a:graphic>
          <a:graphicData uri="http://schemas.openxmlformats.org/drawingml/2006/table">
            <a:tbl>
              <a:tblPr/>
              <a:tblGrid>
                <a:gridCol w="1261533"/>
                <a:gridCol w="1214967"/>
                <a:gridCol w="1305983"/>
                <a:gridCol w="1263651"/>
                <a:gridCol w="1261533"/>
                <a:gridCol w="1261533"/>
                <a:gridCol w="1259416"/>
                <a:gridCol w="1261533"/>
              </a:tblGrid>
              <a:tr h="817563">
                <a:tc gridSpan="2">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2800" b="0" i="0" u="none" strike="noStrike" cap="none" normalizeH="0" baseline="0" smtClean="0">
                          <a:ln>
                            <a:noFill/>
                          </a:ln>
                          <a:solidFill>
                            <a:srgbClr val="0000FF"/>
                          </a:solidFill>
                          <a:effectLst/>
                          <a:latin typeface="宋体" panose="02010600030101010101" pitchFamily="2" charset="-122"/>
                          <a:ea typeface="宋体" panose="02010600030101010101" pitchFamily="2" charset="-122"/>
                        </a:rPr>
                        <a:t>纸板受到力的大小</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2800" b="0" i="0" u="none" strike="noStrike" cap="none" normalizeH="0" baseline="0" smtClean="0">
                          <a:ln>
                            <a:noFill/>
                          </a:ln>
                          <a:solidFill>
                            <a:srgbClr val="0000FF"/>
                          </a:solidFill>
                          <a:effectLst/>
                          <a:latin typeface="宋体" panose="02010600030101010101" pitchFamily="2" charset="-122"/>
                          <a:ea typeface="宋体" panose="02010600030101010101" pitchFamily="2" charset="-122"/>
                        </a:rPr>
                        <a:t>纸板的受</a:t>
                      </a:r>
                    </a:p>
                    <a:p>
                      <a:pPr marL="0" marR="0" lvl="0" indent="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2800" b="0" i="0" u="none" strike="noStrike" cap="none" normalizeH="0" baseline="0" smtClean="0">
                          <a:ln>
                            <a:noFill/>
                          </a:ln>
                          <a:solidFill>
                            <a:srgbClr val="0000FF"/>
                          </a:solidFill>
                          <a:effectLst/>
                          <a:latin typeface="宋体" panose="02010600030101010101" pitchFamily="2" charset="-122"/>
                          <a:ea typeface="宋体" panose="02010600030101010101" pitchFamily="2" charset="-122"/>
                        </a:rPr>
                        <a:t>力方向</a:t>
                      </a:r>
                    </a:p>
                    <a:p>
                      <a:pPr marL="0" marR="0" lvl="0" indent="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endParaRPr kumimoji="0" lang="en-US" altLang="zh-CN" sz="2800" b="0" i="0" u="none" strike="noStrike" cap="none" normalizeH="0" baseline="0" smtClean="0">
                        <a:ln>
                          <a:noFill/>
                        </a:ln>
                        <a:solidFill>
                          <a:srgbClr val="0000FF"/>
                        </a:solidFill>
                        <a:effectLst/>
                        <a:latin typeface="宋体" panose="02010600030101010101" pitchFamily="2" charset="-122"/>
                        <a:ea typeface="宋体" panose="02010600030101010101" pitchFamily="2" charset="-122"/>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2800" b="0" i="0" u="none" strike="noStrike" cap="none" normalizeH="0" baseline="0" smtClean="0">
                          <a:ln>
                            <a:noFill/>
                          </a:ln>
                          <a:solidFill>
                            <a:srgbClr val="0000FF"/>
                          </a:solidFill>
                          <a:effectLst/>
                          <a:latin typeface="宋体" panose="02010600030101010101" pitchFamily="2" charset="-122"/>
                          <a:ea typeface="宋体" panose="02010600030101010101" pitchFamily="2" charset="-122"/>
                        </a:rPr>
                        <a:t>纸板受力是否在同一直线上</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2800" b="0" i="0" u="none" strike="noStrike" cap="none" normalizeH="0" baseline="0" smtClean="0">
                          <a:ln>
                            <a:noFill/>
                          </a:ln>
                          <a:solidFill>
                            <a:srgbClr val="0000FF"/>
                          </a:solidFill>
                          <a:effectLst/>
                          <a:latin typeface="宋体" panose="02010600030101010101" pitchFamily="2" charset="-122"/>
                          <a:ea typeface="宋体" panose="02010600030101010101" pitchFamily="2" charset="-122"/>
                        </a:rPr>
                        <a:t>纸板是</a:t>
                      </a:r>
                    </a:p>
                    <a:p>
                      <a:pPr marL="0" marR="0" lvl="0" indent="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2800" b="0" i="0" u="none" strike="noStrike" cap="none" normalizeH="0" baseline="0" smtClean="0">
                          <a:ln>
                            <a:noFill/>
                          </a:ln>
                          <a:solidFill>
                            <a:srgbClr val="0000FF"/>
                          </a:solidFill>
                          <a:effectLst/>
                          <a:latin typeface="宋体" panose="02010600030101010101" pitchFamily="2" charset="-122"/>
                          <a:ea typeface="宋体" panose="02010600030101010101" pitchFamily="2" charset="-122"/>
                        </a:rPr>
                        <a:t>否平衡</a:t>
                      </a: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r>
              <a:tr h="100806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400" b="0" i="0" u="none" strike="noStrike" cap="none" normalizeH="0" baseline="0" smtClean="0">
                          <a:ln>
                            <a:noFill/>
                          </a:ln>
                          <a:solidFill>
                            <a:srgbClr val="0000FF"/>
                          </a:solidFill>
                          <a:effectLst/>
                          <a:latin typeface="宋体" panose="02010600030101010101" pitchFamily="2" charset="-122"/>
                          <a:ea typeface="宋体" panose="02010600030101010101" pitchFamily="2" charset="-122"/>
                        </a:rPr>
                        <a:t>相等</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400" b="0" i="0" u="none" strike="noStrike" cap="none" normalizeH="0" baseline="0" smtClean="0">
                          <a:ln>
                            <a:noFill/>
                          </a:ln>
                          <a:solidFill>
                            <a:srgbClr val="FF0000"/>
                          </a:solidFill>
                          <a:effectLst/>
                          <a:latin typeface="宋体" panose="02010600030101010101" pitchFamily="2" charset="-122"/>
                          <a:ea typeface="宋体" panose="02010600030101010101" pitchFamily="2" charset="-122"/>
                        </a:rPr>
                        <a:t>不相等</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400" b="0" i="0" u="none" strike="noStrike" cap="none" normalizeH="0" baseline="0" smtClean="0">
                          <a:ln>
                            <a:noFill/>
                          </a:ln>
                          <a:solidFill>
                            <a:srgbClr val="0000FF"/>
                          </a:solidFill>
                          <a:effectLst/>
                          <a:latin typeface="宋体" panose="02010600030101010101" pitchFamily="2" charset="-122"/>
                          <a:ea typeface="宋体" panose="02010600030101010101" pitchFamily="2" charset="-122"/>
                        </a:rPr>
                        <a:t>相同</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400" b="0" i="0" u="none" strike="noStrike" cap="none" normalizeH="0" baseline="0" smtClean="0">
                          <a:ln>
                            <a:noFill/>
                          </a:ln>
                          <a:solidFill>
                            <a:srgbClr val="FF0000"/>
                          </a:solidFill>
                          <a:effectLst/>
                          <a:latin typeface="宋体" panose="02010600030101010101" pitchFamily="2" charset="-122"/>
                          <a:ea typeface="宋体" panose="02010600030101010101" pitchFamily="2" charset="-122"/>
                        </a:rPr>
                        <a:t>相反</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400" b="0" i="0" u="none" strike="noStrike" cap="none" normalizeH="0" baseline="0" smtClean="0">
                          <a:ln>
                            <a:noFill/>
                          </a:ln>
                          <a:solidFill>
                            <a:srgbClr val="0000FF"/>
                          </a:solidFill>
                          <a:effectLst/>
                          <a:latin typeface="宋体" panose="02010600030101010101" pitchFamily="2" charset="-122"/>
                          <a:ea typeface="宋体" panose="02010600030101010101" pitchFamily="2" charset="-122"/>
                        </a:rPr>
                        <a:t>是</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400" b="0" i="0" u="none" strike="noStrike" cap="none" normalizeH="0" baseline="0" smtClean="0">
                          <a:ln>
                            <a:noFill/>
                          </a:ln>
                          <a:solidFill>
                            <a:srgbClr val="FF0000"/>
                          </a:solidFill>
                          <a:effectLst/>
                          <a:latin typeface="宋体" panose="02010600030101010101" pitchFamily="2" charset="-122"/>
                          <a:ea typeface="宋体" panose="02010600030101010101" pitchFamily="2" charset="-122"/>
                        </a:rPr>
                        <a:t>否</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400" b="0" i="0" u="none" strike="noStrike" cap="none" normalizeH="0" baseline="0" smtClean="0">
                          <a:ln>
                            <a:noFill/>
                          </a:ln>
                          <a:solidFill>
                            <a:srgbClr val="0000FF"/>
                          </a:solidFill>
                          <a:effectLst/>
                          <a:latin typeface="宋体" panose="02010600030101010101" pitchFamily="2" charset="-122"/>
                          <a:ea typeface="宋体" panose="02010600030101010101" pitchFamily="2" charset="-122"/>
                        </a:rPr>
                        <a:t>是</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r>
                        <a:rPr kumimoji="0" lang="zh-CN" altLang="en-US" sz="2400" b="0" i="0" u="none" strike="noStrike" cap="none" normalizeH="0" baseline="0" smtClean="0">
                          <a:ln>
                            <a:noFill/>
                          </a:ln>
                          <a:solidFill>
                            <a:srgbClr val="FF0000"/>
                          </a:solidFill>
                          <a:effectLst/>
                          <a:latin typeface="宋体" panose="02010600030101010101" pitchFamily="2" charset="-122"/>
                          <a:ea typeface="宋体" panose="02010600030101010101" pitchFamily="2" charset="-122"/>
                        </a:rPr>
                        <a:t>否</a:t>
                      </a: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96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600" b="1" i="0" u="none" strike="noStrike" cap="none" normalizeH="0" baseline="0" smtClean="0">
                        <a:ln>
                          <a:noFill/>
                        </a:ln>
                        <a:solidFill>
                          <a:srgbClr val="000066"/>
                        </a:solidFill>
                        <a:effectLst/>
                        <a:latin typeface="黑体" panose="02010609060101010101" pitchFamily="49" charset="-122"/>
                        <a:ea typeface="黑体" panose="02010609060101010101" pitchFamily="49" charset="-122"/>
                      </a:endParaRP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600" b="1" i="0" u="none" strike="noStrike" cap="none" normalizeH="0" baseline="0" smtClean="0">
                        <a:ln>
                          <a:noFill/>
                        </a:ln>
                        <a:solidFill>
                          <a:srgbClr val="000066"/>
                        </a:solidFill>
                        <a:effectLst/>
                        <a:latin typeface="黑体" panose="02010609060101010101" pitchFamily="49" charset="-122"/>
                        <a:ea typeface="黑体" panose="02010609060101010101" pitchFamily="49" charset="-122"/>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600" b="1" i="0" u="none" strike="noStrike" cap="none" normalizeH="0" baseline="0" smtClean="0">
                        <a:ln>
                          <a:noFill/>
                        </a:ln>
                        <a:solidFill>
                          <a:srgbClr val="000066"/>
                        </a:solidFill>
                        <a:effectLst/>
                        <a:latin typeface="黑体" panose="02010609060101010101" pitchFamily="49" charset="-122"/>
                        <a:ea typeface="黑体" panose="02010609060101010101" pitchFamily="49" charset="-122"/>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600" b="1" i="0" u="none" strike="noStrike" cap="none" normalizeH="0" baseline="0" smtClean="0">
                        <a:ln>
                          <a:noFill/>
                        </a:ln>
                        <a:solidFill>
                          <a:srgbClr val="000066"/>
                        </a:solidFill>
                        <a:effectLst/>
                        <a:latin typeface="黑体" panose="02010609060101010101" pitchFamily="49" charset="-122"/>
                        <a:ea typeface="黑体" panose="02010609060101010101" pitchFamily="49" charset="-122"/>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600" b="1" i="0" u="none" strike="noStrike" cap="none" normalizeH="0" baseline="0" smtClean="0">
                        <a:ln>
                          <a:noFill/>
                        </a:ln>
                        <a:solidFill>
                          <a:srgbClr val="000066"/>
                        </a:solidFill>
                        <a:effectLst/>
                        <a:latin typeface="黑体" panose="02010609060101010101" pitchFamily="49" charset="-122"/>
                        <a:ea typeface="黑体" panose="02010609060101010101" pitchFamily="49" charset="-122"/>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600" b="1" i="0" u="none" strike="noStrike" cap="none" normalizeH="0" baseline="0" smtClean="0">
                        <a:ln>
                          <a:noFill/>
                        </a:ln>
                        <a:solidFill>
                          <a:srgbClr val="000066"/>
                        </a:solidFill>
                        <a:effectLst/>
                        <a:latin typeface="黑体" panose="02010609060101010101" pitchFamily="49" charset="-122"/>
                        <a:ea typeface="黑体" panose="02010609060101010101" pitchFamily="49" charset="-122"/>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600" b="1" i="0" u="none" strike="noStrike" cap="none" normalizeH="0" baseline="0" smtClean="0">
                        <a:ln>
                          <a:noFill/>
                        </a:ln>
                        <a:solidFill>
                          <a:srgbClr val="000066"/>
                        </a:solidFill>
                        <a:effectLst/>
                        <a:latin typeface="黑体" panose="02010609060101010101" pitchFamily="49" charset="-122"/>
                        <a:ea typeface="黑体" panose="02010609060101010101" pitchFamily="49" charset="-122"/>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pPr>
                      <a:endParaRPr kumimoji="0" lang="zh-CN" altLang="zh-CN" sz="2600" b="1" i="0" u="none" strike="noStrike" cap="none" normalizeH="0" baseline="0" smtClean="0">
                        <a:ln>
                          <a:noFill/>
                        </a:ln>
                        <a:solidFill>
                          <a:srgbClr val="000066"/>
                        </a:solidFill>
                        <a:effectLst/>
                        <a:latin typeface="黑体" panose="02010609060101010101" pitchFamily="49" charset="-122"/>
                        <a:ea typeface="黑体" panose="02010609060101010101" pitchFamily="49" charset="-122"/>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00772" name="Text Box 40"/>
          <p:cNvSpPr txBox="1">
            <a:spLocks noChangeArrowheads="1"/>
          </p:cNvSpPr>
          <p:nvPr/>
        </p:nvSpPr>
        <p:spPr bwMode="auto">
          <a:xfrm>
            <a:off x="3545418" y="333375"/>
            <a:ext cx="5353049" cy="915988"/>
          </a:xfrm>
          <a:prstGeom prst="rect">
            <a:avLst/>
          </a:prstGeom>
          <a:noFill/>
          <a:ln w="9525" algn="ctr">
            <a:noFill/>
            <a:miter lim="800000"/>
          </a:ln>
        </p:spPr>
        <p:txBody>
          <a:bodyPr>
            <a:spAutoFit/>
          </a:bodyPr>
          <a:lstStyle/>
          <a:p>
            <a:pPr algn="ctr">
              <a:lnSpc>
                <a:spcPct val="150000"/>
              </a:lnSpc>
              <a:spcBef>
                <a:spcPct val="50000"/>
              </a:spcBef>
            </a:pPr>
            <a:r>
              <a:rPr kumimoji="0" lang="zh-CN" altLang="en-US" sz="3600" b="1">
                <a:solidFill>
                  <a:srgbClr val="FF0000"/>
                </a:solidFill>
                <a:latin typeface="宋体" panose="02010600030101010101" pitchFamily="2" charset="-122"/>
              </a:rPr>
              <a:t>实验记录表格</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61826" name="Picture 2" descr="甲"/>
          <p:cNvPicPr>
            <a:picLocks noGrp="1" noChangeAspect="1" noChangeArrowheads="1"/>
          </p:cNvPicPr>
          <p:nvPr>
            <p:ph type="body" idx="1"/>
          </p:nvPr>
        </p:nvPicPr>
        <p:blipFill>
          <a:blip r:embed="rId2" cstate="print"/>
          <a:srcRect/>
          <a:stretch>
            <a:fillRect/>
          </a:stretch>
        </p:blipFill>
        <p:spPr>
          <a:xfrm>
            <a:off x="0" y="477838"/>
            <a:ext cx="12192000" cy="6380162"/>
          </a:xfrm>
          <a:noFill/>
        </p:spPr>
      </p:pic>
      <p:grpSp>
        <p:nvGrpSpPr>
          <p:cNvPr id="2" name="Group 3"/>
          <p:cNvGrpSpPr/>
          <p:nvPr/>
        </p:nvGrpSpPr>
        <p:grpSpPr bwMode="auto">
          <a:xfrm>
            <a:off x="3600451" y="1125539"/>
            <a:ext cx="4317999" cy="852487"/>
            <a:chOff x="1746" y="754"/>
            <a:chExt cx="2040" cy="537"/>
          </a:xfrm>
        </p:grpSpPr>
        <p:sp>
          <p:nvSpPr>
            <p:cNvPr id="461828" name="Line 4"/>
            <p:cNvSpPr>
              <a:spLocks noChangeShapeType="1"/>
            </p:cNvSpPr>
            <p:nvPr/>
          </p:nvSpPr>
          <p:spPr bwMode="auto">
            <a:xfrm rot="5400000">
              <a:off x="3447" y="504"/>
              <a:ext cx="0" cy="590"/>
            </a:xfrm>
            <a:prstGeom prst="line">
              <a:avLst/>
            </a:prstGeom>
            <a:noFill/>
            <a:ln w="76200">
              <a:solidFill>
                <a:srgbClr val="FF0000"/>
              </a:solidFill>
              <a:round/>
              <a:headEnd type="stealth" w="med" len="med"/>
            </a:ln>
            <a:effectLst/>
          </p:spPr>
          <p:txBody>
            <a:bodyPr wrap="none" anchor="ctr"/>
            <a:lstStyle/>
            <a:p>
              <a:endParaRPr lang="zh-CN" altLang="en-US"/>
            </a:p>
          </p:txBody>
        </p:sp>
        <p:sp>
          <p:nvSpPr>
            <p:cNvPr id="461829" name="Text Box 5"/>
            <p:cNvSpPr txBox="1">
              <a:spLocks noChangeArrowheads="1"/>
            </p:cNvSpPr>
            <p:nvPr/>
          </p:nvSpPr>
          <p:spPr bwMode="auto">
            <a:xfrm>
              <a:off x="3470" y="845"/>
              <a:ext cx="316" cy="446"/>
            </a:xfrm>
            <a:prstGeom prst="rect">
              <a:avLst/>
            </a:prstGeom>
            <a:noFill/>
            <a:ln w="9525">
              <a:noFill/>
              <a:miter lim="800000"/>
            </a:ln>
            <a:effectLst/>
          </p:spPr>
          <p:txBody>
            <a:bodyPr wrap="none">
              <a:spAutoFit/>
            </a:bodyPr>
            <a:lstStyle/>
            <a:p>
              <a:r>
                <a:rPr lang="en-US" altLang="zh-CN" sz="4000" b="1">
                  <a:solidFill>
                    <a:srgbClr val="FF0000"/>
                  </a:solidFill>
                  <a:latin typeface="Times New Roman" panose="02020603050405020304" pitchFamily="18" charset="0"/>
                </a:rPr>
                <a:t>F</a:t>
              </a:r>
              <a:r>
                <a:rPr lang="en-US" altLang="zh-CN" sz="4000" b="1" baseline="-1000">
                  <a:solidFill>
                    <a:srgbClr val="FF0000"/>
                  </a:solidFill>
                  <a:latin typeface="Times New Roman" panose="02020603050405020304" pitchFamily="18" charset="0"/>
                </a:rPr>
                <a:t>2</a:t>
              </a:r>
              <a:endParaRPr lang="en-US" altLang="zh-CN">
                <a:latin typeface="Times New Roman" panose="02020603050405020304" pitchFamily="18" charset="0"/>
              </a:endParaRPr>
            </a:p>
          </p:txBody>
        </p:sp>
        <p:sp>
          <p:nvSpPr>
            <p:cNvPr id="461830" name="Line 6"/>
            <p:cNvSpPr>
              <a:spLocks noChangeShapeType="1"/>
            </p:cNvSpPr>
            <p:nvPr/>
          </p:nvSpPr>
          <p:spPr bwMode="auto">
            <a:xfrm rot="16200000">
              <a:off x="2047" y="498"/>
              <a:ext cx="0" cy="602"/>
            </a:xfrm>
            <a:prstGeom prst="line">
              <a:avLst/>
            </a:prstGeom>
            <a:noFill/>
            <a:ln w="76200">
              <a:solidFill>
                <a:srgbClr val="FF0000"/>
              </a:solidFill>
              <a:round/>
              <a:headEnd type="stealth" w="med" len="med"/>
            </a:ln>
            <a:effectLst/>
          </p:spPr>
          <p:txBody>
            <a:bodyPr wrap="none" anchor="ctr"/>
            <a:lstStyle/>
            <a:p>
              <a:endParaRPr lang="zh-CN" altLang="en-US"/>
            </a:p>
          </p:txBody>
        </p:sp>
        <p:sp>
          <p:nvSpPr>
            <p:cNvPr id="461831" name="Text Box 7"/>
            <p:cNvSpPr txBox="1">
              <a:spLocks noChangeArrowheads="1"/>
            </p:cNvSpPr>
            <p:nvPr/>
          </p:nvSpPr>
          <p:spPr bwMode="auto">
            <a:xfrm>
              <a:off x="1837" y="845"/>
              <a:ext cx="316" cy="446"/>
            </a:xfrm>
            <a:prstGeom prst="rect">
              <a:avLst/>
            </a:prstGeom>
            <a:noFill/>
            <a:ln w="9525">
              <a:noFill/>
              <a:miter lim="800000"/>
            </a:ln>
            <a:effectLst/>
          </p:spPr>
          <p:txBody>
            <a:bodyPr wrap="none">
              <a:spAutoFit/>
            </a:bodyPr>
            <a:lstStyle/>
            <a:p>
              <a:r>
                <a:rPr lang="en-US" altLang="zh-CN" sz="4000" b="1">
                  <a:solidFill>
                    <a:srgbClr val="FF0000"/>
                  </a:solidFill>
                  <a:latin typeface="Times New Roman" panose="02020603050405020304" pitchFamily="18" charset="0"/>
                </a:rPr>
                <a:t>F</a:t>
              </a:r>
              <a:r>
                <a:rPr lang="en-US" altLang="zh-CN" sz="4000" b="1" baseline="-10000">
                  <a:solidFill>
                    <a:srgbClr val="FF0000"/>
                  </a:solidFill>
                  <a:latin typeface="Times New Roman" panose="02020603050405020304" pitchFamily="18" charset="0"/>
                </a:rPr>
                <a:t>1</a:t>
              </a:r>
              <a:endParaRPr lang="en-US" altLang="zh-CN">
                <a:latin typeface="Times New Roman" panose="02020603050405020304" pitchFamily="18" charset="0"/>
              </a:endParaRPr>
            </a:p>
          </p:txBody>
        </p:sp>
        <p:sp>
          <p:nvSpPr>
            <p:cNvPr id="461832" name="Oval 8"/>
            <p:cNvSpPr>
              <a:spLocks noChangeArrowheads="1"/>
            </p:cNvSpPr>
            <p:nvPr/>
          </p:nvSpPr>
          <p:spPr bwMode="auto">
            <a:xfrm>
              <a:off x="2336" y="754"/>
              <a:ext cx="91" cy="90"/>
            </a:xfrm>
            <a:prstGeom prst="ellipse">
              <a:avLst/>
            </a:prstGeom>
            <a:solidFill>
              <a:srgbClr val="FF0000"/>
            </a:solidFill>
            <a:ln w="9525">
              <a:solidFill>
                <a:schemeClr val="tx1"/>
              </a:solidFill>
              <a:round/>
            </a:ln>
            <a:effectLst/>
          </p:spPr>
          <p:txBody>
            <a:bodyPr wrap="none" anchor="ctr"/>
            <a:lstStyle/>
            <a:p>
              <a:endParaRPr lang="zh-CN" altLang="en-US"/>
            </a:p>
          </p:txBody>
        </p:sp>
        <p:sp>
          <p:nvSpPr>
            <p:cNvPr id="461833" name="Oval 9"/>
            <p:cNvSpPr>
              <a:spLocks noChangeArrowheads="1"/>
            </p:cNvSpPr>
            <p:nvPr/>
          </p:nvSpPr>
          <p:spPr bwMode="auto">
            <a:xfrm>
              <a:off x="3107" y="754"/>
              <a:ext cx="91" cy="90"/>
            </a:xfrm>
            <a:prstGeom prst="ellipse">
              <a:avLst/>
            </a:prstGeom>
            <a:solidFill>
              <a:srgbClr val="FF0000"/>
            </a:solidFill>
            <a:ln w="9525">
              <a:solidFill>
                <a:schemeClr val="tx1"/>
              </a:solidFill>
              <a:round/>
            </a:ln>
            <a:effectLst/>
          </p:spPr>
          <p:txBody>
            <a:bodyPr wrap="none" anchor="ctr"/>
            <a:lstStyle/>
            <a:p>
              <a:endParaRPr lang="zh-CN" altLang="en-US"/>
            </a:p>
          </p:txBody>
        </p:sp>
      </p:grpSp>
    </p:spTree>
  </p:cSld>
  <p:clrMapOvr>
    <a:masterClrMapping/>
  </p:clrMapOvr>
  <p:transition>
    <p:split orient="vert"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62850" name="Picture 2"/>
          <p:cNvPicPr>
            <a:picLocks noGrp="1" noChangeAspect="1" noChangeArrowheads="1"/>
          </p:cNvPicPr>
          <p:nvPr>
            <p:ph type="body" idx="1"/>
          </p:nvPr>
        </p:nvPicPr>
        <p:blipFill>
          <a:blip r:embed="rId2" cstate="print"/>
          <a:srcRect/>
          <a:stretch>
            <a:fillRect/>
          </a:stretch>
        </p:blipFill>
        <p:spPr>
          <a:xfrm>
            <a:off x="609600" y="549275"/>
            <a:ext cx="10972800" cy="5581650"/>
          </a:xfrm>
        </p:spPr>
      </p:pic>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Text Box 6"/>
          <p:cNvSpPr txBox="1">
            <a:spLocks noChangeArrowheads="1"/>
          </p:cNvSpPr>
          <p:nvPr/>
        </p:nvSpPr>
        <p:spPr bwMode="auto">
          <a:xfrm>
            <a:off x="624418" y="320675"/>
            <a:ext cx="6625167" cy="731838"/>
          </a:xfrm>
          <a:prstGeom prst="rect">
            <a:avLst/>
          </a:prstGeom>
          <a:noFill/>
          <a:ln w="9525">
            <a:noFill/>
            <a:miter lim="800000"/>
          </a:ln>
        </p:spPr>
        <p:txBody>
          <a:bodyPr>
            <a:spAutoFit/>
          </a:bodyPr>
          <a:lstStyle/>
          <a:p>
            <a:r>
              <a:rPr kumimoji="0" lang="zh-CN" altLang="en-US" sz="4200" b="1">
                <a:solidFill>
                  <a:srgbClr val="FF3300"/>
                </a:solidFill>
                <a:latin typeface="黑体" panose="02010609060101010101" pitchFamily="49" charset="-122"/>
                <a:ea typeface="黑体" panose="02010609060101010101" pitchFamily="49" charset="-122"/>
              </a:rPr>
              <a:t>二力平衡的条件</a:t>
            </a:r>
          </a:p>
        </p:txBody>
      </p:sp>
      <p:sp>
        <p:nvSpPr>
          <p:cNvPr id="253959" name="Text Box 7"/>
          <p:cNvSpPr txBox="1">
            <a:spLocks noChangeArrowheads="1"/>
          </p:cNvSpPr>
          <p:nvPr/>
        </p:nvSpPr>
        <p:spPr bwMode="auto">
          <a:xfrm>
            <a:off x="1145118" y="1319214"/>
            <a:ext cx="9984316" cy="2657475"/>
          </a:xfrm>
          <a:prstGeom prst="rect">
            <a:avLst/>
          </a:prstGeom>
          <a:noFill/>
          <a:ln w="9525">
            <a:noFill/>
            <a:miter lim="800000"/>
          </a:ln>
        </p:spPr>
        <p:txBody>
          <a:bodyPr>
            <a:spAutoFit/>
          </a:bodyPr>
          <a:lstStyle/>
          <a:p>
            <a:pPr>
              <a:lnSpc>
                <a:spcPct val="150000"/>
              </a:lnSpc>
            </a:pPr>
            <a:r>
              <a:rPr kumimoji="0" lang="zh-CN" altLang="en-US" sz="2800" b="1">
                <a:solidFill>
                  <a:srgbClr val="0000FF"/>
                </a:solidFill>
                <a:latin typeface="宋体" panose="02010600030101010101" pitchFamily="2" charset="-122"/>
                <a:ea typeface="黑体" panose="02010609060101010101" pitchFamily="49" charset="-122"/>
              </a:rPr>
              <a:t>大小相等</a:t>
            </a:r>
            <a:r>
              <a:rPr kumimoji="0" lang="zh-CN" altLang="en-US" sz="2800" b="1">
                <a:solidFill>
                  <a:srgbClr val="FF0000"/>
                </a:solidFill>
                <a:latin typeface="宋体" panose="02010600030101010101" pitchFamily="2" charset="-122"/>
                <a:ea typeface="黑体" panose="02010609060101010101" pitchFamily="49" charset="-122"/>
              </a:rPr>
              <a:t>（等大）</a:t>
            </a:r>
          </a:p>
          <a:p>
            <a:pPr>
              <a:lnSpc>
                <a:spcPct val="150000"/>
              </a:lnSpc>
            </a:pPr>
            <a:r>
              <a:rPr kumimoji="0" lang="zh-CN" altLang="en-US" sz="2800" b="1">
                <a:solidFill>
                  <a:srgbClr val="0000FF"/>
                </a:solidFill>
                <a:latin typeface="宋体" panose="02010600030101010101" pitchFamily="2" charset="-122"/>
                <a:ea typeface="黑体" panose="02010609060101010101" pitchFamily="49" charset="-122"/>
              </a:rPr>
              <a:t>方向相反</a:t>
            </a:r>
            <a:r>
              <a:rPr kumimoji="0" lang="zh-CN" altLang="en-US" sz="2800" b="1">
                <a:solidFill>
                  <a:srgbClr val="FF0000"/>
                </a:solidFill>
                <a:latin typeface="宋体" panose="02010600030101010101" pitchFamily="2" charset="-122"/>
                <a:ea typeface="黑体" panose="02010609060101010101" pitchFamily="49" charset="-122"/>
              </a:rPr>
              <a:t>（反向）</a:t>
            </a:r>
          </a:p>
          <a:p>
            <a:pPr>
              <a:lnSpc>
                <a:spcPct val="150000"/>
              </a:lnSpc>
            </a:pPr>
            <a:r>
              <a:rPr kumimoji="0" lang="zh-CN" altLang="en-US" sz="2800" b="1">
                <a:solidFill>
                  <a:srgbClr val="0000FF"/>
                </a:solidFill>
                <a:latin typeface="宋体" panose="02010600030101010101" pitchFamily="2" charset="-122"/>
                <a:ea typeface="黑体" panose="02010609060101010101" pitchFamily="49" charset="-122"/>
              </a:rPr>
              <a:t>作用在同一直线上</a:t>
            </a:r>
            <a:r>
              <a:rPr kumimoji="0" lang="zh-CN" altLang="en-US" sz="2800" b="1">
                <a:solidFill>
                  <a:srgbClr val="FF0000"/>
                </a:solidFill>
                <a:latin typeface="宋体" panose="02010600030101010101" pitchFamily="2" charset="-122"/>
                <a:ea typeface="黑体" panose="02010609060101010101" pitchFamily="49" charset="-122"/>
              </a:rPr>
              <a:t>（共线）</a:t>
            </a:r>
          </a:p>
          <a:p>
            <a:pPr>
              <a:lnSpc>
                <a:spcPct val="150000"/>
              </a:lnSpc>
            </a:pPr>
            <a:r>
              <a:rPr kumimoji="0" lang="zh-CN" altLang="en-US" sz="2800" b="1">
                <a:solidFill>
                  <a:srgbClr val="0000FF"/>
                </a:solidFill>
                <a:latin typeface="宋体" panose="02010600030101010101" pitchFamily="2" charset="-122"/>
                <a:ea typeface="黑体" panose="02010609060101010101" pitchFamily="49" charset="-122"/>
              </a:rPr>
              <a:t>作用在同一物体上</a:t>
            </a:r>
            <a:r>
              <a:rPr kumimoji="0" lang="zh-CN" altLang="en-US" sz="2800" b="1">
                <a:solidFill>
                  <a:srgbClr val="FF0000"/>
                </a:solidFill>
                <a:latin typeface="宋体" panose="02010600030101010101" pitchFamily="2" charset="-122"/>
                <a:ea typeface="黑体" panose="02010609060101010101" pitchFamily="49" charset="-122"/>
              </a:rPr>
              <a:t>（同物）</a:t>
            </a:r>
          </a:p>
        </p:txBody>
      </p:sp>
      <p:pic>
        <p:nvPicPr>
          <p:cNvPr id="441348" name="Picture 8" descr="PE01561_"/>
          <p:cNvPicPr>
            <a:picLocks noChangeAspect="1" noChangeArrowheads="1"/>
          </p:cNvPicPr>
          <p:nvPr/>
        </p:nvPicPr>
        <p:blipFill>
          <a:blip r:embed="rId2" cstate="print"/>
          <a:srcRect/>
          <a:stretch>
            <a:fillRect/>
          </a:stretch>
        </p:blipFill>
        <p:spPr bwMode="auto">
          <a:xfrm>
            <a:off x="8820152" y="3438525"/>
            <a:ext cx="2254249" cy="1862138"/>
          </a:xfrm>
          <a:prstGeom prst="rect">
            <a:avLst/>
          </a:prstGeom>
          <a:noFill/>
          <a:ln w="9525">
            <a:noFill/>
            <a:miter lim="800000"/>
            <a:headEnd/>
            <a:tailEnd/>
          </a:ln>
        </p:spPr>
      </p:pic>
      <p:sp>
        <p:nvSpPr>
          <p:cNvPr id="253961" name="Rectangle 9"/>
          <p:cNvSpPr>
            <a:spLocks noChangeArrowheads="1"/>
          </p:cNvSpPr>
          <p:nvPr/>
        </p:nvSpPr>
        <p:spPr bwMode="auto">
          <a:xfrm>
            <a:off x="1071034" y="4438651"/>
            <a:ext cx="7713133" cy="519113"/>
          </a:xfrm>
          <a:prstGeom prst="rect">
            <a:avLst/>
          </a:prstGeom>
          <a:noFill/>
          <a:ln w="9525">
            <a:noFill/>
            <a:miter lim="800000"/>
          </a:ln>
        </p:spPr>
        <p:txBody>
          <a:bodyPr anchor="ctr">
            <a:spAutoFit/>
          </a:bodyPr>
          <a:lstStyle/>
          <a:p>
            <a:r>
              <a:rPr lang="zh-CN" altLang="en-US" sz="2800" b="1">
                <a:solidFill>
                  <a:srgbClr val="0000FF"/>
                </a:solidFill>
                <a:latin typeface="Garamond" panose="02020404030301010803" pitchFamily="18" charset="0"/>
                <a:ea typeface="黑体" panose="02010609060101010101" pitchFamily="49" charset="-122"/>
              </a:rPr>
              <a:t>彼此平衡的两个力的</a:t>
            </a:r>
            <a:r>
              <a:rPr lang="zh-CN" altLang="en-US" sz="2800" b="1">
                <a:solidFill>
                  <a:srgbClr val="FF0000"/>
                </a:solidFill>
                <a:latin typeface="Garamond" panose="02020404030301010803" pitchFamily="18" charset="0"/>
                <a:ea typeface="黑体" panose="02010609060101010101" pitchFamily="49" charset="-122"/>
              </a:rPr>
              <a:t>合力一定为零</a:t>
            </a:r>
          </a:p>
        </p:txBody>
      </p:sp>
      <p:grpSp>
        <p:nvGrpSpPr>
          <p:cNvPr id="2" name="Group 12"/>
          <p:cNvGrpSpPr/>
          <p:nvPr/>
        </p:nvGrpSpPr>
        <p:grpSpPr bwMode="auto">
          <a:xfrm>
            <a:off x="6968068" y="1506538"/>
            <a:ext cx="3001433" cy="2444750"/>
            <a:chOff x="3292" y="1495"/>
            <a:chExt cx="1418" cy="1540"/>
          </a:xfrm>
        </p:grpSpPr>
        <p:sp>
          <p:nvSpPr>
            <p:cNvPr id="441351" name="AutoShape 10"/>
            <p:cNvSpPr/>
            <p:nvPr/>
          </p:nvSpPr>
          <p:spPr bwMode="auto">
            <a:xfrm>
              <a:off x="3292" y="1495"/>
              <a:ext cx="275" cy="1540"/>
            </a:xfrm>
            <a:prstGeom prst="rightBrace">
              <a:avLst>
                <a:gd name="adj1" fmla="val 46667"/>
                <a:gd name="adj2" fmla="val 50000"/>
              </a:avLst>
            </a:prstGeom>
            <a:noFill/>
            <a:ln w="28575">
              <a:solidFill>
                <a:schemeClr val="tx1"/>
              </a:solidFill>
              <a:round/>
            </a:ln>
          </p:spPr>
          <p:txBody>
            <a:bodyPr wrap="none" anchor="ctr"/>
            <a:lstStyle/>
            <a:p>
              <a:pPr algn="ctr">
                <a:spcBef>
                  <a:spcPct val="50000"/>
                </a:spcBef>
              </a:pPr>
              <a:endParaRPr kumimoji="0" lang="zh-CN" altLang="en-US" sz="2800">
                <a:solidFill>
                  <a:srgbClr val="8E163E"/>
                </a:solidFill>
                <a:latin typeface="Arial" panose="020B0604020202020204" pitchFamily="34" charset="0"/>
                <a:ea typeface="黑体" panose="02010609060101010101" pitchFamily="49" charset="-122"/>
              </a:endParaRPr>
            </a:p>
          </p:txBody>
        </p:sp>
        <p:sp>
          <p:nvSpPr>
            <p:cNvPr id="441352" name="Text Box 11"/>
            <p:cNvSpPr txBox="1">
              <a:spLocks noChangeArrowheads="1"/>
            </p:cNvSpPr>
            <p:nvPr/>
          </p:nvSpPr>
          <p:spPr bwMode="auto">
            <a:xfrm>
              <a:off x="3659" y="1944"/>
              <a:ext cx="1051" cy="596"/>
            </a:xfrm>
            <a:prstGeom prst="rect">
              <a:avLst/>
            </a:prstGeom>
            <a:noFill/>
            <a:ln w="9525">
              <a:noFill/>
              <a:miter lim="800000"/>
            </a:ln>
          </p:spPr>
          <p:txBody>
            <a:bodyPr>
              <a:spAutoFit/>
            </a:bodyPr>
            <a:lstStyle/>
            <a:p>
              <a:pPr algn="ctr"/>
              <a:r>
                <a:rPr kumimoji="0" lang="zh-CN" altLang="en-US" sz="2800" b="1">
                  <a:solidFill>
                    <a:srgbClr val="0000FF"/>
                  </a:solidFill>
                  <a:latin typeface="宋体" panose="02010600030101010101" pitchFamily="2" charset="-122"/>
                  <a:ea typeface="黑体" panose="02010609060101010101" pitchFamily="49" charset="-122"/>
                </a:rPr>
                <a:t>四个条件缺一不可</a:t>
              </a:r>
            </a:p>
          </p:txBody>
        </p:sp>
      </p:grpSp>
      <p:sp>
        <p:nvSpPr>
          <p:cNvPr id="10244" name="Text Box 4"/>
          <p:cNvSpPr txBox="1">
            <a:spLocks noChangeArrowheads="1"/>
          </p:cNvSpPr>
          <p:nvPr/>
        </p:nvSpPr>
        <p:spPr bwMode="auto">
          <a:xfrm>
            <a:off x="1102784" y="5268913"/>
            <a:ext cx="10369549" cy="823912"/>
          </a:xfrm>
          <a:prstGeom prst="rect">
            <a:avLst/>
          </a:prstGeom>
          <a:noFill/>
          <a:ln w="9525">
            <a:noFill/>
            <a:miter lim="800000"/>
          </a:ln>
        </p:spPr>
        <p:txBody>
          <a:bodyPr>
            <a:spAutoFit/>
          </a:bodyPr>
          <a:lstStyle/>
          <a:p>
            <a:pPr>
              <a:spcBef>
                <a:spcPct val="50000"/>
              </a:spcBef>
            </a:pPr>
            <a:r>
              <a:rPr lang="zh-CN" altLang="en-US" sz="4800" b="1">
                <a:solidFill>
                  <a:srgbClr val="FF3300"/>
                </a:solidFill>
                <a:latin typeface="黑体" panose="02010609060101010101" pitchFamily="49" charset="-122"/>
                <a:ea typeface="黑体" panose="02010609060101010101" pitchFamily="49" charset="-122"/>
              </a:rPr>
              <a:t>同物、等大、反向、共线。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39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396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4"/>
                                        </p:tgtEl>
                                        <p:attrNameLst>
                                          <p:attrName>style.visibility</p:attrName>
                                        </p:attrNameLst>
                                      </p:cBhvr>
                                      <p:to>
                                        <p:strVal val="visible"/>
                                      </p:to>
                                    </p:set>
                                    <p:anim calcmode="lin" valueType="num">
                                      <p:cBhvr additive="base">
                                        <p:cTn id="19" dur="500" fill="hold"/>
                                        <p:tgtEl>
                                          <p:spTgt spid="10244"/>
                                        </p:tgtEl>
                                        <p:attrNameLst>
                                          <p:attrName>ppt_x</p:attrName>
                                        </p:attrNameLst>
                                      </p:cBhvr>
                                      <p:tavLst>
                                        <p:tav tm="0">
                                          <p:val>
                                            <p:strVal val="#ppt_x"/>
                                          </p:val>
                                        </p:tav>
                                        <p:tav tm="100000">
                                          <p:val>
                                            <p:strVal val="#ppt_x"/>
                                          </p:val>
                                        </p:tav>
                                      </p:tavLst>
                                    </p:anim>
                                    <p:anim calcmode="lin" valueType="num">
                                      <p:cBhvr additive="base">
                                        <p:cTn id="20"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9" grpId="0"/>
      <p:bldP spid="253961" grpId="0"/>
      <p:bldP spid="102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a:spLocks noGrp="1" noChangeArrowheads="1"/>
          </p:cNvSpPr>
          <p:nvPr>
            <p:ph idx="4294967295"/>
          </p:nvPr>
        </p:nvSpPr>
        <p:spPr>
          <a:xfrm>
            <a:off x="609600" y="609600"/>
            <a:ext cx="10972800" cy="4497388"/>
          </a:xfrm>
        </p:spPr>
        <p:txBody>
          <a:bodyPr/>
          <a:lstStyle/>
          <a:p>
            <a:pPr>
              <a:buFontTx/>
              <a:buNone/>
            </a:pPr>
            <a:r>
              <a:rPr lang="zh-CN" altLang="en-US" sz="3600">
                <a:solidFill>
                  <a:srgbClr val="FF3300"/>
                </a:solidFill>
                <a:latin typeface="黑体" panose="02010609060101010101" pitchFamily="49" charset="-122"/>
                <a:ea typeface="黑体" panose="02010609060101010101" pitchFamily="49" charset="-122"/>
              </a:rPr>
              <a:t>判断物体受二力是否平衡的方法：</a:t>
            </a:r>
          </a:p>
          <a:p>
            <a:pPr>
              <a:buFontTx/>
              <a:buNone/>
            </a:pPr>
            <a:r>
              <a:rPr lang="en-US" altLang="zh-CN" sz="3600">
                <a:latin typeface="黑体" panose="02010609060101010101" pitchFamily="49" charset="-122"/>
                <a:ea typeface="黑体" panose="02010609060101010101" pitchFamily="49" charset="-122"/>
              </a:rPr>
              <a:t>1</a:t>
            </a:r>
            <a:r>
              <a:rPr lang="zh-CN" altLang="en-US" sz="3600">
                <a:latin typeface="黑体" panose="02010609060101010101" pitchFamily="49" charset="-122"/>
                <a:ea typeface="黑体" panose="02010609060101010101" pitchFamily="49" charset="-122"/>
              </a:rPr>
              <a:t>、概念法：看二力是否符合它的定义，即同体、共线、反向、等大</a:t>
            </a:r>
            <a:r>
              <a:rPr lang="en-US" altLang="zh-CN" sz="3600">
                <a:latin typeface="黑体" panose="02010609060101010101" pitchFamily="49" charset="-122"/>
                <a:ea typeface="黑体" panose="02010609060101010101" pitchFamily="49" charset="-122"/>
              </a:rPr>
              <a:t>.</a:t>
            </a:r>
          </a:p>
          <a:p>
            <a:pPr>
              <a:buFontTx/>
              <a:buNone/>
            </a:pPr>
            <a:r>
              <a:rPr lang="en-US" altLang="zh-CN" sz="3600">
                <a:latin typeface="黑体" panose="02010609060101010101" pitchFamily="49" charset="-122"/>
                <a:ea typeface="黑体" panose="02010609060101010101" pitchFamily="49" charset="-122"/>
              </a:rPr>
              <a:t>2</a:t>
            </a:r>
            <a:r>
              <a:rPr lang="zh-CN" altLang="en-US" sz="3600">
                <a:latin typeface="黑体" panose="02010609060101010101" pitchFamily="49" charset="-122"/>
                <a:ea typeface="黑体" panose="02010609060101010101" pitchFamily="49" charset="-122"/>
              </a:rPr>
              <a:t>、状态法：看它受两个力时是否处于静止或匀速直线运动状态</a:t>
            </a:r>
            <a:r>
              <a:rPr lang="en-US" altLang="zh-CN" sz="3600">
                <a:latin typeface="黑体" panose="02010609060101010101" pitchFamily="49" charset="-122"/>
                <a:ea typeface="黑体" panose="02010609060101010101" pitchFamily="49" charset="-122"/>
              </a:rPr>
              <a:t>.</a:t>
            </a:r>
          </a:p>
          <a:p>
            <a:pPr>
              <a:buFontTx/>
              <a:buNone/>
            </a:pPr>
            <a:r>
              <a:rPr lang="en-US" altLang="zh-CN" sz="3600">
                <a:latin typeface="黑体" panose="02010609060101010101" pitchFamily="49" charset="-122"/>
                <a:ea typeface="黑体" panose="02010609060101010101" pitchFamily="49" charset="-122"/>
              </a:rPr>
              <a:t>3</a:t>
            </a:r>
            <a:r>
              <a:rPr lang="zh-CN" altLang="en-US" sz="3600">
                <a:latin typeface="黑体" panose="02010609060101010101" pitchFamily="49" charset="-122"/>
                <a:ea typeface="黑体" panose="02010609060101010101" pitchFamily="49" charset="-122"/>
              </a:rPr>
              <a:t>、合力法：看它所受两个力的合力是否为零</a:t>
            </a:r>
            <a:r>
              <a:rPr lang="en-US" altLang="zh-CN" sz="3600">
                <a:latin typeface="黑体" panose="02010609060101010101" pitchFamily="49" charset="-122"/>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2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p:txBody>
          <a:bodyPr/>
          <a:lstStyle/>
          <a:p>
            <a:r>
              <a:rPr lang="zh-CN" altLang="en-US">
                <a:solidFill>
                  <a:srgbClr val="FF3300"/>
                </a:solidFill>
                <a:ea typeface="黑体" panose="02010609060101010101" pitchFamily="49" charset="-122"/>
              </a:rPr>
              <a:t>二力平衡条件的应用</a:t>
            </a:r>
          </a:p>
        </p:txBody>
      </p:sp>
      <p:sp>
        <p:nvSpPr>
          <p:cNvPr id="501764" name="Rectangle 4"/>
          <p:cNvSpPr>
            <a:spLocks noChangeArrowheads="1"/>
          </p:cNvSpPr>
          <p:nvPr/>
        </p:nvSpPr>
        <p:spPr bwMode="auto">
          <a:xfrm>
            <a:off x="812800" y="1412876"/>
            <a:ext cx="10972800" cy="4530725"/>
          </a:xfrm>
          <a:prstGeom prst="rect">
            <a:avLst/>
          </a:prstGeom>
          <a:noFill/>
          <a:ln w="9525">
            <a:noFill/>
            <a:miter lim="800000"/>
          </a:ln>
          <a:effectLst/>
        </p:spPr>
        <p:txBody>
          <a:bodyPr/>
          <a:lstStyle/>
          <a:p>
            <a:pPr marL="342900" indent="-342900">
              <a:spcBef>
                <a:spcPct val="20000"/>
              </a:spcBef>
              <a:buClr>
                <a:schemeClr val="accent1"/>
              </a:buClr>
              <a:buSzPct val="65000"/>
              <a:buFont typeface="Wingdings" panose="05000000000000000000" pitchFamily="2" charset="2"/>
              <a:buChar char="n"/>
            </a:pPr>
            <a:r>
              <a:rPr kumimoji="0" lang="zh-CN" altLang="en-US" sz="3000" b="1">
                <a:latin typeface="楷体_GB2312" pitchFamily="1" charset="-122"/>
                <a:ea typeface="楷体_GB2312" pitchFamily="1" charset="-122"/>
              </a:rPr>
              <a:t>第六章  </a:t>
            </a:r>
            <a:r>
              <a:rPr kumimoji="0" lang="zh-CN" altLang="en-US" sz="3000" b="1">
                <a:latin typeface="Arial" panose="020B0604020202020204"/>
                <a:ea typeface="楷体_GB2312" pitchFamily="1" charset="-122"/>
              </a:rPr>
              <a:t>“</a:t>
            </a:r>
            <a:r>
              <a:rPr kumimoji="0" lang="zh-CN" altLang="en-US" sz="3000" b="1">
                <a:latin typeface="楷体_GB2312" pitchFamily="1" charset="-122"/>
                <a:ea typeface="楷体_GB2312" pitchFamily="1" charset="-122"/>
              </a:rPr>
              <a:t>探究：物重与物体质量的关系</a:t>
            </a:r>
            <a:r>
              <a:rPr kumimoji="0" lang="zh-CN" altLang="en-US" sz="3000" b="1">
                <a:latin typeface="Arial" panose="020B0604020202020204"/>
                <a:ea typeface="楷体_GB2312" pitchFamily="1" charset="-122"/>
              </a:rPr>
              <a:t>”</a:t>
            </a:r>
            <a:endParaRPr kumimoji="0" lang="zh-CN" altLang="en-US" sz="3000" b="1">
              <a:latin typeface="楷体_GB2312" pitchFamily="1" charset="-122"/>
              <a:ea typeface="楷体_GB2312" pitchFamily="1" charset="-122"/>
            </a:endParaRPr>
          </a:p>
          <a:p>
            <a:pPr marL="342900" indent="-342900">
              <a:spcBef>
                <a:spcPct val="20000"/>
              </a:spcBef>
              <a:buClr>
                <a:schemeClr val="accent1"/>
              </a:buClr>
              <a:buSzPct val="65000"/>
              <a:buFont typeface="Wingdings" panose="05000000000000000000" pitchFamily="2" charset="2"/>
              <a:buChar char="n"/>
            </a:pPr>
            <a:endParaRPr kumimoji="0" lang="zh-CN" altLang="en-US" sz="3000" b="1">
              <a:latin typeface="楷体_GB2312" pitchFamily="1" charset="-122"/>
              <a:ea typeface="楷体_GB2312" pitchFamily="1" charset="-122"/>
            </a:endParaRPr>
          </a:p>
          <a:p>
            <a:pPr marL="342900" indent="-342900">
              <a:spcBef>
                <a:spcPct val="20000"/>
              </a:spcBef>
              <a:buClr>
                <a:schemeClr val="accent1"/>
              </a:buClr>
              <a:buSzPct val="65000"/>
              <a:buFont typeface="Wingdings" panose="05000000000000000000" pitchFamily="2" charset="2"/>
              <a:buNone/>
            </a:pPr>
            <a:endParaRPr kumimoji="0" lang="zh-CN" altLang="en-US" sz="3000" b="1">
              <a:latin typeface="楷体_GB2312" pitchFamily="1" charset="-122"/>
              <a:ea typeface="楷体_GB2312" pitchFamily="1" charset="-122"/>
            </a:endParaRPr>
          </a:p>
          <a:p>
            <a:pPr marL="342900" indent="-342900">
              <a:spcBef>
                <a:spcPct val="20000"/>
              </a:spcBef>
              <a:buClr>
                <a:schemeClr val="accent1"/>
              </a:buClr>
              <a:buSzPct val="65000"/>
              <a:buFont typeface="Wingdings" panose="05000000000000000000" pitchFamily="2" charset="2"/>
              <a:buChar char="n"/>
            </a:pPr>
            <a:r>
              <a:rPr kumimoji="0" lang="zh-CN" altLang="en-US" sz="3000" b="1">
                <a:latin typeface="楷体_GB2312" pitchFamily="1" charset="-122"/>
                <a:ea typeface="楷体_GB2312" pitchFamily="1" charset="-122"/>
              </a:rPr>
              <a:t>第六章  </a:t>
            </a:r>
            <a:r>
              <a:rPr kumimoji="0" lang="zh-CN" altLang="en-US" sz="3000" b="1">
                <a:latin typeface="Arial" panose="020B0604020202020204"/>
                <a:ea typeface="楷体_GB2312" pitchFamily="1" charset="-122"/>
              </a:rPr>
              <a:t>“</a:t>
            </a:r>
            <a:r>
              <a:rPr kumimoji="0" lang="zh-CN" altLang="en-US" sz="3000" b="1">
                <a:latin typeface="楷体_GB2312" pitchFamily="1" charset="-122"/>
                <a:ea typeface="楷体_GB2312" pitchFamily="1" charset="-122"/>
              </a:rPr>
              <a:t>科学探究：摩擦力</a:t>
            </a:r>
            <a:r>
              <a:rPr kumimoji="0" lang="zh-CN" altLang="en-US" sz="3000" b="1">
                <a:latin typeface="Arial" panose="020B0604020202020204"/>
                <a:ea typeface="楷体_GB2312" pitchFamily="1" charset="-122"/>
              </a:rPr>
              <a:t>”</a:t>
            </a:r>
            <a:r>
              <a:rPr kumimoji="0" lang="zh-CN" altLang="en-US" sz="3000" b="1">
                <a:latin typeface="楷体_GB2312" pitchFamily="1" charset="-122"/>
                <a:ea typeface="楷体_GB2312" pitchFamily="1" charset="-122"/>
              </a:rPr>
              <a:t>实验</a:t>
            </a:r>
          </a:p>
        </p:txBody>
      </p:sp>
      <p:sp>
        <p:nvSpPr>
          <p:cNvPr id="242691" name="Rectangle 3"/>
          <p:cNvSpPr>
            <a:spLocks noChangeArrowheads="1"/>
          </p:cNvSpPr>
          <p:nvPr/>
        </p:nvSpPr>
        <p:spPr bwMode="auto">
          <a:xfrm>
            <a:off x="1240367" y="1978025"/>
            <a:ext cx="10231967" cy="946150"/>
          </a:xfrm>
          <a:prstGeom prst="rect">
            <a:avLst/>
          </a:prstGeom>
          <a:noFill/>
          <a:ln w="9525">
            <a:noFill/>
            <a:miter lim="800000"/>
          </a:ln>
        </p:spPr>
        <p:txBody>
          <a:bodyPr>
            <a:spAutoFit/>
          </a:bodyPr>
          <a:lstStyle/>
          <a:p>
            <a:r>
              <a:rPr kumimoji="0" lang="zh-CN" altLang="en-US" sz="2800">
                <a:latin typeface="Arial" panose="020B0604020202020204" pitchFamily="34" charset="0"/>
              </a:rPr>
              <a:t>用弹簧测力计测量物体重力时，一定要求在物体</a:t>
            </a:r>
            <a:r>
              <a:rPr kumimoji="0" lang="zh-CN" altLang="en-US" sz="2800">
                <a:solidFill>
                  <a:srgbClr val="FF3300"/>
                </a:solidFill>
                <a:latin typeface="Arial" panose="020B0604020202020204" pitchFamily="34" charset="0"/>
              </a:rPr>
              <a:t>竖直、静止、稳定</a:t>
            </a:r>
            <a:r>
              <a:rPr kumimoji="0" lang="zh-CN" altLang="en-US" sz="2800">
                <a:latin typeface="Arial" panose="020B0604020202020204" pitchFamily="34" charset="0"/>
              </a:rPr>
              <a:t>的时候读数。</a:t>
            </a:r>
          </a:p>
        </p:txBody>
      </p:sp>
      <p:sp>
        <p:nvSpPr>
          <p:cNvPr id="242693" name="Text Box 5"/>
          <p:cNvSpPr txBox="1">
            <a:spLocks noChangeArrowheads="1"/>
          </p:cNvSpPr>
          <p:nvPr/>
        </p:nvSpPr>
        <p:spPr bwMode="auto">
          <a:xfrm>
            <a:off x="1200151" y="3635375"/>
            <a:ext cx="10272183" cy="946150"/>
          </a:xfrm>
          <a:prstGeom prst="rect">
            <a:avLst/>
          </a:prstGeom>
          <a:noFill/>
          <a:ln w="9525">
            <a:noFill/>
            <a:miter lim="800000"/>
          </a:ln>
        </p:spPr>
        <p:txBody>
          <a:bodyPr>
            <a:spAutoFit/>
          </a:bodyPr>
          <a:lstStyle/>
          <a:p>
            <a:r>
              <a:rPr kumimoji="0" lang="zh-CN" altLang="en-US" sz="2800">
                <a:latin typeface="Arial" panose="020B0604020202020204" pitchFamily="34" charset="0"/>
              </a:rPr>
              <a:t>实验探究滑动摩擦力与哪些因素有关时，要使物体</a:t>
            </a:r>
            <a:r>
              <a:rPr kumimoji="0" lang="zh-CN" altLang="en-US" sz="2800">
                <a:solidFill>
                  <a:srgbClr val="FF3300"/>
                </a:solidFill>
                <a:latin typeface="Arial" panose="020B0604020202020204" pitchFamily="34" charset="0"/>
              </a:rPr>
              <a:t>稳定</a:t>
            </a:r>
            <a:r>
              <a:rPr kumimoji="0" lang="zh-CN" altLang="en-US" sz="2800">
                <a:latin typeface="Arial" panose="020B0604020202020204" pitchFamily="34" charset="0"/>
              </a:rPr>
              <a:t>在</a:t>
            </a:r>
            <a:r>
              <a:rPr kumimoji="0" lang="zh-CN" altLang="en-US" sz="2800">
                <a:solidFill>
                  <a:srgbClr val="FF3300"/>
                </a:solidFill>
                <a:latin typeface="Arial" panose="020B0604020202020204" pitchFamily="34" charset="0"/>
              </a:rPr>
              <a:t>水平方向</a:t>
            </a:r>
            <a:r>
              <a:rPr kumimoji="0" lang="zh-CN" altLang="en-US" sz="2800">
                <a:latin typeface="Arial" panose="020B0604020202020204" pitchFamily="34" charset="0"/>
              </a:rPr>
              <a:t>做</a:t>
            </a:r>
            <a:r>
              <a:rPr kumimoji="0" lang="zh-CN" altLang="en-US" sz="2800">
                <a:solidFill>
                  <a:srgbClr val="FF3300"/>
                </a:solidFill>
                <a:latin typeface="Arial" panose="020B0604020202020204" pitchFamily="34" charset="0"/>
              </a:rPr>
              <a:t>匀速直线运动</a:t>
            </a:r>
            <a:r>
              <a:rPr kumimoji="0" lang="zh-CN" altLang="en-US" sz="2800">
                <a:latin typeface="Arial" panose="020B0604020202020204" pitchFamily="34" charset="0"/>
              </a:rPr>
              <a:t>的时候读数。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764">
                                            <p:txEl>
                                              <p:pRg st="3" end="3"/>
                                            </p:txEl>
                                          </p:spTgt>
                                        </p:tgtEl>
                                        <p:attrNameLst>
                                          <p:attrName>style.visibility</p:attrName>
                                        </p:attrNameLst>
                                      </p:cBhvr>
                                      <p:to>
                                        <p:strVal val="visible"/>
                                      </p:to>
                                    </p:set>
                                    <p:anim calcmode="lin" valueType="num">
                                      <p:cBhvr additive="base">
                                        <p:cTn id="7" dur="500" fill="hold"/>
                                        <p:tgtEl>
                                          <p:spTgt spid="50176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6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764">
                                            <p:txEl>
                                              <p:pRg st="0" end="0"/>
                                            </p:txEl>
                                          </p:spTgt>
                                        </p:tgtEl>
                                        <p:attrNameLst>
                                          <p:attrName>style.visibility</p:attrName>
                                        </p:attrNameLst>
                                      </p:cBhvr>
                                      <p:to>
                                        <p:strVal val="visible"/>
                                      </p:to>
                                    </p:set>
                                    <p:anim calcmode="lin" valueType="num">
                                      <p:cBhvr additive="base">
                                        <p:cTn id="13" dur="500" fill="hold"/>
                                        <p:tgtEl>
                                          <p:spTgt spid="50176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7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269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26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1" grpId="0"/>
      <p:bldP spid="24269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p:txBody>
          <a:bodyPr/>
          <a:lstStyle/>
          <a:p>
            <a:r>
              <a:rPr lang="zh-CN" altLang="en-US">
                <a:solidFill>
                  <a:srgbClr val="FF3300"/>
                </a:solidFill>
                <a:ea typeface="黑体" panose="02010609060101010101" pitchFamily="49" charset="-122"/>
              </a:rPr>
              <a:t>二力平衡条件的应用</a:t>
            </a:r>
          </a:p>
        </p:txBody>
      </p:sp>
      <p:sp>
        <p:nvSpPr>
          <p:cNvPr id="501764" name="Rectangle 4"/>
          <p:cNvSpPr>
            <a:spLocks noChangeArrowheads="1"/>
          </p:cNvSpPr>
          <p:nvPr/>
        </p:nvSpPr>
        <p:spPr bwMode="auto">
          <a:xfrm>
            <a:off x="812800" y="1412876"/>
            <a:ext cx="10972800" cy="4530725"/>
          </a:xfrm>
          <a:prstGeom prst="rect">
            <a:avLst/>
          </a:prstGeom>
          <a:noFill/>
          <a:ln w="9525">
            <a:noFill/>
            <a:miter lim="800000"/>
          </a:ln>
          <a:effectLst/>
        </p:spPr>
        <p:txBody>
          <a:bodyPr/>
          <a:lstStyle/>
          <a:p>
            <a:pPr marL="342900" indent="-342900">
              <a:spcBef>
                <a:spcPct val="20000"/>
              </a:spcBef>
              <a:buClr>
                <a:schemeClr val="accent1"/>
              </a:buClr>
              <a:buSzPct val="65000"/>
              <a:buFont typeface="Wingdings" panose="05000000000000000000" pitchFamily="2" charset="2"/>
              <a:buChar char="n"/>
            </a:pPr>
            <a:r>
              <a:rPr kumimoji="0" lang="zh-CN" altLang="en-US" sz="3000" b="1">
                <a:latin typeface="楷体_GB2312" pitchFamily="1" charset="-122"/>
                <a:ea typeface="楷体_GB2312" pitchFamily="1" charset="-122"/>
              </a:rPr>
              <a:t>第六章  </a:t>
            </a:r>
            <a:r>
              <a:rPr kumimoji="0" lang="zh-CN" altLang="en-US" sz="3000" b="1">
                <a:latin typeface="Arial" panose="020B0604020202020204"/>
                <a:ea typeface="楷体_GB2312" pitchFamily="1" charset="-122"/>
              </a:rPr>
              <a:t>“</a:t>
            </a:r>
            <a:r>
              <a:rPr kumimoji="0" lang="zh-CN" altLang="en-US" sz="3000" b="1">
                <a:latin typeface="楷体_GB2312" pitchFamily="1" charset="-122"/>
                <a:ea typeface="楷体_GB2312" pitchFamily="1" charset="-122"/>
              </a:rPr>
              <a:t>探究：物重与物体质量的关系</a:t>
            </a:r>
            <a:r>
              <a:rPr kumimoji="0" lang="zh-CN" altLang="en-US" sz="3000" b="1">
                <a:latin typeface="Arial" panose="020B0604020202020204"/>
                <a:ea typeface="楷体_GB2312" pitchFamily="1" charset="-122"/>
              </a:rPr>
              <a:t>”</a:t>
            </a:r>
            <a:endParaRPr kumimoji="0" lang="zh-CN" altLang="en-US" sz="3000" b="1">
              <a:latin typeface="楷体_GB2312" pitchFamily="1" charset="-122"/>
              <a:ea typeface="楷体_GB2312" pitchFamily="1" charset="-122"/>
            </a:endParaRPr>
          </a:p>
          <a:p>
            <a:pPr marL="342900" indent="-342900">
              <a:spcBef>
                <a:spcPct val="20000"/>
              </a:spcBef>
              <a:buClr>
                <a:schemeClr val="accent1"/>
              </a:buClr>
              <a:buSzPct val="65000"/>
              <a:buFont typeface="Wingdings" panose="05000000000000000000" pitchFamily="2" charset="2"/>
              <a:buChar char="n"/>
            </a:pPr>
            <a:endParaRPr kumimoji="0" lang="zh-CN" altLang="en-US" sz="3000" b="1">
              <a:latin typeface="楷体_GB2312" pitchFamily="1" charset="-122"/>
              <a:ea typeface="楷体_GB2312" pitchFamily="1" charset="-122"/>
            </a:endParaRPr>
          </a:p>
          <a:p>
            <a:pPr marL="342900" indent="-342900">
              <a:spcBef>
                <a:spcPct val="20000"/>
              </a:spcBef>
              <a:buClr>
                <a:schemeClr val="accent1"/>
              </a:buClr>
              <a:buSzPct val="65000"/>
              <a:buFont typeface="Wingdings" panose="05000000000000000000" pitchFamily="2" charset="2"/>
              <a:buNone/>
            </a:pPr>
            <a:endParaRPr kumimoji="0" lang="zh-CN" altLang="en-US" sz="3000" b="1">
              <a:latin typeface="楷体_GB2312" pitchFamily="1" charset="-122"/>
              <a:ea typeface="楷体_GB2312" pitchFamily="1" charset="-122"/>
            </a:endParaRPr>
          </a:p>
          <a:p>
            <a:pPr marL="342900" indent="-342900">
              <a:spcBef>
                <a:spcPct val="20000"/>
              </a:spcBef>
              <a:buClr>
                <a:schemeClr val="accent1"/>
              </a:buClr>
              <a:buSzPct val="65000"/>
              <a:buFont typeface="Wingdings" panose="05000000000000000000" pitchFamily="2" charset="2"/>
              <a:buChar char="n"/>
            </a:pPr>
            <a:r>
              <a:rPr kumimoji="0" lang="zh-CN" altLang="en-US" sz="3000" b="1">
                <a:latin typeface="楷体_GB2312" pitchFamily="1" charset="-122"/>
                <a:ea typeface="楷体_GB2312" pitchFamily="1" charset="-122"/>
              </a:rPr>
              <a:t>第六章  </a:t>
            </a:r>
            <a:r>
              <a:rPr kumimoji="0" lang="zh-CN" altLang="en-US" sz="3000" b="1">
                <a:latin typeface="Arial" panose="020B0604020202020204"/>
                <a:ea typeface="楷体_GB2312" pitchFamily="1" charset="-122"/>
              </a:rPr>
              <a:t>“</a:t>
            </a:r>
            <a:r>
              <a:rPr kumimoji="0" lang="zh-CN" altLang="en-US" sz="3000" b="1">
                <a:latin typeface="楷体_GB2312" pitchFamily="1" charset="-122"/>
                <a:ea typeface="楷体_GB2312" pitchFamily="1" charset="-122"/>
              </a:rPr>
              <a:t>科学探究：摩擦力</a:t>
            </a:r>
            <a:r>
              <a:rPr kumimoji="0" lang="zh-CN" altLang="en-US" sz="3000" b="1">
                <a:latin typeface="Arial" panose="020B0604020202020204"/>
                <a:ea typeface="楷体_GB2312" pitchFamily="1" charset="-122"/>
              </a:rPr>
              <a:t>”</a:t>
            </a:r>
            <a:r>
              <a:rPr kumimoji="0" lang="zh-CN" altLang="en-US" sz="3000" b="1">
                <a:latin typeface="楷体_GB2312" pitchFamily="1" charset="-122"/>
                <a:ea typeface="楷体_GB2312" pitchFamily="1" charset="-122"/>
              </a:rPr>
              <a:t>实验</a:t>
            </a:r>
          </a:p>
        </p:txBody>
      </p:sp>
      <p:sp>
        <p:nvSpPr>
          <p:cNvPr id="242691" name="Rectangle 3"/>
          <p:cNvSpPr>
            <a:spLocks noChangeArrowheads="1"/>
          </p:cNvSpPr>
          <p:nvPr/>
        </p:nvSpPr>
        <p:spPr bwMode="auto">
          <a:xfrm>
            <a:off x="1240367" y="1978025"/>
            <a:ext cx="10231967" cy="946150"/>
          </a:xfrm>
          <a:prstGeom prst="rect">
            <a:avLst/>
          </a:prstGeom>
          <a:noFill/>
          <a:ln w="9525">
            <a:noFill/>
            <a:miter lim="800000"/>
          </a:ln>
        </p:spPr>
        <p:txBody>
          <a:bodyPr>
            <a:spAutoFit/>
          </a:bodyPr>
          <a:lstStyle/>
          <a:p>
            <a:r>
              <a:rPr kumimoji="0" lang="zh-CN" altLang="en-US" sz="2800">
                <a:latin typeface="Arial" panose="020B0604020202020204" pitchFamily="34" charset="0"/>
              </a:rPr>
              <a:t>用弹簧测力计测量物体重力时，一定要求在物体</a:t>
            </a:r>
            <a:r>
              <a:rPr kumimoji="0" lang="zh-CN" altLang="en-US" sz="2800">
                <a:solidFill>
                  <a:srgbClr val="FF3300"/>
                </a:solidFill>
                <a:latin typeface="Arial" panose="020B0604020202020204" pitchFamily="34" charset="0"/>
              </a:rPr>
              <a:t>竖直、静止、稳定</a:t>
            </a:r>
            <a:r>
              <a:rPr kumimoji="0" lang="zh-CN" altLang="en-US" sz="2800">
                <a:latin typeface="Arial" panose="020B0604020202020204" pitchFamily="34" charset="0"/>
              </a:rPr>
              <a:t>的时候读数。</a:t>
            </a:r>
          </a:p>
        </p:txBody>
      </p:sp>
      <p:sp>
        <p:nvSpPr>
          <p:cNvPr id="242693" name="Text Box 5"/>
          <p:cNvSpPr txBox="1">
            <a:spLocks noChangeArrowheads="1"/>
          </p:cNvSpPr>
          <p:nvPr/>
        </p:nvSpPr>
        <p:spPr bwMode="auto">
          <a:xfrm>
            <a:off x="1200151" y="3635375"/>
            <a:ext cx="10272183" cy="946150"/>
          </a:xfrm>
          <a:prstGeom prst="rect">
            <a:avLst/>
          </a:prstGeom>
          <a:noFill/>
          <a:ln w="9525">
            <a:noFill/>
            <a:miter lim="800000"/>
          </a:ln>
        </p:spPr>
        <p:txBody>
          <a:bodyPr>
            <a:spAutoFit/>
          </a:bodyPr>
          <a:lstStyle/>
          <a:p>
            <a:r>
              <a:rPr kumimoji="0" lang="zh-CN" altLang="en-US" sz="2800">
                <a:latin typeface="Arial" panose="020B0604020202020204" pitchFamily="34" charset="0"/>
              </a:rPr>
              <a:t>实验探究滑动摩擦力与哪些因素有关时，要使物体</a:t>
            </a:r>
            <a:r>
              <a:rPr kumimoji="0" lang="zh-CN" altLang="en-US" sz="2800">
                <a:solidFill>
                  <a:srgbClr val="FF3300"/>
                </a:solidFill>
                <a:latin typeface="Arial" panose="020B0604020202020204" pitchFamily="34" charset="0"/>
              </a:rPr>
              <a:t>稳定</a:t>
            </a:r>
            <a:r>
              <a:rPr kumimoji="0" lang="zh-CN" altLang="en-US" sz="2800">
                <a:latin typeface="Arial" panose="020B0604020202020204" pitchFamily="34" charset="0"/>
              </a:rPr>
              <a:t>在</a:t>
            </a:r>
            <a:r>
              <a:rPr kumimoji="0" lang="zh-CN" altLang="en-US" sz="2800">
                <a:solidFill>
                  <a:srgbClr val="FF3300"/>
                </a:solidFill>
                <a:latin typeface="Arial" panose="020B0604020202020204" pitchFamily="34" charset="0"/>
              </a:rPr>
              <a:t>水平方向</a:t>
            </a:r>
            <a:r>
              <a:rPr kumimoji="0" lang="zh-CN" altLang="en-US" sz="2800">
                <a:latin typeface="Arial" panose="020B0604020202020204" pitchFamily="34" charset="0"/>
              </a:rPr>
              <a:t>做</a:t>
            </a:r>
            <a:r>
              <a:rPr kumimoji="0" lang="zh-CN" altLang="en-US" sz="2800">
                <a:solidFill>
                  <a:srgbClr val="FF3300"/>
                </a:solidFill>
                <a:latin typeface="Arial" panose="020B0604020202020204" pitchFamily="34" charset="0"/>
              </a:rPr>
              <a:t>匀速直线运动</a:t>
            </a:r>
            <a:r>
              <a:rPr kumimoji="0" lang="zh-CN" altLang="en-US" sz="2800">
                <a:latin typeface="Arial" panose="020B0604020202020204" pitchFamily="34" charset="0"/>
              </a:rPr>
              <a:t>的时候读数。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764">
                                            <p:txEl>
                                              <p:pRg st="3" end="3"/>
                                            </p:txEl>
                                          </p:spTgt>
                                        </p:tgtEl>
                                        <p:attrNameLst>
                                          <p:attrName>style.visibility</p:attrName>
                                        </p:attrNameLst>
                                      </p:cBhvr>
                                      <p:to>
                                        <p:strVal val="visible"/>
                                      </p:to>
                                    </p:set>
                                    <p:anim calcmode="lin" valueType="num">
                                      <p:cBhvr additive="base">
                                        <p:cTn id="7" dur="500" fill="hold"/>
                                        <p:tgtEl>
                                          <p:spTgt spid="50176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6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764">
                                            <p:txEl>
                                              <p:pRg st="0" end="0"/>
                                            </p:txEl>
                                          </p:spTgt>
                                        </p:tgtEl>
                                        <p:attrNameLst>
                                          <p:attrName>style.visibility</p:attrName>
                                        </p:attrNameLst>
                                      </p:cBhvr>
                                      <p:to>
                                        <p:strVal val="visible"/>
                                      </p:to>
                                    </p:set>
                                    <p:anim calcmode="lin" valueType="num">
                                      <p:cBhvr additive="base">
                                        <p:cTn id="13" dur="500" fill="hold"/>
                                        <p:tgtEl>
                                          <p:spTgt spid="50176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7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269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26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1" grpId="0"/>
      <p:bldP spid="24269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p:txBody>
          <a:bodyPr/>
          <a:lstStyle/>
          <a:p>
            <a:r>
              <a:rPr lang="zh-CN" altLang="en-US">
                <a:solidFill>
                  <a:srgbClr val="FF3300"/>
                </a:solidFill>
                <a:ea typeface="黑体" panose="02010609060101010101" pitchFamily="49" charset="-122"/>
              </a:rPr>
              <a:t>二力平衡条件的应用</a:t>
            </a:r>
          </a:p>
        </p:txBody>
      </p:sp>
      <p:sp>
        <p:nvSpPr>
          <p:cNvPr id="501764" name="Rectangle 4"/>
          <p:cNvSpPr>
            <a:spLocks noChangeArrowheads="1"/>
          </p:cNvSpPr>
          <p:nvPr/>
        </p:nvSpPr>
        <p:spPr bwMode="auto">
          <a:xfrm>
            <a:off x="812800" y="1412876"/>
            <a:ext cx="10972800" cy="4530725"/>
          </a:xfrm>
          <a:prstGeom prst="rect">
            <a:avLst/>
          </a:prstGeom>
          <a:noFill/>
          <a:ln w="9525">
            <a:noFill/>
            <a:miter lim="800000"/>
          </a:ln>
          <a:effectLst/>
        </p:spPr>
        <p:txBody>
          <a:bodyPr/>
          <a:lstStyle/>
          <a:p>
            <a:pPr marL="342900" indent="-342900">
              <a:spcBef>
                <a:spcPct val="20000"/>
              </a:spcBef>
              <a:buClr>
                <a:schemeClr val="accent1"/>
              </a:buClr>
              <a:buSzPct val="65000"/>
              <a:buFont typeface="Wingdings" panose="05000000000000000000" pitchFamily="2" charset="2"/>
              <a:buChar char="n"/>
            </a:pPr>
            <a:r>
              <a:rPr kumimoji="0" lang="zh-CN" altLang="en-US" sz="3000" b="1">
                <a:latin typeface="楷体_GB2312" pitchFamily="1" charset="-122"/>
                <a:ea typeface="楷体_GB2312" pitchFamily="1" charset="-122"/>
              </a:rPr>
              <a:t>第六章  </a:t>
            </a:r>
            <a:r>
              <a:rPr kumimoji="0" lang="zh-CN" altLang="en-US" sz="3000" b="1">
                <a:latin typeface="Arial" panose="020B0604020202020204"/>
                <a:ea typeface="楷体_GB2312" pitchFamily="1" charset="-122"/>
              </a:rPr>
              <a:t>“</a:t>
            </a:r>
            <a:r>
              <a:rPr kumimoji="0" lang="zh-CN" altLang="en-US" sz="3000" b="1">
                <a:latin typeface="楷体_GB2312" pitchFamily="1" charset="-122"/>
                <a:ea typeface="楷体_GB2312" pitchFamily="1" charset="-122"/>
              </a:rPr>
              <a:t>探究：物重与物体质量的关系</a:t>
            </a:r>
            <a:r>
              <a:rPr kumimoji="0" lang="zh-CN" altLang="en-US" sz="3000" b="1">
                <a:latin typeface="Arial" panose="020B0604020202020204"/>
                <a:ea typeface="楷体_GB2312" pitchFamily="1" charset="-122"/>
              </a:rPr>
              <a:t>”</a:t>
            </a:r>
            <a:endParaRPr kumimoji="0" lang="zh-CN" altLang="en-US" sz="3000" b="1">
              <a:latin typeface="楷体_GB2312" pitchFamily="1" charset="-122"/>
              <a:ea typeface="楷体_GB2312" pitchFamily="1" charset="-122"/>
            </a:endParaRPr>
          </a:p>
          <a:p>
            <a:pPr marL="342900" indent="-342900">
              <a:spcBef>
                <a:spcPct val="20000"/>
              </a:spcBef>
              <a:buClr>
                <a:schemeClr val="accent1"/>
              </a:buClr>
              <a:buSzPct val="65000"/>
              <a:buFont typeface="Wingdings" panose="05000000000000000000" pitchFamily="2" charset="2"/>
              <a:buChar char="n"/>
            </a:pPr>
            <a:endParaRPr kumimoji="0" lang="zh-CN" altLang="en-US" sz="3000" b="1">
              <a:latin typeface="楷体_GB2312" pitchFamily="1" charset="-122"/>
              <a:ea typeface="楷体_GB2312" pitchFamily="1" charset="-122"/>
            </a:endParaRPr>
          </a:p>
          <a:p>
            <a:pPr marL="342900" indent="-342900">
              <a:spcBef>
                <a:spcPct val="20000"/>
              </a:spcBef>
              <a:buClr>
                <a:schemeClr val="accent1"/>
              </a:buClr>
              <a:buSzPct val="65000"/>
              <a:buFont typeface="Wingdings" panose="05000000000000000000" pitchFamily="2" charset="2"/>
              <a:buNone/>
            </a:pPr>
            <a:endParaRPr kumimoji="0" lang="zh-CN" altLang="en-US" sz="3000" b="1">
              <a:latin typeface="楷体_GB2312" pitchFamily="1" charset="-122"/>
              <a:ea typeface="楷体_GB2312" pitchFamily="1" charset="-122"/>
            </a:endParaRPr>
          </a:p>
          <a:p>
            <a:pPr marL="342900" indent="-342900">
              <a:spcBef>
                <a:spcPct val="20000"/>
              </a:spcBef>
              <a:buClr>
                <a:schemeClr val="accent1"/>
              </a:buClr>
              <a:buSzPct val="65000"/>
              <a:buFont typeface="Wingdings" panose="05000000000000000000" pitchFamily="2" charset="2"/>
              <a:buChar char="n"/>
            </a:pPr>
            <a:r>
              <a:rPr kumimoji="0" lang="zh-CN" altLang="en-US" sz="3000" b="1">
                <a:latin typeface="楷体_GB2312" pitchFamily="1" charset="-122"/>
                <a:ea typeface="楷体_GB2312" pitchFamily="1" charset="-122"/>
              </a:rPr>
              <a:t>第六章  </a:t>
            </a:r>
            <a:r>
              <a:rPr kumimoji="0" lang="zh-CN" altLang="en-US" sz="3000" b="1">
                <a:latin typeface="Arial" panose="020B0604020202020204"/>
                <a:ea typeface="楷体_GB2312" pitchFamily="1" charset="-122"/>
              </a:rPr>
              <a:t>“</a:t>
            </a:r>
            <a:r>
              <a:rPr kumimoji="0" lang="zh-CN" altLang="en-US" sz="3000" b="1">
                <a:latin typeface="楷体_GB2312" pitchFamily="1" charset="-122"/>
                <a:ea typeface="楷体_GB2312" pitchFamily="1" charset="-122"/>
              </a:rPr>
              <a:t>科学探究：摩擦力</a:t>
            </a:r>
            <a:r>
              <a:rPr kumimoji="0" lang="zh-CN" altLang="en-US" sz="3000" b="1">
                <a:latin typeface="Arial" panose="020B0604020202020204"/>
                <a:ea typeface="楷体_GB2312" pitchFamily="1" charset="-122"/>
              </a:rPr>
              <a:t>”</a:t>
            </a:r>
            <a:r>
              <a:rPr kumimoji="0" lang="zh-CN" altLang="en-US" sz="3000" b="1">
                <a:latin typeface="楷体_GB2312" pitchFamily="1" charset="-122"/>
                <a:ea typeface="楷体_GB2312" pitchFamily="1" charset="-122"/>
              </a:rPr>
              <a:t>实验</a:t>
            </a:r>
          </a:p>
        </p:txBody>
      </p:sp>
      <p:sp>
        <p:nvSpPr>
          <p:cNvPr id="242691" name="Rectangle 3"/>
          <p:cNvSpPr>
            <a:spLocks noChangeArrowheads="1"/>
          </p:cNvSpPr>
          <p:nvPr/>
        </p:nvSpPr>
        <p:spPr bwMode="auto">
          <a:xfrm>
            <a:off x="1240367" y="1978025"/>
            <a:ext cx="10231967" cy="946150"/>
          </a:xfrm>
          <a:prstGeom prst="rect">
            <a:avLst/>
          </a:prstGeom>
          <a:noFill/>
          <a:ln w="9525">
            <a:noFill/>
            <a:miter lim="800000"/>
          </a:ln>
        </p:spPr>
        <p:txBody>
          <a:bodyPr>
            <a:spAutoFit/>
          </a:bodyPr>
          <a:lstStyle/>
          <a:p>
            <a:r>
              <a:rPr kumimoji="0" lang="zh-CN" altLang="en-US" sz="2800">
                <a:latin typeface="Arial" panose="020B0604020202020204" pitchFamily="34" charset="0"/>
              </a:rPr>
              <a:t>用弹簧测力计测量物体重力时，一定要求在物体</a:t>
            </a:r>
            <a:r>
              <a:rPr kumimoji="0" lang="zh-CN" altLang="en-US" sz="2800">
                <a:solidFill>
                  <a:srgbClr val="FF3300"/>
                </a:solidFill>
                <a:latin typeface="Arial" panose="020B0604020202020204" pitchFamily="34" charset="0"/>
              </a:rPr>
              <a:t>竖直、静止、稳定</a:t>
            </a:r>
            <a:r>
              <a:rPr kumimoji="0" lang="zh-CN" altLang="en-US" sz="2800">
                <a:latin typeface="Arial" panose="020B0604020202020204" pitchFamily="34" charset="0"/>
              </a:rPr>
              <a:t>的时候读数。</a:t>
            </a:r>
          </a:p>
        </p:txBody>
      </p:sp>
      <p:sp>
        <p:nvSpPr>
          <p:cNvPr id="242693" name="Text Box 5"/>
          <p:cNvSpPr txBox="1">
            <a:spLocks noChangeArrowheads="1"/>
          </p:cNvSpPr>
          <p:nvPr/>
        </p:nvSpPr>
        <p:spPr bwMode="auto">
          <a:xfrm>
            <a:off x="1200151" y="3635375"/>
            <a:ext cx="10272183" cy="946150"/>
          </a:xfrm>
          <a:prstGeom prst="rect">
            <a:avLst/>
          </a:prstGeom>
          <a:noFill/>
          <a:ln w="9525">
            <a:noFill/>
            <a:miter lim="800000"/>
          </a:ln>
        </p:spPr>
        <p:txBody>
          <a:bodyPr>
            <a:spAutoFit/>
          </a:bodyPr>
          <a:lstStyle/>
          <a:p>
            <a:r>
              <a:rPr kumimoji="0" lang="zh-CN" altLang="en-US" sz="2800">
                <a:latin typeface="Arial" panose="020B0604020202020204" pitchFamily="34" charset="0"/>
              </a:rPr>
              <a:t>实验探究滑动摩擦力与哪些因素有关时，要使物体</a:t>
            </a:r>
            <a:r>
              <a:rPr kumimoji="0" lang="zh-CN" altLang="en-US" sz="2800">
                <a:solidFill>
                  <a:srgbClr val="FF3300"/>
                </a:solidFill>
                <a:latin typeface="Arial" panose="020B0604020202020204" pitchFamily="34" charset="0"/>
              </a:rPr>
              <a:t>稳定</a:t>
            </a:r>
            <a:r>
              <a:rPr kumimoji="0" lang="zh-CN" altLang="en-US" sz="2800">
                <a:latin typeface="Arial" panose="020B0604020202020204" pitchFamily="34" charset="0"/>
              </a:rPr>
              <a:t>在</a:t>
            </a:r>
            <a:r>
              <a:rPr kumimoji="0" lang="zh-CN" altLang="en-US" sz="2800">
                <a:solidFill>
                  <a:srgbClr val="FF3300"/>
                </a:solidFill>
                <a:latin typeface="Arial" panose="020B0604020202020204" pitchFamily="34" charset="0"/>
              </a:rPr>
              <a:t>水平方向</a:t>
            </a:r>
            <a:r>
              <a:rPr kumimoji="0" lang="zh-CN" altLang="en-US" sz="2800">
                <a:latin typeface="Arial" panose="020B0604020202020204" pitchFamily="34" charset="0"/>
              </a:rPr>
              <a:t>做</a:t>
            </a:r>
            <a:r>
              <a:rPr kumimoji="0" lang="zh-CN" altLang="en-US" sz="2800">
                <a:solidFill>
                  <a:srgbClr val="FF3300"/>
                </a:solidFill>
                <a:latin typeface="Arial" panose="020B0604020202020204" pitchFamily="34" charset="0"/>
              </a:rPr>
              <a:t>匀速直线运动</a:t>
            </a:r>
            <a:r>
              <a:rPr kumimoji="0" lang="zh-CN" altLang="en-US" sz="2800">
                <a:latin typeface="Arial" panose="020B0604020202020204" pitchFamily="34" charset="0"/>
              </a:rPr>
              <a:t>的时候读数。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764">
                                            <p:txEl>
                                              <p:pRg st="3" end="3"/>
                                            </p:txEl>
                                          </p:spTgt>
                                        </p:tgtEl>
                                        <p:attrNameLst>
                                          <p:attrName>style.visibility</p:attrName>
                                        </p:attrNameLst>
                                      </p:cBhvr>
                                      <p:to>
                                        <p:strVal val="visible"/>
                                      </p:to>
                                    </p:set>
                                    <p:anim calcmode="lin" valueType="num">
                                      <p:cBhvr additive="base">
                                        <p:cTn id="7" dur="500" fill="hold"/>
                                        <p:tgtEl>
                                          <p:spTgt spid="50176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6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764">
                                            <p:txEl>
                                              <p:pRg st="0" end="0"/>
                                            </p:txEl>
                                          </p:spTgt>
                                        </p:tgtEl>
                                        <p:attrNameLst>
                                          <p:attrName>style.visibility</p:attrName>
                                        </p:attrNameLst>
                                      </p:cBhvr>
                                      <p:to>
                                        <p:strVal val="visible"/>
                                      </p:to>
                                    </p:set>
                                    <p:anim calcmode="lin" valueType="num">
                                      <p:cBhvr additive="base">
                                        <p:cTn id="13" dur="500" fill="hold"/>
                                        <p:tgtEl>
                                          <p:spTgt spid="50176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7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269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26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1" grpId="0"/>
      <p:bldP spid="24269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958851" y="836613"/>
            <a:ext cx="4080933" cy="3013439"/>
            <a:chOff x="0" y="0"/>
            <a:chExt cx="2064" cy="2351"/>
          </a:xfrm>
        </p:grpSpPr>
        <p:grpSp>
          <p:nvGrpSpPr>
            <p:cNvPr id="3" name="Group 3"/>
            <p:cNvGrpSpPr/>
            <p:nvPr/>
          </p:nvGrpSpPr>
          <p:grpSpPr bwMode="auto">
            <a:xfrm>
              <a:off x="0" y="1398"/>
              <a:ext cx="2064" cy="864"/>
              <a:chOff x="0" y="0"/>
              <a:chExt cx="2064" cy="720"/>
            </a:xfrm>
          </p:grpSpPr>
          <p:sp>
            <p:nvSpPr>
              <p:cNvPr id="509956" name="Rectangle 5"/>
              <p:cNvSpPr>
                <a:spLocks noChangeArrowheads="1"/>
              </p:cNvSpPr>
              <p:nvPr/>
            </p:nvSpPr>
            <p:spPr bwMode="auto">
              <a:xfrm>
                <a:off x="0" y="0"/>
                <a:ext cx="2064" cy="96"/>
              </a:xfrm>
              <a:prstGeom prst="rect">
                <a:avLst/>
              </a:prstGeom>
              <a:solidFill>
                <a:srgbClr val="FFCC99"/>
              </a:solidFill>
              <a:ln w="9525">
                <a:solidFill>
                  <a:schemeClr val="tx2"/>
                </a:solidFill>
                <a:miter lim="800000"/>
              </a:ln>
            </p:spPr>
            <p:txBody>
              <a:bodyPr wrap="none" anchor="ctr"/>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57" name="Rectangle 6"/>
              <p:cNvSpPr>
                <a:spLocks noChangeArrowheads="1"/>
              </p:cNvSpPr>
              <p:nvPr/>
            </p:nvSpPr>
            <p:spPr bwMode="auto">
              <a:xfrm>
                <a:off x="240" y="96"/>
                <a:ext cx="96" cy="624"/>
              </a:xfrm>
              <a:prstGeom prst="rect">
                <a:avLst/>
              </a:prstGeom>
              <a:solidFill>
                <a:srgbClr val="FFCC99"/>
              </a:solidFill>
              <a:ln w="9525">
                <a:solidFill>
                  <a:schemeClr val="tx2"/>
                </a:solidFill>
                <a:miter lim="800000"/>
              </a:ln>
            </p:spPr>
            <p:txBody>
              <a:bodyPr wrap="none" anchor="ctr"/>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58" name="Rectangle 7"/>
              <p:cNvSpPr>
                <a:spLocks noChangeArrowheads="1"/>
              </p:cNvSpPr>
              <p:nvPr/>
            </p:nvSpPr>
            <p:spPr bwMode="auto">
              <a:xfrm>
                <a:off x="1728" y="96"/>
                <a:ext cx="96" cy="624"/>
              </a:xfrm>
              <a:prstGeom prst="rect">
                <a:avLst/>
              </a:prstGeom>
              <a:solidFill>
                <a:srgbClr val="FFCC99"/>
              </a:solidFill>
              <a:ln w="9525">
                <a:solidFill>
                  <a:schemeClr val="tx2"/>
                </a:solidFill>
                <a:miter lim="800000"/>
              </a:ln>
            </p:spPr>
            <p:txBody>
              <a:bodyPr wrap="none" anchor="ctr"/>
              <a:lstStyle/>
              <a:p>
                <a:pPr algn="ctr">
                  <a:buFont typeface="Arial" panose="020B0604020202020204" pitchFamily="34" charset="0"/>
                  <a:buNone/>
                </a:pPr>
                <a:endParaRPr kumimoji="0" lang="zh-CN" altLang="en-US" sz="1800">
                  <a:latin typeface="Arial" panose="020B0604020202020204" pitchFamily="34" charset="0"/>
                </a:endParaRPr>
              </a:p>
            </p:txBody>
          </p:sp>
        </p:grpSp>
        <p:sp>
          <p:nvSpPr>
            <p:cNvPr id="509959" name="AutoShape 8"/>
            <p:cNvSpPr>
              <a:spLocks noChangeArrowheads="1"/>
            </p:cNvSpPr>
            <p:nvPr/>
          </p:nvSpPr>
          <p:spPr bwMode="auto">
            <a:xfrm>
              <a:off x="590" y="944"/>
              <a:ext cx="862" cy="453"/>
            </a:xfrm>
            <a:prstGeom prst="can">
              <a:avLst>
                <a:gd name="adj" fmla="val 25000"/>
              </a:avLst>
            </a:prstGeom>
            <a:solidFill>
              <a:schemeClr val="accent1"/>
            </a:solidFill>
            <a:ln w="9525">
              <a:solidFill>
                <a:schemeClr val="tx1"/>
              </a:solidFill>
              <a:round/>
            </a:ln>
          </p:spPr>
          <p:txBody>
            <a:bodyPr wrap="none" anchor="ctr"/>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60" name="Freeform 9"/>
            <p:cNvSpPr/>
            <p:nvPr/>
          </p:nvSpPr>
          <p:spPr bwMode="auto">
            <a:xfrm>
              <a:off x="985" y="279"/>
              <a:ext cx="17" cy="903"/>
            </a:xfrm>
            <a:custGeom>
              <a:avLst/>
              <a:gdLst>
                <a:gd name="T0" fmla="*/ 17 w 17"/>
                <a:gd name="T1" fmla="*/ 903 h 903"/>
                <a:gd name="T2" fmla="*/ 0 w 17"/>
                <a:gd name="T3" fmla="*/ 0 h 903"/>
                <a:gd name="T4" fmla="*/ 0 60000 65536"/>
                <a:gd name="T5" fmla="*/ 0 60000 65536"/>
                <a:gd name="T6" fmla="*/ 0 w 17"/>
                <a:gd name="T7" fmla="*/ 0 h 903"/>
                <a:gd name="T8" fmla="*/ 17 w 17"/>
                <a:gd name="T9" fmla="*/ 903 h 903"/>
              </a:gdLst>
              <a:ahLst/>
              <a:cxnLst>
                <a:cxn ang="T4">
                  <a:pos x="T0" y="T1"/>
                </a:cxn>
                <a:cxn ang="T5">
                  <a:pos x="T2" y="T3"/>
                </a:cxn>
              </a:cxnLst>
              <a:rect l="T6" t="T7" r="T8" b="T9"/>
              <a:pathLst>
                <a:path w="17" h="903">
                  <a:moveTo>
                    <a:pt x="17" y="903"/>
                  </a:moveTo>
                  <a:lnTo>
                    <a:pt x="0" y="0"/>
                  </a:lnTo>
                </a:path>
              </a:pathLst>
            </a:custGeom>
            <a:noFill/>
            <a:ln w="38100">
              <a:solidFill>
                <a:srgbClr val="FF0000"/>
              </a:solidFill>
              <a:bevel/>
              <a:tailEnd type="triangle" w="med" len="med"/>
            </a:ln>
          </p:spPr>
          <p:txBody>
            <a:bodyPr/>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61" name="Freeform 10"/>
            <p:cNvSpPr/>
            <p:nvPr/>
          </p:nvSpPr>
          <p:spPr bwMode="auto">
            <a:xfrm rot="10800000">
              <a:off x="998" y="1216"/>
              <a:ext cx="17" cy="903"/>
            </a:xfrm>
            <a:custGeom>
              <a:avLst/>
              <a:gdLst>
                <a:gd name="T0" fmla="*/ 17 w 17"/>
                <a:gd name="T1" fmla="*/ 903 h 903"/>
                <a:gd name="T2" fmla="*/ 0 w 17"/>
                <a:gd name="T3" fmla="*/ 0 h 903"/>
                <a:gd name="T4" fmla="*/ 0 60000 65536"/>
                <a:gd name="T5" fmla="*/ 0 60000 65536"/>
                <a:gd name="T6" fmla="*/ 0 w 17"/>
                <a:gd name="T7" fmla="*/ 0 h 903"/>
                <a:gd name="T8" fmla="*/ 17 w 17"/>
                <a:gd name="T9" fmla="*/ 903 h 903"/>
              </a:gdLst>
              <a:ahLst/>
              <a:cxnLst>
                <a:cxn ang="T4">
                  <a:pos x="T0" y="T1"/>
                </a:cxn>
                <a:cxn ang="T5">
                  <a:pos x="T2" y="T3"/>
                </a:cxn>
              </a:cxnLst>
              <a:rect l="T6" t="T7" r="T8" b="T9"/>
              <a:pathLst>
                <a:path w="17" h="903">
                  <a:moveTo>
                    <a:pt x="17" y="903"/>
                  </a:moveTo>
                  <a:lnTo>
                    <a:pt x="0" y="0"/>
                  </a:lnTo>
                </a:path>
              </a:pathLst>
            </a:custGeom>
            <a:noFill/>
            <a:ln w="38100">
              <a:solidFill>
                <a:srgbClr val="FF0000"/>
              </a:solidFill>
              <a:bevel/>
              <a:tailEnd type="triangle" w="med" len="med"/>
            </a:ln>
          </p:spPr>
          <p:txBody>
            <a:bodyPr rot="10800000"/>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62" name="Oval 11"/>
            <p:cNvSpPr>
              <a:spLocks noChangeArrowheads="1"/>
            </p:cNvSpPr>
            <p:nvPr/>
          </p:nvSpPr>
          <p:spPr bwMode="auto">
            <a:xfrm rot="5400000">
              <a:off x="977" y="1146"/>
              <a:ext cx="48" cy="96"/>
            </a:xfrm>
            <a:prstGeom prst="ellipse">
              <a:avLst/>
            </a:prstGeom>
            <a:solidFill>
              <a:schemeClr val="accent1"/>
            </a:solidFill>
            <a:ln w="9525">
              <a:solidFill>
                <a:srgbClr val="000000"/>
              </a:solidFill>
              <a:round/>
            </a:ln>
          </p:spPr>
          <p:txBody>
            <a:bodyPr rot="10800000" vert="eaVert" wrap="none" anchor="ctr"/>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63" name="Text Box 12"/>
            <p:cNvSpPr txBox="1">
              <a:spLocks noChangeArrowheads="1"/>
            </p:cNvSpPr>
            <p:nvPr/>
          </p:nvSpPr>
          <p:spPr bwMode="auto">
            <a:xfrm>
              <a:off x="1110" y="1847"/>
              <a:ext cx="275" cy="504"/>
            </a:xfrm>
            <a:prstGeom prst="rect">
              <a:avLst/>
            </a:prstGeom>
            <a:noFill/>
            <a:ln w="9525">
              <a:noFill/>
              <a:miter lim="800000"/>
            </a:ln>
          </p:spPr>
          <p:txBody>
            <a:bodyPr wrap="none">
              <a:spAutoFit/>
            </a:bodyPr>
            <a:lstStyle/>
            <a:p>
              <a:pPr algn="ctr">
                <a:buFont typeface="Arial" panose="020B0604020202020204" pitchFamily="34" charset="0"/>
                <a:buNone/>
              </a:pPr>
              <a:r>
                <a:rPr kumimoji="0" lang="en-US" altLang="zh-CN" sz="3600">
                  <a:solidFill>
                    <a:srgbClr val="000000"/>
                  </a:solidFill>
                  <a:latin typeface="Arial" panose="020B0604020202020204" pitchFamily="34" charset="0"/>
                </a:rPr>
                <a:t>G</a:t>
              </a:r>
            </a:p>
          </p:txBody>
        </p:sp>
        <p:sp>
          <p:nvSpPr>
            <p:cNvPr id="509964" name="Text Box 13"/>
            <p:cNvSpPr txBox="1">
              <a:spLocks noChangeArrowheads="1"/>
            </p:cNvSpPr>
            <p:nvPr/>
          </p:nvSpPr>
          <p:spPr bwMode="auto">
            <a:xfrm>
              <a:off x="1063" y="0"/>
              <a:ext cx="236" cy="504"/>
            </a:xfrm>
            <a:prstGeom prst="rect">
              <a:avLst/>
            </a:prstGeom>
            <a:noFill/>
            <a:ln w="9525">
              <a:noFill/>
              <a:miter lim="800000"/>
            </a:ln>
          </p:spPr>
          <p:txBody>
            <a:bodyPr wrap="none">
              <a:spAutoFit/>
            </a:bodyPr>
            <a:lstStyle/>
            <a:p>
              <a:pPr algn="ctr">
                <a:buFont typeface="Arial" panose="020B0604020202020204" pitchFamily="34" charset="0"/>
                <a:buNone/>
              </a:pPr>
              <a:r>
                <a:rPr kumimoji="0" lang="en-US" altLang="zh-CN" sz="3600">
                  <a:solidFill>
                    <a:srgbClr val="000000"/>
                  </a:solidFill>
                  <a:latin typeface="Arial" panose="020B0604020202020204" pitchFamily="34" charset="0"/>
                </a:rPr>
                <a:t>F</a:t>
              </a:r>
            </a:p>
          </p:txBody>
        </p:sp>
      </p:grpSp>
      <p:grpSp>
        <p:nvGrpSpPr>
          <p:cNvPr id="4" name="Group 13"/>
          <p:cNvGrpSpPr/>
          <p:nvPr/>
        </p:nvGrpSpPr>
        <p:grpSpPr bwMode="auto">
          <a:xfrm>
            <a:off x="6910918" y="908050"/>
            <a:ext cx="4080933" cy="3030538"/>
            <a:chOff x="0" y="0"/>
            <a:chExt cx="2064" cy="2391"/>
          </a:xfrm>
        </p:grpSpPr>
        <p:grpSp>
          <p:nvGrpSpPr>
            <p:cNvPr id="5" name="Group 14"/>
            <p:cNvGrpSpPr/>
            <p:nvPr/>
          </p:nvGrpSpPr>
          <p:grpSpPr bwMode="auto">
            <a:xfrm>
              <a:off x="0" y="1398"/>
              <a:ext cx="2064" cy="864"/>
              <a:chOff x="0" y="0"/>
              <a:chExt cx="2064" cy="720"/>
            </a:xfrm>
          </p:grpSpPr>
          <p:sp>
            <p:nvSpPr>
              <p:cNvPr id="509967" name="Rectangle 26"/>
              <p:cNvSpPr>
                <a:spLocks noChangeArrowheads="1"/>
              </p:cNvSpPr>
              <p:nvPr/>
            </p:nvSpPr>
            <p:spPr bwMode="auto">
              <a:xfrm>
                <a:off x="0" y="0"/>
                <a:ext cx="2064" cy="96"/>
              </a:xfrm>
              <a:prstGeom prst="rect">
                <a:avLst/>
              </a:prstGeom>
              <a:solidFill>
                <a:srgbClr val="FFCC99"/>
              </a:solidFill>
              <a:ln w="9525">
                <a:solidFill>
                  <a:schemeClr val="tx2"/>
                </a:solidFill>
                <a:miter lim="800000"/>
              </a:ln>
            </p:spPr>
            <p:txBody>
              <a:bodyPr wrap="none" anchor="ctr"/>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68" name="Rectangle 27"/>
              <p:cNvSpPr>
                <a:spLocks noChangeArrowheads="1"/>
              </p:cNvSpPr>
              <p:nvPr/>
            </p:nvSpPr>
            <p:spPr bwMode="auto">
              <a:xfrm>
                <a:off x="240" y="96"/>
                <a:ext cx="96" cy="624"/>
              </a:xfrm>
              <a:prstGeom prst="rect">
                <a:avLst/>
              </a:prstGeom>
              <a:solidFill>
                <a:srgbClr val="FFCC99"/>
              </a:solidFill>
              <a:ln w="9525">
                <a:solidFill>
                  <a:schemeClr val="tx2"/>
                </a:solidFill>
                <a:miter lim="800000"/>
              </a:ln>
            </p:spPr>
            <p:txBody>
              <a:bodyPr wrap="none" anchor="ctr"/>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69" name="Rectangle 28"/>
              <p:cNvSpPr>
                <a:spLocks noChangeArrowheads="1"/>
              </p:cNvSpPr>
              <p:nvPr/>
            </p:nvSpPr>
            <p:spPr bwMode="auto">
              <a:xfrm>
                <a:off x="1728" y="96"/>
                <a:ext cx="96" cy="624"/>
              </a:xfrm>
              <a:prstGeom prst="rect">
                <a:avLst/>
              </a:prstGeom>
              <a:solidFill>
                <a:srgbClr val="FFCC99"/>
              </a:solidFill>
              <a:ln w="9525">
                <a:solidFill>
                  <a:schemeClr val="tx2"/>
                </a:solidFill>
                <a:miter lim="800000"/>
              </a:ln>
            </p:spPr>
            <p:txBody>
              <a:bodyPr wrap="none" anchor="ctr"/>
              <a:lstStyle/>
              <a:p>
                <a:pPr algn="ctr">
                  <a:buFont typeface="Arial" panose="020B0604020202020204" pitchFamily="34" charset="0"/>
                  <a:buNone/>
                </a:pPr>
                <a:endParaRPr kumimoji="0" lang="zh-CN" altLang="en-US" sz="1800">
                  <a:latin typeface="Arial" panose="020B0604020202020204" pitchFamily="34" charset="0"/>
                </a:endParaRPr>
              </a:p>
            </p:txBody>
          </p:sp>
        </p:grpSp>
        <p:sp>
          <p:nvSpPr>
            <p:cNvPr id="509970" name="AutoShape 29"/>
            <p:cNvSpPr>
              <a:spLocks noChangeArrowheads="1"/>
            </p:cNvSpPr>
            <p:nvPr/>
          </p:nvSpPr>
          <p:spPr bwMode="auto">
            <a:xfrm>
              <a:off x="590" y="944"/>
              <a:ext cx="862" cy="453"/>
            </a:xfrm>
            <a:prstGeom prst="can">
              <a:avLst>
                <a:gd name="adj" fmla="val 25000"/>
              </a:avLst>
            </a:prstGeom>
            <a:solidFill>
              <a:schemeClr val="accent1"/>
            </a:solidFill>
            <a:ln w="9525">
              <a:solidFill>
                <a:schemeClr val="tx1"/>
              </a:solidFill>
              <a:round/>
            </a:ln>
          </p:spPr>
          <p:txBody>
            <a:bodyPr wrap="none" anchor="ctr"/>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71" name="Freeform 30"/>
            <p:cNvSpPr/>
            <p:nvPr/>
          </p:nvSpPr>
          <p:spPr bwMode="auto">
            <a:xfrm rot="10800000">
              <a:off x="998" y="1488"/>
              <a:ext cx="17" cy="903"/>
            </a:xfrm>
            <a:custGeom>
              <a:avLst/>
              <a:gdLst>
                <a:gd name="T0" fmla="*/ 17 w 17"/>
                <a:gd name="T1" fmla="*/ 903 h 903"/>
                <a:gd name="T2" fmla="*/ 0 w 17"/>
                <a:gd name="T3" fmla="*/ 0 h 903"/>
                <a:gd name="T4" fmla="*/ 0 60000 65536"/>
                <a:gd name="T5" fmla="*/ 0 60000 65536"/>
                <a:gd name="T6" fmla="*/ 0 w 17"/>
                <a:gd name="T7" fmla="*/ 0 h 903"/>
                <a:gd name="T8" fmla="*/ 17 w 17"/>
                <a:gd name="T9" fmla="*/ 903 h 903"/>
              </a:gdLst>
              <a:ahLst/>
              <a:cxnLst>
                <a:cxn ang="T4">
                  <a:pos x="T0" y="T1"/>
                </a:cxn>
                <a:cxn ang="T5">
                  <a:pos x="T2" y="T3"/>
                </a:cxn>
              </a:cxnLst>
              <a:rect l="T6" t="T7" r="T8" b="T9"/>
              <a:pathLst>
                <a:path w="17" h="903">
                  <a:moveTo>
                    <a:pt x="17" y="903"/>
                  </a:moveTo>
                  <a:lnTo>
                    <a:pt x="0" y="0"/>
                  </a:lnTo>
                </a:path>
              </a:pathLst>
            </a:custGeom>
            <a:noFill/>
            <a:ln w="38100">
              <a:solidFill>
                <a:srgbClr val="FF0000"/>
              </a:solidFill>
              <a:bevel/>
              <a:tailEnd type="triangle" w="med" len="med"/>
            </a:ln>
          </p:spPr>
          <p:txBody>
            <a:bodyPr rot="10800000"/>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72" name="Freeform 31"/>
            <p:cNvSpPr/>
            <p:nvPr/>
          </p:nvSpPr>
          <p:spPr bwMode="auto">
            <a:xfrm>
              <a:off x="985" y="279"/>
              <a:ext cx="17" cy="903"/>
            </a:xfrm>
            <a:custGeom>
              <a:avLst/>
              <a:gdLst>
                <a:gd name="T0" fmla="*/ 17 w 17"/>
                <a:gd name="T1" fmla="*/ 903 h 903"/>
                <a:gd name="T2" fmla="*/ 0 w 17"/>
                <a:gd name="T3" fmla="*/ 0 h 903"/>
                <a:gd name="T4" fmla="*/ 0 60000 65536"/>
                <a:gd name="T5" fmla="*/ 0 60000 65536"/>
                <a:gd name="T6" fmla="*/ 0 w 17"/>
                <a:gd name="T7" fmla="*/ 0 h 903"/>
                <a:gd name="T8" fmla="*/ 17 w 17"/>
                <a:gd name="T9" fmla="*/ 903 h 903"/>
              </a:gdLst>
              <a:ahLst/>
              <a:cxnLst>
                <a:cxn ang="T4">
                  <a:pos x="T0" y="T1"/>
                </a:cxn>
                <a:cxn ang="T5">
                  <a:pos x="T2" y="T3"/>
                </a:cxn>
              </a:cxnLst>
              <a:rect l="T6" t="T7" r="T8" b="T9"/>
              <a:pathLst>
                <a:path w="17" h="903">
                  <a:moveTo>
                    <a:pt x="17" y="903"/>
                  </a:moveTo>
                  <a:lnTo>
                    <a:pt x="0" y="0"/>
                  </a:lnTo>
                </a:path>
              </a:pathLst>
            </a:custGeom>
            <a:noFill/>
            <a:ln w="38100">
              <a:solidFill>
                <a:srgbClr val="FF0000"/>
              </a:solidFill>
              <a:bevel/>
              <a:tailEnd type="triangle" w="med" len="med"/>
            </a:ln>
          </p:spPr>
          <p:txBody>
            <a:bodyPr/>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73" name="Oval 32"/>
            <p:cNvSpPr>
              <a:spLocks noChangeArrowheads="1"/>
            </p:cNvSpPr>
            <p:nvPr/>
          </p:nvSpPr>
          <p:spPr bwMode="auto">
            <a:xfrm rot="5400000">
              <a:off x="977" y="1419"/>
              <a:ext cx="48" cy="96"/>
            </a:xfrm>
            <a:prstGeom prst="ellipse">
              <a:avLst/>
            </a:prstGeom>
            <a:solidFill>
              <a:schemeClr val="accent1"/>
            </a:solidFill>
            <a:ln w="9525">
              <a:solidFill>
                <a:srgbClr val="000000"/>
              </a:solidFill>
              <a:round/>
            </a:ln>
          </p:spPr>
          <p:txBody>
            <a:bodyPr rot="10800000" vert="eaVert" wrap="none" anchor="ctr"/>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74" name="Oval 33"/>
            <p:cNvSpPr>
              <a:spLocks noChangeArrowheads="1"/>
            </p:cNvSpPr>
            <p:nvPr/>
          </p:nvSpPr>
          <p:spPr bwMode="auto">
            <a:xfrm rot="5400000">
              <a:off x="977" y="1146"/>
              <a:ext cx="48" cy="96"/>
            </a:xfrm>
            <a:prstGeom prst="ellipse">
              <a:avLst/>
            </a:prstGeom>
            <a:solidFill>
              <a:schemeClr val="accent1"/>
            </a:solidFill>
            <a:ln w="9525">
              <a:solidFill>
                <a:srgbClr val="000000"/>
              </a:solidFill>
              <a:round/>
            </a:ln>
          </p:spPr>
          <p:txBody>
            <a:bodyPr rot="10800000" vert="eaVert" wrap="none" anchor="ctr"/>
            <a:lstStyle/>
            <a:p>
              <a:pPr algn="ctr">
                <a:buFont typeface="Arial" panose="020B0604020202020204" pitchFamily="34" charset="0"/>
                <a:buNone/>
              </a:pPr>
              <a:endParaRPr kumimoji="0" lang="zh-CN" altLang="en-US" sz="1800">
                <a:latin typeface="Arial" panose="020B0604020202020204" pitchFamily="34" charset="0"/>
              </a:endParaRPr>
            </a:p>
          </p:txBody>
        </p:sp>
        <p:sp>
          <p:nvSpPr>
            <p:cNvPr id="509975" name="Text Box 34"/>
            <p:cNvSpPr txBox="1">
              <a:spLocks noChangeArrowheads="1"/>
            </p:cNvSpPr>
            <p:nvPr/>
          </p:nvSpPr>
          <p:spPr bwMode="auto">
            <a:xfrm>
              <a:off x="1217" y="1797"/>
              <a:ext cx="323" cy="510"/>
            </a:xfrm>
            <a:prstGeom prst="rect">
              <a:avLst/>
            </a:prstGeom>
            <a:noFill/>
            <a:ln w="9525">
              <a:noFill/>
              <a:miter lim="800000"/>
            </a:ln>
          </p:spPr>
          <p:txBody>
            <a:bodyPr wrap="none">
              <a:spAutoFit/>
            </a:bodyPr>
            <a:lstStyle/>
            <a:p>
              <a:pPr algn="ctr">
                <a:buFont typeface="Arial" panose="020B0604020202020204" pitchFamily="34" charset="0"/>
                <a:buNone/>
              </a:pPr>
              <a:r>
                <a:rPr kumimoji="0" lang="en-US" altLang="zh-CN" sz="3600">
                  <a:solidFill>
                    <a:srgbClr val="000000"/>
                  </a:solidFill>
                  <a:latin typeface="Arial" panose="020B0604020202020204" pitchFamily="34" charset="0"/>
                </a:rPr>
                <a:t>F</a:t>
              </a:r>
              <a:r>
                <a:rPr kumimoji="0" lang="en-US" altLang="zh-CN" sz="3600" baseline="-25000">
                  <a:solidFill>
                    <a:srgbClr val="000000"/>
                  </a:solidFill>
                  <a:latin typeface="Arial" panose="020B0604020202020204" pitchFamily="34" charset="0"/>
                </a:rPr>
                <a:t>1</a:t>
              </a:r>
            </a:p>
          </p:txBody>
        </p:sp>
        <p:sp>
          <p:nvSpPr>
            <p:cNvPr id="509976" name="Text Box 35"/>
            <p:cNvSpPr txBox="1">
              <a:spLocks noChangeArrowheads="1"/>
            </p:cNvSpPr>
            <p:nvPr/>
          </p:nvSpPr>
          <p:spPr bwMode="auto">
            <a:xfrm>
              <a:off x="1154" y="0"/>
              <a:ext cx="323" cy="510"/>
            </a:xfrm>
            <a:prstGeom prst="rect">
              <a:avLst/>
            </a:prstGeom>
            <a:noFill/>
            <a:ln w="9525">
              <a:noFill/>
              <a:miter lim="800000"/>
            </a:ln>
          </p:spPr>
          <p:txBody>
            <a:bodyPr wrap="none">
              <a:spAutoFit/>
            </a:bodyPr>
            <a:lstStyle/>
            <a:p>
              <a:pPr algn="ctr">
                <a:buFont typeface="Arial" panose="020B0604020202020204" pitchFamily="34" charset="0"/>
                <a:buNone/>
              </a:pPr>
              <a:r>
                <a:rPr kumimoji="0" lang="en-US" altLang="zh-CN" sz="3600">
                  <a:solidFill>
                    <a:srgbClr val="000000"/>
                  </a:solidFill>
                  <a:latin typeface="Arial" panose="020B0604020202020204" pitchFamily="34" charset="0"/>
                </a:rPr>
                <a:t>F</a:t>
              </a:r>
              <a:r>
                <a:rPr kumimoji="0" lang="en-US" altLang="zh-CN" sz="3600" baseline="-25000">
                  <a:solidFill>
                    <a:srgbClr val="000000"/>
                  </a:solidFill>
                  <a:latin typeface="Arial" panose="020B0604020202020204" pitchFamily="34" charset="0"/>
                </a:rPr>
                <a:t>2</a:t>
              </a:r>
            </a:p>
          </p:txBody>
        </p:sp>
      </p:grpSp>
      <p:sp>
        <p:nvSpPr>
          <p:cNvPr id="14361" name="Text Box 39"/>
          <p:cNvSpPr txBox="1">
            <a:spLocks noChangeArrowheads="1"/>
          </p:cNvSpPr>
          <p:nvPr/>
        </p:nvSpPr>
        <p:spPr bwMode="auto">
          <a:xfrm>
            <a:off x="1007533" y="3933825"/>
            <a:ext cx="10752667" cy="946150"/>
          </a:xfrm>
          <a:prstGeom prst="rect">
            <a:avLst/>
          </a:prstGeom>
          <a:noFill/>
          <a:ln w="9525">
            <a:noFill/>
            <a:miter lim="800000"/>
          </a:ln>
        </p:spPr>
        <p:txBody>
          <a:bodyPr>
            <a:spAutoFit/>
          </a:bodyPr>
          <a:lstStyle/>
          <a:p>
            <a:pPr>
              <a:buFont typeface="Arial" panose="020B0604020202020204" pitchFamily="34" charset="0"/>
              <a:buNone/>
            </a:pPr>
            <a:r>
              <a:rPr kumimoji="0" lang="zh-CN" altLang="en-US" sz="2800">
                <a:solidFill>
                  <a:srgbClr val="000000"/>
                </a:solidFill>
                <a:latin typeface="Arial" panose="020B0604020202020204" pitchFamily="34" charset="0"/>
                <a:ea typeface="黑体" panose="02010609060101010101" pitchFamily="49" charset="-122"/>
              </a:rPr>
              <a:t>平衡力：</a:t>
            </a:r>
          </a:p>
          <a:p>
            <a:pPr>
              <a:buFont typeface="Arial" panose="020B0604020202020204" pitchFamily="34" charset="0"/>
              <a:buNone/>
            </a:pPr>
            <a:r>
              <a:rPr kumimoji="0" lang="zh-CN" altLang="en-US" sz="2800">
                <a:solidFill>
                  <a:srgbClr val="000000"/>
                </a:solidFill>
                <a:latin typeface="Arial" panose="020B0604020202020204" pitchFamily="34" charset="0"/>
                <a:ea typeface="黑体" panose="02010609060101010101" pitchFamily="49" charset="-122"/>
              </a:rPr>
              <a:t>同一物体，大小相等，方向相反，在一条直线上</a:t>
            </a:r>
          </a:p>
        </p:txBody>
      </p:sp>
      <p:sp>
        <p:nvSpPr>
          <p:cNvPr id="14362" name="Text Box 40"/>
          <p:cNvSpPr txBox="1">
            <a:spLocks noChangeArrowheads="1"/>
          </p:cNvSpPr>
          <p:nvPr/>
        </p:nvSpPr>
        <p:spPr bwMode="auto">
          <a:xfrm>
            <a:off x="1007534" y="4868863"/>
            <a:ext cx="11015133" cy="946150"/>
          </a:xfrm>
          <a:prstGeom prst="rect">
            <a:avLst/>
          </a:prstGeom>
          <a:noFill/>
          <a:ln w="9525">
            <a:noFill/>
            <a:miter lim="800000"/>
          </a:ln>
        </p:spPr>
        <p:txBody>
          <a:bodyPr>
            <a:spAutoFit/>
          </a:bodyPr>
          <a:lstStyle/>
          <a:p>
            <a:pPr>
              <a:buFont typeface="Arial" panose="020B0604020202020204" pitchFamily="34" charset="0"/>
              <a:buNone/>
            </a:pPr>
            <a:r>
              <a:rPr kumimoji="0" lang="zh-CN" altLang="en-US" sz="2800">
                <a:solidFill>
                  <a:srgbClr val="000000"/>
                </a:solidFill>
                <a:latin typeface="Arial" panose="020B0604020202020204" pitchFamily="34" charset="0"/>
                <a:ea typeface="黑体" panose="02010609060101010101" pitchFamily="49" charset="-122"/>
              </a:rPr>
              <a:t>相互作用力：</a:t>
            </a:r>
          </a:p>
          <a:p>
            <a:pPr>
              <a:buFont typeface="Arial" panose="020B0604020202020204" pitchFamily="34" charset="0"/>
              <a:buNone/>
            </a:pPr>
            <a:r>
              <a:rPr kumimoji="0" lang="zh-CN" altLang="en-US" sz="2800">
                <a:solidFill>
                  <a:srgbClr val="000000"/>
                </a:solidFill>
                <a:latin typeface="Arial" panose="020B0604020202020204" pitchFamily="34" charset="0"/>
                <a:ea typeface="黑体" panose="02010609060101010101" pitchFamily="49" charset="-122"/>
              </a:rPr>
              <a:t>不同物体，大小相等，方向相反，在一条直线上</a:t>
            </a:r>
          </a:p>
        </p:txBody>
      </p:sp>
      <p:sp>
        <p:nvSpPr>
          <p:cNvPr id="509979" name="Text Box 41"/>
          <p:cNvSpPr txBox="1">
            <a:spLocks noChangeArrowheads="1"/>
          </p:cNvSpPr>
          <p:nvPr/>
        </p:nvSpPr>
        <p:spPr bwMode="auto">
          <a:xfrm>
            <a:off x="2336609" y="260350"/>
            <a:ext cx="6955750" cy="769441"/>
          </a:xfrm>
          <a:prstGeom prst="rect">
            <a:avLst/>
          </a:prstGeom>
          <a:noFill/>
          <a:ln w="9525">
            <a:noFill/>
            <a:miter lim="800000"/>
          </a:ln>
        </p:spPr>
        <p:txBody>
          <a:bodyPr wrap="none">
            <a:spAutoFit/>
          </a:bodyPr>
          <a:lstStyle/>
          <a:p>
            <a:pPr algn="ctr">
              <a:buFont typeface="Arial" panose="020B0604020202020204" pitchFamily="34" charset="0"/>
              <a:buNone/>
            </a:pPr>
            <a:r>
              <a:rPr kumimoji="0" lang="zh-CN" altLang="en-US" sz="4400">
                <a:solidFill>
                  <a:schemeClr val="tx2"/>
                </a:solidFill>
                <a:latin typeface="Arial" panose="020B0604020202020204" pitchFamily="34" charset="0"/>
                <a:ea typeface="黑体" panose="02010609060101010101" pitchFamily="49" charset="-122"/>
              </a:rPr>
              <a:t>平衡力与相互作用力的区别</a:t>
            </a:r>
          </a:p>
        </p:txBody>
      </p:sp>
      <p:sp>
        <p:nvSpPr>
          <p:cNvPr id="237575" name="Rectangle 7"/>
          <p:cNvSpPr>
            <a:spLocks noChangeArrowheads="1"/>
          </p:cNvSpPr>
          <p:nvPr/>
        </p:nvSpPr>
        <p:spPr bwMode="auto">
          <a:xfrm>
            <a:off x="431801" y="6134101"/>
            <a:ext cx="11377084" cy="608013"/>
          </a:xfrm>
          <a:prstGeom prst="rect">
            <a:avLst/>
          </a:prstGeom>
          <a:noFill/>
          <a:ln w="9525">
            <a:noFill/>
            <a:miter lim="800000"/>
          </a:ln>
        </p:spPr>
        <p:txBody>
          <a:bodyPr>
            <a:spAutoFit/>
          </a:bodyPr>
          <a:lstStyle/>
          <a:p>
            <a:pPr>
              <a:lnSpc>
                <a:spcPct val="130000"/>
              </a:lnSpc>
            </a:pPr>
            <a:r>
              <a:rPr lang="zh-CN" altLang="en-US" sz="2600" b="1">
                <a:solidFill>
                  <a:srgbClr val="FF0000"/>
                </a:solidFill>
                <a:latin typeface="黑体" panose="02010609060101010101" pitchFamily="49" charset="-122"/>
                <a:ea typeface="黑体" panose="02010609060101010101" pitchFamily="49" charset="-122"/>
              </a:rPr>
              <a:t>不同点：作用的物体不同   相同点：等大、反向、共线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61"/>
                                        </p:tgtEl>
                                        <p:attrNameLst>
                                          <p:attrName>style.visibility</p:attrName>
                                        </p:attrNameLst>
                                      </p:cBhvr>
                                      <p:to>
                                        <p:strVal val="visible"/>
                                      </p:to>
                                    </p:set>
                                    <p:animEffect transition="in" filter="blinds(horizontal)">
                                      <p:cBhvr>
                                        <p:cTn id="7" dur="500"/>
                                        <p:tgtEl>
                                          <p:spTgt spid="143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62"/>
                                        </p:tgtEl>
                                        <p:attrNameLst>
                                          <p:attrName>style.visibility</p:attrName>
                                        </p:attrNameLst>
                                      </p:cBhvr>
                                      <p:to>
                                        <p:strVal val="visible"/>
                                      </p:to>
                                    </p:set>
                                    <p:animEffect transition="in" filter="blinds(horizontal)">
                                      <p:cBhvr>
                                        <p:cTn id="12" dur="500"/>
                                        <p:tgtEl>
                                          <p:spTgt spid="1436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75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1" grpId="0" autoUpdateAnimBg="0"/>
      <p:bldP spid="14362" grpId="0" autoUpdateAnimBg="0"/>
      <p:bldP spid="23757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矩形 241666"/>
          <p:cNvSpPr>
            <a:spLocks noChangeArrowheads="1"/>
          </p:cNvSpPr>
          <p:nvPr/>
        </p:nvSpPr>
        <p:spPr bwMode="auto">
          <a:xfrm>
            <a:off x="918634" y="1125539"/>
            <a:ext cx="10289117" cy="1200329"/>
          </a:xfrm>
          <a:prstGeom prst="rect">
            <a:avLst/>
          </a:prstGeom>
          <a:noFill/>
          <a:ln w="9525">
            <a:noFill/>
            <a:miter lim="800000"/>
          </a:ln>
        </p:spPr>
        <p:txBody>
          <a:bodyPr>
            <a:spAutoFit/>
          </a:bodyPr>
          <a:lstStyle/>
          <a:p>
            <a:pPr>
              <a:lnSpc>
                <a:spcPct val="150000"/>
              </a:lnSpc>
              <a:spcBef>
                <a:spcPct val="0"/>
              </a:spcBef>
            </a:pPr>
            <a:r>
              <a:rPr lang="zh-CN" altLang="en-US" sz="2400" b="1">
                <a:solidFill>
                  <a:srgbClr val="0000FF"/>
                </a:solidFill>
              </a:rPr>
              <a:t>实际上物体不受力的情况是没有的，我们平常看到的物体保持静止或匀速直线运动状态情况都是因为物体受平衡力的缘故．</a:t>
            </a:r>
          </a:p>
        </p:txBody>
      </p:sp>
      <p:sp>
        <p:nvSpPr>
          <p:cNvPr id="241668" name="文本框 241667"/>
          <p:cNvSpPr txBox="1">
            <a:spLocks noChangeArrowheads="1"/>
          </p:cNvSpPr>
          <p:nvPr/>
        </p:nvSpPr>
        <p:spPr bwMode="auto">
          <a:xfrm>
            <a:off x="903818" y="2852739"/>
            <a:ext cx="4607983" cy="733425"/>
          </a:xfrm>
          <a:prstGeom prst="rect">
            <a:avLst/>
          </a:prstGeom>
          <a:noFill/>
          <a:ln w="9525">
            <a:noFill/>
            <a:miter lim="800000"/>
          </a:ln>
        </p:spPr>
        <p:txBody>
          <a:bodyPr>
            <a:spAutoFit/>
          </a:bodyPr>
          <a:lstStyle/>
          <a:p>
            <a:pPr>
              <a:lnSpc>
                <a:spcPct val="150000"/>
              </a:lnSpc>
              <a:spcBef>
                <a:spcPct val="0"/>
              </a:spcBef>
            </a:pPr>
            <a:r>
              <a:rPr lang="zh-CN" altLang="en-US" sz="2800" b="1">
                <a:solidFill>
                  <a:srgbClr val="FF0000"/>
                </a:solidFill>
              </a:rPr>
              <a:t>力与运动的关系：</a:t>
            </a:r>
          </a:p>
        </p:txBody>
      </p:sp>
      <p:sp>
        <p:nvSpPr>
          <p:cNvPr id="241690" name="文本框 241689"/>
          <p:cNvSpPr txBox="1">
            <a:spLocks noChangeArrowheads="1"/>
          </p:cNvSpPr>
          <p:nvPr/>
        </p:nvSpPr>
        <p:spPr bwMode="auto">
          <a:xfrm>
            <a:off x="1041266" y="4370388"/>
            <a:ext cx="542136" cy="461665"/>
          </a:xfrm>
          <a:prstGeom prst="rect">
            <a:avLst/>
          </a:prstGeom>
          <a:noFill/>
          <a:ln w="28575">
            <a:noFill/>
            <a:miter lim="800000"/>
          </a:ln>
        </p:spPr>
        <p:txBody>
          <a:bodyPr wrap="none">
            <a:spAutoFit/>
          </a:bodyPr>
          <a:lstStyle/>
          <a:p>
            <a:pPr algn="ctr"/>
            <a:r>
              <a:rPr lang="en-US" altLang="zh-CN" sz="2400" b="1"/>
              <a:t>0N</a:t>
            </a:r>
          </a:p>
        </p:txBody>
      </p:sp>
      <p:sp>
        <p:nvSpPr>
          <p:cNvPr id="241691" name="文本框 241690"/>
          <p:cNvSpPr txBox="1">
            <a:spLocks noChangeArrowheads="1"/>
          </p:cNvSpPr>
          <p:nvPr/>
        </p:nvSpPr>
        <p:spPr bwMode="auto">
          <a:xfrm>
            <a:off x="2423585" y="3892550"/>
            <a:ext cx="1729316" cy="457200"/>
          </a:xfrm>
          <a:prstGeom prst="rect">
            <a:avLst/>
          </a:prstGeom>
          <a:noFill/>
          <a:ln w="28575">
            <a:noFill/>
            <a:miter lim="800000"/>
          </a:ln>
        </p:spPr>
        <p:txBody>
          <a:bodyPr>
            <a:spAutoFit/>
          </a:bodyPr>
          <a:lstStyle/>
          <a:p>
            <a:pPr algn="ctr"/>
            <a:r>
              <a:rPr lang="zh-CN" altLang="en-US" sz="2400" b="1"/>
              <a:t>不受力</a:t>
            </a:r>
          </a:p>
        </p:txBody>
      </p:sp>
      <p:sp>
        <p:nvSpPr>
          <p:cNvPr id="241692" name="文本框 241691"/>
          <p:cNvSpPr txBox="1">
            <a:spLocks noChangeArrowheads="1"/>
          </p:cNvSpPr>
          <p:nvPr/>
        </p:nvSpPr>
        <p:spPr bwMode="auto">
          <a:xfrm>
            <a:off x="5971118" y="3865563"/>
            <a:ext cx="1229783" cy="457200"/>
          </a:xfrm>
          <a:prstGeom prst="rect">
            <a:avLst/>
          </a:prstGeom>
          <a:noFill/>
          <a:ln w="28575">
            <a:noFill/>
            <a:miter lim="800000"/>
          </a:ln>
        </p:spPr>
        <p:txBody>
          <a:bodyPr>
            <a:spAutoFit/>
          </a:bodyPr>
          <a:lstStyle/>
          <a:p>
            <a:pPr algn="ctr"/>
            <a:r>
              <a:rPr lang="zh-CN" altLang="en-US" sz="2400" b="1"/>
              <a:t>静止</a:t>
            </a:r>
          </a:p>
        </p:txBody>
      </p:sp>
      <p:sp>
        <p:nvSpPr>
          <p:cNvPr id="241693" name="文本框 241692"/>
          <p:cNvSpPr txBox="1">
            <a:spLocks noChangeArrowheads="1"/>
          </p:cNvSpPr>
          <p:nvPr/>
        </p:nvSpPr>
        <p:spPr bwMode="auto">
          <a:xfrm>
            <a:off x="5930900" y="4779963"/>
            <a:ext cx="2990851" cy="457200"/>
          </a:xfrm>
          <a:prstGeom prst="rect">
            <a:avLst/>
          </a:prstGeom>
          <a:noFill/>
          <a:ln w="28575">
            <a:noFill/>
            <a:miter lim="800000"/>
          </a:ln>
        </p:spPr>
        <p:txBody>
          <a:bodyPr>
            <a:spAutoFit/>
          </a:bodyPr>
          <a:lstStyle/>
          <a:p>
            <a:pPr algn="ctr"/>
            <a:r>
              <a:rPr lang="zh-CN" altLang="en-US" sz="2400" b="1"/>
              <a:t>匀速直线运动</a:t>
            </a:r>
          </a:p>
        </p:txBody>
      </p:sp>
      <p:sp>
        <p:nvSpPr>
          <p:cNvPr id="241694" name="文本框 241693"/>
          <p:cNvSpPr txBox="1">
            <a:spLocks noChangeArrowheads="1"/>
          </p:cNvSpPr>
          <p:nvPr/>
        </p:nvSpPr>
        <p:spPr bwMode="auto">
          <a:xfrm>
            <a:off x="9074151" y="4265613"/>
            <a:ext cx="2895600" cy="457200"/>
          </a:xfrm>
          <a:prstGeom prst="rect">
            <a:avLst/>
          </a:prstGeom>
          <a:noFill/>
          <a:ln w="28575">
            <a:noFill/>
            <a:miter lim="800000"/>
          </a:ln>
        </p:spPr>
        <p:txBody>
          <a:bodyPr>
            <a:spAutoFit/>
          </a:bodyPr>
          <a:lstStyle/>
          <a:p>
            <a:pPr algn="ctr"/>
            <a:r>
              <a:rPr lang="zh-CN" altLang="en-US" sz="2400" b="1"/>
              <a:t>平衡状态</a:t>
            </a:r>
          </a:p>
        </p:txBody>
      </p:sp>
      <p:sp>
        <p:nvSpPr>
          <p:cNvPr id="241695" name="文本框 241694"/>
          <p:cNvSpPr txBox="1">
            <a:spLocks noChangeArrowheads="1"/>
          </p:cNvSpPr>
          <p:nvPr/>
        </p:nvSpPr>
        <p:spPr bwMode="auto">
          <a:xfrm>
            <a:off x="2404534" y="4710113"/>
            <a:ext cx="1657351" cy="457200"/>
          </a:xfrm>
          <a:prstGeom prst="rect">
            <a:avLst/>
          </a:prstGeom>
          <a:noFill/>
          <a:ln w="28575">
            <a:noFill/>
            <a:miter lim="800000"/>
          </a:ln>
        </p:spPr>
        <p:txBody>
          <a:bodyPr>
            <a:spAutoFit/>
          </a:bodyPr>
          <a:lstStyle/>
          <a:p>
            <a:pPr algn="ctr"/>
            <a:r>
              <a:rPr lang="zh-CN" altLang="en-US" sz="2400" b="1"/>
              <a:t>平衡力</a:t>
            </a:r>
          </a:p>
        </p:txBody>
      </p:sp>
      <p:sp>
        <p:nvSpPr>
          <p:cNvPr id="241696" name="直接连接符 241695"/>
          <p:cNvSpPr>
            <a:spLocks noChangeShapeType="1"/>
          </p:cNvSpPr>
          <p:nvPr/>
        </p:nvSpPr>
        <p:spPr bwMode="auto">
          <a:xfrm flipV="1">
            <a:off x="1716617" y="4211639"/>
            <a:ext cx="812800" cy="333375"/>
          </a:xfrm>
          <a:prstGeom prst="line">
            <a:avLst/>
          </a:prstGeom>
          <a:noFill/>
          <a:ln w="28575">
            <a:solidFill>
              <a:schemeClr val="tx1"/>
            </a:solidFill>
            <a:round/>
            <a:tailEnd type="triangle" w="med" len="med"/>
          </a:ln>
        </p:spPr>
        <p:txBody>
          <a:bodyPr/>
          <a:lstStyle/>
          <a:p>
            <a:endParaRPr lang="zh-CN" altLang="en-US"/>
          </a:p>
        </p:txBody>
      </p:sp>
      <p:sp>
        <p:nvSpPr>
          <p:cNvPr id="241699" name="直接连接符 241698"/>
          <p:cNvSpPr>
            <a:spLocks noChangeShapeType="1"/>
          </p:cNvSpPr>
          <p:nvPr/>
        </p:nvSpPr>
        <p:spPr bwMode="auto">
          <a:xfrm>
            <a:off x="7035801" y="4086226"/>
            <a:ext cx="2383367" cy="373063"/>
          </a:xfrm>
          <a:prstGeom prst="line">
            <a:avLst/>
          </a:prstGeom>
          <a:noFill/>
          <a:ln w="28575">
            <a:solidFill>
              <a:schemeClr val="tx1"/>
            </a:solidFill>
            <a:round/>
            <a:tailEnd type="triangle" w="med" len="med"/>
          </a:ln>
        </p:spPr>
        <p:txBody>
          <a:bodyPr/>
          <a:lstStyle/>
          <a:p>
            <a:endParaRPr lang="zh-CN" altLang="en-US"/>
          </a:p>
        </p:txBody>
      </p:sp>
      <p:sp>
        <p:nvSpPr>
          <p:cNvPr id="241700" name="直接连接符 241699"/>
          <p:cNvSpPr>
            <a:spLocks noChangeShapeType="1"/>
          </p:cNvSpPr>
          <p:nvPr/>
        </p:nvSpPr>
        <p:spPr bwMode="auto">
          <a:xfrm>
            <a:off x="1735667" y="4613275"/>
            <a:ext cx="829733" cy="304800"/>
          </a:xfrm>
          <a:prstGeom prst="line">
            <a:avLst/>
          </a:prstGeom>
          <a:noFill/>
          <a:ln w="28575">
            <a:solidFill>
              <a:schemeClr val="tx1"/>
            </a:solidFill>
            <a:round/>
            <a:tailEnd type="triangle" w="med" len="med"/>
          </a:ln>
        </p:spPr>
        <p:txBody>
          <a:bodyPr/>
          <a:lstStyle/>
          <a:p>
            <a:endParaRPr lang="zh-CN" altLang="en-US"/>
          </a:p>
        </p:txBody>
      </p:sp>
      <p:sp>
        <p:nvSpPr>
          <p:cNvPr id="241702" name="直接连接符 241701"/>
          <p:cNvSpPr>
            <a:spLocks noChangeShapeType="1"/>
          </p:cNvSpPr>
          <p:nvPr/>
        </p:nvSpPr>
        <p:spPr bwMode="auto">
          <a:xfrm flipV="1">
            <a:off x="8773584" y="4516438"/>
            <a:ext cx="736600" cy="430212"/>
          </a:xfrm>
          <a:prstGeom prst="line">
            <a:avLst/>
          </a:prstGeom>
          <a:noFill/>
          <a:ln w="28575">
            <a:solidFill>
              <a:schemeClr val="tx1"/>
            </a:solidFill>
            <a:round/>
            <a:tailEnd type="triangle" w="med" len="med"/>
          </a:ln>
        </p:spPr>
        <p:txBody>
          <a:bodyPr/>
          <a:lstStyle/>
          <a:p>
            <a:endParaRPr lang="zh-CN" altLang="en-US"/>
          </a:p>
        </p:txBody>
      </p:sp>
      <p:sp>
        <p:nvSpPr>
          <p:cNvPr id="241705" name="文本框 241704"/>
          <p:cNvSpPr txBox="1">
            <a:spLocks noChangeArrowheads="1"/>
          </p:cNvSpPr>
          <p:nvPr/>
        </p:nvSpPr>
        <p:spPr bwMode="auto">
          <a:xfrm>
            <a:off x="1940312" y="5559425"/>
            <a:ext cx="4647426" cy="461665"/>
          </a:xfrm>
          <a:prstGeom prst="rect">
            <a:avLst/>
          </a:prstGeom>
          <a:noFill/>
          <a:ln w="28575">
            <a:noFill/>
            <a:miter lim="800000"/>
          </a:ln>
        </p:spPr>
        <p:txBody>
          <a:bodyPr wrap="none">
            <a:spAutoFit/>
          </a:bodyPr>
          <a:lstStyle/>
          <a:p>
            <a:pPr algn="ctr"/>
            <a:r>
              <a:rPr lang="en-US" altLang="zh-CN" sz="2400" b="1">
                <a:solidFill>
                  <a:srgbClr val="FF0000"/>
                </a:solidFill>
              </a:rPr>
              <a:t>*</a:t>
            </a:r>
            <a:r>
              <a:rPr lang="zh-CN" altLang="en-US" sz="2400" b="1">
                <a:solidFill>
                  <a:srgbClr val="FF0000"/>
                </a:solidFill>
              </a:rPr>
              <a:t>力和运动总是一个前提两种结局</a:t>
            </a:r>
          </a:p>
        </p:txBody>
      </p:sp>
      <p:sp>
        <p:nvSpPr>
          <p:cNvPr id="241706" name="左右箭头 241705"/>
          <p:cNvSpPr>
            <a:spLocks noChangeArrowheads="1"/>
          </p:cNvSpPr>
          <p:nvPr/>
        </p:nvSpPr>
        <p:spPr bwMode="auto">
          <a:xfrm>
            <a:off x="4116918" y="4089400"/>
            <a:ext cx="1866900" cy="98425"/>
          </a:xfrm>
          <a:prstGeom prst="leftRightArrow">
            <a:avLst>
              <a:gd name="adj1" fmla="val 50000"/>
              <a:gd name="adj2" fmla="val 284450"/>
            </a:avLst>
          </a:prstGeom>
          <a:solidFill>
            <a:schemeClr val="accent1"/>
          </a:solidFill>
          <a:ln w="28575">
            <a:solidFill>
              <a:schemeClr val="tx1"/>
            </a:solidFill>
            <a:miter lim="800000"/>
          </a:ln>
        </p:spPr>
        <p:txBody>
          <a:bodyPr/>
          <a:lstStyle/>
          <a:p>
            <a:pPr algn="ctr"/>
            <a:endParaRPr lang="zh-CN" altLang="en-US"/>
          </a:p>
        </p:txBody>
      </p:sp>
      <p:sp>
        <p:nvSpPr>
          <p:cNvPr id="241707" name="左右箭头 241706"/>
          <p:cNvSpPr>
            <a:spLocks noChangeArrowheads="1"/>
          </p:cNvSpPr>
          <p:nvPr/>
        </p:nvSpPr>
        <p:spPr bwMode="auto">
          <a:xfrm rot="1262251" flipV="1">
            <a:off x="4023785" y="4468813"/>
            <a:ext cx="2135716" cy="93662"/>
          </a:xfrm>
          <a:prstGeom prst="leftRightArrow">
            <a:avLst>
              <a:gd name="adj1" fmla="val 50000"/>
              <a:gd name="adj2" fmla="val 341956"/>
            </a:avLst>
          </a:prstGeom>
          <a:solidFill>
            <a:schemeClr val="accent1"/>
          </a:solidFill>
          <a:ln w="28575">
            <a:solidFill>
              <a:schemeClr val="tx1"/>
            </a:solidFill>
            <a:miter lim="800000"/>
          </a:ln>
        </p:spPr>
        <p:txBody>
          <a:bodyPr/>
          <a:lstStyle/>
          <a:p>
            <a:pPr algn="ctr"/>
            <a:endParaRPr lang="zh-CN" altLang="en-US"/>
          </a:p>
        </p:txBody>
      </p:sp>
      <p:sp>
        <p:nvSpPr>
          <p:cNvPr id="241708" name="左右箭头 241707"/>
          <p:cNvSpPr>
            <a:spLocks noChangeArrowheads="1"/>
          </p:cNvSpPr>
          <p:nvPr/>
        </p:nvSpPr>
        <p:spPr bwMode="auto">
          <a:xfrm rot="-1179229">
            <a:off x="3837518" y="4532314"/>
            <a:ext cx="2372783" cy="134937"/>
          </a:xfrm>
          <a:prstGeom prst="leftRightArrow">
            <a:avLst>
              <a:gd name="adj1" fmla="val 50000"/>
              <a:gd name="adj2" fmla="val 263705"/>
            </a:avLst>
          </a:prstGeom>
          <a:solidFill>
            <a:schemeClr val="accent1"/>
          </a:solidFill>
          <a:ln w="28575">
            <a:solidFill>
              <a:schemeClr val="tx1"/>
            </a:solidFill>
            <a:miter lim="800000"/>
          </a:ln>
        </p:spPr>
        <p:txBody>
          <a:bodyPr/>
          <a:lstStyle/>
          <a:p>
            <a:pPr algn="ctr"/>
            <a:endParaRPr lang="zh-CN" altLang="en-US"/>
          </a:p>
        </p:txBody>
      </p:sp>
      <p:sp>
        <p:nvSpPr>
          <p:cNvPr id="241709" name="左右箭头 241708"/>
          <p:cNvSpPr>
            <a:spLocks noChangeArrowheads="1"/>
          </p:cNvSpPr>
          <p:nvPr/>
        </p:nvSpPr>
        <p:spPr bwMode="auto">
          <a:xfrm>
            <a:off x="3985685" y="5002213"/>
            <a:ext cx="2180167" cy="112712"/>
          </a:xfrm>
          <a:prstGeom prst="leftRightArrow">
            <a:avLst>
              <a:gd name="adj1" fmla="val 50000"/>
              <a:gd name="adj2" fmla="val 290075"/>
            </a:avLst>
          </a:prstGeom>
          <a:solidFill>
            <a:schemeClr val="accent1"/>
          </a:solidFill>
          <a:ln w="28575">
            <a:solidFill>
              <a:schemeClr val="tx1"/>
            </a:solidFill>
            <a:miter lim="800000"/>
          </a:ln>
        </p:spPr>
        <p:txBody>
          <a:bodyP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1667"/>
                                        </p:tgtEl>
                                        <p:attrNameLst>
                                          <p:attrName>style.visibility</p:attrName>
                                        </p:attrNameLst>
                                      </p:cBhvr>
                                      <p:to>
                                        <p:strVal val="visible"/>
                                      </p:to>
                                    </p:set>
                                    <p:anim calcmode="lin" valueType="num">
                                      <p:cBhvr additive="base">
                                        <p:cTn id="7" dur="500" fill="hold"/>
                                        <p:tgtEl>
                                          <p:spTgt spid="241667"/>
                                        </p:tgtEl>
                                        <p:attrNameLst>
                                          <p:attrName>ppt_x</p:attrName>
                                        </p:attrNameLst>
                                      </p:cBhvr>
                                      <p:tavLst>
                                        <p:tav tm="0">
                                          <p:val>
                                            <p:strVal val="#ppt_x"/>
                                          </p:val>
                                        </p:tav>
                                        <p:tav tm="100000">
                                          <p:val>
                                            <p:strVal val="#ppt_x"/>
                                          </p:val>
                                        </p:tav>
                                      </p:tavLst>
                                    </p:anim>
                                    <p:anim calcmode="lin" valueType="num">
                                      <p:cBhvr additive="base">
                                        <p:cTn id="8" dur="500" fill="hold"/>
                                        <p:tgtEl>
                                          <p:spTgt spid="2416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1668"/>
                                        </p:tgtEl>
                                        <p:attrNameLst>
                                          <p:attrName>style.visibility</p:attrName>
                                        </p:attrNameLst>
                                      </p:cBhvr>
                                      <p:to>
                                        <p:strVal val="visible"/>
                                      </p:to>
                                    </p:set>
                                    <p:anim calcmode="lin" valueType="num">
                                      <p:cBhvr additive="base">
                                        <p:cTn id="13" dur="500" fill="hold"/>
                                        <p:tgtEl>
                                          <p:spTgt spid="241668"/>
                                        </p:tgtEl>
                                        <p:attrNameLst>
                                          <p:attrName>ppt_x</p:attrName>
                                        </p:attrNameLst>
                                      </p:cBhvr>
                                      <p:tavLst>
                                        <p:tav tm="0">
                                          <p:val>
                                            <p:strVal val="#ppt_x"/>
                                          </p:val>
                                        </p:tav>
                                        <p:tav tm="100000">
                                          <p:val>
                                            <p:strVal val="#ppt_x"/>
                                          </p:val>
                                        </p:tav>
                                      </p:tavLst>
                                    </p:anim>
                                    <p:anim calcmode="lin" valueType="num">
                                      <p:cBhvr additive="base">
                                        <p:cTn id="14" dur="500" fill="hold"/>
                                        <p:tgtEl>
                                          <p:spTgt spid="24166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1691"/>
                                        </p:tgtEl>
                                        <p:attrNameLst>
                                          <p:attrName>style.visibility</p:attrName>
                                        </p:attrNameLst>
                                      </p:cBhvr>
                                      <p:to>
                                        <p:strVal val="visible"/>
                                      </p:to>
                                    </p:set>
                                    <p:anim calcmode="lin" valueType="num">
                                      <p:cBhvr additive="base">
                                        <p:cTn id="19" dur="500" fill="hold"/>
                                        <p:tgtEl>
                                          <p:spTgt spid="241691"/>
                                        </p:tgtEl>
                                        <p:attrNameLst>
                                          <p:attrName>ppt_x</p:attrName>
                                        </p:attrNameLst>
                                      </p:cBhvr>
                                      <p:tavLst>
                                        <p:tav tm="0">
                                          <p:val>
                                            <p:strVal val="#ppt_x"/>
                                          </p:val>
                                        </p:tav>
                                        <p:tav tm="100000">
                                          <p:val>
                                            <p:strVal val="#ppt_x"/>
                                          </p:val>
                                        </p:tav>
                                      </p:tavLst>
                                    </p:anim>
                                    <p:anim calcmode="lin" valueType="num">
                                      <p:cBhvr additive="base">
                                        <p:cTn id="20" dur="500" fill="hold"/>
                                        <p:tgtEl>
                                          <p:spTgt spid="24169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1706"/>
                                        </p:tgtEl>
                                        <p:attrNameLst>
                                          <p:attrName>style.visibility</p:attrName>
                                        </p:attrNameLst>
                                      </p:cBhvr>
                                      <p:to>
                                        <p:strVal val="visible"/>
                                      </p:to>
                                    </p:set>
                                    <p:anim calcmode="lin" valueType="num">
                                      <p:cBhvr additive="base">
                                        <p:cTn id="25" dur="500" fill="hold"/>
                                        <p:tgtEl>
                                          <p:spTgt spid="241706"/>
                                        </p:tgtEl>
                                        <p:attrNameLst>
                                          <p:attrName>ppt_x</p:attrName>
                                        </p:attrNameLst>
                                      </p:cBhvr>
                                      <p:tavLst>
                                        <p:tav tm="0">
                                          <p:val>
                                            <p:strVal val="#ppt_x"/>
                                          </p:val>
                                        </p:tav>
                                        <p:tav tm="100000">
                                          <p:val>
                                            <p:strVal val="#ppt_x"/>
                                          </p:val>
                                        </p:tav>
                                      </p:tavLst>
                                    </p:anim>
                                    <p:anim calcmode="lin" valueType="num">
                                      <p:cBhvr additive="base">
                                        <p:cTn id="26" dur="500" fill="hold"/>
                                        <p:tgtEl>
                                          <p:spTgt spid="24170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1692"/>
                                        </p:tgtEl>
                                        <p:attrNameLst>
                                          <p:attrName>style.visibility</p:attrName>
                                        </p:attrNameLst>
                                      </p:cBhvr>
                                      <p:to>
                                        <p:strVal val="visible"/>
                                      </p:to>
                                    </p:set>
                                    <p:anim calcmode="lin" valueType="num">
                                      <p:cBhvr additive="base">
                                        <p:cTn id="31" dur="500" fill="hold"/>
                                        <p:tgtEl>
                                          <p:spTgt spid="241692"/>
                                        </p:tgtEl>
                                        <p:attrNameLst>
                                          <p:attrName>ppt_x</p:attrName>
                                        </p:attrNameLst>
                                      </p:cBhvr>
                                      <p:tavLst>
                                        <p:tav tm="0">
                                          <p:val>
                                            <p:strVal val="#ppt_x"/>
                                          </p:val>
                                        </p:tav>
                                        <p:tav tm="100000">
                                          <p:val>
                                            <p:strVal val="#ppt_x"/>
                                          </p:val>
                                        </p:tav>
                                      </p:tavLst>
                                    </p:anim>
                                    <p:anim calcmode="lin" valueType="num">
                                      <p:cBhvr additive="base">
                                        <p:cTn id="32" dur="500" fill="hold"/>
                                        <p:tgtEl>
                                          <p:spTgt spid="24169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1707"/>
                                        </p:tgtEl>
                                        <p:attrNameLst>
                                          <p:attrName>style.visibility</p:attrName>
                                        </p:attrNameLst>
                                      </p:cBhvr>
                                      <p:to>
                                        <p:strVal val="visible"/>
                                      </p:to>
                                    </p:set>
                                    <p:anim calcmode="lin" valueType="num">
                                      <p:cBhvr additive="base">
                                        <p:cTn id="37" dur="500" fill="hold"/>
                                        <p:tgtEl>
                                          <p:spTgt spid="241707"/>
                                        </p:tgtEl>
                                        <p:attrNameLst>
                                          <p:attrName>ppt_x</p:attrName>
                                        </p:attrNameLst>
                                      </p:cBhvr>
                                      <p:tavLst>
                                        <p:tav tm="0">
                                          <p:val>
                                            <p:strVal val="#ppt_x"/>
                                          </p:val>
                                        </p:tav>
                                        <p:tav tm="100000">
                                          <p:val>
                                            <p:strVal val="#ppt_x"/>
                                          </p:val>
                                        </p:tav>
                                      </p:tavLst>
                                    </p:anim>
                                    <p:anim calcmode="lin" valueType="num">
                                      <p:cBhvr additive="base">
                                        <p:cTn id="38" dur="500" fill="hold"/>
                                        <p:tgtEl>
                                          <p:spTgt spid="24170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1693"/>
                                        </p:tgtEl>
                                        <p:attrNameLst>
                                          <p:attrName>style.visibility</p:attrName>
                                        </p:attrNameLst>
                                      </p:cBhvr>
                                      <p:to>
                                        <p:strVal val="visible"/>
                                      </p:to>
                                    </p:set>
                                    <p:anim calcmode="lin" valueType="num">
                                      <p:cBhvr additive="base">
                                        <p:cTn id="43" dur="500" fill="hold"/>
                                        <p:tgtEl>
                                          <p:spTgt spid="241693"/>
                                        </p:tgtEl>
                                        <p:attrNameLst>
                                          <p:attrName>ppt_x</p:attrName>
                                        </p:attrNameLst>
                                      </p:cBhvr>
                                      <p:tavLst>
                                        <p:tav tm="0">
                                          <p:val>
                                            <p:strVal val="#ppt_x"/>
                                          </p:val>
                                        </p:tav>
                                        <p:tav tm="100000">
                                          <p:val>
                                            <p:strVal val="#ppt_x"/>
                                          </p:val>
                                        </p:tav>
                                      </p:tavLst>
                                    </p:anim>
                                    <p:anim calcmode="lin" valueType="num">
                                      <p:cBhvr additive="base">
                                        <p:cTn id="44" dur="500" fill="hold"/>
                                        <p:tgtEl>
                                          <p:spTgt spid="24169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41695"/>
                                        </p:tgtEl>
                                        <p:attrNameLst>
                                          <p:attrName>style.visibility</p:attrName>
                                        </p:attrNameLst>
                                      </p:cBhvr>
                                      <p:to>
                                        <p:strVal val="visible"/>
                                      </p:to>
                                    </p:set>
                                    <p:anim calcmode="lin" valueType="num">
                                      <p:cBhvr additive="base">
                                        <p:cTn id="49" dur="500" fill="hold"/>
                                        <p:tgtEl>
                                          <p:spTgt spid="241695"/>
                                        </p:tgtEl>
                                        <p:attrNameLst>
                                          <p:attrName>ppt_x</p:attrName>
                                        </p:attrNameLst>
                                      </p:cBhvr>
                                      <p:tavLst>
                                        <p:tav tm="0">
                                          <p:val>
                                            <p:strVal val="#ppt_x"/>
                                          </p:val>
                                        </p:tav>
                                        <p:tav tm="100000">
                                          <p:val>
                                            <p:strVal val="#ppt_x"/>
                                          </p:val>
                                        </p:tav>
                                      </p:tavLst>
                                    </p:anim>
                                    <p:anim calcmode="lin" valueType="num">
                                      <p:cBhvr additive="base">
                                        <p:cTn id="50" dur="500" fill="hold"/>
                                        <p:tgtEl>
                                          <p:spTgt spid="24169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41708"/>
                                        </p:tgtEl>
                                        <p:attrNameLst>
                                          <p:attrName>style.visibility</p:attrName>
                                        </p:attrNameLst>
                                      </p:cBhvr>
                                      <p:to>
                                        <p:strVal val="visible"/>
                                      </p:to>
                                    </p:set>
                                    <p:anim calcmode="lin" valueType="num">
                                      <p:cBhvr additive="base">
                                        <p:cTn id="55" dur="500" fill="hold"/>
                                        <p:tgtEl>
                                          <p:spTgt spid="241708"/>
                                        </p:tgtEl>
                                        <p:attrNameLst>
                                          <p:attrName>ppt_x</p:attrName>
                                        </p:attrNameLst>
                                      </p:cBhvr>
                                      <p:tavLst>
                                        <p:tav tm="0">
                                          <p:val>
                                            <p:strVal val="#ppt_x"/>
                                          </p:val>
                                        </p:tav>
                                        <p:tav tm="100000">
                                          <p:val>
                                            <p:strVal val="#ppt_x"/>
                                          </p:val>
                                        </p:tav>
                                      </p:tavLst>
                                    </p:anim>
                                    <p:anim calcmode="lin" valueType="num">
                                      <p:cBhvr additive="base">
                                        <p:cTn id="56" dur="500" fill="hold"/>
                                        <p:tgtEl>
                                          <p:spTgt spid="24170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41709"/>
                                        </p:tgtEl>
                                        <p:attrNameLst>
                                          <p:attrName>style.visibility</p:attrName>
                                        </p:attrNameLst>
                                      </p:cBhvr>
                                      <p:to>
                                        <p:strVal val="visible"/>
                                      </p:to>
                                    </p:set>
                                    <p:anim calcmode="lin" valueType="num">
                                      <p:cBhvr additive="base">
                                        <p:cTn id="61" dur="500" fill="hold"/>
                                        <p:tgtEl>
                                          <p:spTgt spid="241709"/>
                                        </p:tgtEl>
                                        <p:attrNameLst>
                                          <p:attrName>ppt_x</p:attrName>
                                        </p:attrNameLst>
                                      </p:cBhvr>
                                      <p:tavLst>
                                        <p:tav tm="0">
                                          <p:val>
                                            <p:strVal val="#ppt_x"/>
                                          </p:val>
                                        </p:tav>
                                        <p:tav tm="100000">
                                          <p:val>
                                            <p:strVal val="#ppt_x"/>
                                          </p:val>
                                        </p:tav>
                                      </p:tavLst>
                                    </p:anim>
                                    <p:anim calcmode="lin" valueType="num">
                                      <p:cBhvr additive="base">
                                        <p:cTn id="62" dur="500" fill="hold"/>
                                        <p:tgtEl>
                                          <p:spTgt spid="24170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41699"/>
                                        </p:tgtEl>
                                        <p:attrNameLst>
                                          <p:attrName>style.visibility</p:attrName>
                                        </p:attrNameLst>
                                      </p:cBhvr>
                                      <p:to>
                                        <p:strVal val="visible"/>
                                      </p:to>
                                    </p:set>
                                    <p:anim calcmode="lin" valueType="num">
                                      <p:cBhvr additive="base">
                                        <p:cTn id="67" dur="500" fill="hold"/>
                                        <p:tgtEl>
                                          <p:spTgt spid="241699"/>
                                        </p:tgtEl>
                                        <p:attrNameLst>
                                          <p:attrName>ppt_x</p:attrName>
                                        </p:attrNameLst>
                                      </p:cBhvr>
                                      <p:tavLst>
                                        <p:tav tm="0">
                                          <p:val>
                                            <p:strVal val="#ppt_x"/>
                                          </p:val>
                                        </p:tav>
                                        <p:tav tm="100000">
                                          <p:val>
                                            <p:strVal val="#ppt_x"/>
                                          </p:val>
                                        </p:tav>
                                      </p:tavLst>
                                    </p:anim>
                                    <p:anim calcmode="lin" valueType="num">
                                      <p:cBhvr additive="base">
                                        <p:cTn id="68" dur="500" fill="hold"/>
                                        <p:tgtEl>
                                          <p:spTgt spid="24169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41694"/>
                                        </p:tgtEl>
                                        <p:attrNameLst>
                                          <p:attrName>style.visibility</p:attrName>
                                        </p:attrNameLst>
                                      </p:cBhvr>
                                      <p:to>
                                        <p:strVal val="visible"/>
                                      </p:to>
                                    </p:set>
                                    <p:anim calcmode="lin" valueType="num">
                                      <p:cBhvr additive="base">
                                        <p:cTn id="73" dur="500" fill="hold"/>
                                        <p:tgtEl>
                                          <p:spTgt spid="241694"/>
                                        </p:tgtEl>
                                        <p:attrNameLst>
                                          <p:attrName>ppt_x</p:attrName>
                                        </p:attrNameLst>
                                      </p:cBhvr>
                                      <p:tavLst>
                                        <p:tav tm="0">
                                          <p:val>
                                            <p:strVal val="#ppt_x"/>
                                          </p:val>
                                        </p:tav>
                                        <p:tav tm="100000">
                                          <p:val>
                                            <p:strVal val="#ppt_x"/>
                                          </p:val>
                                        </p:tav>
                                      </p:tavLst>
                                    </p:anim>
                                    <p:anim calcmode="lin" valueType="num">
                                      <p:cBhvr additive="base">
                                        <p:cTn id="74" dur="500" fill="hold"/>
                                        <p:tgtEl>
                                          <p:spTgt spid="24169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41702"/>
                                        </p:tgtEl>
                                        <p:attrNameLst>
                                          <p:attrName>style.visibility</p:attrName>
                                        </p:attrNameLst>
                                      </p:cBhvr>
                                      <p:to>
                                        <p:strVal val="visible"/>
                                      </p:to>
                                    </p:set>
                                    <p:anim calcmode="lin" valueType="num">
                                      <p:cBhvr additive="base">
                                        <p:cTn id="79" dur="500" fill="hold"/>
                                        <p:tgtEl>
                                          <p:spTgt spid="241702"/>
                                        </p:tgtEl>
                                        <p:attrNameLst>
                                          <p:attrName>ppt_x</p:attrName>
                                        </p:attrNameLst>
                                      </p:cBhvr>
                                      <p:tavLst>
                                        <p:tav tm="0">
                                          <p:val>
                                            <p:strVal val="#ppt_x"/>
                                          </p:val>
                                        </p:tav>
                                        <p:tav tm="100000">
                                          <p:val>
                                            <p:strVal val="#ppt_x"/>
                                          </p:val>
                                        </p:tav>
                                      </p:tavLst>
                                    </p:anim>
                                    <p:anim calcmode="lin" valueType="num">
                                      <p:cBhvr additive="base">
                                        <p:cTn id="80" dur="500" fill="hold"/>
                                        <p:tgtEl>
                                          <p:spTgt spid="241702"/>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41690"/>
                                        </p:tgtEl>
                                        <p:attrNameLst>
                                          <p:attrName>style.visibility</p:attrName>
                                        </p:attrNameLst>
                                      </p:cBhvr>
                                      <p:to>
                                        <p:strVal val="visible"/>
                                      </p:to>
                                    </p:set>
                                    <p:anim calcmode="lin" valueType="num">
                                      <p:cBhvr additive="base">
                                        <p:cTn id="85" dur="500" fill="hold"/>
                                        <p:tgtEl>
                                          <p:spTgt spid="241690"/>
                                        </p:tgtEl>
                                        <p:attrNameLst>
                                          <p:attrName>ppt_x</p:attrName>
                                        </p:attrNameLst>
                                      </p:cBhvr>
                                      <p:tavLst>
                                        <p:tav tm="0">
                                          <p:val>
                                            <p:strVal val="#ppt_x"/>
                                          </p:val>
                                        </p:tav>
                                        <p:tav tm="100000">
                                          <p:val>
                                            <p:strVal val="#ppt_x"/>
                                          </p:val>
                                        </p:tav>
                                      </p:tavLst>
                                    </p:anim>
                                    <p:anim calcmode="lin" valueType="num">
                                      <p:cBhvr additive="base">
                                        <p:cTn id="86" dur="500" fill="hold"/>
                                        <p:tgtEl>
                                          <p:spTgt spid="24169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41696"/>
                                        </p:tgtEl>
                                        <p:attrNameLst>
                                          <p:attrName>style.visibility</p:attrName>
                                        </p:attrNameLst>
                                      </p:cBhvr>
                                      <p:to>
                                        <p:strVal val="visible"/>
                                      </p:to>
                                    </p:set>
                                    <p:anim calcmode="lin" valueType="num">
                                      <p:cBhvr additive="base">
                                        <p:cTn id="91" dur="500" fill="hold"/>
                                        <p:tgtEl>
                                          <p:spTgt spid="241696"/>
                                        </p:tgtEl>
                                        <p:attrNameLst>
                                          <p:attrName>ppt_x</p:attrName>
                                        </p:attrNameLst>
                                      </p:cBhvr>
                                      <p:tavLst>
                                        <p:tav tm="0">
                                          <p:val>
                                            <p:strVal val="#ppt_x"/>
                                          </p:val>
                                        </p:tav>
                                        <p:tav tm="100000">
                                          <p:val>
                                            <p:strVal val="#ppt_x"/>
                                          </p:val>
                                        </p:tav>
                                      </p:tavLst>
                                    </p:anim>
                                    <p:anim calcmode="lin" valueType="num">
                                      <p:cBhvr additive="base">
                                        <p:cTn id="92" dur="500" fill="hold"/>
                                        <p:tgtEl>
                                          <p:spTgt spid="24169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41700"/>
                                        </p:tgtEl>
                                        <p:attrNameLst>
                                          <p:attrName>style.visibility</p:attrName>
                                        </p:attrNameLst>
                                      </p:cBhvr>
                                      <p:to>
                                        <p:strVal val="visible"/>
                                      </p:to>
                                    </p:set>
                                    <p:anim calcmode="lin" valueType="num">
                                      <p:cBhvr additive="base">
                                        <p:cTn id="97" dur="500" fill="hold"/>
                                        <p:tgtEl>
                                          <p:spTgt spid="241700"/>
                                        </p:tgtEl>
                                        <p:attrNameLst>
                                          <p:attrName>ppt_x</p:attrName>
                                        </p:attrNameLst>
                                      </p:cBhvr>
                                      <p:tavLst>
                                        <p:tav tm="0">
                                          <p:val>
                                            <p:strVal val="#ppt_x"/>
                                          </p:val>
                                        </p:tav>
                                        <p:tav tm="100000">
                                          <p:val>
                                            <p:strVal val="#ppt_x"/>
                                          </p:val>
                                        </p:tav>
                                      </p:tavLst>
                                    </p:anim>
                                    <p:anim calcmode="lin" valueType="num">
                                      <p:cBhvr additive="base">
                                        <p:cTn id="98" dur="500" fill="hold"/>
                                        <p:tgtEl>
                                          <p:spTgt spid="241700"/>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 presetClass="entr" presetSubtype="16" fill="hold" grpId="0" nodeType="clickEffect">
                                  <p:stCondLst>
                                    <p:cond delay="0"/>
                                  </p:stCondLst>
                                  <p:childTnLst>
                                    <p:set>
                                      <p:cBhvr>
                                        <p:cTn id="102" dur="1" fill="hold">
                                          <p:stCondLst>
                                            <p:cond delay="0"/>
                                          </p:stCondLst>
                                        </p:cTn>
                                        <p:tgtEl>
                                          <p:spTgt spid="241705"/>
                                        </p:tgtEl>
                                        <p:attrNameLst>
                                          <p:attrName>style.visibility</p:attrName>
                                        </p:attrNameLst>
                                      </p:cBhvr>
                                      <p:to>
                                        <p:strVal val="visible"/>
                                      </p:to>
                                    </p:set>
                                    <p:animEffect transition="in" filter="box(in)">
                                      <p:cBhvr>
                                        <p:cTn id="103" dur="500"/>
                                        <p:tgtEl>
                                          <p:spTgt spid="241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7" grpId="0"/>
      <p:bldP spid="241668" grpId="0"/>
      <p:bldP spid="241690" grpId="0"/>
      <p:bldP spid="241691" grpId="0"/>
      <p:bldP spid="241692" grpId="0"/>
      <p:bldP spid="241693" grpId="0"/>
      <p:bldP spid="241694" grpId="0"/>
      <p:bldP spid="241695" grpId="0"/>
      <p:bldP spid="241696" grpId="0" animBg="1"/>
      <p:bldP spid="241699" grpId="0" animBg="1"/>
      <p:bldP spid="241700" grpId="0" animBg="1"/>
      <p:bldP spid="241702" grpId="0" animBg="1"/>
      <p:bldP spid="2417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2"/>
          <p:cNvSpPr txBox="1"/>
          <p:nvPr/>
        </p:nvSpPr>
        <p:spPr bwMode="auto">
          <a:xfrm>
            <a:off x="5268278" y="98108"/>
            <a:ext cx="1654175" cy="457200"/>
          </a:xfrm>
          <a:prstGeom prst="rect">
            <a:avLst/>
          </a:prstGeom>
          <a:noFill/>
          <a:ln w="9525">
            <a:noFill/>
            <a:miter lim="800000"/>
          </a:ln>
        </p:spPr>
        <p:txBody>
          <a:bodyPr/>
          <a:lstStyle/>
          <a:p>
            <a:pPr marL="273050" marR="0" indent="-273050" defTabSz="914400" eaLnBrk="1" hangingPunct="1">
              <a:spcBef>
                <a:spcPts val="600"/>
              </a:spcBef>
              <a:buClr>
                <a:schemeClr val="accent1"/>
              </a:buClr>
              <a:buSzPct val="70000"/>
              <a:buFontTx/>
              <a:defRPr/>
            </a:pPr>
            <a:r>
              <a:rPr kumimoji="0" lang="zh-CN" altLang="en-US" sz="2800" kern="1200" cap="small" spc="0" normalizeH="0" baseline="0" noProof="0" dirty="0">
                <a:solidFill>
                  <a:srgbClr val="FF0000"/>
                </a:solidFill>
                <a:latin typeface="黑体" panose="02010609060101010101" pitchFamily="49" charset="-122"/>
                <a:ea typeface="黑体" panose="02010609060101010101" pitchFamily="49" charset="-122"/>
                <a:cs typeface="+mj-cs"/>
              </a:rPr>
              <a:t>想想议议</a:t>
            </a:r>
          </a:p>
        </p:txBody>
      </p:sp>
      <p:pic>
        <p:nvPicPr>
          <p:cNvPr id="15362" name="Picture 2" descr="http://t12.baidu.com/it/u=257735864,2180366077&amp;fm=59"/>
          <p:cNvPicPr>
            <a:picLocks noChangeAspect="1"/>
          </p:cNvPicPr>
          <p:nvPr/>
        </p:nvPicPr>
        <p:blipFill>
          <a:blip r:embed="rId3"/>
          <a:stretch>
            <a:fillRect/>
          </a:stretch>
        </p:blipFill>
        <p:spPr>
          <a:xfrm>
            <a:off x="2086610" y="860425"/>
            <a:ext cx="3529965" cy="2197100"/>
          </a:xfrm>
          <a:prstGeom prst="rect">
            <a:avLst/>
          </a:prstGeom>
          <a:noFill/>
          <a:ln w="9525">
            <a:noFill/>
          </a:ln>
        </p:spPr>
      </p:pic>
      <p:sp>
        <p:nvSpPr>
          <p:cNvPr id="9" name="TextBox 8"/>
          <p:cNvSpPr txBox="1"/>
          <p:nvPr/>
        </p:nvSpPr>
        <p:spPr>
          <a:xfrm>
            <a:off x="2855913" y="3032125"/>
            <a:ext cx="2926080" cy="460375"/>
          </a:xfrm>
          <a:prstGeom prst="rect">
            <a:avLst/>
          </a:prstGeom>
          <a:noFill/>
          <a:ln w="9525">
            <a:noFill/>
          </a:ln>
        </p:spPr>
        <p:txBody>
          <a:bodyPr wrap="none">
            <a:spAutoFit/>
          </a:bodyPr>
          <a:lstStyle/>
          <a:p>
            <a:pPr eaLnBrk="1" hangingPunct="1"/>
            <a:r>
              <a:rPr lang="zh-CN" altLang="en-US" sz="2400" dirty="0">
                <a:latin typeface="黑体" panose="02010609060101010101" pitchFamily="49" charset="-122"/>
                <a:ea typeface="黑体" panose="02010609060101010101" pitchFamily="49" charset="-122"/>
              </a:rPr>
              <a:t>匀速直线运动的汽车</a:t>
            </a:r>
          </a:p>
        </p:txBody>
      </p:sp>
      <p:pic>
        <p:nvPicPr>
          <p:cNvPr id="15364" name="Picture 4" descr="http://img.wallba.com/Public/Upload/Image/ziwubizi/atratrff/21/20111301320031.jpg"/>
          <p:cNvPicPr>
            <a:picLocks noChangeAspect="1"/>
          </p:cNvPicPr>
          <p:nvPr/>
        </p:nvPicPr>
        <p:blipFill>
          <a:blip r:embed="rId4"/>
          <a:srcRect l="1999" t="12494" r="13042" b="13791"/>
          <a:stretch>
            <a:fillRect/>
          </a:stretch>
        </p:blipFill>
        <p:spPr>
          <a:xfrm>
            <a:off x="6488430" y="860425"/>
            <a:ext cx="3556635" cy="2193925"/>
          </a:xfrm>
          <a:prstGeom prst="rect">
            <a:avLst/>
          </a:prstGeom>
          <a:noFill/>
          <a:ln w="9525">
            <a:noFill/>
          </a:ln>
        </p:spPr>
      </p:pic>
      <p:sp>
        <p:nvSpPr>
          <p:cNvPr id="11" name="TextBox 10"/>
          <p:cNvSpPr txBox="1"/>
          <p:nvPr/>
        </p:nvSpPr>
        <p:spPr>
          <a:xfrm>
            <a:off x="6027738" y="3032125"/>
            <a:ext cx="3535680" cy="460375"/>
          </a:xfrm>
          <a:prstGeom prst="rect">
            <a:avLst/>
          </a:prstGeom>
          <a:noFill/>
          <a:ln w="9525">
            <a:noFill/>
          </a:ln>
        </p:spPr>
        <p:txBody>
          <a:bodyPr wrap="none">
            <a:spAutoFit/>
          </a:bodyPr>
          <a:lstStyle/>
          <a:p>
            <a:pPr eaLnBrk="1" hangingPunct="1"/>
            <a:r>
              <a:rPr lang="zh-CN" altLang="en-US" sz="2400" dirty="0">
                <a:latin typeface="黑体" panose="02010609060101010101" pitchFamily="49" charset="-122"/>
                <a:ea typeface="黑体" panose="02010609060101010101" pitchFamily="49" charset="-122"/>
              </a:rPr>
              <a:t>静止在桌面上的花瓶和书</a:t>
            </a:r>
          </a:p>
        </p:txBody>
      </p:sp>
      <p:pic>
        <p:nvPicPr>
          <p:cNvPr id="15366" name="Picture 6" descr="http://www.315img.com/n1/infoimg/2/pro/2012/1/4/12/85931f369b534094fe92.jpg"/>
          <p:cNvPicPr>
            <a:picLocks noChangeAspect="1"/>
          </p:cNvPicPr>
          <p:nvPr/>
        </p:nvPicPr>
        <p:blipFill>
          <a:blip r:embed="rId5"/>
          <a:srcRect b="28362"/>
          <a:stretch>
            <a:fillRect/>
          </a:stretch>
        </p:blipFill>
        <p:spPr>
          <a:xfrm>
            <a:off x="2167255" y="3494405"/>
            <a:ext cx="3449320" cy="1821815"/>
          </a:xfrm>
          <a:prstGeom prst="rect">
            <a:avLst/>
          </a:prstGeom>
          <a:noFill/>
          <a:ln w="9525">
            <a:noFill/>
          </a:ln>
        </p:spPr>
      </p:pic>
      <p:sp>
        <p:nvSpPr>
          <p:cNvPr id="13" name="TextBox 12"/>
          <p:cNvSpPr txBox="1"/>
          <p:nvPr/>
        </p:nvSpPr>
        <p:spPr>
          <a:xfrm>
            <a:off x="3241040" y="5466080"/>
            <a:ext cx="2027238" cy="460375"/>
          </a:xfrm>
          <a:prstGeom prst="rect">
            <a:avLst/>
          </a:prstGeom>
          <a:noFill/>
          <a:ln w="9525">
            <a:noFill/>
          </a:ln>
        </p:spPr>
        <p:txBody>
          <a:bodyPr>
            <a:spAutoFit/>
          </a:bodyPr>
          <a:lstStyle/>
          <a:p>
            <a:pPr eaLnBrk="1" hangingPunct="1"/>
            <a:r>
              <a:rPr lang="zh-CN" altLang="en-US" sz="2400" dirty="0">
                <a:latin typeface="黑体" panose="02010609060101010101" pitchFamily="49" charset="-122"/>
                <a:ea typeface="黑体" panose="02010609060101010101" pitchFamily="49" charset="-122"/>
              </a:rPr>
              <a:t>悬挂着的吊灯</a:t>
            </a:r>
          </a:p>
        </p:txBody>
      </p:sp>
      <p:sp>
        <p:nvSpPr>
          <p:cNvPr id="14" name="TextBox 13"/>
          <p:cNvSpPr txBox="1"/>
          <p:nvPr/>
        </p:nvSpPr>
        <p:spPr>
          <a:xfrm>
            <a:off x="1313815" y="5926455"/>
            <a:ext cx="9859010" cy="460375"/>
          </a:xfrm>
          <a:prstGeom prst="rect">
            <a:avLst/>
          </a:prstGeom>
          <a:noFill/>
          <a:ln w="9525">
            <a:noFill/>
          </a:ln>
        </p:spPr>
        <p:txBody>
          <a:bodyPr wrap="square">
            <a:spAutoFit/>
          </a:bodyPr>
          <a:lstStyle/>
          <a:p>
            <a:pPr eaLnBrk="1" hangingPunct="1"/>
            <a:r>
              <a:rPr lang="zh-CN" altLang="en-US" sz="2400" dirty="0">
                <a:solidFill>
                  <a:srgbClr val="FF0000"/>
                </a:solidFill>
                <a:latin typeface="黑体" panose="02010609060101010101" pitchFamily="49" charset="-122"/>
                <a:ea typeface="黑体" panose="02010609060101010101" pitchFamily="49" charset="-122"/>
              </a:rPr>
              <a:t>    汽车、花瓶和吊灯各处于怎样的状态？他们分别受到哪些力的作用？</a:t>
            </a:r>
          </a:p>
        </p:txBody>
      </p:sp>
      <p:pic>
        <p:nvPicPr>
          <p:cNvPr id="16395" name="图片 1"/>
          <p:cNvPicPr>
            <a:picLocks noChangeAspect="1"/>
          </p:cNvPicPr>
          <p:nvPr/>
        </p:nvPicPr>
        <p:blipFill>
          <a:blip r:embed="rId6"/>
          <a:srcRect t="3375" b="18159"/>
          <a:stretch>
            <a:fillRect/>
          </a:stretch>
        </p:blipFill>
        <p:spPr>
          <a:xfrm>
            <a:off x="6311900" y="3586480"/>
            <a:ext cx="3573780" cy="1939925"/>
          </a:xfrm>
          <a:prstGeom prst="rect">
            <a:avLst/>
          </a:prstGeom>
          <a:noFill/>
          <a:ln w="9525">
            <a:noFill/>
          </a:ln>
        </p:spPr>
      </p:pic>
      <p:sp>
        <p:nvSpPr>
          <p:cNvPr id="12" name="TextBox 12"/>
          <p:cNvSpPr txBox="1"/>
          <p:nvPr/>
        </p:nvSpPr>
        <p:spPr>
          <a:xfrm>
            <a:off x="6922770" y="5526405"/>
            <a:ext cx="1419225" cy="460375"/>
          </a:xfrm>
          <a:prstGeom prst="rect">
            <a:avLst/>
          </a:prstGeom>
          <a:noFill/>
          <a:ln w="9525">
            <a:noFill/>
          </a:ln>
        </p:spPr>
        <p:txBody>
          <a:bodyPr>
            <a:spAutoFit/>
          </a:bodyPr>
          <a:lstStyle/>
          <a:p>
            <a:pPr eaLnBrk="1" hangingPunct="1"/>
            <a:r>
              <a:rPr lang="zh-CN" altLang="en-US" sz="2400" dirty="0">
                <a:latin typeface="黑体" panose="02010609060101010101" pitchFamily="49" charset="-122"/>
                <a:ea typeface="黑体" panose="02010609060101010101" pitchFamily="49" charset="-122"/>
              </a:rPr>
              <a:t>拔河比赛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5364"/>
                                        </p:tgtEl>
                                        <p:attrNameLst>
                                          <p:attrName>style.visibility</p:attrName>
                                        </p:attrNameLst>
                                      </p:cBhvr>
                                      <p:to>
                                        <p:strVal val="visible"/>
                                      </p:to>
                                    </p:set>
                                    <p:anim calcmode="lin" valueType="num">
                                      <p:cBhvr additive="base">
                                        <p:cTn id="17" dur="500" fill="hold"/>
                                        <p:tgtEl>
                                          <p:spTgt spid="15364"/>
                                        </p:tgtEl>
                                        <p:attrNameLst>
                                          <p:attrName>ppt_x</p:attrName>
                                        </p:attrNameLst>
                                      </p:cBhvr>
                                      <p:tavLst>
                                        <p:tav tm="0">
                                          <p:val>
                                            <p:strVal val="#ppt_x"/>
                                          </p:val>
                                        </p:tav>
                                        <p:tav tm="100000">
                                          <p:val>
                                            <p:strVal val="#ppt_x"/>
                                          </p:val>
                                        </p:tav>
                                      </p:tavLst>
                                    </p:anim>
                                    <p:anim calcmode="lin" valueType="num">
                                      <p:cBhvr additive="base">
                                        <p:cTn id="18" dur="500" fill="hold"/>
                                        <p:tgtEl>
                                          <p:spTgt spid="1536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5366"/>
                                        </p:tgtEl>
                                        <p:attrNameLst>
                                          <p:attrName>style.visibility</p:attrName>
                                        </p:attrNameLst>
                                      </p:cBhvr>
                                      <p:to>
                                        <p:strVal val="visible"/>
                                      </p:to>
                                    </p:set>
                                    <p:anim calcmode="lin" valueType="num">
                                      <p:cBhvr additive="base">
                                        <p:cTn id="27" dur="500" fill="hold"/>
                                        <p:tgtEl>
                                          <p:spTgt spid="15366"/>
                                        </p:tgtEl>
                                        <p:attrNameLst>
                                          <p:attrName>ppt_x</p:attrName>
                                        </p:attrNameLst>
                                      </p:cBhvr>
                                      <p:tavLst>
                                        <p:tav tm="0">
                                          <p:val>
                                            <p:strVal val="#ppt_x"/>
                                          </p:val>
                                        </p:tav>
                                        <p:tav tm="100000">
                                          <p:val>
                                            <p:strVal val="#ppt_x"/>
                                          </p:val>
                                        </p:tav>
                                      </p:tavLst>
                                    </p:anim>
                                    <p:anim calcmode="lin" valueType="num">
                                      <p:cBhvr additive="base">
                                        <p:cTn id="28" dur="500" fill="hold"/>
                                        <p:tgtEl>
                                          <p:spTgt spid="1536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395"/>
                                        </p:tgtEl>
                                        <p:attrNameLst>
                                          <p:attrName>style.visibility</p:attrName>
                                        </p:attrNameLst>
                                      </p:cBhvr>
                                      <p:to>
                                        <p:strVal val="visible"/>
                                      </p:to>
                                    </p:set>
                                    <p:animEffect transition="in" filter="fade">
                                      <p:cBhvr>
                                        <p:cTn id="37" dur="500"/>
                                        <p:tgtEl>
                                          <p:spTgt spid="1639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4"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971551" y="1457325"/>
            <a:ext cx="10223500" cy="1384995"/>
          </a:xfrm>
          <a:prstGeom prst="rect">
            <a:avLst/>
          </a:prstGeom>
          <a:noFill/>
          <a:ln w="9525">
            <a:noFill/>
            <a:miter lim="800000"/>
          </a:ln>
        </p:spPr>
        <p:txBody>
          <a:bodyPr>
            <a:spAutoFit/>
          </a:bodyPr>
          <a:lstStyle/>
          <a:p>
            <a:pPr>
              <a:lnSpc>
                <a:spcPct val="150000"/>
              </a:lnSpc>
              <a:spcBef>
                <a:spcPct val="50000"/>
              </a:spcBef>
            </a:pPr>
            <a:r>
              <a:rPr lang="en-US" altLang="zh-CN" sz="2800" b="1">
                <a:latin typeface="微软雅黑" panose="020B0503020204020204" pitchFamily="34" charset="-122"/>
                <a:ea typeface="微软雅黑" panose="020B0503020204020204" pitchFamily="34" charset="-122"/>
              </a:rPr>
              <a:t>1.</a:t>
            </a:r>
            <a:r>
              <a:rPr lang="zh-CN" altLang="en-US" sz="2800" b="1">
                <a:latin typeface="微软雅黑" panose="020B0503020204020204" pitchFamily="34" charset="-122"/>
                <a:ea typeface="微软雅黑" panose="020B0503020204020204" pitchFamily="34" charset="-122"/>
              </a:rPr>
              <a:t>直升飞机匀速直线上升，飞机螺旋浆产生的举力飞机的重力；当飞机匀速直线下降时，螺旋桨产生的举力它的重力</a:t>
            </a:r>
            <a:r>
              <a:rPr lang="zh-CN" altLang="en-US" sz="2800" b="1">
                <a:latin typeface="Times New Roman" panose="02020603050405020304" pitchFamily="18" charset="0"/>
                <a:ea typeface="华文新魏" panose="02010800040101010101" pitchFamily="2" charset="-122"/>
              </a:rPr>
              <a:t>。</a:t>
            </a:r>
          </a:p>
        </p:txBody>
      </p:sp>
      <p:sp>
        <p:nvSpPr>
          <p:cNvPr id="18435" name="Text Box 7"/>
          <p:cNvSpPr txBox="1">
            <a:spLocks noChangeArrowheads="1"/>
          </p:cNvSpPr>
          <p:nvPr/>
        </p:nvSpPr>
        <p:spPr bwMode="auto">
          <a:xfrm>
            <a:off x="1680634" y="2211389"/>
            <a:ext cx="1394884" cy="523875"/>
          </a:xfrm>
          <a:prstGeom prst="rect">
            <a:avLst/>
          </a:prstGeom>
          <a:noFill/>
          <a:ln w="9525">
            <a:noFill/>
            <a:miter lim="800000"/>
          </a:ln>
        </p:spPr>
        <p:txBody>
          <a:bodyPr>
            <a:spAutoFit/>
          </a:bodyPr>
          <a:lstStyle/>
          <a:p>
            <a:pPr>
              <a:spcBef>
                <a:spcPct val="50000"/>
              </a:spcBef>
            </a:pPr>
            <a:r>
              <a:rPr lang="zh-CN" altLang="en-US" sz="2800" b="1">
                <a:solidFill>
                  <a:srgbClr val="FF0066"/>
                </a:solidFill>
                <a:latin typeface="Times New Roman" panose="02020603050405020304" pitchFamily="18" charset="0"/>
                <a:ea typeface="微软雅黑" panose="020B0503020204020204" pitchFamily="34" charset="-122"/>
              </a:rPr>
              <a:t>等</a:t>
            </a:r>
            <a:r>
              <a:rPr lang="zh-CN" altLang="en-US" sz="2800" b="1">
                <a:solidFill>
                  <a:srgbClr val="FF0066"/>
                </a:solidFill>
                <a:latin typeface="微软雅黑" panose="020B0503020204020204" pitchFamily="34" charset="-122"/>
                <a:ea typeface="微软雅黑" panose="020B0503020204020204" pitchFamily="34" charset="-122"/>
              </a:rPr>
              <a:t>于</a:t>
            </a:r>
          </a:p>
        </p:txBody>
      </p:sp>
      <p:sp>
        <p:nvSpPr>
          <p:cNvPr id="18436" name="Text Box 9"/>
          <p:cNvSpPr txBox="1">
            <a:spLocks noChangeArrowheads="1"/>
          </p:cNvSpPr>
          <p:nvPr/>
        </p:nvSpPr>
        <p:spPr bwMode="auto">
          <a:xfrm>
            <a:off x="4751917" y="2882900"/>
            <a:ext cx="1524000" cy="522288"/>
          </a:xfrm>
          <a:prstGeom prst="rect">
            <a:avLst/>
          </a:prstGeom>
          <a:noFill/>
          <a:ln w="9525">
            <a:noFill/>
            <a:miter lim="800000"/>
          </a:ln>
        </p:spPr>
        <p:txBody>
          <a:bodyPr>
            <a:spAutoFit/>
          </a:bodyPr>
          <a:lstStyle/>
          <a:p>
            <a:pPr>
              <a:spcBef>
                <a:spcPct val="50000"/>
              </a:spcBef>
            </a:pPr>
            <a:r>
              <a:rPr lang="zh-CN" altLang="en-US" sz="2800" b="1">
                <a:solidFill>
                  <a:srgbClr val="FF0066"/>
                </a:solidFill>
                <a:latin typeface="Times New Roman" panose="02020603050405020304" pitchFamily="18" charset="0"/>
                <a:ea typeface="微软雅黑" panose="020B0503020204020204" pitchFamily="34" charset="-122"/>
              </a:rPr>
              <a:t>等</a:t>
            </a:r>
            <a:r>
              <a:rPr lang="zh-CN" altLang="en-US" sz="2800" b="1">
                <a:solidFill>
                  <a:srgbClr val="FF0066"/>
                </a:solidFill>
                <a:latin typeface="微软雅黑" panose="020B0503020204020204" pitchFamily="34" charset="-122"/>
                <a:ea typeface="微软雅黑" panose="020B0503020204020204" pitchFamily="34" charset="-122"/>
              </a:rPr>
              <a:t>于</a:t>
            </a:r>
          </a:p>
        </p:txBody>
      </p:sp>
      <p:sp>
        <p:nvSpPr>
          <p:cNvPr id="5" name="圆角矩形 4"/>
          <p:cNvSpPr/>
          <p:nvPr/>
        </p:nvSpPr>
        <p:spPr>
          <a:xfrm>
            <a:off x="169334" y="590551"/>
            <a:ext cx="2207684" cy="504825"/>
          </a:xfrm>
          <a:prstGeom prst="roundRect">
            <a:avLst/>
          </a:prstGeom>
          <a:solidFill>
            <a:srgbClr val="92D050"/>
          </a:solidFill>
          <a:ln w="12700" cap="flat" cmpd="sng" algn="ctr">
            <a:noFill/>
            <a:prstDash val="solid"/>
            <a:miter lim="800000"/>
          </a:ln>
          <a:effectLst/>
        </p:spPr>
        <p:txBody>
          <a:bodyPr anchor="ctr"/>
          <a:lstStyle/>
          <a:p>
            <a:pPr algn="ctr" fontAlgn="auto">
              <a:spcBef>
                <a:spcPts val="0"/>
              </a:spcBef>
              <a:spcAft>
                <a:spcPts val="0"/>
              </a:spcAft>
              <a:defRPr/>
            </a:pPr>
            <a:r>
              <a:rPr lang="zh-CN" altLang="en-US" sz="2800" b="1" kern="0" dirty="0" smtClean="0">
                <a:solidFill>
                  <a:srgbClr val="FFFFFF"/>
                </a:solidFill>
                <a:latin typeface="Times New Roman" panose="02020603050405020304" pitchFamily="18" charset="0"/>
                <a:ea typeface="微软雅黑" panose="020B0503020204020204" pitchFamily="34" charset="-122"/>
              </a:rPr>
              <a:t>练</a:t>
            </a:r>
            <a:r>
              <a:rPr lang="zh-CN" altLang="en-US" sz="2800" b="1" kern="0" dirty="0">
                <a:solidFill>
                  <a:srgbClr val="FFFFFF"/>
                </a:solidFill>
                <a:latin typeface="Times New Roman" panose="02020603050405020304" pitchFamily="18" charset="0"/>
                <a:ea typeface="微软雅黑" panose="020B0503020204020204" pitchFamily="34" charset="-122"/>
              </a:rPr>
              <a:t>习</a:t>
            </a:r>
          </a:p>
        </p:txBody>
      </p:sp>
      <p:sp>
        <p:nvSpPr>
          <p:cNvPr id="26630" name="矩形 1"/>
          <p:cNvSpPr>
            <a:spLocks noChangeArrowheads="1"/>
          </p:cNvSpPr>
          <p:nvPr/>
        </p:nvSpPr>
        <p:spPr bwMode="auto">
          <a:xfrm>
            <a:off x="971551" y="3524250"/>
            <a:ext cx="10390716" cy="2032000"/>
          </a:xfrm>
          <a:prstGeom prst="rect">
            <a:avLst/>
          </a:prstGeom>
          <a:noFill/>
          <a:ln w="9525">
            <a:noFill/>
            <a:miter lim="800000"/>
          </a:ln>
        </p:spPr>
        <p:txBody>
          <a:bodyPr>
            <a:spAutoFit/>
          </a:bodyPr>
          <a:lstStyle/>
          <a:p>
            <a:pPr>
              <a:lnSpc>
                <a:spcPct val="150000"/>
              </a:lnSpc>
            </a:pPr>
            <a:r>
              <a:rPr lang="en-US" altLang="zh-CN" sz="2800" b="1">
                <a:latin typeface="Times New Roman" panose="02020603050405020304" pitchFamily="18" charset="0"/>
                <a:ea typeface="微软雅黑" panose="020B0503020204020204" pitchFamily="34" charset="-122"/>
              </a:rPr>
              <a:t>2</a:t>
            </a:r>
            <a:r>
              <a:rPr lang="zh-CN" altLang="en-US" sz="2800" b="1">
                <a:latin typeface="Times New Roman" panose="02020603050405020304" pitchFamily="18" charset="0"/>
                <a:ea typeface="微软雅黑" panose="020B0503020204020204" pitchFamily="34" charset="-122"/>
              </a:rPr>
              <a:t>、汽车在平直公路上匀速向东行驶</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发动机的牵引力是</a:t>
            </a:r>
            <a:r>
              <a:rPr lang="en-US" altLang="zh-CN" sz="2800" b="1">
                <a:latin typeface="Times New Roman" panose="02020603050405020304" pitchFamily="18" charset="0"/>
                <a:ea typeface="微软雅黑" panose="020B0503020204020204" pitchFamily="34" charset="-122"/>
              </a:rPr>
              <a:t>45000N,</a:t>
            </a:r>
            <a:r>
              <a:rPr lang="zh-CN" altLang="en-US" sz="2800" b="1">
                <a:latin typeface="Times New Roman" panose="02020603050405020304" pitchFamily="18" charset="0"/>
                <a:ea typeface="微软雅黑" panose="020B0503020204020204" pitchFamily="34" charset="-122"/>
              </a:rPr>
              <a:t>汽车受到的阻力是</a:t>
            </a:r>
            <a:r>
              <a:rPr lang="en-US" altLang="zh-CN" sz="2800" b="1">
                <a:latin typeface="Times New Roman" panose="02020603050405020304" pitchFamily="18" charset="0"/>
                <a:ea typeface="微软雅黑" panose="020B0503020204020204" pitchFamily="34" charset="-122"/>
              </a:rPr>
              <a:t>(             )N,</a:t>
            </a:r>
            <a:r>
              <a:rPr lang="zh-CN" altLang="en-US" sz="2800" b="1">
                <a:latin typeface="Times New Roman" panose="02020603050405020304" pitchFamily="18" charset="0"/>
                <a:ea typeface="微软雅黑" panose="020B0503020204020204" pitchFamily="34" charset="-122"/>
              </a:rPr>
              <a:t>方向</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　　　　</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。牵引力和阻力是一对</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　　　　</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力。</a:t>
            </a:r>
          </a:p>
        </p:txBody>
      </p:sp>
      <p:sp>
        <p:nvSpPr>
          <p:cNvPr id="3" name="矩形 2"/>
          <p:cNvSpPr>
            <a:spLocks noChangeArrowheads="1"/>
          </p:cNvSpPr>
          <p:nvPr/>
        </p:nvSpPr>
        <p:spPr bwMode="auto">
          <a:xfrm>
            <a:off x="8561918" y="4940300"/>
            <a:ext cx="902811" cy="523220"/>
          </a:xfrm>
          <a:prstGeom prst="rect">
            <a:avLst/>
          </a:prstGeom>
          <a:noFill/>
          <a:ln w="9525">
            <a:noFill/>
            <a:miter lim="800000"/>
          </a:ln>
        </p:spPr>
        <p:txBody>
          <a:bodyPr wrap="none">
            <a:spAutoFit/>
          </a:bodyPr>
          <a:lstStyle/>
          <a:p>
            <a:r>
              <a:rPr lang="zh-CN" altLang="en-US" sz="2800" b="1">
                <a:latin typeface="Times New Roman" panose="02020603050405020304" pitchFamily="18" charset="0"/>
                <a:ea typeface="微软雅黑" panose="020B0503020204020204" pitchFamily="34" charset="-122"/>
              </a:rPr>
              <a:t>平衡</a:t>
            </a:r>
          </a:p>
        </p:txBody>
      </p:sp>
      <p:sp>
        <p:nvSpPr>
          <p:cNvPr id="4" name="文本框 3"/>
          <p:cNvSpPr txBox="1">
            <a:spLocks noChangeArrowheads="1"/>
          </p:cNvSpPr>
          <p:nvPr/>
        </p:nvSpPr>
        <p:spPr bwMode="auto">
          <a:xfrm>
            <a:off x="8113185" y="4278314"/>
            <a:ext cx="2101849" cy="523875"/>
          </a:xfrm>
          <a:prstGeom prst="rect">
            <a:avLst/>
          </a:prstGeom>
          <a:noFill/>
          <a:ln w="9525">
            <a:noFill/>
            <a:miter lim="800000"/>
          </a:ln>
        </p:spPr>
        <p:txBody>
          <a:bodyPr>
            <a:spAutoFit/>
          </a:bodyPr>
          <a:lstStyle/>
          <a:p>
            <a:r>
              <a:rPr lang="en-US" altLang="zh-CN" sz="2800" b="1">
                <a:latin typeface="Times New Roman" panose="02020603050405020304" pitchFamily="18" charset="0"/>
                <a:ea typeface="微软雅黑" panose="020B0503020204020204" pitchFamily="34" charset="-122"/>
              </a:rPr>
              <a:t>45000</a:t>
            </a:r>
            <a:endParaRPr lang="zh-CN" altLang="en-US" sz="2800" b="1">
              <a:latin typeface="Times New Roman" panose="02020603050405020304" pitchFamily="18" charset="0"/>
              <a:ea typeface="微软雅黑" panose="020B0503020204020204" pitchFamily="34" charset="-122"/>
            </a:endParaRPr>
          </a:p>
        </p:txBody>
      </p:sp>
      <p:sp>
        <p:nvSpPr>
          <p:cNvPr id="6" name="矩形 5"/>
          <p:cNvSpPr>
            <a:spLocks noChangeArrowheads="1"/>
          </p:cNvSpPr>
          <p:nvPr/>
        </p:nvSpPr>
        <p:spPr bwMode="auto">
          <a:xfrm>
            <a:off x="1775884" y="4970464"/>
            <a:ext cx="902811" cy="523220"/>
          </a:xfrm>
          <a:prstGeom prst="rect">
            <a:avLst/>
          </a:prstGeom>
          <a:noFill/>
          <a:ln w="9525">
            <a:noFill/>
            <a:miter lim="800000"/>
          </a:ln>
        </p:spPr>
        <p:txBody>
          <a:bodyPr wrap="none">
            <a:spAutoFit/>
          </a:bodyPr>
          <a:lstStyle/>
          <a:p>
            <a:r>
              <a:rPr lang="zh-CN" altLang="en-US" sz="2800" b="1">
                <a:solidFill>
                  <a:srgbClr val="000000"/>
                </a:solidFill>
                <a:latin typeface="Times New Roman" panose="02020603050405020304" pitchFamily="18" charset="0"/>
                <a:ea typeface="微软雅黑" panose="020B0503020204020204" pitchFamily="34" charset="-122"/>
              </a:rPr>
              <a:t>向西</a:t>
            </a:r>
            <a:endParaRPr lang="zh-CN" altLang="en-US">
              <a:latin typeface="Times New Roman" panose="02020603050405020304" pitchFamily="18" charset="0"/>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0-#ppt_w/2"/>
                                          </p:val>
                                        </p:tav>
                                        <p:tav tm="100000">
                                          <p:val>
                                            <p:strVal val="#ppt_x"/>
                                          </p:val>
                                        </p:tav>
                                      </p:tavLst>
                                    </p:anim>
                                    <p:anim calcmode="lin" valueType="num">
                                      <p:cBhvr additive="base">
                                        <p:cTn id="8"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8436"/>
                                        </p:tgtEl>
                                        <p:attrNameLst>
                                          <p:attrName>style.visibility</p:attrName>
                                        </p:attrNameLst>
                                      </p:cBhvr>
                                      <p:to>
                                        <p:strVal val="visible"/>
                                      </p:to>
                                    </p:set>
                                    <p:animEffect transition="in" filter="dissolve">
                                      <p:cBhvr>
                                        <p:cTn id="13" dur="500"/>
                                        <p:tgtEl>
                                          <p:spTgt spid="1843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P spid="18436" grpId="0" autoUpdateAnimBg="0"/>
      <p:bldP spid="3" grpId="0"/>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719668" y="1052514"/>
            <a:ext cx="10657417" cy="3970337"/>
          </a:xfrm>
          <a:prstGeom prst="rect">
            <a:avLst/>
          </a:prstGeom>
          <a:noFill/>
          <a:ln w="9525">
            <a:noFill/>
            <a:miter lim="800000"/>
          </a:ln>
        </p:spPr>
        <p:txBody>
          <a:bodyPr>
            <a:spAutoFit/>
          </a:bodyPr>
          <a:lstStyle/>
          <a:p>
            <a:pPr>
              <a:lnSpc>
                <a:spcPct val="150000"/>
              </a:lnSpc>
              <a:spcBef>
                <a:spcPct val="50000"/>
              </a:spcBef>
            </a:pPr>
            <a:r>
              <a:rPr lang="en-US" altLang="zh-CN" sz="2800" b="1">
                <a:latin typeface="微软雅黑" panose="020B0503020204020204" pitchFamily="34" charset="-122"/>
                <a:ea typeface="微软雅黑" panose="020B0503020204020204" pitchFamily="34" charset="-122"/>
              </a:rPr>
              <a:t>3.</a:t>
            </a:r>
            <a:r>
              <a:rPr lang="zh-CN" altLang="en-US" sz="2800" b="1">
                <a:latin typeface="微软雅黑" panose="020B0503020204020204" pitchFamily="34" charset="-122"/>
                <a:ea typeface="微软雅黑" panose="020B0503020204020204" pitchFamily="34" charset="-122"/>
              </a:rPr>
              <a:t>一个文具盒放在水平桌面上静止不动，下列力中属于平衡力的是（  ）</a:t>
            </a:r>
          </a:p>
          <a:p>
            <a:pPr>
              <a:lnSpc>
                <a:spcPct val="150000"/>
              </a:lnSpc>
              <a:spcBef>
                <a:spcPct val="50000"/>
              </a:spcBef>
            </a:pPr>
            <a:r>
              <a:rPr lang="en-US" altLang="zh-CN" sz="2800" b="1">
                <a:latin typeface="微软雅黑" panose="020B0503020204020204" pitchFamily="34" charset="-122"/>
                <a:ea typeface="微软雅黑" panose="020B0503020204020204" pitchFamily="34" charset="-122"/>
              </a:rPr>
              <a:t>A.</a:t>
            </a:r>
            <a:r>
              <a:rPr lang="zh-CN" altLang="en-US" sz="2800" b="1">
                <a:latin typeface="微软雅黑" panose="020B0503020204020204" pitchFamily="34" charset="-122"/>
                <a:ea typeface="微软雅黑" panose="020B0503020204020204" pitchFamily="34" charset="-122"/>
              </a:rPr>
              <a:t>文具盒对桌面的压力和桌面对文具盒的支持力</a:t>
            </a:r>
          </a:p>
          <a:p>
            <a:pPr>
              <a:lnSpc>
                <a:spcPct val="150000"/>
              </a:lnSpc>
              <a:spcBef>
                <a:spcPct val="50000"/>
              </a:spcBef>
            </a:pPr>
            <a:r>
              <a:rPr lang="en-US" altLang="zh-CN" sz="2800" b="1">
                <a:latin typeface="微软雅黑" panose="020B0503020204020204" pitchFamily="34" charset="-122"/>
                <a:ea typeface="微软雅黑" panose="020B0503020204020204" pitchFamily="34" charset="-122"/>
              </a:rPr>
              <a:t>B.</a:t>
            </a:r>
            <a:r>
              <a:rPr lang="zh-CN" altLang="en-US" sz="2800" b="1">
                <a:latin typeface="微软雅黑" panose="020B0503020204020204" pitchFamily="34" charset="-122"/>
                <a:ea typeface="微软雅黑" panose="020B0503020204020204" pitchFamily="34" charset="-122"/>
              </a:rPr>
              <a:t>文具盒的重力和文具盒对桌面的压力</a:t>
            </a:r>
          </a:p>
          <a:p>
            <a:pPr>
              <a:lnSpc>
                <a:spcPct val="150000"/>
              </a:lnSpc>
              <a:spcBef>
                <a:spcPct val="50000"/>
              </a:spcBef>
            </a:pPr>
            <a:r>
              <a:rPr lang="en-US" altLang="zh-CN" sz="2800" b="1">
                <a:latin typeface="微软雅黑" panose="020B0503020204020204" pitchFamily="34" charset="-122"/>
                <a:ea typeface="微软雅黑" panose="020B0503020204020204" pitchFamily="34" charset="-122"/>
              </a:rPr>
              <a:t>C.</a:t>
            </a:r>
            <a:r>
              <a:rPr lang="zh-CN" altLang="en-US" sz="2800" b="1">
                <a:latin typeface="微软雅黑" panose="020B0503020204020204" pitchFamily="34" charset="-122"/>
                <a:ea typeface="微软雅黑" panose="020B0503020204020204" pitchFamily="34" charset="-122"/>
              </a:rPr>
              <a:t>文具盒的重力和桌面对文具盒的支持力</a:t>
            </a:r>
          </a:p>
        </p:txBody>
      </p:sp>
      <p:sp>
        <p:nvSpPr>
          <p:cNvPr id="17411" name="Text Box 4"/>
          <p:cNvSpPr txBox="1">
            <a:spLocks noChangeArrowheads="1"/>
          </p:cNvSpPr>
          <p:nvPr/>
        </p:nvSpPr>
        <p:spPr bwMode="auto">
          <a:xfrm>
            <a:off x="4176184" y="1700213"/>
            <a:ext cx="1016000" cy="523220"/>
          </a:xfrm>
          <a:prstGeom prst="rect">
            <a:avLst/>
          </a:prstGeom>
          <a:noFill/>
          <a:ln w="9525">
            <a:noFill/>
            <a:miter lim="800000"/>
          </a:ln>
        </p:spPr>
        <p:txBody>
          <a:bodyPr>
            <a:spAutoFit/>
          </a:bodyPr>
          <a:lstStyle/>
          <a:p>
            <a:pPr>
              <a:spcBef>
                <a:spcPct val="50000"/>
              </a:spcBef>
            </a:pPr>
            <a:r>
              <a:rPr lang="en-US" altLang="zh-CN" sz="2800" b="1">
                <a:solidFill>
                  <a:srgbClr val="EE3F1C"/>
                </a:solidFill>
                <a:latin typeface="Times New Roman" panose="02020603050405020304" pitchFamily="18" charset="0"/>
                <a:ea typeface="微软雅黑" panose="020B0503020204020204" pitchFamily="34" charset="-122"/>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1+#ppt_w/2"/>
                                          </p:val>
                                        </p:tav>
                                        <p:tav tm="100000">
                                          <p:val>
                                            <p:strVal val="#ppt_x"/>
                                          </p:val>
                                        </p:tav>
                                      </p:tavLst>
                                    </p:anim>
                                    <p:anim calcmode="lin" valueType="num">
                                      <p:cBhvr additive="base">
                                        <p:cTn id="8" dur="500" fill="hold"/>
                                        <p:tgtEl>
                                          <p:spTgt spid="174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
          <p:cNvSpPr>
            <a:spLocks noChangeArrowheads="1"/>
          </p:cNvSpPr>
          <p:nvPr/>
        </p:nvSpPr>
        <p:spPr bwMode="auto">
          <a:xfrm>
            <a:off x="912285" y="1058863"/>
            <a:ext cx="10272183" cy="3323987"/>
          </a:xfrm>
          <a:prstGeom prst="rect">
            <a:avLst/>
          </a:prstGeom>
          <a:noFill/>
          <a:ln w="9525">
            <a:noFill/>
            <a:miter lim="800000"/>
          </a:ln>
        </p:spPr>
        <p:txBody>
          <a:bodyPr>
            <a:spAutoFit/>
          </a:bodyPr>
          <a:lstStyle/>
          <a:p>
            <a:pPr>
              <a:lnSpc>
                <a:spcPct val="150000"/>
              </a:lnSpc>
            </a:pPr>
            <a:r>
              <a:rPr lang="en-US" altLang="zh-CN" sz="2800" b="1">
                <a:latin typeface="Times New Roman" panose="02020603050405020304" pitchFamily="18" charset="0"/>
                <a:ea typeface="微软雅黑" panose="020B0503020204020204" pitchFamily="34" charset="-122"/>
              </a:rPr>
              <a:t>4</a:t>
            </a:r>
            <a:r>
              <a:rPr lang="zh-CN" altLang="en-US" sz="2800" b="1">
                <a:latin typeface="Times New Roman" panose="02020603050405020304" pitchFamily="18" charset="0"/>
                <a:ea typeface="微软雅黑" panose="020B0503020204020204" pitchFamily="34" charset="-122"/>
              </a:rPr>
              <a:t>、下列说法中正确的是 </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　　</a:t>
            </a:r>
            <a:r>
              <a:rPr lang="en-US" altLang="zh-CN" sz="2800" b="1">
                <a:latin typeface="Times New Roman" panose="02020603050405020304" pitchFamily="18" charset="0"/>
                <a:ea typeface="微软雅黑" panose="020B0503020204020204" pitchFamily="34" charset="-122"/>
              </a:rPr>
              <a:t>)</a:t>
            </a:r>
          </a:p>
          <a:p>
            <a:pPr>
              <a:lnSpc>
                <a:spcPct val="150000"/>
              </a:lnSpc>
            </a:pPr>
            <a:r>
              <a:rPr lang="en-US" altLang="zh-CN" sz="2800" b="1">
                <a:latin typeface="Times New Roman" panose="02020603050405020304" pitchFamily="18" charset="0"/>
                <a:ea typeface="微软雅黑" panose="020B0503020204020204" pitchFamily="34" charset="-122"/>
              </a:rPr>
              <a:t> A. </a:t>
            </a:r>
            <a:r>
              <a:rPr lang="zh-CN" altLang="en-US" sz="2800" b="1">
                <a:latin typeface="Times New Roman" panose="02020603050405020304" pitchFamily="18" charset="0"/>
                <a:ea typeface="微软雅黑" panose="020B0503020204020204" pitchFamily="34" charset="-122"/>
              </a:rPr>
              <a:t>甲物体对乙物体施加力的同时</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甲物体不一定受到了力的作用             </a:t>
            </a:r>
          </a:p>
          <a:p>
            <a:pPr>
              <a:lnSpc>
                <a:spcPct val="150000"/>
              </a:lnSpc>
            </a:pPr>
            <a:r>
              <a:rPr lang="en-US" altLang="zh-CN" sz="2800" b="1">
                <a:latin typeface="Times New Roman" panose="02020603050405020304" pitchFamily="18" charset="0"/>
                <a:ea typeface="微软雅黑" panose="020B0503020204020204" pitchFamily="34" charset="-122"/>
              </a:rPr>
              <a:t>B. </a:t>
            </a:r>
            <a:r>
              <a:rPr lang="zh-CN" altLang="en-US" sz="2800" b="1">
                <a:latin typeface="Times New Roman" panose="02020603050405020304" pitchFamily="18" charset="0"/>
                <a:ea typeface="微软雅黑" panose="020B0503020204020204" pitchFamily="34" charset="-122"/>
              </a:rPr>
              <a:t>二力平衡</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则这两个力的三要素可能相同             </a:t>
            </a:r>
          </a:p>
          <a:p>
            <a:pPr>
              <a:lnSpc>
                <a:spcPct val="150000"/>
              </a:lnSpc>
            </a:pPr>
            <a:r>
              <a:rPr lang="en-US" altLang="zh-CN" sz="2800" b="1">
                <a:latin typeface="Times New Roman" panose="02020603050405020304" pitchFamily="18" charset="0"/>
                <a:ea typeface="微软雅黑" panose="020B0503020204020204" pitchFamily="34" charset="-122"/>
              </a:rPr>
              <a:t>C. </a:t>
            </a:r>
            <a:r>
              <a:rPr lang="zh-CN" altLang="en-US" sz="2800" b="1">
                <a:latin typeface="Times New Roman" panose="02020603050405020304" pitchFamily="18" charset="0"/>
                <a:ea typeface="微软雅黑" panose="020B0503020204020204" pitchFamily="34" charset="-122"/>
              </a:rPr>
              <a:t>做匀速直线运动的汽车一定受平衡力作用             </a:t>
            </a:r>
          </a:p>
          <a:p>
            <a:pPr>
              <a:lnSpc>
                <a:spcPct val="150000"/>
              </a:lnSpc>
            </a:pPr>
            <a:r>
              <a:rPr lang="en-US" altLang="zh-CN" sz="2800" b="1">
                <a:latin typeface="Times New Roman" panose="02020603050405020304" pitchFamily="18" charset="0"/>
                <a:ea typeface="微软雅黑" panose="020B0503020204020204" pitchFamily="34" charset="-122"/>
              </a:rPr>
              <a:t>D. </a:t>
            </a:r>
            <a:r>
              <a:rPr lang="zh-CN" altLang="en-US" sz="2800" b="1">
                <a:latin typeface="Times New Roman" panose="02020603050405020304" pitchFamily="18" charset="0"/>
                <a:ea typeface="微软雅黑" panose="020B0503020204020204" pitchFamily="34" charset="-122"/>
              </a:rPr>
              <a:t>一个物体受到平衡力的作用</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它的运动状态也一定会改变             </a:t>
            </a:r>
          </a:p>
        </p:txBody>
      </p:sp>
      <p:sp>
        <p:nvSpPr>
          <p:cNvPr id="3" name="矩形 2"/>
          <p:cNvSpPr>
            <a:spLocks noChangeArrowheads="1"/>
          </p:cNvSpPr>
          <p:nvPr/>
        </p:nvSpPr>
        <p:spPr bwMode="auto">
          <a:xfrm>
            <a:off x="6479117" y="1196975"/>
            <a:ext cx="444352" cy="523220"/>
          </a:xfrm>
          <a:prstGeom prst="rect">
            <a:avLst/>
          </a:prstGeom>
          <a:noFill/>
          <a:ln w="9525">
            <a:noFill/>
            <a:miter lim="800000"/>
          </a:ln>
        </p:spPr>
        <p:txBody>
          <a:bodyPr wrap="none">
            <a:spAutoFit/>
          </a:bodyPr>
          <a:lstStyle/>
          <a:p>
            <a:r>
              <a:rPr lang="en-US" altLang="zh-CN" sz="2800" b="1">
                <a:latin typeface="Times New Roman" panose="02020603050405020304" pitchFamily="18" charset="0"/>
                <a:ea typeface="微软雅黑" panose="020B0503020204020204" pitchFamily="34" charset="-122"/>
              </a:rPr>
              <a:t>C</a:t>
            </a:r>
            <a:endParaRPr lang="zh-CN" altLang="en-US" sz="2800" b="1">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
          <p:cNvSpPr>
            <a:spLocks noChangeArrowheads="1"/>
          </p:cNvSpPr>
          <p:nvPr/>
        </p:nvSpPr>
        <p:spPr bwMode="auto">
          <a:xfrm>
            <a:off x="1102785" y="476251"/>
            <a:ext cx="9696449" cy="3970318"/>
          </a:xfrm>
          <a:prstGeom prst="rect">
            <a:avLst/>
          </a:prstGeom>
          <a:noFill/>
          <a:ln w="9525">
            <a:noFill/>
            <a:miter lim="800000"/>
          </a:ln>
        </p:spPr>
        <p:txBody>
          <a:bodyPr>
            <a:spAutoFit/>
          </a:bodyPr>
          <a:lstStyle/>
          <a:p>
            <a:pPr>
              <a:lnSpc>
                <a:spcPct val="150000"/>
              </a:lnSpc>
            </a:pPr>
            <a:r>
              <a:rPr lang="en-US" altLang="zh-CN" sz="2800" b="1">
                <a:latin typeface="Times New Roman" panose="02020603050405020304" pitchFamily="18" charset="0"/>
                <a:ea typeface="微软雅黑" panose="020B0503020204020204" pitchFamily="34" charset="-122"/>
              </a:rPr>
              <a:t>5. </a:t>
            </a:r>
            <a:r>
              <a:rPr lang="zh-CN" altLang="en-US" sz="2800" b="1">
                <a:latin typeface="Times New Roman" panose="02020603050405020304" pitchFamily="18" charset="0"/>
                <a:ea typeface="微软雅黑" panose="020B0503020204020204" pitchFamily="34" charset="-122"/>
              </a:rPr>
              <a:t>下列说法中正确的是 </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　　</a:t>
            </a:r>
            <a:r>
              <a:rPr lang="en-US" altLang="zh-CN" sz="2800" b="1">
                <a:latin typeface="Times New Roman" panose="02020603050405020304" pitchFamily="18" charset="0"/>
                <a:ea typeface="微软雅黑" panose="020B0503020204020204" pitchFamily="34" charset="-122"/>
              </a:rPr>
              <a:t>)</a:t>
            </a:r>
          </a:p>
          <a:p>
            <a:pPr>
              <a:lnSpc>
                <a:spcPct val="150000"/>
              </a:lnSpc>
            </a:pPr>
            <a:r>
              <a:rPr lang="en-US" altLang="zh-CN" sz="2800" b="1">
                <a:latin typeface="Times New Roman" panose="02020603050405020304" pitchFamily="18" charset="0"/>
                <a:ea typeface="微软雅黑" panose="020B0503020204020204" pitchFamily="34" charset="-122"/>
              </a:rPr>
              <a:t> A. </a:t>
            </a:r>
            <a:r>
              <a:rPr lang="zh-CN" altLang="en-US" sz="2800" b="1">
                <a:latin typeface="Times New Roman" panose="02020603050405020304" pitchFamily="18" charset="0"/>
                <a:ea typeface="微软雅黑" panose="020B0503020204020204" pitchFamily="34" charset="-122"/>
              </a:rPr>
              <a:t>物体处于静止或匀速直线运动时</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一定只受两个力作用             </a:t>
            </a:r>
          </a:p>
          <a:p>
            <a:pPr>
              <a:lnSpc>
                <a:spcPct val="150000"/>
              </a:lnSpc>
            </a:pPr>
            <a:r>
              <a:rPr lang="en-US" altLang="zh-CN" sz="2800" b="1">
                <a:latin typeface="Times New Roman" panose="02020603050405020304" pitchFamily="18" charset="0"/>
                <a:ea typeface="微软雅黑" panose="020B0503020204020204" pitchFamily="34" charset="-122"/>
              </a:rPr>
              <a:t>B. </a:t>
            </a:r>
            <a:r>
              <a:rPr lang="zh-CN" altLang="en-US" sz="2800" b="1">
                <a:latin typeface="Times New Roman" panose="02020603050405020304" pitchFamily="18" charset="0"/>
                <a:ea typeface="微软雅黑" panose="020B0503020204020204" pitchFamily="34" charset="-122"/>
              </a:rPr>
              <a:t>物体如果有力作用</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不可能处于匀速直线运动和静止状态             </a:t>
            </a:r>
          </a:p>
          <a:p>
            <a:pPr>
              <a:lnSpc>
                <a:spcPct val="150000"/>
              </a:lnSpc>
            </a:pPr>
            <a:r>
              <a:rPr lang="en-US" altLang="zh-CN" sz="2800" b="1">
                <a:latin typeface="Times New Roman" panose="02020603050405020304" pitchFamily="18" charset="0"/>
                <a:ea typeface="微软雅黑" panose="020B0503020204020204" pitchFamily="34" charset="-122"/>
              </a:rPr>
              <a:t>C. </a:t>
            </a:r>
            <a:r>
              <a:rPr lang="zh-CN" altLang="en-US" sz="2800" b="1">
                <a:latin typeface="Times New Roman" panose="02020603050405020304" pitchFamily="18" charset="0"/>
                <a:ea typeface="微软雅黑" panose="020B0503020204020204" pitchFamily="34" charset="-122"/>
              </a:rPr>
              <a:t>两个力作用在一条直线上</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大小相等</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方向相反</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这两个力一定是平衡的             </a:t>
            </a:r>
          </a:p>
          <a:p>
            <a:pPr>
              <a:lnSpc>
                <a:spcPct val="150000"/>
              </a:lnSpc>
            </a:pPr>
            <a:r>
              <a:rPr lang="en-US" altLang="zh-CN" sz="2800" b="1">
                <a:latin typeface="Times New Roman" panose="02020603050405020304" pitchFamily="18" charset="0"/>
                <a:ea typeface="微软雅黑" panose="020B0503020204020204" pitchFamily="34" charset="-122"/>
              </a:rPr>
              <a:t>D. </a:t>
            </a:r>
            <a:r>
              <a:rPr lang="zh-CN" altLang="en-US" sz="2800" b="1">
                <a:latin typeface="Times New Roman" panose="02020603050405020304" pitchFamily="18" charset="0"/>
                <a:ea typeface="微软雅黑" panose="020B0503020204020204" pitchFamily="34" charset="-122"/>
              </a:rPr>
              <a:t>一个物体的运动方向在不断改变</a:t>
            </a:r>
            <a:r>
              <a:rPr lang="en-US" altLang="zh-CN" sz="2800" b="1">
                <a:latin typeface="Times New Roman" panose="02020603050405020304" pitchFamily="18" charset="0"/>
                <a:ea typeface="微软雅黑" panose="020B0503020204020204" pitchFamily="34" charset="-122"/>
              </a:rPr>
              <a:t>,</a:t>
            </a:r>
            <a:r>
              <a:rPr lang="zh-CN" altLang="en-US" sz="2800" b="1">
                <a:latin typeface="Times New Roman" panose="02020603050405020304" pitchFamily="18" charset="0"/>
                <a:ea typeface="微软雅黑" panose="020B0503020204020204" pitchFamily="34" charset="-122"/>
              </a:rPr>
              <a:t>它受到的力一定不平衡           </a:t>
            </a:r>
          </a:p>
        </p:txBody>
      </p:sp>
      <p:sp>
        <p:nvSpPr>
          <p:cNvPr id="3" name="文本框 2"/>
          <p:cNvSpPr txBox="1">
            <a:spLocks noChangeArrowheads="1"/>
          </p:cNvSpPr>
          <p:nvPr/>
        </p:nvSpPr>
        <p:spPr bwMode="auto">
          <a:xfrm>
            <a:off x="6383867" y="692150"/>
            <a:ext cx="863600" cy="523875"/>
          </a:xfrm>
          <a:prstGeom prst="rect">
            <a:avLst/>
          </a:prstGeom>
          <a:noFill/>
          <a:ln w="9525">
            <a:noFill/>
            <a:miter lim="800000"/>
          </a:ln>
        </p:spPr>
        <p:txBody>
          <a:bodyPr>
            <a:spAutoFit/>
          </a:bodyPr>
          <a:lstStyle/>
          <a:p>
            <a:r>
              <a:rPr lang="en-US" altLang="zh-CN" sz="2800" b="1">
                <a:latin typeface="Times New Roman" panose="02020603050405020304" pitchFamily="18" charset="0"/>
                <a:ea typeface="微软雅黑" panose="020B0503020204020204" pitchFamily="34" charset="-122"/>
              </a:rPr>
              <a:t>D</a:t>
            </a:r>
            <a:endParaRPr lang="zh-CN" altLang="en-US" sz="2800" b="1">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026">
            <a:hlinkClick r:id="rId2" action="ppaction://hlinkfile"/>
          </p:cNvPr>
          <p:cNvSpPr txBox="1">
            <a:spLocks noChangeArrowheads="1"/>
          </p:cNvSpPr>
          <p:nvPr/>
        </p:nvSpPr>
        <p:spPr bwMode="auto">
          <a:xfrm>
            <a:off x="776817" y="1316039"/>
            <a:ext cx="7033683" cy="522287"/>
          </a:xfrm>
          <a:prstGeom prst="rect">
            <a:avLst/>
          </a:prstGeom>
          <a:noFill/>
          <a:ln w="9525">
            <a:noFill/>
            <a:miter lim="800000"/>
          </a:ln>
        </p:spPr>
        <p:txBody>
          <a:bodyPr>
            <a:spAutoFit/>
          </a:bodyPr>
          <a:lstStyle/>
          <a:p>
            <a:r>
              <a:rPr lang="en-US" altLang="zh-CN" sz="2800" b="1">
                <a:latin typeface="Times New Roman" panose="02020603050405020304" pitchFamily="18" charset="0"/>
                <a:ea typeface="微软雅黑" panose="020B0503020204020204" pitchFamily="34" charset="-122"/>
              </a:rPr>
              <a:t>6</a:t>
            </a:r>
            <a:r>
              <a:rPr lang="zh-CN" altLang="en-US" sz="2800" b="1">
                <a:latin typeface="Times New Roman" panose="02020603050405020304" pitchFamily="18" charset="0"/>
                <a:ea typeface="微软雅黑" panose="020B0503020204020204" pitchFamily="34" charset="-122"/>
              </a:rPr>
              <a:t>、下图中，二力平衡的是（     ）</a:t>
            </a:r>
          </a:p>
        </p:txBody>
      </p:sp>
      <p:sp>
        <p:nvSpPr>
          <p:cNvPr id="30723" name="Rectangle 1029"/>
          <p:cNvSpPr>
            <a:spLocks noChangeArrowheads="1"/>
          </p:cNvSpPr>
          <p:nvPr/>
        </p:nvSpPr>
        <p:spPr bwMode="auto">
          <a:xfrm>
            <a:off x="1871133" y="4724400"/>
            <a:ext cx="1828800" cy="685800"/>
          </a:xfrm>
          <a:prstGeom prst="rect">
            <a:avLst/>
          </a:prstGeom>
          <a:noFill/>
          <a:ln w="9525">
            <a:solidFill>
              <a:schemeClr val="tx1"/>
            </a:solidFill>
            <a:miter lim="800000"/>
          </a:ln>
        </p:spPr>
        <p:txBody>
          <a:bodyPr wrap="none" anchor="ctr"/>
          <a:lstStyle/>
          <a:p>
            <a:endParaRPr lang="zh-CN" altLang="en-US">
              <a:latin typeface="Times New Roman" panose="02020603050405020304" pitchFamily="18" charset="0"/>
              <a:ea typeface="微软雅黑" panose="020B0503020204020204" pitchFamily="34" charset="-122"/>
            </a:endParaRPr>
          </a:p>
        </p:txBody>
      </p:sp>
      <p:sp>
        <p:nvSpPr>
          <p:cNvPr id="30724" name="Text Box 1042"/>
          <p:cNvSpPr txBox="1">
            <a:spLocks noChangeArrowheads="1"/>
          </p:cNvSpPr>
          <p:nvPr/>
        </p:nvSpPr>
        <p:spPr bwMode="auto">
          <a:xfrm>
            <a:off x="9577917" y="3716339"/>
            <a:ext cx="723275" cy="523220"/>
          </a:xfrm>
          <a:prstGeom prst="rect">
            <a:avLst/>
          </a:prstGeom>
          <a:noFill/>
          <a:ln w="9525">
            <a:noFill/>
            <a:miter lim="800000"/>
          </a:ln>
        </p:spPr>
        <p:txBody>
          <a:bodyPr wrap="none">
            <a:spAutoFit/>
          </a:bodyPr>
          <a:lstStyle/>
          <a:p>
            <a:r>
              <a:rPr lang="zh-CN" altLang="en-US" sz="2800" b="1">
                <a:latin typeface="Times New Roman" panose="02020603050405020304" pitchFamily="18" charset="0"/>
                <a:ea typeface="微软雅黑" panose="020B0503020204020204" pitchFamily="34" charset="-122"/>
              </a:rPr>
              <a:t>3牛</a:t>
            </a:r>
          </a:p>
        </p:txBody>
      </p:sp>
      <p:sp>
        <p:nvSpPr>
          <p:cNvPr id="15365" name="Rectangle 1051"/>
          <p:cNvSpPr>
            <a:spLocks noChangeArrowheads="1"/>
          </p:cNvSpPr>
          <p:nvPr/>
        </p:nvSpPr>
        <p:spPr bwMode="auto">
          <a:xfrm>
            <a:off x="6841067" y="1339851"/>
            <a:ext cx="423514" cy="523220"/>
          </a:xfrm>
          <a:prstGeom prst="rect">
            <a:avLst/>
          </a:prstGeom>
          <a:noFill/>
          <a:ln w="9525">
            <a:noFill/>
            <a:miter lim="800000"/>
          </a:ln>
        </p:spPr>
        <p:txBody>
          <a:bodyPr wrap="none">
            <a:spAutoFit/>
          </a:bodyPr>
          <a:lstStyle/>
          <a:p>
            <a:r>
              <a:rPr lang="en-US" altLang="zh-CN" sz="2800" b="1">
                <a:solidFill>
                  <a:srgbClr val="FF0000"/>
                </a:solidFill>
                <a:latin typeface="Times New Roman" panose="02020603050405020304" pitchFamily="18" charset="0"/>
                <a:ea typeface="微软雅黑" panose="020B0503020204020204" pitchFamily="34" charset="-122"/>
              </a:rPr>
              <a:t>B</a:t>
            </a:r>
          </a:p>
        </p:txBody>
      </p:sp>
      <p:grpSp>
        <p:nvGrpSpPr>
          <p:cNvPr id="2" name="Group 6"/>
          <p:cNvGrpSpPr/>
          <p:nvPr/>
        </p:nvGrpSpPr>
        <p:grpSpPr bwMode="auto">
          <a:xfrm>
            <a:off x="1090084" y="2692401"/>
            <a:ext cx="4296355" cy="1552575"/>
            <a:chOff x="0" y="0"/>
            <a:chExt cx="2239" cy="1093"/>
          </a:xfrm>
        </p:grpSpPr>
        <p:sp>
          <p:nvSpPr>
            <p:cNvPr id="30750" name="Rectangle 1027"/>
            <p:cNvSpPr>
              <a:spLocks noChangeArrowheads="1"/>
            </p:cNvSpPr>
            <p:nvPr/>
          </p:nvSpPr>
          <p:spPr bwMode="auto">
            <a:xfrm>
              <a:off x="635" y="0"/>
              <a:ext cx="864" cy="432"/>
            </a:xfrm>
            <a:prstGeom prst="rect">
              <a:avLst/>
            </a:prstGeom>
            <a:noFill/>
            <a:ln w="9525">
              <a:solidFill>
                <a:schemeClr val="tx1"/>
              </a:solidFill>
              <a:miter lim="800000"/>
            </a:ln>
          </p:spPr>
          <p:txBody>
            <a:bodyPr wrap="none" anchor="ctr"/>
            <a:lstStyle/>
            <a:p>
              <a:endParaRPr lang="zh-CN" altLang="en-US" sz="2800" b="1">
                <a:latin typeface="Times New Roman" panose="02020603050405020304" pitchFamily="18" charset="0"/>
                <a:ea typeface="微软雅黑" panose="020B0503020204020204" pitchFamily="34" charset="-122"/>
              </a:endParaRPr>
            </a:p>
          </p:txBody>
        </p:sp>
        <p:sp>
          <p:nvSpPr>
            <p:cNvPr id="30751" name="Line 1032"/>
            <p:cNvSpPr>
              <a:spLocks noChangeShapeType="1"/>
            </p:cNvSpPr>
            <p:nvPr/>
          </p:nvSpPr>
          <p:spPr bwMode="auto">
            <a:xfrm>
              <a:off x="1043" y="272"/>
              <a:ext cx="816" cy="0"/>
            </a:xfrm>
            <a:prstGeom prst="line">
              <a:avLst/>
            </a:prstGeom>
            <a:noFill/>
            <a:ln w="9525">
              <a:solidFill>
                <a:schemeClr val="tx1"/>
              </a:solidFill>
              <a:round/>
              <a:tailEnd type="triangle" w="med" len="med"/>
            </a:ln>
          </p:spPr>
          <p:txBody>
            <a:bodyPr/>
            <a:lstStyle/>
            <a:p>
              <a:endParaRPr lang="zh-CN" altLang="en-US"/>
            </a:p>
          </p:txBody>
        </p:sp>
        <p:sp>
          <p:nvSpPr>
            <p:cNvPr id="30752" name="Line 1033"/>
            <p:cNvSpPr>
              <a:spLocks noChangeShapeType="1"/>
            </p:cNvSpPr>
            <p:nvPr/>
          </p:nvSpPr>
          <p:spPr bwMode="auto">
            <a:xfrm flipH="1">
              <a:off x="454" y="272"/>
              <a:ext cx="576" cy="432"/>
            </a:xfrm>
            <a:prstGeom prst="line">
              <a:avLst/>
            </a:prstGeom>
            <a:noFill/>
            <a:ln w="9525">
              <a:solidFill>
                <a:schemeClr val="tx1"/>
              </a:solidFill>
              <a:round/>
              <a:tailEnd type="triangle" w="med" len="med"/>
            </a:ln>
          </p:spPr>
          <p:txBody>
            <a:bodyPr/>
            <a:lstStyle/>
            <a:p>
              <a:endParaRPr lang="zh-CN" altLang="en-US"/>
            </a:p>
          </p:txBody>
        </p:sp>
        <p:sp>
          <p:nvSpPr>
            <p:cNvPr id="30753" name="Text Box 1039"/>
            <p:cNvSpPr txBox="1">
              <a:spLocks noChangeArrowheads="1"/>
            </p:cNvSpPr>
            <p:nvPr/>
          </p:nvSpPr>
          <p:spPr bwMode="auto">
            <a:xfrm>
              <a:off x="1862" y="183"/>
              <a:ext cx="377" cy="368"/>
            </a:xfrm>
            <a:prstGeom prst="rect">
              <a:avLst/>
            </a:prstGeom>
            <a:noFill/>
            <a:ln w="9525">
              <a:noFill/>
              <a:miter lim="800000"/>
            </a:ln>
          </p:spPr>
          <p:txBody>
            <a:bodyPr wrap="none">
              <a:spAutoFit/>
            </a:bodyPr>
            <a:lstStyle/>
            <a:p>
              <a:r>
                <a:rPr lang="zh-CN" altLang="en-US" sz="2800" b="1">
                  <a:latin typeface="Times New Roman" panose="02020603050405020304" pitchFamily="18" charset="0"/>
                  <a:ea typeface="微软雅黑" panose="020B0503020204020204" pitchFamily="34" charset="-122"/>
                </a:rPr>
                <a:t>5牛</a:t>
              </a:r>
            </a:p>
          </p:txBody>
        </p:sp>
        <p:sp>
          <p:nvSpPr>
            <p:cNvPr id="30754" name="Text Box 1040"/>
            <p:cNvSpPr txBox="1">
              <a:spLocks noChangeArrowheads="1"/>
            </p:cNvSpPr>
            <p:nvPr/>
          </p:nvSpPr>
          <p:spPr bwMode="auto">
            <a:xfrm>
              <a:off x="0" y="725"/>
              <a:ext cx="377" cy="368"/>
            </a:xfrm>
            <a:prstGeom prst="rect">
              <a:avLst/>
            </a:prstGeom>
            <a:noFill/>
            <a:ln w="9525">
              <a:noFill/>
              <a:miter lim="800000"/>
            </a:ln>
          </p:spPr>
          <p:txBody>
            <a:bodyPr wrap="none">
              <a:spAutoFit/>
            </a:bodyPr>
            <a:lstStyle/>
            <a:p>
              <a:r>
                <a:rPr lang="zh-CN" altLang="en-US" sz="2800" b="1">
                  <a:latin typeface="Times New Roman" panose="02020603050405020304" pitchFamily="18" charset="0"/>
                  <a:ea typeface="微软雅黑" panose="020B0503020204020204" pitchFamily="34" charset="-122"/>
                </a:rPr>
                <a:t>5牛</a:t>
              </a:r>
            </a:p>
          </p:txBody>
        </p:sp>
        <p:sp>
          <p:nvSpPr>
            <p:cNvPr id="30755" name="Oval 1054"/>
            <p:cNvSpPr>
              <a:spLocks noChangeArrowheads="1"/>
            </p:cNvSpPr>
            <p:nvPr/>
          </p:nvSpPr>
          <p:spPr bwMode="auto">
            <a:xfrm>
              <a:off x="998" y="226"/>
              <a:ext cx="46" cy="68"/>
            </a:xfrm>
            <a:prstGeom prst="ellipse">
              <a:avLst/>
            </a:prstGeom>
            <a:solidFill>
              <a:schemeClr val="tx2"/>
            </a:solidFill>
            <a:ln w="9525">
              <a:solidFill>
                <a:schemeClr val="tx1"/>
              </a:solidFill>
              <a:round/>
            </a:ln>
          </p:spPr>
          <p:txBody>
            <a:bodyPr wrap="none" anchor="ctr"/>
            <a:lstStyle/>
            <a:p>
              <a:endParaRPr lang="zh-CN" altLang="en-US" sz="2800" b="1">
                <a:latin typeface="Times New Roman" panose="02020603050405020304" pitchFamily="18" charset="0"/>
                <a:ea typeface="微软雅黑" panose="020B0503020204020204" pitchFamily="34" charset="-122"/>
              </a:endParaRPr>
            </a:p>
          </p:txBody>
        </p:sp>
      </p:grpSp>
      <p:sp>
        <p:nvSpPr>
          <p:cNvPr id="30727" name="Rectangle 1028"/>
          <p:cNvSpPr>
            <a:spLocks noChangeArrowheads="1"/>
          </p:cNvSpPr>
          <p:nvPr/>
        </p:nvSpPr>
        <p:spPr bwMode="auto">
          <a:xfrm>
            <a:off x="7338484" y="2787650"/>
            <a:ext cx="1828800" cy="685800"/>
          </a:xfrm>
          <a:prstGeom prst="rect">
            <a:avLst/>
          </a:prstGeom>
          <a:noFill/>
          <a:ln w="9525">
            <a:solidFill>
              <a:schemeClr val="tx1"/>
            </a:solidFill>
            <a:miter lim="800000"/>
          </a:ln>
        </p:spPr>
        <p:txBody>
          <a:bodyPr wrap="none" anchor="ctr"/>
          <a:lstStyle/>
          <a:p>
            <a:endParaRPr lang="zh-CN" altLang="en-US" sz="2800" b="1">
              <a:latin typeface="Times New Roman" panose="02020603050405020304" pitchFamily="18" charset="0"/>
              <a:ea typeface="微软雅黑" panose="020B0503020204020204" pitchFamily="34" charset="-122"/>
            </a:endParaRPr>
          </a:p>
        </p:txBody>
      </p:sp>
      <p:sp>
        <p:nvSpPr>
          <p:cNvPr id="30728" name="Line 1034"/>
          <p:cNvSpPr>
            <a:spLocks noChangeShapeType="1"/>
          </p:cNvSpPr>
          <p:nvPr/>
        </p:nvSpPr>
        <p:spPr bwMode="auto">
          <a:xfrm flipH="1" flipV="1">
            <a:off x="6893984" y="2441576"/>
            <a:ext cx="1316567" cy="714375"/>
          </a:xfrm>
          <a:prstGeom prst="line">
            <a:avLst/>
          </a:prstGeom>
          <a:noFill/>
          <a:ln w="9525">
            <a:solidFill>
              <a:schemeClr val="tx1"/>
            </a:solidFill>
            <a:round/>
            <a:tailEnd type="triangle" w="med" len="med"/>
          </a:ln>
        </p:spPr>
        <p:txBody>
          <a:bodyPr/>
          <a:lstStyle/>
          <a:p>
            <a:endParaRPr lang="zh-CN" altLang="en-US"/>
          </a:p>
        </p:txBody>
      </p:sp>
      <p:sp>
        <p:nvSpPr>
          <p:cNvPr id="30729" name="Text Box 1041"/>
          <p:cNvSpPr txBox="1">
            <a:spLocks noChangeArrowheads="1"/>
          </p:cNvSpPr>
          <p:nvPr/>
        </p:nvSpPr>
        <p:spPr bwMode="auto">
          <a:xfrm>
            <a:off x="7097184" y="2060576"/>
            <a:ext cx="723275" cy="523220"/>
          </a:xfrm>
          <a:prstGeom prst="rect">
            <a:avLst/>
          </a:prstGeom>
          <a:noFill/>
          <a:ln w="9525">
            <a:noFill/>
            <a:miter lim="800000"/>
          </a:ln>
        </p:spPr>
        <p:txBody>
          <a:bodyPr wrap="none">
            <a:spAutoFit/>
          </a:bodyPr>
          <a:lstStyle/>
          <a:p>
            <a:r>
              <a:rPr lang="zh-CN" altLang="en-US" sz="2800" b="1">
                <a:latin typeface="Times New Roman" panose="02020603050405020304" pitchFamily="18" charset="0"/>
                <a:ea typeface="微软雅黑" panose="020B0503020204020204" pitchFamily="34" charset="-122"/>
              </a:rPr>
              <a:t>3牛</a:t>
            </a:r>
          </a:p>
        </p:txBody>
      </p:sp>
      <p:sp>
        <p:nvSpPr>
          <p:cNvPr id="30730" name="Text Box 1047"/>
          <p:cNvSpPr txBox="1">
            <a:spLocks noChangeArrowheads="1"/>
          </p:cNvSpPr>
          <p:nvPr/>
        </p:nvSpPr>
        <p:spPr bwMode="auto">
          <a:xfrm>
            <a:off x="2927351" y="3473451"/>
            <a:ext cx="988483" cy="519113"/>
          </a:xfrm>
          <a:prstGeom prst="rect">
            <a:avLst/>
          </a:prstGeom>
          <a:noFill/>
          <a:ln w="9525">
            <a:noFill/>
            <a:miter lim="800000"/>
          </a:ln>
        </p:spPr>
        <p:txBody>
          <a:bodyPr>
            <a:spAutoFit/>
          </a:bodyPr>
          <a:lstStyle/>
          <a:p>
            <a:r>
              <a:rPr lang="en-US" altLang="zh-CN" sz="2800" b="1">
                <a:latin typeface="Times New Roman" panose="02020603050405020304" pitchFamily="18" charset="0"/>
                <a:ea typeface="微软雅黑" panose="020B0503020204020204" pitchFamily="34" charset="-122"/>
              </a:rPr>
              <a:t>A</a:t>
            </a:r>
          </a:p>
        </p:txBody>
      </p:sp>
      <p:sp>
        <p:nvSpPr>
          <p:cNvPr id="30731" name="Text Box 1048"/>
          <p:cNvSpPr txBox="1">
            <a:spLocks noChangeArrowheads="1"/>
          </p:cNvSpPr>
          <p:nvPr/>
        </p:nvSpPr>
        <p:spPr bwMode="auto">
          <a:xfrm>
            <a:off x="8041217" y="3644901"/>
            <a:ext cx="423514" cy="523220"/>
          </a:xfrm>
          <a:prstGeom prst="rect">
            <a:avLst/>
          </a:prstGeom>
          <a:noFill/>
          <a:ln w="9525">
            <a:noFill/>
            <a:miter lim="800000"/>
          </a:ln>
        </p:spPr>
        <p:txBody>
          <a:bodyPr wrap="none">
            <a:spAutoFit/>
          </a:bodyPr>
          <a:lstStyle/>
          <a:p>
            <a:r>
              <a:rPr lang="en-US" altLang="zh-CN" sz="2800" b="1">
                <a:latin typeface="Times New Roman" panose="02020603050405020304" pitchFamily="18" charset="0"/>
                <a:ea typeface="微软雅黑" panose="020B0503020204020204" pitchFamily="34" charset="-122"/>
              </a:rPr>
              <a:t>B</a:t>
            </a:r>
          </a:p>
        </p:txBody>
      </p:sp>
      <p:sp>
        <p:nvSpPr>
          <p:cNvPr id="30732" name="Line 1053"/>
          <p:cNvSpPr>
            <a:spLocks noChangeShapeType="1"/>
          </p:cNvSpPr>
          <p:nvPr/>
        </p:nvSpPr>
        <p:spPr bwMode="auto">
          <a:xfrm rot="16200000" flipH="1">
            <a:off x="8411635" y="2867025"/>
            <a:ext cx="762000" cy="1282700"/>
          </a:xfrm>
          <a:prstGeom prst="line">
            <a:avLst/>
          </a:prstGeom>
          <a:noFill/>
          <a:ln w="9525">
            <a:solidFill>
              <a:schemeClr val="tx1"/>
            </a:solidFill>
            <a:round/>
            <a:tailEnd type="triangle" w="med" len="med"/>
          </a:ln>
        </p:spPr>
        <p:txBody>
          <a:bodyPr/>
          <a:lstStyle/>
          <a:p>
            <a:endParaRPr lang="zh-CN" altLang="en-US"/>
          </a:p>
        </p:txBody>
      </p:sp>
      <p:sp>
        <p:nvSpPr>
          <p:cNvPr id="30733" name="Oval 1055"/>
          <p:cNvSpPr>
            <a:spLocks noChangeArrowheads="1"/>
          </p:cNvSpPr>
          <p:nvPr/>
        </p:nvSpPr>
        <p:spPr bwMode="auto">
          <a:xfrm>
            <a:off x="8079318" y="3051175"/>
            <a:ext cx="97367" cy="107950"/>
          </a:xfrm>
          <a:prstGeom prst="ellipse">
            <a:avLst/>
          </a:prstGeom>
          <a:solidFill>
            <a:schemeClr val="tx2"/>
          </a:solidFill>
          <a:ln w="9525">
            <a:solidFill>
              <a:schemeClr val="tx1"/>
            </a:solidFill>
            <a:round/>
          </a:ln>
        </p:spPr>
        <p:txBody>
          <a:bodyPr wrap="none" anchor="ctr"/>
          <a:lstStyle/>
          <a:p>
            <a:endParaRPr lang="zh-CN" altLang="en-US">
              <a:latin typeface="Times New Roman" panose="02020603050405020304" pitchFamily="18" charset="0"/>
              <a:ea typeface="微软雅黑" panose="020B0503020204020204" pitchFamily="34" charset="-122"/>
            </a:endParaRPr>
          </a:p>
        </p:txBody>
      </p:sp>
      <p:sp>
        <p:nvSpPr>
          <p:cNvPr id="30734" name="Line 1035"/>
          <p:cNvSpPr>
            <a:spLocks noChangeShapeType="1"/>
          </p:cNvSpPr>
          <p:nvPr/>
        </p:nvSpPr>
        <p:spPr bwMode="auto">
          <a:xfrm flipH="1">
            <a:off x="1839384" y="4895850"/>
            <a:ext cx="914400" cy="0"/>
          </a:xfrm>
          <a:prstGeom prst="line">
            <a:avLst/>
          </a:prstGeom>
          <a:noFill/>
          <a:ln w="9525">
            <a:solidFill>
              <a:schemeClr val="tx1"/>
            </a:solidFill>
            <a:round/>
            <a:tailEnd type="triangle" w="med" len="med"/>
          </a:ln>
        </p:spPr>
        <p:txBody>
          <a:bodyPr/>
          <a:lstStyle/>
          <a:p>
            <a:endParaRPr lang="zh-CN" altLang="en-US"/>
          </a:p>
        </p:txBody>
      </p:sp>
      <p:sp>
        <p:nvSpPr>
          <p:cNvPr id="30735" name="Line 1036"/>
          <p:cNvSpPr>
            <a:spLocks noChangeShapeType="1"/>
          </p:cNvSpPr>
          <p:nvPr/>
        </p:nvSpPr>
        <p:spPr bwMode="auto">
          <a:xfrm>
            <a:off x="3520017" y="5276850"/>
            <a:ext cx="1016000" cy="0"/>
          </a:xfrm>
          <a:prstGeom prst="line">
            <a:avLst/>
          </a:prstGeom>
          <a:noFill/>
          <a:ln w="9525">
            <a:solidFill>
              <a:schemeClr val="tx1"/>
            </a:solidFill>
            <a:round/>
            <a:tailEnd type="triangle" w="med" len="med"/>
          </a:ln>
        </p:spPr>
        <p:txBody>
          <a:bodyPr/>
          <a:lstStyle/>
          <a:p>
            <a:endParaRPr lang="zh-CN" altLang="en-US"/>
          </a:p>
        </p:txBody>
      </p:sp>
      <p:sp>
        <p:nvSpPr>
          <p:cNvPr id="30736" name="Text Box 1045"/>
          <p:cNvSpPr txBox="1">
            <a:spLocks noChangeArrowheads="1"/>
          </p:cNvSpPr>
          <p:nvPr/>
        </p:nvSpPr>
        <p:spPr bwMode="auto">
          <a:xfrm>
            <a:off x="1007533" y="4652964"/>
            <a:ext cx="723275" cy="523220"/>
          </a:xfrm>
          <a:prstGeom prst="rect">
            <a:avLst/>
          </a:prstGeom>
          <a:noFill/>
          <a:ln w="9525">
            <a:noFill/>
            <a:miter lim="800000"/>
          </a:ln>
        </p:spPr>
        <p:txBody>
          <a:bodyPr wrap="none">
            <a:spAutoFit/>
          </a:bodyPr>
          <a:lstStyle/>
          <a:p>
            <a:r>
              <a:rPr lang="zh-CN" altLang="en-US" sz="2800" b="1">
                <a:latin typeface="Times New Roman" panose="02020603050405020304" pitchFamily="18" charset="0"/>
                <a:ea typeface="微软雅黑" panose="020B0503020204020204" pitchFamily="34" charset="-122"/>
              </a:rPr>
              <a:t>2牛</a:t>
            </a:r>
          </a:p>
        </p:txBody>
      </p:sp>
      <p:sp>
        <p:nvSpPr>
          <p:cNvPr id="30737" name="Text Box 1046"/>
          <p:cNvSpPr txBox="1">
            <a:spLocks noChangeArrowheads="1"/>
          </p:cNvSpPr>
          <p:nvPr/>
        </p:nvSpPr>
        <p:spPr bwMode="auto">
          <a:xfrm>
            <a:off x="4508500" y="5048251"/>
            <a:ext cx="723275" cy="523220"/>
          </a:xfrm>
          <a:prstGeom prst="rect">
            <a:avLst/>
          </a:prstGeom>
          <a:noFill/>
          <a:ln w="9525">
            <a:noFill/>
            <a:miter lim="800000"/>
          </a:ln>
        </p:spPr>
        <p:txBody>
          <a:bodyPr wrap="none">
            <a:spAutoFit/>
          </a:bodyPr>
          <a:lstStyle/>
          <a:p>
            <a:r>
              <a:rPr lang="zh-CN" altLang="en-US" sz="2800" b="1">
                <a:latin typeface="Times New Roman" panose="02020603050405020304" pitchFamily="18" charset="0"/>
                <a:ea typeface="微软雅黑" panose="020B0503020204020204" pitchFamily="34" charset="-122"/>
              </a:rPr>
              <a:t>2牛</a:t>
            </a:r>
          </a:p>
        </p:txBody>
      </p:sp>
      <p:sp>
        <p:nvSpPr>
          <p:cNvPr id="30738" name="Text Box 1049"/>
          <p:cNvSpPr txBox="1">
            <a:spLocks noChangeArrowheads="1"/>
          </p:cNvSpPr>
          <p:nvPr/>
        </p:nvSpPr>
        <p:spPr bwMode="auto">
          <a:xfrm>
            <a:off x="2952752" y="5589588"/>
            <a:ext cx="444352" cy="523220"/>
          </a:xfrm>
          <a:prstGeom prst="rect">
            <a:avLst/>
          </a:prstGeom>
          <a:noFill/>
          <a:ln w="9525">
            <a:noFill/>
            <a:miter lim="800000"/>
          </a:ln>
        </p:spPr>
        <p:txBody>
          <a:bodyPr wrap="none">
            <a:spAutoFit/>
          </a:bodyPr>
          <a:lstStyle/>
          <a:p>
            <a:r>
              <a:rPr lang="en-US" altLang="zh-CN" sz="2800" b="1">
                <a:latin typeface="Times New Roman" panose="02020603050405020304" pitchFamily="18" charset="0"/>
                <a:ea typeface="微软雅黑" panose="020B0503020204020204" pitchFamily="34" charset="-122"/>
              </a:rPr>
              <a:t>C</a:t>
            </a:r>
          </a:p>
        </p:txBody>
      </p:sp>
      <p:sp>
        <p:nvSpPr>
          <p:cNvPr id="30739" name="Oval 1056"/>
          <p:cNvSpPr>
            <a:spLocks noChangeArrowheads="1"/>
          </p:cNvSpPr>
          <p:nvPr/>
        </p:nvSpPr>
        <p:spPr bwMode="auto">
          <a:xfrm>
            <a:off x="3484034" y="5197475"/>
            <a:ext cx="97367" cy="107950"/>
          </a:xfrm>
          <a:prstGeom prst="ellipse">
            <a:avLst/>
          </a:prstGeom>
          <a:solidFill>
            <a:schemeClr val="tx2"/>
          </a:solidFill>
          <a:ln w="9525">
            <a:solidFill>
              <a:schemeClr val="tx1"/>
            </a:solidFill>
            <a:round/>
          </a:ln>
        </p:spPr>
        <p:txBody>
          <a:bodyPr wrap="none" anchor="ctr"/>
          <a:lstStyle/>
          <a:p>
            <a:endParaRPr lang="zh-CN" altLang="en-US">
              <a:latin typeface="Times New Roman" panose="02020603050405020304" pitchFamily="18" charset="0"/>
              <a:ea typeface="微软雅黑" panose="020B0503020204020204" pitchFamily="34" charset="-122"/>
            </a:endParaRPr>
          </a:p>
        </p:txBody>
      </p:sp>
      <p:sp>
        <p:nvSpPr>
          <p:cNvPr id="30740" name="Oval 1057"/>
          <p:cNvSpPr>
            <a:spLocks noChangeArrowheads="1"/>
          </p:cNvSpPr>
          <p:nvPr/>
        </p:nvSpPr>
        <p:spPr bwMode="auto">
          <a:xfrm>
            <a:off x="2707218" y="4826000"/>
            <a:ext cx="97367" cy="107950"/>
          </a:xfrm>
          <a:prstGeom prst="ellipse">
            <a:avLst/>
          </a:prstGeom>
          <a:solidFill>
            <a:schemeClr val="tx2"/>
          </a:solidFill>
          <a:ln w="9525">
            <a:solidFill>
              <a:schemeClr val="tx1"/>
            </a:solidFill>
            <a:round/>
          </a:ln>
        </p:spPr>
        <p:txBody>
          <a:bodyPr wrap="none" anchor="ctr"/>
          <a:lstStyle/>
          <a:p>
            <a:endParaRPr lang="zh-CN" altLang="en-US">
              <a:latin typeface="Times New Roman" panose="02020603050405020304" pitchFamily="18" charset="0"/>
              <a:ea typeface="微软雅黑" panose="020B0503020204020204" pitchFamily="34" charset="-122"/>
            </a:endParaRPr>
          </a:p>
        </p:txBody>
      </p:sp>
      <p:sp>
        <p:nvSpPr>
          <p:cNvPr id="30741" name="Rectangle 1030"/>
          <p:cNvSpPr>
            <a:spLocks noChangeArrowheads="1"/>
          </p:cNvSpPr>
          <p:nvPr/>
        </p:nvSpPr>
        <p:spPr bwMode="auto">
          <a:xfrm>
            <a:off x="7264400" y="4665663"/>
            <a:ext cx="609600" cy="685800"/>
          </a:xfrm>
          <a:prstGeom prst="rect">
            <a:avLst/>
          </a:prstGeom>
          <a:noFill/>
          <a:ln w="9525">
            <a:solidFill>
              <a:schemeClr val="tx1"/>
            </a:solidFill>
            <a:miter lim="800000"/>
          </a:ln>
        </p:spPr>
        <p:txBody>
          <a:bodyPr wrap="none" anchor="ctr"/>
          <a:lstStyle/>
          <a:p>
            <a:endParaRPr lang="zh-CN" altLang="en-US">
              <a:latin typeface="Times New Roman" panose="02020603050405020304" pitchFamily="18" charset="0"/>
              <a:ea typeface="微软雅黑" panose="020B0503020204020204" pitchFamily="34" charset="-122"/>
            </a:endParaRPr>
          </a:p>
        </p:txBody>
      </p:sp>
      <p:sp>
        <p:nvSpPr>
          <p:cNvPr id="30742" name="Rectangle 1031"/>
          <p:cNvSpPr>
            <a:spLocks noChangeArrowheads="1"/>
          </p:cNvSpPr>
          <p:nvPr/>
        </p:nvSpPr>
        <p:spPr bwMode="auto">
          <a:xfrm>
            <a:off x="8382000" y="4665663"/>
            <a:ext cx="609600" cy="685800"/>
          </a:xfrm>
          <a:prstGeom prst="rect">
            <a:avLst/>
          </a:prstGeom>
          <a:noFill/>
          <a:ln w="9525">
            <a:solidFill>
              <a:schemeClr val="tx1"/>
            </a:solidFill>
            <a:miter lim="800000"/>
          </a:ln>
        </p:spPr>
        <p:txBody>
          <a:bodyPr wrap="none" anchor="ctr"/>
          <a:lstStyle/>
          <a:p>
            <a:endParaRPr lang="zh-CN" altLang="en-US">
              <a:latin typeface="Times New Roman" panose="02020603050405020304" pitchFamily="18" charset="0"/>
              <a:ea typeface="微软雅黑" panose="020B0503020204020204" pitchFamily="34" charset="-122"/>
            </a:endParaRPr>
          </a:p>
        </p:txBody>
      </p:sp>
      <p:sp>
        <p:nvSpPr>
          <p:cNvPr id="30743" name="Line 1037"/>
          <p:cNvSpPr>
            <a:spLocks noChangeShapeType="1"/>
          </p:cNvSpPr>
          <p:nvPr/>
        </p:nvSpPr>
        <p:spPr bwMode="auto">
          <a:xfrm flipH="1">
            <a:off x="6830484" y="5026025"/>
            <a:ext cx="711200" cy="0"/>
          </a:xfrm>
          <a:prstGeom prst="line">
            <a:avLst/>
          </a:prstGeom>
          <a:noFill/>
          <a:ln w="9525">
            <a:solidFill>
              <a:schemeClr val="tx1"/>
            </a:solidFill>
            <a:round/>
            <a:tailEnd type="triangle" w="med" len="med"/>
          </a:ln>
        </p:spPr>
        <p:txBody>
          <a:bodyPr/>
          <a:lstStyle/>
          <a:p>
            <a:endParaRPr lang="zh-CN" altLang="en-US"/>
          </a:p>
        </p:txBody>
      </p:sp>
      <p:sp>
        <p:nvSpPr>
          <p:cNvPr id="30744" name="Line 1038"/>
          <p:cNvSpPr>
            <a:spLocks noChangeShapeType="1"/>
          </p:cNvSpPr>
          <p:nvPr/>
        </p:nvSpPr>
        <p:spPr bwMode="auto">
          <a:xfrm>
            <a:off x="8659284" y="5026025"/>
            <a:ext cx="711200" cy="0"/>
          </a:xfrm>
          <a:prstGeom prst="line">
            <a:avLst/>
          </a:prstGeom>
          <a:noFill/>
          <a:ln w="9525">
            <a:solidFill>
              <a:schemeClr val="tx1"/>
            </a:solidFill>
            <a:round/>
            <a:tailEnd type="triangle" w="med" len="med"/>
          </a:ln>
        </p:spPr>
        <p:txBody>
          <a:bodyPr/>
          <a:lstStyle/>
          <a:p>
            <a:endParaRPr lang="zh-CN" altLang="en-US"/>
          </a:p>
        </p:txBody>
      </p:sp>
      <p:sp>
        <p:nvSpPr>
          <p:cNvPr id="30745" name="Text Box 1043"/>
          <p:cNvSpPr txBox="1">
            <a:spLocks noChangeArrowheads="1"/>
          </p:cNvSpPr>
          <p:nvPr/>
        </p:nvSpPr>
        <p:spPr bwMode="auto">
          <a:xfrm>
            <a:off x="6220884" y="4437064"/>
            <a:ext cx="723275" cy="523220"/>
          </a:xfrm>
          <a:prstGeom prst="rect">
            <a:avLst/>
          </a:prstGeom>
          <a:noFill/>
          <a:ln w="9525">
            <a:noFill/>
            <a:miter lim="800000"/>
          </a:ln>
        </p:spPr>
        <p:txBody>
          <a:bodyPr wrap="none">
            <a:spAutoFit/>
          </a:bodyPr>
          <a:lstStyle/>
          <a:p>
            <a:r>
              <a:rPr lang="zh-CN" altLang="en-US" sz="2800" b="1">
                <a:latin typeface="Times New Roman" panose="02020603050405020304" pitchFamily="18" charset="0"/>
                <a:ea typeface="微软雅黑" panose="020B0503020204020204" pitchFamily="34" charset="-122"/>
              </a:rPr>
              <a:t>2牛</a:t>
            </a:r>
          </a:p>
        </p:txBody>
      </p:sp>
      <p:sp>
        <p:nvSpPr>
          <p:cNvPr id="30746" name="Text Box 1044"/>
          <p:cNvSpPr txBox="1">
            <a:spLocks noChangeArrowheads="1"/>
          </p:cNvSpPr>
          <p:nvPr/>
        </p:nvSpPr>
        <p:spPr bwMode="auto">
          <a:xfrm>
            <a:off x="9370484" y="4443414"/>
            <a:ext cx="723275" cy="523220"/>
          </a:xfrm>
          <a:prstGeom prst="rect">
            <a:avLst/>
          </a:prstGeom>
          <a:noFill/>
          <a:ln w="9525">
            <a:noFill/>
            <a:miter lim="800000"/>
          </a:ln>
        </p:spPr>
        <p:txBody>
          <a:bodyPr wrap="none">
            <a:spAutoFit/>
          </a:bodyPr>
          <a:lstStyle/>
          <a:p>
            <a:r>
              <a:rPr lang="zh-CN" altLang="en-US" sz="2800" b="1">
                <a:latin typeface="Times New Roman" panose="02020603050405020304" pitchFamily="18" charset="0"/>
                <a:ea typeface="微软雅黑" panose="020B0503020204020204" pitchFamily="34" charset="-122"/>
              </a:rPr>
              <a:t>2牛</a:t>
            </a:r>
          </a:p>
        </p:txBody>
      </p:sp>
      <p:sp>
        <p:nvSpPr>
          <p:cNvPr id="30747" name="Text Box 1050"/>
          <p:cNvSpPr txBox="1">
            <a:spLocks noChangeArrowheads="1"/>
          </p:cNvSpPr>
          <p:nvPr/>
        </p:nvSpPr>
        <p:spPr bwMode="auto">
          <a:xfrm>
            <a:off x="8028518" y="5516563"/>
            <a:ext cx="444352" cy="523220"/>
          </a:xfrm>
          <a:prstGeom prst="rect">
            <a:avLst/>
          </a:prstGeom>
          <a:noFill/>
          <a:ln w="9525">
            <a:noFill/>
            <a:miter lim="800000"/>
          </a:ln>
        </p:spPr>
        <p:txBody>
          <a:bodyPr wrap="none">
            <a:spAutoFit/>
          </a:bodyPr>
          <a:lstStyle/>
          <a:p>
            <a:r>
              <a:rPr lang="en-US" altLang="zh-CN" sz="2800" b="1">
                <a:latin typeface="Times New Roman" panose="02020603050405020304" pitchFamily="18" charset="0"/>
                <a:ea typeface="微软雅黑" panose="020B0503020204020204" pitchFamily="34" charset="-122"/>
              </a:rPr>
              <a:t>D</a:t>
            </a:r>
          </a:p>
        </p:txBody>
      </p:sp>
      <p:sp>
        <p:nvSpPr>
          <p:cNvPr id="30748" name="Oval 1058"/>
          <p:cNvSpPr>
            <a:spLocks noChangeArrowheads="1"/>
          </p:cNvSpPr>
          <p:nvPr/>
        </p:nvSpPr>
        <p:spPr bwMode="auto">
          <a:xfrm>
            <a:off x="7499351" y="4967288"/>
            <a:ext cx="97367" cy="107950"/>
          </a:xfrm>
          <a:prstGeom prst="ellipse">
            <a:avLst/>
          </a:prstGeom>
          <a:solidFill>
            <a:schemeClr val="tx2"/>
          </a:solidFill>
          <a:ln w="9525">
            <a:solidFill>
              <a:schemeClr val="tx1"/>
            </a:solidFill>
            <a:round/>
          </a:ln>
        </p:spPr>
        <p:txBody>
          <a:bodyPr wrap="none" anchor="ctr"/>
          <a:lstStyle/>
          <a:p>
            <a:endParaRPr lang="zh-CN" altLang="en-US">
              <a:latin typeface="Times New Roman" panose="02020603050405020304" pitchFamily="18" charset="0"/>
              <a:ea typeface="微软雅黑" panose="020B0503020204020204" pitchFamily="34" charset="-122"/>
            </a:endParaRPr>
          </a:p>
        </p:txBody>
      </p:sp>
      <p:sp>
        <p:nvSpPr>
          <p:cNvPr id="30749" name="Oval 1059"/>
          <p:cNvSpPr>
            <a:spLocks noChangeArrowheads="1"/>
          </p:cNvSpPr>
          <p:nvPr/>
        </p:nvSpPr>
        <p:spPr bwMode="auto">
          <a:xfrm>
            <a:off x="8589434" y="4959350"/>
            <a:ext cx="97367" cy="107950"/>
          </a:xfrm>
          <a:prstGeom prst="ellipse">
            <a:avLst/>
          </a:prstGeom>
          <a:solidFill>
            <a:schemeClr val="tx2"/>
          </a:solidFill>
          <a:ln w="9525">
            <a:solidFill>
              <a:schemeClr val="tx1"/>
            </a:solidFill>
            <a:round/>
          </a:ln>
        </p:spPr>
        <p:txBody>
          <a:bodyPr wrap="none" anchor="ctr"/>
          <a:lstStyle/>
          <a:p>
            <a:endParaRPr lang="zh-CN" altLang="en-US">
              <a:latin typeface="Times New Roman" panose="02020603050405020304" pitchFamily="18" charset="0"/>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 calcmode="lin" valueType="num">
                                      <p:cBhvr additive="base">
                                        <p:cTn id="7" dur="500" fill="hold"/>
                                        <p:tgtEl>
                                          <p:spTgt spid="15365"/>
                                        </p:tgtEl>
                                        <p:attrNameLst>
                                          <p:attrName>ppt_x</p:attrName>
                                        </p:attrNameLst>
                                      </p:cBhvr>
                                      <p:tavLst>
                                        <p:tav tm="0">
                                          <p:val>
                                            <p:strVal val="0-#ppt_w/2"/>
                                          </p:val>
                                        </p:tav>
                                        <p:tav tm="100000">
                                          <p:val>
                                            <p:strVal val="#ppt_x"/>
                                          </p:val>
                                        </p:tav>
                                      </p:tavLst>
                                    </p:anim>
                                    <p:anim calcmode="lin" valueType="num">
                                      <p:cBhvr additive="base">
                                        <p:cTn id="8" dur="500" fill="hold"/>
                                        <p:tgtEl>
                                          <p:spTgt spid="153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59" name="组合 5158"/>
          <p:cNvGrpSpPr/>
          <p:nvPr/>
        </p:nvGrpSpPr>
        <p:grpSpPr>
          <a:xfrm>
            <a:off x="1524000" y="3284538"/>
            <a:ext cx="2447925" cy="2744787"/>
            <a:chOff x="0" y="2069"/>
            <a:chExt cx="1542" cy="1729"/>
          </a:xfrm>
        </p:grpSpPr>
        <p:pic>
          <p:nvPicPr>
            <p:cNvPr id="5126" name="图片 5125"/>
            <p:cNvPicPr>
              <a:picLocks noChangeAspect="1"/>
            </p:cNvPicPr>
            <p:nvPr/>
          </p:nvPicPr>
          <p:blipFill>
            <a:blip r:embed="rId2"/>
            <a:stretch>
              <a:fillRect/>
            </a:stretch>
          </p:blipFill>
          <p:spPr>
            <a:xfrm>
              <a:off x="0" y="2069"/>
              <a:ext cx="1542" cy="1729"/>
            </a:xfrm>
            <a:prstGeom prst="rect">
              <a:avLst/>
            </a:prstGeom>
            <a:noFill/>
            <a:ln w="9525">
              <a:noFill/>
            </a:ln>
          </p:spPr>
        </p:pic>
        <p:sp>
          <p:nvSpPr>
            <p:cNvPr id="5131" name="椭圆 5130"/>
            <p:cNvSpPr/>
            <p:nvPr/>
          </p:nvSpPr>
          <p:spPr>
            <a:xfrm>
              <a:off x="839" y="2704"/>
              <a:ext cx="45" cy="46"/>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grpSp>
      <p:pic>
        <p:nvPicPr>
          <p:cNvPr id="5140" name="图片 5139" descr="G1010023"/>
          <p:cNvPicPr>
            <a:picLocks noChangeAspect="1"/>
          </p:cNvPicPr>
          <p:nvPr/>
        </p:nvPicPr>
        <p:blipFill>
          <a:blip r:embed="rId3"/>
          <a:srcRect l="31036" b="16519"/>
          <a:stretch>
            <a:fillRect/>
          </a:stretch>
        </p:blipFill>
        <p:spPr>
          <a:xfrm>
            <a:off x="3792538" y="3284538"/>
            <a:ext cx="2233612" cy="2736850"/>
          </a:xfrm>
          <a:prstGeom prst="rect">
            <a:avLst/>
          </a:prstGeom>
          <a:noFill/>
          <a:ln w="9525">
            <a:noFill/>
          </a:ln>
        </p:spPr>
      </p:pic>
      <p:sp>
        <p:nvSpPr>
          <p:cNvPr id="5124" name="文本框 5123"/>
          <p:cNvSpPr txBox="1"/>
          <p:nvPr/>
        </p:nvSpPr>
        <p:spPr>
          <a:xfrm>
            <a:off x="2063750" y="620713"/>
            <a:ext cx="8064500" cy="1383665"/>
          </a:xfrm>
          <a:prstGeom prst="rect">
            <a:avLst/>
          </a:prstGeom>
          <a:noFill/>
          <a:ln w="9525">
            <a:noFill/>
          </a:ln>
        </p:spPr>
        <p:txBody>
          <a:bodyPr>
            <a:spAutoFit/>
          </a:bodyPr>
          <a:lstStyle/>
          <a:p>
            <a:pPr>
              <a:spcBef>
                <a:spcPct val="50000"/>
              </a:spcBef>
            </a:pPr>
            <a:r>
              <a:rPr lang="zh-CN" altLang="en-US" sz="2800" b="1" dirty="0">
                <a:latin typeface="Arial" panose="020B0604020202020204" pitchFamily="34" charset="0"/>
              </a:rPr>
              <a:t>平衡状态：物体</a:t>
            </a:r>
            <a:r>
              <a:rPr lang="zh-CN" altLang="en-US" sz="2800" b="1" dirty="0">
                <a:solidFill>
                  <a:srgbClr val="FF0000"/>
                </a:solidFill>
                <a:latin typeface="Arial" panose="020B0604020202020204" pitchFamily="34" charset="0"/>
              </a:rPr>
              <a:t>受到</a:t>
            </a:r>
            <a:r>
              <a:rPr lang="zh-CN" altLang="en-US" sz="2800" b="1" dirty="0">
                <a:latin typeface="Arial" panose="020B0604020202020204" pitchFamily="34" charset="0"/>
              </a:rPr>
              <a:t>两个（或多个）</a:t>
            </a:r>
            <a:r>
              <a:rPr lang="zh-CN" altLang="en-US" sz="2800" b="1" dirty="0">
                <a:solidFill>
                  <a:srgbClr val="FF0000"/>
                </a:solidFill>
                <a:latin typeface="Arial" panose="020B0604020202020204" pitchFamily="34" charset="0"/>
              </a:rPr>
              <a:t>力</a:t>
            </a:r>
            <a:r>
              <a:rPr lang="zh-CN" altLang="en-US" sz="2800" b="1" dirty="0">
                <a:latin typeface="Arial" panose="020B0604020202020204" pitchFamily="34" charset="0"/>
              </a:rPr>
              <a:t>的作用时，能</a:t>
            </a:r>
            <a:r>
              <a:rPr lang="zh-CN" altLang="en-US" sz="2800" b="1" dirty="0">
                <a:solidFill>
                  <a:srgbClr val="FF0000"/>
                </a:solidFill>
                <a:latin typeface="Arial" panose="020B0604020202020204" pitchFamily="34" charset="0"/>
              </a:rPr>
              <a:t>保持静止或匀速直线运动状态</a:t>
            </a:r>
            <a:r>
              <a:rPr lang="zh-CN" altLang="en-US" sz="2800" b="1" dirty="0">
                <a:latin typeface="Arial" panose="020B0604020202020204" pitchFamily="34" charset="0"/>
              </a:rPr>
              <a:t>，我们就说物体处于</a:t>
            </a:r>
            <a:r>
              <a:rPr lang="zh-CN" altLang="en-US" sz="2800" b="1" dirty="0">
                <a:solidFill>
                  <a:srgbClr val="FF0000"/>
                </a:solidFill>
                <a:latin typeface="Arial" panose="020B0604020202020204" pitchFamily="34" charset="0"/>
              </a:rPr>
              <a:t>平衡状态。</a:t>
            </a:r>
          </a:p>
        </p:txBody>
      </p:sp>
      <p:sp>
        <p:nvSpPr>
          <p:cNvPr id="5125" name="文本框 5124"/>
          <p:cNvSpPr txBox="1"/>
          <p:nvPr/>
        </p:nvSpPr>
        <p:spPr>
          <a:xfrm>
            <a:off x="1992313" y="2133600"/>
            <a:ext cx="8207375" cy="521970"/>
          </a:xfrm>
          <a:prstGeom prst="rect">
            <a:avLst/>
          </a:prstGeom>
          <a:noFill/>
          <a:ln w="9525">
            <a:noFill/>
          </a:ln>
        </p:spPr>
        <p:txBody>
          <a:bodyPr>
            <a:spAutoFit/>
          </a:bodyPr>
          <a:lstStyle/>
          <a:p>
            <a:pPr>
              <a:spcBef>
                <a:spcPct val="50000"/>
              </a:spcBef>
            </a:pPr>
            <a:r>
              <a:rPr lang="zh-CN" altLang="en-US" sz="2800" b="1" dirty="0">
                <a:solidFill>
                  <a:srgbClr val="FF0000"/>
                </a:solidFill>
                <a:latin typeface="Arial" panose="020B0604020202020204" pitchFamily="34" charset="0"/>
              </a:rPr>
              <a:t>平衡力：使物体处于平衡状态的两个力（或多个力）</a:t>
            </a:r>
          </a:p>
        </p:txBody>
      </p:sp>
      <p:pic>
        <p:nvPicPr>
          <p:cNvPr id="5127" name="图片 5126"/>
          <p:cNvPicPr>
            <a:picLocks noChangeAspect="1"/>
          </p:cNvPicPr>
          <p:nvPr/>
        </p:nvPicPr>
        <p:blipFill>
          <a:blip r:embed="rId4"/>
          <a:stretch>
            <a:fillRect/>
          </a:stretch>
        </p:blipFill>
        <p:spPr>
          <a:xfrm>
            <a:off x="6240463" y="3284538"/>
            <a:ext cx="2159000" cy="2665412"/>
          </a:xfrm>
          <a:prstGeom prst="rect">
            <a:avLst/>
          </a:prstGeom>
          <a:noFill/>
          <a:ln w="9525">
            <a:noFill/>
          </a:ln>
        </p:spPr>
      </p:pic>
      <p:sp>
        <p:nvSpPr>
          <p:cNvPr id="5130" name="上下箭头 5129"/>
          <p:cNvSpPr/>
          <p:nvPr/>
        </p:nvSpPr>
        <p:spPr>
          <a:xfrm>
            <a:off x="2855913" y="3500438"/>
            <a:ext cx="71437" cy="1657350"/>
          </a:xfrm>
          <a:prstGeom prst="upDownArrow">
            <a:avLst>
              <a:gd name="adj1" fmla="val 50000"/>
              <a:gd name="adj2" fmla="val 464003"/>
            </a:avLst>
          </a:prstGeom>
          <a:solidFill>
            <a:srgbClr val="FF99FF"/>
          </a:solidFill>
          <a:ln w="9525" cap="flat" cmpd="sng">
            <a:solidFill>
              <a:srgbClr val="FF3300"/>
            </a:solidFill>
            <a:prstDash val="solid"/>
            <a:miter/>
            <a:headEnd type="none" w="med" len="med"/>
            <a:tailEnd type="none" w="med" len="med"/>
          </a:ln>
        </p:spPr>
        <p:txBody>
          <a:bodyPr/>
          <a:lstStyle/>
          <a:p>
            <a:endParaRPr lang="zh-CN" altLang="en-US"/>
          </a:p>
        </p:txBody>
      </p:sp>
      <p:sp>
        <p:nvSpPr>
          <p:cNvPr id="5147" name="文本框 5146"/>
          <p:cNvSpPr txBox="1"/>
          <p:nvPr/>
        </p:nvSpPr>
        <p:spPr>
          <a:xfrm>
            <a:off x="3000375" y="3284538"/>
            <a:ext cx="647700" cy="368300"/>
          </a:xfrm>
          <a:prstGeom prst="rect">
            <a:avLst/>
          </a:prstGeom>
          <a:noFill/>
          <a:ln w="9525">
            <a:noFill/>
          </a:ln>
        </p:spPr>
        <p:txBody>
          <a:bodyPr>
            <a:spAutoFit/>
          </a:bodyPr>
          <a:lstStyle/>
          <a:p>
            <a:pPr>
              <a:spcBef>
                <a:spcPct val="50000"/>
              </a:spcBef>
            </a:pPr>
            <a:r>
              <a:rPr lang="zh-CN" altLang="en-US" b="1" dirty="0">
                <a:solidFill>
                  <a:schemeClr val="bg1"/>
                </a:solidFill>
                <a:latin typeface="Arial" panose="020B0604020202020204" pitchFamily="34" charset="0"/>
              </a:rPr>
              <a:t>Ｆ</a:t>
            </a:r>
          </a:p>
        </p:txBody>
      </p:sp>
      <p:sp>
        <p:nvSpPr>
          <p:cNvPr id="5148" name="文本框 5147"/>
          <p:cNvSpPr txBox="1"/>
          <p:nvPr/>
        </p:nvSpPr>
        <p:spPr>
          <a:xfrm>
            <a:off x="3143250" y="4941888"/>
            <a:ext cx="649288" cy="368300"/>
          </a:xfrm>
          <a:prstGeom prst="rect">
            <a:avLst/>
          </a:prstGeom>
          <a:noFill/>
          <a:ln w="9525">
            <a:noFill/>
          </a:ln>
        </p:spPr>
        <p:txBody>
          <a:bodyPr>
            <a:spAutoFit/>
          </a:bodyPr>
          <a:lstStyle/>
          <a:p>
            <a:pPr>
              <a:spcBef>
                <a:spcPct val="50000"/>
              </a:spcBef>
            </a:pPr>
            <a:r>
              <a:rPr lang="zh-CN" altLang="en-US" b="1" dirty="0">
                <a:solidFill>
                  <a:schemeClr val="bg1"/>
                </a:solidFill>
                <a:latin typeface="Arial" panose="020B0604020202020204" pitchFamily="34" charset="0"/>
              </a:rPr>
              <a:t>Ｇ</a:t>
            </a:r>
          </a:p>
        </p:txBody>
      </p:sp>
      <p:grpSp>
        <p:nvGrpSpPr>
          <p:cNvPr id="5160" name="组合 5159"/>
          <p:cNvGrpSpPr/>
          <p:nvPr/>
        </p:nvGrpSpPr>
        <p:grpSpPr>
          <a:xfrm>
            <a:off x="4008438" y="5373688"/>
            <a:ext cx="2232025" cy="511174"/>
            <a:chOff x="1565" y="3385"/>
            <a:chExt cx="1406" cy="322"/>
          </a:xfrm>
        </p:grpSpPr>
        <p:grpSp>
          <p:nvGrpSpPr>
            <p:cNvPr id="5158" name="组合 5157"/>
            <p:cNvGrpSpPr/>
            <p:nvPr/>
          </p:nvGrpSpPr>
          <p:grpSpPr>
            <a:xfrm>
              <a:off x="1746" y="3430"/>
              <a:ext cx="862" cy="91"/>
              <a:chOff x="1746" y="3430"/>
              <a:chExt cx="862" cy="91"/>
            </a:xfrm>
          </p:grpSpPr>
          <p:sp>
            <p:nvSpPr>
              <p:cNvPr id="5141" name="左右箭头 5140"/>
              <p:cNvSpPr/>
              <p:nvPr/>
            </p:nvSpPr>
            <p:spPr>
              <a:xfrm>
                <a:off x="1746" y="3430"/>
                <a:ext cx="862" cy="91"/>
              </a:xfrm>
              <a:prstGeom prst="leftRightArrow">
                <a:avLst>
                  <a:gd name="adj1" fmla="val 50000"/>
                  <a:gd name="adj2" fmla="val 189450"/>
                </a:avLst>
              </a:prstGeom>
              <a:solidFill>
                <a:schemeClr val="folHlink"/>
              </a:solidFill>
              <a:ln w="9525" cap="flat" cmpd="sng">
                <a:solidFill>
                  <a:schemeClr val="tx1"/>
                </a:solidFill>
                <a:prstDash val="solid"/>
                <a:miter/>
                <a:headEnd type="none" w="med" len="med"/>
                <a:tailEnd type="none" w="med" len="med"/>
              </a:ln>
            </p:spPr>
            <p:txBody>
              <a:bodyPr/>
              <a:lstStyle/>
              <a:p>
                <a:endParaRPr lang="zh-CN" altLang="en-US"/>
              </a:p>
            </p:txBody>
          </p:sp>
          <p:sp>
            <p:nvSpPr>
              <p:cNvPr id="5142" name="椭圆 5141"/>
              <p:cNvSpPr/>
              <p:nvPr/>
            </p:nvSpPr>
            <p:spPr>
              <a:xfrm>
                <a:off x="2154" y="3430"/>
                <a:ext cx="45" cy="91"/>
              </a:xfrm>
              <a:prstGeom prst="ellipse">
                <a:avLst/>
              </a:prstGeom>
              <a:solidFill>
                <a:schemeClr val="folHlink"/>
              </a:solidFill>
              <a:ln w="9525" cap="flat" cmpd="sng">
                <a:solidFill>
                  <a:schemeClr val="accent2"/>
                </a:solidFill>
                <a:prstDash val="solid"/>
                <a:headEnd type="none" w="med" len="med"/>
                <a:tailEnd type="none" w="med" len="med"/>
              </a:ln>
            </p:spPr>
            <p:txBody>
              <a:bodyPr/>
              <a:lstStyle/>
              <a:p>
                <a:endParaRPr lang="zh-CN" altLang="en-US"/>
              </a:p>
            </p:txBody>
          </p:sp>
        </p:grpSp>
        <p:sp>
          <p:nvSpPr>
            <p:cNvPr id="5149" name="文本框 5148"/>
            <p:cNvSpPr txBox="1"/>
            <p:nvPr/>
          </p:nvSpPr>
          <p:spPr>
            <a:xfrm>
              <a:off x="1565" y="3475"/>
              <a:ext cx="408" cy="232"/>
            </a:xfrm>
            <a:prstGeom prst="rect">
              <a:avLst/>
            </a:prstGeom>
            <a:noFill/>
            <a:ln w="9525">
              <a:noFill/>
            </a:ln>
          </p:spPr>
          <p:txBody>
            <a:bodyPr>
              <a:spAutoFit/>
            </a:bodyPr>
            <a:lstStyle/>
            <a:p>
              <a:pPr>
                <a:spcBef>
                  <a:spcPct val="50000"/>
                </a:spcBef>
              </a:pPr>
              <a:r>
                <a:rPr lang="zh-CN" altLang="en-US" b="1" dirty="0">
                  <a:solidFill>
                    <a:srgbClr val="FF3300"/>
                  </a:solidFill>
                  <a:latin typeface="Arial" panose="020B0604020202020204" pitchFamily="34" charset="0"/>
                </a:rPr>
                <a:t>Ｆ</a:t>
              </a:r>
            </a:p>
          </p:txBody>
        </p:sp>
        <p:sp>
          <p:nvSpPr>
            <p:cNvPr id="5150" name="文本框 5149"/>
            <p:cNvSpPr txBox="1"/>
            <p:nvPr/>
          </p:nvSpPr>
          <p:spPr>
            <a:xfrm>
              <a:off x="2653" y="3385"/>
              <a:ext cx="318" cy="290"/>
            </a:xfrm>
            <a:prstGeom prst="rect">
              <a:avLst/>
            </a:prstGeom>
            <a:noFill/>
            <a:ln w="9525">
              <a:noFill/>
            </a:ln>
          </p:spPr>
          <p:txBody>
            <a:bodyPr>
              <a:spAutoFit/>
            </a:bodyPr>
            <a:lstStyle/>
            <a:p>
              <a:pPr>
                <a:spcBef>
                  <a:spcPct val="50000"/>
                </a:spcBef>
              </a:pPr>
              <a:r>
                <a:rPr lang="en-US" altLang="zh-CN" sz="2400" b="1">
                  <a:solidFill>
                    <a:srgbClr val="FF3300"/>
                  </a:solidFill>
                  <a:latin typeface="Arial" panose="020B0604020202020204" pitchFamily="34" charset="0"/>
                </a:rPr>
                <a:t>f</a:t>
              </a:r>
            </a:p>
          </p:txBody>
        </p:sp>
      </p:grpSp>
      <p:grpSp>
        <p:nvGrpSpPr>
          <p:cNvPr id="5161" name="组合 5160"/>
          <p:cNvGrpSpPr/>
          <p:nvPr/>
        </p:nvGrpSpPr>
        <p:grpSpPr>
          <a:xfrm>
            <a:off x="7319963" y="4221163"/>
            <a:ext cx="793750" cy="1663699"/>
            <a:chOff x="3651" y="2659"/>
            <a:chExt cx="500" cy="1048"/>
          </a:xfrm>
        </p:grpSpPr>
        <p:grpSp>
          <p:nvGrpSpPr>
            <p:cNvPr id="5134" name="组合 5133"/>
            <p:cNvGrpSpPr/>
            <p:nvPr/>
          </p:nvGrpSpPr>
          <p:grpSpPr>
            <a:xfrm>
              <a:off x="3651" y="2659"/>
              <a:ext cx="45" cy="1044"/>
              <a:chOff x="2245" y="2568"/>
              <a:chExt cx="45" cy="1044"/>
            </a:xfrm>
          </p:grpSpPr>
          <p:sp>
            <p:nvSpPr>
              <p:cNvPr id="5132" name="上下箭头 5131"/>
              <p:cNvSpPr/>
              <p:nvPr/>
            </p:nvSpPr>
            <p:spPr>
              <a:xfrm>
                <a:off x="2245" y="2568"/>
                <a:ext cx="45" cy="1044"/>
              </a:xfrm>
              <a:prstGeom prst="upDownArrow">
                <a:avLst>
                  <a:gd name="adj1" fmla="val 50000"/>
                  <a:gd name="adj2" fmla="val 464000"/>
                </a:avLst>
              </a:prstGeom>
              <a:solidFill>
                <a:srgbClr val="FF99FF"/>
              </a:solidFill>
              <a:ln w="9525" cap="flat" cmpd="sng">
                <a:solidFill>
                  <a:srgbClr val="FF3300"/>
                </a:solidFill>
                <a:prstDash val="solid"/>
                <a:miter/>
                <a:headEnd type="none" w="med" len="med"/>
                <a:tailEnd type="none" w="med" len="med"/>
              </a:ln>
            </p:spPr>
            <p:txBody>
              <a:bodyPr/>
              <a:lstStyle/>
              <a:p>
                <a:endParaRPr lang="zh-CN" altLang="en-US"/>
              </a:p>
            </p:txBody>
          </p:sp>
          <p:sp>
            <p:nvSpPr>
              <p:cNvPr id="5133" name="椭圆 5132"/>
              <p:cNvSpPr/>
              <p:nvPr/>
            </p:nvSpPr>
            <p:spPr>
              <a:xfrm>
                <a:off x="2245" y="3067"/>
                <a:ext cx="45" cy="46"/>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a:p>
            </p:txBody>
          </p:sp>
        </p:grpSp>
        <p:sp>
          <p:nvSpPr>
            <p:cNvPr id="5151" name="矩形 5150"/>
            <p:cNvSpPr/>
            <p:nvPr/>
          </p:nvSpPr>
          <p:spPr>
            <a:xfrm>
              <a:off x="3742" y="2704"/>
              <a:ext cx="259" cy="232"/>
            </a:xfrm>
            <a:prstGeom prst="rect">
              <a:avLst/>
            </a:prstGeom>
            <a:noFill/>
            <a:ln w="9525">
              <a:noFill/>
            </a:ln>
          </p:spPr>
          <p:txBody>
            <a:bodyPr wrap="none" anchor="t">
              <a:spAutoFit/>
            </a:bodyPr>
            <a:lstStyle/>
            <a:p>
              <a:r>
                <a:rPr lang="zh-CN" altLang="en-US" b="1" dirty="0">
                  <a:solidFill>
                    <a:schemeClr val="tx2"/>
                  </a:solidFill>
                  <a:latin typeface="Arial" panose="020B0604020202020204" pitchFamily="34" charset="0"/>
                </a:rPr>
                <a:t>Ｆ</a:t>
              </a:r>
            </a:p>
          </p:txBody>
        </p:sp>
        <p:sp>
          <p:nvSpPr>
            <p:cNvPr id="5152" name="文本框 5151"/>
            <p:cNvSpPr txBox="1"/>
            <p:nvPr/>
          </p:nvSpPr>
          <p:spPr>
            <a:xfrm>
              <a:off x="3742" y="3475"/>
              <a:ext cx="409" cy="232"/>
            </a:xfrm>
            <a:prstGeom prst="rect">
              <a:avLst/>
            </a:prstGeom>
            <a:noFill/>
            <a:ln w="9525">
              <a:noFill/>
            </a:ln>
          </p:spPr>
          <p:txBody>
            <a:bodyPr>
              <a:spAutoFit/>
            </a:bodyPr>
            <a:lstStyle/>
            <a:p>
              <a:pPr>
                <a:spcBef>
                  <a:spcPct val="50000"/>
                </a:spcBef>
              </a:pPr>
              <a:r>
                <a:rPr lang="zh-CN" altLang="en-US" b="1" dirty="0">
                  <a:solidFill>
                    <a:schemeClr val="tx2"/>
                  </a:solidFill>
                  <a:latin typeface="Arial" panose="020B0604020202020204" pitchFamily="34" charset="0"/>
                </a:rPr>
                <a:t>Ｇ</a:t>
              </a:r>
            </a:p>
          </p:txBody>
        </p:sp>
      </p:grpSp>
      <p:sp>
        <p:nvSpPr>
          <p:cNvPr id="5153" name="文本框 5152"/>
          <p:cNvSpPr txBox="1"/>
          <p:nvPr/>
        </p:nvSpPr>
        <p:spPr>
          <a:xfrm>
            <a:off x="9551988" y="5084763"/>
            <a:ext cx="649287" cy="368300"/>
          </a:xfrm>
          <a:prstGeom prst="rect">
            <a:avLst/>
          </a:prstGeom>
          <a:noFill/>
          <a:ln w="9525">
            <a:noFill/>
          </a:ln>
        </p:spPr>
        <p:txBody>
          <a:bodyPr>
            <a:spAutoFit/>
          </a:bodyPr>
          <a:lstStyle/>
          <a:p>
            <a:pPr>
              <a:spcBef>
                <a:spcPct val="50000"/>
              </a:spcBef>
            </a:pPr>
            <a:r>
              <a:rPr lang="zh-CN" altLang="en-US" b="1" dirty="0">
                <a:solidFill>
                  <a:schemeClr val="bg1"/>
                </a:solidFill>
                <a:latin typeface="Arial" panose="020B0604020202020204" pitchFamily="34" charset="0"/>
              </a:rPr>
              <a:t>Ｇ</a:t>
            </a:r>
          </a:p>
        </p:txBody>
      </p:sp>
      <p:sp>
        <p:nvSpPr>
          <p:cNvPr id="5154" name="文本框 5153"/>
          <p:cNvSpPr txBox="1"/>
          <p:nvPr/>
        </p:nvSpPr>
        <p:spPr>
          <a:xfrm>
            <a:off x="9696450" y="3644900"/>
            <a:ext cx="647700" cy="368300"/>
          </a:xfrm>
          <a:prstGeom prst="rect">
            <a:avLst/>
          </a:prstGeom>
          <a:noFill/>
          <a:ln w="9525">
            <a:noFill/>
          </a:ln>
        </p:spPr>
        <p:txBody>
          <a:bodyPr>
            <a:spAutoFit/>
          </a:bodyPr>
          <a:lstStyle/>
          <a:p>
            <a:pPr>
              <a:spcBef>
                <a:spcPct val="50000"/>
              </a:spcBef>
            </a:pPr>
            <a:r>
              <a:rPr lang="zh-CN" altLang="en-US" b="1" dirty="0">
                <a:solidFill>
                  <a:schemeClr val="bg1"/>
                </a:solidFill>
                <a:latin typeface="Arial" panose="020B0604020202020204" pitchFamily="34" charset="0"/>
              </a:rPr>
              <a:t>Ｆ</a:t>
            </a:r>
          </a:p>
        </p:txBody>
      </p:sp>
      <p:grpSp>
        <p:nvGrpSpPr>
          <p:cNvPr id="5162" name="组合 5161"/>
          <p:cNvGrpSpPr/>
          <p:nvPr/>
        </p:nvGrpSpPr>
        <p:grpSpPr>
          <a:xfrm>
            <a:off x="8472488" y="3213100"/>
            <a:ext cx="2195512" cy="2736850"/>
            <a:chOff x="4377" y="2024"/>
            <a:chExt cx="1383" cy="1724"/>
          </a:xfrm>
        </p:grpSpPr>
        <p:pic>
          <p:nvPicPr>
            <p:cNvPr id="5129" name="图片 5128"/>
            <p:cNvPicPr>
              <a:picLocks noChangeAspect="1"/>
            </p:cNvPicPr>
            <p:nvPr/>
          </p:nvPicPr>
          <p:blipFill>
            <a:blip r:embed="rId5"/>
            <a:stretch>
              <a:fillRect/>
            </a:stretch>
          </p:blipFill>
          <p:spPr>
            <a:xfrm>
              <a:off x="4377" y="2024"/>
              <a:ext cx="1383" cy="1724"/>
            </a:xfrm>
            <a:prstGeom prst="rect">
              <a:avLst/>
            </a:prstGeom>
            <a:noFill/>
            <a:ln w="9525">
              <a:noFill/>
            </a:ln>
          </p:spPr>
        </p:pic>
        <p:sp>
          <p:nvSpPr>
            <p:cNvPr id="5155" name="椭圆 5154"/>
            <p:cNvSpPr/>
            <p:nvPr/>
          </p:nvSpPr>
          <p:spPr>
            <a:xfrm>
              <a:off x="5012" y="2795"/>
              <a:ext cx="91" cy="91"/>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a:p>
          </p:txBody>
        </p:sp>
      </p:grpSp>
      <p:sp>
        <p:nvSpPr>
          <p:cNvPr id="5156" name="任意多边形 5155"/>
          <p:cNvSpPr/>
          <p:nvPr/>
        </p:nvSpPr>
        <p:spPr>
          <a:xfrm>
            <a:off x="9551988" y="3933825"/>
            <a:ext cx="14287" cy="565150"/>
          </a:xfrm>
          <a:custGeom>
            <a:avLst/>
            <a:gdLst/>
            <a:ahLst/>
            <a:cxnLst/>
            <a:rect l="0" t="0" r="0" b="0"/>
            <a:pathLst>
              <a:path w="9" h="356">
                <a:moveTo>
                  <a:pt x="0" y="356"/>
                </a:moveTo>
                <a:lnTo>
                  <a:pt x="9" y="0"/>
                </a:lnTo>
              </a:path>
            </a:pathLst>
          </a:custGeom>
          <a:solidFill>
            <a:srgbClr val="FF99FF"/>
          </a:solidFill>
          <a:ln w="28575" cap="flat" cmpd="sng">
            <a:solidFill>
              <a:srgbClr val="FF99FF"/>
            </a:solidFill>
            <a:prstDash val="solid"/>
            <a:headEnd type="none" w="med" len="med"/>
            <a:tailEnd type="triangle" w="med" len="med"/>
          </a:ln>
        </p:spPr>
        <p:txBody>
          <a:bodyPr/>
          <a:lstStyle/>
          <a:p>
            <a:endParaRPr lang="zh-CN" altLang="en-US"/>
          </a:p>
        </p:txBody>
      </p:sp>
      <p:sp>
        <p:nvSpPr>
          <p:cNvPr id="5157" name="任意多边形 5156"/>
          <p:cNvSpPr/>
          <p:nvPr/>
        </p:nvSpPr>
        <p:spPr>
          <a:xfrm>
            <a:off x="9551988" y="4508500"/>
            <a:ext cx="1587" cy="581025"/>
          </a:xfrm>
          <a:custGeom>
            <a:avLst/>
            <a:gdLst/>
            <a:ahLst/>
            <a:cxnLst/>
            <a:rect l="0" t="0" r="0" b="0"/>
            <a:pathLst>
              <a:path w="1" h="366">
                <a:moveTo>
                  <a:pt x="0" y="0"/>
                </a:moveTo>
                <a:lnTo>
                  <a:pt x="0" y="366"/>
                </a:lnTo>
              </a:path>
            </a:pathLst>
          </a:custGeom>
          <a:noFill/>
          <a:ln w="28575" cap="flat" cmpd="sng">
            <a:solidFill>
              <a:srgbClr val="FF99FF"/>
            </a:solidFill>
            <a:prstDash val="solid"/>
            <a:headEnd type="none" w="med" len="med"/>
            <a:tailEnd type="triangl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59"/>
                                        </p:tgtEl>
                                        <p:attrNameLst>
                                          <p:attrName>style.visibility</p:attrName>
                                        </p:attrNameLst>
                                      </p:cBhvr>
                                      <p:to>
                                        <p:strVal val="visible"/>
                                      </p:to>
                                    </p:set>
                                    <p:anim calcmode="lin" valueType="num">
                                      <p:cBhvr additive="base">
                                        <p:cTn id="7" dur="500" fill="hold"/>
                                        <p:tgtEl>
                                          <p:spTgt spid="5159"/>
                                        </p:tgtEl>
                                        <p:attrNameLst>
                                          <p:attrName>ppt_x</p:attrName>
                                        </p:attrNameLst>
                                      </p:cBhvr>
                                      <p:tavLst>
                                        <p:tav tm="0">
                                          <p:val>
                                            <p:strVal val="#ppt_x"/>
                                          </p:val>
                                        </p:tav>
                                        <p:tav tm="100000">
                                          <p:val>
                                            <p:strVal val="#ppt_x"/>
                                          </p:val>
                                        </p:tav>
                                      </p:tavLst>
                                    </p:anim>
                                    <p:anim calcmode="lin" valueType="num">
                                      <p:cBhvr additive="base">
                                        <p:cTn id="8" dur="500" fill="hold"/>
                                        <p:tgtEl>
                                          <p:spTgt spid="51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5130"/>
                                        </p:tgtEl>
                                        <p:attrNameLst>
                                          <p:attrName>style.visibility</p:attrName>
                                        </p:attrNameLst>
                                      </p:cBhvr>
                                      <p:to>
                                        <p:strVal val="visible"/>
                                      </p:to>
                                    </p:set>
                                    <p:animEffect transition="in" filter="blinds(horizontal)">
                                      <p:cBhvr>
                                        <p:cTn id="13" dur="500"/>
                                        <p:tgtEl>
                                          <p:spTgt spid="513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140"/>
                                        </p:tgtEl>
                                        <p:attrNameLst>
                                          <p:attrName>style.visibility</p:attrName>
                                        </p:attrNameLst>
                                      </p:cBhvr>
                                      <p:to>
                                        <p:strVal val="visible"/>
                                      </p:to>
                                    </p:set>
                                    <p:anim calcmode="lin" valueType="num">
                                      <p:cBhvr additive="base">
                                        <p:cTn id="18" dur="500" fill="hold"/>
                                        <p:tgtEl>
                                          <p:spTgt spid="5140"/>
                                        </p:tgtEl>
                                        <p:attrNameLst>
                                          <p:attrName>ppt_x</p:attrName>
                                        </p:attrNameLst>
                                      </p:cBhvr>
                                      <p:tavLst>
                                        <p:tav tm="0">
                                          <p:val>
                                            <p:strVal val="#ppt_x"/>
                                          </p:val>
                                        </p:tav>
                                        <p:tav tm="100000">
                                          <p:val>
                                            <p:strVal val="#ppt_x"/>
                                          </p:val>
                                        </p:tav>
                                      </p:tavLst>
                                    </p:anim>
                                    <p:anim calcmode="lin" valueType="num">
                                      <p:cBhvr additive="base">
                                        <p:cTn id="19" dur="500" fill="hold"/>
                                        <p:tgtEl>
                                          <p:spTgt spid="514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5160"/>
                                        </p:tgtEl>
                                        <p:attrNameLst>
                                          <p:attrName>style.visibility</p:attrName>
                                        </p:attrNameLst>
                                      </p:cBhvr>
                                      <p:to>
                                        <p:strVal val="visible"/>
                                      </p:to>
                                    </p:set>
                                    <p:animEffect transition="in" filter="blinds(horizontal)">
                                      <p:cBhvr>
                                        <p:cTn id="24" dur="500"/>
                                        <p:tgtEl>
                                          <p:spTgt spid="516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127"/>
                                        </p:tgtEl>
                                        <p:attrNameLst>
                                          <p:attrName>style.visibility</p:attrName>
                                        </p:attrNameLst>
                                      </p:cBhvr>
                                      <p:to>
                                        <p:strVal val="visible"/>
                                      </p:to>
                                    </p:set>
                                    <p:anim calcmode="lin" valueType="num">
                                      <p:cBhvr additive="base">
                                        <p:cTn id="29" dur="500" fill="hold"/>
                                        <p:tgtEl>
                                          <p:spTgt spid="5127"/>
                                        </p:tgtEl>
                                        <p:attrNameLst>
                                          <p:attrName>ppt_x</p:attrName>
                                        </p:attrNameLst>
                                      </p:cBhvr>
                                      <p:tavLst>
                                        <p:tav tm="0">
                                          <p:val>
                                            <p:strVal val="#ppt_x"/>
                                          </p:val>
                                        </p:tav>
                                        <p:tav tm="100000">
                                          <p:val>
                                            <p:strVal val="#ppt_x"/>
                                          </p:val>
                                        </p:tav>
                                      </p:tavLst>
                                    </p:anim>
                                    <p:anim calcmode="lin" valueType="num">
                                      <p:cBhvr additive="base">
                                        <p:cTn id="30" dur="500" fill="hold"/>
                                        <p:tgtEl>
                                          <p:spTgt spid="512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5161"/>
                                        </p:tgtEl>
                                        <p:attrNameLst>
                                          <p:attrName>style.visibility</p:attrName>
                                        </p:attrNameLst>
                                      </p:cBhvr>
                                      <p:to>
                                        <p:strVal val="visible"/>
                                      </p:to>
                                    </p:set>
                                    <p:animEffect transition="in" filter="blinds(horizontal)">
                                      <p:cBhvr>
                                        <p:cTn id="35" dur="500"/>
                                        <p:tgtEl>
                                          <p:spTgt spid="516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5162"/>
                                        </p:tgtEl>
                                        <p:attrNameLst>
                                          <p:attrName>style.visibility</p:attrName>
                                        </p:attrNameLst>
                                      </p:cBhvr>
                                      <p:to>
                                        <p:strVal val="visible"/>
                                      </p:to>
                                    </p:set>
                                    <p:anim calcmode="lin" valueType="num">
                                      <p:cBhvr additive="base">
                                        <p:cTn id="40" dur="500" fill="hold"/>
                                        <p:tgtEl>
                                          <p:spTgt spid="5162"/>
                                        </p:tgtEl>
                                        <p:attrNameLst>
                                          <p:attrName>ppt_x</p:attrName>
                                        </p:attrNameLst>
                                      </p:cBhvr>
                                      <p:tavLst>
                                        <p:tav tm="0">
                                          <p:val>
                                            <p:strVal val="#ppt_x"/>
                                          </p:val>
                                        </p:tav>
                                        <p:tav tm="100000">
                                          <p:val>
                                            <p:strVal val="#ppt_x"/>
                                          </p:val>
                                        </p:tav>
                                      </p:tavLst>
                                    </p:anim>
                                    <p:anim calcmode="lin" valueType="num">
                                      <p:cBhvr additive="base">
                                        <p:cTn id="41" dur="500" fill="hold"/>
                                        <p:tgtEl>
                                          <p:spTgt spid="5162"/>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nodeType="clickEffect">
                                  <p:stCondLst>
                                    <p:cond delay="0"/>
                                  </p:stCondLst>
                                  <p:childTnLst>
                                    <p:set>
                                      <p:cBhvr>
                                        <p:cTn id="45" dur="1" fill="hold">
                                          <p:stCondLst>
                                            <p:cond delay="0"/>
                                          </p:stCondLst>
                                        </p:cTn>
                                        <p:tgtEl>
                                          <p:spTgt spid="5156"/>
                                        </p:tgtEl>
                                        <p:attrNameLst>
                                          <p:attrName>style.visibility</p:attrName>
                                        </p:attrNameLst>
                                      </p:cBhvr>
                                      <p:to>
                                        <p:strVal val="visible"/>
                                      </p:to>
                                    </p:set>
                                    <p:anim calcmode="lin" valueType="num">
                                      <p:cBhvr>
                                        <p:cTn id="46" dur="500" fill="hold"/>
                                        <p:tgtEl>
                                          <p:spTgt spid="5156"/>
                                        </p:tgtEl>
                                        <p:attrNameLst>
                                          <p:attrName>ppt_w</p:attrName>
                                        </p:attrNameLst>
                                      </p:cBhvr>
                                      <p:tavLst>
                                        <p:tav tm="0">
                                          <p:val>
                                            <p:fltVal val="0"/>
                                          </p:val>
                                        </p:tav>
                                        <p:tav tm="100000">
                                          <p:val>
                                            <p:strVal val="#ppt_w"/>
                                          </p:val>
                                        </p:tav>
                                      </p:tavLst>
                                    </p:anim>
                                    <p:anim calcmode="lin" valueType="num">
                                      <p:cBhvr>
                                        <p:cTn id="47" dur="500" fill="hold"/>
                                        <p:tgtEl>
                                          <p:spTgt spid="5156"/>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3" presetClass="entr" presetSubtype="16" fill="hold" nodeType="clickEffect">
                                  <p:stCondLst>
                                    <p:cond delay="0"/>
                                  </p:stCondLst>
                                  <p:childTnLst>
                                    <p:set>
                                      <p:cBhvr>
                                        <p:cTn id="51" dur="1" fill="hold">
                                          <p:stCondLst>
                                            <p:cond delay="0"/>
                                          </p:stCondLst>
                                        </p:cTn>
                                        <p:tgtEl>
                                          <p:spTgt spid="5157"/>
                                        </p:tgtEl>
                                        <p:attrNameLst>
                                          <p:attrName>style.visibility</p:attrName>
                                        </p:attrNameLst>
                                      </p:cBhvr>
                                      <p:to>
                                        <p:strVal val="visible"/>
                                      </p:to>
                                    </p:set>
                                    <p:anim calcmode="lin" valueType="num">
                                      <p:cBhvr>
                                        <p:cTn id="52" dur="500" fill="hold"/>
                                        <p:tgtEl>
                                          <p:spTgt spid="5157"/>
                                        </p:tgtEl>
                                        <p:attrNameLst>
                                          <p:attrName>ppt_w</p:attrName>
                                        </p:attrNameLst>
                                      </p:cBhvr>
                                      <p:tavLst>
                                        <p:tav tm="0">
                                          <p:val>
                                            <p:fltVal val="0"/>
                                          </p:val>
                                        </p:tav>
                                        <p:tav tm="100000">
                                          <p:val>
                                            <p:strVal val="#ppt_w"/>
                                          </p:val>
                                        </p:tav>
                                      </p:tavLst>
                                    </p:anim>
                                    <p:anim calcmode="lin" valueType="num">
                                      <p:cBhvr>
                                        <p:cTn id="53" dur="500" fill="hold"/>
                                        <p:tgtEl>
                                          <p:spTgt spid="51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488017" y="4868864"/>
            <a:ext cx="8735483" cy="738187"/>
          </a:xfrm>
          <a:prstGeom prst="rect">
            <a:avLst/>
          </a:prstGeom>
          <a:noFill/>
          <a:ln w="9525">
            <a:noFill/>
            <a:miter lim="800000"/>
          </a:ln>
        </p:spPr>
        <p:txBody>
          <a:bodyPr>
            <a:spAutoFit/>
          </a:bodyPr>
          <a:lstStyle/>
          <a:p>
            <a:pPr>
              <a:lnSpc>
                <a:spcPct val="150000"/>
              </a:lnSpc>
            </a:pPr>
            <a:r>
              <a:rPr lang="zh-CN" altLang="en-US" sz="2800" b="1">
                <a:latin typeface="Times New Roman" panose="02020603050405020304" pitchFamily="18" charset="0"/>
                <a:ea typeface="微软雅黑" panose="020B0503020204020204" pitchFamily="34" charset="-122"/>
              </a:rPr>
              <a:t>其实并不矛盾，这涉及</a:t>
            </a:r>
            <a:r>
              <a:rPr lang="zh-CN" altLang="en-US" sz="2800" b="1">
                <a:solidFill>
                  <a:srgbClr val="FF0000"/>
                </a:solidFill>
                <a:latin typeface="Times New Roman" panose="02020603050405020304" pitchFamily="18" charset="0"/>
                <a:ea typeface="微软雅黑" panose="020B0503020204020204" pitchFamily="34" charset="-122"/>
              </a:rPr>
              <a:t>力的平衡</a:t>
            </a:r>
            <a:r>
              <a:rPr lang="zh-CN" altLang="en-US" sz="2800" b="1">
                <a:latin typeface="Times New Roman" panose="02020603050405020304" pitchFamily="18" charset="0"/>
                <a:ea typeface="微软雅黑" panose="020B0503020204020204" pitchFamily="34" charset="-122"/>
              </a:rPr>
              <a:t>的问题。</a:t>
            </a:r>
          </a:p>
        </p:txBody>
      </p:sp>
      <p:pic>
        <p:nvPicPr>
          <p:cNvPr id="5" name="图片 4"/>
          <p:cNvPicPr>
            <a:picLocks noChangeAspect="1"/>
          </p:cNvPicPr>
          <p:nvPr/>
        </p:nvPicPr>
        <p:blipFill>
          <a:blip r:embed="rId2" cstate="print"/>
          <a:srcRect/>
          <a:stretch>
            <a:fillRect/>
          </a:stretch>
        </p:blipFill>
        <p:spPr bwMode="auto">
          <a:xfrm>
            <a:off x="3790951" y="1128713"/>
            <a:ext cx="4707467" cy="3168650"/>
          </a:xfrm>
          <a:prstGeom prst="rect">
            <a:avLst/>
          </a:prstGeom>
          <a:noFill/>
          <a:ln w="9525">
            <a:noFill/>
            <a:miter lim="800000"/>
            <a:headEnd/>
            <a:tailEnd/>
          </a:ln>
        </p:spPr>
      </p:pic>
      <p:sp>
        <p:nvSpPr>
          <p:cNvPr id="6" name="矩形 5"/>
          <p:cNvSpPr>
            <a:spLocks noChangeArrowheads="1"/>
          </p:cNvSpPr>
          <p:nvPr/>
        </p:nvSpPr>
        <p:spPr bwMode="auto">
          <a:xfrm>
            <a:off x="3983567" y="1412876"/>
            <a:ext cx="2592917" cy="2031325"/>
          </a:xfrm>
          <a:prstGeom prst="rect">
            <a:avLst/>
          </a:prstGeom>
          <a:noFill/>
          <a:ln w="9525">
            <a:noFill/>
            <a:miter lim="800000"/>
          </a:ln>
        </p:spPr>
        <p:txBody>
          <a:bodyPr>
            <a:spAutoFit/>
          </a:bodyPr>
          <a:lstStyle/>
          <a:p>
            <a:pPr algn="ctr">
              <a:lnSpc>
                <a:spcPct val="150000"/>
              </a:lnSpc>
            </a:pPr>
            <a:r>
              <a:rPr lang="zh-CN" altLang="en-US" sz="2800" b="1">
                <a:solidFill>
                  <a:srgbClr val="000000"/>
                </a:solidFill>
                <a:latin typeface="Times New Roman" panose="02020603050405020304" pitchFamily="18" charset="0"/>
                <a:ea typeface="微软雅黑" panose="020B0503020204020204" pitchFamily="34" charset="-122"/>
              </a:rPr>
              <a:t>这是否和牛顿第一定律有些矛盾呢？</a:t>
            </a:r>
            <a:endParaRPr lang="zh-CN" altLang="en-US">
              <a:solidFill>
                <a:srgbClr val="FFFF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952067" y="2352675"/>
            <a:ext cx="4883151" cy="287813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矩形 1"/>
          <p:cNvSpPr>
            <a:spLocks noChangeArrowheads="1"/>
          </p:cNvSpPr>
          <p:nvPr/>
        </p:nvSpPr>
        <p:spPr bwMode="auto">
          <a:xfrm>
            <a:off x="527052" y="620713"/>
            <a:ext cx="10850033" cy="1383665"/>
          </a:xfrm>
          <a:prstGeom prst="rect">
            <a:avLst/>
          </a:prstGeom>
          <a:noFill/>
          <a:ln w="9525">
            <a:noFill/>
            <a:miter lim="800000"/>
          </a:ln>
        </p:spPr>
        <p:txBody>
          <a:bodyPr>
            <a:spAutoFit/>
          </a:bodyPr>
          <a:lstStyle/>
          <a:p>
            <a:pPr>
              <a:lnSpc>
                <a:spcPct val="150000"/>
              </a:lnSpc>
            </a:pPr>
            <a:r>
              <a:rPr lang="zh-CN" altLang="en-US" sz="2800" b="1">
                <a:latin typeface="Times New Roman" panose="02020603050405020304" pitchFamily="18" charset="0"/>
                <a:ea typeface="微软雅黑" panose="020B0503020204020204" pitchFamily="34" charset="-122"/>
              </a:rPr>
              <a:t>一、二力平衡：如果物体只受两个力的作用，且处于平衡状态，这种情况叫做二力平衡</a:t>
            </a:r>
            <a:r>
              <a:rPr lang="en-US" altLang="zh-CN" sz="2800" b="1">
                <a:latin typeface="Times New Roman" panose="02020603050405020304" pitchFamily="18" charset="0"/>
                <a:ea typeface="微软雅黑" panose="020B0503020204020204" pitchFamily="34" charset="-122"/>
              </a:rPr>
              <a:t>.</a:t>
            </a:r>
            <a:endParaRPr lang="zh-CN" altLang="en-US" sz="2800" b="1">
              <a:latin typeface="Times New Roman" panose="02020603050405020304" pitchFamily="18" charset="0"/>
              <a:ea typeface="微软雅黑" panose="020B0503020204020204" pitchFamily="34" charset="-122"/>
            </a:endParaRPr>
          </a:p>
        </p:txBody>
      </p:sp>
      <p:pic>
        <p:nvPicPr>
          <p:cNvPr id="6148" name="图片 4"/>
          <p:cNvPicPr>
            <a:picLocks noChangeAspect="1"/>
          </p:cNvPicPr>
          <p:nvPr/>
        </p:nvPicPr>
        <p:blipFill>
          <a:blip r:embed="rId2" cstate="print"/>
          <a:srcRect/>
          <a:stretch>
            <a:fillRect/>
          </a:stretch>
        </p:blipFill>
        <p:spPr bwMode="auto">
          <a:xfrm>
            <a:off x="1257300" y="2352675"/>
            <a:ext cx="4512733" cy="2878138"/>
          </a:xfrm>
          <a:prstGeom prst="rect">
            <a:avLst/>
          </a:prstGeom>
          <a:noFill/>
          <a:ln w="9525">
            <a:noFill/>
            <a:miter lim="800000"/>
            <a:headEnd/>
            <a:tailEnd/>
          </a:ln>
        </p:spPr>
      </p:pic>
      <p:grpSp>
        <p:nvGrpSpPr>
          <p:cNvPr id="2" name="组合 13"/>
          <p:cNvGrpSpPr/>
          <p:nvPr/>
        </p:nvGrpSpPr>
        <p:grpSpPr bwMode="auto">
          <a:xfrm>
            <a:off x="3124200" y="2352676"/>
            <a:ext cx="1303867" cy="2536825"/>
            <a:chOff x="3492450" y="2005608"/>
            <a:chExt cx="977905" cy="1858966"/>
          </a:xfrm>
        </p:grpSpPr>
        <p:grpSp>
          <p:nvGrpSpPr>
            <p:cNvPr id="3" name="Group 11"/>
            <p:cNvGrpSpPr/>
            <p:nvPr/>
          </p:nvGrpSpPr>
          <p:grpSpPr bwMode="auto">
            <a:xfrm>
              <a:off x="3563892" y="2005608"/>
              <a:ext cx="906463" cy="990600"/>
              <a:chOff x="4080" y="2448"/>
              <a:chExt cx="571" cy="624"/>
            </a:xfrm>
          </p:grpSpPr>
          <p:sp>
            <p:nvSpPr>
              <p:cNvPr id="6158" name="Line 12"/>
              <p:cNvSpPr>
                <a:spLocks noChangeShapeType="1"/>
              </p:cNvSpPr>
              <p:nvPr/>
            </p:nvSpPr>
            <p:spPr bwMode="auto">
              <a:xfrm flipV="1">
                <a:off x="4080" y="2448"/>
                <a:ext cx="0" cy="624"/>
              </a:xfrm>
              <a:prstGeom prst="line">
                <a:avLst/>
              </a:prstGeom>
              <a:noFill/>
              <a:ln w="34925">
                <a:solidFill>
                  <a:srgbClr val="CC0000"/>
                </a:solidFill>
                <a:round/>
                <a:tailEnd type="triangle" w="lg" len="lg"/>
              </a:ln>
            </p:spPr>
            <p:txBody>
              <a:bodyPr/>
              <a:lstStyle/>
              <a:p>
                <a:endParaRPr lang="zh-CN" altLang="en-US"/>
              </a:p>
            </p:txBody>
          </p:sp>
          <p:sp>
            <p:nvSpPr>
              <p:cNvPr id="8" name="Text Box 13"/>
              <p:cNvSpPr txBox="1">
                <a:spLocks noChangeArrowheads="1"/>
              </p:cNvSpPr>
              <p:nvPr/>
            </p:nvSpPr>
            <p:spPr bwMode="auto">
              <a:xfrm>
                <a:off x="4219" y="2449"/>
                <a:ext cx="432" cy="243"/>
              </a:xfrm>
              <a:prstGeom prst="rect">
                <a:avLst/>
              </a:prstGeom>
              <a:noFill/>
              <a:ln>
                <a:noFill/>
              </a:ln>
              <a:effectLst/>
            </p:spPr>
            <p:txBody>
              <a:bodyPr>
                <a:spAutoFit/>
              </a:bodyPr>
              <a:lstStyle/>
              <a:p>
                <a:pPr fontAlgn="auto">
                  <a:spcBef>
                    <a:spcPct val="50000"/>
                  </a:spcBef>
                  <a:spcAft>
                    <a:spcPts val="0"/>
                  </a:spcAft>
                  <a:defRPr/>
                </a:pPr>
                <a:r>
                  <a:rPr lang="en-US" altLang="zh-CN" sz="2800" b="1" dirty="0">
                    <a:solidFill>
                      <a:srgbClr val="CC0000"/>
                    </a:solidFill>
                    <a:latin typeface="+mj-lt"/>
                    <a:ea typeface="微软雅黑" panose="020B0503020204020204" pitchFamily="34" charset="-122"/>
                  </a:rPr>
                  <a:t>N</a:t>
                </a:r>
              </a:p>
            </p:txBody>
          </p:sp>
        </p:grpSp>
        <p:grpSp>
          <p:nvGrpSpPr>
            <p:cNvPr id="4" name="Group 14"/>
            <p:cNvGrpSpPr/>
            <p:nvPr/>
          </p:nvGrpSpPr>
          <p:grpSpPr bwMode="auto">
            <a:xfrm>
              <a:off x="3492450" y="2851749"/>
              <a:ext cx="822325" cy="1012825"/>
              <a:chOff x="3648" y="3552"/>
              <a:chExt cx="518" cy="638"/>
            </a:xfrm>
          </p:grpSpPr>
          <p:grpSp>
            <p:nvGrpSpPr>
              <p:cNvPr id="5" name="Group 15"/>
              <p:cNvGrpSpPr/>
              <p:nvPr/>
            </p:nvGrpSpPr>
            <p:grpSpPr bwMode="auto">
              <a:xfrm>
                <a:off x="3648" y="3552"/>
                <a:ext cx="96" cy="576"/>
                <a:chOff x="3648" y="3552"/>
                <a:chExt cx="96" cy="576"/>
              </a:xfrm>
            </p:grpSpPr>
            <p:sp>
              <p:nvSpPr>
                <p:cNvPr id="6156" name="Oval 16"/>
                <p:cNvSpPr>
                  <a:spLocks noChangeArrowheads="1"/>
                </p:cNvSpPr>
                <p:nvPr/>
              </p:nvSpPr>
              <p:spPr bwMode="auto">
                <a:xfrm>
                  <a:off x="3648" y="3552"/>
                  <a:ext cx="96" cy="96"/>
                </a:xfrm>
                <a:prstGeom prst="ellipse">
                  <a:avLst/>
                </a:prstGeom>
                <a:solidFill>
                  <a:srgbClr val="CC0000"/>
                </a:solidFill>
                <a:ln w="22225">
                  <a:solidFill>
                    <a:schemeClr val="tx1"/>
                  </a:solidFill>
                  <a:round/>
                </a:ln>
              </p:spPr>
              <p:txBody>
                <a:bodyPr wrap="none" anchor="ctr"/>
                <a:lstStyle/>
                <a:p>
                  <a:endParaRPr lang="zh-CN" altLang="en-US">
                    <a:latin typeface="Times New Roman" panose="02020603050405020304" pitchFamily="18" charset="0"/>
                    <a:ea typeface="微软雅黑" panose="020B0503020204020204" pitchFamily="34" charset="-122"/>
                  </a:endParaRPr>
                </a:p>
              </p:txBody>
            </p:sp>
            <p:sp>
              <p:nvSpPr>
                <p:cNvPr id="6157" name="Line 17"/>
                <p:cNvSpPr>
                  <a:spLocks noChangeShapeType="1"/>
                </p:cNvSpPr>
                <p:nvPr/>
              </p:nvSpPr>
              <p:spPr bwMode="auto">
                <a:xfrm>
                  <a:off x="3696" y="3600"/>
                  <a:ext cx="0" cy="528"/>
                </a:xfrm>
                <a:prstGeom prst="line">
                  <a:avLst/>
                </a:prstGeom>
                <a:noFill/>
                <a:ln w="38100">
                  <a:solidFill>
                    <a:srgbClr val="CC0000"/>
                  </a:solidFill>
                  <a:round/>
                  <a:tailEnd type="triangle" w="med" len="med"/>
                </a:ln>
              </p:spPr>
              <p:txBody>
                <a:bodyPr/>
                <a:lstStyle/>
                <a:p>
                  <a:endParaRPr lang="zh-CN" altLang="en-US"/>
                </a:p>
              </p:txBody>
            </p:sp>
          </p:grpSp>
          <p:sp>
            <p:nvSpPr>
              <p:cNvPr id="11" name="Text Box 18"/>
              <p:cNvSpPr txBox="1">
                <a:spLocks noChangeArrowheads="1"/>
              </p:cNvSpPr>
              <p:nvPr/>
            </p:nvSpPr>
            <p:spPr bwMode="auto">
              <a:xfrm>
                <a:off x="3782" y="3948"/>
                <a:ext cx="384" cy="242"/>
              </a:xfrm>
              <a:prstGeom prst="rect">
                <a:avLst/>
              </a:prstGeom>
              <a:noFill/>
              <a:ln>
                <a:noFill/>
              </a:ln>
              <a:effectLst/>
            </p:spPr>
            <p:txBody>
              <a:bodyPr>
                <a:spAutoFit/>
              </a:bodyPr>
              <a:lstStyle/>
              <a:p>
                <a:pPr fontAlgn="auto">
                  <a:spcBef>
                    <a:spcPct val="50000"/>
                  </a:spcBef>
                  <a:spcAft>
                    <a:spcPts val="0"/>
                  </a:spcAft>
                  <a:defRPr/>
                </a:pPr>
                <a:r>
                  <a:rPr lang="en-US" altLang="zh-CN" sz="2800" b="1" dirty="0">
                    <a:solidFill>
                      <a:srgbClr val="CC0000"/>
                    </a:solidFill>
                    <a:latin typeface="+mj-lt"/>
                    <a:ea typeface="微软雅黑" panose="020B0503020204020204" pitchFamily="34" charset="-122"/>
                  </a:rPr>
                  <a:t>G</a:t>
                </a:r>
              </a:p>
            </p:txBody>
          </p:sp>
        </p:grpSp>
      </p:grpSp>
      <p:sp>
        <p:nvSpPr>
          <p:cNvPr id="15" name="矩形 14"/>
          <p:cNvSpPr/>
          <p:nvPr/>
        </p:nvSpPr>
        <p:spPr>
          <a:xfrm>
            <a:off x="1488018" y="5456239"/>
            <a:ext cx="1620957" cy="523220"/>
          </a:xfrm>
          <a:prstGeom prst="rect">
            <a:avLst/>
          </a:prstGeom>
        </p:spPr>
        <p:txBody>
          <a:bodyPr wrap="none">
            <a:spAutoFit/>
          </a:bodyPr>
          <a:lstStyle/>
          <a:p>
            <a:pPr fontAlgn="auto">
              <a:spcBef>
                <a:spcPct val="50000"/>
              </a:spcBef>
              <a:spcAft>
                <a:spcPts val="0"/>
              </a:spcAft>
              <a:defRPr/>
            </a:pPr>
            <a:r>
              <a:rPr kumimoji="1" lang="zh-CN" altLang="en-US" sz="2800" b="1" dirty="0">
                <a:latin typeface="+mn-ea"/>
                <a:ea typeface="+mn-ea"/>
              </a:rPr>
              <a:t>二力平衡</a:t>
            </a:r>
          </a:p>
        </p:txBody>
      </p:sp>
      <p:sp>
        <p:nvSpPr>
          <p:cNvPr id="17" name="矩形 16"/>
          <p:cNvSpPr/>
          <p:nvPr/>
        </p:nvSpPr>
        <p:spPr>
          <a:xfrm>
            <a:off x="6322484" y="2430463"/>
            <a:ext cx="4512733" cy="2031325"/>
          </a:xfrm>
          <a:prstGeom prst="rect">
            <a:avLst/>
          </a:prstGeom>
        </p:spPr>
        <p:txBody>
          <a:bodyPr>
            <a:spAutoFit/>
          </a:bodyPr>
          <a:lstStyle/>
          <a:p>
            <a:pPr fontAlgn="auto">
              <a:lnSpc>
                <a:spcPct val="150000"/>
              </a:lnSpc>
              <a:spcBef>
                <a:spcPts val="0"/>
              </a:spcBef>
              <a:spcAft>
                <a:spcPts val="0"/>
              </a:spcAft>
              <a:defRPr/>
            </a:pPr>
            <a:r>
              <a:rPr lang="zh-CN" altLang="en-US" sz="2800" b="1" dirty="0">
                <a:solidFill>
                  <a:schemeClr val="bg1"/>
                </a:solidFill>
                <a:latin typeface="+mj-ea"/>
                <a:ea typeface="+mj-ea"/>
              </a:rPr>
              <a:t>杯子在桌面上静止不动是因为作用于杯子的重力</a:t>
            </a:r>
            <a:r>
              <a:rPr lang="en-US" altLang="zh-CN" sz="2800" b="1" dirty="0">
                <a:solidFill>
                  <a:schemeClr val="bg1"/>
                </a:solidFill>
                <a:latin typeface="+mn-lt"/>
                <a:ea typeface="+mj-ea"/>
              </a:rPr>
              <a:t>G</a:t>
            </a:r>
            <a:r>
              <a:rPr lang="zh-CN" altLang="en-US" sz="2800" b="1" dirty="0">
                <a:solidFill>
                  <a:schemeClr val="bg1"/>
                </a:solidFill>
                <a:latin typeface="+mj-ea"/>
                <a:ea typeface="+mj-ea"/>
              </a:rPr>
              <a:t>和支持力</a:t>
            </a:r>
            <a:r>
              <a:rPr lang="en-US" altLang="zh-CN" sz="2800" b="1" dirty="0">
                <a:solidFill>
                  <a:schemeClr val="bg1"/>
                </a:solidFill>
                <a:latin typeface="+mn-lt"/>
                <a:ea typeface="+mj-ea"/>
              </a:rPr>
              <a:t>F</a:t>
            </a:r>
            <a:r>
              <a:rPr lang="zh-CN" altLang="en-US" sz="2800" b="1" dirty="0">
                <a:solidFill>
                  <a:schemeClr val="bg1"/>
                </a:solidFill>
                <a:latin typeface="+mj-ea"/>
                <a:ea typeface="+mj-ea"/>
              </a:rPr>
              <a:t>是一对平衡力</a:t>
            </a:r>
            <a:r>
              <a:rPr lang="zh-CN" altLang="en-US" sz="2800" b="1" dirty="0">
                <a:latin typeface="+mj-ea"/>
                <a:ea typeface="+mj-ea"/>
              </a:rPr>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云形标注 12"/>
          <p:cNvSpPr/>
          <p:nvPr/>
        </p:nvSpPr>
        <p:spPr>
          <a:xfrm>
            <a:off x="6165851" y="1093788"/>
            <a:ext cx="5376333" cy="2271712"/>
          </a:xfrm>
          <a:prstGeom prst="cloudCallout">
            <a:avLst>
              <a:gd name="adj1" fmla="val -52396"/>
              <a:gd name="adj2" fmla="val 5093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 name="组合 8"/>
          <p:cNvGrpSpPr/>
          <p:nvPr/>
        </p:nvGrpSpPr>
        <p:grpSpPr bwMode="auto">
          <a:xfrm>
            <a:off x="535518" y="981075"/>
            <a:ext cx="5473700" cy="3263900"/>
            <a:chOff x="1115616" y="764704"/>
            <a:chExt cx="4860540" cy="3802555"/>
          </a:xfrm>
        </p:grpSpPr>
        <p:pic>
          <p:nvPicPr>
            <p:cNvPr id="7174" name="图片 2"/>
            <p:cNvPicPr>
              <a:picLocks noChangeAspect="1"/>
            </p:cNvPicPr>
            <p:nvPr/>
          </p:nvPicPr>
          <p:blipFill>
            <a:blip r:embed="rId2" cstate="print"/>
            <a:srcRect/>
            <a:stretch>
              <a:fillRect/>
            </a:stretch>
          </p:blipFill>
          <p:spPr bwMode="auto">
            <a:xfrm>
              <a:off x="1115616" y="764704"/>
              <a:ext cx="4860540" cy="3240360"/>
            </a:xfrm>
            <a:prstGeom prst="rect">
              <a:avLst/>
            </a:prstGeom>
            <a:noFill/>
            <a:ln w="9525">
              <a:noFill/>
              <a:miter lim="800000"/>
              <a:headEnd/>
              <a:tailEnd/>
            </a:ln>
          </p:spPr>
        </p:pic>
        <p:sp>
          <p:nvSpPr>
            <p:cNvPr id="7175" name="Line 26"/>
            <p:cNvSpPr>
              <a:spLocks noChangeShapeType="1"/>
            </p:cNvSpPr>
            <p:nvPr/>
          </p:nvSpPr>
          <p:spPr bwMode="auto">
            <a:xfrm>
              <a:off x="3533800" y="3119264"/>
              <a:ext cx="0" cy="1219200"/>
            </a:xfrm>
            <a:prstGeom prst="line">
              <a:avLst/>
            </a:prstGeom>
            <a:noFill/>
            <a:ln w="34925">
              <a:solidFill>
                <a:schemeClr val="hlink"/>
              </a:solidFill>
              <a:miter lim="800000"/>
              <a:tailEnd type="triangle" w="med" len="med"/>
            </a:ln>
          </p:spPr>
          <p:txBody>
            <a:bodyPr wrap="none"/>
            <a:lstStyle/>
            <a:p>
              <a:endParaRPr lang="zh-CN" altLang="en-US"/>
            </a:p>
          </p:txBody>
        </p:sp>
        <p:sp>
          <p:nvSpPr>
            <p:cNvPr id="7176" name="Text Box 27"/>
            <p:cNvSpPr txBox="1">
              <a:spLocks noChangeArrowheads="1"/>
            </p:cNvSpPr>
            <p:nvPr/>
          </p:nvSpPr>
          <p:spPr bwMode="auto">
            <a:xfrm>
              <a:off x="3566561" y="3956927"/>
              <a:ext cx="610856" cy="610332"/>
            </a:xfrm>
            <a:prstGeom prst="rect">
              <a:avLst/>
            </a:prstGeom>
            <a:noFill/>
            <a:ln w="9525">
              <a:noFill/>
              <a:miter lim="800000"/>
            </a:ln>
          </p:spPr>
          <p:txBody>
            <a:bodyPr>
              <a:spAutoFit/>
            </a:bodyPr>
            <a:lstStyle/>
            <a:p>
              <a:pPr>
                <a:spcBef>
                  <a:spcPct val="50000"/>
                </a:spcBef>
              </a:pPr>
              <a:r>
                <a:rPr kumimoji="1" lang="en-US" altLang="zh-CN" sz="2800" b="1">
                  <a:solidFill>
                    <a:srgbClr val="FF0000"/>
                  </a:solidFill>
                  <a:latin typeface="Calibri" panose="020F0502020204030204" pitchFamily="34" charset="0"/>
                  <a:ea typeface="微软雅黑" panose="020B0503020204020204" pitchFamily="34" charset="-122"/>
                </a:rPr>
                <a:t>G</a:t>
              </a:r>
            </a:p>
          </p:txBody>
        </p:sp>
        <p:sp>
          <p:nvSpPr>
            <p:cNvPr id="7177" name="Line 28"/>
            <p:cNvSpPr>
              <a:spLocks noChangeShapeType="1"/>
            </p:cNvSpPr>
            <p:nvPr/>
          </p:nvSpPr>
          <p:spPr bwMode="auto">
            <a:xfrm flipV="1">
              <a:off x="3533800" y="1321045"/>
              <a:ext cx="32277" cy="1798220"/>
            </a:xfrm>
            <a:prstGeom prst="line">
              <a:avLst/>
            </a:prstGeom>
            <a:noFill/>
            <a:ln w="34925">
              <a:solidFill>
                <a:schemeClr val="hlink"/>
              </a:solidFill>
              <a:miter lim="800000"/>
              <a:tailEnd type="triangle" w="med" len="med"/>
            </a:ln>
          </p:spPr>
          <p:txBody>
            <a:bodyPr wrap="none"/>
            <a:lstStyle/>
            <a:p>
              <a:endParaRPr lang="zh-CN" altLang="en-US"/>
            </a:p>
          </p:txBody>
        </p:sp>
        <p:sp>
          <p:nvSpPr>
            <p:cNvPr id="7178" name="Text Box 30"/>
            <p:cNvSpPr txBox="1">
              <a:spLocks noChangeArrowheads="1"/>
            </p:cNvSpPr>
            <p:nvPr/>
          </p:nvSpPr>
          <p:spPr bwMode="auto">
            <a:xfrm>
              <a:off x="3703768" y="1178990"/>
              <a:ext cx="1144652" cy="608483"/>
            </a:xfrm>
            <a:prstGeom prst="rect">
              <a:avLst/>
            </a:prstGeom>
            <a:noFill/>
            <a:ln w="9525">
              <a:noFill/>
              <a:miter lim="800000"/>
            </a:ln>
          </p:spPr>
          <p:txBody>
            <a:bodyPr>
              <a:spAutoFit/>
            </a:bodyPr>
            <a:lstStyle/>
            <a:p>
              <a:pPr>
                <a:spcBef>
                  <a:spcPct val="50000"/>
                </a:spcBef>
              </a:pPr>
              <a:r>
                <a:rPr kumimoji="1" lang="en-US" altLang="zh-CN" sz="2800" b="1">
                  <a:solidFill>
                    <a:srgbClr val="FF0000"/>
                  </a:solidFill>
                  <a:latin typeface="Calibri" panose="020F0502020204030204" pitchFamily="34" charset="0"/>
                  <a:ea typeface="微软雅黑" panose="020B0503020204020204" pitchFamily="34" charset="-122"/>
                </a:rPr>
                <a:t>F</a:t>
              </a:r>
              <a:r>
                <a:rPr kumimoji="1" lang="zh-CN" altLang="en-US" sz="2800" b="1" baseline="-25000">
                  <a:solidFill>
                    <a:srgbClr val="FF0000"/>
                  </a:solidFill>
                  <a:latin typeface="Times New Roman" panose="02020603050405020304" pitchFamily="18" charset="0"/>
                  <a:ea typeface="微软雅黑" panose="020B0503020204020204" pitchFamily="34" charset="-122"/>
                </a:rPr>
                <a:t>阻</a:t>
              </a:r>
            </a:p>
          </p:txBody>
        </p:sp>
      </p:grpSp>
      <p:sp>
        <p:nvSpPr>
          <p:cNvPr id="7172" name="矩形 9"/>
          <p:cNvSpPr>
            <a:spLocks noChangeArrowheads="1"/>
          </p:cNvSpPr>
          <p:nvPr/>
        </p:nvSpPr>
        <p:spPr bwMode="auto">
          <a:xfrm>
            <a:off x="6769100" y="1587500"/>
            <a:ext cx="4387851" cy="1384300"/>
          </a:xfrm>
          <a:prstGeom prst="rect">
            <a:avLst/>
          </a:prstGeom>
          <a:noFill/>
          <a:ln w="9525">
            <a:noFill/>
            <a:miter lim="800000"/>
          </a:ln>
        </p:spPr>
        <p:txBody>
          <a:bodyPr>
            <a:spAutoFit/>
          </a:bodyPr>
          <a:lstStyle/>
          <a:p>
            <a:pPr>
              <a:lnSpc>
                <a:spcPct val="150000"/>
              </a:lnSpc>
            </a:pPr>
            <a:r>
              <a:rPr lang="zh-CN" altLang="en-US" sz="2800" b="1">
                <a:solidFill>
                  <a:srgbClr val="000000"/>
                </a:solidFill>
                <a:latin typeface="Times New Roman" panose="02020603050405020304" pitchFamily="18" charset="0"/>
                <a:ea typeface="微软雅黑" panose="020B0503020204020204" pitchFamily="34" charset="-122"/>
              </a:rPr>
              <a:t>跳伞运动员在某段时间内能匀速下降</a:t>
            </a:r>
            <a:endParaRPr lang="zh-CN" altLang="en-US">
              <a:latin typeface="Times New Roman" panose="02020603050405020304" pitchFamily="18" charset="0"/>
              <a:ea typeface="微软雅黑" panose="020B0503020204020204" pitchFamily="34" charset="-122"/>
            </a:endParaRPr>
          </a:p>
        </p:txBody>
      </p:sp>
      <p:sp>
        <p:nvSpPr>
          <p:cNvPr id="7173" name="矩形 11"/>
          <p:cNvSpPr>
            <a:spLocks noChangeArrowheads="1"/>
          </p:cNvSpPr>
          <p:nvPr/>
        </p:nvSpPr>
        <p:spPr bwMode="auto">
          <a:xfrm>
            <a:off x="778934" y="4356100"/>
            <a:ext cx="10378017" cy="1385888"/>
          </a:xfrm>
          <a:prstGeom prst="rect">
            <a:avLst/>
          </a:prstGeom>
          <a:noFill/>
          <a:ln w="9525">
            <a:noFill/>
            <a:miter lim="800000"/>
          </a:ln>
        </p:spPr>
        <p:txBody>
          <a:bodyPr>
            <a:spAutoFit/>
          </a:bodyPr>
          <a:lstStyle/>
          <a:p>
            <a:pPr>
              <a:lnSpc>
                <a:spcPct val="150000"/>
              </a:lnSpc>
            </a:pPr>
            <a:r>
              <a:rPr lang="zh-CN" altLang="en-US" sz="2800" b="1">
                <a:solidFill>
                  <a:srgbClr val="000000"/>
                </a:solidFill>
                <a:latin typeface="Times New Roman" panose="02020603050405020304" pitchFamily="18" charset="0"/>
                <a:ea typeface="微软雅黑" panose="020B0503020204020204" pitchFamily="34" charset="-122"/>
              </a:rPr>
              <a:t>因为运动员和降落伞作为整体受到的重力和空气阻力是一对平衡力。</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583267" y="3429000"/>
            <a:ext cx="9889067" cy="1384300"/>
          </a:xfrm>
          <a:prstGeom prst="rect">
            <a:avLst/>
          </a:prstGeom>
          <a:noFill/>
          <a:ln w="9525">
            <a:noFill/>
            <a:miter lim="800000"/>
          </a:ln>
        </p:spPr>
        <p:txBody>
          <a:bodyPr>
            <a:spAutoFit/>
          </a:bodyPr>
          <a:lstStyle/>
          <a:p>
            <a:pPr>
              <a:lnSpc>
                <a:spcPct val="150000"/>
              </a:lnSpc>
            </a:pPr>
            <a:r>
              <a:rPr lang="zh-CN" altLang="en-US" sz="2800" b="1">
                <a:latin typeface="Times New Roman" panose="02020603050405020304" pitchFamily="18" charset="0"/>
                <a:ea typeface="微软雅黑" panose="020B0503020204020204" pitchFamily="34" charset="-122"/>
              </a:rPr>
              <a:t> 那么，两个力要满足什么样的条件，物体</a:t>
            </a:r>
          </a:p>
          <a:p>
            <a:pPr>
              <a:lnSpc>
                <a:spcPct val="150000"/>
              </a:lnSpc>
            </a:pPr>
            <a:r>
              <a:rPr lang="zh-CN" altLang="en-US" sz="2800" b="1">
                <a:latin typeface="Times New Roman" panose="02020603050405020304" pitchFamily="18" charset="0"/>
                <a:ea typeface="微软雅黑" panose="020B0503020204020204" pitchFamily="34" charset="-122"/>
              </a:rPr>
              <a:t>受力才会平衡呢？下面探究二力平衡的条件。</a:t>
            </a:r>
          </a:p>
        </p:txBody>
      </p:sp>
      <p:sp>
        <p:nvSpPr>
          <p:cNvPr id="8195" name="矩形 3"/>
          <p:cNvSpPr>
            <a:spLocks noChangeArrowheads="1"/>
          </p:cNvSpPr>
          <p:nvPr/>
        </p:nvSpPr>
        <p:spPr bwMode="auto">
          <a:xfrm>
            <a:off x="1007533" y="1004888"/>
            <a:ext cx="10560051" cy="1384995"/>
          </a:xfrm>
          <a:prstGeom prst="rect">
            <a:avLst/>
          </a:prstGeom>
          <a:noFill/>
          <a:ln w="9525">
            <a:noFill/>
            <a:miter lim="800000"/>
          </a:ln>
        </p:spPr>
        <p:txBody>
          <a:bodyPr>
            <a:spAutoFit/>
          </a:bodyPr>
          <a:lstStyle/>
          <a:p>
            <a:pPr>
              <a:lnSpc>
                <a:spcPct val="150000"/>
              </a:lnSpc>
            </a:pPr>
            <a:r>
              <a:rPr lang="zh-CN" altLang="en-US" sz="2800" b="1">
                <a:solidFill>
                  <a:srgbClr val="000000"/>
                </a:solidFill>
                <a:latin typeface="Times New Roman" panose="02020603050405020304" pitchFamily="18" charset="0"/>
                <a:ea typeface="微软雅黑" panose="020B0503020204020204" pitchFamily="34" charset="-122"/>
              </a:rPr>
              <a:t>上述的物体虽然都受到了力，但是由于其所受力是平衡力，作用效果相互抵消，所以，它们能保持静止或匀速直线运动的平衡状态。</a:t>
            </a:r>
          </a:p>
        </p:txBody>
      </p:sp>
      <p:sp>
        <p:nvSpPr>
          <p:cNvPr id="5" name="圆角矩形 4"/>
          <p:cNvSpPr/>
          <p:nvPr/>
        </p:nvSpPr>
        <p:spPr>
          <a:xfrm>
            <a:off x="800101" y="765175"/>
            <a:ext cx="10657417" cy="2519363"/>
          </a:xfrm>
          <a:prstGeom prst="roundRect">
            <a:avLst/>
          </a:prstGeom>
          <a:noFill/>
          <a:ln w="28575">
            <a:solidFill>
              <a:schemeClr val="accent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60" name="文本框 249859"/>
          <p:cNvSpPr txBox="1">
            <a:spLocks noChangeArrowheads="1"/>
          </p:cNvSpPr>
          <p:nvPr/>
        </p:nvSpPr>
        <p:spPr bwMode="auto">
          <a:xfrm>
            <a:off x="977900" y="3044825"/>
            <a:ext cx="8257117" cy="457200"/>
          </a:xfrm>
          <a:prstGeom prst="rect">
            <a:avLst/>
          </a:prstGeom>
          <a:noFill/>
          <a:ln w="9525">
            <a:noFill/>
            <a:miter lim="800000"/>
          </a:ln>
        </p:spPr>
        <p:txBody>
          <a:bodyPr>
            <a:spAutoFit/>
          </a:bodyPr>
          <a:lstStyle/>
          <a:p>
            <a:r>
              <a:rPr lang="en-US" altLang="zh-CN" sz="2400" b="1">
                <a:solidFill>
                  <a:srgbClr val="FF0000"/>
                </a:solidFill>
                <a:latin typeface="宋体" panose="02010600030101010101" pitchFamily="2" charset="-122"/>
              </a:rPr>
              <a:t>A.</a:t>
            </a:r>
            <a:r>
              <a:rPr lang="zh-CN" altLang="en-US" sz="2400" b="1">
                <a:solidFill>
                  <a:srgbClr val="FF0000"/>
                </a:solidFill>
                <a:latin typeface="宋体" panose="02010600030101010101" pitchFamily="2" charset="-122"/>
              </a:rPr>
              <a:t>两个力的大小相等、方向相反。</a:t>
            </a:r>
          </a:p>
        </p:txBody>
      </p:sp>
      <p:sp>
        <p:nvSpPr>
          <p:cNvPr id="249861" name="文本框 249860"/>
          <p:cNvSpPr txBox="1">
            <a:spLocks noChangeArrowheads="1"/>
          </p:cNvSpPr>
          <p:nvPr/>
        </p:nvSpPr>
        <p:spPr bwMode="auto">
          <a:xfrm>
            <a:off x="1018118" y="3627438"/>
            <a:ext cx="9023349" cy="457200"/>
          </a:xfrm>
          <a:prstGeom prst="rect">
            <a:avLst/>
          </a:prstGeom>
          <a:noFill/>
          <a:ln w="9525">
            <a:noFill/>
            <a:miter lim="800000"/>
          </a:ln>
        </p:spPr>
        <p:txBody>
          <a:bodyPr>
            <a:spAutoFit/>
          </a:bodyPr>
          <a:lstStyle/>
          <a:p>
            <a:r>
              <a:rPr lang="en-US" altLang="zh-CN" sz="2400" b="1">
                <a:solidFill>
                  <a:srgbClr val="FF0000"/>
                </a:solidFill>
                <a:latin typeface="宋体" panose="02010600030101010101" pitchFamily="2" charset="-122"/>
              </a:rPr>
              <a:t>B.</a:t>
            </a:r>
            <a:r>
              <a:rPr lang="zh-CN" altLang="en-US" sz="2400" b="1">
                <a:solidFill>
                  <a:srgbClr val="FF0000"/>
                </a:solidFill>
                <a:latin typeface="宋体" panose="02010600030101010101" pitchFamily="2" charset="-122"/>
              </a:rPr>
              <a:t>两个力在同一直线上，合力为零。</a:t>
            </a:r>
          </a:p>
        </p:txBody>
      </p:sp>
      <p:sp>
        <p:nvSpPr>
          <p:cNvPr id="249862" name="文本框 249861"/>
          <p:cNvSpPr txBox="1">
            <a:spLocks noChangeArrowheads="1"/>
          </p:cNvSpPr>
          <p:nvPr/>
        </p:nvSpPr>
        <p:spPr bwMode="auto">
          <a:xfrm>
            <a:off x="1037167" y="4171950"/>
            <a:ext cx="7200900" cy="457200"/>
          </a:xfrm>
          <a:prstGeom prst="rect">
            <a:avLst/>
          </a:prstGeom>
          <a:noFill/>
          <a:ln w="9525">
            <a:noFill/>
            <a:miter lim="800000"/>
          </a:ln>
        </p:spPr>
        <p:txBody>
          <a:bodyPr>
            <a:spAutoFit/>
          </a:bodyPr>
          <a:lstStyle/>
          <a:p>
            <a:r>
              <a:rPr lang="en-US" altLang="zh-CN" sz="2400" b="1">
                <a:solidFill>
                  <a:srgbClr val="FF0000"/>
                </a:solidFill>
                <a:latin typeface="宋体" panose="02010600030101010101" pitchFamily="2" charset="-122"/>
              </a:rPr>
              <a:t>C.</a:t>
            </a:r>
            <a:r>
              <a:rPr lang="zh-CN" altLang="en-US" sz="2400" b="1">
                <a:solidFill>
                  <a:srgbClr val="FF0000"/>
                </a:solidFill>
                <a:latin typeface="宋体" panose="02010600030101010101" pitchFamily="2" charset="-122"/>
              </a:rPr>
              <a:t>两个力作用在同一物体上。</a:t>
            </a:r>
          </a:p>
        </p:txBody>
      </p:sp>
      <p:sp>
        <p:nvSpPr>
          <p:cNvPr id="249863" name="二十四角星 249862"/>
          <p:cNvSpPr>
            <a:spLocks noChangeArrowheads="1"/>
          </p:cNvSpPr>
          <p:nvPr/>
        </p:nvSpPr>
        <p:spPr bwMode="auto">
          <a:xfrm>
            <a:off x="7867651" y="2381250"/>
            <a:ext cx="3786716" cy="2165350"/>
          </a:xfrm>
          <a:prstGeom prst="star24">
            <a:avLst>
              <a:gd name="adj" fmla="val 37500"/>
            </a:avLst>
          </a:prstGeom>
          <a:noFill/>
          <a:ln w="9525">
            <a:solidFill>
              <a:schemeClr val="tx1"/>
            </a:solidFill>
            <a:miter lim="800000"/>
          </a:ln>
        </p:spPr>
        <p:txBody>
          <a:bodyPr wrap="none" anchor="ctr"/>
          <a:lstStyle/>
          <a:p>
            <a:pPr algn="ctr">
              <a:spcBef>
                <a:spcPct val="0"/>
              </a:spcBef>
            </a:pPr>
            <a:r>
              <a:rPr lang="zh-CN" altLang="en-US" sz="2800" b="1">
                <a:solidFill>
                  <a:srgbClr val="CC00FF"/>
                </a:solidFill>
              </a:rPr>
              <a:t>进行实验</a:t>
            </a:r>
          </a:p>
        </p:txBody>
      </p:sp>
      <p:sp>
        <p:nvSpPr>
          <p:cNvPr id="249864" name="文本框 249863"/>
          <p:cNvSpPr txBox="1">
            <a:spLocks noChangeArrowheads="1"/>
          </p:cNvSpPr>
          <p:nvPr/>
        </p:nvSpPr>
        <p:spPr bwMode="auto">
          <a:xfrm>
            <a:off x="1013884" y="4764088"/>
            <a:ext cx="7584016" cy="457200"/>
          </a:xfrm>
          <a:prstGeom prst="rect">
            <a:avLst/>
          </a:prstGeom>
          <a:noFill/>
          <a:ln w="9525">
            <a:noFill/>
            <a:miter lim="800000"/>
          </a:ln>
        </p:spPr>
        <p:txBody>
          <a:bodyPr>
            <a:spAutoFit/>
          </a:bodyPr>
          <a:lstStyle/>
          <a:p>
            <a:r>
              <a:rPr lang="zh-CN" altLang="en-US" sz="2400" b="1">
                <a:solidFill>
                  <a:srgbClr val="0000FF"/>
                </a:solidFill>
              </a:rPr>
              <a:t>怎么知道我们的猜想是否正确呢？</a:t>
            </a:r>
          </a:p>
        </p:txBody>
      </p:sp>
      <p:sp>
        <p:nvSpPr>
          <p:cNvPr id="249865" name="文本框 249864"/>
          <p:cNvSpPr txBox="1">
            <a:spLocks noChangeArrowheads="1"/>
          </p:cNvSpPr>
          <p:nvPr/>
        </p:nvSpPr>
        <p:spPr bwMode="auto">
          <a:xfrm>
            <a:off x="1139733" y="2400301"/>
            <a:ext cx="2339102" cy="523220"/>
          </a:xfrm>
          <a:prstGeom prst="rect">
            <a:avLst/>
          </a:prstGeom>
          <a:noFill/>
          <a:ln w="28575">
            <a:noFill/>
            <a:miter lim="800000"/>
          </a:ln>
        </p:spPr>
        <p:txBody>
          <a:bodyPr wrap="none">
            <a:spAutoFit/>
          </a:bodyPr>
          <a:lstStyle/>
          <a:p>
            <a:pPr algn="ctr"/>
            <a:r>
              <a:rPr lang="zh-CN" altLang="en-US" sz="2800" b="1"/>
              <a:t>你的猜想是？</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9865"/>
                                        </p:tgtEl>
                                        <p:attrNameLst>
                                          <p:attrName>style.visibility</p:attrName>
                                        </p:attrNameLst>
                                      </p:cBhvr>
                                      <p:to>
                                        <p:strVal val="visible"/>
                                      </p:to>
                                    </p:set>
                                    <p:animEffect transition="in" filter="box(in)">
                                      <p:cBhvr>
                                        <p:cTn id="7" dur="500"/>
                                        <p:tgtEl>
                                          <p:spTgt spid="24986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4986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4986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4986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4986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498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60" grpId="0"/>
      <p:bldP spid="249861" grpId="0"/>
      <p:bldP spid="249862" grpId="0"/>
      <p:bldP spid="249863" grpId="0" animBg="1"/>
      <p:bldP spid="249864" grpId="0"/>
      <p:bldP spid="2498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Text Box 3"/>
          <p:cNvSpPr txBox="1">
            <a:spLocks noChangeArrowheads="1"/>
          </p:cNvSpPr>
          <p:nvPr/>
        </p:nvSpPr>
        <p:spPr bwMode="auto">
          <a:xfrm>
            <a:off x="527051" y="260350"/>
            <a:ext cx="11523133" cy="519113"/>
          </a:xfrm>
          <a:prstGeom prst="rect">
            <a:avLst/>
          </a:prstGeom>
          <a:noFill/>
          <a:ln w="28575" algn="ctr">
            <a:noFill/>
            <a:miter lim="800000"/>
          </a:ln>
        </p:spPr>
        <p:txBody>
          <a:bodyPr>
            <a:spAutoFit/>
          </a:bodyPr>
          <a:lstStyle/>
          <a:p>
            <a:pPr>
              <a:spcBef>
                <a:spcPct val="50000"/>
              </a:spcBef>
            </a:pPr>
            <a:r>
              <a:rPr kumimoji="0" lang="zh-CN" altLang="en-US" sz="2800" b="1">
                <a:solidFill>
                  <a:srgbClr val="FF3300"/>
                </a:solidFill>
                <a:latin typeface="Arial" panose="020B0604020202020204" pitchFamily="34" charset="0"/>
                <a:ea typeface="黑体" panose="02010609060101010101" pitchFamily="49" charset="-122"/>
              </a:rPr>
              <a:t>实验探究：</a:t>
            </a:r>
            <a:r>
              <a:rPr kumimoji="0" lang="zh-CN" altLang="en-US" sz="2800" b="1">
                <a:latin typeface="Arial" panose="020B0604020202020204" pitchFamily="34" charset="0"/>
                <a:ea typeface="黑体" panose="02010609060101010101" pitchFamily="49" charset="-122"/>
              </a:rPr>
              <a:t>二力平衡的条件</a:t>
            </a:r>
            <a:endParaRPr kumimoji="0" lang="zh-CN" altLang="en-US" sz="2800">
              <a:latin typeface="Arial" panose="020B0604020202020204" pitchFamily="34" charset="0"/>
              <a:ea typeface="黑体" panose="02010609060101010101" pitchFamily="49" charset="-122"/>
            </a:endParaRPr>
          </a:p>
        </p:txBody>
      </p:sp>
      <p:sp>
        <p:nvSpPr>
          <p:cNvPr id="437251" name="Text Box 5"/>
          <p:cNvSpPr txBox="1">
            <a:spLocks noChangeArrowheads="1"/>
          </p:cNvSpPr>
          <p:nvPr/>
        </p:nvSpPr>
        <p:spPr bwMode="auto">
          <a:xfrm>
            <a:off x="527052" y="628651"/>
            <a:ext cx="9696449" cy="733425"/>
          </a:xfrm>
          <a:prstGeom prst="rect">
            <a:avLst/>
          </a:prstGeom>
          <a:noFill/>
          <a:ln w="9525">
            <a:noFill/>
            <a:miter lim="800000"/>
          </a:ln>
        </p:spPr>
        <p:txBody>
          <a:bodyPr>
            <a:spAutoFit/>
          </a:bodyPr>
          <a:lstStyle/>
          <a:p>
            <a:pPr>
              <a:lnSpc>
                <a:spcPct val="150000"/>
              </a:lnSpc>
            </a:pPr>
            <a:r>
              <a:rPr kumimoji="0" lang="zh-CN" altLang="en-US" sz="2800" b="1">
                <a:solidFill>
                  <a:srgbClr val="FF3300"/>
                </a:solidFill>
                <a:latin typeface="Arial" panose="020B0604020202020204" pitchFamily="34" charset="0"/>
                <a:ea typeface="黑体" panose="02010609060101010101" pitchFamily="49" charset="-122"/>
              </a:rPr>
              <a:t>实验器材：</a:t>
            </a:r>
            <a:r>
              <a:rPr kumimoji="0" lang="zh-CN" altLang="en-US" sz="2800" b="1">
                <a:latin typeface="Arial" panose="020B0604020202020204" pitchFamily="34" charset="0"/>
                <a:ea typeface="黑体" panose="02010609060101010101" pitchFamily="49" charset="-122"/>
              </a:rPr>
              <a:t>纸板、钩码、细线、铁架台</a:t>
            </a:r>
          </a:p>
        </p:txBody>
      </p:sp>
      <p:sp>
        <p:nvSpPr>
          <p:cNvPr id="437252" name="Rectangle 6"/>
          <p:cNvSpPr>
            <a:spLocks noChangeArrowheads="1"/>
          </p:cNvSpPr>
          <p:nvPr/>
        </p:nvSpPr>
        <p:spPr bwMode="auto">
          <a:xfrm>
            <a:off x="791634" y="1268414"/>
            <a:ext cx="10200217" cy="369332"/>
          </a:xfrm>
          <a:prstGeom prst="rect">
            <a:avLst/>
          </a:prstGeom>
          <a:noFill/>
          <a:ln w="9525">
            <a:noFill/>
            <a:miter lim="800000"/>
          </a:ln>
        </p:spPr>
        <p:txBody>
          <a:bodyPr>
            <a:spAutoFit/>
          </a:bodyPr>
          <a:lstStyle/>
          <a:p>
            <a:r>
              <a:rPr kumimoji="0" lang="zh-CN" altLang="en-US">
                <a:latin typeface="Arial" panose="020B0604020202020204" pitchFamily="34" charset="0"/>
                <a:ea typeface="黑体" panose="02010609060101010101" pitchFamily="49" charset="-122"/>
              </a:rPr>
              <a:t>（纸板、细线所受的重力不计，细线和滑轮间的摩擦力不计，空气阻力不计。）</a:t>
            </a:r>
          </a:p>
        </p:txBody>
      </p:sp>
      <p:grpSp>
        <p:nvGrpSpPr>
          <p:cNvPr id="2" name="Group 7"/>
          <p:cNvGrpSpPr/>
          <p:nvPr/>
        </p:nvGrpSpPr>
        <p:grpSpPr bwMode="auto">
          <a:xfrm>
            <a:off x="3790951" y="1989138"/>
            <a:ext cx="4224867" cy="1655762"/>
            <a:chOff x="3560" y="3158"/>
            <a:chExt cx="1770" cy="1043"/>
          </a:xfrm>
        </p:grpSpPr>
        <p:pic>
          <p:nvPicPr>
            <p:cNvPr id="437254" name="Picture 8"/>
            <p:cNvPicPr>
              <a:picLocks noChangeAspect="1" noChangeArrowheads="1"/>
            </p:cNvPicPr>
            <p:nvPr/>
          </p:nvPicPr>
          <p:blipFill>
            <a:blip r:embed="rId2" cstate="print"/>
            <a:srcRect l="12746" t="33313" r="80000" b="52786"/>
            <a:stretch>
              <a:fillRect/>
            </a:stretch>
          </p:blipFill>
          <p:spPr bwMode="auto">
            <a:xfrm>
              <a:off x="3606" y="3294"/>
              <a:ext cx="181" cy="227"/>
            </a:xfrm>
            <a:prstGeom prst="rect">
              <a:avLst/>
            </a:prstGeom>
            <a:noFill/>
            <a:ln w="9525">
              <a:noFill/>
              <a:miter lim="800000"/>
              <a:headEnd/>
              <a:tailEnd/>
            </a:ln>
          </p:spPr>
        </p:pic>
        <p:sp>
          <p:nvSpPr>
            <p:cNvPr id="437255" name="Rectangle 9"/>
            <p:cNvSpPr>
              <a:spLocks noChangeArrowheads="1"/>
            </p:cNvSpPr>
            <p:nvPr/>
          </p:nvSpPr>
          <p:spPr bwMode="auto">
            <a:xfrm rot="3035157">
              <a:off x="4291" y="3153"/>
              <a:ext cx="395" cy="406"/>
            </a:xfrm>
            <a:prstGeom prst="rect">
              <a:avLst/>
            </a:prstGeom>
            <a:solidFill>
              <a:schemeClr val="accent1"/>
            </a:solidFill>
            <a:ln w="9525">
              <a:solidFill>
                <a:schemeClr val="tx1"/>
              </a:solidFill>
              <a:miter lim="800000"/>
            </a:ln>
          </p:spPr>
          <p:txBody>
            <a:bodyPr rot="10800000" vert="eaVert" wrap="none" anchor="ctr"/>
            <a:lstStyle/>
            <a:p>
              <a:pPr algn="ctr">
                <a:spcBef>
                  <a:spcPct val="50000"/>
                </a:spcBef>
              </a:pPr>
              <a:endParaRPr kumimoji="0" lang="zh-CN" altLang="en-US" sz="1800">
                <a:solidFill>
                  <a:srgbClr val="8E163E"/>
                </a:solidFill>
                <a:latin typeface="Arial" panose="020B0604020202020204" pitchFamily="34" charset="0"/>
              </a:endParaRPr>
            </a:p>
          </p:txBody>
        </p:sp>
        <p:pic>
          <p:nvPicPr>
            <p:cNvPr id="437256" name="Picture 10"/>
            <p:cNvPicPr>
              <a:picLocks noChangeAspect="1" noChangeArrowheads="1"/>
            </p:cNvPicPr>
            <p:nvPr/>
          </p:nvPicPr>
          <p:blipFill>
            <a:blip r:embed="rId2" cstate="print"/>
            <a:srcRect l="78157" t="9369" r="14549" b="73901"/>
            <a:stretch>
              <a:fillRect/>
            </a:stretch>
          </p:blipFill>
          <p:spPr bwMode="auto">
            <a:xfrm>
              <a:off x="5057" y="3339"/>
              <a:ext cx="182" cy="227"/>
            </a:xfrm>
            <a:prstGeom prst="rect">
              <a:avLst/>
            </a:prstGeom>
            <a:noFill/>
            <a:ln w="9525">
              <a:noFill/>
              <a:miter lim="800000"/>
              <a:headEnd/>
              <a:tailEnd/>
            </a:ln>
          </p:spPr>
        </p:pic>
        <p:sp>
          <p:nvSpPr>
            <p:cNvPr id="437257" name="Line 11"/>
            <p:cNvSpPr>
              <a:spLocks noChangeShapeType="1"/>
            </p:cNvSpPr>
            <p:nvPr/>
          </p:nvSpPr>
          <p:spPr bwMode="auto">
            <a:xfrm flipV="1">
              <a:off x="4694" y="3385"/>
              <a:ext cx="454" cy="0"/>
            </a:xfrm>
            <a:prstGeom prst="line">
              <a:avLst/>
            </a:prstGeom>
            <a:noFill/>
            <a:ln w="19050">
              <a:solidFill>
                <a:srgbClr val="FF6600"/>
              </a:solidFill>
              <a:round/>
            </a:ln>
          </p:spPr>
          <p:txBody>
            <a:bodyPr/>
            <a:lstStyle/>
            <a:p>
              <a:endParaRPr lang="zh-CN" altLang="en-US"/>
            </a:p>
          </p:txBody>
        </p:sp>
        <p:pic>
          <p:nvPicPr>
            <p:cNvPr id="437258" name="Picture 12"/>
            <p:cNvPicPr>
              <a:picLocks noChangeAspect="1" noChangeArrowheads="1"/>
            </p:cNvPicPr>
            <p:nvPr/>
          </p:nvPicPr>
          <p:blipFill>
            <a:blip r:embed="rId2" cstate="print"/>
            <a:srcRect l="65451" t="42743" r="27254" b="37845"/>
            <a:stretch>
              <a:fillRect/>
            </a:stretch>
          </p:blipFill>
          <p:spPr bwMode="auto">
            <a:xfrm>
              <a:off x="3560" y="3884"/>
              <a:ext cx="182" cy="317"/>
            </a:xfrm>
            <a:prstGeom prst="rect">
              <a:avLst/>
            </a:prstGeom>
            <a:noFill/>
            <a:ln w="9525">
              <a:noFill/>
              <a:miter lim="800000"/>
              <a:headEnd/>
              <a:tailEnd/>
            </a:ln>
          </p:spPr>
        </p:pic>
        <p:sp>
          <p:nvSpPr>
            <p:cNvPr id="437259" name="Line 13"/>
            <p:cNvSpPr>
              <a:spLocks noChangeShapeType="1"/>
            </p:cNvSpPr>
            <p:nvPr/>
          </p:nvSpPr>
          <p:spPr bwMode="auto">
            <a:xfrm>
              <a:off x="3787" y="3339"/>
              <a:ext cx="454" cy="0"/>
            </a:xfrm>
            <a:prstGeom prst="line">
              <a:avLst/>
            </a:prstGeom>
            <a:noFill/>
            <a:ln w="9525">
              <a:solidFill>
                <a:srgbClr val="FF6600"/>
              </a:solidFill>
              <a:round/>
            </a:ln>
          </p:spPr>
          <p:txBody>
            <a:bodyPr/>
            <a:lstStyle/>
            <a:p>
              <a:endParaRPr lang="zh-CN" altLang="en-US"/>
            </a:p>
          </p:txBody>
        </p:sp>
        <p:sp>
          <p:nvSpPr>
            <p:cNvPr id="437260" name="Line 14"/>
            <p:cNvSpPr>
              <a:spLocks noChangeShapeType="1"/>
            </p:cNvSpPr>
            <p:nvPr/>
          </p:nvSpPr>
          <p:spPr bwMode="auto">
            <a:xfrm>
              <a:off x="3651" y="3475"/>
              <a:ext cx="0" cy="454"/>
            </a:xfrm>
            <a:prstGeom prst="line">
              <a:avLst/>
            </a:prstGeom>
            <a:noFill/>
            <a:ln w="9525">
              <a:solidFill>
                <a:srgbClr val="FF6600"/>
              </a:solidFill>
              <a:round/>
            </a:ln>
          </p:spPr>
          <p:txBody>
            <a:bodyPr/>
            <a:lstStyle/>
            <a:p>
              <a:endParaRPr lang="zh-CN" altLang="en-US"/>
            </a:p>
          </p:txBody>
        </p:sp>
        <p:pic>
          <p:nvPicPr>
            <p:cNvPr id="437261" name="Picture 15"/>
            <p:cNvPicPr>
              <a:picLocks noChangeAspect="1" noChangeArrowheads="1"/>
            </p:cNvPicPr>
            <p:nvPr/>
          </p:nvPicPr>
          <p:blipFill>
            <a:blip r:embed="rId2" cstate="print"/>
            <a:srcRect l="65451" t="42743" r="27254" b="37845"/>
            <a:stretch>
              <a:fillRect/>
            </a:stretch>
          </p:blipFill>
          <p:spPr bwMode="auto">
            <a:xfrm>
              <a:off x="5148" y="3884"/>
              <a:ext cx="182" cy="317"/>
            </a:xfrm>
            <a:prstGeom prst="rect">
              <a:avLst/>
            </a:prstGeom>
            <a:noFill/>
            <a:ln w="9525">
              <a:noFill/>
              <a:miter lim="800000"/>
              <a:headEnd/>
              <a:tailEnd/>
            </a:ln>
          </p:spPr>
        </p:pic>
        <p:sp>
          <p:nvSpPr>
            <p:cNvPr id="437262" name="Line 16"/>
            <p:cNvSpPr>
              <a:spLocks noChangeShapeType="1"/>
            </p:cNvSpPr>
            <p:nvPr/>
          </p:nvSpPr>
          <p:spPr bwMode="auto">
            <a:xfrm flipV="1">
              <a:off x="5239" y="3566"/>
              <a:ext cx="0" cy="409"/>
            </a:xfrm>
            <a:prstGeom prst="line">
              <a:avLst/>
            </a:prstGeom>
            <a:noFill/>
            <a:ln w="9525">
              <a:solidFill>
                <a:srgbClr val="FF6600"/>
              </a:solidFill>
              <a:round/>
            </a:ln>
          </p:spPr>
          <p:txBody>
            <a:bodyPr/>
            <a:lstStyle/>
            <a:p>
              <a:endParaRPr lang="zh-CN" altLang="en-US"/>
            </a:p>
          </p:txBody>
        </p:sp>
      </p:grpSp>
      <p:sp>
        <p:nvSpPr>
          <p:cNvPr id="437263" name="Rectangle 3"/>
          <p:cNvSpPr>
            <a:spLocks noChangeArrowheads="1"/>
          </p:cNvSpPr>
          <p:nvPr/>
        </p:nvSpPr>
        <p:spPr bwMode="auto">
          <a:xfrm>
            <a:off x="527052" y="2984501"/>
            <a:ext cx="4032249" cy="733425"/>
          </a:xfrm>
          <a:prstGeom prst="rect">
            <a:avLst/>
          </a:prstGeom>
          <a:noFill/>
          <a:ln w="9525">
            <a:noFill/>
            <a:miter lim="800000"/>
          </a:ln>
        </p:spPr>
        <p:txBody>
          <a:bodyPr>
            <a:spAutoFit/>
          </a:bodyPr>
          <a:lstStyle/>
          <a:p>
            <a:pPr>
              <a:lnSpc>
                <a:spcPct val="150000"/>
              </a:lnSpc>
            </a:pPr>
            <a:r>
              <a:rPr kumimoji="0" lang="zh-CN" altLang="en-US" sz="2800" b="1">
                <a:solidFill>
                  <a:srgbClr val="FF3300"/>
                </a:solidFill>
                <a:latin typeface="Arial" panose="020B0604020202020204" pitchFamily="34" charset="0"/>
                <a:ea typeface="黑体" panose="02010609060101010101" pitchFamily="49" charset="-122"/>
              </a:rPr>
              <a:t>实验步骤：</a:t>
            </a:r>
          </a:p>
        </p:txBody>
      </p:sp>
      <p:sp>
        <p:nvSpPr>
          <p:cNvPr id="437264" name="Rectangle 4"/>
          <p:cNvSpPr>
            <a:spLocks noChangeArrowheads="1"/>
          </p:cNvSpPr>
          <p:nvPr/>
        </p:nvSpPr>
        <p:spPr bwMode="auto">
          <a:xfrm>
            <a:off x="527051" y="3719514"/>
            <a:ext cx="9410700" cy="2014537"/>
          </a:xfrm>
          <a:prstGeom prst="rect">
            <a:avLst/>
          </a:prstGeom>
          <a:noFill/>
          <a:ln w="9525">
            <a:noFill/>
            <a:miter lim="800000"/>
          </a:ln>
        </p:spPr>
        <p:txBody>
          <a:bodyPr>
            <a:spAutoFit/>
          </a:bodyPr>
          <a:lstStyle/>
          <a:p>
            <a:r>
              <a:rPr kumimoji="0" lang="en-US" altLang="zh-CN" sz="2800">
                <a:solidFill>
                  <a:srgbClr val="0000FF"/>
                </a:solidFill>
                <a:latin typeface="宋体" panose="02010600030101010101" pitchFamily="2" charset="-122"/>
              </a:rPr>
              <a:t>1</a:t>
            </a:r>
            <a:r>
              <a:rPr kumimoji="0" lang="zh-CN" altLang="en-US" sz="2800">
                <a:solidFill>
                  <a:srgbClr val="0000FF"/>
                </a:solidFill>
                <a:latin typeface="宋体" panose="02010600030101010101" pitchFamily="2" charset="-122"/>
              </a:rPr>
              <a:t>、在细线的两端悬挂质量相同的钩码。</a:t>
            </a:r>
          </a:p>
          <a:p>
            <a:r>
              <a:rPr kumimoji="0" lang="en-US" altLang="zh-CN" sz="2800">
                <a:solidFill>
                  <a:srgbClr val="0000FF"/>
                </a:solidFill>
                <a:latin typeface="宋体" panose="02010600030101010101" pitchFamily="2" charset="-122"/>
              </a:rPr>
              <a:t>2</a:t>
            </a:r>
            <a:r>
              <a:rPr kumimoji="0" lang="zh-CN" altLang="en-US" sz="2800">
                <a:solidFill>
                  <a:srgbClr val="0000FF"/>
                </a:solidFill>
                <a:latin typeface="宋体" panose="02010600030101010101" pitchFamily="2" charset="-122"/>
              </a:rPr>
              <a:t>、</a:t>
            </a:r>
            <a:r>
              <a:rPr kumimoji="0" lang="zh-CN" altLang="en-US" sz="2800">
                <a:solidFill>
                  <a:srgbClr val="0000FF"/>
                </a:solidFill>
                <a:latin typeface="Arial" panose="020B0604020202020204" pitchFamily="34" charset="0"/>
              </a:rPr>
              <a:t>在细线的两端悬挂质量不相同的钩码。</a:t>
            </a:r>
          </a:p>
          <a:p>
            <a:r>
              <a:rPr kumimoji="0" lang="en-US" altLang="zh-CN" sz="2800">
                <a:solidFill>
                  <a:srgbClr val="0000FF"/>
                </a:solidFill>
                <a:latin typeface="宋体" panose="02010600030101010101" pitchFamily="2" charset="-122"/>
              </a:rPr>
              <a:t>3</a:t>
            </a:r>
            <a:r>
              <a:rPr kumimoji="0" lang="zh-CN" altLang="en-US" sz="2800">
                <a:solidFill>
                  <a:srgbClr val="0000FF"/>
                </a:solidFill>
                <a:latin typeface="宋体" panose="02010600030101010101" pitchFamily="2" charset="-122"/>
              </a:rPr>
              <a:t>、把轻纸板扭转一下，松手。</a:t>
            </a:r>
          </a:p>
          <a:p>
            <a:pPr>
              <a:lnSpc>
                <a:spcPct val="150000"/>
              </a:lnSpc>
            </a:pPr>
            <a:endParaRPr kumimoji="0" lang="zh-CN" altLang="en-US" sz="2800">
              <a:solidFill>
                <a:srgbClr val="0000FF"/>
              </a:solidFill>
              <a:latin typeface="宋体" panose="02010600030101010101" pitchFamily="2" charset="-122"/>
            </a:endParaRPr>
          </a:p>
        </p:txBody>
      </p:sp>
      <p:sp>
        <p:nvSpPr>
          <p:cNvPr id="437265" name="Text Box 5"/>
          <p:cNvSpPr txBox="1">
            <a:spLocks noChangeArrowheads="1"/>
          </p:cNvSpPr>
          <p:nvPr/>
        </p:nvSpPr>
        <p:spPr bwMode="auto">
          <a:xfrm>
            <a:off x="527051" y="5075238"/>
            <a:ext cx="10847916" cy="946150"/>
          </a:xfrm>
          <a:prstGeom prst="rect">
            <a:avLst/>
          </a:prstGeom>
          <a:noFill/>
          <a:ln w="9525">
            <a:noFill/>
            <a:miter lim="800000"/>
          </a:ln>
        </p:spPr>
        <p:txBody>
          <a:bodyPr>
            <a:spAutoFit/>
          </a:bodyPr>
          <a:lstStyle/>
          <a:p>
            <a:r>
              <a:rPr kumimoji="0" lang="zh-CN" altLang="en-US" sz="2800">
                <a:solidFill>
                  <a:srgbClr val="FF3300"/>
                </a:solidFill>
                <a:latin typeface="Arial" panose="020B0604020202020204" pitchFamily="34" charset="0"/>
                <a:ea typeface="黑体" panose="02010609060101010101" pitchFamily="49" charset="-122"/>
              </a:rPr>
              <a:t>观察：纸板的运动情况（运动、静止）、受力情况（水平方向上所受力的大小、方向、作用点）</a:t>
            </a:r>
          </a:p>
        </p:txBody>
      </p:sp>
      <p:sp>
        <p:nvSpPr>
          <p:cNvPr id="3" name="文本框 2">
            <a:hlinkClick r:id="rId3" action="ppaction://hlinkfile"/>
          </p:cNvPr>
          <p:cNvSpPr txBox="1"/>
          <p:nvPr/>
        </p:nvSpPr>
        <p:spPr>
          <a:xfrm>
            <a:off x="9746615" y="365125"/>
            <a:ext cx="787400" cy="706755"/>
          </a:xfrm>
          <a:prstGeom prst="rect">
            <a:avLst/>
          </a:prstGeom>
          <a:noFill/>
        </p:spPr>
        <p:txBody>
          <a:bodyPr wrap="square" rtlCol="0">
            <a:spAutoFit/>
          </a:bodyPr>
          <a:lstStyle/>
          <a:p>
            <a:r>
              <a:rPr lang="en-US" altLang="zh-CN" sz="4000"/>
              <a:t>1</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7264"/>
                                        </p:tgtEl>
                                        <p:attrNameLst>
                                          <p:attrName>style.visibility</p:attrName>
                                        </p:attrNameLst>
                                      </p:cBhvr>
                                      <p:to>
                                        <p:strVal val="visible"/>
                                      </p:to>
                                    </p:set>
                                    <p:animEffect transition="in" filter="blinds(horizontal)">
                                      <p:cBhvr>
                                        <p:cTn id="7" dur="500"/>
                                        <p:tgtEl>
                                          <p:spTgt spid="4372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7265"/>
                                        </p:tgtEl>
                                        <p:attrNameLst>
                                          <p:attrName>style.visibility</p:attrName>
                                        </p:attrNameLst>
                                      </p:cBhvr>
                                      <p:to>
                                        <p:strVal val="visible"/>
                                      </p:to>
                                    </p:set>
                                    <p:animEffect transition="in" filter="blinds(horizontal)">
                                      <p:cBhvr>
                                        <p:cTn id="12" dur="500"/>
                                        <p:tgtEl>
                                          <p:spTgt spid="437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7264" grpId="0"/>
      <p:bldP spid="43726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1101</Words>
  <Application>Microsoft Office PowerPoint</Application>
  <PresentationFormat>自定义</PresentationFormat>
  <Paragraphs>155</Paragraphs>
  <Slides>24</Slides>
  <Notes>1</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二力平衡条件的应用</vt:lpstr>
      <vt:lpstr>二力平衡条件的应用</vt:lpstr>
      <vt:lpstr>二力平衡条件的应用</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张波</dc:creator>
  <cp:lastModifiedBy>User</cp:lastModifiedBy>
  <cp:revision>8</cp:revision>
  <dcterms:created xsi:type="dcterms:W3CDTF">2019-11-29T07:24:00Z</dcterms:created>
  <dcterms:modified xsi:type="dcterms:W3CDTF">2020-02-05T02:49:54Z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