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48"/>
  </p:notesMasterIdLst>
  <p:sldIdLst>
    <p:sldId id="396" r:id="rId3"/>
    <p:sldId id="293" r:id="rId4"/>
    <p:sldId id="512" r:id="rId5"/>
    <p:sldId id="423" r:id="rId6"/>
    <p:sldId id="513" r:id="rId7"/>
    <p:sldId id="433" r:id="rId8"/>
    <p:sldId id="483" r:id="rId9"/>
    <p:sldId id="484" r:id="rId10"/>
    <p:sldId id="501" r:id="rId11"/>
    <p:sldId id="502" r:id="rId12"/>
    <p:sldId id="503" r:id="rId13"/>
    <p:sldId id="504" r:id="rId14"/>
    <p:sldId id="514" r:id="rId15"/>
    <p:sldId id="515" r:id="rId16"/>
    <p:sldId id="508" r:id="rId17"/>
    <p:sldId id="424" r:id="rId18"/>
    <p:sldId id="516" r:id="rId19"/>
    <p:sldId id="425" r:id="rId20"/>
    <p:sldId id="485" r:id="rId21"/>
    <p:sldId id="505" r:id="rId22"/>
    <p:sldId id="487" r:id="rId23"/>
    <p:sldId id="509" r:id="rId24"/>
    <p:sldId id="427" r:id="rId25"/>
    <p:sldId id="428" r:id="rId26"/>
    <p:sldId id="437" r:id="rId27"/>
    <p:sldId id="438" r:id="rId28"/>
    <p:sldId id="493" r:id="rId29"/>
    <p:sldId id="490" r:id="rId30"/>
    <p:sldId id="510" r:id="rId31"/>
    <p:sldId id="429" r:id="rId32"/>
    <p:sldId id="430" r:id="rId33"/>
    <p:sldId id="431" r:id="rId34"/>
    <p:sldId id="496" r:id="rId35"/>
    <p:sldId id="517" r:id="rId36"/>
    <p:sldId id="497" r:id="rId37"/>
    <p:sldId id="507" r:id="rId38"/>
    <p:sldId id="511" r:id="rId39"/>
    <p:sldId id="452" r:id="rId40"/>
    <p:sldId id="449" r:id="rId41"/>
    <p:sldId id="451" r:id="rId42"/>
    <p:sldId id="498" r:id="rId43"/>
    <p:sldId id="499" r:id="rId44"/>
    <p:sldId id="500" r:id="rId45"/>
    <p:sldId id="432" r:id="rId46"/>
    <p:sldId id="475" r:id="rId47"/>
  </p:sldIdLst>
  <p:sldSz cx="9145588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5394" autoAdjust="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76"/>
        <p:guide pos="28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314" y="1143000"/>
            <a:ext cx="411537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263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8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59" y="1122363"/>
            <a:ext cx="6858953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59" y="3602038"/>
            <a:ext cx="685895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74" y="1709738"/>
            <a:ext cx="7887795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74" y="4589463"/>
            <a:ext cx="788779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37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793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65125"/>
            <a:ext cx="7887795" cy="1325563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28" y="1681163"/>
            <a:ext cx="386887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28" y="2505075"/>
            <a:ext cx="3868878" cy="368458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793" y="1681163"/>
            <a:ext cx="38879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793" y="2505075"/>
            <a:ext cx="3887931" cy="368458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709738"/>
            <a:ext cx="788806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4589466"/>
            <a:ext cx="788806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60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65126"/>
            <a:ext cx="7888069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 userDrawn="1"/>
        </p:nvSpPr>
        <p:spPr>
          <a:xfrm>
            <a:off x="0" y="0"/>
            <a:ext cx="9145588" cy="11315700"/>
          </a:xfrm>
          <a:prstGeom prst="rect">
            <a:avLst/>
          </a:prstGeom>
          <a:blipFill dpi="0" rotWithShape="1">
            <a:blip r:embed="rId2">
              <a:alphaModFix amt="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562830" y="833614"/>
            <a:ext cx="8291798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8433172" y="240967"/>
            <a:ext cx="421456" cy="592649"/>
            <a:chOff x="4197350" y="2182813"/>
            <a:chExt cx="608013" cy="641350"/>
          </a:xfrm>
          <a:solidFill>
            <a:srgbClr val="005188"/>
          </a:solidFill>
        </p:grpSpPr>
        <p:sp>
          <p:nvSpPr>
            <p:cNvPr id="13" name="Freeform 166"/>
            <p:cNvSpPr/>
            <p:nvPr/>
          </p:nvSpPr>
          <p:spPr bwMode="auto">
            <a:xfrm>
              <a:off x="4229100" y="2211388"/>
              <a:ext cx="39688" cy="157163"/>
            </a:xfrm>
            <a:custGeom>
              <a:avLst/>
              <a:gdLst/>
              <a:ahLst/>
              <a:cxnLst>
                <a:cxn ang="0">
                  <a:pos x="63" y="2"/>
                </a:cxn>
                <a:cxn ang="0">
                  <a:pos x="63" y="2"/>
                </a:cxn>
                <a:cxn ang="0">
                  <a:pos x="58" y="14"/>
                </a:cxn>
                <a:cxn ang="0">
                  <a:pos x="54" y="25"/>
                </a:cxn>
                <a:cxn ang="0">
                  <a:pos x="47" y="49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27" y="122"/>
                </a:cxn>
                <a:cxn ang="0">
                  <a:pos x="21" y="149"/>
                </a:cxn>
                <a:cxn ang="0">
                  <a:pos x="10" y="203"/>
                </a:cxn>
                <a:cxn ang="0">
                  <a:pos x="10" y="203"/>
                </a:cxn>
                <a:cxn ang="0">
                  <a:pos x="6" y="222"/>
                </a:cxn>
                <a:cxn ang="0">
                  <a:pos x="3" y="243"/>
                </a:cxn>
                <a:cxn ang="0">
                  <a:pos x="1" y="263"/>
                </a:cxn>
                <a:cxn ang="0">
                  <a:pos x="0" y="283"/>
                </a:cxn>
                <a:cxn ang="0">
                  <a:pos x="0" y="283"/>
                </a:cxn>
                <a:cxn ang="0">
                  <a:pos x="1" y="290"/>
                </a:cxn>
                <a:cxn ang="0">
                  <a:pos x="2" y="292"/>
                </a:cxn>
                <a:cxn ang="0">
                  <a:pos x="3" y="294"/>
                </a:cxn>
                <a:cxn ang="0">
                  <a:pos x="6" y="296"/>
                </a:cxn>
                <a:cxn ang="0">
                  <a:pos x="8" y="296"/>
                </a:cxn>
                <a:cxn ang="0">
                  <a:pos x="11" y="296"/>
                </a:cxn>
                <a:cxn ang="0">
                  <a:pos x="14" y="294"/>
                </a:cxn>
                <a:cxn ang="0">
                  <a:pos x="14" y="294"/>
                </a:cxn>
                <a:cxn ang="0">
                  <a:pos x="15" y="293"/>
                </a:cxn>
                <a:cxn ang="0">
                  <a:pos x="16" y="291"/>
                </a:cxn>
                <a:cxn ang="0">
                  <a:pos x="15" y="287"/>
                </a:cxn>
                <a:cxn ang="0">
                  <a:pos x="14" y="285"/>
                </a:cxn>
                <a:cxn ang="0">
                  <a:pos x="12" y="285"/>
                </a:cxn>
                <a:cxn ang="0">
                  <a:pos x="11" y="284"/>
                </a:cxn>
                <a:cxn ang="0">
                  <a:pos x="9" y="285"/>
                </a:cxn>
                <a:cxn ang="0">
                  <a:pos x="9" y="285"/>
                </a:cxn>
                <a:cxn ang="0">
                  <a:pos x="11" y="282"/>
                </a:cxn>
                <a:cxn ang="0">
                  <a:pos x="12" y="276"/>
                </a:cxn>
                <a:cxn ang="0">
                  <a:pos x="14" y="259"/>
                </a:cxn>
                <a:cxn ang="0">
                  <a:pos x="14" y="232"/>
                </a:cxn>
                <a:cxn ang="0">
                  <a:pos x="14" y="232"/>
                </a:cxn>
                <a:cxn ang="0">
                  <a:pos x="17" y="212"/>
                </a:cxn>
                <a:cxn ang="0">
                  <a:pos x="21" y="193"/>
                </a:cxn>
                <a:cxn ang="0">
                  <a:pos x="29" y="155"/>
                </a:cxn>
                <a:cxn ang="0">
                  <a:pos x="29" y="155"/>
                </a:cxn>
                <a:cxn ang="0">
                  <a:pos x="38" y="119"/>
                </a:cxn>
                <a:cxn ang="0">
                  <a:pos x="48" y="83"/>
                </a:cxn>
                <a:cxn ang="0">
                  <a:pos x="48" y="83"/>
                </a:cxn>
                <a:cxn ang="0">
                  <a:pos x="58" y="45"/>
                </a:cxn>
                <a:cxn ang="0">
                  <a:pos x="64" y="25"/>
                </a:cxn>
                <a:cxn ang="0">
                  <a:pos x="68" y="16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3" y="5"/>
                </a:cxn>
                <a:cxn ang="0">
                  <a:pos x="73" y="3"/>
                </a:cxn>
                <a:cxn ang="0">
                  <a:pos x="72" y="2"/>
                </a:cxn>
                <a:cxn ang="0">
                  <a:pos x="71" y="1"/>
                </a:cxn>
                <a:cxn ang="0">
                  <a:pos x="69" y="0"/>
                </a:cxn>
                <a:cxn ang="0">
                  <a:pos x="67" y="0"/>
                </a:cxn>
                <a:cxn ang="0">
                  <a:pos x="65" y="1"/>
                </a:cxn>
                <a:cxn ang="0">
                  <a:pos x="63" y="2"/>
                </a:cxn>
                <a:cxn ang="0">
                  <a:pos x="63" y="2"/>
                </a:cxn>
              </a:cxnLst>
              <a:rect l="0" t="0" r="r" b="b"/>
              <a:pathLst>
                <a:path w="73" h="296">
                  <a:moveTo>
                    <a:pt x="63" y="2"/>
                  </a:moveTo>
                  <a:lnTo>
                    <a:pt x="63" y="2"/>
                  </a:lnTo>
                  <a:lnTo>
                    <a:pt x="58" y="14"/>
                  </a:lnTo>
                  <a:lnTo>
                    <a:pt x="54" y="25"/>
                  </a:lnTo>
                  <a:lnTo>
                    <a:pt x="47" y="49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27" y="122"/>
                  </a:lnTo>
                  <a:lnTo>
                    <a:pt x="21" y="14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6" y="222"/>
                  </a:lnTo>
                  <a:lnTo>
                    <a:pt x="3" y="243"/>
                  </a:lnTo>
                  <a:lnTo>
                    <a:pt x="1" y="26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90"/>
                  </a:lnTo>
                  <a:lnTo>
                    <a:pt x="2" y="292"/>
                  </a:lnTo>
                  <a:lnTo>
                    <a:pt x="3" y="294"/>
                  </a:lnTo>
                  <a:lnTo>
                    <a:pt x="6" y="296"/>
                  </a:lnTo>
                  <a:lnTo>
                    <a:pt x="8" y="296"/>
                  </a:lnTo>
                  <a:lnTo>
                    <a:pt x="11" y="296"/>
                  </a:lnTo>
                  <a:lnTo>
                    <a:pt x="14" y="294"/>
                  </a:lnTo>
                  <a:lnTo>
                    <a:pt x="14" y="294"/>
                  </a:lnTo>
                  <a:lnTo>
                    <a:pt x="15" y="293"/>
                  </a:lnTo>
                  <a:lnTo>
                    <a:pt x="16" y="291"/>
                  </a:lnTo>
                  <a:lnTo>
                    <a:pt x="15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4"/>
                  </a:lnTo>
                  <a:lnTo>
                    <a:pt x="9" y="285"/>
                  </a:lnTo>
                  <a:lnTo>
                    <a:pt x="9" y="285"/>
                  </a:lnTo>
                  <a:lnTo>
                    <a:pt x="11" y="282"/>
                  </a:lnTo>
                  <a:lnTo>
                    <a:pt x="12" y="276"/>
                  </a:lnTo>
                  <a:lnTo>
                    <a:pt x="14" y="259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7" y="212"/>
                  </a:lnTo>
                  <a:lnTo>
                    <a:pt x="21" y="193"/>
                  </a:lnTo>
                  <a:lnTo>
                    <a:pt x="29" y="155"/>
                  </a:lnTo>
                  <a:lnTo>
                    <a:pt x="29" y="155"/>
                  </a:lnTo>
                  <a:lnTo>
                    <a:pt x="38" y="119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58" y="45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3" y="3"/>
                  </a:lnTo>
                  <a:lnTo>
                    <a:pt x="72" y="2"/>
                  </a:lnTo>
                  <a:lnTo>
                    <a:pt x="71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3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4" name="Freeform 167"/>
            <p:cNvSpPr/>
            <p:nvPr/>
          </p:nvSpPr>
          <p:spPr bwMode="auto">
            <a:xfrm>
              <a:off x="4251325" y="2206625"/>
              <a:ext cx="39688" cy="177800"/>
            </a:xfrm>
            <a:custGeom>
              <a:avLst/>
              <a:gdLst/>
              <a:ahLst/>
              <a:cxnLst>
                <a:cxn ang="0">
                  <a:pos x="66" y="3"/>
                </a:cxn>
                <a:cxn ang="0">
                  <a:pos x="66" y="3"/>
                </a:cxn>
                <a:cxn ang="0">
                  <a:pos x="51" y="40"/>
                </a:cxn>
                <a:cxn ang="0">
                  <a:pos x="44" y="59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33" y="101"/>
                </a:cxn>
                <a:cxn ang="0">
                  <a:pos x="29" y="124"/>
                </a:cxn>
                <a:cxn ang="0">
                  <a:pos x="20" y="170"/>
                </a:cxn>
                <a:cxn ang="0">
                  <a:pos x="20" y="170"/>
                </a:cxn>
                <a:cxn ang="0">
                  <a:pos x="5" y="249"/>
                </a:cxn>
                <a:cxn ang="0">
                  <a:pos x="5" y="249"/>
                </a:cxn>
                <a:cxn ang="0">
                  <a:pos x="2" y="270"/>
                </a:cxn>
                <a:cxn ang="0">
                  <a:pos x="1" y="290"/>
                </a:cxn>
                <a:cxn ang="0">
                  <a:pos x="0" y="311"/>
                </a:cxn>
                <a:cxn ang="0">
                  <a:pos x="0" y="332"/>
                </a:cxn>
                <a:cxn ang="0">
                  <a:pos x="0" y="332"/>
                </a:cxn>
                <a:cxn ang="0">
                  <a:pos x="0" y="334"/>
                </a:cxn>
                <a:cxn ang="0">
                  <a:pos x="1" y="336"/>
                </a:cxn>
                <a:cxn ang="0">
                  <a:pos x="3" y="336"/>
                </a:cxn>
                <a:cxn ang="0">
                  <a:pos x="5" y="337"/>
                </a:cxn>
                <a:cxn ang="0">
                  <a:pos x="6" y="336"/>
                </a:cxn>
                <a:cxn ang="0">
                  <a:pos x="8" y="336"/>
                </a:cxn>
                <a:cxn ang="0">
                  <a:pos x="9" y="334"/>
                </a:cxn>
                <a:cxn ang="0">
                  <a:pos x="9" y="332"/>
                </a:cxn>
                <a:cxn ang="0">
                  <a:pos x="9" y="332"/>
                </a:cxn>
                <a:cxn ang="0">
                  <a:pos x="9" y="310"/>
                </a:cxn>
                <a:cxn ang="0">
                  <a:pos x="10" y="288"/>
                </a:cxn>
                <a:cxn ang="0">
                  <a:pos x="12" y="265"/>
                </a:cxn>
                <a:cxn ang="0">
                  <a:pos x="16" y="244"/>
                </a:cxn>
                <a:cxn ang="0">
                  <a:pos x="16" y="244"/>
                </a:cxn>
                <a:cxn ang="0">
                  <a:pos x="32" y="164"/>
                </a:cxn>
                <a:cxn ang="0">
                  <a:pos x="32" y="164"/>
                </a:cxn>
                <a:cxn ang="0">
                  <a:pos x="39" y="122"/>
                </a:cxn>
                <a:cxn ang="0">
                  <a:pos x="47" y="81"/>
                </a:cxn>
                <a:cxn ang="0">
                  <a:pos x="47" y="81"/>
                </a:cxn>
                <a:cxn ang="0">
                  <a:pos x="52" y="61"/>
                </a:cxn>
                <a:cxn ang="0">
                  <a:pos x="60" y="43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6" y="4"/>
                </a:cxn>
                <a:cxn ang="0">
                  <a:pos x="75" y="2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69" y="1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6" y="3"/>
                </a:cxn>
              </a:cxnLst>
              <a:rect l="0" t="0" r="r" b="b"/>
              <a:pathLst>
                <a:path w="76" h="337">
                  <a:moveTo>
                    <a:pt x="66" y="3"/>
                  </a:moveTo>
                  <a:lnTo>
                    <a:pt x="66" y="3"/>
                  </a:lnTo>
                  <a:lnTo>
                    <a:pt x="51" y="40"/>
                  </a:lnTo>
                  <a:lnTo>
                    <a:pt x="44" y="5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3" y="101"/>
                  </a:lnTo>
                  <a:lnTo>
                    <a:pt x="29" y="124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5" y="249"/>
                  </a:lnTo>
                  <a:lnTo>
                    <a:pt x="5" y="249"/>
                  </a:lnTo>
                  <a:lnTo>
                    <a:pt x="2" y="270"/>
                  </a:lnTo>
                  <a:lnTo>
                    <a:pt x="1" y="290"/>
                  </a:lnTo>
                  <a:lnTo>
                    <a:pt x="0" y="311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1" y="336"/>
                  </a:lnTo>
                  <a:lnTo>
                    <a:pt x="3" y="336"/>
                  </a:lnTo>
                  <a:lnTo>
                    <a:pt x="5" y="337"/>
                  </a:lnTo>
                  <a:lnTo>
                    <a:pt x="6" y="336"/>
                  </a:lnTo>
                  <a:lnTo>
                    <a:pt x="8" y="336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9" y="332"/>
                  </a:lnTo>
                  <a:lnTo>
                    <a:pt x="9" y="310"/>
                  </a:lnTo>
                  <a:lnTo>
                    <a:pt x="10" y="288"/>
                  </a:lnTo>
                  <a:lnTo>
                    <a:pt x="12" y="265"/>
                  </a:lnTo>
                  <a:lnTo>
                    <a:pt x="16" y="244"/>
                  </a:lnTo>
                  <a:lnTo>
                    <a:pt x="16" y="244"/>
                  </a:lnTo>
                  <a:lnTo>
                    <a:pt x="32" y="164"/>
                  </a:lnTo>
                  <a:lnTo>
                    <a:pt x="32" y="164"/>
                  </a:lnTo>
                  <a:lnTo>
                    <a:pt x="39" y="122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2" y="61"/>
                  </a:lnTo>
                  <a:lnTo>
                    <a:pt x="60" y="43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4"/>
                  </a:lnTo>
                  <a:lnTo>
                    <a:pt x="75" y="2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7" y="2"/>
                  </a:lnTo>
                  <a:lnTo>
                    <a:pt x="66" y="3"/>
                  </a:lnTo>
                  <a:lnTo>
                    <a:pt x="6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5" name="Freeform 168"/>
            <p:cNvSpPr/>
            <p:nvPr/>
          </p:nvSpPr>
          <p:spPr bwMode="auto">
            <a:xfrm>
              <a:off x="4271963" y="2197100"/>
              <a:ext cx="55563" cy="195263"/>
            </a:xfrm>
            <a:custGeom>
              <a:avLst/>
              <a:gdLst/>
              <a:ahLst/>
              <a:cxnLst>
                <a:cxn ang="0">
                  <a:pos x="98" y="2"/>
                </a:cxn>
                <a:cxn ang="0">
                  <a:pos x="98" y="2"/>
                </a:cxn>
                <a:cxn ang="0">
                  <a:pos x="84" y="26"/>
                </a:cxn>
                <a:cxn ang="0">
                  <a:pos x="71" y="51"/>
                </a:cxn>
                <a:cxn ang="0">
                  <a:pos x="61" y="77"/>
                </a:cxn>
                <a:cxn ang="0">
                  <a:pos x="51" y="103"/>
                </a:cxn>
                <a:cxn ang="0">
                  <a:pos x="42" y="128"/>
                </a:cxn>
                <a:cxn ang="0">
                  <a:pos x="34" y="155"/>
                </a:cxn>
                <a:cxn ang="0">
                  <a:pos x="27" y="182"/>
                </a:cxn>
                <a:cxn ang="0">
                  <a:pos x="21" y="209"/>
                </a:cxn>
                <a:cxn ang="0">
                  <a:pos x="21" y="209"/>
                </a:cxn>
                <a:cxn ang="0">
                  <a:pos x="14" y="234"/>
                </a:cxn>
                <a:cxn ang="0">
                  <a:pos x="9" y="259"/>
                </a:cxn>
                <a:cxn ang="0">
                  <a:pos x="6" y="283"/>
                </a:cxn>
                <a:cxn ang="0">
                  <a:pos x="3" y="308"/>
                </a:cxn>
                <a:cxn ang="0">
                  <a:pos x="3" y="308"/>
                </a:cxn>
                <a:cxn ang="0">
                  <a:pos x="1" y="323"/>
                </a:cxn>
                <a:cxn ang="0">
                  <a:pos x="0" y="340"/>
                </a:cxn>
                <a:cxn ang="0">
                  <a:pos x="0" y="349"/>
                </a:cxn>
                <a:cxn ang="0">
                  <a:pos x="1" y="356"/>
                </a:cxn>
                <a:cxn ang="0">
                  <a:pos x="4" y="363"/>
                </a:cxn>
                <a:cxn ang="0">
                  <a:pos x="6" y="366"/>
                </a:cxn>
                <a:cxn ang="0">
                  <a:pos x="8" y="368"/>
                </a:cxn>
                <a:cxn ang="0">
                  <a:pos x="8" y="368"/>
                </a:cxn>
                <a:cxn ang="0">
                  <a:pos x="11" y="370"/>
                </a:cxn>
                <a:cxn ang="0">
                  <a:pos x="13" y="369"/>
                </a:cxn>
                <a:cxn ang="0">
                  <a:pos x="15" y="368"/>
                </a:cxn>
                <a:cxn ang="0">
                  <a:pos x="16" y="365"/>
                </a:cxn>
                <a:cxn ang="0">
                  <a:pos x="16" y="361"/>
                </a:cxn>
                <a:cxn ang="0">
                  <a:pos x="16" y="361"/>
                </a:cxn>
                <a:cxn ang="0">
                  <a:pos x="16" y="359"/>
                </a:cxn>
                <a:cxn ang="0">
                  <a:pos x="15" y="357"/>
                </a:cxn>
                <a:cxn ang="0">
                  <a:pos x="13" y="356"/>
                </a:cxn>
                <a:cxn ang="0">
                  <a:pos x="11" y="356"/>
                </a:cxn>
                <a:cxn ang="0">
                  <a:pos x="11" y="356"/>
                </a:cxn>
                <a:cxn ang="0">
                  <a:pos x="10" y="349"/>
                </a:cxn>
                <a:cxn ang="0">
                  <a:pos x="10" y="339"/>
                </a:cxn>
                <a:cxn ang="0">
                  <a:pos x="11" y="324"/>
                </a:cxn>
                <a:cxn ang="0">
                  <a:pos x="11" y="324"/>
                </a:cxn>
                <a:cxn ang="0">
                  <a:pos x="12" y="304"/>
                </a:cxn>
                <a:cxn ang="0">
                  <a:pos x="14" y="283"/>
                </a:cxn>
                <a:cxn ang="0">
                  <a:pos x="14" y="283"/>
                </a:cxn>
                <a:cxn ang="0">
                  <a:pos x="19" y="259"/>
                </a:cxn>
                <a:cxn ang="0">
                  <a:pos x="24" y="235"/>
                </a:cxn>
                <a:cxn ang="0">
                  <a:pos x="35" y="185"/>
                </a:cxn>
                <a:cxn ang="0">
                  <a:pos x="35" y="185"/>
                </a:cxn>
                <a:cxn ang="0">
                  <a:pos x="47" y="143"/>
                </a:cxn>
                <a:cxn ang="0">
                  <a:pos x="61" y="102"/>
                </a:cxn>
                <a:cxn ang="0">
                  <a:pos x="61" y="102"/>
                </a:cxn>
                <a:cxn ang="0">
                  <a:pos x="70" y="77"/>
                </a:cxn>
                <a:cxn ang="0">
                  <a:pos x="80" y="53"/>
                </a:cxn>
                <a:cxn ang="0">
                  <a:pos x="93" y="30"/>
                </a:cxn>
                <a:cxn ang="0">
                  <a:pos x="106" y="8"/>
                </a:cxn>
                <a:cxn ang="0">
                  <a:pos x="106" y="8"/>
                </a:cxn>
                <a:cxn ang="0">
                  <a:pos x="106" y="6"/>
                </a:cxn>
                <a:cxn ang="0">
                  <a:pos x="106" y="3"/>
                </a:cxn>
                <a:cxn ang="0">
                  <a:pos x="105" y="2"/>
                </a:cxn>
                <a:cxn ang="0">
                  <a:pos x="104" y="0"/>
                </a:cxn>
                <a:cxn ang="0">
                  <a:pos x="102" y="0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8" y="2"/>
                </a:cxn>
                <a:cxn ang="0">
                  <a:pos x="98" y="2"/>
                </a:cxn>
              </a:cxnLst>
              <a:rect l="0" t="0" r="r" b="b"/>
              <a:pathLst>
                <a:path w="106" h="370">
                  <a:moveTo>
                    <a:pt x="98" y="2"/>
                  </a:moveTo>
                  <a:lnTo>
                    <a:pt x="98" y="2"/>
                  </a:lnTo>
                  <a:lnTo>
                    <a:pt x="84" y="26"/>
                  </a:lnTo>
                  <a:lnTo>
                    <a:pt x="71" y="51"/>
                  </a:lnTo>
                  <a:lnTo>
                    <a:pt x="61" y="77"/>
                  </a:lnTo>
                  <a:lnTo>
                    <a:pt x="51" y="103"/>
                  </a:lnTo>
                  <a:lnTo>
                    <a:pt x="42" y="128"/>
                  </a:lnTo>
                  <a:lnTo>
                    <a:pt x="34" y="155"/>
                  </a:lnTo>
                  <a:lnTo>
                    <a:pt x="27" y="182"/>
                  </a:lnTo>
                  <a:lnTo>
                    <a:pt x="21" y="209"/>
                  </a:lnTo>
                  <a:lnTo>
                    <a:pt x="21" y="209"/>
                  </a:lnTo>
                  <a:lnTo>
                    <a:pt x="14" y="234"/>
                  </a:lnTo>
                  <a:lnTo>
                    <a:pt x="9" y="259"/>
                  </a:lnTo>
                  <a:lnTo>
                    <a:pt x="6" y="283"/>
                  </a:lnTo>
                  <a:lnTo>
                    <a:pt x="3" y="308"/>
                  </a:lnTo>
                  <a:lnTo>
                    <a:pt x="3" y="308"/>
                  </a:lnTo>
                  <a:lnTo>
                    <a:pt x="1" y="323"/>
                  </a:lnTo>
                  <a:lnTo>
                    <a:pt x="0" y="340"/>
                  </a:lnTo>
                  <a:lnTo>
                    <a:pt x="0" y="349"/>
                  </a:lnTo>
                  <a:lnTo>
                    <a:pt x="1" y="356"/>
                  </a:lnTo>
                  <a:lnTo>
                    <a:pt x="4" y="363"/>
                  </a:lnTo>
                  <a:lnTo>
                    <a:pt x="6" y="366"/>
                  </a:lnTo>
                  <a:lnTo>
                    <a:pt x="8" y="368"/>
                  </a:lnTo>
                  <a:lnTo>
                    <a:pt x="8" y="368"/>
                  </a:lnTo>
                  <a:lnTo>
                    <a:pt x="11" y="370"/>
                  </a:lnTo>
                  <a:lnTo>
                    <a:pt x="13" y="369"/>
                  </a:lnTo>
                  <a:lnTo>
                    <a:pt x="15" y="368"/>
                  </a:lnTo>
                  <a:lnTo>
                    <a:pt x="16" y="365"/>
                  </a:lnTo>
                  <a:lnTo>
                    <a:pt x="16" y="361"/>
                  </a:lnTo>
                  <a:lnTo>
                    <a:pt x="16" y="361"/>
                  </a:lnTo>
                  <a:lnTo>
                    <a:pt x="16" y="359"/>
                  </a:lnTo>
                  <a:lnTo>
                    <a:pt x="15" y="357"/>
                  </a:lnTo>
                  <a:lnTo>
                    <a:pt x="13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0" y="349"/>
                  </a:lnTo>
                  <a:lnTo>
                    <a:pt x="10" y="339"/>
                  </a:lnTo>
                  <a:lnTo>
                    <a:pt x="11" y="324"/>
                  </a:lnTo>
                  <a:lnTo>
                    <a:pt x="11" y="324"/>
                  </a:lnTo>
                  <a:lnTo>
                    <a:pt x="12" y="304"/>
                  </a:lnTo>
                  <a:lnTo>
                    <a:pt x="14" y="283"/>
                  </a:lnTo>
                  <a:lnTo>
                    <a:pt x="14" y="283"/>
                  </a:lnTo>
                  <a:lnTo>
                    <a:pt x="19" y="259"/>
                  </a:lnTo>
                  <a:lnTo>
                    <a:pt x="24" y="235"/>
                  </a:lnTo>
                  <a:lnTo>
                    <a:pt x="35" y="185"/>
                  </a:lnTo>
                  <a:lnTo>
                    <a:pt x="35" y="185"/>
                  </a:lnTo>
                  <a:lnTo>
                    <a:pt x="47" y="143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70" y="77"/>
                  </a:lnTo>
                  <a:lnTo>
                    <a:pt x="80" y="53"/>
                  </a:lnTo>
                  <a:lnTo>
                    <a:pt x="93" y="30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8" y="2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6" name="Freeform 169"/>
            <p:cNvSpPr/>
            <p:nvPr/>
          </p:nvSpPr>
          <p:spPr bwMode="auto">
            <a:xfrm>
              <a:off x="4305300" y="2198688"/>
              <a:ext cx="39688" cy="146050"/>
            </a:xfrm>
            <a:custGeom>
              <a:avLst/>
              <a:gdLst/>
              <a:ahLst/>
              <a:cxnLst>
                <a:cxn ang="0">
                  <a:pos x="68" y="2"/>
                </a:cxn>
                <a:cxn ang="0">
                  <a:pos x="68" y="2"/>
                </a:cxn>
                <a:cxn ang="0">
                  <a:pos x="62" y="10"/>
                </a:cxn>
                <a:cxn ang="0">
                  <a:pos x="57" y="20"/>
                </a:cxn>
                <a:cxn ang="0">
                  <a:pos x="54" y="31"/>
                </a:cxn>
                <a:cxn ang="0">
                  <a:pos x="53" y="41"/>
                </a:cxn>
                <a:cxn ang="0">
                  <a:pos x="53" y="41"/>
                </a:cxn>
                <a:cxn ang="0">
                  <a:pos x="51" y="51"/>
                </a:cxn>
                <a:cxn ang="0">
                  <a:pos x="49" y="60"/>
                </a:cxn>
                <a:cxn ang="0">
                  <a:pos x="42" y="80"/>
                </a:cxn>
                <a:cxn ang="0">
                  <a:pos x="37" y="101"/>
                </a:cxn>
                <a:cxn ang="0">
                  <a:pos x="32" y="120"/>
                </a:cxn>
                <a:cxn ang="0">
                  <a:pos x="32" y="120"/>
                </a:cxn>
                <a:cxn ang="0">
                  <a:pos x="14" y="191"/>
                </a:cxn>
                <a:cxn ang="0">
                  <a:pos x="7" y="227"/>
                </a:cxn>
                <a:cxn ang="0">
                  <a:pos x="3" y="244"/>
                </a:cxn>
                <a:cxn ang="0">
                  <a:pos x="1" y="263"/>
                </a:cxn>
                <a:cxn ang="0">
                  <a:pos x="1" y="263"/>
                </a:cxn>
                <a:cxn ang="0">
                  <a:pos x="0" y="265"/>
                </a:cxn>
                <a:cxn ang="0">
                  <a:pos x="0" y="270"/>
                </a:cxn>
                <a:cxn ang="0">
                  <a:pos x="0" y="270"/>
                </a:cxn>
                <a:cxn ang="0">
                  <a:pos x="0" y="272"/>
                </a:cxn>
                <a:cxn ang="0">
                  <a:pos x="1" y="273"/>
                </a:cxn>
                <a:cxn ang="0">
                  <a:pos x="3" y="274"/>
                </a:cxn>
                <a:cxn ang="0">
                  <a:pos x="4" y="274"/>
                </a:cxn>
                <a:cxn ang="0">
                  <a:pos x="7" y="273"/>
                </a:cxn>
                <a:cxn ang="0">
                  <a:pos x="8" y="272"/>
                </a:cxn>
                <a:cxn ang="0">
                  <a:pos x="9" y="270"/>
                </a:cxn>
                <a:cxn ang="0">
                  <a:pos x="9" y="270"/>
                </a:cxn>
                <a:cxn ang="0">
                  <a:pos x="11" y="254"/>
                </a:cxn>
                <a:cxn ang="0">
                  <a:pos x="14" y="237"/>
                </a:cxn>
                <a:cxn ang="0">
                  <a:pos x="22" y="204"/>
                </a:cxn>
                <a:cxn ang="0">
                  <a:pos x="37" y="139"/>
                </a:cxn>
                <a:cxn ang="0">
                  <a:pos x="37" y="139"/>
                </a:cxn>
                <a:cxn ang="0">
                  <a:pos x="45" y="106"/>
                </a:cxn>
                <a:cxn ang="0">
                  <a:pos x="54" y="73"/>
                </a:cxn>
                <a:cxn ang="0">
                  <a:pos x="54" y="73"/>
                </a:cxn>
                <a:cxn ang="0">
                  <a:pos x="58" y="56"/>
                </a:cxn>
                <a:cxn ang="0">
                  <a:pos x="61" y="39"/>
                </a:cxn>
                <a:cxn ang="0">
                  <a:pos x="64" y="31"/>
                </a:cxn>
                <a:cxn ang="0">
                  <a:pos x="66" y="22"/>
                </a:cxn>
                <a:cxn ang="0">
                  <a:pos x="70" y="14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75" y="6"/>
                </a:cxn>
                <a:cxn ang="0">
                  <a:pos x="75" y="5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8" y="2"/>
                </a:cxn>
                <a:cxn ang="0">
                  <a:pos x="68" y="2"/>
                </a:cxn>
              </a:cxnLst>
              <a:rect l="0" t="0" r="r" b="b"/>
              <a:pathLst>
                <a:path w="75" h="274">
                  <a:moveTo>
                    <a:pt x="68" y="2"/>
                  </a:moveTo>
                  <a:lnTo>
                    <a:pt x="68" y="2"/>
                  </a:lnTo>
                  <a:lnTo>
                    <a:pt x="62" y="10"/>
                  </a:lnTo>
                  <a:lnTo>
                    <a:pt x="57" y="20"/>
                  </a:lnTo>
                  <a:lnTo>
                    <a:pt x="54" y="3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1" y="51"/>
                  </a:lnTo>
                  <a:lnTo>
                    <a:pt x="49" y="60"/>
                  </a:lnTo>
                  <a:lnTo>
                    <a:pt x="42" y="80"/>
                  </a:lnTo>
                  <a:lnTo>
                    <a:pt x="37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4" y="191"/>
                  </a:lnTo>
                  <a:lnTo>
                    <a:pt x="7" y="227"/>
                  </a:lnTo>
                  <a:lnTo>
                    <a:pt x="3" y="24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0" y="265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1" y="273"/>
                  </a:lnTo>
                  <a:lnTo>
                    <a:pt x="3" y="274"/>
                  </a:lnTo>
                  <a:lnTo>
                    <a:pt x="4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0"/>
                  </a:lnTo>
                  <a:lnTo>
                    <a:pt x="9" y="270"/>
                  </a:lnTo>
                  <a:lnTo>
                    <a:pt x="11" y="254"/>
                  </a:lnTo>
                  <a:lnTo>
                    <a:pt x="14" y="237"/>
                  </a:lnTo>
                  <a:lnTo>
                    <a:pt x="22" y="204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45" y="106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8" y="56"/>
                  </a:lnTo>
                  <a:lnTo>
                    <a:pt x="61" y="39"/>
                  </a:lnTo>
                  <a:lnTo>
                    <a:pt x="64" y="31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2"/>
                  </a:lnTo>
                  <a:lnTo>
                    <a:pt x="6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7" name="Freeform 170"/>
            <p:cNvSpPr/>
            <p:nvPr/>
          </p:nvSpPr>
          <p:spPr bwMode="auto">
            <a:xfrm>
              <a:off x="4338638" y="2201863"/>
              <a:ext cx="31750" cy="112713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52" y="4"/>
                </a:cxn>
                <a:cxn ang="0">
                  <a:pos x="51" y="10"/>
                </a:cxn>
                <a:cxn ang="0">
                  <a:pos x="48" y="16"/>
                </a:cxn>
                <a:cxn ang="0">
                  <a:pos x="43" y="29"/>
                </a:cxn>
                <a:cxn ang="0">
                  <a:pos x="38" y="41"/>
                </a:cxn>
                <a:cxn ang="0">
                  <a:pos x="36" y="47"/>
                </a:cxn>
                <a:cxn ang="0">
                  <a:pos x="34" y="54"/>
                </a:cxn>
                <a:cxn ang="0">
                  <a:pos x="34" y="54"/>
                </a:cxn>
                <a:cxn ang="0">
                  <a:pos x="25" y="103"/>
                </a:cxn>
                <a:cxn ang="0">
                  <a:pos x="25" y="103"/>
                </a:cxn>
                <a:cxn ang="0">
                  <a:pos x="23" y="116"/>
                </a:cxn>
                <a:cxn ang="0">
                  <a:pos x="19" y="129"/>
                </a:cxn>
                <a:cxn ang="0">
                  <a:pos x="10" y="156"/>
                </a:cxn>
                <a:cxn ang="0">
                  <a:pos x="3" y="181"/>
                </a:cxn>
                <a:cxn ang="0">
                  <a:pos x="1" y="195"/>
                </a:cxn>
                <a:cxn ang="0">
                  <a:pos x="0" y="208"/>
                </a:cxn>
                <a:cxn ang="0">
                  <a:pos x="0" y="208"/>
                </a:cxn>
                <a:cxn ang="0">
                  <a:pos x="0" y="210"/>
                </a:cxn>
                <a:cxn ang="0">
                  <a:pos x="1" y="211"/>
                </a:cxn>
                <a:cxn ang="0">
                  <a:pos x="2" y="212"/>
                </a:cxn>
                <a:cxn ang="0">
                  <a:pos x="4" y="212"/>
                </a:cxn>
                <a:cxn ang="0">
                  <a:pos x="6" y="212"/>
                </a:cxn>
                <a:cxn ang="0">
                  <a:pos x="7" y="211"/>
                </a:cxn>
                <a:cxn ang="0">
                  <a:pos x="8" y="210"/>
                </a:cxn>
                <a:cxn ang="0">
                  <a:pos x="9" y="208"/>
                </a:cxn>
                <a:cxn ang="0">
                  <a:pos x="9" y="208"/>
                </a:cxn>
                <a:cxn ang="0">
                  <a:pos x="10" y="200"/>
                </a:cxn>
                <a:cxn ang="0">
                  <a:pos x="11" y="192"/>
                </a:cxn>
                <a:cxn ang="0">
                  <a:pos x="15" y="176"/>
                </a:cxn>
                <a:cxn ang="0">
                  <a:pos x="26" y="144"/>
                </a:cxn>
                <a:cxn ang="0">
                  <a:pos x="26" y="144"/>
                </a:cxn>
                <a:cxn ang="0">
                  <a:pos x="29" y="131"/>
                </a:cxn>
                <a:cxn ang="0">
                  <a:pos x="32" y="117"/>
                </a:cxn>
                <a:cxn ang="0">
                  <a:pos x="37" y="91"/>
                </a:cxn>
                <a:cxn ang="0">
                  <a:pos x="37" y="91"/>
                </a:cxn>
                <a:cxn ang="0">
                  <a:pos x="41" y="67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50" y="33"/>
                </a:cxn>
                <a:cxn ang="0">
                  <a:pos x="55" y="23"/>
                </a:cxn>
                <a:cxn ang="0">
                  <a:pos x="59" y="14"/>
                </a:cxn>
                <a:cxn ang="0">
                  <a:pos x="60" y="9"/>
                </a:cxn>
                <a:cxn ang="0">
                  <a:pos x="61" y="4"/>
                </a:cxn>
                <a:cxn ang="0">
                  <a:pos x="61" y="4"/>
                </a:cxn>
                <a:cxn ang="0">
                  <a:pos x="61" y="3"/>
                </a:cxn>
                <a:cxn ang="0">
                  <a:pos x="60" y="1"/>
                </a:cxn>
                <a:cxn ang="0">
                  <a:pos x="59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53" y="3"/>
                </a:cxn>
                <a:cxn ang="0">
                  <a:pos x="52" y="4"/>
                </a:cxn>
                <a:cxn ang="0">
                  <a:pos x="52" y="4"/>
                </a:cxn>
              </a:cxnLst>
              <a:rect l="0" t="0" r="r" b="b"/>
              <a:pathLst>
                <a:path w="61" h="212">
                  <a:moveTo>
                    <a:pt x="52" y="4"/>
                  </a:moveTo>
                  <a:lnTo>
                    <a:pt x="52" y="4"/>
                  </a:lnTo>
                  <a:lnTo>
                    <a:pt x="51" y="10"/>
                  </a:lnTo>
                  <a:lnTo>
                    <a:pt x="48" y="16"/>
                  </a:lnTo>
                  <a:lnTo>
                    <a:pt x="43" y="29"/>
                  </a:lnTo>
                  <a:lnTo>
                    <a:pt x="38" y="41"/>
                  </a:lnTo>
                  <a:lnTo>
                    <a:pt x="36" y="47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19" y="129"/>
                  </a:lnTo>
                  <a:lnTo>
                    <a:pt x="10" y="156"/>
                  </a:lnTo>
                  <a:lnTo>
                    <a:pt x="3" y="181"/>
                  </a:lnTo>
                  <a:lnTo>
                    <a:pt x="1" y="195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0"/>
                  </a:lnTo>
                  <a:lnTo>
                    <a:pt x="1" y="211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6" y="212"/>
                  </a:lnTo>
                  <a:lnTo>
                    <a:pt x="7" y="211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10" y="200"/>
                  </a:lnTo>
                  <a:lnTo>
                    <a:pt x="11" y="192"/>
                  </a:lnTo>
                  <a:lnTo>
                    <a:pt x="15" y="176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9" y="131"/>
                  </a:lnTo>
                  <a:lnTo>
                    <a:pt x="32" y="117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41" y="67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50" y="33"/>
                  </a:lnTo>
                  <a:lnTo>
                    <a:pt x="55" y="23"/>
                  </a:lnTo>
                  <a:lnTo>
                    <a:pt x="59" y="14"/>
                  </a:lnTo>
                  <a:lnTo>
                    <a:pt x="60" y="9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52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8" name="Freeform 171"/>
            <p:cNvSpPr/>
            <p:nvPr/>
          </p:nvSpPr>
          <p:spPr bwMode="auto">
            <a:xfrm>
              <a:off x="4357688" y="2209800"/>
              <a:ext cx="36513" cy="90488"/>
            </a:xfrm>
            <a:custGeom>
              <a:avLst/>
              <a:gdLst/>
              <a:ahLst/>
              <a:cxnLst>
                <a:cxn ang="0">
                  <a:pos x="60" y="1"/>
                </a:cxn>
                <a:cxn ang="0">
                  <a:pos x="60" y="1"/>
                </a:cxn>
                <a:cxn ang="0">
                  <a:pos x="51" y="10"/>
                </a:cxn>
                <a:cxn ang="0">
                  <a:pos x="43" y="22"/>
                </a:cxn>
                <a:cxn ang="0">
                  <a:pos x="37" y="34"/>
                </a:cxn>
                <a:cxn ang="0">
                  <a:pos x="33" y="48"/>
                </a:cxn>
                <a:cxn ang="0">
                  <a:pos x="29" y="61"/>
                </a:cxn>
                <a:cxn ang="0">
                  <a:pos x="25" y="75"/>
                </a:cxn>
                <a:cxn ang="0">
                  <a:pos x="20" y="100"/>
                </a:cxn>
                <a:cxn ang="0">
                  <a:pos x="20" y="100"/>
                </a:cxn>
                <a:cxn ang="0">
                  <a:pos x="15" y="115"/>
                </a:cxn>
                <a:cxn ang="0">
                  <a:pos x="6" y="135"/>
                </a:cxn>
                <a:cxn ang="0">
                  <a:pos x="3" y="147"/>
                </a:cxn>
                <a:cxn ang="0">
                  <a:pos x="0" y="156"/>
                </a:cxn>
                <a:cxn ang="0">
                  <a:pos x="0" y="164"/>
                </a:cxn>
                <a:cxn ang="0">
                  <a:pos x="1" y="166"/>
                </a:cxn>
                <a:cxn ang="0">
                  <a:pos x="3" y="170"/>
                </a:cxn>
                <a:cxn ang="0">
                  <a:pos x="3" y="170"/>
                </a:cxn>
                <a:cxn ang="0">
                  <a:pos x="4" y="170"/>
                </a:cxn>
                <a:cxn ang="0">
                  <a:pos x="6" y="171"/>
                </a:cxn>
                <a:cxn ang="0">
                  <a:pos x="9" y="169"/>
                </a:cxn>
                <a:cxn ang="0">
                  <a:pos x="10" y="167"/>
                </a:cxn>
                <a:cxn ang="0">
                  <a:pos x="11" y="165"/>
                </a:cxn>
                <a:cxn ang="0">
                  <a:pos x="10" y="164"/>
                </a:cxn>
                <a:cxn ang="0">
                  <a:pos x="9" y="162"/>
                </a:cxn>
                <a:cxn ang="0">
                  <a:pos x="9" y="162"/>
                </a:cxn>
                <a:cxn ang="0">
                  <a:pos x="10" y="159"/>
                </a:cxn>
                <a:cxn ang="0">
                  <a:pos x="14" y="152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19"/>
                </a:cxn>
                <a:cxn ang="0">
                  <a:pos x="29" y="100"/>
                </a:cxn>
                <a:cxn ang="0">
                  <a:pos x="29" y="100"/>
                </a:cxn>
                <a:cxn ang="0">
                  <a:pos x="34" y="76"/>
                </a:cxn>
                <a:cxn ang="0">
                  <a:pos x="38" y="63"/>
                </a:cxn>
                <a:cxn ang="0">
                  <a:pos x="41" y="51"/>
                </a:cxn>
                <a:cxn ang="0">
                  <a:pos x="47" y="38"/>
                </a:cxn>
                <a:cxn ang="0">
                  <a:pos x="52" y="27"/>
                </a:cxn>
                <a:cxn ang="0">
                  <a:pos x="58" y="17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6"/>
                </a:cxn>
                <a:cxn ang="0">
                  <a:pos x="68" y="4"/>
                </a:cxn>
                <a:cxn ang="0">
                  <a:pos x="67" y="3"/>
                </a:cxn>
                <a:cxn ang="0">
                  <a:pos x="66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60" y="1"/>
                </a:cxn>
              </a:cxnLst>
              <a:rect l="0" t="0" r="r" b="b"/>
              <a:pathLst>
                <a:path w="68" h="171">
                  <a:moveTo>
                    <a:pt x="60" y="1"/>
                  </a:moveTo>
                  <a:lnTo>
                    <a:pt x="60" y="1"/>
                  </a:lnTo>
                  <a:lnTo>
                    <a:pt x="51" y="10"/>
                  </a:lnTo>
                  <a:lnTo>
                    <a:pt x="43" y="22"/>
                  </a:lnTo>
                  <a:lnTo>
                    <a:pt x="37" y="34"/>
                  </a:lnTo>
                  <a:lnTo>
                    <a:pt x="33" y="48"/>
                  </a:lnTo>
                  <a:lnTo>
                    <a:pt x="29" y="61"/>
                  </a:lnTo>
                  <a:lnTo>
                    <a:pt x="25" y="75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5" y="115"/>
                  </a:lnTo>
                  <a:lnTo>
                    <a:pt x="6" y="135"/>
                  </a:lnTo>
                  <a:lnTo>
                    <a:pt x="3" y="147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1" y="166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0"/>
                  </a:lnTo>
                  <a:lnTo>
                    <a:pt x="6" y="171"/>
                  </a:lnTo>
                  <a:lnTo>
                    <a:pt x="9" y="169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0" y="164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59"/>
                  </a:lnTo>
                  <a:lnTo>
                    <a:pt x="14" y="152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1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34" y="76"/>
                  </a:lnTo>
                  <a:lnTo>
                    <a:pt x="38" y="63"/>
                  </a:lnTo>
                  <a:lnTo>
                    <a:pt x="41" y="51"/>
                  </a:lnTo>
                  <a:lnTo>
                    <a:pt x="47" y="38"/>
                  </a:lnTo>
                  <a:lnTo>
                    <a:pt x="52" y="27"/>
                  </a:lnTo>
                  <a:lnTo>
                    <a:pt x="58" y="1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8" y="4"/>
                  </a:lnTo>
                  <a:lnTo>
                    <a:pt x="67" y="3"/>
                  </a:lnTo>
                  <a:lnTo>
                    <a:pt x="66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60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9" name="Freeform 172"/>
            <p:cNvSpPr/>
            <p:nvPr/>
          </p:nvSpPr>
          <p:spPr bwMode="auto">
            <a:xfrm>
              <a:off x="4383088" y="2219325"/>
              <a:ext cx="33338" cy="6350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0" y="2"/>
                </a:cxn>
                <a:cxn ang="0">
                  <a:pos x="46" y="5"/>
                </a:cxn>
                <a:cxn ang="0">
                  <a:pos x="42" y="8"/>
                </a:cxn>
                <a:cxn ang="0">
                  <a:pos x="39" y="11"/>
                </a:cxn>
                <a:cxn ang="0">
                  <a:pos x="33" y="19"/>
                </a:cxn>
                <a:cxn ang="0">
                  <a:pos x="29" y="30"/>
                </a:cxn>
                <a:cxn ang="0">
                  <a:pos x="29" y="30"/>
                </a:cxn>
                <a:cxn ang="0">
                  <a:pos x="13" y="70"/>
                </a:cxn>
                <a:cxn ang="0">
                  <a:pos x="6" y="91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8"/>
                </a:cxn>
                <a:cxn ang="0">
                  <a:pos x="4" y="118"/>
                </a:cxn>
                <a:cxn ang="0">
                  <a:pos x="6" y="119"/>
                </a:cxn>
                <a:cxn ang="0">
                  <a:pos x="7" y="118"/>
                </a:cxn>
                <a:cxn ang="0">
                  <a:pos x="8" y="116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3" y="100"/>
                </a:cxn>
                <a:cxn ang="0">
                  <a:pos x="17" y="84"/>
                </a:cxn>
                <a:cxn ang="0">
                  <a:pos x="23" y="70"/>
                </a:cxn>
                <a:cxn ang="0">
                  <a:pos x="30" y="56"/>
                </a:cxn>
                <a:cxn ang="0">
                  <a:pos x="30" y="56"/>
                </a:cxn>
                <a:cxn ang="0">
                  <a:pos x="34" y="42"/>
                </a:cxn>
                <a:cxn ang="0">
                  <a:pos x="39" y="29"/>
                </a:cxn>
                <a:cxn ang="0">
                  <a:pos x="42" y="22"/>
                </a:cxn>
                <a:cxn ang="0">
                  <a:pos x="46" y="17"/>
                </a:cxn>
                <a:cxn ang="0">
                  <a:pos x="51" y="12"/>
                </a:cxn>
                <a:cxn ang="0">
                  <a:pos x="57" y="9"/>
                </a:cxn>
                <a:cxn ang="0">
                  <a:pos x="57" y="9"/>
                </a:cxn>
                <a:cxn ang="0">
                  <a:pos x="60" y="8"/>
                </a:cxn>
                <a:cxn ang="0">
                  <a:pos x="61" y="7"/>
                </a:cxn>
                <a:cxn ang="0">
                  <a:pos x="62" y="5"/>
                </a:cxn>
                <a:cxn ang="0">
                  <a:pos x="61" y="3"/>
                </a:cxn>
                <a:cxn ang="0">
                  <a:pos x="61" y="2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2" h="119">
                  <a:moveTo>
                    <a:pt x="55" y="0"/>
                  </a:moveTo>
                  <a:lnTo>
                    <a:pt x="55" y="0"/>
                  </a:lnTo>
                  <a:lnTo>
                    <a:pt x="50" y="2"/>
                  </a:lnTo>
                  <a:lnTo>
                    <a:pt x="46" y="5"/>
                  </a:lnTo>
                  <a:lnTo>
                    <a:pt x="42" y="8"/>
                  </a:lnTo>
                  <a:lnTo>
                    <a:pt x="39" y="11"/>
                  </a:lnTo>
                  <a:lnTo>
                    <a:pt x="33" y="19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13" y="70"/>
                  </a:lnTo>
                  <a:lnTo>
                    <a:pt x="6" y="9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6" y="119"/>
                  </a:lnTo>
                  <a:lnTo>
                    <a:pt x="7" y="118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3" y="100"/>
                  </a:lnTo>
                  <a:lnTo>
                    <a:pt x="17" y="84"/>
                  </a:lnTo>
                  <a:lnTo>
                    <a:pt x="23" y="7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42"/>
                  </a:lnTo>
                  <a:lnTo>
                    <a:pt x="39" y="29"/>
                  </a:lnTo>
                  <a:lnTo>
                    <a:pt x="42" y="22"/>
                  </a:lnTo>
                  <a:lnTo>
                    <a:pt x="46" y="17"/>
                  </a:lnTo>
                  <a:lnTo>
                    <a:pt x="51" y="12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2" y="5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0" name="Freeform 173"/>
            <p:cNvSpPr/>
            <p:nvPr/>
          </p:nvSpPr>
          <p:spPr bwMode="auto">
            <a:xfrm>
              <a:off x="4403725" y="2228850"/>
              <a:ext cx="17463" cy="52388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1"/>
                </a:cxn>
                <a:cxn ang="0">
                  <a:pos x="24" y="2"/>
                </a:cxn>
                <a:cxn ang="0">
                  <a:pos x="22" y="6"/>
                </a:cxn>
                <a:cxn ang="0">
                  <a:pos x="17" y="12"/>
                </a:cxn>
                <a:cxn ang="0">
                  <a:pos x="15" y="20"/>
                </a:cxn>
                <a:cxn ang="0">
                  <a:pos x="14" y="27"/>
                </a:cxn>
                <a:cxn ang="0">
                  <a:pos x="14" y="27"/>
                </a:cxn>
                <a:cxn ang="0">
                  <a:pos x="12" y="45"/>
                </a:cxn>
                <a:cxn ang="0">
                  <a:pos x="10" y="61"/>
                </a:cxn>
                <a:cxn ang="0">
                  <a:pos x="6" y="78"/>
                </a:cxn>
                <a:cxn ang="0">
                  <a:pos x="0" y="94"/>
                </a:cxn>
                <a:cxn ang="0">
                  <a:pos x="0" y="94"/>
                </a:cxn>
                <a:cxn ang="0">
                  <a:pos x="0" y="96"/>
                </a:cxn>
                <a:cxn ang="0">
                  <a:pos x="0" y="97"/>
                </a:cxn>
                <a:cxn ang="0">
                  <a:pos x="1" y="100"/>
                </a:cxn>
                <a:cxn ang="0">
                  <a:pos x="3" y="100"/>
                </a:cxn>
                <a:cxn ang="0">
                  <a:pos x="6" y="100"/>
                </a:cxn>
                <a:cxn ang="0">
                  <a:pos x="8" y="98"/>
                </a:cxn>
                <a:cxn ang="0">
                  <a:pos x="9" y="96"/>
                </a:cxn>
                <a:cxn ang="0">
                  <a:pos x="9" y="96"/>
                </a:cxn>
                <a:cxn ang="0">
                  <a:pos x="13" y="85"/>
                </a:cxn>
                <a:cxn ang="0">
                  <a:pos x="15" y="80"/>
                </a:cxn>
                <a:cxn ang="0">
                  <a:pos x="18" y="75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21" y="69"/>
                </a:cxn>
                <a:cxn ang="0">
                  <a:pos x="21" y="62"/>
                </a:cxn>
                <a:cxn ang="0">
                  <a:pos x="22" y="49"/>
                </a:cxn>
                <a:cxn ang="0">
                  <a:pos x="22" y="49"/>
                </a:cxn>
                <a:cxn ang="0">
                  <a:pos x="23" y="28"/>
                </a:cxn>
                <a:cxn ang="0">
                  <a:pos x="24" y="22"/>
                </a:cxn>
                <a:cxn ang="0">
                  <a:pos x="25" y="17"/>
                </a:cxn>
                <a:cxn ang="0">
                  <a:pos x="27" y="13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1" y="9"/>
                </a:cxn>
                <a:cxn ang="0">
                  <a:pos x="32" y="8"/>
                </a:cxn>
                <a:cxn ang="0">
                  <a:pos x="33" y="3"/>
                </a:cxn>
                <a:cxn ang="0">
                  <a:pos x="32" y="2"/>
                </a:cxn>
                <a:cxn ang="0">
                  <a:pos x="31" y="1"/>
                </a:cxn>
                <a:cxn ang="0">
                  <a:pos x="29" y="0"/>
                </a:cxn>
                <a:cxn ang="0">
                  <a:pos x="27" y="1"/>
                </a:cxn>
                <a:cxn ang="0">
                  <a:pos x="27" y="1"/>
                </a:cxn>
              </a:cxnLst>
              <a:rect l="0" t="0" r="r" b="b"/>
              <a:pathLst>
                <a:path w="33" h="100">
                  <a:moveTo>
                    <a:pt x="27" y="1"/>
                  </a:moveTo>
                  <a:lnTo>
                    <a:pt x="27" y="1"/>
                  </a:lnTo>
                  <a:lnTo>
                    <a:pt x="24" y="2"/>
                  </a:lnTo>
                  <a:lnTo>
                    <a:pt x="22" y="6"/>
                  </a:lnTo>
                  <a:lnTo>
                    <a:pt x="17" y="12"/>
                  </a:lnTo>
                  <a:lnTo>
                    <a:pt x="15" y="2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45"/>
                  </a:lnTo>
                  <a:lnTo>
                    <a:pt x="10" y="61"/>
                  </a:lnTo>
                  <a:lnTo>
                    <a:pt x="6" y="7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13" y="85"/>
                  </a:lnTo>
                  <a:lnTo>
                    <a:pt x="15" y="80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2"/>
                  </a:lnTo>
                  <a:lnTo>
                    <a:pt x="21" y="69"/>
                  </a:lnTo>
                  <a:lnTo>
                    <a:pt x="21" y="62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3" y="28"/>
                  </a:lnTo>
                  <a:lnTo>
                    <a:pt x="24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7" y="1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1" name="Freeform 174"/>
            <p:cNvSpPr/>
            <p:nvPr/>
          </p:nvSpPr>
          <p:spPr bwMode="auto">
            <a:xfrm>
              <a:off x="4340225" y="2436813"/>
              <a:ext cx="4763" cy="428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6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80">
                  <a:moveTo>
                    <a:pt x="0" y="5"/>
                  </a:moveTo>
                  <a:lnTo>
                    <a:pt x="0" y="76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2" name="Freeform 175"/>
            <p:cNvSpPr/>
            <p:nvPr/>
          </p:nvSpPr>
          <p:spPr bwMode="auto">
            <a:xfrm>
              <a:off x="4370388" y="2460625"/>
              <a:ext cx="11113" cy="6508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2" y="2"/>
                </a:cxn>
                <a:cxn ang="0">
                  <a:pos x="9" y="9"/>
                </a:cxn>
                <a:cxn ang="0">
                  <a:pos x="7" y="15"/>
                </a:cxn>
                <a:cxn ang="0">
                  <a:pos x="3" y="29"/>
                </a:cxn>
                <a:cxn ang="0">
                  <a:pos x="1" y="44"/>
                </a:cxn>
                <a:cxn ang="0">
                  <a:pos x="0" y="59"/>
                </a:cxn>
                <a:cxn ang="0">
                  <a:pos x="1" y="90"/>
                </a:cxn>
                <a:cxn ang="0">
                  <a:pos x="2" y="118"/>
                </a:cxn>
                <a:cxn ang="0">
                  <a:pos x="2" y="118"/>
                </a:cxn>
                <a:cxn ang="0">
                  <a:pos x="3" y="120"/>
                </a:cxn>
                <a:cxn ang="0">
                  <a:pos x="4" y="122"/>
                </a:cxn>
                <a:cxn ang="0">
                  <a:pos x="5" y="123"/>
                </a:cxn>
                <a:cxn ang="0">
                  <a:pos x="7" y="123"/>
                </a:cxn>
                <a:cxn ang="0">
                  <a:pos x="9" y="123"/>
                </a:cxn>
                <a:cxn ang="0">
                  <a:pos x="10" y="122"/>
                </a:cxn>
                <a:cxn ang="0">
                  <a:pos x="11" y="120"/>
                </a:cxn>
                <a:cxn ang="0">
                  <a:pos x="11" y="118"/>
                </a:cxn>
                <a:cxn ang="0">
                  <a:pos x="11" y="118"/>
                </a:cxn>
                <a:cxn ang="0">
                  <a:pos x="10" y="91"/>
                </a:cxn>
                <a:cxn ang="0">
                  <a:pos x="10" y="61"/>
                </a:cxn>
                <a:cxn ang="0">
                  <a:pos x="10" y="47"/>
                </a:cxn>
                <a:cxn ang="0">
                  <a:pos x="12" y="32"/>
                </a:cxn>
                <a:cxn ang="0">
                  <a:pos x="15" y="19"/>
                </a:cxn>
                <a:cxn ang="0">
                  <a:pos x="17" y="13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0" y="3"/>
                </a:cxn>
                <a:cxn ang="0">
                  <a:pos x="19" y="1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22" h="123">
                  <a:moveTo>
                    <a:pt x="12" y="2"/>
                  </a:moveTo>
                  <a:lnTo>
                    <a:pt x="12" y="2"/>
                  </a:lnTo>
                  <a:lnTo>
                    <a:pt x="9" y="9"/>
                  </a:lnTo>
                  <a:lnTo>
                    <a:pt x="7" y="15"/>
                  </a:lnTo>
                  <a:lnTo>
                    <a:pt x="3" y="29"/>
                  </a:lnTo>
                  <a:lnTo>
                    <a:pt x="1" y="44"/>
                  </a:lnTo>
                  <a:lnTo>
                    <a:pt x="0" y="59"/>
                  </a:lnTo>
                  <a:lnTo>
                    <a:pt x="1" y="9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3" y="120"/>
                  </a:lnTo>
                  <a:lnTo>
                    <a:pt x="4" y="122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1" y="120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0" y="91"/>
                  </a:lnTo>
                  <a:lnTo>
                    <a:pt x="10" y="61"/>
                  </a:lnTo>
                  <a:lnTo>
                    <a:pt x="10" y="47"/>
                  </a:lnTo>
                  <a:lnTo>
                    <a:pt x="12" y="32"/>
                  </a:lnTo>
                  <a:lnTo>
                    <a:pt x="15" y="19"/>
                  </a:lnTo>
                  <a:lnTo>
                    <a:pt x="17" y="1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3" name="Freeform 176"/>
            <p:cNvSpPr/>
            <p:nvPr/>
          </p:nvSpPr>
          <p:spPr bwMode="auto">
            <a:xfrm>
              <a:off x="4395788" y="2492375"/>
              <a:ext cx="7938" cy="55563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29"/>
                </a:cxn>
                <a:cxn ang="0">
                  <a:pos x="2" y="53"/>
                </a:cxn>
                <a:cxn ang="0">
                  <a:pos x="1" y="77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7" y="105"/>
                </a:cxn>
                <a:cxn ang="0">
                  <a:pos x="9" y="104"/>
                </a:cxn>
                <a:cxn ang="0">
                  <a:pos x="10" y="102"/>
                </a:cxn>
                <a:cxn ang="0">
                  <a:pos x="10" y="100"/>
                </a:cxn>
                <a:cxn ang="0">
                  <a:pos x="10" y="100"/>
                </a:cxn>
                <a:cxn ang="0">
                  <a:pos x="11" y="77"/>
                </a:cxn>
                <a:cxn ang="0">
                  <a:pos x="13" y="53"/>
                </a:cxn>
                <a:cxn ang="0">
                  <a:pos x="14" y="29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2" y="1"/>
                </a:cxn>
                <a:cxn ang="0">
                  <a:pos x="10" y="0"/>
                </a:cxn>
                <a:cxn ang="0">
                  <a:pos x="9" y="1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05">
                  <a:moveTo>
                    <a:pt x="6" y="5"/>
                  </a:moveTo>
                  <a:lnTo>
                    <a:pt x="6" y="5"/>
                  </a:lnTo>
                  <a:lnTo>
                    <a:pt x="5" y="29"/>
                  </a:lnTo>
                  <a:lnTo>
                    <a:pt x="2" y="53"/>
                  </a:lnTo>
                  <a:lnTo>
                    <a:pt x="1" y="77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7" y="105"/>
                  </a:lnTo>
                  <a:lnTo>
                    <a:pt x="9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1" y="77"/>
                  </a:lnTo>
                  <a:lnTo>
                    <a:pt x="13" y="53"/>
                  </a:lnTo>
                  <a:lnTo>
                    <a:pt x="14" y="2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4" name="Freeform 177"/>
            <p:cNvSpPr/>
            <p:nvPr/>
          </p:nvSpPr>
          <p:spPr bwMode="auto">
            <a:xfrm>
              <a:off x="4424363" y="2520950"/>
              <a:ext cx="4763" cy="7143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6"/>
                </a:cxn>
                <a:cxn ang="0">
                  <a:pos x="3" y="136"/>
                </a:cxn>
                <a:cxn ang="0">
                  <a:pos x="4" y="137"/>
                </a:cxn>
                <a:cxn ang="0">
                  <a:pos x="6" y="136"/>
                </a:cxn>
                <a:cxn ang="0">
                  <a:pos x="7" y="136"/>
                </a:cxn>
                <a:cxn ang="0">
                  <a:pos x="8" y="134"/>
                </a:cxn>
                <a:cxn ang="0">
                  <a:pos x="9" y="132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" h="137">
                  <a:moveTo>
                    <a:pt x="0" y="4"/>
                  </a:move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3" y="136"/>
                  </a:lnTo>
                  <a:lnTo>
                    <a:pt x="4" y="137"/>
                  </a:lnTo>
                  <a:lnTo>
                    <a:pt x="6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9" y="13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5" name="Freeform 178"/>
            <p:cNvSpPr/>
            <p:nvPr/>
          </p:nvSpPr>
          <p:spPr bwMode="auto">
            <a:xfrm>
              <a:off x="4451350" y="2547938"/>
              <a:ext cx="7938" cy="68263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3"/>
                </a:cxn>
                <a:cxn ang="0">
                  <a:pos x="1" y="47"/>
                </a:cxn>
                <a:cxn ang="0">
                  <a:pos x="0" y="62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1" y="126"/>
                </a:cxn>
                <a:cxn ang="0">
                  <a:pos x="2" y="127"/>
                </a:cxn>
                <a:cxn ang="0">
                  <a:pos x="3" y="128"/>
                </a:cxn>
                <a:cxn ang="0">
                  <a:pos x="5" y="128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9" y="126"/>
                </a:cxn>
                <a:cxn ang="0">
                  <a:pos x="9" y="124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0" y="52"/>
                </a:cxn>
                <a:cxn ang="0">
                  <a:pos x="11" y="37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2"/>
                </a:cxn>
                <a:cxn ang="0">
                  <a:pos x="11" y="1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28">
                  <a:moveTo>
                    <a:pt x="5" y="5"/>
                  </a:moveTo>
                  <a:lnTo>
                    <a:pt x="5" y="5"/>
                  </a:lnTo>
                  <a:lnTo>
                    <a:pt x="2" y="33"/>
                  </a:lnTo>
                  <a:lnTo>
                    <a:pt x="1" y="47"/>
                  </a:lnTo>
                  <a:lnTo>
                    <a:pt x="0" y="62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2" y="127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0" y="52"/>
                  </a:lnTo>
                  <a:lnTo>
                    <a:pt x="11" y="3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6" name="Freeform 179"/>
            <p:cNvSpPr/>
            <p:nvPr/>
          </p:nvSpPr>
          <p:spPr bwMode="auto">
            <a:xfrm>
              <a:off x="4478338" y="2578100"/>
              <a:ext cx="6350" cy="555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0" y="102"/>
                </a:cxn>
                <a:cxn ang="0">
                  <a:pos x="1" y="103"/>
                </a:cxn>
                <a:cxn ang="0">
                  <a:pos x="4" y="104"/>
                </a:cxn>
                <a:cxn ang="0">
                  <a:pos x="5" y="104"/>
                </a:cxn>
                <a:cxn ang="0">
                  <a:pos x="7" y="104"/>
                </a:cxn>
                <a:cxn ang="0">
                  <a:pos x="8" y="103"/>
                </a:cxn>
                <a:cxn ang="0">
                  <a:pos x="9" y="102"/>
                </a:cxn>
                <a:cxn ang="0">
                  <a:pos x="10" y="100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0" h="104">
                  <a:moveTo>
                    <a:pt x="0" y="5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10" y="10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7" name="Freeform 180"/>
            <p:cNvSpPr/>
            <p:nvPr/>
          </p:nvSpPr>
          <p:spPr bwMode="auto">
            <a:xfrm>
              <a:off x="4500563" y="2608263"/>
              <a:ext cx="7938" cy="49213"/>
            </a:xfrm>
            <a:custGeom>
              <a:avLst/>
              <a:gdLst/>
              <a:ahLst/>
              <a:cxnLst>
                <a:cxn ang="0">
                  <a:pos x="15" y="88"/>
                </a:cxn>
                <a:cxn ang="0">
                  <a:pos x="15" y="88"/>
                </a:cxn>
                <a:cxn ang="0">
                  <a:pos x="12" y="79"/>
                </a:cxn>
                <a:cxn ang="0">
                  <a:pos x="10" y="68"/>
                </a:cxn>
                <a:cxn ang="0">
                  <a:pos x="9" y="57"/>
                </a:cxn>
                <a:cxn ang="0">
                  <a:pos x="9" y="47"/>
                </a:cxn>
                <a:cxn ang="0">
                  <a:pos x="9" y="25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0" y="26"/>
                </a:cxn>
                <a:cxn ang="0">
                  <a:pos x="0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3" y="81"/>
                </a:cxn>
                <a:cxn ang="0">
                  <a:pos x="6" y="91"/>
                </a:cxn>
                <a:cxn ang="0">
                  <a:pos x="6" y="91"/>
                </a:cxn>
                <a:cxn ang="0">
                  <a:pos x="7" y="93"/>
                </a:cxn>
                <a:cxn ang="0">
                  <a:pos x="8" y="94"/>
                </a:cxn>
                <a:cxn ang="0">
                  <a:pos x="10" y="94"/>
                </a:cxn>
                <a:cxn ang="0">
                  <a:pos x="12" y="94"/>
                </a:cxn>
                <a:cxn ang="0">
                  <a:pos x="13" y="93"/>
                </a:cxn>
                <a:cxn ang="0">
                  <a:pos x="14" y="92"/>
                </a:cxn>
                <a:cxn ang="0">
                  <a:pos x="15" y="90"/>
                </a:cxn>
                <a:cxn ang="0">
                  <a:pos x="15" y="88"/>
                </a:cxn>
                <a:cxn ang="0">
                  <a:pos x="15" y="88"/>
                </a:cxn>
              </a:cxnLst>
              <a:rect l="0" t="0" r="r" b="b"/>
              <a:pathLst>
                <a:path w="15" h="94">
                  <a:moveTo>
                    <a:pt x="15" y="88"/>
                  </a:moveTo>
                  <a:lnTo>
                    <a:pt x="15" y="88"/>
                  </a:lnTo>
                  <a:lnTo>
                    <a:pt x="12" y="79"/>
                  </a:lnTo>
                  <a:lnTo>
                    <a:pt x="10" y="68"/>
                  </a:lnTo>
                  <a:lnTo>
                    <a:pt x="9" y="57"/>
                  </a:lnTo>
                  <a:lnTo>
                    <a:pt x="9" y="47"/>
                  </a:lnTo>
                  <a:lnTo>
                    <a:pt x="9" y="2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26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1" y="69"/>
                  </a:lnTo>
                  <a:lnTo>
                    <a:pt x="3" y="8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8"/>
                  </a:lnTo>
                  <a:lnTo>
                    <a:pt x="15" y="8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8" name="Freeform 181"/>
            <p:cNvSpPr/>
            <p:nvPr/>
          </p:nvSpPr>
          <p:spPr bwMode="auto">
            <a:xfrm>
              <a:off x="4529138" y="2622550"/>
              <a:ext cx="7938" cy="6350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18"/>
                </a:cxn>
                <a:cxn ang="0">
                  <a:pos x="3" y="31"/>
                </a:cxn>
                <a:cxn ang="0">
                  <a:pos x="1" y="43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0" y="86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7"/>
                </a:cxn>
                <a:cxn ang="0">
                  <a:pos x="3" y="118"/>
                </a:cxn>
                <a:cxn ang="0">
                  <a:pos x="6" y="119"/>
                </a:cxn>
                <a:cxn ang="0">
                  <a:pos x="8" y="118"/>
                </a:cxn>
                <a:cxn ang="0">
                  <a:pos x="9" y="117"/>
                </a:cxn>
                <a:cxn ang="0">
                  <a:pos x="10" y="116"/>
                </a:cxn>
                <a:cxn ang="0">
                  <a:pos x="11" y="114"/>
                </a:cxn>
                <a:cxn ang="0">
                  <a:pos x="11" y="57"/>
                </a:cxn>
                <a:cxn ang="0">
                  <a:pos x="11" y="57"/>
                </a:cxn>
                <a:cxn ang="0">
                  <a:pos x="11" y="43"/>
                </a:cxn>
                <a:cxn ang="0">
                  <a:pos x="13" y="31"/>
                </a:cxn>
                <a:cxn ang="0">
                  <a:pos x="14" y="18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9" y="0"/>
                </a:cxn>
                <a:cxn ang="0">
                  <a:pos x="8" y="1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19">
                  <a:moveTo>
                    <a:pt x="6" y="5"/>
                  </a:moveTo>
                  <a:lnTo>
                    <a:pt x="6" y="5"/>
                  </a:lnTo>
                  <a:lnTo>
                    <a:pt x="5" y="18"/>
                  </a:lnTo>
                  <a:lnTo>
                    <a:pt x="3" y="31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86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11" y="114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3" y="31"/>
                  </a:lnTo>
                  <a:lnTo>
                    <a:pt x="14" y="1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9" name="Freeform 182"/>
            <p:cNvSpPr/>
            <p:nvPr/>
          </p:nvSpPr>
          <p:spPr bwMode="auto">
            <a:xfrm>
              <a:off x="4551363" y="2652713"/>
              <a:ext cx="4763" cy="55563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2" y="5"/>
                </a:cxn>
                <a:cxn ang="0">
                  <a:pos x="0" y="53"/>
                </a:cxn>
                <a:cxn ang="0">
                  <a:pos x="0" y="75"/>
                </a:cxn>
                <a:cxn ang="0">
                  <a:pos x="2" y="99"/>
                </a:cxn>
                <a:cxn ang="0">
                  <a:pos x="2" y="99"/>
                </a:cxn>
                <a:cxn ang="0">
                  <a:pos x="2" y="101"/>
                </a:cxn>
                <a:cxn ang="0">
                  <a:pos x="4" y="103"/>
                </a:cxn>
                <a:cxn ang="0">
                  <a:pos x="7" y="104"/>
                </a:cxn>
                <a:cxn ang="0">
                  <a:pos x="9" y="104"/>
                </a:cxn>
                <a:cxn ang="0">
                  <a:pos x="10" y="103"/>
                </a:cxn>
                <a:cxn ang="0">
                  <a:pos x="11" y="101"/>
                </a:cxn>
                <a:cxn ang="0">
                  <a:pos x="11" y="99"/>
                </a:cxn>
                <a:cxn ang="0">
                  <a:pos x="11" y="99"/>
                </a:cxn>
                <a:cxn ang="0">
                  <a:pos x="9" y="75"/>
                </a:cxn>
                <a:cxn ang="0">
                  <a:pos x="9" y="53"/>
                </a:cxn>
                <a:cxn ang="0">
                  <a:pos x="11" y="5"/>
                </a:cxn>
                <a:cxn ang="0">
                  <a:pos x="11" y="5"/>
                </a:cxn>
              </a:cxnLst>
              <a:rect l="0" t="0" r="r" b="b"/>
              <a:pathLst>
                <a:path w="11" h="104">
                  <a:moveTo>
                    <a:pt x="11" y="5"/>
                  </a:move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3"/>
                  </a:lnTo>
                  <a:lnTo>
                    <a:pt x="0" y="75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4" y="103"/>
                  </a:lnTo>
                  <a:lnTo>
                    <a:pt x="7" y="104"/>
                  </a:lnTo>
                  <a:lnTo>
                    <a:pt x="9" y="104"/>
                  </a:lnTo>
                  <a:lnTo>
                    <a:pt x="10" y="103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9" y="75"/>
                  </a:lnTo>
                  <a:lnTo>
                    <a:pt x="9" y="53"/>
                  </a:lnTo>
                  <a:lnTo>
                    <a:pt x="11" y="5"/>
                  </a:lnTo>
                  <a:lnTo>
                    <a:pt x="11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0" name="Freeform 183"/>
            <p:cNvSpPr/>
            <p:nvPr/>
          </p:nvSpPr>
          <p:spPr bwMode="auto">
            <a:xfrm>
              <a:off x="4572000" y="2676525"/>
              <a:ext cx="6350" cy="58738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7"/>
                </a:cxn>
                <a:cxn ang="0">
                  <a:pos x="2" y="83"/>
                </a:cxn>
                <a:cxn ang="0">
                  <a:pos x="5" y="109"/>
                </a:cxn>
                <a:cxn ang="0">
                  <a:pos x="5" y="109"/>
                </a:cxn>
                <a:cxn ang="0">
                  <a:pos x="6" y="111"/>
                </a:cxn>
                <a:cxn ang="0">
                  <a:pos x="7" y="112"/>
                </a:cxn>
                <a:cxn ang="0">
                  <a:pos x="10" y="113"/>
                </a:cxn>
                <a:cxn ang="0">
                  <a:pos x="12" y="113"/>
                </a:cxn>
                <a:cxn ang="0">
                  <a:pos x="13" y="112"/>
                </a:cxn>
                <a:cxn ang="0">
                  <a:pos x="14" y="111"/>
                </a:cxn>
                <a:cxn ang="0">
                  <a:pos x="14" y="109"/>
                </a:cxn>
                <a:cxn ang="0">
                  <a:pos x="14" y="109"/>
                </a:cxn>
                <a:cxn ang="0">
                  <a:pos x="12" y="83"/>
                </a:cxn>
                <a:cxn ang="0">
                  <a:pos x="10" y="57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4" h="113">
                  <a:moveTo>
                    <a:pt x="10" y="4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7"/>
                  </a:lnTo>
                  <a:lnTo>
                    <a:pt x="2" y="83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7" y="112"/>
                  </a:lnTo>
                  <a:lnTo>
                    <a:pt x="10" y="113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2" y="83"/>
                  </a:lnTo>
                  <a:lnTo>
                    <a:pt x="1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1" name="Freeform 184"/>
            <p:cNvSpPr/>
            <p:nvPr/>
          </p:nvSpPr>
          <p:spPr bwMode="auto">
            <a:xfrm>
              <a:off x="4481513" y="2305050"/>
              <a:ext cx="12700" cy="61913"/>
            </a:xfrm>
            <a:custGeom>
              <a:avLst/>
              <a:gdLst/>
              <a:ahLst/>
              <a:cxnLst>
                <a:cxn ang="0">
                  <a:pos x="21" y="109"/>
                </a:cxn>
                <a:cxn ang="0">
                  <a:pos x="21" y="109"/>
                </a:cxn>
                <a:cxn ang="0">
                  <a:pos x="16" y="105"/>
                </a:cxn>
                <a:cxn ang="0">
                  <a:pos x="13" y="101"/>
                </a:cxn>
                <a:cxn ang="0">
                  <a:pos x="11" y="95"/>
                </a:cxn>
                <a:cxn ang="0">
                  <a:pos x="9" y="89"/>
                </a:cxn>
                <a:cxn ang="0">
                  <a:pos x="9" y="76"/>
                </a:cxn>
                <a:cxn ang="0">
                  <a:pos x="9" y="64"/>
                </a:cxn>
                <a:cxn ang="0">
                  <a:pos x="9" y="64"/>
                </a:cxn>
                <a:cxn ang="0">
                  <a:pos x="10" y="3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0" y="89"/>
                </a:cxn>
                <a:cxn ang="0">
                  <a:pos x="1" y="95"/>
                </a:cxn>
                <a:cxn ang="0">
                  <a:pos x="3" y="100"/>
                </a:cxn>
                <a:cxn ang="0">
                  <a:pos x="5" y="105"/>
                </a:cxn>
                <a:cxn ang="0">
                  <a:pos x="8" y="110"/>
                </a:cxn>
                <a:cxn ang="0">
                  <a:pos x="12" y="115"/>
                </a:cxn>
                <a:cxn ang="0">
                  <a:pos x="16" y="118"/>
                </a:cxn>
                <a:cxn ang="0">
                  <a:pos x="16" y="118"/>
                </a:cxn>
                <a:cxn ang="0">
                  <a:pos x="18" y="119"/>
                </a:cxn>
                <a:cxn ang="0">
                  <a:pos x="20" y="119"/>
                </a:cxn>
                <a:cxn ang="0">
                  <a:pos x="21" y="118"/>
                </a:cxn>
                <a:cxn ang="0">
                  <a:pos x="22" y="117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2" y="111"/>
                </a:cxn>
                <a:cxn ang="0">
                  <a:pos x="21" y="109"/>
                </a:cxn>
                <a:cxn ang="0">
                  <a:pos x="21" y="109"/>
                </a:cxn>
              </a:cxnLst>
              <a:rect l="0" t="0" r="r" b="b"/>
              <a:pathLst>
                <a:path w="23" h="119">
                  <a:moveTo>
                    <a:pt x="21" y="109"/>
                  </a:moveTo>
                  <a:lnTo>
                    <a:pt x="21" y="109"/>
                  </a:lnTo>
                  <a:lnTo>
                    <a:pt x="16" y="105"/>
                  </a:lnTo>
                  <a:lnTo>
                    <a:pt x="13" y="101"/>
                  </a:lnTo>
                  <a:lnTo>
                    <a:pt x="11" y="95"/>
                  </a:lnTo>
                  <a:lnTo>
                    <a:pt x="9" y="89"/>
                  </a:lnTo>
                  <a:lnTo>
                    <a:pt x="9" y="76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3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9"/>
                  </a:lnTo>
                  <a:lnTo>
                    <a:pt x="1" y="95"/>
                  </a:lnTo>
                  <a:lnTo>
                    <a:pt x="3" y="100"/>
                  </a:lnTo>
                  <a:lnTo>
                    <a:pt x="5" y="105"/>
                  </a:lnTo>
                  <a:lnTo>
                    <a:pt x="8" y="110"/>
                  </a:lnTo>
                  <a:lnTo>
                    <a:pt x="12" y="115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21" y="118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3" y="112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1" y="10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2" name="Freeform 185"/>
            <p:cNvSpPr/>
            <p:nvPr/>
          </p:nvSpPr>
          <p:spPr bwMode="auto">
            <a:xfrm>
              <a:off x="4519613" y="2336800"/>
              <a:ext cx="9525" cy="5556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3"/>
                </a:cxn>
                <a:cxn ang="0">
                  <a:pos x="7" y="15"/>
                </a:cxn>
                <a:cxn ang="0">
                  <a:pos x="4" y="27"/>
                </a:cxn>
                <a:cxn ang="0">
                  <a:pos x="2" y="50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1"/>
                </a:cxn>
                <a:cxn ang="0">
                  <a:pos x="1" y="102"/>
                </a:cxn>
                <a:cxn ang="0">
                  <a:pos x="3" y="103"/>
                </a:cxn>
                <a:cxn ang="0">
                  <a:pos x="5" y="104"/>
                </a:cxn>
                <a:cxn ang="0">
                  <a:pos x="6" y="103"/>
                </a:cxn>
                <a:cxn ang="0">
                  <a:pos x="8" y="102"/>
                </a:cxn>
                <a:cxn ang="0">
                  <a:pos x="9" y="101"/>
                </a:cxn>
                <a:cxn ang="0">
                  <a:pos x="9" y="99"/>
                </a:cxn>
                <a:cxn ang="0">
                  <a:pos x="9" y="99"/>
                </a:cxn>
                <a:cxn ang="0">
                  <a:pos x="10" y="75"/>
                </a:cxn>
                <a:cxn ang="0">
                  <a:pos x="11" y="52"/>
                </a:cxn>
                <a:cxn ang="0">
                  <a:pos x="13" y="29"/>
                </a:cxn>
                <a:cxn ang="0">
                  <a:pos x="16" y="1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8" y="4"/>
                </a:cxn>
                <a:cxn ang="0">
                  <a:pos x="18" y="2"/>
                </a:cxn>
                <a:cxn ang="0">
                  <a:pos x="17" y="1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10" y="1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8" h="104">
                  <a:moveTo>
                    <a:pt x="9" y="3"/>
                  </a:moveTo>
                  <a:lnTo>
                    <a:pt x="9" y="3"/>
                  </a:lnTo>
                  <a:lnTo>
                    <a:pt x="7" y="15"/>
                  </a:lnTo>
                  <a:lnTo>
                    <a:pt x="4" y="27"/>
                  </a:lnTo>
                  <a:lnTo>
                    <a:pt x="2" y="50"/>
                  </a:lnTo>
                  <a:lnTo>
                    <a:pt x="0" y="7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2"/>
                  </a:lnTo>
                  <a:lnTo>
                    <a:pt x="3" y="103"/>
                  </a:lnTo>
                  <a:lnTo>
                    <a:pt x="5" y="104"/>
                  </a:lnTo>
                  <a:lnTo>
                    <a:pt x="6" y="103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75"/>
                  </a:lnTo>
                  <a:lnTo>
                    <a:pt x="11" y="52"/>
                  </a:lnTo>
                  <a:lnTo>
                    <a:pt x="13" y="29"/>
                  </a:lnTo>
                  <a:lnTo>
                    <a:pt x="16" y="1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3" name="Freeform 186"/>
            <p:cNvSpPr/>
            <p:nvPr/>
          </p:nvSpPr>
          <p:spPr bwMode="auto">
            <a:xfrm>
              <a:off x="4543425" y="2370138"/>
              <a:ext cx="7938" cy="71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4" y="36"/>
                </a:cxn>
                <a:cxn ang="0">
                  <a:pos x="3" y="68"/>
                </a:cxn>
                <a:cxn ang="0">
                  <a:pos x="1" y="10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5"/>
                </a:cxn>
                <a:cxn ang="0">
                  <a:pos x="3" y="136"/>
                </a:cxn>
                <a:cxn ang="0">
                  <a:pos x="4" y="136"/>
                </a:cxn>
                <a:cxn ang="0">
                  <a:pos x="7" y="136"/>
                </a:cxn>
                <a:cxn ang="0">
                  <a:pos x="9" y="135"/>
                </a:cxn>
                <a:cxn ang="0">
                  <a:pos x="10" y="134"/>
                </a:cxn>
                <a:cxn ang="0">
                  <a:pos x="10" y="132"/>
                </a:cxn>
                <a:cxn ang="0">
                  <a:pos x="10" y="132"/>
                </a:cxn>
                <a:cxn ang="0">
                  <a:pos x="11" y="100"/>
                </a:cxn>
                <a:cxn ang="0">
                  <a:pos x="13" y="68"/>
                </a:cxn>
                <a:cxn ang="0">
                  <a:pos x="14" y="36"/>
                </a:cxn>
                <a:cxn ang="0">
                  <a:pos x="15" y="4"/>
                </a:cxn>
                <a:cxn ang="0">
                  <a:pos x="15" y="4"/>
                </a:cxn>
                <a:cxn ang="0">
                  <a:pos x="14" y="2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136">
                  <a:moveTo>
                    <a:pt x="5" y="4"/>
                  </a:moveTo>
                  <a:lnTo>
                    <a:pt x="5" y="4"/>
                  </a:lnTo>
                  <a:lnTo>
                    <a:pt x="4" y="36"/>
                  </a:lnTo>
                  <a:lnTo>
                    <a:pt x="3" y="68"/>
                  </a:lnTo>
                  <a:lnTo>
                    <a:pt x="1" y="10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5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1" y="100"/>
                  </a:lnTo>
                  <a:lnTo>
                    <a:pt x="13" y="68"/>
                  </a:lnTo>
                  <a:lnTo>
                    <a:pt x="14" y="3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4" name="Freeform 187"/>
            <p:cNvSpPr/>
            <p:nvPr/>
          </p:nvSpPr>
          <p:spPr bwMode="auto">
            <a:xfrm>
              <a:off x="4573588" y="2406650"/>
              <a:ext cx="4763" cy="7143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0"/>
                </a:cxn>
                <a:cxn ang="0">
                  <a:pos x="1" y="131"/>
                </a:cxn>
                <a:cxn ang="0">
                  <a:pos x="3" y="132"/>
                </a:cxn>
                <a:cxn ang="0">
                  <a:pos x="5" y="133"/>
                </a:cxn>
                <a:cxn ang="0">
                  <a:pos x="6" y="132"/>
                </a:cxn>
                <a:cxn ang="0">
                  <a:pos x="8" y="131"/>
                </a:cxn>
                <a:cxn ang="0">
                  <a:pos x="9" y="130"/>
                </a:cxn>
                <a:cxn ang="0">
                  <a:pos x="9" y="12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33">
                  <a:moveTo>
                    <a:pt x="0" y="5"/>
                  </a:moveTo>
                  <a:lnTo>
                    <a:pt x="0" y="128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3" y="132"/>
                  </a:lnTo>
                  <a:lnTo>
                    <a:pt x="5" y="133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9" y="12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5" name="Freeform 188"/>
            <p:cNvSpPr/>
            <p:nvPr/>
          </p:nvSpPr>
          <p:spPr bwMode="auto">
            <a:xfrm>
              <a:off x="4602163" y="24320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1" y="121"/>
                </a:cxn>
                <a:cxn ang="0">
                  <a:pos x="2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7" y="121"/>
                </a:cxn>
                <a:cxn ang="0">
                  <a:pos x="8" y="120"/>
                </a:cxn>
                <a:cxn ang="0">
                  <a:pos x="9" y="11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8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1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7" y="121"/>
                  </a:lnTo>
                  <a:lnTo>
                    <a:pt x="8" y="120"/>
                  </a:lnTo>
                  <a:lnTo>
                    <a:pt x="9" y="118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6" name="Freeform 189"/>
            <p:cNvSpPr/>
            <p:nvPr/>
          </p:nvSpPr>
          <p:spPr bwMode="auto">
            <a:xfrm>
              <a:off x="4624388" y="24574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9"/>
                </a:cxn>
                <a:cxn ang="0">
                  <a:pos x="0" y="119"/>
                </a:cxn>
                <a:cxn ang="0">
                  <a:pos x="0" y="121"/>
                </a:cxn>
                <a:cxn ang="0">
                  <a:pos x="1" y="122"/>
                </a:cxn>
                <a:cxn ang="0">
                  <a:pos x="3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19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9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1" y="122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7" name="Freeform 190"/>
            <p:cNvSpPr/>
            <p:nvPr/>
          </p:nvSpPr>
          <p:spPr bwMode="auto">
            <a:xfrm>
              <a:off x="4651375" y="2482850"/>
              <a:ext cx="7938" cy="7302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0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1" y="134"/>
                </a:cxn>
                <a:cxn ang="0">
                  <a:pos x="2" y="136"/>
                </a:cxn>
                <a:cxn ang="0">
                  <a:pos x="3" y="137"/>
                </a:cxn>
                <a:cxn ang="0">
                  <a:pos x="5" y="137"/>
                </a:cxn>
                <a:cxn ang="0">
                  <a:pos x="7" y="137"/>
                </a:cxn>
                <a:cxn ang="0">
                  <a:pos x="8" y="136"/>
                </a:cxn>
                <a:cxn ang="0">
                  <a:pos x="9" y="134"/>
                </a:cxn>
                <a:cxn ang="0">
                  <a:pos x="10" y="132"/>
                </a:cxn>
                <a:cxn ang="0">
                  <a:pos x="10" y="62"/>
                </a:cxn>
                <a:cxn ang="0">
                  <a:pos x="10" y="62"/>
                </a:cxn>
                <a:cxn ang="0">
                  <a:pos x="10" y="47"/>
                </a:cxn>
                <a:cxn ang="0">
                  <a:pos x="11" y="33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37">
                  <a:moveTo>
                    <a:pt x="5" y="5"/>
                  </a:moveTo>
                  <a:lnTo>
                    <a:pt x="5" y="5"/>
                  </a:lnTo>
                  <a:lnTo>
                    <a:pt x="2" y="30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6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8" y="136"/>
                  </a:lnTo>
                  <a:lnTo>
                    <a:pt x="9" y="134"/>
                  </a:lnTo>
                  <a:lnTo>
                    <a:pt x="10" y="13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47"/>
                  </a:lnTo>
                  <a:lnTo>
                    <a:pt x="11" y="3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8" name="Freeform 191"/>
            <p:cNvSpPr/>
            <p:nvPr/>
          </p:nvSpPr>
          <p:spPr bwMode="auto">
            <a:xfrm>
              <a:off x="4684713" y="2500313"/>
              <a:ext cx="4763" cy="873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61"/>
                </a:cxn>
                <a:cxn ang="0">
                  <a:pos x="0" y="161"/>
                </a:cxn>
                <a:cxn ang="0">
                  <a:pos x="0" y="163"/>
                </a:cxn>
                <a:cxn ang="0">
                  <a:pos x="1" y="164"/>
                </a:cxn>
                <a:cxn ang="0">
                  <a:pos x="3" y="165"/>
                </a:cxn>
                <a:cxn ang="0">
                  <a:pos x="5" y="166"/>
                </a:cxn>
                <a:cxn ang="0">
                  <a:pos x="6" y="165"/>
                </a:cxn>
                <a:cxn ang="0">
                  <a:pos x="8" y="164"/>
                </a:cxn>
                <a:cxn ang="0">
                  <a:pos x="9" y="163"/>
                </a:cxn>
                <a:cxn ang="0">
                  <a:pos x="9" y="161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66">
                  <a:moveTo>
                    <a:pt x="0" y="5"/>
                  </a:moveTo>
                  <a:lnTo>
                    <a:pt x="0" y="161"/>
                  </a:lnTo>
                  <a:lnTo>
                    <a:pt x="0" y="161"/>
                  </a:lnTo>
                  <a:lnTo>
                    <a:pt x="0" y="163"/>
                  </a:lnTo>
                  <a:lnTo>
                    <a:pt x="1" y="164"/>
                  </a:lnTo>
                  <a:lnTo>
                    <a:pt x="3" y="165"/>
                  </a:lnTo>
                  <a:lnTo>
                    <a:pt x="5" y="166"/>
                  </a:lnTo>
                  <a:lnTo>
                    <a:pt x="6" y="165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9" name="Freeform 192"/>
            <p:cNvSpPr/>
            <p:nvPr/>
          </p:nvSpPr>
          <p:spPr bwMode="auto">
            <a:xfrm>
              <a:off x="4702175" y="2540000"/>
              <a:ext cx="7938" cy="69850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6" y="3"/>
                </a:cxn>
                <a:cxn ang="0">
                  <a:pos x="3" y="19"/>
                </a:cxn>
                <a:cxn ang="0">
                  <a:pos x="1" y="34"/>
                </a:cxn>
                <a:cxn ang="0">
                  <a:pos x="0" y="50"/>
                </a:cxn>
                <a:cxn ang="0">
                  <a:pos x="0" y="65"/>
                </a:cxn>
                <a:cxn ang="0">
                  <a:pos x="1" y="96"/>
                </a:cxn>
                <a:cxn ang="0">
                  <a:pos x="1" y="127"/>
                </a:cxn>
                <a:cxn ang="0">
                  <a:pos x="1" y="127"/>
                </a:cxn>
                <a:cxn ang="0">
                  <a:pos x="2" y="129"/>
                </a:cxn>
                <a:cxn ang="0">
                  <a:pos x="3" y="131"/>
                </a:cxn>
                <a:cxn ang="0">
                  <a:pos x="4" y="132"/>
                </a:cxn>
                <a:cxn ang="0">
                  <a:pos x="6" y="132"/>
                </a:cxn>
                <a:cxn ang="0">
                  <a:pos x="7" y="132"/>
                </a:cxn>
                <a:cxn ang="0">
                  <a:pos x="9" y="131"/>
                </a:cxn>
                <a:cxn ang="0">
                  <a:pos x="10" y="129"/>
                </a:cxn>
                <a:cxn ang="0">
                  <a:pos x="10" y="127"/>
                </a:cxn>
                <a:cxn ang="0">
                  <a:pos x="10" y="127"/>
                </a:cxn>
                <a:cxn ang="0">
                  <a:pos x="10" y="97"/>
                </a:cxn>
                <a:cxn ang="0">
                  <a:pos x="9" y="66"/>
                </a:cxn>
                <a:cxn ang="0">
                  <a:pos x="9" y="51"/>
                </a:cxn>
                <a:cxn ang="0">
                  <a:pos x="10" y="36"/>
                </a:cxn>
                <a:cxn ang="0">
                  <a:pos x="12" y="21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15" h="132">
                  <a:moveTo>
                    <a:pt x="6" y="3"/>
                  </a:moveTo>
                  <a:lnTo>
                    <a:pt x="6" y="3"/>
                  </a:lnTo>
                  <a:lnTo>
                    <a:pt x="3" y="19"/>
                  </a:lnTo>
                  <a:lnTo>
                    <a:pt x="1" y="34"/>
                  </a:lnTo>
                  <a:lnTo>
                    <a:pt x="0" y="50"/>
                  </a:lnTo>
                  <a:lnTo>
                    <a:pt x="0" y="65"/>
                  </a:lnTo>
                  <a:lnTo>
                    <a:pt x="1" y="96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2" y="129"/>
                  </a:lnTo>
                  <a:lnTo>
                    <a:pt x="3" y="131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9" y="131"/>
                  </a:lnTo>
                  <a:lnTo>
                    <a:pt x="10" y="129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97"/>
                  </a:lnTo>
                  <a:lnTo>
                    <a:pt x="9" y="66"/>
                  </a:lnTo>
                  <a:lnTo>
                    <a:pt x="9" y="51"/>
                  </a:lnTo>
                  <a:lnTo>
                    <a:pt x="10" y="36"/>
                  </a:lnTo>
                  <a:lnTo>
                    <a:pt x="12" y="21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0" name="Freeform 193"/>
            <p:cNvSpPr/>
            <p:nvPr/>
          </p:nvSpPr>
          <p:spPr bwMode="auto">
            <a:xfrm>
              <a:off x="4727575" y="2568575"/>
              <a:ext cx="9525" cy="523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0" y="3"/>
                </a:cxn>
                <a:cxn ang="0">
                  <a:pos x="3" y="48"/>
                </a:cxn>
                <a:cxn ang="0">
                  <a:pos x="1" y="72"/>
                </a:cxn>
                <a:cxn ang="0">
                  <a:pos x="0" y="95"/>
                </a:cxn>
                <a:cxn ang="0">
                  <a:pos x="0" y="95"/>
                </a:cxn>
                <a:cxn ang="0">
                  <a:pos x="0" y="97"/>
                </a:cxn>
                <a:cxn ang="0">
                  <a:pos x="1" y="98"/>
                </a:cxn>
                <a:cxn ang="0">
                  <a:pos x="3" y="99"/>
                </a:cxn>
                <a:cxn ang="0">
                  <a:pos x="6" y="99"/>
                </a:cxn>
                <a:cxn ang="0">
                  <a:pos x="7" y="99"/>
                </a:cxn>
                <a:cxn ang="0">
                  <a:pos x="9" y="98"/>
                </a:cxn>
                <a:cxn ang="0">
                  <a:pos x="10" y="97"/>
                </a:cxn>
                <a:cxn ang="0">
                  <a:pos x="10" y="95"/>
                </a:cxn>
                <a:cxn ang="0">
                  <a:pos x="10" y="95"/>
                </a:cxn>
                <a:cxn ang="0">
                  <a:pos x="11" y="72"/>
                </a:cxn>
                <a:cxn ang="0">
                  <a:pos x="13" y="50"/>
                </a:cxn>
                <a:cxn ang="0">
                  <a:pos x="19" y="6"/>
                </a:cxn>
                <a:cxn ang="0">
                  <a:pos x="19" y="6"/>
                </a:cxn>
                <a:cxn ang="0">
                  <a:pos x="19" y="4"/>
                </a:cxn>
                <a:cxn ang="0">
                  <a:pos x="18" y="2"/>
                </a:cxn>
                <a:cxn ang="0">
                  <a:pos x="15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9" h="99">
                  <a:moveTo>
                    <a:pt x="10" y="3"/>
                  </a:moveTo>
                  <a:lnTo>
                    <a:pt x="10" y="3"/>
                  </a:lnTo>
                  <a:lnTo>
                    <a:pt x="3" y="48"/>
                  </a:lnTo>
                  <a:lnTo>
                    <a:pt x="1" y="7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1" y="98"/>
                  </a:lnTo>
                  <a:lnTo>
                    <a:pt x="3" y="99"/>
                  </a:lnTo>
                  <a:lnTo>
                    <a:pt x="6" y="99"/>
                  </a:lnTo>
                  <a:lnTo>
                    <a:pt x="7" y="99"/>
                  </a:lnTo>
                  <a:lnTo>
                    <a:pt x="9" y="98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72"/>
                  </a:lnTo>
                  <a:lnTo>
                    <a:pt x="13" y="50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1" name="Freeform 194"/>
            <p:cNvSpPr/>
            <p:nvPr/>
          </p:nvSpPr>
          <p:spPr bwMode="auto">
            <a:xfrm>
              <a:off x="4748213" y="2590800"/>
              <a:ext cx="4763" cy="571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4"/>
                </a:cxn>
                <a:cxn ang="0">
                  <a:pos x="0" y="104"/>
                </a:cxn>
                <a:cxn ang="0">
                  <a:pos x="0" y="107"/>
                </a:cxn>
                <a:cxn ang="0">
                  <a:pos x="1" y="109"/>
                </a:cxn>
                <a:cxn ang="0">
                  <a:pos x="3" y="109"/>
                </a:cxn>
                <a:cxn ang="0">
                  <a:pos x="4" y="110"/>
                </a:cxn>
                <a:cxn ang="0">
                  <a:pos x="6" y="109"/>
                </a:cxn>
                <a:cxn ang="0">
                  <a:pos x="7" y="109"/>
                </a:cxn>
                <a:cxn ang="0">
                  <a:pos x="9" y="107"/>
                </a:cxn>
                <a:cxn ang="0">
                  <a:pos x="9" y="10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10">
                  <a:moveTo>
                    <a:pt x="0" y="5"/>
                  </a:move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1" y="109"/>
                  </a:lnTo>
                  <a:lnTo>
                    <a:pt x="3" y="109"/>
                  </a:lnTo>
                  <a:lnTo>
                    <a:pt x="4" y="110"/>
                  </a:lnTo>
                  <a:lnTo>
                    <a:pt x="6" y="109"/>
                  </a:lnTo>
                  <a:lnTo>
                    <a:pt x="7" y="109"/>
                  </a:lnTo>
                  <a:lnTo>
                    <a:pt x="9" y="107"/>
                  </a:lnTo>
                  <a:lnTo>
                    <a:pt x="9" y="10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2" name="Freeform 195"/>
            <p:cNvSpPr/>
            <p:nvPr/>
          </p:nvSpPr>
          <p:spPr bwMode="auto">
            <a:xfrm>
              <a:off x="4641850" y="2751138"/>
              <a:ext cx="7938" cy="26988"/>
            </a:xfrm>
            <a:custGeom>
              <a:avLst/>
              <a:gdLst/>
              <a:ahLst/>
              <a:cxnLst>
                <a:cxn ang="0">
                  <a:pos x="15" y="46"/>
                </a:cxn>
                <a:cxn ang="0">
                  <a:pos x="15" y="46"/>
                </a:cxn>
                <a:cxn ang="0">
                  <a:pos x="12" y="36"/>
                </a:cxn>
                <a:cxn ang="0">
                  <a:pos x="11" y="26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" y="27"/>
                </a:cxn>
                <a:cxn ang="0">
                  <a:pos x="2" y="38"/>
                </a:cxn>
                <a:cxn ang="0">
                  <a:pos x="5" y="48"/>
                </a:cxn>
                <a:cxn ang="0">
                  <a:pos x="5" y="48"/>
                </a:cxn>
                <a:cxn ang="0">
                  <a:pos x="6" y="50"/>
                </a:cxn>
                <a:cxn ang="0">
                  <a:pos x="7" y="51"/>
                </a:cxn>
                <a:cxn ang="0">
                  <a:pos x="10" y="51"/>
                </a:cxn>
                <a:cxn ang="0">
                  <a:pos x="11" y="51"/>
                </a:cxn>
                <a:cxn ang="0">
                  <a:pos x="13" y="51"/>
                </a:cxn>
                <a:cxn ang="0">
                  <a:pos x="14" y="49"/>
                </a:cxn>
                <a:cxn ang="0">
                  <a:pos x="15" y="48"/>
                </a:cxn>
                <a:cxn ang="0">
                  <a:pos x="15" y="46"/>
                </a:cxn>
                <a:cxn ang="0">
                  <a:pos x="15" y="46"/>
                </a:cxn>
              </a:cxnLst>
              <a:rect l="0" t="0" r="r" b="b"/>
              <a:pathLst>
                <a:path w="15" h="51">
                  <a:moveTo>
                    <a:pt x="15" y="46"/>
                  </a:moveTo>
                  <a:lnTo>
                    <a:pt x="15" y="46"/>
                  </a:lnTo>
                  <a:lnTo>
                    <a:pt x="12" y="36"/>
                  </a:lnTo>
                  <a:lnTo>
                    <a:pt x="11" y="2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7"/>
                  </a:lnTo>
                  <a:lnTo>
                    <a:pt x="2" y="3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3" name="Freeform 196"/>
            <p:cNvSpPr/>
            <p:nvPr/>
          </p:nvSpPr>
          <p:spPr bwMode="auto">
            <a:xfrm>
              <a:off x="4675188" y="2751138"/>
              <a:ext cx="12700" cy="34925"/>
            </a:xfrm>
            <a:custGeom>
              <a:avLst/>
              <a:gdLst/>
              <a:ahLst/>
              <a:cxnLst>
                <a:cxn ang="0">
                  <a:pos x="18" y="39"/>
                </a:cxn>
                <a:cxn ang="0">
                  <a:pos x="18" y="39"/>
                </a:cxn>
                <a:cxn ang="0">
                  <a:pos x="14" y="31"/>
                </a:cxn>
                <a:cxn ang="0">
                  <a:pos x="12" y="23"/>
                </a:cxn>
                <a:cxn ang="0">
                  <a:pos x="9" y="13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17"/>
                </a:cxn>
                <a:cxn ang="0">
                  <a:pos x="1" y="24"/>
                </a:cxn>
                <a:cxn ang="0">
                  <a:pos x="3" y="30"/>
                </a:cxn>
                <a:cxn ang="0">
                  <a:pos x="3" y="30"/>
                </a:cxn>
                <a:cxn ang="0">
                  <a:pos x="6" y="38"/>
                </a:cxn>
                <a:cxn ang="0">
                  <a:pos x="9" y="45"/>
                </a:cxn>
                <a:cxn ang="0">
                  <a:pos x="13" y="54"/>
                </a:cxn>
                <a:cxn ang="0">
                  <a:pos x="14" y="62"/>
                </a:cxn>
                <a:cxn ang="0">
                  <a:pos x="14" y="62"/>
                </a:cxn>
                <a:cxn ang="0">
                  <a:pos x="15" y="64"/>
                </a:cxn>
                <a:cxn ang="0">
                  <a:pos x="16" y="65"/>
                </a:cxn>
                <a:cxn ang="0">
                  <a:pos x="18" y="66"/>
                </a:cxn>
                <a:cxn ang="0">
                  <a:pos x="19" y="66"/>
                </a:cxn>
                <a:cxn ang="0">
                  <a:pos x="21" y="66"/>
                </a:cxn>
                <a:cxn ang="0">
                  <a:pos x="22" y="65"/>
                </a:cxn>
                <a:cxn ang="0">
                  <a:pos x="23" y="64"/>
                </a:cxn>
                <a:cxn ang="0">
                  <a:pos x="24" y="62"/>
                </a:cxn>
                <a:cxn ang="0">
                  <a:pos x="24" y="62"/>
                </a:cxn>
                <a:cxn ang="0">
                  <a:pos x="23" y="56"/>
                </a:cxn>
                <a:cxn ang="0">
                  <a:pos x="22" y="49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24" h="66">
                  <a:moveTo>
                    <a:pt x="18" y="39"/>
                  </a:moveTo>
                  <a:lnTo>
                    <a:pt x="18" y="39"/>
                  </a:lnTo>
                  <a:lnTo>
                    <a:pt x="14" y="31"/>
                  </a:lnTo>
                  <a:lnTo>
                    <a:pt x="12" y="23"/>
                  </a:lnTo>
                  <a:lnTo>
                    <a:pt x="9" y="13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6" y="38"/>
                  </a:lnTo>
                  <a:lnTo>
                    <a:pt x="9" y="45"/>
                  </a:lnTo>
                  <a:lnTo>
                    <a:pt x="13" y="54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6"/>
                  </a:lnTo>
                  <a:lnTo>
                    <a:pt x="22" y="49"/>
                  </a:lnTo>
                  <a:lnTo>
                    <a:pt x="18" y="39"/>
                  </a:lnTo>
                  <a:lnTo>
                    <a:pt x="18" y="3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4" name="Freeform 197"/>
            <p:cNvSpPr/>
            <p:nvPr/>
          </p:nvSpPr>
          <p:spPr bwMode="auto">
            <a:xfrm>
              <a:off x="4710113" y="2759075"/>
              <a:ext cx="9525" cy="444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24"/>
                </a:cxn>
                <a:cxn ang="0">
                  <a:pos x="3" y="44"/>
                </a:cxn>
                <a:cxn ang="0">
                  <a:pos x="6" y="63"/>
                </a:cxn>
                <a:cxn ang="0">
                  <a:pos x="10" y="82"/>
                </a:cxn>
                <a:cxn ang="0">
                  <a:pos x="10" y="82"/>
                </a:cxn>
                <a:cxn ang="0">
                  <a:pos x="11" y="84"/>
                </a:cxn>
                <a:cxn ang="0">
                  <a:pos x="12" y="85"/>
                </a:cxn>
                <a:cxn ang="0">
                  <a:pos x="14" y="85"/>
                </a:cxn>
                <a:cxn ang="0">
                  <a:pos x="16" y="85"/>
                </a:cxn>
                <a:cxn ang="0">
                  <a:pos x="17" y="84"/>
                </a:cxn>
                <a:cxn ang="0">
                  <a:pos x="18" y="83"/>
                </a:cxn>
                <a:cxn ang="0">
                  <a:pos x="19" y="82"/>
                </a:cxn>
                <a:cxn ang="0">
                  <a:pos x="19" y="80"/>
                </a:cxn>
                <a:cxn ang="0">
                  <a:pos x="19" y="80"/>
                </a:cxn>
                <a:cxn ang="0">
                  <a:pos x="16" y="61"/>
                </a:cxn>
                <a:cxn ang="0">
                  <a:pos x="13" y="43"/>
                </a:cxn>
                <a:cxn ang="0">
                  <a:pos x="11" y="2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85">
                  <a:moveTo>
                    <a:pt x="10" y="4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4"/>
                  </a:lnTo>
                  <a:lnTo>
                    <a:pt x="3" y="44"/>
                  </a:lnTo>
                  <a:lnTo>
                    <a:pt x="6" y="6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61"/>
                  </a:lnTo>
                  <a:lnTo>
                    <a:pt x="13" y="43"/>
                  </a:lnTo>
                  <a:lnTo>
                    <a:pt x="11" y="2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5" name="Freeform 198"/>
            <p:cNvSpPr/>
            <p:nvPr/>
          </p:nvSpPr>
          <p:spPr bwMode="auto">
            <a:xfrm>
              <a:off x="4416425" y="2370138"/>
              <a:ext cx="15875" cy="106363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19" y="3"/>
                </a:cxn>
                <a:cxn ang="0">
                  <a:pos x="14" y="24"/>
                </a:cxn>
                <a:cxn ang="0">
                  <a:pos x="13" y="34"/>
                </a:cxn>
                <a:cxn ang="0">
                  <a:pos x="13" y="45"/>
                </a:cxn>
                <a:cxn ang="0">
                  <a:pos x="13" y="98"/>
                </a:cxn>
                <a:cxn ang="0">
                  <a:pos x="13" y="98"/>
                </a:cxn>
                <a:cxn ang="0">
                  <a:pos x="13" y="124"/>
                </a:cxn>
                <a:cxn ang="0">
                  <a:pos x="12" y="136"/>
                </a:cxn>
                <a:cxn ang="0">
                  <a:pos x="10" y="149"/>
                </a:cxn>
                <a:cxn ang="0">
                  <a:pos x="10" y="149"/>
                </a:cxn>
                <a:cxn ang="0">
                  <a:pos x="4" y="171"/>
                </a:cxn>
                <a:cxn ang="0">
                  <a:pos x="2" y="183"/>
                </a:cxn>
                <a:cxn ang="0">
                  <a:pos x="0" y="194"/>
                </a:cxn>
                <a:cxn ang="0">
                  <a:pos x="0" y="194"/>
                </a:cxn>
                <a:cxn ang="0">
                  <a:pos x="1" y="196"/>
                </a:cxn>
                <a:cxn ang="0">
                  <a:pos x="2" y="197"/>
                </a:cxn>
                <a:cxn ang="0">
                  <a:pos x="3" y="198"/>
                </a:cxn>
                <a:cxn ang="0">
                  <a:pos x="5" y="199"/>
                </a:cxn>
                <a:cxn ang="0">
                  <a:pos x="6" y="198"/>
                </a:cxn>
                <a:cxn ang="0">
                  <a:pos x="8" y="197"/>
                </a:cxn>
                <a:cxn ang="0">
                  <a:pos x="9" y="196"/>
                </a:cxn>
                <a:cxn ang="0">
                  <a:pos x="10" y="194"/>
                </a:cxn>
                <a:cxn ang="0">
                  <a:pos x="10" y="194"/>
                </a:cxn>
                <a:cxn ang="0">
                  <a:pos x="11" y="182"/>
                </a:cxn>
                <a:cxn ang="0">
                  <a:pos x="14" y="169"/>
                </a:cxn>
                <a:cxn ang="0">
                  <a:pos x="20" y="144"/>
                </a:cxn>
                <a:cxn ang="0">
                  <a:pos x="20" y="144"/>
                </a:cxn>
                <a:cxn ang="0">
                  <a:pos x="22" y="135"/>
                </a:cxn>
                <a:cxn ang="0">
                  <a:pos x="22" y="125"/>
                </a:cxn>
                <a:cxn ang="0">
                  <a:pos x="22" y="105"/>
                </a:cxn>
                <a:cxn ang="0">
                  <a:pos x="22" y="105"/>
                </a:cxn>
                <a:cxn ang="0">
                  <a:pos x="22" y="80"/>
                </a:cxn>
                <a:cxn ang="0">
                  <a:pos x="22" y="55"/>
                </a:cxn>
                <a:cxn ang="0">
                  <a:pos x="23" y="31"/>
                </a:cxn>
                <a:cxn ang="0">
                  <a:pos x="25" y="18"/>
                </a:cxn>
                <a:cxn ang="0">
                  <a:pos x="29" y="6"/>
                </a:cxn>
                <a:cxn ang="0">
                  <a:pos x="29" y="6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4" y="0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20" y="2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29" h="199">
                  <a:moveTo>
                    <a:pt x="19" y="3"/>
                  </a:moveTo>
                  <a:lnTo>
                    <a:pt x="19" y="3"/>
                  </a:lnTo>
                  <a:lnTo>
                    <a:pt x="14" y="24"/>
                  </a:lnTo>
                  <a:lnTo>
                    <a:pt x="13" y="34"/>
                  </a:lnTo>
                  <a:lnTo>
                    <a:pt x="13" y="45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3" y="124"/>
                  </a:lnTo>
                  <a:lnTo>
                    <a:pt x="12" y="136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4" y="171"/>
                  </a:lnTo>
                  <a:lnTo>
                    <a:pt x="2" y="183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1" y="196"/>
                  </a:lnTo>
                  <a:lnTo>
                    <a:pt x="2" y="197"/>
                  </a:lnTo>
                  <a:lnTo>
                    <a:pt x="3" y="198"/>
                  </a:lnTo>
                  <a:lnTo>
                    <a:pt x="5" y="199"/>
                  </a:lnTo>
                  <a:lnTo>
                    <a:pt x="6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1" y="182"/>
                  </a:lnTo>
                  <a:lnTo>
                    <a:pt x="14" y="169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2" y="135"/>
                  </a:lnTo>
                  <a:lnTo>
                    <a:pt x="22" y="12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80"/>
                  </a:lnTo>
                  <a:lnTo>
                    <a:pt x="22" y="55"/>
                  </a:lnTo>
                  <a:lnTo>
                    <a:pt x="23" y="31"/>
                  </a:lnTo>
                  <a:lnTo>
                    <a:pt x="25" y="1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6" name="Freeform 199"/>
            <p:cNvSpPr/>
            <p:nvPr/>
          </p:nvSpPr>
          <p:spPr bwMode="auto">
            <a:xfrm>
              <a:off x="4464050" y="2424113"/>
              <a:ext cx="19050" cy="88900"/>
            </a:xfrm>
            <a:custGeom>
              <a:avLst/>
              <a:gdLst/>
              <a:ahLst/>
              <a:cxnLst>
                <a:cxn ang="0">
                  <a:pos x="26" y="3"/>
                </a:cxn>
                <a:cxn ang="0">
                  <a:pos x="26" y="3"/>
                </a:cxn>
                <a:cxn ang="0">
                  <a:pos x="18" y="42"/>
                </a:cxn>
                <a:cxn ang="0">
                  <a:pos x="11" y="83"/>
                </a:cxn>
                <a:cxn ang="0">
                  <a:pos x="6" y="123"/>
                </a:cxn>
                <a:cxn ang="0">
                  <a:pos x="0" y="162"/>
                </a:cxn>
                <a:cxn ang="0">
                  <a:pos x="0" y="162"/>
                </a:cxn>
                <a:cxn ang="0">
                  <a:pos x="0" y="164"/>
                </a:cxn>
                <a:cxn ang="0">
                  <a:pos x="2" y="166"/>
                </a:cxn>
                <a:cxn ang="0">
                  <a:pos x="3" y="167"/>
                </a:cxn>
                <a:cxn ang="0">
                  <a:pos x="5" y="167"/>
                </a:cxn>
                <a:cxn ang="0">
                  <a:pos x="8" y="166"/>
                </a:cxn>
                <a:cxn ang="0">
                  <a:pos x="10" y="164"/>
                </a:cxn>
                <a:cxn ang="0">
                  <a:pos x="10" y="162"/>
                </a:cxn>
                <a:cxn ang="0">
                  <a:pos x="10" y="162"/>
                </a:cxn>
                <a:cxn ang="0">
                  <a:pos x="15" y="123"/>
                </a:cxn>
                <a:cxn ang="0">
                  <a:pos x="20" y="84"/>
                </a:cxn>
                <a:cxn ang="0">
                  <a:pos x="26" y="45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6" y="4"/>
                </a:cxn>
                <a:cxn ang="0">
                  <a:pos x="35" y="2"/>
                </a:cxn>
                <a:cxn ang="0">
                  <a:pos x="34" y="1"/>
                </a:cxn>
                <a:cxn ang="0">
                  <a:pos x="31" y="0"/>
                </a:cxn>
                <a:cxn ang="0">
                  <a:pos x="29" y="0"/>
                </a:cxn>
                <a:cxn ang="0">
                  <a:pos x="28" y="0"/>
                </a:cxn>
                <a:cxn ang="0">
                  <a:pos x="26" y="1"/>
                </a:cxn>
                <a:cxn ang="0">
                  <a:pos x="26" y="3"/>
                </a:cxn>
                <a:cxn ang="0">
                  <a:pos x="26" y="3"/>
                </a:cxn>
              </a:cxnLst>
              <a:rect l="0" t="0" r="r" b="b"/>
              <a:pathLst>
                <a:path w="36" h="167">
                  <a:moveTo>
                    <a:pt x="26" y="3"/>
                  </a:moveTo>
                  <a:lnTo>
                    <a:pt x="26" y="3"/>
                  </a:lnTo>
                  <a:lnTo>
                    <a:pt x="18" y="42"/>
                  </a:lnTo>
                  <a:lnTo>
                    <a:pt x="11" y="83"/>
                  </a:lnTo>
                  <a:lnTo>
                    <a:pt x="6" y="123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8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2"/>
                  </a:lnTo>
                  <a:lnTo>
                    <a:pt x="15" y="123"/>
                  </a:lnTo>
                  <a:lnTo>
                    <a:pt x="20" y="84"/>
                  </a:lnTo>
                  <a:lnTo>
                    <a:pt x="26" y="45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7" name="Freeform 200"/>
            <p:cNvSpPr/>
            <p:nvPr/>
          </p:nvSpPr>
          <p:spPr bwMode="auto">
            <a:xfrm>
              <a:off x="4521200" y="2484438"/>
              <a:ext cx="17463" cy="95250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26" y="5"/>
                </a:cxn>
                <a:cxn ang="0">
                  <a:pos x="25" y="26"/>
                </a:cxn>
                <a:cxn ang="0">
                  <a:pos x="23" y="46"/>
                </a:cxn>
                <a:cxn ang="0">
                  <a:pos x="20" y="67"/>
                </a:cxn>
                <a:cxn ang="0">
                  <a:pos x="14" y="88"/>
                </a:cxn>
                <a:cxn ang="0">
                  <a:pos x="14" y="88"/>
                </a:cxn>
                <a:cxn ang="0">
                  <a:pos x="11" y="98"/>
                </a:cxn>
                <a:cxn ang="0">
                  <a:pos x="9" y="109"/>
                </a:cxn>
                <a:cxn ang="0">
                  <a:pos x="6" y="131"/>
                </a:cxn>
                <a:cxn ang="0">
                  <a:pos x="3" y="153"/>
                </a:cxn>
                <a:cxn ang="0">
                  <a:pos x="0" y="174"/>
                </a:cxn>
                <a:cxn ang="0">
                  <a:pos x="0" y="174"/>
                </a:cxn>
                <a:cxn ang="0">
                  <a:pos x="0" y="176"/>
                </a:cxn>
                <a:cxn ang="0">
                  <a:pos x="1" y="177"/>
                </a:cxn>
                <a:cxn ang="0">
                  <a:pos x="4" y="179"/>
                </a:cxn>
                <a:cxn ang="0">
                  <a:pos x="6" y="179"/>
                </a:cxn>
                <a:cxn ang="0">
                  <a:pos x="7" y="179"/>
                </a:cxn>
                <a:cxn ang="0">
                  <a:pos x="8" y="178"/>
                </a:cxn>
                <a:cxn ang="0">
                  <a:pos x="9" y="176"/>
                </a:cxn>
                <a:cxn ang="0">
                  <a:pos x="9" y="176"/>
                </a:cxn>
                <a:cxn ang="0">
                  <a:pos x="12" y="155"/>
                </a:cxn>
                <a:cxn ang="0">
                  <a:pos x="15" y="133"/>
                </a:cxn>
                <a:cxn ang="0">
                  <a:pos x="18" y="111"/>
                </a:cxn>
                <a:cxn ang="0">
                  <a:pos x="24" y="91"/>
                </a:cxn>
                <a:cxn ang="0">
                  <a:pos x="24" y="91"/>
                </a:cxn>
                <a:cxn ang="0">
                  <a:pos x="28" y="69"/>
                </a:cxn>
                <a:cxn ang="0">
                  <a:pos x="32" y="48"/>
                </a:cxn>
                <a:cxn ang="0">
                  <a:pos x="34" y="27"/>
                </a:cxn>
                <a:cxn ang="0">
                  <a:pos x="35" y="5"/>
                </a:cxn>
                <a:cxn ang="0">
                  <a:pos x="35" y="5"/>
                </a:cxn>
                <a:cxn ang="0">
                  <a:pos x="34" y="3"/>
                </a:cxn>
                <a:cxn ang="0">
                  <a:pos x="33" y="1"/>
                </a:cxn>
                <a:cxn ang="0">
                  <a:pos x="32" y="0"/>
                </a:cxn>
                <a:cxn ang="0">
                  <a:pos x="30" y="0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3"/>
                </a:cxn>
                <a:cxn ang="0">
                  <a:pos x="26" y="5"/>
                </a:cxn>
                <a:cxn ang="0">
                  <a:pos x="26" y="5"/>
                </a:cxn>
              </a:cxnLst>
              <a:rect l="0" t="0" r="r" b="b"/>
              <a:pathLst>
                <a:path w="35" h="179">
                  <a:moveTo>
                    <a:pt x="26" y="5"/>
                  </a:moveTo>
                  <a:lnTo>
                    <a:pt x="26" y="5"/>
                  </a:lnTo>
                  <a:lnTo>
                    <a:pt x="25" y="26"/>
                  </a:lnTo>
                  <a:lnTo>
                    <a:pt x="23" y="46"/>
                  </a:lnTo>
                  <a:lnTo>
                    <a:pt x="20" y="67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1" y="98"/>
                  </a:lnTo>
                  <a:lnTo>
                    <a:pt x="9" y="109"/>
                  </a:lnTo>
                  <a:lnTo>
                    <a:pt x="6" y="131"/>
                  </a:lnTo>
                  <a:lnTo>
                    <a:pt x="3" y="153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1" y="177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7" y="179"/>
                  </a:lnTo>
                  <a:lnTo>
                    <a:pt x="8" y="178"/>
                  </a:lnTo>
                  <a:lnTo>
                    <a:pt x="9" y="176"/>
                  </a:lnTo>
                  <a:lnTo>
                    <a:pt x="9" y="176"/>
                  </a:lnTo>
                  <a:lnTo>
                    <a:pt x="12" y="155"/>
                  </a:lnTo>
                  <a:lnTo>
                    <a:pt x="15" y="133"/>
                  </a:lnTo>
                  <a:lnTo>
                    <a:pt x="18" y="11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8" y="69"/>
                  </a:lnTo>
                  <a:lnTo>
                    <a:pt x="32" y="48"/>
                  </a:lnTo>
                  <a:lnTo>
                    <a:pt x="34" y="2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8" name="Freeform 201"/>
            <p:cNvSpPr/>
            <p:nvPr/>
          </p:nvSpPr>
          <p:spPr bwMode="auto">
            <a:xfrm>
              <a:off x="4570413" y="2508250"/>
              <a:ext cx="12700" cy="41275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2" y="3"/>
                </a:cxn>
                <a:cxn ang="0">
                  <a:pos x="8" y="21"/>
                </a:cxn>
                <a:cxn ang="0">
                  <a:pos x="6" y="38"/>
                </a:cxn>
                <a:cxn ang="0">
                  <a:pos x="3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7"/>
                </a:cxn>
                <a:cxn ang="0">
                  <a:pos x="2" y="78"/>
                </a:cxn>
                <a:cxn ang="0">
                  <a:pos x="3" y="79"/>
                </a:cxn>
                <a:cxn ang="0">
                  <a:pos x="5" y="79"/>
                </a:cxn>
                <a:cxn ang="0">
                  <a:pos x="7" y="79"/>
                </a:cxn>
                <a:cxn ang="0">
                  <a:pos x="8" y="78"/>
                </a:cxn>
                <a:cxn ang="0">
                  <a:pos x="9" y="76"/>
                </a:cxn>
                <a:cxn ang="0">
                  <a:pos x="9" y="76"/>
                </a:cxn>
                <a:cxn ang="0">
                  <a:pos x="12" y="58"/>
                </a:cxn>
                <a:cxn ang="0">
                  <a:pos x="14" y="40"/>
                </a:cxn>
                <a:cxn ang="0">
                  <a:pos x="17" y="23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22" y="4"/>
                </a:cxn>
                <a:cxn ang="0">
                  <a:pos x="22" y="2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3"/>
                </a:cxn>
                <a:cxn ang="0">
                  <a:pos x="12" y="3"/>
                </a:cxn>
              </a:cxnLst>
              <a:rect l="0" t="0" r="r" b="b"/>
              <a:pathLst>
                <a:path w="22" h="79">
                  <a:moveTo>
                    <a:pt x="12" y="3"/>
                  </a:moveTo>
                  <a:lnTo>
                    <a:pt x="12" y="3"/>
                  </a:lnTo>
                  <a:lnTo>
                    <a:pt x="8" y="21"/>
                  </a:lnTo>
                  <a:lnTo>
                    <a:pt x="6" y="38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2" y="58"/>
                  </a:lnTo>
                  <a:lnTo>
                    <a:pt x="14" y="40"/>
                  </a:lnTo>
                  <a:lnTo>
                    <a:pt x="17" y="2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9" name="Freeform 202"/>
            <p:cNvSpPr/>
            <p:nvPr/>
          </p:nvSpPr>
          <p:spPr bwMode="auto">
            <a:xfrm>
              <a:off x="4603750" y="2557463"/>
              <a:ext cx="15875" cy="4603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20" y="3"/>
                </a:cxn>
                <a:cxn ang="0">
                  <a:pos x="0" y="79"/>
                </a:cxn>
                <a:cxn ang="0">
                  <a:pos x="0" y="79"/>
                </a:cxn>
                <a:cxn ang="0">
                  <a:pos x="0" y="81"/>
                </a:cxn>
                <a:cxn ang="0">
                  <a:pos x="1" y="83"/>
                </a:cxn>
                <a:cxn ang="0">
                  <a:pos x="2" y="84"/>
                </a:cxn>
                <a:cxn ang="0">
                  <a:pos x="4" y="85"/>
                </a:cxn>
                <a:cxn ang="0">
                  <a:pos x="5" y="85"/>
                </a:cxn>
                <a:cxn ang="0">
                  <a:pos x="7" y="85"/>
                </a:cxn>
                <a:cxn ang="0">
                  <a:pos x="8" y="84"/>
                </a:cxn>
                <a:cxn ang="0">
                  <a:pos x="9" y="82"/>
                </a:cxn>
                <a:cxn ang="0">
                  <a:pos x="9" y="82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9" y="3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29" h="85">
                  <a:moveTo>
                    <a:pt x="20" y="3"/>
                  </a:moveTo>
                  <a:lnTo>
                    <a:pt x="20" y="3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1" y="83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1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0" name="Freeform 203"/>
            <p:cNvSpPr/>
            <p:nvPr/>
          </p:nvSpPr>
          <p:spPr bwMode="auto">
            <a:xfrm>
              <a:off x="4687888" y="2668588"/>
              <a:ext cx="15875" cy="61913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9" y="4"/>
                </a:cxn>
                <a:cxn ang="0">
                  <a:pos x="19" y="12"/>
                </a:cxn>
                <a:cxn ang="0">
                  <a:pos x="17" y="19"/>
                </a:cxn>
                <a:cxn ang="0">
                  <a:pos x="12" y="35"/>
                </a:cxn>
                <a:cxn ang="0">
                  <a:pos x="8" y="50"/>
                </a:cxn>
                <a:cxn ang="0">
                  <a:pos x="7" y="58"/>
                </a:cxn>
                <a:cxn ang="0">
                  <a:pos x="6" y="65"/>
                </a:cxn>
                <a:cxn ang="0">
                  <a:pos x="6" y="65"/>
                </a:cxn>
                <a:cxn ang="0">
                  <a:pos x="6" y="76"/>
                </a:cxn>
                <a:cxn ang="0">
                  <a:pos x="5" y="89"/>
                </a:cxn>
                <a:cxn ang="0">
                  <a:pos x="4" y="99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0" y="112"/>
                </a:cxn>
                <a:cxn ang="0">
                  <a:pos x="0" y="113"/>
                </a:cxn>
                <a:cxn ang="0">
                  <a:pos x="1" y="116"/>
                </a:cxn>
                <a:cxn ang="0">
                  <a:pos x="3" y="116"/>
                </a:cxn>
                <a:cxn ang="0">
                  <a:pos x="6" y="116"/>
                </a:cxn>
                <a:cxn ang="0">
                  <a:pos x="8" y="114"/>
                </a:cxn>
                <a:cxn ang="0">
                  <a:pos x="9" y="112"/>
                </a:cxn>
                <a:cxn ang="0">
                  <a:pos x="9" y="112"/>
                </a:cxn>
                <a:cxn ang="0">
                  <a:pos x="12" y="102"/>
                </a:cxn>
                <a:cxn ang="0">
                  <a:pos x="14" y="92"/>
                </a:cxn>
                <a:cxn ang="0">
                  <a:pos x="15" y="80"/>
                </a:cxn>
                <a:cxn ang="0">
                  <a:pos x="15" y="70"/>
                </a:cxn>
                <a:cxn ang="0">
                  <a:pos x="15" y="70"/>
                </a:cxn>
                <a:cxn ang="0">
                  <a:pos x="17" y="62"/>
                </a:cxn>
                <a:cxn ang="0">
                  <a:pos x="18" y="54"/>
                </a:cxn>
                <a:cxn ang="0">
                  <a:pos x="22" y="37"/>
                </a:cxn>
                <a:cxn ang="0">
                  <a:pos x="26" y="20"/>
                </a:cxn>
                <a:cxn ang="0">
                  <a:pos x="28" y="12"/>
                </a:cxn>
                <a:cxn ang="0">
                  <a:pos x="29" y="4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21" y="1"/>
                </a:cxn>
                <a:cxn ang="0">
                  <a:pos x="20" y="2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29" h="116">
                  <a:moveTo>
                    <a:pt x="19" y="4"/>
                  </a:moveTo>
                  <a:lnTo>
                    <a:pt x="19" y="4"/>
                  </a:lnTo>
                  <a:lnTo>
                    <a:pt x="19" y="12"/>
                  </a:lnTo>
                  <a:lnTo>
                    <a:pt x="17" y="19"/>
                  </a:lnTo>
                  <a:lnTo>
                    <a:pt x="12" y="35"/>
                  </a:lnTo>
                  <a:lnTo>
                    <a:pt x="8" y="50"/>
                  </a:lnTo>
                  <a:lnTo>
                    <a:pt x="7" y="58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76"/>
                  </a:lnTo>
                  <a:lnTo>
                    <a:pt x="5" y="89"/>
                  </a:lnTo>
                  <a:lnTo>
                    <a:pt x="4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12" y="102"/>
                  </a:lnTo>
                  <a:lnTo>
                    <a:pt x="14" y="92"/>
                  </a:lnTo>
                  <a:lnTo>
                    <a:pt x="15" y="8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7" y="62"/>
                  </a:lnTo>
                  <a:lnTo>
                    <a:pt x="18" y="54"/>
                  </a:lnTo>
                  <a:lnTo>
                    <a:pt x="22" y="37"/>
                  </a:lnTo>
                  <a:lnTo>
                    <a:pt x="26" y="20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1" name="Freeform 204"/>
            <p:cNvSpPr/>
            <p:nvPr/>
          </p:nvSpPr>
          <p:spPr bwMode="auto">
            <a:xfrm>
              <a:off x="4714875" y="2657475"/>
              <a:ext cx="11113" cy="61913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2" y="5"/>
                </a:cxn>
                <a:cxn ang="0">
                  <a:pos x="10" y="32"/>
                </a:cxn>
                <a:cxn ang="0">
                  <a:pos x="6" y="59"/>
                </a:cxn>
                <a:cxn ang="0">
                  <a:pos x="2" y="86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1" y="116"/>
                </a:cxn>
                <a:cxn ang="0">
                  <a:pos x="3" y="117"/>
                </a:cxn>
                <a:cxn ang="0">
                  <a:pos x="4" y="117"/>
                </a:cxn>
                <a:cxn ang="0">
                  <a:pos x="6" y="117"/>
                </a:cxn>
                <a:cxn ang="0">
                  <a:pos x="8" y="116"/>
                </a:cxn>
                <a:cxn ang="0">
                  <a:pos x="9" y="115"/>
                </a:cxn>
                <a:cxn ang="0">
                  <a:pos x="9" y="113"/>
                </a:cxn>
                <a:cxn ang="0">
                  <a:pos x="9" y="113"/>
                </a:cxn>
                <a:cxn ang="0">
                  <a:pos x="11" y="86"/>
                </a:cxn>
                <a:cxn ang="0">
                  <a:pos x="15" y="59"/>
                </a:cxn>
                <a:cxn ang="0">
                  <a:pos x="19" y="32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9" y="1"/>
                </a:cxn>
                <a:cxn ang="0">
                  <a:pos x="17" y="0"/>
                </a:cxn>
                <a:cxn ang="0">
                  <a:pos x="15" y="1"/>
                </a:cxn>
                <a:cxn ang="0">
                  <a:pos x="14" y="2"/>
                </a:cxn>
                <a:cxn ang="0">
                  <a:pos x="13" y="3"/>
                </a:cxn>
                <a:cxn ang="0">
                  <a:pos x="12" y="5"/>
                </a:cxn>
                <a:cxn ang="0">
                  <a:pos x="12" y="5"/>
                </a:cxn>
              </a:cxnLst>
              <a:rect l="0" t="0" r="r" b="b"/>
              <a:pathLst>
                <a:path w="21" h="117">
                  <a:moveTo>
                    <a:pt x="12" y="5"/>
                  </a:moveTo>
                  <a:lnTo>
                    <a:pt x="12" y="5"/>
                  </a:lnTo>
                  <a:lnTo>
                    <a:pt x="10" y="32"/>
                  </a:lnTo>
                  <a:lnTo>
                    <a:pt x="6" y="59"/>
                  </a:lnTo>
                  <a:lnTo>
                    <a:pt x="2" y="86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1" y="86"/>
                  </a:lnTo>
                  <a:lnTo>
                    <a:pt x="15" y="59"/>
                  </a:lnTo>
                  <a:lnTo>
                    <a:pt x="19" y="32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4249738" y="2249488"/>
              <a:ext cx="555625" cy="574675"/>
            </a:xfrm>
            <a:custGeom>
              <a:avLst/>
              <a:gdLst/>
              <a:ahLst/>
              <a:cxnLst>
                <a:cxn ang="0">
                  <a:pos x="817" y="1056"/>
                </a:cxn>
                <a:cxn ang="0">
                  <a:pos x="716" y="1035"/>
                </a:cxn>
                <a:cxn ang="0">
                  <a:pos x="659" y="1016"/>
                </a:cxn>
                <a:cxn ang="0">
                  <a:pos x="645" y="1010"/>
                </a:cxn>
                <a:cxn ang="0">
                  <a:pos x="623" y="986"/>
                </a:cxn>
                <a:cxn ang="0">
                  <a:pos x="608" y="970"/>
                </a:cxn>
                <a:cxn ang="0">
                  <a:pos x="577" y="929"/>
                </a:cxn>
                <a:cxn ang="0">
                  <a:pos x="513" y="864"/>
                </a:cxn>
                <a:cxn ang="0">
                  <a:pos x="403" y="767"/>
                </a:cxn>
                <a:cxn ang="0">
                  <a:pos x="307" y="683"/>
                </a:cxn>
                <a:cxn ang="0">
                  <a:pos x="222" y="574"/>
                </a:cxn>
                <a:cxn ang="0">
                  <a:pos x="139" y="472"/>
                </a:cxn>
                <a:cxn ang="0">
                  <a:pos x="97" y="439"/>
                </a:cxn>
                <a:cxn ang="0">
                  <a:pos x="31" y="360"/>
                </a:cxn>
                <a:cxn ang="0">
                  <a:pos x="27" y="300"/>
                </a:cxn>
                <a:cxn ang="0">
                  <a:pos x="84" y="371"/>
                </a:cxn>
                <a:cxn ang="0">
                  <a:pos x="141" y="426"/>
                </a:cxn>
                <a:cxn ang="0">
                  <a:pos x="208" y="491"/>
                </a:cxn>
                <a:cxn ang="0">
                  <a:pos x="305" y="624"/>
                </a:cxn>
                <a:cxn ang="0">
                  <a:pos x="398" y="714"/>
                </a:cxn>
                <a:cxn ang="0">
                  <a:pos x="481" y="790"/>
                </a:cxn>
                <a:cxn ang="0">
                  <a:pos x="571" y="872"/>
                </a:cxn>
                <a:cxn ang="0">
                  <a:pos x="646" y="943"/>
                </a:cxn>
                <a:cxn ang="0">
                  <a:pos x="724" y="871"/>
                </a:cxn>
                <a:cxn ang="0">
                  <a:pos x="843" y="787"/>
                </a:cxn>
                <a:cxn ang="0">
                  <a:pos x="981" y="693"/>
                </a:cxn>
                <a:cxn ang="0">
                  <a:pos x="917" y="620"/>
                </a:cxn>
                <a:cxn ang="0">
                  <a:pos x="751" y="446"/>
                </a:cxn>
                <a:cxn ang="0">
                  <a:pos x="583" y="291"/>
                </a:cxn>
                <a:cxn ang="0">
                  <a:pos x="501" y="195"/>
                </a:cxn>
                <a:cxn ang="0">
                  <a:pos x="431" y="116"/>
                </a:cxn>
                <a:cxn ang="0">
                  <a:pos x="378" y="54"/>
                </a:cxn>
                <a:cxn ang="0">
                  <a:pos x="377" y="0"/>
                </a:cxn>
                <a:cxn ang="0">
                  <a:pos x="496" y="134"/>
                </a:cxn>
                <a:cxn ang="0">
                  <a:pos x="631" y="290"/>
                </a:cxn>
                <a:cxn ang="0">
                  <a:pos x="729" y="380"/>
                </a:cxn>
                <a:cxn ang="0">
                  <a:pos x="900" y="546"/>
                </a:cxn>
                <a:cxn ang="0">
                  <a:pos x="980" y="641"/>
                </a:cxn>
                <a:cxn ang="0">
                  <a:pos x="1020" y="678"/>
                </a:cxn>
                <a:cxn ang="0">
                  <a:pos x="1032" y="689"/>
                </a:cxn>
                <a:cxn ang="0">
                  <a:pos x="1037" y="700"/>
                </a:cxn>
                <a:cxn ang="0">
                  <a:pos x="1051" y="800"/>
                </a:cxn>
                <a:cxn ang="0">
                  <a:pos x="1037" y="911"/>
                </a:cxn>
                <a:cxn ang="0">
                  <a:pos x="1029" y="991"/>
                </a:cxn>
                <a:cxn ang="0">
                  <a:pos x="1023" y="1039"/>
                </a:cxn>
                <a:cxn ang="0">
                  <a:pos x="1016" y="1079"/>
                </a:cxn>
                <a:cxn ang="0">
                  <a:pos x="1002" y="1088"/>
                </a:cxn>
                <a:cxn ang="0">
                  <a:pos x="996" y="1087"/>
                </a:cxn>
                <a:cxn ang="0">
                  <a:pos x="954" y="761"/>
                </a:cxn>
                <a:cxn ang="0">
                  <a:pos x="842" y="830"/>
                </a:cxn>
                <a:cxn ang="0">
                  <a:pos x="729" y="917"/>
                </a:cxn>
                <a:cxn ang="0">
                  <a:pos x="672" y="967"/>
                </a:cxn>
                <a:cxn ang="0">
                  <a:pos x="699" y="991"/>
                </a:cxn>
                <a:cxn ang="0">
                  <a:pos x="772" y="1010"/>
                </a:cxn>
                <a:cxn ang="0">
                  <a:pos x="941" y="1046"/>
                </a:cxn>
                <a:cxn ang="0">
                  <a:pos x="989" y="1039"/>
                </a:cxn>
                <a:cxn ang="0">
                  <a:pos x="990" y="1018"/>
                </a:cxn>
                <a:cxn ang="0">
                  <a:pos x="995" y="957"/>
                </a:cxn>
                <a:cxn ang="0">
                  <a:pos x="1010" y="856"/>
                </a:cxn>
                <a:cxn ang="0">
                  <a:pos x="1010" y="734"/>
                </a:cxn>
              </a:cxnLst>
              <a:rect l="0" t="0" r="r" b="b"/>
              <a:pathLst>
                <a:path w="1051" h="1088">
                  <a:moveTo>
                    <a:pt x="991" y="1088"/>
                  </a:moveTo>
                  <a:lnTo>
                    <a:pt x="991" y="1088"/>
                  </a:lnTo>
                  <a:lnTo>
                    <a:pt x="952" y="1084"/>
                  </a:lnTo>
                  <a:lnTo>
                    <a:pt x="911" y="1078"/>
                  </a:lnTo>
                  <a:lnTo>
                    <a:pt x="866" y="1069"/>
                  </a:lnTo>
                  <a:lnTo>
                    <a:pt x="817" y="1056"/>
                  </a:lnTo>
                  <a:lnTo>
                    <a:pt x="817" y="1056"/>
                  </a:lnTo>
                  <a:lnTo>
                    <a:pt x="773" y="1046"/>
                  </a:lnTo>
                  <a:lnTo>
                    <a:pt x="751" y="1041"/>
                  </a:lnTo>
                  <a:lnTo>
                    <a:pt x="728" y="1037"/>
                  </a:lnTo>
                  <a:lnTo>
                    <a:pt x="728" y="1037"/>
                  </a:lnTo>
                  <a:lnTo>
                    <a:pt x="716" y="1035"/>
                  </a:lnTo>
                  <a:lnTo>
                    <a:pt x="706" y="1031"/>
                  </a:lnTo>
                  <a:lnTo>
                    <a:pt x="686" y="1025"/>
                  </a:lnTo>
                  <a:lnTo>
                    <a:pt x="686" y="1025"/>
                  </a:lnTo>
                  <a:lnTo>
                    <a:pt x="673" y="1020"/>
                  </a:lnTo>
                  <a:lnTo>
                    <a:pt x="659" y="1016"/>
                  </a:lnTo>
                  <a:lnTo>
                    <a:pt x="659" y="1016"/>
                  </a:lnTo>
                  <a:lnTo>
                    <a:pt x="654" y="1015"/>
                  </a:lnTo>
                  <a:lnTo>
                    <a:pt x="651" y="1013"/>
                  </a:lnTo>
                  <a:lnTo>
                    <a:pt x="650" y="1012"/>
                  </a:lnTo>
                  <a:lnTo>
                    <a:pt x="649" y="1011"/>
                  </a:lnTo>
                  <a:lnTo>
                    <a:pt x="649" y="1011"/>
                  </a:lnTo>
                  <a:lnTo>
                    <a:pt x="645" y="1010"/>
                  </a:lnTo>
                  <a:lnTo>
                    <a:pt x="645" y="1010"/>
                  </a:lnTo>
                  <a:lnTo>
                    <a:pt x="640" y="1006"/>
                  </a:lnTo>
                  <a:lnTo>
                    <a:pt x="635" y="1001"/>
                  </a:lnTo>
                  <a:lnTo>
                    <a:pt x="628" y="991"/>
                  </a:lnTo>
                  <a:lnTo>
                    <a:pt x="623" y="986"/>
                  </a:lnTo>
                  <a:lnTo>
                    <a:pt x="623" y="986"/>
                  </a:lnTo>
                  <a:lnTo>
                    <a:pt x="620" y="983"/>
                  </a:lnTo>
                  <a:lnTo>
                    <a:pt x="619" y="982"/>
                  </a:lnTo>
                  <a:lnTo>
                    <a:pt x="619" y="982"/>
                  </a:lnTo>
                  <a:lnTo>
                    <a:pt x="614" y="979"/>
                  </a:lnTo>
                  <a:lnTo>
                    <a:pt x="611" y="976"/>
                  </a:lnTo>
                  <a:lnTo>
                    <a:pt x="608" y="970"/>
                  </a:lnTo>
                  <a:lnTo>
                    <a:pt x="608" y="965"/>
                  </a:lnTo>
                  <a:lnTo>
                    <a:pt x="608" y="963"/>
                  </a:lnTo>
                  <a:lnTo>
                    <a:pt x="606" y="961"/>
                  </a:lnTo>
                  <a:lnTo>
                    <a:pt x="606" y="961"/>
                  </a:lnTo>
                  <a:lnTo>
                    <a:pt x="591" y="946"/>
                  </a:lnTo>
                  <a:lnTo>
                    <a:pt x="577" y="929"/>
                  </a:lnTo>
                  <a:lnTo>
                    <a:pt x="577" y="929"/>
                  </a:lnTo>
                  <a:lnTo>
                    <a:pt x="561" y="912"/>
                  </a:lnTo>
                  <a:lnTo>
                    <a:pt x="546" y="895"/>
                  </a:lnTo>
                  <a:lnTo>
                    <a:pt x="529" y="879"/>
                  </a:lnTo>
                  <a:lnTo>
                    <a:pt x="513" y="864"/>
                  </a:lnTo>
                  <a:lnTo>
                    <a:pt x="513" y="864"/>
                  </a:lnTo>
                  <a:lnTo>
                    <a:pt x="490" y="846"/>
                  </a:lnTo>
                  <a:lnTo>
                    <a:pt x="469" y="827"/>
                  </a:lnTo>
                  <a:lnTo>
                    <a:pt x="428" y="789"/>
                  </a:lnTo>
                  <a:lnTo>
                    <a:pt x="428" y="789"/>
                  </a:lnTo>
                  <a:lnTo>
                    <a:pt x="416" y="777"/>
                  </a:lnTo>
                  <a:lnTo>
                    <a:pt x="403" y="767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56" y="729"/>
                  </a:lnTo>
                  <a:lnTo>
                    <a:pt x="336" y="711"/>
                  </a:lnTo>
                  <a:lnTo>
                    <a:pt x="317" y="693"/>
                  </a:lnTo>
                  <a:lnTo>
                    <a:pt x="307" y="683"/>
                  </a:lnTo>
                  <a:lnTo>
                    <a:pt x="299" y="673"/>
                  </a:lnTo>
                  <a:lnTo>
                    <a:pt x="299" y="673"/>
                  </a:lnTo>
                  <a:lnTo>
                    <a:pt x="271" y="638"/>
                  </a:lnTo>
                  <a:lnTo>
                    <a:pt x="271" y="638"/>
                  </a:lnTo>
                  <a:lnTo>
                    <a:pt x="238" y="596"/>
                  </a:lnTo>
                  <a:lnTo>
                    <a:pt x="222" y="574"/>
                  </a:lnTo>
                  <a:lnTo>
                    <a:pt x="207" y="552"/>
                  </a:lnTo>
                  <a:lnTo>
                    <a:pt x="207" y="552"/>
                  </a:lnTo>
                  <a:lnTo>
                    <a:pt x="194" y="534"/>
                  </a:lnTo>
                  <a:lnTo>
                    <a:pt x="178" y="514"/>
                  </a:lnTo>
                  <a:lnTo>
                    <a:pt x="160" y="493"/>
                  </a:lnTo>
                  <a:lnTo>
                    <a:pt x="139" y="472"/>
                  </a:lnTo>
                  <a:lnTo>
                    <a:pt x="139" y="472"/>
                  </a:lnTo>
                  <a:lnTo>
                    <a:pt x="128" y="461"/>
                  </a:lnTo>
                  <a:lnTo>
                    <a:pt x="115" y="453"/>
                  </a:lnTo>
                  <a:lnTo>
                    <a:pt x="115" y="453"/>
                  </a:lnTo>
                  <a:lnTo>
                    <a:pt x="103" y="444"/>
                  </a:lnTo>
                  <a:lnTo>
                    <a:pt x="97" y="439"/>
                  </a:lnTo>
                  <a:lnTo>
                    <a:pt x="92" y="433"/>
                  </a:lnTo>
                  <a:lnTo>
                    <a:pt x="92" y="433"/>
                  </a:lnTo>
                  <a:lnTo>
                    <a:pt x="74" y="414"/>
                  </a:lnTo>
                  <a:lnTo>
                    <a:pt x="57" y="393"/>
                  </a:lnTo>
                  <a:lnTo>
                    <a:pt x="57" y="393"/>
                  </a:lnTo>
                  <a:lnTo>
                    <a:pt x="31" y="360"/>
                  </a:lnTo>
                  <a:lnTo>
                    <a:pt x="16" y="345"/>
                  </a:lnTo>
                  <a:lnTo>
                    <a:pt x="2" y="329"/>
                  </a:lnTo>
                  <a:lnTo>
                    <a:pt x="2" y="329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27" y="300"/>
                  </a:lnTo>
                  <a:lnTo>
                    <a:pt x="27" y="300"/>
                  </a:lnTo>
                  <a:lnTo>
                    <a:pt x="45" y="322"/>
                  </a:lnTo>
                  <a:lnTo>
                    <a:pt x="45" y="322"/>
                  </a:lnTo>
                  <a:lnTo>
                    <a:pt x="68" y="351"/>
                  </a:lnTo>
                  <a:lnTo>
                    <a:pt x="68" y="351"/>
                  </a:lnTo>
                  <a:lnTo>
                    <a:pt x="84" y="371"/>
                  </a:lnTo>
                  <a:lnTo>
                    <a:pt x="102" y="392"/>
                  </a:lnTo>
                  <a:lnTo>
                    <a:pt x="111" y="401"/>
                  </a:lnTo>
                  <a:lnTo>
                    <a:pt x="120" y="411"/>
                  </a:lnTo>
                  <a:lnTo>
                    <a:pt x="131" y="419"/>
                  </a:lnTo>
                  <a:lnTo>
                    <a:pt x="141" y="426"/>
                  </a:lnTo>
                  <a:lnTo>
                    <a:pt x="141" y="426"/>
                  </a:lnTo>
                  <a:lnTo>
                    <a:pt x="151" y="434"/>
                  </a:lnTo>
                  <a:lnTo>
                    <a:pt x="163" y="444"/>
                  </a:lnTo>
                  <a:lnTo>
                    <a:pt x="174" y="454"/>
                  </a:lnTo>
                  <a:lnTo>
                    <a:pt x="186" y="465"/>
                  </a:lnTo>
                  <a:lnTo>
                    <a:pt x="197" y="478"/>
                  </a:lnTo>
                  <a:lnTo>
                    <a:pt x="208" y="491"/>
                  </a:lnTo>
                  <a:lnTo>
                    <a:pt x="219" y="506"/>
                  </a:lnTo>
                  <a:lnTo>
                    <a:pt x="229" y="521"/>
                  </a:lnTo>
                  <a:lnTo>
                    <a:pt x="229" y="521"/>
                  </a:lnTo>
                  <a:lnTo>
                    <a:pt x="261" y="567"/>
                  </a:lnTo>
                  <a:lnTo>
                    <a:pt x="291" y="607"/>
                  </a:lnTo>
                  <a:lnTo>
                    <a:pt x="305" y="624"/>
                  </a:lnTo>
                  <a:lnTo>
                    <a:pt x="319" y="640"/>
                  </a:lnTo>
                  <a:lnTo>
                    <a:pt x="332" y="654"/>
                  </a:lnTo>
                  <a:lnTo>
                    <a:pt x="346" y="668"/>
                  </a:lnTo>
                  <a:lnTo>
                    <a:pt x="346" y="668"/>
                  </a:lnTo>
                  <a:lnTo>
                    <a:pt x="371" y="692"/>
                  </a:lnTo>
                  <a:lnTo>
                    <a:pt x="398" y="714"/>
                  </a:lnTo>
                  <a:lnTo>
                    <a:pt x="398" y="714"/>
                  </a:lnTo>
                  <a:lnTo>
                    <a:pt x="429" y="741"/>
                  </a:lnTo>
                  <a:lnTo>
                    <a:pt x="445" y="755"/>
                  </a:lnTo>
                  <a:lnTo>
                    <a:pt x="459" y="769"/>
                  </a:lnTo>
                  <a:lnTo>
                    <a:pt x="459" y="769"/>
                  </a:lnTo>
                  <a:lnTo>
                    <a:pt x="481" y="790"/>
                  </a:lnTo>
                  <a:lnTo>
                    <a:pt x="504" y="809"/>
                  </a:lnTo>
                  <a:lnTo>
                    <a:pt x="504" y="809"/>
                  </a:lnTo>
                  <a:lnTo>
                    <a:pt x="526" y="828"/>
                  </a:lnTo>
                  <a:lnTo>
                    <a:pt x="548" y="849"/>
                  </a:lnTo>
                  <a:lnTo>
                    <a:pt x="548" y="849"/>
                  </a:lnTo>
                  <a:lnTo>
                    <a:pt x="571" y="872"/>
                  </a:lnTo>
                  <a:lnTo>
                    <a:pt x="594" y="896"/>
                  </a:lnTo>
                  <a:lnTo>
                    <a:pt x="594" y="896"/>
                  </a:lnTo>
                  <a:lnTo>
                    <a:pt x="615" y="920"/>
                  </a:lnTo>
                  <a:lnTo>
                    <a:pt x="638" y="943"/>
                  </a:lnTo>
                  <a:lnTo>
                    <a:pt x="643" y="948"/>
                  </a:lnTo>
                  <a:lnTo>
                    <a:pt x="646" y="943"/>
                  </a:lnTo>
                  <a:lnTo>
                    <a:pt x="646" y="943"/>
                  </a:lnTo>
                  <a:lnTo>
                    <a:pt x="658" y="929"/>
                  </a:lnTo>
                  <a:lnTo>
                    <a:pt x="669" y="917"/>
                  </a:lnTo>
                  <a:lnTo>
                    <a:pt x="682" y="904"/>
                  </a:lnTo>
                  <a:lnTo>
                    <a:pt x="696" y="893"/>
                  </a:lnTo>
                  <a:lnTo>
                    <a:pt x="724" y="871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84" y="829"/>
                  </a:lnTo>
                  <a:lnTo>
                    <a:pt x="784" y="829"/>
                  </a:lnTo>
                  <a:lnTo>
                    <a:pt x="812" y="807"/>
                  </a:lnTo>
                  <a:lnTo>
                    <a:pt x="843" y="787"/>
                  </a:lnTo>
                  <a:lnTo>
                    <a:pt x="906" y="748"/>
                  </a:lnTo>
                  <a:lnTo>
                    <a:pt x="906" y="748"/>
                  </a:lnTo>
                  <a:lnTo>
                    <a:pt x="944" y="725"/>
                  </a:lnTo>
                  <a:lnTo>
                    <a:pt x="980" y="702"/>
                  </a:lnTo>
                  <a:lnTo>
                    <a:pt x="986" y="698"/>
                  </a:lnTo>
                  <a:lnTo>
                    <a:pt x="981" y="693"/>
                  </a:lnTo>
                  <a:lnTo>
                    <a:pt x="981" y="693"/>
                  </a:lnTo>
                  <a:lnTo>
                    <a:pt x="964" y="676"/>
                  </a:lnTo>
                  <a:lnTo>
                    <a:pt x="949" y="660"/>
                  </a:lnTo>
                  <a:lnTo>
                    <a:pt x="920" y="624"/>
                  </a:lnTo>
                  <a:lnTo>
                    <a:pt x="917" y="620"/>
                  </a:lnTo>
                  <a:lnTo>
                    <a:pt x="917" y="620"/>
                  </a:lnTo>
                  <a:lnTo>
                    <a:pt x="882" y="579"/>
                  </a:lnTo>
                  <a:lnTo>
                    <a:pt x="850" y="543"/>
                  </a:lnTo>
                  <a:lnTo>
                    <a:pt x="819" y="510"/>
                  </a:lnTo>
                  <a:lnTo>
                    <a:pt x="789" y="480"/>
                  </a:lnTo>
                  <a:lnTo>
                    <a:pt x="789" y="480"/>
                  </a:lnTo>
                  <a:lnTo>
                    <a:pt x="751" y="446"/>
                  </a:lnTo>
                  <a:lnTo>
                    <a:pt x="712" y="412"/>
                  </a:lnTo>
                  <a:lnTo>
                    <a:pt x="712" y="412"/>
                  </a:lnTo>
                  <a:lnTo>
                    <a:pt x="668" y="372"/>
                  </a:lnTo>
                  <a:lnTo>
                    <a:pt x="624" y="332"/>
                  </a:lnTo>
                  <a:lnTo>
                    <a:pt x="604" y="313"/>
                  </a:lnTo>
                  <a:lnTo>
                    <a:pt x="583" y="291"/>
                  </a:lnTo>
                  <a:lnTo>
                    <a:pt x="564" y="269"/>
                  </a:lnTo>
                  <a:lnTo>
                    <a:pt x="544" y="246"/>
                  </a:lnTo>
                  <a:lnTo>
                    <a:pt x="544" y="246"/>
                  </a:lnTo>
                  <a:lnTo>
                    <a:pt x="522" y="221"/>
                  </a:lnTo>
                  <a:lnTo>
                    <a:pt x="501" y="195"/>
                  </a:lnTo>
                  <a:lnTo>
                    <a:pt x="501" y="195"/>
                  </a:lnTo>
                  <a:lnTo>
                    <a:pt x="475" y="165"/>
                  </a:lnTo>
                  <a:lnTo>
                    <a:pt x="450" y="135"/>
                  </a:lnTo>
                  <a:lnTo>
                    <a:pt x="450" y="135"/>
                  </a:lnTo>
                  <a:lnTo>
                    <a:pt x="441" y="125"/>
                  </a:lnTo>
                  <a:lnTo>
                    <a:pt x="431" y="116"/>
                  </a:lnTo>
                  <a:lnTo>
                    <a:pt x="431" y="116"/>
                  </a:lnTo>
                  <a:lnTo>
                    <a:pt x="422" y="107"/>
                  </a:lnTo>
                  <a:lnTo>
                    <a:pt x="413" y="98"/>
                  </a:lnTo>
                  <a:lnTo>
                    <a:pt x="413" y="98"/>
                  </a:lnTo>
                  <a:lnTo>
                    <a:pt x="400" y="81"/>
                  </a:lnTo>
                  <a:lnTo>
                    <a:pt x="389" y="67"/>
                  </a:lnTo>
                  <a:lnTo>
                    <a:pt x="378" y="54"/>
                  </a:lnTo>
                  <a:lnTo>
                    <a:pt x="366" y="44"/>
                  </a:lnTo>
                  <a:lnTo>
                    <a:pt x="366" y="44"/>
                  </a:lnTo>
                  <a:lnTo>
                    <a:pt x="355" y="33"/>
                  </a:lnTo>
                  <a:lnTo>
                    <a:pt x="346" y="21"/>
                  </a:lnTo>
                  <a:lnTo>
                    <a:pt x="346" y="21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82" y="6"/>
                  </a:lnTo>
                  <a:lnTo>
                    <a:pt x="382" y="6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96" y="134"/>
                  </a:lnTo>
                  <a:lnTo>
                    <a:pt x="527" y="170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85" y="239"/>
                  </a:lnTo>
                  <a:lnTo>
                    <a:pt x="614" y="273"/>
                  </a:lnTo>
                  <a:lnTo>
                    <a:pt x="631" y="290"/>
                  </a:lnTo>
                  <a:lnTo>
                    <a:pt x="647" y="307"/>
                  </a:lnTo>
                  <a:lnTo>
                    <a:pt x="665" y="324"/>
                  </a:lnTo>
                  <a:lnTo>
                    <a:pt x="683" y="341"/>
                  </a:lnTo>
                  <a:lnTo>
                    <a:pt x="683" y="341"/>
                  </a:lnTo>
                  <a:lnTo>
                    <a:pt x="729" y="380"/>
                  </a:lnTo>
                  <a:lnTo>
                    <a:pt x="729" y="380"/>
                  </a:lnTo>
                  <a:lnTo>
                    <a:pt x="765" y="411"/>
                  </a:lnTo>
                  <a:lnTo>
                    <a:pt x="801" y="444"/>
                  </a:lnTo>
                  <a:lnTo>
                    <a:pt x="801" y="444"/>
                  </a:lnTo>
                  <a:lnTo>
                    <a:pt x="836" y="477"/>
                  </a:lnTo>
                  <a:lnTo>
                    <a:pt x="869" y="511"/>
                  </a:lnTo>
                  <a:lnTo>
                    <a:pt x="900" y="546"/>
                  </a:lnTo>
                  <a:lnTo>
                    <a:pt x="930" y="581"/>
                  </a:lnTo>
                  <a:lnTo>
                    <a:pt x="930" y="581"/>
                  </a:lnTo>
                  <a:lnTo>
                    <a:pt x="946" y="600"/>
                  </a:lnTo>
                  <a:lnTo>
                    <a:pt x="946" y="600"/>
                  </a:lnTo>
                  <a:lnTo>
                    <a:pt x="962" y="620"/>
                  </a:lnTo>
                  <a:lnTo>
                    <a:pt x="980" y="641"/>
                  </a:lnTo>
                  <a:lnTo>
                    <a:pt x="998" y="661"/>
                  </a:lnTo>
                  <a:lnTo>
                    <a:pt x="1008" y="669"/>
                  </a:lnTo>
                  <a:lnTo>
                    <a:pt x="1018" y="677"/>
                  </a:lnTo>
                  <a:lnTo>
                    <a:pt x="1019" y="678"/>
                  </a:lnTo>
                  <a:lnTo>
                    <a:pt x="1020" y="678"/>
                  </a:lnTo>
                  <a:lnTo>
                    <a:pt x="1020" y="678"/>
                  </a:lnTo>
                  <a:lnTo>
                    <a:pt x="1025" y="680"/>
                  </a:lnTo>
                  <a:lnTo>
                    <a:pt x="1029" y="684"/>
                  </a:lnTo>
                  <a:lnTo>
                    <a:pt x="1029" y="685"/>
                  </a:lnTo>
                  <a:lnTo>
                    <a:pt x="1030" y="686"/>
                  </a:lnTo>
                  <a:lnTo>
                    <a:pt x="1030" y="686"/>
                  </a:lnTo>
                  <a:lnTo>
                    <a:pt x="1032" y="689"/>
                  </a:lnTo>
                  <a:lnTo>
                    <a:pt x="1035" y="692"/>
                  </a:lnTo>
                  <a:lnTo>
                    <a:pt x="1036" y="695"/>
                  </a:lnTo>
                  <a:lnTo>
                    <a:pt x="1037" y="698"/>
                  </a:lnTo>
                  <a:lnTo>
                    <a:pt x="1037" y="699"/>
                  </a:lnTo>
                  <a:lnTo>
                    <a:pt x="1037" y="700"/>
                  </a:lnTo>
                  <a:lnTo>
                    <a:pt x="1037" y="700"/>
                  </a:lnTo>
                  <a:lnTo>
                    <a:pt x="1041" y="711"/>
                  </a:lnTo>
                  <a:lnTo>
                    <a:pt x="1045" y="723"/>
                  </a:lnTo>
                  <a:lnTo>
                    <a:pt x="1047" y="735"/>
                  </a:lnTo>
                  <a:lnTo>
                    <a:pt x="1049" y="748"/>
                  </a:lnTo>
                  <a:lnTo>
                    <a:pt x="1051" y="774"/>
                  </a:lnTo>
                  <a:lnTo>
                    <a:pt x="1051" y="800"/>
                  </a:lnTo>
                  <a:lnTo>
                    <a:pt x="1050" y="826"/>
                  </a:lnTo>
                  <a:lnTo>
                    <a:pt x="1047" y="851"/>
                  </a:lnTo>
                  <a:lnTo>
                    <a:pt x="1044" y="872"/>
                  </a:lnTo>
                  <a:lnTo>
                    <a:pt x="1040" y="892"/>
                  </a:lnTo>
                  <a:lnTo>
                    <a:pt x="1040" y="892"/>
                  </a:lnTo>
                  <a:lnTo>
                    <a:pt x="1037" y="911"/>
                  </a:lnTo>
                  <a:lnTo>
                    <a:pt x="1035" y="929"/>
                  </a:lnTo>
                  <a:lnTo>
                    <a:pt x="1030" y="967"/>
                  </a:lnTo>
                  <a:lnTo>
                    <a:pt x="1030" y="973"/>
                  </a:lnTo>
                  <a:lnTo>
                    <a:pt x="1030" y="973"/>
                  </a:lnTo>
                  <a:lnTo>
                    <a:pt x="1029" y="991"/>
                  </a:lnTo>
                  <a:lnTo>
                    <a:pt x="1029" y="991"/>
                  </a:lnTo>
                  <a:lnTo>
                    <a:pt x="1029" y="1009"/>
                  </a:lnTo>
                  <a:lnTo>
                    <a:pt x="1028" y="1017"/>
                  </a:lnTo>
                  <a:lnTo>
                    <a:pt x="1026" y="1024"/>
                  </a:lnTo>
                  <a:lnTo>
                    <a:pt x="1026" y="1024"/>
                  </a:lnTo>
                  <a:lnTo>
                    <a:pt x="1024" y="1031"/>
                  </a:lnTo>
                  <a:lnTo>
                    <a:pt x="1023" y="1039"/>
                  </a:lnTo>
                  <a:lnTo>
                    <a:pt x="1023" y="1051"/>
                  </a:lnTo>
                  <a:lnTo>
                    <a:pt x="1023" y="1051"/>
                  </a:lnTo>
                  <a:lnTo>
                    <a:pt x="1023" y="1059"/>
                  </a:lnTo>
                  <a:lnTo>
                    <a:pt x="1021" y="1068"/>
                  </a:lnTo>
                  <a:lnTo>
                    <a:pt x="1019" y="1075"/>
                  </a:lnTo>
                  <a:lnTo>
                    <a:pt x="1016" y="1079"/>
                  </a:lnTo>
                  <a:lnTo>
                    <a:pt x="1013" y="1083"/>
                  </a:lnTo>
                  <a:lnTo>
                    <a:pt x="1013" y="1083"/>
                  </a:lnTo>
                  <a:lnTo>
                    <a:pt x="1010" y="1085"/>
                  </a:lnTo>
                  <a:lnTo>
                    <a:pt x="1008" y="1086"/>
                  </a:lnTo>
                  <a:lnTo>
                    <a:pt x="1005" y="1087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998" y="1087"/>
                  </a:lnTo>
                  <a:lnTo>
                    <a:pt x="997" y="1087"/>
                  </a:lnTo>
                  <a:lnTo>
                    <a:pt x="996" y="1087"/>
                  </a:lnTo>
                  <a:lnTo>
                    <a:pt x="996" y="1087"/>
                  </a:lnTo>
                  <a:lnTo>
                    <a:pt x="992" y="1088"/>
                  </a:lnTo>
                  <a:lnTo>
                    <a:pt x="991" y="1088"/>
                  </a:lnTo>
                  <a:close/>
                  <a:moveTo>
                    <a:pt x="1002" y="731"/>
                  </a:moveTo>
                  <a:lnTo>
                    <a:pt x="1002" y="731"/>
                  </a:lnTo>
                  <a:lnTo>
                    <a:pt x="954" y="761"/>
                  </a:lnTo>
                  <a:lnTo>
                    <a:pt x="954" y="761"/>
                  </a:lnTo>
                  <a:lnTo>
                    <a:pt x="918" y="784"/>
                  </a:lnTo>
                  <a:lnTo>
                    <a:pt x="918" y="784"/>
                  </a:lnTo>
                  <a:lnTo>
                    <a:pt x="885" y="803"/>
                  </a:lnTo>
                  <a:lnTo>
                    <a:pt x="885" y="803"/>
                  </a:lnTo>
                  <a:lnTo>
                    <a:pt x="856" y="821"/>
                  </a:lnTo>
                  <a:lnTo>
                    <a:pt x="842" y="830"/>
                  </a:lnTo>
                  <a:lnTo>
                    <a:pt x="829" y="839"/>
                  </a:lnTo>
                  <a:lnTo>
                    <a:pt x="819" y="847"/>
                  </a:lnTo>
                  <a:lnTo>
                    <a:pt x="819" y="847"/>
                  </a:lnTo>
                  <a:lnTo>
                    <a:pt x="773" y="881"/>
                  </a:lnTo>
                  <a:lnTo>
                    <a:pt x="729" y="917"/>
                  </a:lnTo>
                  <a:lnTo>
                    <a:pt x="729" y="917"/>
                  </a:lnTo>
                  <a:lnTo>
                    <a:pt x="717" y="925"/>
                  </a:lnTo>
                  <a:lnTo>
                    <a:pt x="717" y="925"/>
                  </a:lnTo>
                  <a:lnTo>
                    <a:pt x="704" y="936"/>
                  </a:lnTo>
                  <a:lnTo>
                    <a:pt x="691" y="948"/>
                  </a:lnTo>
                  <a:lnTo>
                    <a:pt x="678" y="960"/>
                  </a:lnTo>
                  <a:lnTo>
                    <a:pt x="672" y="967"/>
                  </a:lnTo>
                  <a:lnTo>
                    <a:pt x="668" y="974"/>
                  </a:lnTo>
                  <a:lnTo>
                    <a:pt x="664" y="980"/>
                  </a:lnTo>
                  <a:lnTo>
                    <a:pt x="671" y="982"/>
                  </a:lnTo>
                  <a:lnTo>
                    <a:pt x="671" y="982"/>
                  </a:lnTo>
                  <a:lnTo>
                    <a:pt x="699" y="991"/>
                  </a:lnTo>
                  <a:lnTo>
                    <a:pt x="699" y="991"/>
                  </a:lnTo>
                  <a:lnTo>
                    <a:pt x="718" y="996"/>
                  </a:lnTo>
                  <a:lnTo>
                    <a:pt x="738" y="1003"/>
                  </a:lnTo>
                  <a:lnTo>
                    <a:pt x="738" y="1003"/>
                  </a:lnTo>
                  <a:lnTo>
                    <a:pt x="756" y="1007"/>
                  </a:lnTo>
                  <a:lnTo>
                    <a:pt x="772" y="1010"/>
                  </a:lnTo>
                  <a:lnTo>
                    <a:pt x="772" y="1010"/>
                  </a:lnTo>
                  <a:lnTo>
                    <a:pt x="792" y="1014"/>
                  </a:lnTo>
                  <a:lnTo>
                    <a:pt x="811" y="1018"/>
                  </a:lnTo>
                  <a:lnTo>
                    <a:pt x="811" y="1018"/>
                  </a:lnTo>
                  <a:lnTo>
                    <a:pt x="854" y="1028"/>
                  </a:lnTo>
                  <a:lnTo>
                    <a:pt x="897" y="1039"/>
                  </a:lnTo>
                  <a:lnTo>
                    <a:pt x="941" y="1046"/>
                  </a:lnTo>
                  <a:lnTo>
                    <a:pt x="962" y="1049"/>
                  </a:lnTo>
                  <a:lnTo>
                    <a:pt x="984" y="1051"/>
                  </a:lnTo>
                  <a:lnTo>
                    <a:pt x="991" y="1052"/>
                  </a:lnTo>
                  <a:lnTo>
                    <a:pt x="990" y="1045"/>
                  </a:lnTo>
                  <a:lnTo>
                    <a:pt x="990" y="1045"/>
                  </a:lnTo>
                  <a:lnTo>
                    <a:pt x="989" y="1039"/>
                  </a:lnTo>
                  <a:lnTo>
                    <a:pt x="989" y="1039"/>
                  </a:lnTo>
                  <a:lnTo>
                    <a:pt x="987" y="1032"/>
                  </a:lnTo>
                  <a:lnTo>
                    <a:pt x="987" y="1029"/>
                  </a:lnTo>
                  <a:lnTo>
                    <a:pt x="987" y="1027"/>
                  </a:lnTo>
                  <a:lnTo>
                    <a:pt x="987" y="1027"/>
                  </a:lnTo>
                  <a:lnTo>
                    <a:pt x="990" y="1018"/>
                  </a:lnTo>
                  <a:lnTo>
                    <a:pt x="992" y="1008"/>
                  </a:lnTo>
                  <a:lnTo>
                    <a:pt x="993" y="988"/>
                  </a:lnTo>
                  <a:lnTo>
                    <a:pt x="993" y="988"/>
                  </a:lnTo>
                  <a:lnTo>
                    <a:pt x="994" y="974"/>
                  </a:lnTo>
                  <a:lnTo>
                    <a:pt x="994" y="974"/>
                  </a:lnTo>
                  <a:lnTo>
                    <a:pt x="995" y="957"/>
                  </a:lnTo>
                  <a:lnTo>
                    <a:pt x="995" y="957"/>
                  </a:lnTo>
                  <a:lnTo>
                    <a:pt x="998" y="925"/>
                  </a:lnTo>
                  <a:lnTo>
                    <a:pt x="1000" y="910"/>
                  </a:lnTo>
                  <a:lnTo>
                    <a:pt x="1004" y="893"/>
                  </a:lnTo>
                  <a:lnTo>
                    <a:pt x="1004" y="893"/>
                  </a:lnTo>
                  <a:lnTo>
                    <a:pt x="1010" y="856"/>
                  </a:lnTo>
                  <a:lnTo>
                    <a:pt x="1013" y="835"/>
                  </a:lnTo>
                  <a:lnTo>
                    <a:pt x="1015" y="813"/>
                  </a:lnTo>
                  <a:lnTo>
                    <a:pt x="1016" y="793"/>
                  </a:lnTo>
                  <a:lnTo>
                    <a:pt x="1015" y="772"/>
                  </a:lnTo>
                  <a:lnTo>
                    <a:pt x="1014" y="753"/>
                  </a:lnTo>
                  <a:lnTo>
                    <a:pt x="1010" y="734"/>
                  </a:lnTo>
                  <a:lnTo>
                    <a:pt x="1008" y="726"/>
                  </a:lnTo>
                  <a:lnTo>
                    <a:pt x="1002" y="73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3" name="Freeform 207"/>
            <p:cNvSpPr/>
            <p:nvPr/>
          </p:nvSpPr>
          <p:spPr bwMode="auto">
            <a:xfrm>
              <a:off x="4251325" y="2251075"/>
              <a:ext cx="195263" cy="161925"/>
            </a:xfrm>
            <a:custGeom>
              <a:avLst/>
              <a:gdLst/>
              <a:ahLst/>
              <a:cxnLst>
                <a:cxn ang="0">
                  <a:pos x="15" y="307"/>
                </a:cxn>
                <a:cxn ang="0">
                  <a:pos x="9" y="306"/>
                </a:cxn>
                <a:cxn ang="0">
                  <a:pos x="2" y="298"/>
                </a:cxn>
                <a:cxn ang="0">
                  <a:pos x="0" y="293"/>
                </a:cxn>
                <a:cxn ang="0">
                  <a:pos x="2" y="281"/>
                </a:cxn>
                <a:cxn ang="0">
                  <a:pos x="6" y="275"/>
                </a:cxn>
                <a:cxn ang="0">
                  <a:pos x="12" y="272"/>
                </a:cxn>
                <a:cxn ang="0">
                  <a:pos x="18" y="269"/>
                </a:cxn>
                <a:cxn ang="0">
                  <a:pos x="30" y="259"/>
                </a:cxn>
                <a:cxn ang="0">
                  <a:pos x="48" y="238"/>
                </a:cxn>
                <a:cxn ang="0">
                  <a:pos x="59" y="222"/>
                </a:cxn>
                <a:cxn ang="0">
                  <a:pos x="75" y="201"/>
                </a:cxn>
                <a:cxn ang="0">
                  <a:pos x="94" y="180"/>
                </a:cxn>
                <a:cxn ang="0">
                  <a:pos x="136" y="143"/>
                </a:cxn>
                <a:cxn ang="0">
                  <a:pos x="160" y="124"/>
                </a:cxn>
                <a:cxn ang="0">
                  <a:pos x="174" y="112"/>
                </a:cxn>
                <a:cxn ang="0">
                  <a:pos x="224" y="83"/>
                </a:cxn>
                <a:cxn ang="0">
                  <a:pos x="241" y="73"/>
                </a:cxn>
                <a:cxn ang="0">
                  <a:pos x="259" y="63"/>
                </a:cxn>
                <a:cxn ang="0">
                  <a:pos x="305" y="32"/>
                </a:cxn>
                <a:cxn ang="0">
                  <a:pos x="345" y="3"/>
                </a:cxn>
                <a:cxn ang="0">
                  <a:pos x="354" y="0"/>
                </a:cxn>
                <a:cxn ang="0">
                  <a:pos x="359" y="1"/>
                </a:cxn>
                <a:cxn ang="0">
                  <a:pos x="366" y="8"/>
                </a:cxn>
                <a:cxn ang="0">
                  <a:pos x="368" y="12"/>
                </a:cxn>
                <a:cxn ang="0">
                  <a:pos x="369" y="22"/>
                </a:cxn>
                <a:cxn ang="0">
                  <a:pos x="367" y="29"/>
                </a:cxn>
                <a:cxn ang="0">
                  <a:pos x="362" y="35"/>
                </a:cxn>
                <a:cxn ang="0">
                  <a:pos x="339" y="51"/>
                </a:cxn>
                <a:cxn ang="0">
                  <a:pos x="270" y="96"/>
                </a:cxn>
                <a:cxn ang="0">
                  <a:pos x="240" y="115"/>
                </a:cxn>
                <a:cxn ang="0">
                  <a:pos x="180" y="157"/>
                </a:cxn>
                <a:cxn ang="0">
                  <a:pos x="151" y="179"/>
                </a:cxn>
                <a:cxn ang="0">
                  <a:pos x="109" y="218"/>
                </a:cxn>
                <a:cxn ang="0">
                  <a:pos x="78" y="252"/>
                </a:cxn>
                <a:cxn ang="0">
                  <a:pos x="69" y="264"/>
                </a:cxn>
                <a:cxn ang="0">
                  <a:pos x="47" y="290"/>
                </a:cxn>
                <a:cxn ang="0">
                  <a:pos x="35" y="300"/>
                </a:cxn>
                <a:cxn ang="0">
                  <a:pos x="21" y="306"/>
                </a:cxn>
                <a:cxn ang="0">
                  <a:pos x="15" y="307"/>
                </a:cxn>
              </a:cxnLst>
              <a:rect l="0" t="0" r="r" b="b"/>
              <a:pathLst>
                <a:path w="369" h="307">
                  <a:moveTo>
                    <a:pt x="15" y="307"/>
                  </a:moveTo>
                  <a:lnTo>
                    <a:pt x="15" y="307"/>
                  </a:lnTo>
                  <a:lnTo>
                    <a:pt x="12" y="307"/>
                  </a:lnTo>
                  <a:lnTo>
                    <a:pt x="9" y="306"/>
                  </a:lnTo>
                  <a:lnTo>
                    <a:pt x="5" y="303"/>
                  </a:lnTo>
                  <a:lnTo>
                    <a:pt x="2" y="29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4" y="277"/>
                  </a:lnTo>
                  <a:lnTo>
                    <a:pt x="6" y="275"/>
                  </a:lnTo>
                  <a:lnTo>
                    <a:pt x="9" y="273"/>
                  </a:lnTo>
                  <a:lnTo>
                    <a:pt x="12" y="272"/>
                  </a:lnTo>
                  <a:lnTo>
                    <a:pt x="12" y="272"/>
                  </a:lnTo>
                  <a:lnTo>
                    <a:pt x="18" y="269"/>
                  </a:lnTo>
                  <a:lnTo>
                    <a:pt x="24" y="265"/>
                  </a:lnTo>
                  <a:lnTo>
                    <a:pt x="30" y="259"/>
                  </a:lnTo>
                  <a:lnTo>
                    <a:pt x="36" y="253"/>
                  </a:lnTo>
                  <a:lnTo>
                    <a:pt x="48" y="238"/>
                  </a:lnTo>
                  <a:lnTo>
                    <a:pt x="59" y="222"/>
                  </a:lnTo>
                  <a:lnTo>
                    <a:pt x="59" y="222"/>
                  </a:lnTo>
                  <a:lnTo>
                    <a:pt x="68" y="210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94" y="180"/>
                  </a:lnTo>
                  <a:lnTo>
                    <a:pt x="114" y="162"/>
                  </a:lnTo>
                  <a:lnTo>
                    <a:pt x="136" y="143"/>
                  </a:lnTo>
                  <a:lnTo>
                    <a:pt x="157" y="12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74" y="112"/>
                  </a:lnTo>
                  <a:lnTo>
                    <a:pt x="190" y="102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41" y="73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83" y="47"/>
                  </a:lnTo>
                  <a:lnTo>
                    <a:pt x="305" y="32"/>
                  </a:lnTo>
                  <a:lnTo>
                    <a:pt x="345" y="3"/>
                  </a:lnTo>
                  <a:lnTo>
                    <a:pt x="345" y="3"/>
                  </a:lnTo>
                  <a:lnTo>
                    <a:pt x="350" y="1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9" y="1"/>
                  </a:lnTo>
                  <a:lnTo>
                    <a:pt x="363" y="4"/>
                  </a:lnTo>
                  <a:lnTo>
                    <a:pt x="366" y="8"/>
                  </a:lnTo>
                  <a:lnTo>
                    <a:pt x="368" y="12"/>
                  </a:lnTo>
                  <a:lnTo>
                    <a:pt x="368" y="12"/>
                  </a:lnTo>
                  <a:lnTo>
                    <a:pt x="369" y="16"/>
                  </a:lnTo>
                  <a:lnTo>
                    <a:pt x="369" y="22"/>
                  </a:lnTo>
                  <a:lnTo>
                    <a:pt x="369" y="25"/>
                  </a:lnTo>
                  <a:lnTo>
                    <a:pt x="367" y="29"/>
                  </a:lnTo>
                  <a:lnTo>
                    <a:pt x="365" y="32"/>
                  </a:lnTo>
                  <a:lnTo>
                    <a:pt x="362" y="35"/>
                  </a:lnTo>
                  <a:lnTo>
                    <a:pt x="362" y="35"/>
                  </a:lnTo>
                  <a:lnTo>
                    <a:pt x="339" y="51"/>
                  </a:lnTo>
                  <a:lnTo>
                    <a:pt x="317" y="67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40" y="115"/>
                  </a:lnTo>
                  <a:lnTo>
                    <a:pt x="210" y="135"/>
                  </a:lnTo>
                  <a:lnTo>
                    <a:pt x="180" y="157"/>
                  </a:lnTo>
                  <a:lnTo>
                    <a:pt x="151" y="179"/>
                  </a:lnTo>
                  <a:lnTo>
                    <a:pt x="151" y="179"/>
                  </a:lnTo>
                  <a:lnTo>
                    <a:pt x="131" y="198"/>
                  </a:lnTo>
                  <a:lnTo>
                    <a:pt x="109" y="218"/>
                  </a:lnTo>
                  <a:lnTo>
                    <a:pt x="88" y="239"/>
                  </a:lnTo>
                  <a:lnTo>
                    <a:pt x="78" y="252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59" y="277"/>
                  </a:lnTo>
                  <a:lnTo>
                    <a:pt x="47" y="290"/>
                  </a:lnTo>
                  <a:lnTo>
                    <a:pt x="42" y="295"/>
                  </a:lnTo>
                  <a:lnTo>
                    <a:pt x="35" y="300"/>
                  </a:lnTo>
                  <a:lnTo>
                    <a:pt x="29" y="304"/>
                  </a:lnTo>
                  <a:lnTo>
                    <a:pt x="21" y="306"/>
                  </a:lnTo>
                  <a:lnTo>
                    <a:pt x="21" y="306"/>
                  </a:lnTo>
                  <a:lnTo>
                    <a:pt x="15" y="307"/>
                  </a:lnTo>
                  <a:lnTo>
                    <a:pt x="15" y="30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4" name="Freeform 208"/>
            <p:cNvSpPr/>
            <p:nvPr/>
          </p:nvSpPr>
          <p:spPr bwMode="auto">
            <a:xfrm>
              <a:off x="4284663" y="2282825"/>
              <a:ext cx="195263" cy="171450"/>
            </a:xfrm>
            <a:custGeom>
              <a:avLst/>
              <a:gdLst/>
              <a:ahLst/>
              <a:cxnLst>
                <a:cxn ang="0">
                  <a:pos x="15" y="323"/>
                </a:cxn>
                <a:cxn ang="0">
                  <a:pos x="6" y="319"/>
                </a:cxn>
                <a:cxn ang="0">
                  <a:pos x="1" y="309"/>
                </a:cxn>
                <a:cxn ang="0">
                  <a:pos x="0" y="306"/>
                </a:cxn>
                <a:cxn ang="0">
                  <a:pos x="0" y="297"/>
                </a:cxn>
                <a:cxn ang="0">
                  <a:pos x="4" y="290"/>
                </a:cxn>
                <a:cxn ang="0">
                  <a:pos x="7" y="287"/>
                </a:cxn>
                <a:cxn ang="0">
                  <a:pos x="15" y="277"/>
                </a:cxn>
                <a:cxn ang="0">
                  <a:pos x="20" y="266"/>
                </a:cxn>
                <a:cxn ang="0">
                  <a:pos x="29" y="253"/>
                </a:cxn>
                <a:cxn ang="0">
                  <a:pos x="48" y="230"/>
                </a:cxn>
                <a:cxn ang="0">
                  <a:pos x="68" y="211"/>
                </a:cxn>
                <a:cxn ang="0">
                  <a:pos x="94" y="190"/>
                </a:cxn>
                <a:cxn ang="0">
                  <a:pos x="126" y="162"/>
                </a:cxn>
                <a:cxn ang="0">
                  <a:pos x="159" y="135"/>
                </a:cxn>
                <a:cxn ang="0">
                  <a:pos x="187" y="111"/>
                </a:cxn>
                <a:cxn ang="0">
                  <a:pos x="236" y="73"/>
                </a:cxn>
                <a:cxn ang="0">
                  <a:pos x="254" y="61"/>
                </a:cxn>
                <a:cxn ang="0">
                  <a:pos x="311" y="23"/>
                </a:cxn>
                <a:cxn ang="0">
                  <a:pos x="344" y="3"/>
                </a:cxn>
                <a:cxn ang="0">
                  <a:pos x="348" y="1"/>
                </a:cxn>
                <a:cxn ang="0">
                  <a:pos x="352" y="0"/>
                </a:cxn>
                <a:cxn ang="0">
                  <a:pos x="358" y="2"/>
                </a:cxn>
                <a:cxn ang="0">
                  <a:pos x="366" y="9"/>
                </a:cxn>
                <a:cxn ang="0">
                  <a:pos x="368" y="14"/>
                </a:cxn>
                <a:cxn ang="0">
                  <a:pos x="369" y="22"/>
                </a:cxn>
                <a:cxn ang="0">
                  <a:pos x="366" y="29"/>
                </a:cxn>
                <a:cxn ang="0">
                  <a:pos x="361" y="35"/>
                </a:cxn>
                <a:cxn ang="0">
                  <a:pos x="325" y="57"/>
                </a:cxn>
                <a:cxn ang="0">
                  <a:pos x="271" y="92"/>
                </a:cxn>
                <a:cxn ang="0">
                  <a:pos x="250" y="107"/>
                </a:cxn>
                <a:cxn ang="0">
                  <a:pos x="190" y="157"/>
                </a:cxn>
                <a:cxn ang="0">
                  <a:pos x="164" y="179"/>
                </a:cxn>
                <a:cxn ang="0">
                  <a:pos x="134" y="203"/>
                </a:cxn>
                <a:cxn ang="0">
                  <a:pos x="102" y="229"/>
                </a:cxn>
                <a:cxn ang="0">
                  <a:pos x="72" y="258"/>
                </a:cxn>
                <a:cxn ang="0">
                  <a:pos x="66" y="264"/>
                </a:cxn>
                <a:cxn ang="0">
                  <a:pos x="51" y="286"/>
                </a:cxn>
                <a:cxn ang="0">
                  <a:pos x="46" y="295"/>
                </a:cxn>
                <a:cxn ang="0">
                  <a:pos x="33" y="312"/>
                </a:cxn>
                <a:cxn ang="0">
                  <a:pos x="24" y="319"/>
                </a:cxn>
                <a:cxn ang="0">
                  <a:pos x="15" y="323"/>
                </a:cxn>
              </a:cxnLst>
              <a:rect l="0" t="0" r="r" b="b"/>
              <a:pathLst>
                <a:path w="369" h="323">
                  <a:moveTo>
                    <a:pt x="15" y="323"/>
                  </a:moveTo>
                  <a:lnTo>
                    <a:pt x="15" y="323"/>
                  </a:lnTo>
                  <a:lnTo>
                    <a:pt x="10" y="322"/>
                  </a:lnTo>
                  <a:lnTo>
                    <a:pt x="6" y="319"/>
                  </a:lnTo>
                  <a:lnTo>
                    <a:pt x="3" y="315"/>
                  </a:lnTo>
                  <a:lnTo>
                    <a:pt x="1" y="309"/>
                  </a:lnTo>
                  <a:lnTo>
                    <a:pt x="1" y="309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2" y="294"/>
                  </a:lnTo>
                  <a:lnTo>
                    <a:pt x="4" y="290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11" y="283"/>
                  </a:lnTo>
                  <a:lnTo>
                    <a:pt x="15" y="277"/>
                  </a:lnTo>
                  <a:lnTo>
                    <a:pt x="20" y="266"/>
                  </a:lnTo>
                  <a:lnTo>
                    <a:pt x="20" y="266"/>
                  </a:lnTo>
                  <a:lnTo>
                    <a:pt x="24" y="259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48" y="230"/>
                  </a:lnTo>
                  <a:lnTo>
                    <a:pt x="59" y="22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94" y="190"/>
                  </a:lnTo>
                  <a:lnTo>
                    <a:pt x="94" y="190"/>
                  </a:lnTo>
                  <a:lnTo>
                    <a:pt x="126" y="162"/>
                  </a:lnTo>
                  <a:lnTo>
                    <a:pt x="159" y="135"/>
                  </a:lnTo>
                  <a:lnTo>
                    <a:pt x="159" y="135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220" y="85"/>
                  </a:lnTo>
                  <a:lnTo>
                    <a:pt x="236" y="73"/>
                  </a:lnTo>
                  <a:lnTo>
                    <a:pt x="254" y="61"/>
                  </a:lnTo>
                  <a:lnTo>
                    <a:pt x="254" y="61"/>
                  </a:lnTo>
                  <a:lnTo>
                    <a:pt x="282" y="41"/>
                  </a:lnTo>
                  <a:lnTo>
                    <a:pt x="311" y="23"/>
                  </a:lnTo>
                  <a:lnTo>
                    <a:pt x="311" y="2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8" y="1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55" y="1"/>
                  </a:lnTo>
                  <a:lnTo>
                    <a:pt x="358" y="2"/>
                  </a:lnTo>
                  <a:lnTo>
                    <a:pt x="363" y="5"/>
                  </a:lnTo>
                  <a:lnTo>
                    <a:pt x="366" y="9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69" y="17"/>
                  </a:lnTo>
                  <a:lnTo>
                    <a:pt x="369" y="22"/>
                  </a:lnTo>
                  <a:lnTo>
                    <a:pt x="368" y="25"/>
                  </a:lnTo>
                  <a:lnTo>
                    <a:pt x="366" y="29"/>
                  </a:lnTo>
                  <a:lnTo>
                    <a:pt x="364" y="32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25" y="57"/>
                  </a:lnTo>
                  <a:lnTo>
                    <a:pt x="325" y="57"/>
                  </a:lnTo>
                  <a:lnTo>
                    <a:pt x="271" y="92"/>
                  </a:lnTo>
                  <a:lnTo>
                    <a:pt x="271" y="92"/>
                  </a:lnTo>
                  <a:lnTo>
                    <a:pt x="250" y="107"/>
                  </a:lnTo>
                  <a:lnTo>
                    <a:pt x="229" y="123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64" y="179"/>
                  </a:lnTo>
                  <a:lnTo>
                    <a:pt x="164" y="179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02" y="229"/>
                  </a:lnTo>
                  <a:lnTo>
                    <a:pt x="86" y="242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66" y="264"/>
                  </a:lnTo>
                  <a:lnTo>
                    <a:pt x="61" y="271"/>
                  </a:lnTo>
                  <a:lnTo>
                    <a:pt x="51" y="286"/>
                  </a:lnTo>
                  <a:lnTo>
                    <a:pt x="51" y="286"/>
                  </a:lnTo>
                  <a:lnTo>
                    <a:pt x="46" y="295"/>
                  </a:lnTo>
                  <a:lnTo>
                    <a:pt x="40" y="303"/>
                  </a:lnTo>
                  <a:lnTo>
                    <a:pt x="33" y="312"/>
                  </a:lnTo>
                  <a:lnTo>
                    <a:pt x="24" y="319"/>
                  </a:lnTo>
                  <a:lnTo>
                    <a:pt x="24" y="319"/>
                  </a:lnTo>
                  <a:lnTo>
                    <a:pt x="19" y="322"/>
                  </a:lnTo>
                  <a:lnTo>
                    <a:pt x="15" y="323"/>
                  </a:lnTo>
                  <a:lnTo>
                    <a:pt x="15" y="3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5" name="Freeform 209"/>
            <p:cNvSpPr/>
            <p:nvPr/>
          </p:nvSpPr>
          <p:spPr bwMode="auto">
            <a:xfrm>
              <a:off x="4446588" y="2346325"/>
              <a:ext cx="285750" cy="307975"/>
            </a:xfrm>
            <a:custGeom>
              <a:avLst/>
              <a:gdLst/>
              <a:ahLst/>
              <a:cxnLst>
                <a:cxn ang="0">
                  <a:pos x="524" y="583"/>
                </a:cxn>
                <a:cxn ang="0">
                  <a:pos x="515" y="580"/>
                </a:cxn>
                <a:cxn ang="0">
                  <a:pos x="501" y="571"/>
                </a:cxn>
                <a:cxn ang="0">
                  <a:pos x="476" y="549"/>
                </a:cxn>
                <a:cxn ang="0">
                  <a:pos x="437" y="513"/>
                </a:cxn>
                <a:cxn ang="0">
                  <a:pos x="414" y="488"/>
                </a:cxn>
                <a:cxn ang="0">
                  <a:pos x="388" y="460"/>
                </a:cxn>
                <a:cxn ang="0">
                  <a:pos x="339" y="409"/>
                </a:cxn>
                <a:cxn ang="0">
                  <a:pos x="300" y="361"/>
                </a:cxn>
                <a:cxn ang="0">
                  <a:pos x="288" y="344"/>
                </a:cxn>
                <a:cxn ang="0">
                  <a:pos x="246" y="293"/>
                </a:cxn>
                <a:cxn ang="0">
                  <a:pos x="202" y="245"/>
                </a:cxn>
                <a:cxn ang="0">
                  <a:pos x="167" y="208"/>
                </a:cxn>
                <a:cxn ang="0">
                  <a:pos x="134" y="170"/>
                </a:cxn>
                <a:cxn ang="0">
                  <a:pos x="121" y="153"/>
                </a:cxn>
                <a:cxn ang="0">
                  <a:pos x="95" y="121"/>
                </a:cxn>
                <a:cxn ang="0">
                  <a:pos x="54" y="76"/>
                </a:cxn>
                <a:cxn ang="0">
                  <a:pos x="24" y="48"/>
                </a:cxn>
                <a:cxn ang="0">
                  <a:pos x="8" y="36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4" y="8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5" y="3"/>
                </a:cxn>
                <a:cxn ang="0">
                  <a:pos x="41" y="15"/>
                </a:cxn>
                <a:cxn ang="0">
                  <a:pos x="70" y="41"/>
                </a:cxn>
                <a:cxn ang="0">
                  <a:pos x="110" y="84"/>
                </a:cxn>
                <a:cxn ang="0">
                  <a:pos x="136" y="115"/>
                </a:cxn>
                <a:cxn ang="0">
                  <a:pos x="206" y="198"/>
                </a:cxn>
                <a:cxn ang="0">
                  <a:pos x="290" y="291"/>
                </a:cxn>
                <a:cxn ang="0">
                  <a:pos x="303" y="306"/>
                </a:cxn>
                <a:cxn ang="0">
                  <a:pos x="341" y="353"/>
                </a:cxn>
                <a:cxn ang="0">
                  <a:pos x="371" y="390"/>
                </a:cxn>
                <a:cxn ang="0">
                  <a:pos x="403" y="425"/>
                </a:cxn>
                <a:cxn ang="0">
                  <a:pos x="433" y="457"/>
                </a:cxn>
                <a:cxn ang="0">
                  <a:pos x="457" y="482"/>
                </a:cxn>
                <a:cxn ang="0">
                  <a:pos x="493" y="518"/>
                </a:cxn>
                <a:cxn ang="0">
                  <a:pos x="519" y="540"/>
                </a:cxn>
                <a:cxn ang="0">
                  <a:pos x="532" y="549"/>
                </a:cxn>
                <a:cxn ang="0">
                  <a:pos x="539" y="554"/>
                </a:cxn>
                <a:cxn ang="0">
                  <a:pos x="541" y="560"/>
                </a:cxn>
                <a:cxn ang="0">
                  <a:pos x="541" y="570"/>
                </a:cxn>
                <a:cxn ang="0">
                  <a:pos x="539" y="575"/>
                </a:cxn>
                <a:cxn ang="0">
                  <a:pos x="530" y="582"/>
                </a:cxn>
                <a:cxn ang="0">
                  <a:pos x="524" y="583"/>
                </a:cxn>
              </a:cxnLst>
              <a:rect l="0" t="0" r="r" b="b"/>
              <a:pathLst>
                <a:path w="541" h="583">
                  <a:moveTo>
                    <a:pt x="524" y="583"/>
                  </a:moveTo>
                  <a:lnTo>
                    <a:pt x="524" y="583"/>
                  </a:lnTo>
                  <a:lnTo>
                    <a:pt x="520" y="582"/>
                  </a:lnTo>
                  <a:lnTo>
                    <a:pt x="515" y="580"/>
                  </a:lnTo>
                  <a:lnTo>
                    <a:pt x="515" y="580"/>
                  </a:lnTo>
                  <a:lnTo>
                    <a:pt x="501" y="571"/>
                  </a:lnTo>
                  <a:lnTo>
                    <a:pt x="488" y="560"/>
                  </a:lnTo>
                  <a:lnTo>
                    <a:pt x="476" y="549"/>
                  </a:lnTo>
                  <a:lnTo>
                    <a:pt x="462" y="538"/>
                  </a:lnTo>
                  <a:lnTo>
                    <a:pt x="437" y="513"/>
                  </a:lnTo>
                  <a:lnTo>
                    <a:pt x="414" y="488"/>
                  </a:lnTo>
                  <a:lnTo>
                    <a:pt x="414" y="488"/>
                  </a:lnTo>
                  <a:lnTo>
                    <a:pt x="388" y="460"/>
                  </a:lnTo>
                  <a:lnTo>
                    <a:pt x="388" y="460"/>
                  </a:lnTo>
                  <a:lnTo>
                    <a:pt x="365" y="437"/>
                  </a:lnTo>
                  <a:lnTo>
                    <a:pt x="339" y="409"/>
                  </a:lnTo>
                  <a:lnTo>
                    <a:pt x="313" y="377"/>
                  </a:lnTo>
                  <a:lnTo>
                    <a:pt x="300" y="361"/>
                  </a:lnTo>
                  <a:lnTo>
                    <a:pt x="288" y="344"/>
                  </a:lnTo>
                  <a:lnTo>
                    <a:pt x="288" y="344"/>
                  </a:lnTo>
                  <a:lnTo>
                    <a:pt x="268" y="319"/>
                  </a:lnTo>
                  <a:lnTo>
                    <a:pt x="246" y="293"/>
                  </a:lnTo>
                  <a:lnTo>
                    <a:pt x="224" y="269"/>
                  </a:lnTo>
                  <a:lnTo>
                    <a:pt x="202" y="245"/>
                  </a:lnTo>
                  <a:lnTo>
                    <a:pt x="202" y="245"/>
                  </a:lnTo>
                  <a:lnTo>
                    <a:pt x="167" y="208"/>
                  </a:lnTo>
                  <a:lnTo>
                    <a:pt x="150" y="189"/>
                  </a:lnTo>
                  <a:lnTo>
                    <a:pt x="134" y="170"/>
                  </a:lnTo>
                  <a:lnTo>
                    <a:pt x="134" y="170"/>
                  </a:lnTo>
                  <a:lnTo>
                    <a:pt x="121" y="153"/>
                  </a:lnTo>
                  <a:lnTo>
                    <a:pt x="121" y="153"/>
                  </a:lnTo>
                  <a:lnTo>
                    <a:pt x="95" y="121"/>
                  </a:lnTo>
                  <a:lnTo>
                    <a:pt x="69" y="90"/>
                  </a:lnTo>
                  <a:lnTo>
                    <a:pt x="54" y="76"/>
                  </a:lnTo>
                  <a:lnTo>
                    <a:pt x="40" y="61"/>
                  </a:lnTo>
                  <a:lnTo>
                    <a:pt x="24" y="48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5" y="32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4" y="8"/>
                  </a:lnTo>
                  <a:lnTo>
                    <a:pt x="7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41" y="15"/>
                  </a:lnTo>
                  <a:lnTo>
                    <a:pt x="55" y="28"/>
                  </a:lnTo>
                  <a:lnTo>
                    <a:pt x="70" y="41"/>
                  </a:lnTo>
                  <a:lnTo>
                    <a:pt x="83" y="55"/>
                  </a:lnTo>
                  <a:lnTo>
                    <a:pt x="110" y="84"/>
                  </a:lnTo>
                  <a:lnTo>
                    <a:pt x="136" y="115"/>
                  </a:lnTo>
                  <a:lnTo>
                    <a:pt x="136" y="115"/>
                  </a:lnTo>
                  <a:lnTo>
                    <a:pt x="170" y="156"/>
                  </a:lnTo>
                  <a:lnTo>
                    <a:pt x="206" y="198"/>
                  </a:lnTo>
                  <a:lnTo>
                    <a:pt x="246" y="242"/>
                  </a:lnTo>
                  <a:lnTo>
                    <a:pt x="290" y="291"/>
                  </a:lnTo>
                  <a:lnTo>
                    <a:pt x="290" y="291"/>
                  </a:lnTo>
                  <a:lnTo>
                    <a:pt x="303" y="306"/>
                  </a:lnTo>
                  <a:lnTo>
                    <a:pt x="317" y="322"/>
                  </a:lnTo>
                  <a:lnTo>
                    <a:pt x="341" y="353"/>
                  </a:lnTo>
                  <a:lnTo>
                    <a:pt x="341" y="353"/>
                  </a:lnTo>
                  <a:lnTo>
                    <a:pt x="371" y="390"/>
                  </a:lnTo>
                  <a:lnTo>
                    <a:pt x="387" y="407"/>
                  </a:lnTo>
                  <a:lnTo>
                    <a:pt x="403" y="425"/>
                  </a:lnTo>
                  <a:lnTo>
                    <a:pt x="403" y="425"/>
                  </a:lnTo>
                  <a:lnTo>
                    <a:pt x="433" y="457"/>
                  </a:lnTo>
                  <a:lnTo>
                    <a:pt x="433" y="457"/>
                  </a:lnTo>
                  <a:lnTo>
                    <a:pt x="457" y="482"/>
                  </a:lnTo>
                  <a:lnTo>
                    <a:pt x="481" y="507"/>
                  </a:lnTo>
                  <a:lnTo>
                    <a:pt x="493" y="518"/>
                  </a:lnTo>
                  <a:lnTo>
                    <a:pt x="507" y="529"/>
                  </a:lnTo>
                  <a:lnTo>
                    <a:pt x="519" y="540"/>
                  </a:lnTo>
                  <a:lnTo>
                    <a:pt x="532" y="549"/>
                  </a:lnTo>
                  <a:lnTo>
                    <a:pt x="532" y="549"/>
                  </a:lnTo>
                  <a:lnTo>
                    <a:pt x="537" y="552"/>
                  </a:lnTo>
                  <a:lnTo>
                    <a:pt x="539" y="554"/>
                  </a:lnTo>
                  <a:lnTo>
                    <a:pt x="540" y="557"/>
                  </a:lnTo>
                  <a:lnTo>
                    <a:pt x="541" y="560"/>
                  </a:lnTo>
                  <a:lnTo>
                    <a:pt x="541" y="565"/>
                  </a:lnTo>
                  <a:lnTo>
                    <a:pt x="541" y="570"/>
                  </a:lnTo>
                  <a:lnTo>
                    <a:pt x="541" y="570"/>
                  </a:lnTo>
                  <a:lnTo>
                    <a:pt x="539" y="575"/>
                  </a:lnTo>
                  <a:lnTo>
                    <a:pt x="534" y="579"/>
                  </a:lnTo>
                  <a:lnTo>
                    <a:pt x="530" y="582"/>
                  </a:lnTo>
                  <a:lnTo>
                    <a:pt x="527" y="583"/>
                  </a:lnTo>
                  <a:lnTo>
                    <a:pt x="524" y="583"/>
                  </a:lnTo>
                  <a:lnTo>
                    <a:pt x="524" y="58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6" name="Freeform 210"/>
            <p:cNvSpPr/>
            <p:nvPr/>
          </p:nvSpPr>
          <p:spPr bwMode="auto">
            <a:xfrm>
              <a:off x="4349750" y="2435225"/>
              <a:ext cx="273050" cy="288925"/>
            </a:xfrm>
            <a:custGeom>
              <a:avLst/>
              <a:gdLst/>
              <a:ahLst/>
              <a:cxnLst>
                <a:cxn ang="0">
                  <a:pos x="493" y="546"/>
                </a:cxn>
                <a:cxn ang="0">
                  <a:pos x="481" y="537"/>
                </a:cxn>
                <a:cxn ang="0">
                  <a:pos x="475" y="524"/>
                </a:cxn>
                <a:cxn ang="0">
                  <a:pos x="457" y="505"/>
                </a:cxn>
                <a:cxn ang="0">
                  <a:pos x="444" y="490"/>
                </a:cxn>
                <a:cxn ang="0">
                  <a:pos x="436" y="479"/>
                </a:cxn>
                <a:cxn ang="0">
                  <a:pos x="411" y="452"/>
                </a:cxn>
                <a:cxn ang="0">
                  <a:pos x="402" y="443"/>
                </a:cxn>
                <a:cxn ang="0">
                  <a:pos x="387" y="420"/>
                </a:cxn>
                <a:cxn ang="0">
                  <a:pos x="376" y="410"/>
                </a:cxn>
                <a:cxn ang="0">
                  <a:pos x="345" y="378"/>
                </a:cxn>
                <a:cxn ang="0">
                  <a:pos x="321" y="352"/>
                </a:cxn>
                <a:cxn ang="0">
                  <a:pos x="280" y="313"/>
                </a:cxn>
                <a:cxn ang="0">
                  <a:pos x="252" y="285"/>
                </a:cxn>
                <a:cxn ang="0">
                  <a:pos x="151" y="183"/>
                </a:cxn>
                <a:cxn ang="0">
                  <a:pos x="106" y="136"/>
                </a:cxn>
                <a:cxn ang="0">
                  <a:pos x="64" y="92"/>
                </a:cxn>
                <a:cxn ang="0">
                  <a:pos x="33" y="58"/>
                </a:cxn>
                <a:cxn ang="0">
                  <a:pos x="13" y="39"/>
                </a:cxn>
                <a:cxn ang="0">
                  <a:pos x="3" y="26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19" y="0"/>
                </a:cxn>
                <a:cxn ang="0">
                  <a:pos x="26" y="2"/>
                </a:cxn>
                <a:cxn ang="0">
                  <a:pos x="34" y="8"/>
                </a:cxn>
                <a:cxn ang="0">
                  <a:pos x="72" y="47"/>
                </a:cxn>
                <a:cxn ang="0">
                  <a:pos x="94" y="67"/>
                </a:cxn>
                <a:cxn ang="0">
                  <a:pos x="151" y="133"/>
                </a:cxn>
                <a:cxn ang="0">
                  <a:pos x="191" y="176"/>
                </a:cxn>
                <a:cxn ang="0">
                  <a:pos x="275" y="260"/>
                </a:cxn>
                <a:cxn ang="0">
                  <a:pos x="311" y="293"/>
                </a:cxn>
                <a:cxn ang="0">
                  <a:pos x="364" y="343"/>
                </a:cxn>
                <a:cxn ang="0">
                  <a:pos x="407" y="387"/>
                </a:cxn>
                <a:cxn ang="0">
                  <a:pos x="423" y="411"/>
                </a:cxn>
                <a:cxn ang="0">
                  <a:pos x="440" y="429"/>
                </a:cxn>
                <a:cxn ang="0">
                  <a:pos x="452" y="440"/>
                </a:cxn>
                <a:cxn ang="0">
                  <a:pos x="460" y="452"/>
                </a:cxn>
                <a:cxn ang="0">
                  <a:pos x="481" y="478"/>
                </a:cxn>
                <a:cxn ang="0">
                  <a:pos x="496" y="493"/>
                </a:cxn>
                <a:cxn ang="0">
                  <a:pos x="508" y="510"/>
                </a:cxn>
                <a:cxn ang="0">
                  <a:pos x="512" y="513"/>
                </a:cxn>
                <a:cxn ang="0">
                  <a:pos x="515" y="524"/>
                </a:cxn>
                <a:cxn ang="0">
                  <a:pos x="515" y="533"/>
                </a:cxn>
                <a:cxn ang="0">
                  <a:pos x="510" y="542"/>
                </a:cxn>
                <a:cxn ang="0">
                  <a:pos x="499" y="546"/>
                </a:cxn>
              </a:cxnLst>
              <a:rect l="0" t="0" r="r" b="b"/>
              <a:pathLst>
                <a:path w="515" h="546">
                  <a:moveTo>
                    <a:pt x="499" y="546"/>
                  </a:moveTo>
                  <a:lnTo>
                    <a:pt x="499" y="546"/>
                  </a:lnTo>
                  <a:lnTo>
                    <a:pt x="493" y="546"/>
                  </a:lnTo>
                  <a:lnTo>
                    <a:pt x="488" y="543"/>
                  </a:lnTo>
                  <a:lnTo>
                    <a:pt x="483" y="540"/>
                  </a:lnTo>
                  <a:lnTo>
                    <a:pt x="481" y="537"/>
                  </a:lnTo>
                  <a:lnTo>
                    <a:pt x="480" y="534"/>
                  </a:lnTo>
                  <a:lnTo>
                    <a:pt x="480" y="534"/>
                  </a:lnTo>
                  <a:lnTo>
                    <a:pt x="475" y="524"/>
                  </a:lnTo>
                  <a:lnTo>
                    <a:pt x="470" y="517"/>
                  </a:lnTo>
                  <a:lnTo>
                    <a:pt x="463" y="511"/>
                  </a:lnTo>
                  <a:lnTo>
                    <a:pt x="457" y="505"/>
                  </a:lnTo>
                  <a:lnTo>
                    <a:pt x="457" y="505"/>
                  </a:lnTo>
                  <a:lnTo>
                    <a:pt x="450" y="498"/>
                  </a:lnTo>
                  <a:lnTo>
                    <a:pt x="444" y="490"/>
                  </a:lnTo>
                  <a:lnTo>
                    <a:pt x="444" y="490"/>
                  </a:lnTo>
                  <a:lnTo>
                    <a:pt x="436" y="479"/>
                  </a:lnTo>
                  <a:lnTo>
                    <a:pt x="436" y="479"/>
                  </a:lnTo>
                  <a:lnTo>
                    <a:pt x="425" y="466"/>
                  </a:lnTo>
                  <a:lnTo>
                    <a:pt x="419" y="458"/>
                  </a:lnTo>
                  <a:lnTo>
                    <a:pt x="411" y="452"/>
                  </a:lnTo>
                  <a:lnTo>
                    <a:pt x="411" y="452"/>
                  </a:lnTo>
                  <a:lnTo>
                    <a:pt x="407" y="448"/>
                  </a:lnTo>
                  <a:lnTo>
                    <a:pt x="402" y="443"/>
                  </a:lnTo>
                  <a:lnTo>
                    <a:pt x="395" y="433"/>
                  </a:lnTo>
                  <a:lnTo>
                    <a:pt x="395" y="433"/>
                  </a:lnTo>
                  <a:lnTo>
                    <a:pt x="387" y="420"/>
                  </a:lnTo>
                  <a:lnTo>
                    <a:pt x="382" y="415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67" y="404"/>
                  </a:lnTo>
                  <a:lnTo>
                    <a:pt x="360" y="395"/>
                  </a:lnTo>
                  <a:lnTo>
                    <a:pt x="345" y="378"/>
                  </a:lnTo>
                  <a:lnTo>
                    <a:pt x="345" y="378"/>
                  </a:lnTo>
                  <a:lnTo>
                    <a:pt x="333" y="364"/>
                  </a:lnTo>
                  <a:lnTo>
                    <a:pt x="321" y="352"/>
                  </a:lnTo>
                  <a:lnTo>
                    <a:pt x="321" y="352"/>
                  </a:lnTo>
                  <a:lnTo>
                    <a:pt x="299" y="332"/>
                  </a:lnTo>
                  <a:lnTo>
                    <a:pt x="280" y="313"/>
                  </a:lnTo>
                  <a:lnTo>
                    <a:pt x="280" y="313"/>
                  </a:lnTo>
                  <a:lnTo>
                    <a:pt x="252" y="285"/>
                  </a:lnTo>
                  <a:lnTo>
                    <a:pt x="252" y="285"/>
                  </a:lnTo>
                  <a:lnTo>
                    <a:pt x="225" y="260"/>
                  </a:lnTo>
                  <a:lnTo>
                    <a:pt x="200" y="234"/>
                  </a:lnTo>
                  <a:lnTo>
                    <a:pt x="151" y="183"/>
                  </a:lnTo>
                  <a:lnTo>
                    <a:pt x="151" y="183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64" y="9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3" y="5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5" y="6"/>
                  </a:lnTo>
                  <a:lnTo>
                    <a:pt x="9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1" y="4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42" y="18"/>
                  </a:lnTo>
                  <a:lnTo>
                    <a:pt x="51" y="29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83" y="5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24" y="100"/>
                  </a:lnTo>
                  <a:lnTo>
                    <a:pt x="151" y="133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91" y="176"/>
                  </a:lnTo>
                  <a:lnTo>
                    <a:pt x="219" y="205"/>
                  </a:lnTo>
                  <a:lnTo>
                    <a:pt x="247" y="232"/>
                  </a:lnTo>
                  <a:lnTo>
                    <a:pt x="275" y="260"/>
                  </a:lnTo>
                  <a:lnTo>
                    <a:pt x="275" y="260"/>
                  </a:lnTo>
                  <a:lnTo>
                    <a:pt x="311" y="293"/>
                  </a:lnTo>
                  <a:lnTo>
                    <a:pt x="311" y="293"/>
                  </a:lnTo>
                  <a:lnTo>
                    <a:pt x="342" y="321"/>
                  </a:lnTo>
                  <a:lnTo>
                    <a:pt x="342" y="321"/>
                  </a:lnTo>
                  <a:lnTo>
                    <a:pt x="364" y="343"/>
                  </a:lnTo>
                  <a:lnTo>
                    <a:pt x="386" y="363"/>
                  </a:lnTo>
                  <a:lnTo>
                    <a:pt x="396" y="375"/>
                  </a:lnTo>
                  <a:lnTo>
                    <a:pt x="407" y="387"/>
                  </a:lnTo>
                  <a:lnTo>
                    <a:pt x="415" y="398"/>
                  </a:lnTo>
                  <a:lnTo>
                    <a:pt x="423" y="411"/>
                  </a:lnTo>
                  <a:lnTo>
                    <a:pt x="423" y="411"/>
                  </a:lnTo>
                  <a:lnTo>
                    <a:pt x="426" y="416"/>
                  </a:lnTo>
                  <a:lnTo>
                    <a:pt x="430" y="42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46" y="435"/>
                  </a:lnTo>
                  <a:lnTo>
                    <a:pt x="452" y="440"/>
                  </a:lnTo>
                  <a:lnTo>
                    <a:pt x="452" y="440"/>
                  </a:lnTo>
                  <a:lnTo>
                    <a:pt x="460" y="452"/>
                  </a:lnTo>
                  <a:lnTo>
                    <a:pt x="460" y="452"/>
                  </a:lnTo>
                  <a:lnTo>
                    <a:pt x="470" y="466"/>
                  </a:lnTo>
                  <a:lnTo>
                    <a:pt x="475" y="472"/>
                  </a:lnTo>
                  <a:lnTo>
                    <a:pt x="481" y="478"/>
                  </a:lnTo>
                  <a:lnTo>
                    <a:pt x="481" y="478"/>
                  </a:lnTo>
                  <a:lnTo>
                    <a:pt x="489" y="486"/>
                  </a:lnTo>
                  <a:lnTo>
                    <a:pt x="496" y="493"/>
                  </a:lnTo>
                  <a:lnTo>
                    <a:pt x="502" y="501"/>
                  </a:lnTo>
                  <a:lnTo>
                    <a:pt x="507" y="509"/>
                  </a:lnTo>
                  <a:lnTo>
                    <a:pt x="508" y="510"/>
                  </a:lnTo>
                  <a:lnTo>
                    <a:pt x="509" y="511"/>
                  </a:lnTo>
                  <a:lnTo>
                    <a:pt x="509" y="511"/>
                  </a:lnTo>
                  <a:lnTo>
                    <a:pt x="512" y="513"/>
                  </a:lnTo>
                  <a:lnTo>
                    <a:pt x="514" y="516"/>
                  </a:lnTo>
                  <a:lnTo>
                    <a:pt x="515" y="520"/>
                  </a:lnTo>
                  <a:lnTo>
                    <a:pt x="515" y="524"/>
                  </a:lnTo>
                  <a:lnTo>
                    <a:pt x="515" y="530"/>
                  </a:lnTo>
                  <a:lnTo>
                    <a:pt x="515" y="530"/>
                  </a:lnTo>
                  <a:lnTo>
                    <a:pt x="515" y="533"/>
                  </a:lnTo>
                  <a:lnTo>
                    <a:pt x="514" y="537"/>
                  </a:lnTo>
                  <a:lnTo>
                    <a:pt x="513" y="540"/>
                  </a:lnTo>
                  <a:lnTo>
                    <a:pt x="510" y="542"/>
                  </a:lnTo>
                  <a:lnTo>
                    <a:pt x="510" y="542"/>
                  </a:lnTo>
                  <a:lnTo>
                    <a:pt x="506" y="545"/>
                  </a:lnTo>
                  <a:lnTo>
                    <a:pt x="499" y="546"/>
                  </a:lnTo>
                  <a:lnTo>
                    <a:pt x="499" y="5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7" name="Freeform 211"/>
            <p:cNvSpPr/>
            <p:nvPr/>
          </p:nvSpPr>
          <p:spPr bwMode="auto">
            <a:xfrm>
              <a:off x="4708525" y="2740025"/>
              <a:ext cx="77788" cy="74613"/>
            </a:xfrm>
            <a:custGeom>
              <a:avLst/>
              <a:gdLst/>
              <a:ahLst/>
              <a:cxnLst>
                <a:cxn ang="0">
                  <a:pos x="116" y="142"/>
                </a:cxn>
                <a:cxn ang="0">
                  <a:pos x="111" y="142"/>
                </a:cxn>
                <a:cxn ang="0">
                  <a:pos x="101" y="140"/>
                </a:cxn>
                <a:cxn ang="0">
                  <a:pos x="90" y="136"/>
                </a:cxn>
                <a:cxn ang="0">
                  <a:pos x="88" y="139"/>
                </a:cxn>
                <a:cxn ang="0">
                  <a:pos x="79" y="141"/>
                </a:cxn>
                <a:cxn ang="0">
                  <a:pos x="77" y="141"/>
                </a:cxn>
                <a:cxn ang="0">
                  <a:pos x="63" y="139"/>
                </a:cxn>
                <a:cxn ang="0">
                  <a:pos x="49" y="136"/>
                </a:cxn>
                <a:cxn ang="0">
                  <a:pos x="42" y="134"/>
                </a:cxn>
                <a:cxn ang="0">
                  <a:pos x="33" y="127"/>
                </a:cxn>
                <a:cxn ang="0">
                  <a:pos x="30" y="129"/>
                </a:cxn>
                <a:cxn ang="0">
                  <a:pos x="21" y="131"/>
                </a:cxn>
                <a:cxn ang="0">
                  <a:pos x="18" y="130"/>
                </a:cxn>
                <a:cxn ang="0">
                  <a:pos x="12" y="127"/>
                </a:cxn>
                <a:cxn ang="0">
                  <a:pos x="7" y="122"/>
                </a:cxn>
                <a:cxn ang="0">
                  <a:pos x="6" y="117"/>
                </a:cxn>
                <a:cxn ang="0">
                  <a:pos x="5" y="115"/>
                </a:cxn>
                <a:cxn ang="0">
                  <a:pos x="1" y="108"/>
                </a:cxn>
                <a:cxn ang="0">
                  <a:pos x="1" y="101"/>
                </a:cxn>
                <a:cxn ang="0">
                  <a:pos x="3" y="95"/>
                </a:cxn>
                <a:cxn ang="0">
                  <a:pos x="13" y="83"/>
                </a:cxn>
                <a:cxn ang="0">
                  <a:pos x="31" y="62"/>
                </a:cxn>
                <a:cxn ang="0">
                  <a:pos x="63" y="34"/>
                </a:cxn>
                <a:cxn ang="0">
                  <a:pos x="92" y="13"/>
                </a:cxn>
                <a:cxn ang="0">
                  <a:pos x="98" y="8"/>
                </a:cxn>
                <a:cxn ang="0">
                  <a:pos x="113" y="1"/>
                </a:cxn>
                <a:cxn ang="0">
                  <a:pos x="121" y="0"/>
                </a:cxn>
                <a:cxn ang="0">
                  <a:pos x="131" y="2"/>
                </a:cxn>
                <a:cxn ang="0">
                  <a:pos x="137" y="5"/>
                </a:cxn>
                <a:cxn ang="0">
                  <a:pos x="143" y="15"/>
                </a:cxn>
                <a:cxn ang="0">
                  <a:pos x="147" y="29"/>
                </a:cxn>
                <a:cxn ang="0">
                  <a:pos x="148" y="35"/>
                </a:cxn>
                <a:cxn ang="0">
                  <a:pos x="147" y="53"/>
                </a:cxn>
                <a:cxn ang="0">
                  <a:pos x="148" y="84"/>
                </a:cxn>
                <a:cxn ang="0">
                  <a:pos x="148" y="100"/>
                </a:cxn>
                <a:cxn ang="0">
                  <a:pos x="146" y="116"/>
                </a:cxn>
                <a:cxn ang="0">
                  <a:pos x="145" y="125"/>
                </a:cxn>
                <a:cxn ang="0">
                  <a:pos x="141" y="132"/>
                </a:cxn>
                <a:cxn ang="0">
                  <a:pos x="136" y="136"/>
                </a:cxn>
                <a:cxn ang="0">
                  <a:pos x="128" y="141"/>
                </a:cxn>
                <a:cxn ang="0">
                  <a:pos x="126" y="141"/>
                </a:cxn>
                <a:cxn ang="0">
                  <a:pos x="121" y="142"/>
                </a:cxn>
                <a:cxn ang="0">
                  <a:pos x="116" y="142"/>
                </a:cxn>
              </a:cxnLst>
              <a:rect l="0" t="0" r="r" b="b"/>
              <a:pathLst>
                <a:path w="148" h="142">
                  <a:moveTo>
                    <a:pt x="116" y="142"/>
                  </a:moveTo>
                  <a:lnTo>
                    <a:pt x="116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93" y="136"/>
                  </a:lnTo>
                  <a:lnTo>
                    <a:pt x="90" y="136"/>
                  </a:lnTo>
                  <a:lnTo>
                    <a:pt x="88" y="139"/>
                  </a:lnTo>
                  <a:lnTo>
                    <a:pt x="88" y="139"/>
                  </a:lnTo>
                  <a:lnTo>
                    <a:pt x="84" y="141"/>
                  </a:lnTo>
                  <a:lnTo>
                    <a:pt x="79" y="141"/>
                  </a:lnTo>
                  <a:lnTo>
                    <a:pt x="79" y="141"/>
                  </a:lnTo>
                  <a:lnTo>
                    <a:pt x="77" y="141"/>
                  </a:lnTo>
                  <a:lnTo>
                    <a:pt x="77" y="141"/>
                  </a:lnTo>
                  <a:lnTo>
                    <a:pt x="63" y="139"/>
                  </a:lnTo>
                  <a:lnTo>
                    <a:pt x="63" y="139"/>
                  </a:lnTo>
                  <a:lnTo>
                    <a:pt x="49" y="136"/>
                  </a:lnTo>
                  <a:lnTo>
                    <a:pt x="49" y="136"/>
                  </a:lnTo>
                  <a:lnTo>
                    <a:pt x="42" y="134"/>
                  </a:lnTo>
                  <a:lnTo>
                    <a:pt x="36" y="130"/>
                  </a:lnTo>
                  <a:lnTo>
                    <a:pt x="33" y="127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25" y="130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8" y="130"/>
                  </a:lnTo>
                  <a:lnTo>
                    <a:pt x="13" y="129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7" y="122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2" y="112"/>
                  </a:lnTo>
                  <a:lnTo>
                    <a:pt x="1" y="108"/>
                  </a:lnTo>
                  <a:lnTo>
                    <a:pt x="0" y="104"/>
                  </a:lnTo>
                  <a:lnTo>
                    <a:pt x="1" y="101"/>
                  </a:lnTo>
                  <a:lnTo>
                    <a:pt x="2" y="98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3" y="83"/>
                  </a:lnTo>
                  <a:lnTo>
                    <a:pt x="22" y="72"/>
                  </a:lnTo>
                  <a:lnTo>
                    <a:pt x="31" y="62"/>
                  </a:lnTo>
                  <a:lnTo>
                    <a:pt x="42" y="52"/>
                  </a:lnTo>
                  <a:lnTo>
                    <a:pt x="63" y="34"/>
                  </a:lnTo>
                  <a:lnTo>
                    <a:pt x="87" y="17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8" y="8"/>
                  </a:lnTo>
                  <a:lnTo>
                    <a:pt x="105" y="4"/>
                  </a:lnTo>
                  <a:lnTo>
                    <a:pt x="113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7" y="5"/>
                  </a:lnTo>
                  <a:lnTo>
                    <a:pt x="141" y="9"/>
                  </a:lnTo>
                  <a:lnTo>
                    <a:pt x="143" y="15"/>
                  </a:lnTo>
                  <a:lnTo>
                    <a:pt x="145" y="20"/>
                  </a:lnTo>
                  <a:lnTo>
                    <a:pt x="147" y="29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7" y="81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100"/>
                  </a:lnTo>
                  <a:lnTo>
                    <a:pt x="147" y="108"/>
                  </a:lnTo>
                  <a:lnTo>
                    <a:pt x="146" y="116"/>
                  </a:lnTo>
                  <a:lnTo>
                    <a:pt x="146" y="116"/>
                  </a:lnTo>
                  <a:lnTo>
                    <a:pt x="145" y="125"/>
                  </a:lnTo>
                  <a:lnTo>
                    <a:pt x="143" y="128"/>
                  </a:lnTo>
                  <a:lnTo>
                    <a:pt x="141" y="132"/>
                  </a:lnTo>
                  <a:lnTo>
                    <a:pt x="139" y="134"/>
                  </a:lnTo>
                  <a:lnTo>
                    <a:pt x="136" y="136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1" y="142"/>
                  </a:lnTo>
                  <a:lnTo>
                    <a:pt x="116" y="142"/>
                  </a:lnTo>
                  <a:lnTo>
                    <a:pt x="116" y="1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8" name="Freeform 212"/>
            <p:cNvSpPr/>
            <p:nvPr/>
          </p:nvSpPr>
          <p:spPr bwMode="auto">
            <a:xfrm>
              <a:off x="4197350" y="2182813"/>
              <a:ext cx="260350" cy="244475"/>
            </a:xfrm>
            <a:custGeom>
              <a:avLst/>
              <a:gdLst/>
              <a:ahLst/>
              <a:cxnLst>
                <a:cxn ang="0">
                  <a:pos x="106" y="462"/>
                </a:cxn>
                <a:cxn ang="0">
                  <a:pos x="96" y="455"/>
                </a:cxn>
                <a:cxn ang="0">
                  <a:pos x="94" y="452"/>
                </a:cxn>
                <a:cxn ang="0">
                  <a:pos x="85" y="442"/>
                </a:cxn>
                <a:cxn ang="0">
                  <a:pos x="76" y="430"/>
                </a:cxn>
                <a:cxn ang="0">
                  <a:pos x="53" y="411"/>
                </a:cxn>
                <a:cxn ang="0">
                  <a:pos x="35" y="386"/>
                </a:cxn>
                <a:cxn ang="0">
                  <a:pos x="15" y="339"/>
                </a:cxn>
                <a:cxn ang="0">
                  <a:pos x="5" y="299"/>
                </a:cxn>
                <a:cxn ang="0">
                  <a:pos x="0" y="253"/>
                </a:cxn>
                <a:cxn ang="0">
                  <a:pos x="3" y="202"/>
                </a:cxn>
                <a:cxn ang="0">
                  <a:pos x="8" y="172"/>
                </a:cxn>
                <a:cxn ang="0">
                  <a:pos x="24" y="124"/>
                </a:cxn>
                <a:cxn ang="0">
                  <a:pos x="48" y="85"/>
                </a:cxn>
                <a:cxn ang="0">
                  <a:pos x="68" y="64"/>
                </a:cxn>
                <a:cxn ang="0">
                  <a:pos x="124" y="25"/>
                </a:cxn>
                <a:cxn ang="0">
                  <a:pos x="193" y="4"/>
                </a:cxn>
                <a:cxn ang="0">
                  <a:pos x="241" y="0"/>
                </a:cxn>
                <a:cxn ang="0">
                  <a:pos x="298" y="5"/>
                </a:cxn>
                <a:cxn ang="0">
                  <a:pos x="352" y="20"/>
                </a:cxn>
                <a:cxn ang="0">
                  <a:pos x="401" y="44"/>
                </a:cxn>
                <a:cxn ang="0">
                  <a:pos x="445" y="76"/>
                </a:cxn>
                <a:cxn ang="0">
                  <a:pos x="480" y="115"/>
                </a:cxn>
                <a:cxn ang="0">
                  <a:pos x="492" y="135"/>
                </a:cxn>
                <a:cxn ang="0">
                  <a:pos x="491" y="146"/>
                </a:cxn>
                <a:cxn ang="0">
                  <a:pos x="483" y="153"/>
                </a:cxn>
                <a:cxn ang="0">
                  <a:pos x="473" y="157"/>
                </a:cxn>
                <a:cxn ang="0">
                  <a:pos x="465" y="154"/>
                </a:cxn>
                <a:cxn ang="0">
                  <a:pos x="458" y="147"/>
                </a:cxn>
                <a:cxn ang="0">
                  <a:pos x="429" y="112"/>
                </a:cxn>
                <a:cxn ang="0">
                  <a:pos x="395" y="85"/>
                </a:cxn>
                <a:cxn ang="0">
                  <a:pos x="356" y="65"/>
                </a:cxn>
                <a:cxn ang="0">
                  <a:pos x="289" y="42"/>
                </a:cxn>
                <a:cxn ang="0">
                  <a:pos x="247" y="34"/>
                </a:cxn>
                <a:cxn ang="0">
                  <a:pos x="219" y="34"/>
                </a:cxn>
                <a:cxn ang="0">
                  <a:pos x="182" y="40"/>
                </a:cxn>
                <a:cxn ang="0">
                  <a:pos x="144" y="53"/>
                </a:cxn>
                <a:cxn ang="0">
                  <a:pos x="109" y="74"/>
                </a:cxn>
                <a:cxn ang="0">
                  <a:pos x="80" y="100"/>
                </a:cxn>
                <a:cxn ang="0">
                  <a:pos x="59" y="133"/>
                </a:cxn>
                <a:cxn ang="0">
                  <a:pos x="48" y="163"/>
                </a:cxn>
                <a:cxn ang="0">
                  <a:pos x="39" y="210"/>
                </a:cxn>
                <a:cxn ang="0">
                  <a:pos x="38" y="259"/>
                </a:cxn>
                <a:cxn ang="0">
                  <a:pos x="45" y="304"/>
                </a:cxn>
                <a:cxn ang="0">
                  <a:pos x="60" y="348"/>
                </a:cxn>
                <a:cxn ang="0">
                  <a:pos x="76" y="373"/>
                </a:cxn>
                <a:cxn ang="0">
                  <a:pos x="101" y="402"/>
                </a:cxn>
                <a:cxn ang="0">
                  <a:pos x="122" y="429"/>
                </a:cxn>
                <a:cxn ang="0">
                  <a:pos x="125" y="431"/>
                </a:cxn>
                <a:cxn ang="0">
                  <a:pos x="131" y="446"/>
                </a:cxn>
                <a:cxn ang="0">
                  <a:pos x="129" y="455"/>
                </a:cxn>
                <a:cxn ang="0">
                  <a:pos x="121" y="462"/>
                </a:cxn>
                <a:cxn ang="0">
                  <a:pos x="110" y="463"/>
                </a:cxn>
              </a:cxnLst>
              <a:rect l="0" t="0" r="r" b="b"/>
              <a:pathLst>
                <a:path w="492" h="463">
                  <a:moveTo>
                    <a:pt x="110" y="463"/>
                  </a:moveTo>
                  <a:lnTo>
                    <a:pt x="110" y="463"/>
                  </a:lnTo>
                  <a:lnTo>
                    <a:pt x="106" y="462"/>
                  </a:lnTo>
                  <a:lnTo>
                    <a:pt x="102" y="461"/>
                  </a:lnTo>
                  <a:lnTo>
                    <a:pt x="98" y="458"/>
                  </a:lnTo>
                  <a:lnTo>
                    <a:pt x="96" y="455"/>
                  </a:lnTo>
                  <a:lnTo>
                    <a:pt x="96" y="455"/>
                  </a:lnTo>
                  <a:lnTo>
                    <a:pt x="94" y="453"/>
                  </a:lnTo>
                  <a:lnTo>
                    <a:pt x="94" y="452"/>
                  </a:lnTo>
                  <a:lnTo>
                    <a:pt x="91" y="450"/>
                  </a:lnTo>
                  <a:lnTo>
                    <a:pt x="91" y="450"/>
                  </a:lnTo>
                  <a:lnTo>
                    <a:pt x="85" y="442"/>
                  </a:lnTo>
                  <a:lnTo>
                    <a:pt x="85" y="442"/>
                  </a:lnTo>
                  <a:lnTo>
                    <a:pt x="80" y="435"/>
                  </a:lnTo>
                  <a:lnTo>
                    <a:pt x="76" y="430"/>
                  </a:lnTo>
                  <a:lnTo>
                    <a:pt x="65" y="421"/>
                  </a:lnTo>
                  <a:lnTo>
                    <a:pt x="65" y="421"/>
                  </a:lnTo>
                  <a:lnTo>
                    <a:pt x="53" y="411"/>
                  </a:lnTo>
                  <a:lnTo>
                    <a:pt x="53" y="411"/>
                  </a:lnTo>
                  <a:lnTo>
                    <a:pt x="44" y="399"/>
                  </a:lnTo>
                  <a:lnTo>
                    <a:pt x="35" y="386"/>
                  </a:lnTo>
                  <a:lnTo>
                    <a:pt x="27" y="370"/>
                  </a:lnTo>
                  <a:lnTo>
                    <a:pt x="21" y="355"/>
                  </a:lnTo>
                  <a:lnTo>
                    <a:pt x="15" y="339"/>
                  </a:lnTo>
                  <a:lnTo>
                    <a:pt x="11" y="325"/>
                  </a:lnTo>
                  <a:lnTo>
                    <a:pt x="5" y="299"/>
                  </a:lnTo>
                  <a:lnTo>
                    <a:pt x="5" y="299"/>
                  </a:lnTo>
                  <a:lnTo>
                    <a:pt x="3" y="285"/>
                  </a:lnTo>
                  <a:lnTo>
                    <a:pt x="0" y="269"/>
                  </a:lnTo>
                  <a:lnTo>
                    <a:pt x="0" y="253"/>
                  </a:lnTo>
                  <a:lnTo>
                    <a:pt x="0" y="235"/>
                  </a:lnTo>
                  <a:lnTo>
                    <a:pt x="0" y="218"/>
                  </a:lnTo>
                  <a:lnTo>
                    <a:pt x="3" y="202"/>
                  </a:lnTo>
                  <a:lnTo>
                    <a:pt x="5" y="186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13" y="154"/>
                  </a:lnTo>
                  <a:lnTo>
                    <a:pt x="18" y="139"/>
                  </a:lnTo>
                  <a:lnTo>
                    <a:pt x="24" y="124"/>
                  </a:lnTo>
                  <a:lnTo>
                    <a:pt x="31" y="110"/>
                  </a:lnTo>
                  <a:lnTo>
                    <a:pt x="39" y="98"/>
                  </a:lnTo>
                  <a:lnTo>
                    <a:pt x="48" y="85"/>
                  </a:lnTo>
                  <a:lnTo>
                    <a:pt x="57" y="7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85" y="49"/>
                  </a:lnTo>
                  <a:lnTo>
                    <a:pt x="105" y="36"/>
                  </a:lnTo>
                  <a:lnTo>
                    <a:pt x="124" y="25"/>
                  </a:lnTo>
                  <a:lnTo>
                    <a:pt x="146" y="16"/>
                  </a:lnTo>
                  <a:lnTo>
                    <a:pt x="169" y="9"/>
                  </a:lnTo>
                  <a:lnTo>
                    <a:pt x="193" y="4"/>
                  </a:lnTo>
                  <a:lnTo>
                    <a:pt x="216" y="1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60" y="1"/>
                  </a:lnTo>
                  <a:lnTo>
                    <a:pt x="279" y="2"/>
                  </a:lnTo>
                  <a:lnTo>
                    <a:pt x="298" y="5"/>
                  </a:lnTo>
                  <a:lnTo>
                    <a:pt x="316" y="9"/>
                  </a:lnTo>
                  <a:lnTo>
                    <a:pt x="334" y="14"/>
                  </a:lnTo>
                  <a:lnTo>
                    <a:pt x="352" y="20"/>
                  </a:lnTo>
                  <a:lnTo>
                    <a:pt x="368" y="27"/>
                  </a:lnTo>
                  <a:lnTo>
                    <a:pt x="385" y="35"/>
                  </a:lnTo>
                  <a:lnTo>
                    <a:pt x="401" y="44"/>
                  </a:lnTo>
                  <a:lnTo>
                    <a:pt x="416" y="54"/>
                  </a:lnTo>
                  <a:lnTo>
                    <a:pt x="430" y="65"/>
                  </a:lnTo>
                  <a:lnTo>
                    <a:pt x="445" y="76"/>
                  </a:lnTo>
                  <a:lnTo>
                    <a:pt x="457" y="88"/>
                  </a:lnTo>
                  <a:lnTo>
                    <a:pt x="469" y="102"/>
                  </a:lnTo>
                  <a:lnTo>
                    <a:pt x="480" y="115"/>
                  </a:lnTo>
                  <a:lnTo>
                    <a:pt x="490" y="130"/>
                  </a:lnTo>
                  <a:lnTo>
                    <a:pt x="490" y="130"/>
                  </a:lnTo>
                  <a:lnTo>
                    <a:pt x="492" y="135"/>
                  </a:lnTo>
                  <a:lnTo>
                    <a:pt x="492" y="139"/>
                  </a:lnTo>
                  <a:lnTo>
                    <a:pt x="492" y="143"/>
                  </a:lnTo>
                  <a:lnTo>
                    <a:pt x="491" y="146"/>
                  </a:lnTo>
                  <a:lnTo>
                    <a:pt x="491" y="146"/>
                  </a:lnTo>
                  <a:lnTo>
                    <a:pt x="487" y="150"/>
                  </a:lnTo>
                  <a:lnTo>
                    <a:pt x="483" y="153"/>
                  </a:lnTo>
                  <a:lnTo>
                    <a:pt x="478" y="155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69" y="155"/>
                  </a:lnTo>
                  <a:lnTo>
                    <a:pt x="465" y="154"/>
                  </a:lnTo>
                  <a:lnTo>
                    <a:pt x="462" y="151"/>
                  </a:lnTo>
                  <a:lnTo>
                    <a:pt x="458" y="147"/>
                  </a:lnTo>
                  <a:lnTo>
                    <a:pt x="458" y="147"/>
                  </a:lnTo>
                  <a:lnTo>
                    <a:pt x="450" y="135"/>
                  </a:lnTo>
                  <a:lnTo>
                    <a:pt x="439" y="123"/>
                  </a:lnTo>
                  <a:lnTo>
                    <a:pt x="429" y="112"/>
                  </a:lnTo>
                  <a:lnTo>
                    <a:pt x="419" y="102"/>
                  </a:lnTo>
                  <a:lnTo>
                    <a:pt x="407" y="94"/>
                  </a:lnTo>
                  <a:lnTo>
                    <a:pt x="395" y="85"/>
                  </a:lnTo>
                  <a:lnTo>
                    <a:pt x="383" y="77"/>
                  </a:lnTo>
                  <a:lnTo>
                    <a:pt x="369" y="71"/>
                  </a:lnTo>
                  <a:lnTo>
                    <a:pt x="356" y="65"/>
                  </a:lnTo>
                  <a:lnTo>
                    <a:pt x="342" y="59"/>
                  </a:lnTo>
                  <a:lnTo>
                    <a:pt x="316" y="50"/>
                  </a:lnTo>
                  <a:lnTo>
                    <a:pt x="289" y="42"/>
                  </a:lnTo>
                  <a:lnTo>
                    <a:pt x="263" y="36"/>
                  </a:lnTo>
                  <a:lnTo>
                    <a:pt x="263" y="36"/>
                  </a:lnTo>
                  <a:lnTo>
                    <a:pt x="247" y="34"/>
                  </a:lnTo>
                  <a:lnTo>
                    <a:pt x="232" y="33"/>
                  </a:lnTo>
                  <a:lnTo>
                    <a:pt x="232" y="33"/>
                  </a:lnTo>
                  <a:lnTo>
                    <a:pt x="219" y="34"/>
                  </a:lnTo>
                  <a:lnTo>
                    <a:pt x="207" y="35"/>
                  </a:lnTo>
                  <a:lnTo>
                    <a:pt x="195" y="37"/>
                  </a:lnTo>
                  <a:lnTo>
                    <a:pt x="182" y="40"/>
                  </a:lnTo>
                  <a:lnTo>
                    <a:pt x="169" y="44"/>
                  </a:lnTo>
                  <a:lnTo>
                    <a:pt x="156" y="48"/>
                  </a:lnTo>
                  <a:lnTo>
                    <a:pt x="144" y="53"/>
                  </a:lnTo>
                  <a:lnTo>
                    <a:pt x="133" y="59"/>
                  </a:lnTo>
                  <a:lnTo>
                    <a:pt x="120" y="66"/>
                  </a:lnTo>
                  <a:lnTo>
                    <a:pt x="109" y="74"/>
                  </a:lnTo>
                  <a:lnTo>
                    <a:pt x="99" y="82"/>
                  </a:lnTo>
                  <a:lnTo>
                    <a:pt x="89" y="90"/>
                  </a:lnTo>
                  <a:lnTo>
                    <a:pt x="80" y="100"/>
                  </a:lnTo>
                  <a:lnTo>
                    <a:pt x="72" y="110"/>
                  </a:lnTo>
                  <a:lnTo>
                    <a:pt x="66" y="121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3" y="147"/>
                  </a:lnTo>
                  <a:lnTo>
                    <a:pt x="48" y="163"/>
                  </a:lnTo>
                  <a:lnTo>
                    <a:pt x="44" y="178"/>
                  </a:lnTo>
                  <a:lnTo>
                    <a:pt x="41" y="195"/>
                  </a:lnTo>
                  <a:lnTo>
                    <a:pt x="39" y="210"/>
                  </a:lnTo>
                  <a:lnTo>
                    <a:pt x="38" y="227"/>
                  </a:lnTo>
                  <a:lnTo>
                    <a:pt x="37" y="242"/>
                  </a:lnTo>
                  <a:lnTo>
                    <a:pt x="38" y="259"/>
                  </a:lnTo>
                  <a:lnTo>
                    <a:pt x="39" y="274"/>
                  </a:lnTo>
                  <a:lnTo>
                    <a:pt x="42" y="290"/>
                  </a:lnTo>
                  <a:lnTo>
                    <a:pt x="45" y="304"/>
                  </a:lnTo>
                  <a:lnTo>
                    <a:pt x="49" y="320"/>
                  </a:lnTo>
                  <a:lnTo>
                    <a:pt x="54" y="334"/>
                  </a:lnTo>
                  <a:lnTo>
                    <a:pt x="60" y="348"/>
                  </a:lnTo>
                  <a:lnTo>
                    <a:pt x="68" y="361"/>
                  </a:lnTo>
                  <a:lnTo>
                    <a:pt x="76" y="373"/>
                  </a:lnTo>
                  <a:lnTo>
                    <a:pt x="76" y="373"/>
                  </a:lnTo>
                  <a:lnTo>
                    <a:pt x="87" y="389"/>
                  </a:lnTo>
                  <a:lnTo>
                    <a:pt x="101" y="402"/>
                  </a:lnTo>
                  <a:lnTo>
                    <a:pt x="101" y="402"/>
                  </a:lnTo>
                  <a:lnTo>
                    <a:pt x="112" y="416"/>
                  </a:lnTo>
                  <a:lnTo>
                    <a:pt x="121" y="428"/>
                  </a:lnTo>
                  <a:lnTo>
                    <a:pt x="122" y="429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5" y="431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1" y="446"/>
                  </a:lnTo>
                  <a:lnTo>
                    <a:pt x="130" y="451"/>
                  </a:lnTo>
                  <a:lnTo>
                    <a:pt x="130" y="451"/>
                  </a:lnTo>
                  <a:lnTo>
                    <a:pt x="129" y="455"/>
                  </a:lnTo>
                  <a:lnTo>
                    <a:pt x="125" y="458"/>
                  </a:lnTo>
                  <a:lnTo>
                    <a:pt x="123" y="460"/>
                  </a:lnTo>
                  <a:lnTo>
                    <a:pt x="121" y="462"/>
                  </a:lnTo>
                  <a:lnTo>
                    <a:pt x="117" y="463"/>
                  </a:lnTo>
                  <a:lnTo>
                    <a:pt x="114" y="463"/>
                  </a:lnTo>
                  <a:lnTo>
                    <a:pt x="110" y="46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600" decel="493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90768 -0.00162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7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60" y="365126"/>
            <a:ext cx="7888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60" y="1825625"/>
            <a:ext cx="78880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60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476" y="6356353"/>
            <a:ext cx="3086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072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737" y="365125"/>
            <a:ext cx="7887795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737" y="1825625"/>
            <a:ext cx="7887795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3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71" y="6356350"/>
            <a:ext cx="3086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84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file:///C:\Documents%20and%20Settings\Administrator\&#26700;&#38754;\pai\&#27491;&#25991;pai\2018XD-198&#31572;.TI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file:///C:\Documents%20and%20Settings\Administrator\&#26700;&#38754;\pai\&#27491;&#25991;pai\2018XD-199&#31572;.eps" TargetMode="External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ZKYW-502.TIF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notesSlide" Target="../notesSlides/notesSlide39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602137"/>
            <a:ext cx="4215398" cy="1474198"/>
          </a:xfrm>
          <a:prstGeom prst="rect">
            <a:avLst/>
          </a:prstGeom>
          <a:solidFill>
            <a:srgbClr val="4B6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350" strike="noStrike" noProof="1"/>
          </a:p>
        </p:txBody>
      </p:sp>
      <p:sp>
        <p:nvSpPr>
          <p:cNvPr id="7170" name="文本框 2"/>
          <p:cNvSpPr txBox="1"/>
          <p:nvPr/>
        </p:nvSpPr>
        <p:spPr>
          <a:xfrm>
            <a:off x="244475" y="600075"/>
            <a:ext cx="650494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第一轮 基础过关 瞄准考点</a:t>
            </a:r>
          </a:p>
        </p:txBody>
      </p:sp>
      <p:sp>
        <p:nvSpPr>
          <p:cNvPr id="7171" name="文本框 4"/>
          <p:cNvSpPr txBox="1"/>
          <p:nvPr/>
        </p:nvSpPr>
        <p:spPr>
          <a:xfrm>
            <a:off x="4047618" y="2554406"/>
            <a:ext cx="4929872" cy="15696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四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部分  电与磁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12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讲  欧姆定律</a:t>
            </a:r>
          </a:p>
        </p:txBody>
      </p:sp>
      <p:grpSp>
        <p:nvGrpSpPr>
          <p:cNvPr id="7172" name="组合 5"/>
          <p:cNvGrpSpPr/>
          <p:nvPr/>
        </p:nvGrpSpPr>
        <p:grpSpPr>
          <a:xfrm>
            <a:off x="1138952" y="2371124"/>
            <a:ext cx="1936225" cy="1937416"/>
            <a:chOff x="1131485" y="2234042"/>
            <a:chExt cx="1607262" cy="1607262"/>
          </a:xfrm>
        </p:grpSpPr>
        <p:sp>
          <p:nvSpPr>
            <p:cNvPr id="7" name="椭圆 6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4B649F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8" name="椭圆 7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7175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4B649F"/>
            </a:solidFill>
            <a:ln w="9525">
              <a:noFill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pic>
        <p:nvPicPr>
          <p:cNvPr id="7176" name="图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5300" y="5611362"/>
            <a:ext cx="4399970" cy="1243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005188">
                <a:tint val="45000"/>
                <a:satMod val="400000"/>
              </a:srgbClr>
            </a:duotone>
          </a:blip>
          <a:srcRect l="34511" b="16111"/>
          <a:stretch>
            <a:fillRect/>
          </a:stretch>
        </p:blipFill>
        <p:spPr>
          <a:xfrm flipV="1">
            <a:off x="6153925" y="4456241"/>
            <a:ext cx="2991664" cy="2416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bldLvl="0" animBg="1"/>
      <p:bldP spid="7170" grpId="0"/>
      <p:bldP spid="7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274779" cy="224676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/>
              <a:t>(2018</a:t>
            </a:r>
            <a:r>
              <a:rPr lang="zh-CN" altLang="zh-CN" sz="2800" dirty="0"/>
              <a:t>年第</a:t>
            </a:r>
            <a:r>
              <a:rPr lang="en-US" altLang="zh-CN" sz="2800" dirty="0"/>
              <a:t>11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4</a:t>
            </a:r>
            <a:r>
              <a:rPr lang="zh-CN" altLang="zh-CN" sz="2800" dirty="0"/>
              <a:t>甲所示，闭合开关时，电压表示数如图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4</a:t>
            </a:r>
            <a:r>
              <a:rPr lang="zh-CN" altLang="zh-CN" sz="2800" dirty="0"/>
              <a:t>乙所示为</a:t>
            </a:r>
            <a:r>
              <a:rPr lang="en-US" altLang="zh-CN" sz="2800" dirty="0"/>
              <a:t>_______V</a:t>
            </a:r>
            <a:r>
              <a:rPr lang="zh-CN" altLang="zh-CN" sz="2800" dirty="0"/>
              <a:t>；将滑动变阻器的滑片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向右移动时，电流表示数将</a:t>
            </a:r>
            <a:r>
              <a:rPr lang="en-US" altLang="zh-CN" sz="2800" dirty="0"/>
              <a:t>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变大</a:t>
            </a:r>
            <a:r>
              <a:rPr lang="en-US" altLang="zh-CN" sz="2800" dirty="0">
                <a:latin typeface="+mn-ea"/>
              </a:rPr>
              <a:t>”“</a:t>
            </a:r>
            <a:r>
              <a:rPr lang="zh-CN" altLang="zh-CN" sz="2800" dirty="0">
                <a:latin typeface="+mn-ea"/>
              </a:rPr>
              <a:t>变小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不变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，下同</a:t>
            </a:r>
            <a:r>
              <a:rPr lang="en-US" altLang="zh-CN" sz="2800" dirty="0"/>
              <a:t>)</a:t>
            </a:r>
            <a:r>
              <a:rPr lang="zh-CN" altLang="zh-CN" sz="2800" dirty="0"/>
              <a:t>，电压表示数将</a:t>
            </a:r>
            <a:r>
              <a:rPr lang="en-US" altLang="zh-CN" sz="2800" dirty="0"/>
              <a:t>______</a:t>
            </a:r>
            <a:r>
              <a:rPr lang="zh-CN" altLang="zh-CN" sz="2800" dirty="0"/>
              <a:t>。</a:t>
            </a:r>
          </a:p>
        </p:txBody>
      </p:sp>
      <p:sp>
        <p:nvSpPr>
          <p:cNvPr id="10" name="TextBox 16"/>
          <p:cNvSpPr txBox="1"/>
          <p:nvPr/>
        </p:nvSpPr>
        <p:spPr>
          <a:xfrm>
            <a:off x="5375138" y="1469507"/>
            <a:ext cx="821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2.2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6564209" y="1891788"/>
            <a:ext cx="1150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不变</a:t>
            </a:r>
          </a:p>
        </p:txBody>
      </p:sp>
      <p:sp>
        <p:nvSpPr>
          <p:cNvPr id="14" name="TextBox 16"/>
          <p:cNvSpPr txBox="1"/>
          <p:nvPr/>
        </p:nvSpPr>
        <p:spPr>
          <a:xfrm>
            <a:off x="748680" y="2729842"/>
            <a:ext cx="1150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变大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744" y="3606896"/>
            <a:ext cx="5375138" cy="2620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274779" cy="25930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题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在“探究电流跟电压关系”的实验中：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用笔画线代替导线将图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－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中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电路连接完整，要求实验过程中滑动变阻器的滑片从右向左移动。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导线不能交叉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</p:txBody>
      </p:sp>
      <p:sp>
        <p:nvSpPr>
          <p:cNvPr id="9" name="矩形 8"/>
          <p:cNvSpPr/>
          <p:nvPr/>
        </p:nvSpPr>
        <p:spPr>
          <a:xfrm>
            <a:off x="4100775" y="612507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12-5</a:t>
            </a:r>
            <a:endParaRPr lang="zh-CN" altLang="en-US" dirty="0"/>
          </a:p>
        </p:txBody>
      </p:sp>
      <p:grpSp>
        <p:nvGrpSpPr>
          <p:cNvPr id="17" name="组合 16"/>
          <p:cNvGrpSpPr/>
          <p:nvPr/>
        </p:nvGrpSpPr>
        <p:grpSpPr>
          <a:xfrm>
            <a:off x="2416276" y="3329515"/>
            <a:ext cx="4157785" cy="2614179"/>
            <a:chOff x="-1027648" y="2213000"/>
            <a:chExt cx="11196942" cy="70400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023707" y="2213000"/>
              <a:ext cx="11193001" cy="24320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023707" y="4645000"/>
              <a:ext cx="11193001" cy="243200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027648" y="7077000"/>
              <a:ext cx="11193001" cy="2176000"/>
            </a:xfrm>
            <a:prstGeom prst="rect">
              <a:avLst/>
            </a:prstGeom>
          </p:spPr>
        </p:pic>
      </p:grpSp>
      <p:pic>
        <p:nvPicPr>
          <p:cNvPr id="17410" name="Picture 2" descr="C:\Documents and Settings\Administrator\桌面\pai\正文pai\2018XD-198答.TIF"/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74" y="3329515"/>
            <a:ext cx="4513158" cy="2614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274779" cy="5593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题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在“探究电流跟电压关系”的实验中：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(3)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在实验操作过程中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保持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不变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，闭合开关时，调节滑动变阻器的滑片</a:t>
            </a:r>
            <a:r>
              <a:rPr lang="en-US" altLang="zh-CN" sz="2800" i="1" dirty="0">
                <a:cs typeface="方正静蕾简体" panose="03000509000000000000" pitchFamily="65" charset="-122"/>
              </a:rPr>
              <a:t>P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做了三组实验数据，如表所示，请根据该表中数据在图</a:t>
            </a:r>
            <a:r>
              <a:rPr lang="en-US" altLang="zh-CN" sz="2800" dirty="0">
                <a:cs typeface="方正静蕾简体" panose="03000509000000000000" pitchFamily="65" charset="-122"/>
              </a:rPr>
              <a:t>12</a:t>
            </a:r>
            <a:r>
              <a:rPr lang="zh-CN" altLang="en-US" sz="2800" dirty="0">
                <a:cs typeface="方正静蕾简体" panose="03000509000000000000" pitchFamily="65" charset="-122"/>
              </a:rPr>
              <a:t>－</a:t>
            </a:r>
            <a:r>
              <a:rPr lang="en-US" altLang="zh-CN" sz="2800" dirty="0">
                <a:cs typeface="方正静蕾简体" panose="03000509000000000000" pitchFamily="65" charset="-122"/>
              </a:rPr>
              <a:t>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中进行描点连线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对实验数据进行分析，归纳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出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结论是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      </a:t>
            </a:r>
            <a:r>
              <a:rPr lang="en-US" altLang="zh-CN" sz="2800" u="sng" dirty="0" smtClean="0">
                <a:solidFill>
                  <a:schemeClr val="bg1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</a:p>
          <a:p>
            <a:pPr fontAlgn="auto">
              <a:lnSpc>
                <a:spcPts val="3860"/>
              </a:lnSpc>
            </a:pP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089998" y="6085313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12-6</a:t>
            </a:r>
            <a:endParaRPr lang="zh-CN" altLang="en-US" dirty="0"/>
          </a:p>
        </p:txBody>
      </p:sp>
      <p:sp>
        <p:nvSpPr>
          <p:cNvPr id="18" name="TextBox 16"/>
          <p:cNvSpPr txBox="1"/>
          <p:nvPr/>
        </p:nvSpPr>
        <p:spPr>
          <a:xfrm>
            <a:off x="4431429" y="2098473"/>
            <a:ext cx="1150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电阻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239256" y="5600561"/>
            <a:ext cx="5223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电阻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一定时，通过导体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的电流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与导体两端的电压成正比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401968" y="3789923"/>
          <a:ext cx="5484177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3272"/>
                <a:gridCol w="1143635"/>
                <a:gridCol w="1143635"/>
                <a:gridCol w="1143635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实验次数</a:t>
                      </a:r>
                      <a:endParaRPr lang="zh-CN" sz="28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zh-CN" sz="28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zh-CN" sz="2800" kern="10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zh-CN" sz="2800" kern="10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电压表</a:t>
                      </a:r>
                      <a:r>
                        <a:rPr lang="en-US" sz="2800" i="1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8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/V</a:t>
                      </a:r>
                      <a:endParaRPr lang="zh-CN" sz="28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1.0</a:t>
                      </a:r>
                      <a:endParaRPr lang="zh-CN" sz="28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2.0</a:t>
                      </a:r>
                      <a:endParaRPr lang="zh-CN" sz="28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2.5</a:t>
                      </a:r>
                      <a:endParaRPr lang="zh-CN" sz="28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电流表</a:t>
                      </a:r>
                      <a:r>
                        <a:rPr lang="en-US" sz="2800" i="1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8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/A</a:t>
                      </a:r>
                      <a:endParaRPr lang="zh-CN" sz="28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0.11</a:t>
                      </a:r>
                      <a:endParaRPr lang="zh-CN" sz="2800" kern="10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0.20</a:t>
                      </a:r>
                      <a:endParaRPr lang="zh-CN" sz="2800" kern="10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0.26</a:t>
                      </a:r>
                      <a:endParaRPr lang="zh-CN" sz="28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463" y="3842336"/>
            <a:ext cx="2457284" cy="2052517"/>
          </a:xfrm>
          <a:prstGeom prst="rect">
            <a:avLst/>
          </a:prstGeom>
        </p:spPr>
      </p:pic>
      <p:pic>
        <p:nvPicPr>
          <p:cNvPr id="18434" name="Picture 2" descr="C:\Documents and Settings\Administrator\桌面\pai\正文pai\2018XD-199答.eps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463" y="3726853"/>
            <a:ext cx="2619996" cy="228348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274779" cy="4534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6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6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7</a:t>
            </a:r>
            <a:r>
              <a:rPr lang="zh-CN" altLang="zh-CN" sz="2800" dirty="0"/>
              <a:t>所示，灯泡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的电阻分为</a:t>
            </a:r>
            <a:r>
              <a:rPr lang="en-US" altLang="zh-CN" sz="2800" dirty="0"/>
              <a:t>10 Ω</a:t>
            </a:r>
            <a:r>
              <a:rPr lang="zh-CN" altLang="zh-CN" sz="2800" dirty="0"/>
              <a:t>、</a:t>
            </a:r>
            <a:r>
              <a:rPr lang="en-US" altLang="zh-CN" sz="2800" dirty="0"/>
              <a:t>20 Ω</a:t>
            </a:r>
            <a:r>
              <a:rPr lang="zh-CN" altLang="zh-CN" sz="2800" dirty="0"/>
              <a:t>。闭合开关</a:t>
            </a:r>
            <a:r>
              <a:rPr lang="en-US" altLang="zh-CN" sz="2800" dirty="0"/>
              <a:t>S</a:t>
            </a:r>
            <a:r>
              <a:rPr lang="zh-CN" altLang="zh-CN" sz="2800" dirty="0"/>
              <a:t>。通过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的电流分别为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，它们两端的电压分别为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，则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∶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1∶1</a:t>
            </a:r>
            <a:r>
              <a:rPr lang="zh-CN" altLang="zh-CN" sz="2800" dirty="0"/>
              <a:t>，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∶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2∶1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B</a:t>
            </a:r>
            <a:r>
              <a:rPr lang="zh-CN" altLang="zh-CN" sz="2800" dirty="0"/>
              <a:t>．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∶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1∶2</a:t>
            </a:r>
            <a:r>
              <a:rPr lang="zh-CN" altLang="zh-CN" sz="2800" dirty="0"/>
              <a:t>，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∶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1∶1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∶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1∶1</a:t>
            </a:r>
            <a:r>
              <a:rPr lang="zh-CN" altLang="zh-CN" sz="2800" dirty="0"/>
              <a:t>，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∶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1∶2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D</a:t>
            </a:r>
            <a:r>
              <a:rPr lang="zh-CN" altLang="zh-CN" sz="2800" dirty="0"/>
              <a:t>．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∶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1∶2</a:t>
            </a:r>
            <a:r>
              <a:rPr lang="zh-CN" altLang="zh-CN" sz="2800" dirty="0"/>
              <a:t>，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∶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1∶2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7526526" y="2572836"/>
            <a:ext cx="1150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62" y="3383088"/>
            <a:ext cx="3096761" cy="25544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4715" y="883744"/>
            <a:ext cx="8274779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7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20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8</a:t>
            </a:r>
            <a:r>
              <a:rPr lang="zh-CN" altLang="zh-CN" sz="2800" dirty="0"/>
              <a:t>所示，电源的电压恒定，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为定值电阻，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的阻值为</a:t>
            </a:r>
            <a:r>
              <a:rPr lang="en-US" altLang="zh-CN" sz="2800" dirty="0"/>
              <a:t>60 Ω</a:t>
            </a:r>
            <a:r>
              <a:rPr lang="zh-CN" altLang="zh-CN" sz="2800" dirty="0"/>
              <a:t>。只闭合开关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0</a:t>
            </a:r>
            <a:r>
              <a:rPr lang="zh-CN" altLang="zh-CN" sz="2800" dirty="0"/>
              <a:t>时，电流表的示数为</a:t>
            </a:r>
            <a:r>
              <a:rPr lang="en-US" altLang="zh-CN" sz="2800" dirty="0"/>
              <a:t>0.2 A</a:t>
            </a:r>
            <a:r>
              <a:rPr lang="zh-CN" altLang="zh-CN" sz="2800" dirty="0"/>
              <a:t>，再</a:t>
            </a:r>
            <a:r>
              <a:rPr lang="zh-CN" altLang="zh-CN" sz="2800" dirty="0" smtClean="0"/>
              <a:t>闭</a:t>
            </a:r>
            <a:endParaRPr lang="en-US" altLang="zh-CN" sz="2800" dirty="0" smtClean="0"/>
          </a:p>
          <a:p>
            <a:r>
              <a:rPr lang="zh-CN" altLang="zh-CN" sz="2800" dirty="0" smtClean="0"/>
              <a:t>合</a:t>
            </a:r>
            <a:r>
              <a:rPr lang="zh-CN" altLang="zh-CN" sz="2800" dirty="0"/>
              <a:t>开关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时，电流表的示数为</a:t>
            </a:r>
            <a:r>
              <a:rPr lang="en-US" altLang="zh-CN" sz="2800" dirty="0"/>
              <a:t>0.6 </a:t>
            </a:r>
            <a:endParaRPr lang="en-US" altLang="zh-CN" sz="2800" dirty="0" smtClean="0"/>
          </a:p>
          <a:p>
            <a:r>
              <a:rPr lang="en-US" altLang="zh-CN" sz="2800" dirty="0" smtClean="0"/>
              <a:t>A</a:t>
            </a:r>
            <a:r>
              <a:rPr lang="zh-CN" altLang="zh-CN" sz="2800" dirty="0"/>
              <a:t>。求：</a:t>
            </a:r>
          </a:p>
          <a:p>
            <a:r>
              <a:rPr lang="en-US" altLang="zh-CN" sz="2800" dirty="0" smtClean="0"/>
              <a:t>(</a:t>
            </a:r>
            <a:r>
              <a:rPr lang="en-US" altLang="zh-CN" sz="2800" dirty="0"/>
              <a:t>1)</a:t>
            </a:r>
            <a:r>
              <a:rPr lang="zh-CN" altLang="zh-CN" sz="2800" dirty="0"/>
              <a:t>电源的电压；</a:t>
            </a:r>
          </a:p>
          <a:p>
            <a:r>
              <a:rPr lang="en-US" altLang="zh-CN" sz="2800" dirty="0"/>
              <a:t>(2)</a:t>
            </a:r>
            <a:r>
              <a:rPr lang="zh-CN" altLang="zh-CN" sz="2800" dirty="0"/>
              <a:t>电阻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的阻值；</a:t>
            </a:r>
          </a:p>
          <a:p>
            <a:r>
              <a:rPr lang="en-US" altLang="zh-CN" sz="2800" dirty="0"/>
              <a:t>(3)</a:t>
            </a:r>
            <a:r>
              <a:rPr lang="zh-CN" altLang="zh-CN" sz="2800" dirty="0"/>
              <a:t>开关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0</a:t>
            </a:r>
            <a:r>
              <a:rPr lang="zh-CN" altLang="zh-CN" sz="2800" dirty="0"/>
              <a:t>、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均闭合后，通电</a:t>
            </a:r>
            <a:r>
              <a:rPr lang="en-US" altLang="zh-CN" sz="2800" dirty="0"/>
              <a:t>10 </a:t>
            </a:r>
            <a:r>
              <a:rPr lang="en-US" altLang="zh-CN" sz="2800" dirty="0" smtClean="0"/>
              <a:t>s</a:t>
            </a:r>
          </a:p>
          <a:p>
            <a:r>
              <a:rPr lang="zh-CN" altLang="zh-CN" sz="2800" dirty="0" smtClean="0"/>
              <a:t>电路</a:t>
            </a:r>
            <a:r>
              <a:rPr lang="zh-CN" altLang="zh-CN" sz="2800" dirty="0"/>
              <a:t>消耗的总电能。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3680" y="2009953"/>
            <a:ext cx="2996043" cy="2399373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311985" y="769441"/>
            <a:ext cx="8420238" cy="5780044"/>
            <a:chOff x="311985" y="769441"/>
            <a:chExt cx="8420238" cy="5780044"/>
          </a:xfrm>
        </p:grpSpPr>
        <p:sp>
          <p:nvSpPr>
            <p:cNvPr id="11" name="TextBox 16"/>
            <p:cNvSpPr txBox="1"/>
            <p:nvPr/>
          </p:nvSpPr>
          <p:spPr>
            <a:xfrm>
              <a:off x="311985" y="769441"/>
              <a:ext cx="8420238" cy="57800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zh-CN" sz="2800" dirty="0">
                  <a:solidFill>
                    <a:srgbClr val="FF0000"/>
                  </a:solidFill>
                </a:rPr>
                <a:t>解：</a:t>
              </a:r>
              <a:r>
                <a:rPr lang="en-US" altLang="zh-CN" sz="2800" dirty="0">
                  <a:solidFill>
                    <a:srgbClr val="FF0000"/>
                  </a:solidFill>
                </a:rPr>
                <a:t>(1)</a:t>
              </a:r>
              <a:r>
                <a:rPr lang="zh-CN" altLang="zh-CN" sz="2800" dirty="0">
                  <a:solidFill>
                    <a:srgbClr val="FF0000"/>
                  </a:solidFill>
                </a:rPr>
                <a:t>只闭合开关</a:t>
              </a:r>
              <a:r>
                <a:rPr lang="en-US" altLang="zh-CN" sz="2800" dirty="0">
                  <a:solidFill>
                    <a:srgbClr val="FF0000"/>
                  </a:solidFill>
                </a:rPr>
                <a:t>S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0</a:t>
              </a:r>
              <a:r>
                <a:rPr lang="zh-CN" altLang="zh-CN" sz="2800" dirty="0">
                  <a:solidFill>
                    <a:srgbClr val="FF0000"/>
                  </a:solidFill>
                </a:rPr>
                <a:t>时，通过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2</a:t>
              </a:r>
              <a:r>
                <a:rPr lang="zh-CN" altLang="zh-CN" sz="2800" dirty="0">
                  <a:solidFill>
                    <a:srgbClr val="FF0000"/>
                  </a:solidFill>
                </a:rPr>
                <a:t>的</a:t>
              </a:r>
              <a:r>
                <a:rPr lang="zh-CN" altLang="zh-CN" sz="2800" dirty="0" smtClean="0">
                  <a:solidFill>
                    <a:srgbClr val="FF0000"/>
                  </a:solidFill>
                </a:rPr>
                <a:t>电流</a:t>
              </a:r>
              <a:endParaRPr lang="en-US" altLang="zh-CN" sz="2800" dirty="0" smtClean="0">
                <a:solidFill>
                  <a:srgbClr val="FF0000"/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2800" i="1" dirty="0" smtClean="0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 dirty="0" smtClean="0">
                  <a:solidFill>
                    <a:srgbClr val="FF0000"/>
                  </a:solidFill>
                </a:rPr>
                <a:t>2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0.2 A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，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2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60 Ω</a:t>
              </a:r>
              <a:endParaRPr lang="zh-CN" altLang="zh-CN" sz="2800" dirty="0">
                <a:solidFill>
                  <a:srgbClr val="FF0000"/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zh-CN" altLang="zh-CN" sz="2800" dirty="0">
                  <a:solidFill>
                    <a:srgbClr val="FF0000"/>
                  </a:solidFill>
                </a:rPr>
                <a:t>根据欧姆定律，电源电压为</a:t>
              </a:r>
              <a:r>
                <a:rPr lang="zh-CN" altLang="zh-CN" sz="2800" dirty="0" smtClean="0">
                  <a:solidFill>
                    <a:srgbClr val="FF0000"/>
                  </a:solidFill>
                </a:rPr>
                <a:t>：</a:t>
              </a:r>
              <a:endParaRPr lang="en-US" altLang="zh-CN" sz="2800" dirty="0" smtClean="0">
                <a:solidFill>
                  <a:srgbClr val="FF0000"/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2800" i="1" dirty="0" smtClean="0">
                  <a:solidFill>
                    <a:srgbClr val="FF0000"/>
                  </a:solidFill>
                </a:rPr>
                <a:t>U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2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2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0.2 A×60 Ω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12 V</a:t>
              </a:r>
              <a:endParaRPr lang="zh-CN" altLang="zh-CN" sz="2800" dirty="0">
                <a:solidFill>
                  <a:srgbClr val="FF0000"/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2800" dirty="0">
                  <a:solidFill>
                    <a:srgbClr val="FF0000"/>
                  </a:solidFill>
                </a:rPr>
                <a:t>(2)</a:t>
              </a:r>
              <a:r>
                <a:rPr lang="zh-CN" altLang="zh-CN" sz="2800" dirty="0">
                  <a:solidFill>
                    <a:srgbClr val="FF0000"/>
                  </a:solidFill>
                </a:rPr>
                <a:t>开关</a:t>
              </a:r>
              <a:r>
                <a:rPr lang="en-US" altLang="zh-CN" sz="2800" dirty="0">
                  <a:solidFill>
                    <a:srgbClr val="FF0000"/>
                  </a:solidFill>
                </a:rPr>
                <a:t>S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0</a:t>
              </a:r>
              <a:r>
                <a:rPr lang="zh-CN" altLang="zh-CN" sz="2800" dirty="0">
                  <a:solidFill>
                    <a:srgbClr val="FF0000"/>
                  </a:solidFill>
                </a:rPr>
                <a:t>、</a:t>
              </a:r>
              <a:r>
                <a:rPr lang="en-US" altLang="zh-CN" sz="2800" dirty="0">
                  <a:solidFill>
                    <a:srgbClr val="FF0000"/>
                  </a:solidFill>
                </a:rPr>
                <a:t>S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800" dirty="0">
                  <a:solidFill>
                    <a:srgbClr val="FF0000"/>
                  </a:solidFill>
                </a:rPr>
                <a:t>均闭合后，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800" dirty="0">
                  <a:solidFill>
                    <a:srgbClr val="FF0000"/>
                  </a:solidFill>
                </a:rPr>
                <a:t>与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2</a:t>
              </a:r>
              <a:r>
                <a:rPr lang="zh-CN" altLang="zh-CN" sz="2800" dirty="0">
                  <a:solidFill>
                    <a:srgbClr val="FF0000"/>
                  </a:solidFill>
                </a:rPr>
                <a:t>并联，则通过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800" dirty="0">
                  <a:solidFill>
                    <a:srgbClr val="FF0000"/>
                  </a:solidFill>
                </a:rPr>
                <a:t>的电流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800" dirty="0">
                  <a:solidFill>
                    <a:srgbClr val="FF0000"/>
                  </a:solidFill>
                </a:rPr>
                <a:t>为：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2800" i="1" dirty="0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I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－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2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0.6 A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－</a:t>
              </a:r>
              <a:r>
                <a:rPr lang="en-US" altLang="zh-CN" sz="2800" dirty="0">
                  <a:solidFill>
                    <a:srgbClr val="FF0000"/>
                  </a:solidFill>
                </a:rPr>
                <a:t>0.2 A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0.4 </a:t>
              </a:r>
              <a:r>
                <a:rPr lang="en-US" altLang="zh-CN" sz="2800" dirty="0" smtClean="0">
                  <a:solidFill>
                    <a:srgbClr val="FF0000"/>
                  </a:solidFill>
                </a:rPr>
                <a:t>A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2800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800" dirty="0">
                  <a:solidFill>
                    <a:srgbClr val="FF0000"/>
                  </a:solidFill>
                </a:rPr>
                <a:t>的阻值为：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800" dirty="0" smtClean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 smtClean="0">
                  <a:solidFill>
                    <a:srgbClr val="FF0000"/>
                  </a:solidFill>
                </a:rPr>
                <a:t>                 </a:t>
              </a:r>
              <a:r>
                <a:rPr lang="zh-CN" altLang="zh-CN" sz="2800" dirty="0" smtClean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30 Ω</a:t>
              </a:r>
              <a:endParaRPr lang="zh-CN" altLang="zh-CN" sz="2800" dirty="0">
                <a:solidFill>
                  <a:srgbClr val="FF0000"/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2800" dirty="0">
                  <a:solidFill>
                    <a:srgbClr val="FF0000"/>
                  </a:solidFill>
                </a:rPr>
                <a:t>(3)</a:t>
              </a:r>
              <a:r>
                <a:rPr lang="zh-CN" altLang="zh-CN" sz="2800" dirty="0">
                  <a:solidFill>
                    <a:srgbClr val="FF0000"/>
                  </a:solidFill>
                </a:rPr>
                <a:t>开关</a:t>
              </a:r>
              <a:r>
                <a:rPr lang="en-US" altLang="zh-CN" sz="2800" dirty="0">
                  <a:solidFill>
                    <a:srgbClr val="FF0000"/>
                  </a:solidFill>
                </a:rPr>
                <a:t>S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0</a:t>
              </a:r>
              <a:r>
                <a:rPr lang="zh-CN" altLang="zh-CN" sz="2800" dirty="0">
                  <a:solidFill>
                    <a:srgbClr val="FF0000"/>
                  </a:solidFill>
                </a:rPr>
                <a:t>、</a:t>
              </a:r>
              <a:r>
                <a:rPr lang="en-US" altLang="zh-CN" sz="2800" dirty="0">
                  <a:solidFill>
                    <a:srgbClr val="FF0000"/>
                  </a:solidFill>
                </a:rPr>
                <a:t>S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800" dirty="0">
                  <a:solidFill>
                    <a:srgbClr val="FF0000"/>
                  </a:solidFill>
                </a:rPr>
                <a:t>均闭合后，通电</a:t>
              </a:r>
              <a:r>
                <a:rPr lang="en-US" altLang="zh-CN" sz="2800" dirty="0">
                  <a:solidFill>
                    <a:srgbClr val="FF0000"/>
                  </a:solidFill>
                </a:rPr>
                <a:t>10 s</a:t>
              </a:r>
              <a:r>
                <a:rPr lang="zh-CN" altLang="zh-CN" sz="2800" dirty="0">
                  <a:solidFill>
                    <a:srgbClr val="FF0000"/>
                  </a:solidFill>
                </a:rPr>
                <a:t>内电路消耗的总电能为</a:t>
              </a:r>
              <a:r>
                <a:rPr lang="en-US" altLang="zh-CN" sz="2800" i="1" dirty="0">
                  <a:solidFill>
                    <a:srgbClr val="FF0000"/>
                  </a:solidFill>
                </a:rPr>
                <a:t>W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i="1" dirty="0" err="1">
                  <a:solidFill>
                    <a:srgbClr val="FF0000"/>
                  </a:solidFill>
                </a:rPr>
                <a:t>UIt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12 V×0.6 A×10 s</a:t>
              </a:r>
              <a:r>
                <a:rPr lang="zh-CN" altLang="zh-CN" sz="2800" dirty="0">
                  <a:solidFill>
                    <a:srgbClr val="FF0000"/>
                  </a:solidFill>
                </a:rPr>
                <a:t>＝</a:t>
              </a:r>
              <a:r>
                <a:rPr lang="en-US" altLang="zh-CN" sz="2800" dirty="0">
                  <a:solidFill>
                    <a:srgbClr val="FF0000"/>
                  </a:solidFill>
                </a:rPr>
                <a:t>72 J</a:t>
              </a:r>
              <a:endParaRPr lang="zh-CN" altLang="zh-CN" sz="2800" dirty="0">
                <a:solidFill>
                  <a:srgbClr val="FF0000"/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zh-CN" altLang="zh-CN" sz="2800" dirty="0">
                  <a:solidFill>
                    <a:srgbClr val="FF0000"/>
                  </a:solidFill>
                </a:rPr>
                <a:t>答：</a:t>
              </a:r>
              <a:r>
                <a:rPr lang="en-US" altLang="zh-CN" sz="2800" dirty="0">
                  <a:solidFill>
                    <a:srgbClr val="FF0000"/>
                  </a:solidFill>
                </a:rPr>
                <a:t>(</a:t>
              </a:r>
              <a:r>
                <a:rPr lang="zh-CN" altLang="zh-CN" sz="2800" dirty="0">
                  <a:solidFill>
                    <a:srgbClr val="FF0000"/>
                  </a:solidFill>
                </a:rPr>
                <a:t>略</a:t>
              </a:r>
              <a:r>
                <a:rPr lang="en-US" altLang="zh-CN" sz="2800" dirty="0" smtClean="0">
                  <a:solidFill>
                    <a:srgbClr val="FF0000"/>
                  </a:solidFill>
                </a:rPr>
                <a:t>)</a:t>
              </a:r>
              <a:endParaRPr lang="zh-CN" altLang="zh-CN" sz="2800" dirty="0">
                <a:solidFill>
                  <a:srgbClr val="FF0000"/>
                </a:solidFill>
              </a:endParaRPr>
            </a:p>
          </p:txBody>
        </p:sp>
        <p:graphicFrame>
          <p:nvGraphicFramePr>
            <p:cNvPr id="4" name="对象 3"/>
            <p:cNvGraphicFramePr>
              <a:graphicFrameLocks noChangeAspect="1"/>
            </p:cNvGraphicFramePr>
            <p:nvPr/>
          </p:nvGraphicFramePr>
          <p:xfrm>
            <a:off x="3228914" y="4248269"/>
            <a:ext cx="1477251" cy="865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1" name="Equation" r:id="rId5" imgW="17678400" imgH="10363200" progId="Equation.DSMT4">
                    <p:embed/>
                  </p:oleObj>
                </mc:Choice>
                <mc:Fallback>
                  <p:oleObj name="Equation" r:id="rId5" imgW="17678400" imgH="10363200" progId="Equation.DSMT4">
                    <p:embed/>
                    <p:pic>
                      <p:nvPicPr>
                        <p:cNvPr id="0" name="图片 18436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228914" y="4248269"/>
                          <a:ext cx="1477251" cy="8659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考点一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电阻；滑动变阻器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2" y="963617"/>
            <a:ext cx="8274781" cy="270843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一根锰铜导线的电阻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要使这根连入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电路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导线电阻变小，可采用的方法是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）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．减小导线两端的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电压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．增大导线中的电流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．将导线对折后连入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电路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．将导线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拉长后连入电路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6352985" y="1338718"/>
            <a:ext cx="852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4941" y="3669167"/>
            <a:ext cx="8274781" cy="18158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解析：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导体电阻的大小取决于导体的材料、长度和横截面积。同种材料的导体长度越长，横截面积越小，电阻越大；将导线对折后，导线的长度减小，横截面积增大，所以导线的电阻变小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文本框 10"/>
          <p:cNvSpPr txBox="1"/>
          <p:nvPr/>
        </p:nvSpPr>
        <p:spPr>
          <a:xfrm>
            <a:off x="474940" y="5479280"/>
            <a:ext cx="8274781" cy="95410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思维点拨：</a:t>
            </a:r>
            <a:r>
              <a:rPr lang="zh-CN" altLang="zh-CN" sz="2800" dirty="0"/>
              <a:t>电阻是导体本身的一种性质，与导体两端的电压和通过的电流无关。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3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1035769"/>
            <a:ext cx="8510270" cy="38885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1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福建省</a:t>
            </a:r>
            <a:r>
              <a:rPr lang="en-US" altLang="zh-CN" sz="2800" dirty="0"/>
              <a:t>)</a:t>
            </a:r>
            <a:r>
              <a:rPr lang="zh-CN" altLang="zh-CN" sz="2800" dirty="0"/>
              <a:t>在相同温度下，关于导体的电阻，下列说法正确的是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．铜线的电阻一定比铝线的小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．长度相同粗细也相同的铜线和铝线电阻相等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．长度相同的两根铜线，粗的那根电阻较大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．粗细相同的两根铜线，长的那根电阻</a:t>
            </a:r>
            <a:r>
              <a:rPr lang="zh-CN" altLang="zh-CN" sz="2800" dirty="0" smtClean="0"/>
              <a:t>较大</a:t>
            </a:r>
            <a:endParaRPr lang="zh-CN" altLang="zh-CN" sz="2800" dirty="0"/>
          </a:p>
        </p:txBody>
      </p:sp>
      <p:sp>
        <p:nvSpPr>
          <p:cNvPr id="4" name="矩形 3"/>
          <p:cNvSpPr/>
          <p:nvPr/>
        </p:nvSpPr>
        <p:spPr>
          <a:xfrm>
            <a:off x="3162847" y="1831827"/>
            <a:ext cx="632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768350"/>
            <a:ext cx="8510270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800" dirty="0" smtClean="0"/>
              <a:t>2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天津市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9</a:t>
            </a:r>
            <a:r>
              <a:rPr lang="zh-CN" altLang="zh-CN" sz="2800" dirty="0"/>
              <a:t>是滑动变阻器的结构和连入电路的示意图。当滑片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向左滑动时，连入电路的电阻变小的是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 smtClean="0"/>
              <a:t>)</a:t>
            </a:r>
          </a:p>
          <a:p>
            <a:pPr>
              <a:lnSpc>
                <a:spcPct val="135000"/>
              </a:lnSpc>
            </a:pPr>
            <a:endParaRPr lang="en-US" altLang="zh-CN" sz="2800" dirty="0"/>
          </a:p>
          <a:p>
            <a:pPr>
              <a:lnSpc>
                <a:spcPct val="135000"/>
              </a:lnSpc>
            </a:pPr>
            <a:endParaRPr lang="en-US" altLang="zh-CN" sz="2800" dirty="0" smtClean="0"/>
          </a:p>
          <a:p>
            <a:pPr>
              <a:lnSpc>
                <a:spcPct val="135000"/>
              </a:lnSpc>
            </a:pP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en-US" altLang="zh-CN" sz="2800" dirty="0"/>
              <a:t>3</a:t>
            </a:r>
            <a:r>
              <a:rPr lang="zh-CN" altLang="zh-CN" sz="2800" dirty="0"/>
              <a:t>．超导材料具有十分诱人的前景。假如科学家已研制出室温下的超导材料，你认为它可以</a:t>
            </a:r>
            <a:r>
              <a:rPr lang="zh-CN" altLang="zh-CN" sz="2800" dirty="0" smtClean="0"/>
              <a:t>用作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 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en-US" altLang="zh-CN" sz="2800" dirty="0" smtClean="0"/>
              <a:t>A</a:t>
            </a:r>
            <a:r>
              <a:rPr lang="zh-CN" altLang="zh-CN" sz="2800" dirty="0"/>
              <a:t>．白炽灯泡的灯丝</a:t>
            </a:r>
            <a:r>
              <a:rPr lang="en-US" altLang="zh-CN" sz="2800" dirty="0"/>
              <a:t>         B</a:t>
            </a:r>
            <a:r>
              <a:rPr lang="zh-CN" altLang="zh-CN" sz="2800" dirty="0"/>
              <a:t>．电炉中的电炉丝</a:t>
            </a:r>
            <a:r>
              <a:rPr lang="en-US" altLang="zh-CN" sz="2800" dirty="0"/>
              <a:t>       C</a:t>
            </a:r>
            <a:r>
              <a:rPr lang="zh-CN" altLang="zh-CN" sz="2800" dirty="0"/>
              <a:t>．保险丝</a:t>
            </a:r>
            <a:r>
              <a:rPr lang="en-US" altLang="zh-CN" sz="2800" dirty="0"/>
              <a:t>         </a:t>
            </a:r>
            <a:r>
              <a:rPr lang="en-US" altLang="zh-CN" sz="2800" dirty="0" smtClean="0"/>
              <a:t>		   D</a:t>
            </a:r>
            <a:r>
              <a:rPr lang="zh-CN" altLang="zh-CN" sz="2800" dirty="0"/>
              <a:t>．远距离</a:t>
            </a:r>
            <a:r>
              <a:rPr lang="zh-CN" altLang="zh-CN" sz="2800" dirty="0" smtClean="0"/>
              <a:t>输电线</a:t>
            </a:r>
            <a:endParaRPr lang="zh-CN" altLang="zh-CN" sz="2800" dirty="0"/>
          </a:p>
        </p:txBody>
      </p:sp>
      <p:sp>
        <p:nvSpPr>
          <p:cNvPr id="4" name="矩形 3"/>
          <p:cNvSpPr/>
          <p:nvPr/>
        </p:nvSpPr>
        <p:spPr>
          <a:xfrm>
            <a:off x="2381236" y="2084685"/>
            <a:ext cx="632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85" y="2655503"/>
            <a:ext cx="8307238" cy="1682259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036624" y="4908580"/>
            <a:ext cx="632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768350"/>
            <a:ext cx="8274780" cy="380770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dirty="0"/>
              <a:t>4</a:t>
            </a:r>
            <a:r>
              <a:rPr lang="zh-CN" altLang="zh-CN" sz="2800" dirty="0"/>
              <a:t>．下列因素中，对导体电阻大小有决定作用的是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．导体是否接入电路　　　</a:t>
            </a:r>
            <a:r>
              <a:rPr lang="en-US" altLang="zh-CN" sz="2800" dirty="0" smtClean="0"/>
              <a:t>B</a:t>
            </a:r>
            <a:r>
              <a:rPr lang="zh-CN" altLang="zh-CN" sz="2800" dirty="0"/>
              <a:t>．导体两端的电压</a:t>
            </a:r>
            <a:r>
              <a:rPr lang="en-US" altLang="zh-CN" sz="2800" dirty="0"/>
              <a:t>  C</a:t>
            </a:r>
            <a:r>
              <a:rPr lang="zh-CN" altLang="zh-CN" sz="2800" dirty="0"/>
              <a:t>．通过导体的电流　　　　</a:t>
            </a:r>
            <a:r>
              <a:rPr lang="en-US" altLang="zh-CN" sz="2800" dirty="0" smtClean="0"/>
              <a:t>D</a:t>
            </a:r>
            <a:r>
              <a:rPr lang="zh-CN" altLang="zh-CN" sz="2800" dirty="0"/>
              <a:t>．导体的长度</a:t>
            </a:r>
          </a:p>
          <a:p>
            <a:pPr>
              <a:lnSpc>
                <a:spcPct val="125000"/>
              </a:lnSpc>
            </a:pPr>
            <a:r>
              <a:rPr lang="en-US" altLang="zh-CN" sz="2800" dirty="0"/>
              <a:t>5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10</a:t>
            </a:r>
            <a:r>
              <a:rPr lang="zh-CN" altLang="zh-CN" sz="2800" dirty="0"/>
              <a:t>是实验电路连接完毕后，滑动变阻器接入电路的四种情形，已经可以闭合开关进行实验的</a:t>
            </a:r>
            <a:r>
              <a:rPr lang="zh-CN" altLang="zh-CN" sz="2800" dirty="0" smtClean="0"/>
              <a:t>是</a:t>
            </a:r>
            <a:r>
              <a:rPr lang="en-US" altLang="zh-CN" sz="2800" dirty="0"/>
              <a:t>(        )</a:t>
            </a:r>
            <a:endParaRPr lang="zh-CN" altLang="zh-CN" sz="2800" dirty="0"/>
          </a:p>
        </p:txBody>
      </p:sp>
      <p:sp>
        <p:nvSpPr>
          <p:cNvPr id="9" name="矩形 8"/>
          <p:cNvSpPr/>
          <p:nvPr/>
        </p:nvSpPr>
        <p:spPr>
          <a:xfrm>
            <a:off x="715818" y="137308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342" y="4787530"/>
            <a:ext cx="8419381" cy="1180373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104015" y="405283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8279" y="882653"/>
            <a:ext cx="8275078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1</a:t>
            </a:r>
            <a:r>
              <a:rPr lang="zh-CN" altLang="zh-CN" sz="2600" dirty="0"/>
              <a:t>．电阻</a:t>
            </a:r>
          </a:p>
          <a:p>
            <a:r>
              <a:rPr lang="en-US" altLang="zh-CN" sz="2600" dirty="0"/>
              <a:t>(1)</a:t>
            </a:r>
            <a:r>
              <a:rPr lang="zh-CN" altLang="zh-CN" sz="2600" dirty="0"/>
              <a:t>定义：导体对</a:t>
            </a:r>
            <a:r>
              <a:rPr lang="en-US" altLang="zh-CN" sz="2600" dirty="0" smtClean="0"/>
              <a:t>______________</a:t>
            </a:r>
            <a:r>
              <a:rPr lang="zh-CN" altLang="zh-CN" sz="2600" dirty="0"/>
              <a:t>的大小。国际单位：</a:t>
            </a:r>
            <a:r>
              <a:rPr lang="en-US" altLang="zh-CN" sz="2600" dirty="0" smtClean="0"/>
              <a:t>_______</a:t>
            </a:r>
            <a:r>
              <a:rPr lang="zh-CN" altLang="zh-CN" sz="2600" dirty="0"/>
              <a:t>。</a:t>
            </a:r>
          </a:p>
          <a:p>
            <a:r>
              <a:rPr lang="en-US" altLang="zh-CN" sz="2600" dirty="0"/>
              <a:t>(2)</a:t>
            </a:r>
            <a:r>
              <a:rPr lang="zh-CN" altLang="zh-CN" sz="2600" dirty="0"/>
              <a:t>影响电阻大小因素：</a:t>
            </a:r>
          </a:p>
          <a:p>
            <a:r>
              <a:rPr lang="zh-CN" altLang="zh-CN" sz="2600" dirty="0"/>
              <a:t>①导体的电阻是导体本身的一种性质，它的大小跟导体的</a:t>
            </a:r>
            <a:r>
              <a:rPr lang="en-US" altLang="zh-CN" sz="2600" dirty="0" smtClean="0"/>
              <a:t>________</a:t>
            </a:r>
            <a:r>
              <a:rPr lang="zh-CN" altLang="zh-CN" sz="2600" dirty="0"/>
              <a:t>、</a:t>
            </a:r>
            <a:r>
              <a:rPr lang="en-US" altLang="zh-CN" sz="2600" dirty="0" smtClean="0"/>
              <a:t>_________</a:t>
            </a:r>
            <a:r>
              <a:rPr lang="zh-CN" altLang="zh-CN" sz="2600" dirty="0"/>
              <a:t>、</a:t>
            </a:r>
            <a:r>
              <a:rPr lang="en-US" altLang="zh-CN" sz="2600" dirty="0"/>
              <a:t>_______________</a:t>
            </a:r>
            <a:r>
              <a:rPr lang="zh-CN" altLang="zh-CN" sz="2600" dirty="0"/>
              <a:t>及</a:t>
            </a:r>
            <a:r>
              <a:rPr lang="en-US" altLang="zh-CN" sz="2600" dirty="0" smtClean="0"/>
              <a:t>____________</a:t>
            </a:r>
            <a:r>
              <a:rPr lang="zh-CN" altLang="zh-CN" sz="2600" dirty="0"/>
              <a:t>有关。</a:t>
            </a:r>
          </a:p>
          <a:p>
            <a:r>
              <a:rPr lang="zh-CN" altLang="zh-CN" sz="2600" dirty="0"/>
              <a:t>②跟导体两端的</a:t>
            </a:r>
            <a:r>
              <a:rPr lang="en-US" altLang="zh-CN" sz="2600" dirty="0" smtClean="0"/>
              <a:t>__________</a:t>
            </a:r>
            <a:r>
              <a:rPr lang="zh-CN" altLang="zh-CN" sz="2600" dirty="0"/>
              <a:t>和通过的</a:t>
            </a:r>
            <a:r>
              <a:rPr lang="en-US" altLang="zh-CN" sz="2600" dirty="0" smtClean="0"/>
              <a:t>__________</a:t>
            </a:r>
            <a:r>
              <a:rPr lang="zh-CN" altLang="zh-CN" sz="2600" dirty="0"/>
              <a:t>无关。</a:t>
            </a:r>
          </a:p>
          <a:p>
            <a:r>
              <a:rPr lang="zh-CN" altLang="zh-CN" sz="2600" dirty="0"/>
              <a:t>③大多数导体的温度越高，电阻越</a:t>
            </a:r>
            <a:r>
              <a:rPr lang="en-US" altLang="zh-CN" sz="2600" dirty="0"/>
              <a:t>____________</a:t>
            </a:r>
            <a:r>
              <a:rPr lang="zh-CN" altLang="zh-CN" sz="2600" dirty="0"/>
              <a:t>。</a:t>
            </a:r>
          </a:p>
          <a:p>
            <a:r>
              <a:rPr lang="en-US" altLang="zh-CN" sz="2600" dirty="0"/>
              <a:t>(3)</a:t>
            </a:r>
            <a:r>
              <a:rPr lang="zh-CN" altLang="zh-CN" sz="2600" dirty="0"/>
              <a:t>半导体：导电性能介于</a:t>
            </a:r>
            <a:r>
              <a:rPr lang="en-US" altLang="zh-CN" sz="2600" dirty="0" smtClean="0"/>
              <a:t>_________</a:t>
            </a:r>
            <a:r>
              <a:rPr lang="zh-CN" altLang="zh-CN" sz="2600" dirty="0"/>
              <a:t>与</a:t>
            </a:r>
            <a:r>
              <a:rPr lang="en-US" altLang="zh-CN" sz="2600" dirty="0" smtClean="0"/>
              <a:t>_________</a:t>
            </a:r>
            <a:r>
              <a:rPr lang="zh-CN" altLang="zh-CN" sz="2600" dirty="0"/>
              <a:t>之间；二极管有</a:t>
            </a:r>
            <a:r>
              <a:rPr lang="en-US" altLang="zh-CN" sz="2600" dirty="0"/>
              <a:t>____________</a:t>
            </a:r>
            <a:r>
              <a:rPr lang="zh-CN" altLang="zh-CN" sz="2600" dirty="0"/>
              <a:t>性。</a:t>
            </a:r>
          </a:p>
          <a:p>
            <a:r>
              <a:rPr lang="zh-CN" altLang="zh-CN" sz="2600" dirty="0"/>
              <a:t>超导体：某些材料在降到特定温度时，电阻变成</a:t>
            </a:r>
            <a:r>
              <a:rPr lang="en-US" altLang="zh-CN" sz="2600" dirty="0" smtClean="0"/>
              <a:t>________</a:t>
            </a:r>
            <a:r>
              <a:rPr lang="zh-CN" altLang="zh-CN" sz="2600" dirty="0"/>
              <a:t>。超导材料可用在</a:t>
            </a:r>
            <a:r>
              <a:rPr lang="en-US" altLang="zh-CN" sz="2600" dirty="0" smtClean="0"/>
              <a:t>_______</a:t>
            </a:r>
            <a:r>
              <a:rPr lang="zh-CN" altLang="zh-CN" sz="2600" dirty="0"/>
              <a:t>，但不能用在</a:t>
            </a:r>
            <a:r>
              <a:rPr lang="en-US" altLang="zh-CN" sz="2600" dirty="0" smtClean="0"/>
              <a:t>__________(</a:t>
            </a:r>
            <a:r>
              <a:rPr lang="zh-CN" altLang="zh-CN" sz="2600" dirty="0"/>
              <a:t>如电饭煲</a:t>
            </a:r>
            <a:r>
              <a:rPr lang="en-US" altLang="zh-CN" sz="2600" dirty="0"/>
              <a:t>)</a:t>
            </a:r>
            <a:r>
              <a:rPr lang="zh-CN" altLang="zh-CN" sz="2600" dirty="0"/>
              <a:t>上</a:t>
            </a:r>
            <a:r>
              <a:rPr lang="zh-CN" altLang="zh-CN" sz="2600" dirty="0" smtClean="0"/>
              <a:t>。</a:t>
            </a:r>
            <a:endParaRPr lang="zh-CN" altLang="zh-CN" sz="2600" dirty="0"/>
          </a:p>
        </p:txBody>
      </p:sp>
      <p:sp>
        <p:nvSpPr>
          <p:cNvPr id="3" name="TextBox 16"/>
          <p:cNvSpPr txBox="1"/>
          <p:nvPr/>
        </p:nvSpPr>
        <p:spPr>
          <a:xfrm>
            <a:off x="2568428" y="1262805"/>
            <a:ext cx="27157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电流阻碍作用</a:t>
            </a:r>
            <a:endParaRPr lang="zh-CN" altLang="en-US" sz="2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4" name="TextBox 16"/>
          <p:cNvSpPr txBox="1"/>
          <p:nvPr/>
        </p:nvSpPr>
        <p:spPr>
          <a:xfrm>
            <a:off x="-419880" y="1639492"/>
            <a:ext cx="27157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Ω</a:t>
            </a:r>
            <a:endParaRPr lang="zh-CN" altLang="en-US" sz="26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260842" y="2821311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2007436" y="2821311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长度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4257442" y="2821311"/>
            <a:ext cx="1751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横截面积</a:t>
            </a:r>
          </a:p>
        </p:txBody>
      </p:sp>
      <p:sp>
        <p:nvSpPr>
          <p:cNvPr id="24" name="TextBox 16"/>
          <p:cNvSpPr txBox="1"/>
          <p:nvPr/>
        </p:nvSpPr>
        <p:spPr>
          <a:xfrm>
            <a:off x="6855140" y="2821310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温度</a:t>
            </a:r>
          </a:p>
        </p:txBody>
      </p:sp>
      <p:sp>
        <p:nvSpPr>
          <p:cNvPr id="25" name="TextBox 16"/>
          <p:cNvSpPr txBox="1"/>
          <p:nvPr/>
        </p:nvSpPr>
        <p:spPr>
          <a:xfrm>
            <a:off x="2785832" y="3673440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电压</a:t>
            </a:r>
          </a:p>
        </p:txBody>
      </p:sp>
      <p:sp>
        <p:nvSpPr>
          <p:cNvPr id="26" name="TextBox 16"/>
          <p:cNvSpPr txBox="1"/>
          <p:nvPr/>
        </p:nvSpPr>
        <p:spPr>
          <a:xfrm>
            <a:off x="5729594" y="3673439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电流</a:t>
            </a:r>
          </a:p>
        </p:txBody>
      </p:sp>
      <p:sp>
        <p:nvSpPr>
          <p:cNvPr id="27" name="TextBox 16"/>
          <p:cNvSpPr txBox="1"/>
          <p:nvPr/>
        </p:nvSpPr>
        <p:spPr>
          <a:xfrm>
            <a:off x="5502431" y="4026628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  <a:endParaRPr lang="zh-CN" altLang="en-US" sz="2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TextBox 16"/>
          <p:cNvSpPr txBox="1"/>
          <p:nvPr/>
        </p:nvSpPr>
        <p:spPr>
          <a:xfrm>
            <a:off x="4122150" y="4452693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导体</a:t>
            </a:r>
          </a:p>
        </p:txBody>
      </p:sp>
      <p:sp>
        <p:nvSpPr>
          <p:cNvPr id="29" name="TextBox 16"/>
          <p:cNvSpPr txBox="1"/>
          <p:nvPr/>
        </p:nvSpPr>
        <p:spPr>
          <a:xfrm>
            <a:off x="5896316" y="4420748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绝缘体</a:t>
            </a:r>
          </a:p>
        </p:txBody>
      </p:sp>
      <p:sp>
        <p:nvSpPr>
          <p:cNvPr id="30" name="TextBox 16"/>
          <p:cNvSpPr txBox="1"/>
          <p:nvPr/>
        </p:nvSpPr>
        <p:spPr>
          <a:xfrm>
            <a:off x="1872288" y="4820351"/>
            <a:ext cx="1624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单位导电</a:t>
            </a:r>
          </a:p>
        </p:txBody>
      </p:sp>
      <p:sp>
        <p:nvSpPr>
          <p:cNvPr id="31" name="TextBox 16"/>
          <p:cNvSpPr txBox="1"/>
          <p:nvPr/>
        </p:nvSpPr>
        <p:spPr>
          <a:xfrm>
            <a:off x="7201747" y="5252410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0</a:t>
            </a:r>
            <a:endParaRPr lang="zh-CN" altLang="en-US" sz="26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32" name="TextBox 16"/>
          <p:cNvSpPr txBox="1"/>
          <p:nvPr/>
        </p:nvSpPr>
        <p:spPr>
          <a:xfrm>
            <a:off x="2586325" y="5601248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输电线</a:t>
            </a:r>
          </a:p>
        </p:txBody>
      </p:sp>
      <p:sp>
        <p:nvSpPr>
          <p:cNvPr id="33" name="TextBox 16"/>
          <p:cNvSpPr txBox="1"/>
          <p:nvPr/>
        </p:nvSpPr>
        <p:spPr>
          <a:xfrm>
            <a:off x="5918378" y="5626066"/>
            <a:ext cx="1471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加热器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40934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．高速公路收费站现在对过往的超载货车实施计重收费。某同学设计了如图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12-11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所示的计重秤原理图，下列说法中正确的是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   )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．称重表其实是一个电压表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B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．电路中的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R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是没有作用的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C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．当车辆越重时，称重表的示数越小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D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．当车辆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越重时，称重表的示数越大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6190" y="2386825"/>
            <a:ext cx="2604933" cy="1816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矩形 8"/>
          <p:cNvSpPr/>
          <p:nvPr/>
        </p:nvSpPr>
        <p:spPr>
          <a:xfrm>
            <a:off x="7202368" y="4276721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12-11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851874" y="227496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39734" y="1056681"/>
            <a:ext cx="8714125" cy="5593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．小明在探究“电阻的大小与什么因素有关”的活动中，实验器材中电阻丝只有一根，其他器材足够，如果要他完成下面的实验探究活动，不可能完成的是（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．探究导体电阻与长度的关系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B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．探究导体电阻与横截面积的关系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C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．探究导体电阻与材料的关系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D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．探究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导体电阻与温度的关系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8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．某电阻两端的电压为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3 V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时，通过的电流为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0.5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，则该电阻的阻值是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Ω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，若该电阻两端的电压为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0 V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，其阻值是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Ω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17745" y="209798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2948149" y="5554667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6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1492974" y="6016783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6</a:t>
            </a: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考点二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电流、电压和电阻的关系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5141" y="882653"/>
            <a:ext cx="8275022" cy="40164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】使用如图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12-12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示的电路，探究“通过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导体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电流与它的电阻的关系”。小明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分别用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5 Ω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和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10 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Ω 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的电阻做两次实验，当完成第一次实验后，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小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明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将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两点间的电阻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由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5 Ω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更换为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10 Ω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闭合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开关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后，应该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）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．保持滑动变阻器的滑片不动 </a:t>
            </a:r>
          </a:p>
          <a:p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．将滑动变阻器的滑片向右移动</a:t>
            </a:r>
          </a:p>
          <a:p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．将滑动变阻器的滑片向左移动</a:t>
            </a:r>
          </a:p>
          <a:p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．更换阻值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更大的滑动变阻器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19458" name="Picture 2" descr="C:\Documents and Settings\Administrator\桌面\pai\正文pai\ZKYW-502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42" y="2890895"/>
            <a:ext cx="2509281" cy="15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6806432" y="4579367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6700" algn="ctr">
              <a:spcAft>
                <a:spcPts val="0"/>
              </a:spcAft>
            </a:pP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kern="100" dirty="0">
                <a:latin typeface="Times New Roman" panose="02020603050405020304" pitchFamily="18" charset="0"/>
                <a:cs typeface="Courier New" panose="02070309020205020404" pitchFamily="49" charset="0"/>
              </a:rPr>
              <a:t>12</a:t>
            </a: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kern="100" dirty="0">
                <a:latin typeface="Times New Roman" panose="02020603050405020304" pitchFamily="18" charset="0"/>
                <a:cs typeface="Courier New" panose="02070309020205020404" pitchFamily="49" charset="0"/>
              </a:rPr>
              <a:t>12</a:t>
            </a:r>
            <a:endParaRPr lang="zh-CN" altLang="zh-CN" kern="100" dirty="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文本框 10"/>
          <p:cNvSpPr txBox="1"/>
          <p:nvPr/>
        </p:nvSpPr>
        <p:spPr>
          <a:xfrm>
            <a:off x="174149" y="4981945"/>
            <a:ext cx="8971439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当一个物理量与多个因素有关（或可能有关），要研究它与其中一个因素的关系时，应保持其他因素不变而只改变这一要研究的因素，从而得出与这个因素是否有关（控制变量法）。所以该题要控制电阻两端电压不变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TextBox 16"/>
          <p:cNvSpPr txBox="1"/>
          <p:nvPr/>
        </p:nvSpPr>
        <p:spPr>
          <a:xfrm>
            <a:off x="3248225" y="2604032"/>
            <a:ext cx="5133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2411" y="5450401"/>
            <a:ext cx="8274781" cy="5232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考查了控制变量法。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00712" y="882653"/>
            <a:ext cx="827478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1</a:t>
            </a:r>
            <a:r>
              <a:rPr lang="zh-CN" altLang="zh-CN" sz="2600" dirty="0"/>
              <a:t>．下列关于电流、电压、电阻之间关系的说法中正确的是</a:t>
            </a:r>
            <a:r>
              <a:rPr lang="en-US" altLang="zh-CN" sz="2600" dirty="0"/>
              <a:t>( </a:t>
            </a:r>
            <a:r>
              <a:rPr lang="en-US" altLang="zh-CN" sz="2600" dirty="0" smtClean="0"/>
              <a:t>       </a:t>
            </a:r>
            <a:r>
              <a:rPr lang="en-US" altLang="zh-CN" sz="2600" dirty="0"/>
              <a:t>)</a:t>
            </a:r>
            <a:endParaRPr lang="zh-CN" altLang="zh-CN" sz="2600" dirty="0"/>
          </a:p>
          <a:p>
            <a:r>
              <a:rPr lang="en-US" altLang="zh-CN" sz="2600" dirty="0"/>
              <a:t>A</a:t>
            </a:r>
            <a:r>
              <a:rPr lang="zh-CN" altLang="zh-CN" sz="2600" dirty="0"/>
              <a:t>．电压大的电路中电流一定大</a:t>
            </a:r>
            <a:r>
              <a:rPr lang="en-US" altLang="zh-CN" sz="2600" dirty="0"/>
              <a:t>  </a:t>
            </a:r>
            <a:endParaRPr lang="en-US" altLang="zh-CN" sz="2600" dirty="0" smtClean="0"/>
          </a:p>
          <a:p>
            <a:r>
              <a:rPr lang="en-US" altLang="zh-CN" sz="2600" dirty="0" smtClean="0"/>
              <a:t>B</a:t>
            </a:r>
            <a:r>
              <a:rPr lang="zh-CN" altLang="zh-CN" sz="2600" dirty="0"/>
              <a:t>．电阻大的电路中电流一定小</a:t>
            </a:r>
          </a:p>
          <a:p>
            <a:r>
              <a:rPr lang="en-US" altLang="zh-CN" sz="2600" dirty="0"/>
              <a:t>C</a:t>
            </a:r>
            <a:r>
              <a:rPr lang="zh-CN" altLang="zh-CN" sz="2600" dirty="0"/>
              <a:t>．导体中的电流与电压、电阻无关</a:t>
            </a:r>
            <a:r>
              <a:rPr lang="en-US" altLang="zh-CN" sz="2600" dirty="0"/>
              <a:t>  </a:t>
            </a:r>
            <a:endParaRPr lang="en-US" altLang="zh-CN" sz="2600" dirty="0" smtClean="0"/>
          </a:p>
          <a:p>
            <a:r>
              <a:rPr lang="en-US" altLang="zh-CN" sz="2600" dirty="0" smtClean="0"/>
              <a:t>D</a:t>
            </a:r>
            <a:r>
              <a:rPr lang="zh-CN" altLang="zh-CN" sz="2600" dirty="0"/>
              <a:t>．导体中的电阻与电流、电压无关</a:t>
            </a:r>
          </a:p>
          <a:p>
            <a:r>
              <a:rPr lang="en-US" altLang="zh-CN" sz="2600" dirty="0"/>
              <a:t>2</a:t>
            </a:r>
            <a:r>
              <a:rPr lang="zh-CN" altLang="zh-CN" sz="2600" dirty="0"/>
              <a:t>．如图</a:t>
            </a:r>
            <a:r>
              <a:rPr lang="en-US" altLang="zh-CN" sz="2600" dirty="0"/>
              <a:t>12</a:t>
            </a:r>
            <a:r>
              <a:rPr lang="zh-CN" altLang="zh-CN" sz="2600" dirty="0"/>
              <a:t>－</a:t>
            </a:r>
            <a:r>
              <a:rPr lang="en-US" altLang="zh-CN" sz="2600" dirty="0"/>
              <a:t>13</a:t>
            </a:r>
            <a:r>
              <a:rPr lang="zh-CN" altLang="zh-CN" sz="2600" dirty="0"/>
              <a:t>所示是</a:t>
            </a:r>
            <a:r>
              <a:rPr lang="zh-CN" altLang="zh-CN" sz="2600" dirty="0">
                <a:latin typeface="+mn-ea"/>
              </a:rPr>
              <a:t>探究</a:t>
            </a:r>
            <a:r>
              <a:rPr lang="en-US" altLang="zh-CN" sz="2600" dirty="0">
                <a:latin typeface="+mn-ea"/>
              </a:rPr>
              <a:t>“</a:t>
            </a:r>
            <a:r>
              <a:rPr lang="zh-CN" altLang="zh-CN" sz="2600" dirty="0">
                <a:latin typeface="+mn-ea"/>
              </a:rPr>
              <a:t>电流与电压</a:t>
            </a:r>
            <a:r>
              <a:rPr lang="zh-CN" altLang="zh-CN" sz="2600" dirty="0" smtClean="0">
                <a:latin typeface="+mn-ea"/>
              </a:rPr>
              <a:t>、</a:t>
            </a:r>
            <a:endParaRPr lang="en-US" altLang="zh-CN" sz="2600" dirty="0" smtClean="0">
              <a:latin typeface="+mn-ea"/>
            </a:endParaRPr>
          </a:p>
          <a:p>
            <a:r>
              <a:rPr lang="zh-CN" altLang="zh-CN" sz="2600" dirty="0" smtClean="0">
                <a:latin typeface="+mn-ea"/>
              </a:rPr>
              <a:t>电阻</a:t>
            </a:r>
            <a:r>
              <a:rPr lang="zh-CN" altLang="zh-CN" sz="2600" dirty="0">
                <a:latin typeface="+mn-ea"/>
              </a:rPr>
              <a:t>之间的关系</a:t>
            </a:r>
            <a:r>
              <a:rPr lang="en-US" altLang="zh-CN" sz="2600" dirty="0">
                <a:latin typeface="+mn-ea"/>
              </a:rPr>
              <a:t>”</a:t>
            </a:r>
            <a:r>
              <a:rPr lang="zh-CN" altLang="zh-CN" sz="2600" dirty="0"/>
              <a:t>的电路图，实验分“</a:t>
            </a:r>
            <a:r>
              <a:rPr lang="zh-CN" altLang="zh-CN" sz="2600" dirty="0" smtClean="0"/>
              <a:t>保</a:t>
            </a:r>
            <a:endParaRPr lang="en-US" altLang="zh-CN" sz="2600" dirty="0" smtClean="0"/>
          </a:p>
          <a:p>
            <a:r>
              <a:rPr lang="zh-CN" altLang="zh-CN" sz="2600" dirty="0" smtClean="0"/>
              <a:t>持</a:t>
            </a:r>
            <a:r>
              <a:rPr lang="zh-CN" altLang="zh-CN" sz="2600" dirty="0"/>
              <a:t>电阻不变”和“保持电压不变”两步进行。在做“保持电阻不变”这一步实验时应该</a:t>
            </a:r>
            <a:r>
              <a:rPr lang="en-US" altLang="zh-CN" sz="2600" dirty="0"/>
              <a:t>( </a:t>
            </a:r>
            <a:r>
              <a:rPr lang="en-US" altLang="zh-CN" sz="2600" dirty="0" smtClean="0"/>
              <a:t>       </a:t>
            </a:r>
            <a:r>
              <a:rPr lang="en-US" altLang="zh-CN" sz="2600" dirty="0"/>
              <a:t>) </a:t>
            </a:r>
            <a:endParaRPr lang="zh-CN" altLang="zh-CN" sz="2600" dirty="0"/>
          </a:p>
          <a:p>
            <a:r>
              <a:rPr lang="en-US" altLang="zh-CN" sz="2600" dirty="0"/>
              <a:t>A</a:t>
            </a:r>
            <a:r>
              <a:rPr lang="zh-CN" altLang="zh-CN" sz="2600" dirty="0"/>
              <a:t>．保持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滑片的位置不动</a:t>
            </a:r>
          </a:p>
          <a:p>
            <a:r>
              <a:rPr lang="en-US" altLang="zh-CN" sz="2600" dirty="0"/>
              <a:t>B</a:t>
            </a:r>
            <a:r>
              <a:rPr lang="zh-CN" altLang="zh-CN" sz="2600" dirty="0"/>
              <a:t>．保持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两端的电压不变 </a:t>
            </a:r>
          </a:p>
          <a:p>
            <a:r>
              <a:rPr lang="en-US" altLang="zh-CN" sz="2600" dirty="0"/>
              <a:t>C</a:t>
            </a:r>
            <a:r>
              <a:rPr lang="zh-CN" altLang="zh-CN" sz="2600" dirty="0"/>
              <a:t>．保持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不变，调节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滑片到不同的适当位置</a:t>
            </a:r>
          </a:p>
          <a:p>
            <a:r>
              <a:rPr lang="en-US" altLang="zh-CN" sz="2600" dirty="0"/>
              <a:t>D</a:t>
            </a:r>
            <a:r>
              <a:rPr lang="zh-CN" altLang="zh-CN" sz="2600" dirty="0"/>
              <a:t>．保持电路中电流不变</a:t>
            </a:r>
          </a:p>
        </p:txBody>
      </p:sp>
      <p:sp>
        <p:nvSpPr>
          <p:cNvPr id="4" name="矩形 3"/>
          <p:cNvSpPr/>
          <p:nvPr/>
        </p:nvSpPr>
        <p:spPr>
          <a:xfrm>
            <a:off x="1022525" y="130874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369" y="2147977"/>
            <a:ext cx="2571688" cy="199567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024240" y="447689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8331" y="882653"/>
            <a:ext cx="8274387" cy="48320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3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14</a:t>
            </a:r>
            <a:r>
              <a:rPr lang="zh-CN" altLang="zh-CN" sz="2800" dirty="0"/>
              <a:t>所示，是</a:t>
            </a:r>
            <a:r>
              <a:rPr lang="zh-CN" altLang="zh-CN" sz="2800" dirty="0">
                <a:latin typeface="+mn-ea"/>
              </a:rPr>
              <a:t>探究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电流与电阻的关系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的</a:t>
            </a:r>
            <a:r>
              <a:rPr lang="zh-CN" altLang="zh-CN" sz="2800" dirty="0"/>
              <a:t>实验电路图，电源电压保持</a:t>
            </a:r>
            <a:r>
              <a:rPr lang="en-US" altLang="zh-CN" sz="2800" dirty="0"/>
              <a:t>3 V</a:t>
            </a:r>
            <a:r>
              <a:rPr lang="zh-CN" altLang="zh-CN" sz="2800" dirty="0"/>
              <a:t>不变，滑动变阻器的规格是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10 Ω</a:t>
            </a:r>
            <a:r>
              <a:rPr lang="zh-CN" altLang="zh-CN" sz="2800" dirty="0"/>
              <a:t>　</a:t>
            </a:r>
            <a:r>
              <a:rPr lang="en-US" altLang="zh-CN" sz="2800" dirty="0"/>
              <a:t>1 A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。实验中，先在</a:t>
            </a:r>
            <a:r>
              <a:rPr lang="en-US" altLang="zh-CN" sz="2800" i="1" dirty="0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/>
              <a:t>b</a:t>
            </a:r>
            <a:r>
              <a:rPr lang="zh-CN" altLang="zh-CN" sz="2800" dirty="0"/>
              <a:t>两点间接入</a:t>
            </a:r>
            <a:r>
              <a:rPr lang="en-US" altLang="zh-CN" sz="2800" dirty="0"/>
              <a:t>5 Ω</a:t>
            </a:r>
            <a:r>
              <a:rPr lang="zh-CN" altLang="zh-CN" sz="2800" dirty="0"/>
              <a:t>的电阻，闭合开关</a:t>
            </a:r>
            <a:r>
              <a:rPr lang="en-US" altLang="zh-CN" sz="2800" dirty="0"/>
              <a:t>S</a:t>
            </a:r>
            <a:r>
              <a:rPr lang="zh-CN" altLang="zh-CN" sz="2800" dirty="0"/>
              <a:t>，移动滑动变阻器的滑片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，使电压表的示数为</a:t>
            </a:r>
            <a:r>
              <a:rPr lang="en-US" altLang="zh-CN" sz="2800" dirty="0"/>
              <a:t>2 V</a:t>
            </a:r>
            <a:r>
              <a:rPr lang="zh-CN" altLang="zh-CN" sz="2800" dirty="0"/>
              <a:t>，读出并记录下此时电流表的示数。接着需要更换</a:t>
            </a:r>
            <a:r>
              <a:rPr lang="en-US" altLang="zh-CN" sz="2800" i="1" dirty="0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/>
              <a:t>b</a:t>
            </a:r>
            <a:r>
              <a:rPr lang="zh-CN" altLang="zh-CN" sz="2800" dirty="0"/>
              <a:t>间的电阻再进行两次实验，为了保证实验的进行，应选择下列的哪两个电阻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</a:t>
            </a:r>
            <a:r>
              <a:rPr lang="en-US" altLang="zh-CN" sz="2800" dirty="0"/>
              <a:t>10 </a:t>
            </a:r>
            <a:r>
              <a:rPr lang="zh-CN" altLang="zh-CN" sz="2800" dirty="0"/>
              <a:t>Ω和</a:t>
            </a:r>
            <a:r>
              <a:rPr lang="en-US" altLang="zh-CN" sz="2800" dirty="0"/>
              <a:t>40 Ω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</a:t>
            </a:r>
            <a:r>
              <a:rPr lang="en-US" altLang="zh-CN" sz="2800" dirty="0"/>
              <a:t>20 Ω</a:t>
            </a:r>
            <a:r>
              <a:rPr lang="zh-CN" altLang="zh-CN" sz="2800" dirty="0"/>
              <a:t>和</a:t>
            </a:r>
            <a:r>
              <a:rPr lang="en-US" altLang="zh-CN" sz="2800" dirty="0"/>
              <a:t>30 Ω</a:t>
            </a:r>
            <a:endParaRPr lang="zh-CN" altLang="zh-CN" sz="2800" dirty="0"/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</a:t>
            </a:r>
            <a:r>
              <a:rPr lang="en-US" altLang="zh-CN" sz="2800" dirty="0"/>
              <a:t>10 </a:t>
            </a:r>
            <a:r>
              <a:rPr lang="zh-CN" altLang="zh-CN" sz="2800" dirty="0"/>
              <a:t>Ω和</a:t>
            </a:r>
            <a:r>
              <a:rPr lang="en-US" altLang="zh-CN" sz="2800" dirty="0"/>
              <a:t>20 Ω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</a:t>
            </a:r>
            <a:r>
              <a:rPr lang="en-US" altLang="zh-CN" sz="2800" dirty="0"/>
              <a:t>30 Ω</a:t>
            </a:r>
            <a:r>
              <a:rPr lang="zh-CN" altLang="zh-CN" sz="2800" dirty="0"/>
              <a:t>和</a:t>
            </a:r>
            <a:r>
              <a:rPr lang="en-US" altLang="zh-CN" sz="2800" dirty="0"/>
              <a:t>40 Ω</a:t>
            </a:r>
            <a:endParaRPr lang="zh-CN" altLang="zh-CN" sz="2800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140" y="4026347"/>
            <a:ext cx="3512216" cy="251221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8026232" y="350312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6" y="931316"/>
            <a:ext cx="8328418" cy="48320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宜昌市</a:t>
            </a:r>
            <a:r>
              <a:rPr lang="en-US" altLang="zh-CN" sz="2800" dirty="0"/>
              <a:t>)</a:t>
            </a:r>
            <a:r>
              <a:rPr lang="zh-CN" altLang="zh-CN" sz="2800" dirty="0"/>
              <a:t>用如图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15</a:t>
            </a:r>
            <a:r>
              <a:rPr lang="zh-CN" altLang="zh-CN" sz="2800" dirty="0"/>
              <a:t>所示电路研究电流跟电压的关系。为了改变定值电阻</a:t>
            </a:r>
            <a:r>
              <a:rPr lang="en-US" altLang="zh-CN" sz="2800" i="1" dirty="0"/>
              <a:t>R</a:t>
            </a:r>
            <a:r>
              <a:rPr lang="zh-CN" altLang="zh-CN" sz="2800" dirty="0"/>
              <a:t>两端电压，设计了三种方案。</a:t>
            </a:r>
          </a:p>
          <a:p>
            <a:r>
              <a:rPr lang="zh-CN" altLang="zh-CN" sz="2800" dirty="0"/>
              <a:t>甲：多节干电池串联接入</a:t>
            </a:r>
            <a:r>
              <a:rPr lang="en-US" altLang="zh-CN" sz="2800" i="1" dirty="0"/>
              <a:t>MN</a:t>
            </a:r>
            <a:r>
              <a:rPr lang="zh-CN" altLang="zh-CN" sz="2800" dirty="0"/>
              <a:t>；</a:t>
            </a:r>
          </a:p>
          <a:p>
            <a:r>
              <a:rPr lang="zh-CN" altLang="zh-CN" sz="2800" dirty="0"/>
              <a:t>乙：电池与滑动变阻器串联接入</a:t>
            </a:r>
            <a:r>
              <a:rPr lang="en-US" altLang="zh-CN" sz="2800" i="1" dirty="0"/>
              <a:t>MN</a:t>
            </a:r>
            <a:r>
              <a:rPr lang="zh-CN" altLang="zh-CN" sz="2800" dirty="0"/>
              <a:t>；</a:t>
            </a:r>
          </a:p>
          <a:p>
            <a:r>
              <a:rPr lang="zh-CN" altLang="zh-CN" sz="2800" dirty="0"/>
              <a:t>丙：电池先后与不同定值电阻</a:t>
            </a:r>
            <a:r>
              <a:rPr lang="en-US" altLang="zh-CN" sz="2800" i="1" dirty="0"/>
              <a:t>R</a:t>
            </a:r>
            <a:r>
              <a:rPr lang="en-US" altLang="zh-CN" sz="2800" dirty="0"/>
              <a:t>′</a:t>
            </a:r>
            <a:r>
              <a:rPr lang="zh-CN" altLang="zh-CN" sz="2800" dirty="0"/>
              <a:t>串联接入</a:t>
            </a:r>
            <a:r>
              <a:rPr lang="en-US" altLang="zh-CN" sz="2800" i="1" dirty="0"/>
              <a:t>MN</a:t>
            </a:r>
            <a:r>
              <a:rPr lang="zh-CN" altLang="zh-CN" sz="2800" dirty="0"/>
              <a:t>。</a:t>
            </a:r>
          </a:p>
          <a:p>
            <a:r>
              <a:rPr lang="zh-CN" altLang="zh-CN" sz="2800" dirty="0"/>
              <a:t>可行的方案是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．仅有甲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．仅有乙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．仅有甲、乙两种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．甲、乙、丙都可行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563" y="3613864"/>
            <a:ext cx="2716494" cy="2751681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761200" y="353435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274780" cy="31085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5</a:t>
            </a:r>
            <a:r>
              <a:rPr lang="zh-CN" altLang="zh-CN" sz="2800" dirty="0"/>
              <a:t>．小明利用如图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16</a:t>
            </a:r>
            <a:r>
              <a:rPr lang="zh-CN" altLang="zh-CN" sz="2800" dirty="0"/>
              <a:t>甲所示的电路探究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通过导体的电流与电阻的关系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，根据</a:t>
            </a:r>
            <a:r>
              <a:rPr lang="zh-CN" altLang="zh-CN" sz="2800" dirty="0"/>
              <a:t>实验的数据绘出了 </a:t>
            </a:r>
            <a:r>
              <a:rPr lang="en-US" altLang="zh-CN" sz="2800" i="1" dirty="0"/>
              <a:t>I</a:t>
            </a:r>
            <a:r>
              <a:rPr lang="zh-CN" altLang="zh-CN" sz="2800" dirty="0"/>
              <a:t>－</a:t>
            </a:r>
            <a:r>
              <a:rPr lang="en-US" altLang="zh-CN" sz="2800" dirty="0"/>
              <a:t> </a:t>
            </a:r>
            <a:r>
              <a:rPr lang="en-US" altLang="zh-CN" sz="2800" dirty="0" smtClean="0"/>
              <a:t>1/</a:t>
            </a:r>
            <a:r>
              <a:rPr lang="en-US" altLang="zh-CN" sz="2800" i="1" dirty="0" smtClean="0"/>
              <a:t>R</a:t>
            </a:r>
            <a:r>
              <a:rPr lang="zh-CN" altLang="zh-CN" sz="2800" dirty="0" smtClean="0"/>
              <a:t>图象</a:t>
            </a:r>
            <a:r>
              <a:rPr lang="zh-CN" altLang="zh-CN" sz="2800" dirty="0"/>
              <a:t>，如图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16</a:t>
            </a:r>
            <a:r>
              <a:rPr lang="zh-CN" altLang="zh-CN" sz="2800" dirty="0"/>
              <a:t>乙所示。分析图象可知，当导体的电阻为</a:t>
            </a:r>
            <a:r>
              <a:rPr lang="en-US" altLang="zh-CN" sz="2800" dirty="0"/>
              <a:t>______Ω</a:t>
            </a:r>
            <a:r>
              <a:rPr lang="zh-CN" altLang="zh-CN" sz="2800" dirty="0"/>
              <a:t>时，通过它的电流为 </a:t>
            </a:r>
            <a:r>
              <a:rPr lang="en-US" altLang="zh-CN" sz="2800" dirty="0"/>
              <a:t>0.2 A</a:t>
            </a:r>
            <a:r>
              <a:rPr lang="zh-CN" altLang="zh-CN" sz="2800" dirty="0"/>
              <a:t>；当电流分别为</a:t>
            </a:r>
            <a:r>
              <a:rPr lang="en-US" altLang="zh-CN" sz="2800" dirty="0"/>
              <a:t>0.25 A</a:t>
            </a:r>
            <a:r>
              <a:rPr lang="zh-CN" altLang="zh-CN" sz="2800" dirty="0"/>
              <a:t>和</a:t>
            </a:r>
            <a:r>
              <a:rPr lang="en-US" altLang="zh-CN" sz="2800" dirty="0"/>
              <a:t>0.5 A</a:t>
            </a:r>
            <a:r>
              <a:rPr lang="zh-CN" altLang="zh-CN" sz="2800" dirty="0"/>
              <a:t>时，接入电路的导体的电阻之比为</a:t>
            </a:r>
            <a:r>
              <a:rPr lang="en-US" altLang="zh-CN" sz="2800" dirty="0"/>
              <a:t>_______</a:t>
            </a:r>
            <a:r>
              <a:rPr lang="zh-CN" altLang="zh-CN" sz="2800" dirty="0"/>
              <a:t>；实验过程中，小明控制导体两端的电压为</a:t>
            </a:r>
            <a:r>
              <a:rPr lang="en-US" altLang="zh-CN" sz="2800" dirty="0"/>
              <a:t>_____V</a:t>
            </a:r>
            <a:r>
              <a:rPr lang="zh-CN" altLang="zh-CN" sz="2800" dirty="0"/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2830616" y="217531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10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709" y="4105499"/>
            <a:ext cx="6150634" cy="254191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714933" y="3017828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2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/>
              </a:rPr>
              <a:t>∶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802938" y="343144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2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09012"/>
            <a:ext cx="8274779" cy="59939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600" dirty="0"/>
              <a:t>6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武威市</a:t>
            </a:r>
            <a:r>
              <a:rPr lang="en-US" altLang="zh-CN" sz="2600" dirty="0"/>
              <a:t>)</a:t>
            </a:r>
            <a:r>
              <a:rPr lang="zh-CN" altLang="zh-CN" sz="2600" dirty="0"/>
              <a:t>小欣利用实验探究</a:t>
            </a:r>
            <a:r>
              <a:rPr lang="en-US" altLang="zh-CN" sz="2600" dirty="0">
                <a:latin typeface="+mn-ea"/>
              </a:rPr>
              <a:t>“</a:t>
            </a:r>
            <a:r>
              <a:rPr lang="zh-CN" altLang="zh-CN" sz="2600" dirty="0">
                <a:latin typeface="+mn-ea"/>
              </a:rPr>
              <a:t>电流跟电阻的关系</a:t>
            </a:r>
            <a:r>
              <a:rPr lang="en-US" altLang="zh-CN" sz="2600" dirty="0">
                <a:latin typeface="+mn-ea"/>
              </a:rPr>
              <a:t>”</a:t>
            </a:r>
            <a:r>
              <a:rPr lang="zh-CN" altLang="zh-CN" sz="2600" dirty="0"/>
              <a:t>。已知电源电压为</a:t>
            </a:r>
            <a:r>
              <a:rPr lang="en-US" altLang="zh-CN" sz="2600" dirty="0"/>
              <a:t>6 V</a:t>
            </a:r>
            <a:r>
              <a:rPr lang="zh-CN" altLang="zh-CN" sz="2600" dirty="0"/>
              <a:t>且保持不变，实验用到的电阻阻值分别为</a:t>
            </a:r>
            <a:r>
              <a:rPr lang="en-US" altLang="zh-CN" sz="2600" dirty="0"/>
              <a:t>5 Ω</a:t>
            </a:r>
            <a:r>
              <a:rPr lang="zh-CN" altLang="zh-CN" sz="2600" dirty="0"/>
              <a:t>、</a:t>
            </a:r>
            <a:r>
              <a:rPr lang="en-US" altLang="zh-CN" sz="2600" dirty="0"/>
              <a:t>10 Ω</a:t>
            </a:r>
            <a:r>
              <a:rPr lang="zh-CN" altLang="zh-CN" sz="2600" dirty="0"/>
              <a:t>、</a:t>
            </a:r>
            <a:r>
              <a:rPr lang="en-US" altLang="zh-CN" sz="2600" dirty="0"/>
              <a:t>15 Ω</a:t>
            </a:r>
            <a:r>
              <a:rPr lang="zh-CN" altLang="zh-CN" sz="2600" dirty="0"/>
              <a:t>、</a:t>
            </a:r>
            <a:r>
              <a:rPr lang="en-US" altLang="zh-CN" sz="2600" dirty="0"/>
              <a:t>20 Ω</a:t>
            </a:r>
            <a:r>
              <a:rPr lang="zh-CN" altLang="zh-CN" sz="2600" dirty="0"/>
              <a:t>、</a:t>
            </a:r>
            <a:r>
              <a:rPr lang="en-US" altLang="zh-CN" sz="2600" dirty="0"/>
              <a:t>25 Ω</a:t>
            </a:r>
            <a:r>
              <a:rPr lang="zh-CN" altLang="zh-CN" sz="2600" dirty="0" smtClean="0"/>
              <a:t>。</a:t>
            </a:r>
            <a:endParaRPr lang="en-US" altLang="zh-CN" sz="2600" dirty="0" smtClean="0"/>
          </a:p>
          <a:p>
            <a:pPr fontAlgn="auto">
              <a:lnSpc>
                <a:spcPts val="3860"/>
              </a:lnSpc>
            </a:pPr>
            <a:endParaRPr lang="en-US" altLang="zh-CN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6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endParaRPr lang="en-US" altLang="zh-CN" sz="2600" dirty="0" smtClean="0"/>
          </a:p>
          <a:p>
            <a:r>
              <a:rPr lang="en-US" altLang="zh-CN" sz="2600" dirty="0" smtClean="0"/>
              <a:t>(</a:t>
            </a:r>
            <a:r>
              <a:rPr lang="en-US" altLang="zh-CN" sz="2600" dirty="0"/>
              <a:t>1)</a:t>
            </a:r>
            <a:r>
              <a:rPr lang="zh-CN" altLang="zh-CN" sz="2600" dirty="0"/>
              <a:t>请根据图</a:t>
            </a:r>
            <a:r>
              <a:rPr lang="en-US" altLang="zh-CN" sz="2600" dirty="0"/>
              <a:t>12</a:t>
            </a:r>
            <a:r>
              <a:rPr lang="zh-CN" altLang="zh-CN" sz="2600" dirty="0"/>
              <a:t>－</a:t>
            </a:r>
            <a:r>
              <a:rPr lang="en-US" altLang="zh-CN" sz="2600" dirty="0"/>
              <a:t>17</a:t>
            </a:r>
            <a:r>
              <a:rPr lang="zh-CN" altLang="zh-CN" sz="2600" dirty="0"/>
              <a:t>甲所示的电路图将图</a:t>
            </a:r>
            <a:r>
              <a:rPr lang="en-US" altLang="zh-CN" sz="2600" dirty="0"/>
              <a:t>12</a:t>
            </a:r>
            <a:r>
              <a:rPr lang="zh-CN" altLang="zh-CN" sz="2600" dirty="0"/>
              <a:t>－</a:t>
            </a:r>
            <a:r>
              <a:rPr lang="en-US" altLang="zh-CN" sz="2600" dirty="0"/>
              <a:t>17</a:t>
            </a:r>
            <a:r>
              <a:rPr lang="zh-CN" altLang="zh-CN" sz="2600" dirty="0"/>
              <a:t>乙所示的实物电路连接完整</a:t>
            </a:r>
            <a:r>
              <a:rPr lang="en-US" altLang="zh-CN" sz="2600" dirty="0"/>
              <a:t>(</a:t>
            </a:r>
            <a:r>
              <a:rPr lang="zh-CN" altLang="zh-CN" sz="2600" dirty="0"/>
              <a:t>导线不允许交叉</a:t>
            </a:r>
            <a:r>
              <a:rPr lang="en-US" altLang="zh-CN" sz="2600" dirty="0"/>
              <a:t>)</a:t>
            </a:r>
            <a:r>
              <a:rPr lang="zh-CN" altLang="zh-CN" sz="2600" dirty="0"/>
              <a:t>；</a:t>
            </a:r>
          </a:p>
          <a:p>
            <a:r>
              <a:rPr lang="en-US" altLang="zh-CN" sz="2600" dirty="0"/>
              <a:t>(2)</a:t>
            </a:r>
            <a:r>
              <a:rPr lang="zh-CN" altLang="zh-CN" sz="2600" dirty="0"/>
              <a:t>小欣把</a:t>
            </a:r>
            <a:r>
              <a:rPr lang="en-US" altLang="zh-CN" sz="2600" dirty="0"/>
              <a:t>5 Ω</a:t>
            </a:r>
            <a:r>
              <a:rPr lang="zh-CN" altLang="zh-CN" sz="2600" dirty="0"/>
              <a:t>定值电阻接入电路后，闭合开关，发现电流表无示数而电压表有示数，则电路中的故障可能是</a:t>
            </a:r>
            <a:r>
              <a:rPr lang="en-US" altLang="zh-CN" sz="2600" dirty="0" smtClean="0"/>
              <a:t>______</a:t>
            </a:r>
            <a:r>
              <a:rPr lang="zh-CN" altLang="zh-CN" sz="2600" dirty="0"/>
              <a:t>；</a:t>
            </a:r>
          </a:p>
          <a:p>
            <a:r>
              <a:rPr lang="en-US" altLang="zh-CN" sz="2600" dirty="0"/>
              <a:t>A</a:t>
            </a:r>
            <a:r>
              <a:rPr lang="zh-CN" altLang="zh-CN" sz="2600" dirty="0"/>
              <a:t>．电阻处</a:t>
            </a:r>
            <a:r>
              <a:rPr lang="zh-CN" altLang="zh-CN" sz="2600" dirty="0" smtClean="0"/>
              <a:t>短路</a:t>
            </a:r>
            <a:r>
              <a:rPr lang="zh-CN" altLang="zh-CN" sz="2600" dirty="0"/>
              <a:t>　</a:t>
            </a:r>
            <a:r>
              <a:rPr lang="en-US" altLang="zh-CN" sz="2600" dirty="0" smtClean="0"/>
              <a:t>B</a:t>
            </a:r>
            <a:r>
              <a:rPr lang="zh-CN" altLang="zh-CN" sz="2600" dirty="0"/>
              <a:t>．电阻处断路　</a:t>
            </a:r>
            <a:r>
              <a:rPr lang="en-US" altLang="zh-CN" sz="2600" dirty="0" smtClean="0"/>
              <a:t>C</a:t>
            </a:r>
            <a:r>
              <a:rPr lang="zh-CN" altLang="zh-CN" sz="2600" dirty="0"/>
              <a:t>．滑动变阻器处断路</a:t>
            </a:r>
            <a:endParaRPr lang="zh-CN" altLang="en-US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036168" y="5793437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87" y="2351498"/>
            <a:ext cx="7466938" cy="2263634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2956375" y="2372343"/>
            <a:ext cx="2124583" cy="560638"/>
            <a:chOff x="2956375" y="2372343"/>
            <a:chExt cx="2124583" cy="560638"/>
          </a:xfrm>
        </p:grpSpPr>
        <p:sp>
          <p:nvSpPr>
            <p:cNvPr id="5" name="任意多边形 4"/>
            <p:cNvSpPr/>
            <p:nvPr/>
          </p:nvSpPr>
          <p:spPr>
            <a:xfrm>
              <a:off x="2956375" y="2372343"/>
              <a:ext cx="1538201" cy="560638"/>
            </a:xfrm>
            <a:custGeom>
              <a:avLst/>
              <a:gdLst>
                <a:gd name="connsiteX0" fmla="*/ 1425844 w 1538201"/>
                <a:gd name="connsiteY0" fmla="*/ 439868 h 560638"/>
                <a:gd name="connsiteX1" fmla="*/ 1399965 w 1538201"/>
                <a:gd name="connsiteY1" fmla="*/ 17174 h 560638"/>
                <a:gd name="connsiteX2" fmla="*/ 54244 w 1538201"/>
                <a:gd name="connsiteY2" fmla="*/ 129317 h 560638"/>
                <a:gd name="connsiteX3" fmla="*/ 244025 w 1538201"/>
                <a:gd name="connsiteY3" fmla="*/ 560638 h 56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8201" h="560638">
                  <a:moveTo>
                    <a:pt x="1425844" y="439868"/>
                  </a:moveTo>
                  <a:cubicBezTo>
                    <a:pt x="1527204" y="254400"/>
                    <a:pt x="1628565" y="68932"/>
                    <a:pt x="1399965" y="17174"/>
                  </a:cubicBezTo>
                  <a:cubicBezTo>
                    <a:pt x="1171365" y="-34585"/>
                    <a:pt x="246901" y="38740"/>
                    <a:pt x="54244" y="129317"/>
                  </a:cubicBezTo>
                  <a:cubicBezTo>
                    <a:pt x="-138413" y="219894"/>
                    <a:pt x="244025" y="560638"/>
                    <a:pt x="244025" y="560638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5"/>
            <p:cNvSpPr/>
            <p:nvPr/>
          </p:nvSpPr>
          <p:spPr>
            <a:xfrm>
              <a:off x="4364966" y="2566602"/>
              <a:ext cx="715992" cy="211104"/>
            </a:xfrm>
            <a:custGeom>
              <a:avLst/>
              <a:gdLst>
                <a:gd name="connsiteX0" fmla="*/ 0 w 715992"/>
                <a:gd name="connsiteY0" fmla="*/ 211104 h 211104"/>
                <a:gd name="connsiteX1" fmla="*/ 310551 w 715992"/>
                <a:gd name="connsiteY1" fmla="*/ 21323 h 211104"/>
                <a:gd name="connsiteX2" fmla="*/ 715992 w 715992"/>
                <a:gd name="connsiteY2" fmla="*/ 12696 h 21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992" h="211104">
                  <a:moveTo>
                    <a:pt x="0" y="211104"/>
                  </a:moveTo>
                  <a:cubicBezTo>
                    <a:pt x="95609" y="132747"/>
                    <a:pt x="191219" y="54391"/>
                    <a:pt x="310551" y="21323"/>
                  </a:cubicBezTo>
                  <a:cubicBezTo>
                    <a:pt x="429883" y="-11745"/>
                    <a:pt x="572937" y="475"/>
                    <a:pt x="715992" y="12696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Box 40"/>
          <p:cNvSpPr txBox="1"/>
          <p:nvPr/>
        </p:nvSpPr>
        <p:spPr>
          <a:xfrm>
            <a:off x="385633" y="4726778"/>
            <a:ext cx="8453398" cy="2092881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(3)</a:t>
            </a:r>
            <a:r>
              <a:rPr lang="zh-CN" altLang="zh-CN" sz="2600" dirty="0"/>
              <a:t>排除故障后进行实验。实验中多次改变</a:t>
            </a:r>
            <a:r>
              <a:rPr lang="en-US" altLang="zh-CN" sz="2600" i="1" dirty="0"/>
              <a:t>R</a:t>
            </a:r>
            <a:r>
              <a:rPr lang="zh-CN" altLang="zh-CN" sz="2600" dirty="0"/>
              <a:t>的阻值，调节滑动变阻器的滑片，使电压表示数保持不变，记下电流表的示数，得到如图</a:t>
            </a:r>
            <a:r>
              <a:rPr lang="en-US" altLang="zh-CN" sz="2600" dirty="0"/>
              <a:t>12</a:t>
            </a:r>
            <a:r>
              <a:rPr lang="zh-CN" altLang="zh-CN" sz="2600" dirty="0"/>
              <a:t>－</a:t>
            </a:r>
            <a:r>
              <a:rPr lang="en-US" altLang="zh-CN" sz="2600" dirty="0"/>
              <a:t>17</a:t>
            </a:r>
            <a:r>
              <a:rPr lang="zh-CN" altLang="zh-CN" sz="2600" dirty="0"/>
              <a:t>丙所示的电流</a:t>
            </a:r>
            <a:r>
              <a:rPr lang="en-US" altLang="zh-CN" sz="2600" i="1" dirty="0"/>
              <a:t>I</a:t>
            </a:r>
            <a:r>
              <a:rPr lang="zh-CN" altLang="zh-CN" sz="2600" dirty="0"/>
              <a:t>随电阻</a:t>
            </a:r>
            <a:r>
              <a:rPr lang="en-US" altLang="zh-CN" sz="2600" i="1" dirty="0"/>
              <a:t>R</a:t>
            </a:r>
            <a:r>
              <a:rPr lang="zh-CN" altLang="zh-CN" sz="2600" dirty="0"/>
              <a:t>变化的图象。由图象可以得出结论：电压一定时</a:t>
            </a:r>
            <a:r>
              <a:rPr lang="en-US" altLang="zh-CN" sz="2600" dirty="0" smtClean="0"/>
              <a:t>_________________</a:t>
            </a:r>
          </a:p>
          <a:p>
            <a:r>
              <a:rPr lang="en-US" altLang="zh-CN" sz="2600" dirty="0" smtClean="0"/>
              <a:t>______________</a:t>
            </a:r>
            <a:r>
              <a:rPr lang="en-US" altLang="zh-CN" sz="2600" dirty="0"/>
              <a:t>_______</a:t>
            </a:r>
            <a:r>
              <a:rPr lang="zh-CN" altLang="zh-CN" sz="2600" dirty="0" smtClean="0"/>
              <a:t>；</a:t>
            </a:r>
            <a:endParaRPr lang="zh-CN" altLang="zh-CN" sz="2600" dirty="0"/>
          </a:p>
        </p:txBody>
      </p:sp>
      <p:sp>
        <p:nvSpPr>
          <p:cNvPr id="19" name="矩形 18"/>
          <p:cNvSpPr/>
          <p:nvPr/>
        </p:nvSpPr>
        <p:spPr>
          <a:xfrm>
            <a:off x="267877" y="5896008"/>
            <a:ext cx="857115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                             通过导体的电流跟导体的电阻成正比</a:t>
            </a:r>
            <a:endParaRPr lang="zh-CN" altLang="en-US" sz="2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8" name="TextBox 40"/>
          <p:cNvSpPr txBox="1"/>
          <p:nvPr/>
        </p:nvSpPr>
        <p:spPr>
          <a:xfrm>
            <a:off x="296324" y="4771296"/>
            <a:ext cx="8453398" cy="2246769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/>
              <a:t>(</a:t>
            </a:r>
            <a:r>
              <a:rPr lang="en-US" altLang="zh-CN" sz="2800" dirty="0"/>
              <a:t>4)</a:t>
            </a:r>
            <a:r>
              <a:rPr lang="zh-CN" altLang="zh-CN" sz="2800" dirty="0"/>
              <a:t>将</a:t>
            </a:r>
            <a:r>
              <a:rPr lang="en-US" altLang="zh-CN" sz="2800" dirty="0"/>
              <a:t>5 Ω</a:t>
            </a:r>
            <a:r>
              <a:rPr lang="zh-CN" altLang="zh-CN" sz="2800" dirty="0"/>
              <a:t>定值电阻换成</a:t>
            </a:r>
            <a:r>
              <a:rPr lang="en-US" altLang="zh-CN" sz="2800" dirty="0"/>
              <a:t>10 Ω</a:t>
            </a:r>
            <a:r>
              <a:rPr lang="zh-CN" altLang="zh-CN" sz="2800" dirty="0"/>
              <a:t>定值电阻后，闭合开关，为了保持电压表的示数为</a:t>
            </a:r>
            <a:r>
              <a:rPr lang="en-US" altLang="zh-CN" sz="2800" dirty="0"/>
              <a:t>________V</a:t>
            </a:r>
            <a:r>
              <a:rPr lang="zh-CN" altLang="zh-CN" sz="2800" dirty="0"/>
              <a:t>不变，应将滑动变阻器的滑片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向</a:t>
            </a:r>
            <a:r>
              <a:rPr lang="en-US" altLang="zh-CN" sz="2800" dirty="0"/>
              <a:t>________(</a:t>
            </a:r>
            <a:r>
              <a:rPr lang="zh-CN" altLang="zh-CN" sz="2800" dirty="0"/>
              <a:t>选填“</a:t>
            </a:r>
            <a:r>
              <a:rPr lang="en-US" altLang="zh-CN" sz="2800" i="1" dirty="0"/>
              <a:t>A</a:t>
            </a:r>
            <a:r>
              <a:rPr lang="zh-CN" altLang="zh-CN" sz="2800" dirty="0"/>
              <a:t>”或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i="1" dirty="0"/>
              <a:t>B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移动，记录此时各表的示数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endParaRPr lang="zh-CN" altLang="zh-CN" sz="2800" dirty="0"/>
          </a:p>
        </p:txBody>
      </p:sp>
      <p:sp>
        <p:nvSpPr>
          <p:cNvPr id="20" name="矩形 19"/>
          <p:cNvSpPr/>
          <p:nvPr/>
        </p:nvSpPr>
        <p:spPr>
          <a:xfrm>
            <a:off x="4278610" y="516575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2.5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2826497" y="563307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9" grpId="0"/>
      <p:bldP spid="18" grpId="0" animBg="1"/>
      <p:bldP spid="20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考点三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欧姆定律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165" y="1176655"/>
            <a:ext cx="8275078" cy="4534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/>
              <a:t>(</a:t>
            </a:r>
            <a:r>
              <a:rPr lang="en-US" altLang="zh-CN" sz="2800" dirty="0"/>
              <a:t>4)</a:t>
            </a:r>
            <a:r>
              <a:rPr lang="zh-CN" altLang="zh-CN" sz="2800" dirty="0"/>
              <a:t>滑动变阻器：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①原理：通过改变</a:t>
            </a:r>
            <a:r>
              <a:rPr lang="en-US" altLang="zh-CN" sz="2800" dirty="0" smtClean="0"/>
              <a:t>____________________________</a:t>
            </a:r>
            <a:r>
              <a:rPr lang="zh-CN" altLang="zh-CN" sz="2800" dirty="0"/>
              <a:t>来改变电阻。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②作用：改变电路中的</a:t>
            </a:r>
            <a:r>
              <a:rPr lang="en-US" altLang="zh-CN" sz="2800" dirty="0" smtClean="0"/>
              <a:t>________</a:t>
            </a:r>
            <a:r>
              <a:rPr lang="zh-CN" altLang="zh-CN" sz="2800" dirty="0"/>
              <a:t>和部分电路两端的</a:t>
            </a:r>
            <a:r>
              <a:rPr lang="en-US" altLang="zh-CN" sz="2800" dirty="0" smtClean="0"/>
              <a:t>__________</a:t>
            </a:r>
            <a:r>
              <a:rPr lang="zh-CN" altLang="zh-CN" sz="2800" dirty="0"/>
              <a:t>、保护电路。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③接法：遵循</a:t>
            </a:r>
            <a:r>
              <a:rPr lang="en-US" altLang="zh-CN" sz="2800" dirty="0"/>
              <a:t>____________</a:t>
            </a:r>
            <a:r>
              <a:rPr lang="zh-CN" altLang="zh-CN" sz="2800" dirty="0"/>
              <a:t>的原则。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④要求：接入电路前应将电阻调到</a:t>
            </a:r>
            <a:r>
              <a:rPr lang="en-US" altLang="zh-CN" sz="2800" dirty="0" smtClean="0"/>
              <a:t>________________</a:t>
            </a:r>
            <a:r>
              <a:rPr lang="zh-CN" altLang="zh-CN" sz="2800" dirty="0"/>
              <a:t>。</a:t>
            </a:r>
          </a:p>
        </p:txBody>
      </p:sp>
      <p:sp>
        <p:nvSpPr>
          <p:cNvPr id="3" name="TextBox 16"/>
          <p:cNvSpPr txBox="1"/>
          <p:nvPr/>
        </p:nvSpPr>
        <p:spPr>
          <a:xfrm>
            <a:off x="3349649" y="1917948"/>
            <a:ext cx="4793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接入电路电阻丝的长度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4" name="TextBox 16"/>
          <p:cNvSpPr txBox="1"/>
          <p:nvPr/>
        </p:nvSpPr>
        <p:spPr>
          <a:xfrm>
            <a:off x="3963220" y="3182460"/>
            <a:ext cx="1345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电流</a:t>
            </a:r>
          </a:p>
        </p:txBody>
      </p:sp>
      <p:sp>
        <p:nvSpPr>
          <p:cNvPr id="15" name="TextBox 16"/>
          <p:cNvSpPr txBox="1"/>
          <p:nvPr/>
        </p:nvSpPr>
        <p:spPr>
          <a:xfrm>
            <a:off x="609325" y="3835006"/>
            <a:ext cx="1345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电压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2751550" y="4446972"/>
            <a:ext cx="1716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一上一下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6000832" y="5091077"/>
            <a:ext cx="2142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最大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阻值处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22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020" y="953398"/>
            <a:ext cx="8292465" cy="43627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】在某一温度下，连接在电路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中的两段导体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和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中的电流与其两端电压的关系如图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12-17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示。由 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图中信息可知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(   )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导体的电阻为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10 Ω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B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导体的电阻为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10 Ω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导体两端电压为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3 V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时，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通过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导体的电流为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0.3 A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D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导体两端电压为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3 V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时，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通过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导体的电流为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0.6 A </a:t>
            </a:r>
            <a:endParaRPr lang="zh-CN" altLang="en-US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0535" y="5218276"/>
            <a:ext cx="8352790" cy="15158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fontAlgn="auto">
              <a:lnSpc>
                <a:spcPts val="3660"/>
              </a:lnSpc>
            </a:pPr>
            <a:r>
              <a:rPr lang="zh-CN" altLang="en-US" sz="2800" b="1" dirty="0"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ea typeface="宋体" panose="02010600030101010101" pitchFamily="2" charset="-122"/>
              </a:rPr>
              <a:t>：</a:t>
            </a:r>
            <a:r>
              <a:rPr lang="zh-CN" altLang="en-US" sz="2800" dirty="0">
                <a:ea typeface="宋体" panose="02010600030101010101" pitchFamily="2" charset="-122"/>
              </a:rPr>
              <a:t>从</a:t>
            </a:r>
            <a:r>
              <a:rPr lang="en-US" altLang="zh-CN" sz="2800" i="1" dirty="0"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ea typeface="宋体" panose="02010600030101010101" pitchFamily="2" charset="-122"/>
              </a:rPr>
              <a:t>-</a:t>
            </a:r>
            <a:r>
              <a:rPr lang="en-US" altLang="zh-CN" sz="2800" i="1" dirty="0">
                <a:ea typeface="宋体" panose="02010600030101010101" pitchFamily="2" charset="-122"/>
              </a:rPr>
              <a:t>U</a:t>
            </a:r>
            <a:r>
              <a:rPr lang="zh-CN" altLang="en-US" sz="2800" dirty="0">
                <a:ea typeface="宋体" panose="02010600030101010101" pitchFamily="2" charset="-122"/>
              </a:rPr>
              <a:t>图象可得到的信息：一是求导体的电阻；二是通过比较同一电压下的电流值从而得出两导体电阻的大小关系</a:t>
            </a:r>
            <a:r>
              <a:rPr lang="zh-CN" altLang="en-US" sz="2800" dirty="0" smtClean="0">
                <a:ea typeface="宋体" panose="02010600030101010101" pitchFamily="2" charset="-122"/>
              </a:rPr>
              <a:t>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3046150" y="1853603"/>
            <a:ext cx="624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4031" y="2115213"/>
            <a:ext cx="3319293" cy="236038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328376" y="4515861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6700" algn="ctr">
              <a:spcAft>
                <a:spcPts val="0"/>
              </a:spcAft>
            </a:pP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kern="100" dirty="0">
                <a:latin typeface="Times New Roman" panose="02020603050405020304" pitchFamily="18" charset="0"/>
                <a:cs typeface="Courier New" panose="02070309020205020404" pitchFamily="49" charset="0"/>
              </a:rPr>
              <a:t>12</a:t>
            </a: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kern="100" dirty="0">
                <a:latin typeface="Times New Roman" panose="02020603050405020304" pitchFamily="18" charset="0"/>
                <a:cs typeface="Courier New" panose="02070309020205020404" pitchFamily="49" charset="0"/>
              </a:rPr>
              <a:t>17</a:t>
            </a:r>
            <a:endParaRPr lang="zh-CN" altLang="zh-CN" kern="100" dirty="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3" name="文本框 12"/>
          <p:cNvSpPr txBox="1"/>
          <p:nvPr/>
        </p:nvSpPr>
        <p:spPr>
          <a:xfrm>
            <a:off x="414020" y="5499122"/>
            <a:ext cx="8274781" cy="95410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由图象获取电流随电压变化的关系、掌握欧姆定律是正确解题的关键。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3" animBg="1"/>
      <p:bldP spid="17" grpId="4" animBg="1"/>
      <p:bldP spid="10" grpId="0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63617"/>
            <a:ext cx="8274780" cy="44012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</a:t>
            </a:r>
            <a:r>
              <a:rPr lang="zh-CN" altLang="zh-CN" sz="2800" dirty="0"/>
              <a:t>．小明的奶奶有随手关灯的好习惯。当她关灯后，家中电路变大的物理量是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．总电阻　</a:t>
            </a:r>
            <a:r>
              <a:rPr lang="en-US" altLang="zh-CN" sz="2800" dirty="0" smtClean="0"/>
              <a:t>B</a:t>
            </a:r>
            <a:r>
              <a:rPr lang="zh-CN" altLang="zh-CN" sz="2800" dirty="0"/>
              <a:t>．总电压　</a:t>
            </a:r>
            <a:r>
              <a:rPr lang="en-US" altLang="zh-CN" sz="2800" dirty="0" smtClean="0"/>
              <a:t>C</a:t>
            </a:r>
            <a:r>
              <a:rPr lang="zh-CN" altLang="zh-CN" sz="2800" dirty="0"/>
              <a:t>．总</a:t>
            </a:r>
            <a:r>
              <a:rPr lang="zh-CN" altLang="zh-CN" sz="2800" dirty="0" smtClean="0"/>
              <a:t>功率</a:t>
            </a:r>
            <a:r>
              <a:rPr lang="en-US" altLang="zh-CN" sz="2800" dirty="0" smtClean="0"/>
              <a:t>  </a:t>
            </a:r>
            <a:r>
              <a:rPr lang="en-US" altLang="zh-CN" sz="2800" dirty="0"/>
              <a:t>D</a:t>
            </a:r>
            <a:r>
              <a:rPr lang="zh-CN" altLang="zh-CN" sz="2800" dirty="0"/>
              <a:t>．总电流</a:t>
            </a:r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宿迁市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19</a:t>
            </a:r>
            <a:r>
              <a:rPr lang="zh-CN" altLang="zh-CN" sz="2800" dirty="0"/>
              <a:t>所示，电源电压为</a:t>
            </a:r>
            <a:r>
              <a:rPr lang="en-US" altLang="zh-CN" sz="2800" dirty="0"/>
              <a:t>3 V</a:t>
            </a:r>
            <a:r>
              <a:rPr lang="zh-CN" altLang="zh-CN" sz="2800" dirty="0"/>
              <a:t>保持不变，闭合开关，电压表示数为</a:t>
            </a:r>
            <a:r>
              <a:rPr lang="en-US" altLang="zh-CN" sz="2800" dirty="0"/>
              <a:t>2 V</a:t>
            </a:r>
            <a:r>
              <a:rPr lang="zh-CN" altLang="zh-CN" sz="2800" dirty="0"/>
              <a:t>。下列选项符合题意的是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．电压表测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两端电压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组成并联电路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．若开关断开，电压表示数为</a:t>
            </a:r>
            <a:r>
              <a:rPr lang="en-US" altLang="zh-CN" sz="2800" dirty="0"/>
              <a:t>0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电阻之比</a:t>
            </a:r>
            <a:r>
              <a:rPr lang="en-US" altLang="zh-CN" sz="2800" dirty="0"/>
              <a:t>2∶1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12333" y="146950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299" y="3257282"/>
            <a:ext cx="3034490" cy="2450168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521865" y="314955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34693" y="882653"/>
            <a:ext cx="8328025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3</a:t>
            </a:r>
            <a:r>
              <a:rPr lang="zh-CN" altLang="zh-CN" sz="2600" dirty="0"/>
              <a:t>．如图</a:t>
            </a:r>
            <a:r>
              <a:rPr lang="en-US" altLang="zh-CN" sz="2600" dirty="0"/>
              <a:t>12</a:t>
            </a:r>
            <a:r>
              <a:rPr lang="zh-CN" altLang="zh-CN" sz="2600" dirty="0"/>
              <a:t>－</a:t>
            </a:r>
            <a:r>
              <a:rPr lang="en-US" altLang="zh-CN" sz="2600" dirty="0"/>
              <a:t>20</a:t>
            </a:r>
            <a:r>
              <a:rPr lang="zh-CN" altLang="zh-CN" sz="2600" dirty="0"/>
              <a:t>所示，电源电压保持不变，开关</a:t>
            </a:r>
            <a:r>
              <a:rPr lang="en-US" altLang="zh-CN" sz="2600" dirty="0"/>
              <a:t>S</a:t>
            </a:r>
            <a:r>
              <a:rPr lang="zh-CN" altLang="zh-CN" sz="2600" dirty="0"/>
              <a:t>闭合后，灯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和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都正常发光，甲、乙两个电表示数之比为</a:t>
            </a:r>
            <a:r>
              <a:rPr lang="en-US" altLang="zh-CN" sz="2600" dirty="0"/>
              <a:t>4∶3</a:t>
            </a:r>
            <a:r>
              <a:rPr lang="zh-CN" altLang="zh-CN" sz="2600" dirty="0"/>
              <a:t>。此时灯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和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的电阻之比</a:t>
            </a:r>
            <a:r>
              <a:rPr lang="zh-CN" altLang="zh-CN" sz="2600" dirty="0" smtClean="0"/>
              <a:t>为</a:t>
            </a:r>
            <a:r>
              <a:rPr lang="en-US" altLang="zh-CN" sz="2600" dirty="0"/>
              <a:t>(</a:t>
            </a:r>
            <a:r>
              <a:rPr lang="zh-CN" altLang="zh-CN" sz="2600" dirty="0"/>
              <a:t>　　</a:t>
            </a:r>
            <a:r>
              <a:rPr lang="en-US" altLang="zh-CN" sz="2600" dirty="0"/>
              <a:t>) </a:t>
            </a:r>
            <a:endParaRPr lang="en-US" altLang="zh-CN" sz="2600" dirty="0" smtClean="0"/>
          </a:p>
          <a:p>
            <a:r>
              <a:rPr lang="en-US" altLang="zh-CN" sz="2600" dirty="0" smtClean="0"/>
              <a:t>A</a:t>
            </a:r>
            <a:r>
              <a:rPr lang="zh-CN" altLang="zh-CN" sz="2600" dirty="0"/>
              <a:t>．</a:t>
            </a:r>
            <a:r>
              <a:rPr lang="en-US" altLang="zh-CN" sz="2600" dirty="0"/>
              <a:t>1</a:t>
            </a:r>
            <a:r>
              <a:rPr lang="zh-CN" altLang="zh-CN" sz="2600" dirty="0"/>
              <a:t>∶</a:t>
            </a:r>
            <a:r>
              <a:rPr lang="en-US" altLang="zh-CN" sz="2600" dirty="0"/>
              <a:t>3  </a:t>
            </a:r>
            <a:r>
              <a:rPr lang="en-US" altLang="zh-CN" sz="2600" dirty="0" smtClean="0"/>
              <a:t>        B</a:t>
            </a:r>
            <a:r>
              <a:rPr lang="zh-CN" altLang="zh-CN" sz="2600" dirty="0"/>
              <a:t>．</a:t>
            </a:r>
            <a:r>
              <a:rPr lang="en-US" altLang="zh-CN" sz="2600" dirty="0"/>
              <a:t>3∶</a:t>
            </a:r>
            <a:r>
              <a:rPr lang="en-US" altLang="zh-CN" sz="2600" dirty="0" smtClean="0"/>
              <a:t>1</a:t>
            </a:r>
            <a:r>
              <a:rPr lang="en-US" altLang="zh-CN" sz="2600" dirty="0"/>
              <a:t> </a:t>
            </a:r>
            <a:r>
              <a:rPr lang="en-US" altLang="zh-CN" sz="2600" dirty="0" smtClean="0"/>
              <a:t>        C</a:t>
            </a:r>
            <a:r>
              <a:rPr lang="zh-CN" altLang="zh-CN" sz="2600" dirty="0"/>
              <a:t>．</a:t>
            </a:r>
            <a:r>
              <a:rPr lang="en-US" altLang="zh-CN" sz="2600" dirty="0"/>
              <a:t>3∶4  </a:t>
            </a:r>
            <a:r>
              <a:rPr lang="en-US" altLang="zh-CN" sz="2600" dirty="0" smtClean="0"/>
              <a:t>       D</a:t>
            </a:r>
            <a:r>
              <a:rPr lang="zh-CN" altLang="zh-CN" sz="2600" dirty="0"/>
              <a:t>．</a:t>
            </a:r>
            <a:r>
              <a:rPr lang="en-US" altLang="zh-CN" sz="2600" dirty="0"/>
              <a:t>4∶</a:t>
            </a:r>
            <a:r>
              <a:rPr lang="en-US" altLang="zh-CN" sz="2600" dirty="0" smtClean="0"/>
              <a:t>3</a:t>
            </a:r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zh-CN" altLang="zh-CN" sz="2600" dirty="0"/>
          </a:p>
          <a:p>
            <a:r>
              <a:rPr lang="en-US" altLang="zh-CN" sz="2600" dirty="0"/>
              <a:t>4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毕节市</a:t>
            </a:r>
            <a:r>
              <a:rPr lang="en-US" altLang="zh-CN" sz="2600" dirty="0"/>
              <a:t>)</a:t>
            </a:r>
            <a:r>
              <a:rPr lang="zh-CN" altLang="zh-CN" sz="2600" dirty="0"/>
              <a:t>如图</a:t>
            </a:r>
            <a:r>
              <a:rPr lang="en-US" altLang="zh-CN" sz="2600" dirty="0"/>
              <a:t>12</a:t>
            </a:r>
            <a:r>
              <a:rPr lang="zh-CN" altLang="zh-CN" sz="2600" dirty="0"/>
              <a:t>－</a:t>
            </a:r>
            <a:r>
              <a:rPr lang="en-US" altLang="zh-CN" sz="2600" dirty="0"/>
              <a:t>21</a:t>
            </a:r>
            <a:r>
              <a:rPr lang="zh-CN" altLang="zh-CN" sz="2600" dirty="0"/>
              <a:t>所示的电路，闭合开关，当滑片</a:t>
            </a:r>
            <a:r>
              <a:rPr lang="en-US" altLang="zh-CN" sz="2600" i="1" dirty="0"/>
              <a:t>P</a:t>
            </a:r>
            <a:r>
              <a:rPr lang="zh-CN" altLang="zh-CN" sz="2600" dirty="0"/>
              <a:t>向上移动的过程中，电流表读数和电压表读数的变化情况分别是</a:t>
            </a:r>
            <a:r>
              <a:rPr lang="en-US" altLang="zh-CN" sz="2600" dirty="0"/>
              <a:t>(</a:t>
            </a:r>
            <a:r>
              <a:rPr lang="zh-CN" altLang="zh-CN" sz="2600" dirty="0"/>
              <a:t>　　</a:t>
            </a:r>
            <a:r>
              <a:rPr lang="en-US" altLang="zh-CN" sz="2600" dirty="0"/>
              <a:t>)</a:t>
            </a:r>
            <a:endParaRPr lang="zh-CN" altLang="zh-CN" sz="2600" dirty="0"/>
          </a:p>
          <a:p>
            <a:r>
              <a:rPr lang="en-US" altLang="zh-CN" sz="2600" dirty="0"/>
              <a:t>A</a:t>
            </a:r>
            <a:r>
              <a:rPr lang="zh-CN" altLang="zh-CN" sz="2600" dirty="0"/>
              <a:t>．变大，变大</a:t>
            </a:r>
            <a:r>
              <a:rPr lang="en-US" altLang="zh-CN" sz="2600" dirty="0"/>
              <a:t>  </a:t>
            </a:r>
            <a:r>
              <a:rPr lang="en-US" altLang="zh-CN" sz="2600" dirty="0" smtClean="0"/>
              <a:t>                  B</a:t>
            </a:r>
            <a:r>
              <a:rPr lang="zh-CN" altLang="zh-CN" sz="2600" dirty="0"/>
              <a:t>．变大，变小</a:t>
            </a:r>
            <a:r>
              <a:rPr lang="en-US" altLang="zh-CN" sz="2600" dirty="0"/>
              <a:t>  </a:t>
            </a:r>
            <a:endParaRPr lang="en-US" altLang="zh-CN" sz="2600" dirty="0" smtClean="0"/>
          </a:p>
          <a:p>
            <a:r>
              <a:rPr lang="en-US" altLang="zh-CN" sz="2600" dirty="0" smtClean="0"/>
              <a:t>C</a:t>
            </a:r>
            <a:r>
              <a:rPr lang="zh-CN" altLang="zh-CN" sz="2600" dirty="0"/>
              <a:t>．变小，变小</a:t>
            </a:r>
            <a:r>
              <a:rPr lang="en-US" altLang="zh-CN" sz="2600" dirty="0"/>
              <a:t>  </a:t>
            </a:r>
            <a:r>
              <a:rPr lang="en-US" altLang="zh-CN" sz="2600" dirty="0" smtClean="0"/>
              <a:t>                  D</a:t>
            </a:r>
            <a:r>
              <a:rPr lang="zh-CN" altLang="zh-CN" sz="2600" dirty="0"/>
              <a:t>．变小，变大</a:t>
            </a:r>
            <a:endParaRPr lang="zh-CN" altLang="en-US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732" y="2556300"/>
            <a:ext cx="5926347" cy="1970288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498705" y="168991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2547744" y="528994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1248410"/>
            <a:ext cx="8274780" cy="48320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5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22</a:t>
            </a:r>
            <a:r>
              <a:rPr lang="zh-CN" altLang="zh-CN" sz="2800" dirty="0"/>
              <a:t>甲所示电路，电源电压保持不变。当闭合开关</a:t>
            </a:r>
            <a:r>
              <a:rPr lang="en-US" altLang="zh-CN" sz="2800" dirty="0"/>
              <a:t>S</a:t>
            </a:r>
            <a:r>
              <a:rPr lang="zh-CN" altLang="zh-CN" sz="2800" dirty="0"/>
              <a:t>，调节滑动变阻器阻值从最大变化到最小，两个电阻的“</a:t>
            </a:r>
            <a:r>
              <a:rPr lang="en-US" altLang="zh-CN" sz="2800" i="1" dirty="0"/>
              <a:t>U</a:t>
            </a:r>
            <a:r>
              <a:rPr lang="zh-CN" altLang="zh-CN" sz="2800" dirty="0"/>
              <a:t>－</a:t>
            </a:r>
            <a:r>
              <a:rPr lang="en-US" altLang="zh-CN" sz="2800" i="1" dirty="0"/>
              <a:t>I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关</a:t>
            </a:r>
            <a:r>
              <a:rPr lang="zh-CN" altLang="zh-CN" sz="2800" dirty="0"/>
              <a:t>系图象如图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22</a:t>
            </a:r>
            <a:r>
              <a:rPr lang="zh-CN" altLang="zh-CN" sz="2800" dirty="0"/>
              <a:t>乙所示。则下列判断正确的是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．电源电压为</a:t>
            </a:r>
            <a:r>
              <a:rPr lang="en-US" altLang="zh-CN" sz="2800" dirty="0"/>
              <a:t>10 V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．定值电阻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的</a:t>
            </a:r>
            <a:r>
              <a:rPr lang="zh-CN" altLang="zh-CN" sz="2800" dirty="0" smtClean="0"/>
              <a:t>阻值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</a:t>
            </a:r>
            <a:r>
              <a:rPr lang="zh-CN" altLang="zh-CN" sz="2800" dirty="0" smtClean="0"/>
              <a:t>为</a:t>
            </a:r>
            <a:r>
              <a:rPr lang="en-US" altLang="zh-CN" sz="2800" dirty="0"/>
              <a:t>20 Ω</a:t>
            </a:r>
            <a:endParaRPr lang="zh-CN" altLang="zh-CN" sz="2800" dirty="0"/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．滑动变阻器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的</a:t>
            </a:r>
            <a:r>
              <a:rPr lang="zh-CN" altLang="zh-CN" sz="2800" dirty="0" smtClean="0"/>
              <a:t>阻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值</a:t>
            </a:r>
            <a:r>
              <a:rPr lang="zh-CN" altLang="zh-CN" sz="2800" dirty="0"/>
              <a:t>变化范围为</a:t>
            </a:r>
            <a:r>
              <a:rPr lang="en-US" altLang="zh-CN" sz="2800" dirty="0"/>
              <a:t>0</a:t>
            </a:r>
            <a:r>
              <a:rPr lang="zh-CN" altLang="zh-CN" sz="2800" dirty="0" smtClean="0"/>
              <a:t>～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10 </a:t>
            </a:r>
            <a:r>
              <a:rPr lang="en-US" altLang="zh-CN" sz="2800" dirty="0"/>
              <a:t>Ω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．变阻器滑片在中点时，电流表示数为</a:t>
            </a:r>
            <a:r>
              <a:rPr lang="en-US" altLang="zh-CN" sz="2800" dirty="0"/>
              <a:t>0.3 A</a:t>
            </a:r>
            <a:endParaRPr lang="zh-CN" altLang="zh-CN" sz="2800" dirty="0"/>
          </a:p>
        </p:txBody>
      </p:sp>
      <p:sp>
        <p:nvSpPr>
          <p:cNvPr id="10" name="矩形 9"/>
          <p:cNvSpPr/>
          <p:nvPr/>
        </p:nvSpPr>
        <p:spPr>
          <a:xfrm>
            <a:off x="3567196" y="256699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013" y="2972112"/>
            <a:ext cx="5011471" cy="25142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8330" y="774435"/>
            <a:ext cx="8274780" cy="609397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6</a:t>
            </a:r>
            <a:r>
              <a:rPr lang="zh-CN" altLang="zh-CN" sz="2600" dirty="0"/>
              <a:t>．如图</a:t>
            </a:r>
            <a:r>
              <a:rPr lang="en-US" altLang="zh-CN" sz="2600" dirty="0"/>
              <a:t>12</a:t>
            </a:r>
            <a:r>
              <a:rPr lang="zh-CN" altLang="zh-CN" sz="2600" dirty="0"/>
              <a:t>－</a:t>
            </a:r>
            <a:r>
              <a:rPr lang="en-US" altLang="zh-CN" sz="2600" dirty="0"/>
              <a:t>23</a:t>
            </a:r>
            <a:r>
              <a:rPr lang="zh-CN" altLang="zh-CN" sz="2600" dirty="0"/>
              <a:t>所示，电源电压恒定。当开关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、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闭合，甲、乙两表为电压表时，两表示数之比</a:t>
            </a:r>
            <a:r>
              <a:rPr lang="en-US" altLang="zh-CN" sz="2600" i="1" dirty="0"/>
              <a:t>U</a:t>
            </a:r>
            <a:r>
              <a:rPr lang="zh-CN" altLang="zh-CN" sz="2600" baseline="-25000" dirty="0"/>
              <a:t>甲</a:t>
            </a:r>
            <a:r>
              <a:rPr lang="zh-CN" altLang="zh-CN" sz="2600" dirty="0"/>
              <a:t>∶</a:t>
            </a:r>
            <a:r>
              <a:rPr lang="en-US" altLang="zh-CN" sz="2600" i="1" dirty="0"/>
              <a:t>U</a:t>
            </a:r>
            <a:r>
              <a:rPr lang="zh-CN" altLang="zh-CN" sz="2600" baseline="-25000" dirty="0"/>
              <a:t>乙</a:t>
            </a:r>
            <a:r>
              <a:rPr lang="zh-CN" altLang="zh-CN" sz="2600" dirty="0"/>
              <a:t>＝</a:t>
            </a:r>
            <a:r>
              <a:rPr lang="en-US" altLang="zh-CN" sz="2600" dirty="0"/>
              <a:t>4∶1</a:t>
            </a:r>
            <a:r>
              <a:rPr lang="zh-CN" altLang="zh-CN" sz="2600" dirty="0"/>
              <a:t>；当开关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闭合、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断开，若甲、乙两表均为电流表时，两表的示数之比为</a:t>
            </a:r>
            <a:r>
              <a:rPr lang="en-US" altLang="zh-CN" sz="2600" dirty="0"/>
              <a:t>( </a:t>
            </a:r>
            <a:r>
              <a:rPr lang="en-US" altLang="zh-CN" sz="2600" dirty="0" smtClean="0"/>
              <a:t>       </a:t>
            </a:r>
            <a:r>
              <a:rPr lang="en-US" altLang="zh-CN" sz="2600" dirty="0"/>
              <a:t>)</a:t>
            </a:r>
            <a:endParaRPr lang="zh-CN" altLang="zh-CN" sz="2600" dirty="0"/>
          </a:p>
          <a:p>
            <a:r>
              <a:rPr lang="en-US" altLang="zh-CN" sz="2600" dirty="0"/>
              <a:t>A</a:t>
            </a:r>
            <a:r>
              <a:rPr lang="zh-CN" altLang="zh-CN" sz="2600" dirty="0"/>
              <a:t>．</a:t>
            </a:r>
            <a:r>
              <a:rPr lang="en-US" altLang="zh-CN" sz="2600" dirty="0"/>
              <a:t>4</a:t>
            </a:r>
            <a:r>
              <a:rPr lang="zh-CN" altLang="zh-CN" sz="2600" dirty="0"/>
              <a:t>∶</a:t>
            </a:r>
            <a:r>
              <a:rPr lang="en-US" altLang="zh-CN" sz="2600" dirty="0"/>
              <a:t>3  </a:t>
            </a:r>
            <a:r>
              <a:rPr lang="en-US" altLang="zh-CN" sz="2600" dirty="0" smtClean="0"/>
              <a:t>	B</a:t>
            </a:r>
            <a:r>
              <a:rPr lang="zh-CN" altLang="zh-CN" sz="2600" dirty="0"/>
              <a:t>．</a:t>
            </a:r>
            <a:r>
              <a:rPr lang="en-US" altLang="zh-CN" sz="2600" dirty="0"/>
              <a:t>3∶2  </a:t>
            </a:r>
            <a:r>
              <a:rPr lang="en-US" altLang="zh-CN" sz="2600" dirty="0" smtClean="0"/>
              <a:t>	C</a:t>
            </a:r>
            <a:r>
              <a:rPr lang="zh-CN" altLang="zh-CN" sz="2600" dirty="0"/>
              <a:t>．</a:t>
            </a:r>
            <a:r>
              <a:rPr lang="en-US" altLang="zh-CN" sz="2600" dirty="0"/>
              <a:t>3∶4  </a:t>
            </a:r>
            <a:r>
              <a:rPr lang="en-US" altLang="zh-CN" sz="2600" dirty="0" smtClean="0"/>
              <a:t>	D</a:t>
            </a:r>
            <a:r>
              <a:rPr lang="zh-CN" altLang="zh-CN" sz="2600" dirty="0"/>
              <a:t>．</a:t>
            </a:r>
            <a:r>
              <a:rPr lang="en-US" altLang="zh-CN" sz="2600" dirty="0"/>
              <a:t>3∶</a:t>
            </a:r>
            <a:r>
              <a:rPr lang="en-US" altLang="zh-CN" sz="2600" dirty="0" smtClean="0"/>
              <a:t>1</a:t>
            </a:r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/>
          </a:p>
          <a:p>
            <a:endParaRPr lang="zh-CN" altLang="zh-CN" sz="2600" dirty="0"/>
          </a:p>
          <a:p>
            <a:r>
              <a:rPr lang="en-US" altLang="zh-CN" sz="2600" dirty="0"/>
              <a:t>7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苏州市</a:t>
            </a:r>
            <a:r>
              <a:rPr lang="en-US" altLang="zh-CN" sz="2600" dirty="0"/>
              <a:t>)</a:t>
            </a:r>
            <a:r>
              <a:rPr lang="zh-CN" altLang="zh-CN" sz="2600" dirty="0"/>
              <a:t>如图</a:t>
            </a:r>
            <a:r>
              <a:rPr lang="en-US" altLang="zh-CN" sz="2600" dirty="0"/>
              <a:t>12</a:t>
            </a:r>
            <a:r>
              <a:rPr lang="zh-CN" altLang="zh-CN" sz="2600" dirty="0"/>
              <a:t>－</a:t>
            </a:r>
            <a:r>
              <a:rPr lang="en-US" altLang="zh-CN" sz="2600" dirty="0"/>
              <a:t>24</a:t>
            </a:r>
            <a:r>
              <a:rPr lang="zh-CN" altLang="zh-CN" sz="2600" dirty="0"/>
              <a:t>所示电路中，电源电压为</a:t>
            </a:r>
            <a:r>
              <a:rPr lang="en-US" altLang="zh-CN" sz="2600" dirty="0"/>
              <a:t>3 V</a:t>
            </a:r>
            <a:r>
              <a:rPr lang="zh-CN" altLang="zh-CN" sz="2600" dirty="0"/>
              <a:t>，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和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阻值相等。若断开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，闭合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、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3</a:t>
            </a:r>
            <a:r>
              <a:rPr lang="zh-CN" altLang="zh-CN" sz="2600" dirty="0"/>
              <a:t>，两电阻的连接方式为</a:t>
            </a:r>
            <a:r>
              <a:rPr lang="en-US" altLang="zh-CN" sz="2600" dirty="0" smtClean="0"/>
              <a:t>_______(</a:t>
            </a:r>
            <a:r>
              <a:rPr lang="zh-CN" altLang="zh-CN" sz="2600" dirty="0"/>
              <a:t>选填</a:t>
            </a:r>
            <a:r>
              <a:rPr lang="en-US" altLang="zh-CN" sz="2600" dirty="0">
                <a:latin typeface="+mn-ea"/>
              </a:rPr>
              <a:t>“</a:t>
            </a:r>
            <a:r>
              <a:rPr lang="zh-CN" altLang="zh-CN" sz="2600" dirty="0">
                <a:latin typeface="+mn-ea"/>
              </a:rPr>
              <a:t>串联</a:t>
            </a:r>
            <a:r>
              <a:rPr lang="en-US" altLang="zh-CN" sz="2600" dirty="0">
                <a:latin typeface="+mn-ea"/>
              </a:rPr>
              <a:t>”</a:t>
            </a:r>
            <a:r>
              <a:rPr lang="zh-CN" altLang="zh-CN" sz="2600" dirty="0">
                <a:latin typeface="+mn-ea"/>
              </a:rPr>
              <a:t>或</a:t>
            </a:r>
            <a:r>
              <a:rPr lang="en-US" altLang="zh-CN" sz="2600" dirty="0">
                <a:latin typeface="+mn-ea"/>
              </a:rPr>
              <a:t>“</a:t>
            </a:r>
            <a:r>
              <a:rPr lang="zh-CN" altLang="zh-CN" sz="2600" dirty="0"/>
              <a:t>并联</a:t>
            </a:r>
            <a:r>
              <a:rPr lang="en-US" altLang="zh-CN" sz="2600" dirty="0">
                <a:latin typeface="+mn-ea"/>
              </a:rPr>
              <a:t>”</a:t>
            </a:r>
            <a:r>
              <a:rPr lang="en-US" altLang="zh-CN" sz="2600" dirty="0"/>
              <a:t>)</a:t>
            </a:r>
            <a:r>
              <a:rPr lang="zh-CN" altLang="zh-CN" sz="2600" dirty="0"/>
              <a:t>；若断开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、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3</a:t>
            </a:r>
            <a:r>
              <a:rPr lang="zh-CN" altLang="zh-CN" sz="2600" dirty="0"/>
              <a:t>，闭合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，此时电压表示数为</a:t>
            </a:r>
            <a:r>
              <a:rPr lang="en-US" altLang="zh-CN" sz="2600" dirty="0" smtClean="0"/>
              <a:t>_______</a:t>
            </a:r>
            <a:r>
              <a:rPr lang="en-US" altLang="zh-CN" sz="2600" dirty="0"/>
              <a:t>V</a:t>
            </a:r>
            <a:r>
              <a:rPr lang="zh-CN" altLang="zh-CN" sz="2600" dirty="0"/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2928841" y="1989020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600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269" y="2887059"/>
            <a:ext cx="5674667" cy="230231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554269" y="5885284"/>
            <a:ext cx="8547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并联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584721" y="6282099"/>
            <a:ext cx="60144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/>
              </a:rPr>
              <a:t>1.5</a:t>
            </a:r>
            <a:endParaRPr lang="zh-CN" altLang="en-US" sz="2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63617"/>
            <a:ext cx="8274779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8</a:t>
            </a:r>
            <a:r>
              <a:rPr lang="zh-CN" altLang="zh-CN" sz="2800" dirty="0"/>
              <a:t>．一个小灯泡的额定电压为</a:t>
            </a:r>
            <a:r>
              <a:rPr lang="en-US" altLang="zh-CN" sz="2800" dirty="0"/>
              <a:t>8 V</a:t>
            </a:r>
            <a:r>
              <a:rPr lang="zh-CN" altLang="zh-CN" sz="2800" dirty="0"/>
              <a:t>，正常发光时通过它的电流为</a:t>
            </a:r>
            <a:r>
              <a:rPr lang="en-US" altLang="zh-CN" sz="2800" dirty="0"/>
              <a:t>0.4 A</a:t>
            </a:r>
            <a:r>
              <a:rPr lang="zh-CN" altLang="zh-CN" sz="2800" dirty="0"/>
              <a:t>。现将该小灯泡接在</a:t>
            </a:r>
            <a:r>
              <a:rPr lang="en-US" altLang="zh-CN" sz="2800" dirty="0"/>
              <a:t>12 V</a:t>
            </a:r>
            <a:r>
              <a:rPr lang="zh-CN" altLang="zh-CN" sz="2800" dirty="0"/>
              <a:t>的电源上，为使其正常发光，应</a:t>
            </a:r>
            <a:r>
              <a:rPr lang="en-US" altLang="zh-CN" sz="2800" dirty="0"/>
              <a:t>_____</a:t>
            </a:r>
            <a:r>
              <a:rPr lang="zh-CN" altLang="zh-CN" sz="2800" dirty="0"/>
              <a:t>联一个</a:t>
            </a:r>
            <a:r>
              <a:rPr lang="en-US" altLang="zh-CN" sz="2800" dirty="0"/>
              <a:t>______Ω</a:t>
            </a:r>
            <a:r>
              <a:rPr lang="zh-CN" altLang="zh-CN" sz="2800" dirty="0"/>
              <a:t>的电阻。</a:t>
            </a:r>
          </a:p>
          <a:p>
            <a:r>
              <a:rPr lang="en-US" altLang="zh-CN" sz="2800" dirty="0"/>
              <a:t>9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25</a:t>
            </a:r>
            <a:r>
              <a:rPr lang="zh-CN" altLang="zh-CN" sz="2800" dirty="0"/>
              <a:t>所示为一种人体秤的工作原理示意图，电源电压恒定不变。体重显示表是由电流表改装而成的，定值电阻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0</a:t>
            </a:r>
            <a:r>
              <a:rPr lang="zh-CN" altLang="zh-CN" sz="2800" dirty="0"/>
              <a:t>起保护电路作用，其电阻值为</a:t>
            </a:r>
            <a:r>
              <a:rPr lang="en-US" altLang="zh-CN" sz="2800" dirty="0"/>
              <a:t>10 Ω</a:t>
            </a:r>
            <a:r>
              <a:rPr lang="zh-CN" altLang="zh-CN" sz="2800" dirty="0"/>
              <a:t>，在人体秤上不施加力时滑片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在电阻</a:t>
            </a:r>
            <a:r>
              <a:rPr lang="en-US" altLang="zh-CN" sz="2800" i="1" dirty="0"/>
              <a:t>R</a:t>
            </a:r>
            <a:r>
              <a:rPr lang="zh-CN" altLang="zh-CN" sz="2800" dirty="0"/>
              <a:t>的最上端，施加的力最大时滑片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移至电阻</a:t>
            </a:r>
            <a:r>
              <a:rPr lang="en-US" altLang="zh-CN" sz="2800" i="1" dirty="0"/>
              <a:t>R</a:t>
            </a:r>
            <a:r>
              <a:rPr lang="zh-CN" altLang="zh-CN" sz="2800" dirty="0"/>
              <a:t>的最下端，该人体秤测量范围为</a:t>
            </a:r>
            <a:r>
              <a:rPr lang="en-US" altLang="zh-CN" sz="2800" dirty="0"/>
              <a:t>0</a:t>
            </a:r>
            <a:r>
              <a:rPr lang="zh-CN" altLang="zh-CN" sz="2800" dirty="0"/>
              <a:t>～</a:t>
            </a:r>
            <a:r>
              <a:rPr lang="en-US" altLang="zh-CN" sz="2800" dirty="0"/>
              <a:t>100 kg</a:t>
            </a:r>
            <a:r>
              <a:rPr lang="zh-CN" altLang="zh-CN" sz="2800" dirty="0"/>
              <a:t>，电路中电流</a:t>
            </a:r>
            <a:r>
              <a:rPr lang="zh-CN" altLang="zh-CN" sz="2800" dirty="0" smtClean="0"/>
              <a:t>变化</a:t>
            </a:r>
            <a:endParaRPr lang="en-US" altLang="zh-CN" sz="2800" dirty="0" smtClean="0"/>
          </a:p>
          <a:p>
            <a:r>
              <a:rPr lang="zh-CN" altLang="zh-CN" sz="2800" dirty="0" smtClean="0"/>
              <a:t>范围</a:t>
            </a:r>
            <a:r>
              <a:rPr lang="zh-CN" altLang="zh-CN" sz="2800" dirty="0"/>
              <a:t>为</a:t>
            </a:r>
            <a:r>
              <a:rPr lang="en-US" altLang="zh-CN" sz="2800" dirty="0"/>
              <a:t>0.1</a:t>
            </a:r>
            <a:r>
              <a:rPr lang="zh-CN" altLang="zh-CN" sz="2800" dirty="0"/>
              <a:t>～</a:t>
            </a:r>
            <a:r>
              <a:rPr lang="en-US" altLang="zh-CN" sz="2800" dirty="0"/>
              <a:t>0.6 A</a:t>
            </a:r>
            <a:r>
              <a:rPr lang="zh-CN" altLang="zh-CN" sz="2800" dirty="0"/>
              <a:t>，则电源电压</a:t>
            </a:r>
            <a:r>
              <a:rPr lang="zh-CN" altLang="zh-CN" sz="2800" dirty="0" smtClean="0"/>
              <a:t>为</a:t>
            </a:r>
            <a:endParaRPr lang="en-US" altLang="zh-CN" sz="2800" dirty="0" smtClean="0"/>
          </a:p>
          <a:p>
            <a:r>
              <a:rPr lang="en-US" altLang="zh-CN" sz="2800" dirty="0" smtClean="0"/>
              <a:t>_____</a:t>
            </a:r>
            <a:r>
              <a:rPr lang="en-US" altLang="zh-CN" sz="2800" dirty="0"/>
              <a:t>V</a:t>
            </a:r>
            <a:r>
              <a:rPr lang="zh-CN" altLang="zh-CN" sz="2800" dirty="0"/>
              <a:t>，滑动变阻器的最大</a:t>
            </a:r>
            <a:r>
              <a:rPr lang="zh-CN" altLang="zh-CN" sz="2800" dirty="0" smtClean="0"/>
              <a:t>阻值</a:t>
            </a:r>
            <a:endParaRPr lang="en-US" altLang="zh-CN" sz="2800" dirty="0" smtClean="0"/>
          </a:p>
          <a:p>
            <a:r>
              <a:rPr lang="zh-CN" altLang="zh-CN" sz="2800" dirty="0" smtClean="0"/>
              <a:t>为</a:t>
            </a:r>
            <a:r>
              <a:rPr lang="en-US" altLang="zh-CN" sz="2800" dirty="0"/>
              <a:t>______</a:t>
            </a:r>
            <a:r>
              <a:rPr lang="zh-CN" altLang="zh-CN" sz="2800" dirty="0"/>
              <a:t>Ω。</a:t>
            </a:r>
          </a:p>
        </p:txBody>
      </p:sp>
      <p:sp>
        <p:nvSpPr>
          <p:cNvPr id="12" name="矩形 11"/>
          <p:cNvSpPr/>
          <p:nvPr/>
        </p:nvSpPr>
        <p:spPr>
          <a:xfrm>
            <a:off x="3459249" y="1819966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串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598266" y="1819966"/>
            <a:ext cx="6867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10</a:t>
            </a:r>
            <a:endParaRPr lang="zh-CN" altLang="en-US" dirty="0"/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037" y="4345380"/>
            <a:ext cx="2729623" cy="2323868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748679" y="5245704"/>
            <a:ext cx="6867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6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1079180" y="5670602"/>
            <a:ext cx="6867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50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0" grpId="0"/>
      <p:bldP spid="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63617"/>
            <a:ext cx="8274779" cy="254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/>
              <a:t>10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26</a:t>
            </a:r>
            <a:r>
              <a:rPr lang="zh-CN" altLang="zh-CN" sz="2800" dirty="0"/>
              <a:t>甲所示的电路中，电源电压恒定不变，图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26</a:t>
            </a:r>
            <a:r>
              <a:rPr lang="zh-CN" altLang="zh-CN" sz="2800" dirty="0"/>
              <a:t>乙是小灯泡</a:t>
            </a:r>
            <a:r>
              <a:rPr lang="en-US" altLang="zh-CN" sz="2800" dirty="0"/>
              <a:t>L</a:t>
            </a:r>
            <a:r>
              <a:rPr lang="zh-CN" altLang="zh-CN" sz="2800" dirty="0"/>
              <a:t>和定值电阻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的电流与电压关系的图象。当只闭合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时，电压表示数为</a:t>
            </a:r>
            <a:r>
              <a:rPr lang="en-US" altLang="zh-CN" sz="2800" dirty="0"/>
              <a:t>2 V</a:t>
            </a:r>
            <a:r>
              <a:rPr lang="zh-CN" altLang="zh-CN" sz="2800" dirty="0"/>
              <a:t>；当只闭合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、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3</a:t>
            </a:r>
            <a:r>
              <a:rPr lang="zh-CN" altLang="zh-CN" sz="2800" dirty="0"/>
              <a:t>时，电压表示数为</a:t>
            </a:r>
            <a:r>
              <a:rPr lang="en-US" altLang="zh-CN" sz="2800" dirty="0"/>
              <a:t>4 V</a:t>
            </a:r>
            <a:r>
              <a:rPr lang="zh-CN" altLang="zh-CN" sz="2800" dirty="0"/>
              <a:t>。则电源电压</a:t>
            </a:r>
            <a:r>
              <a:rPr lang="en-US" altLang="zh-CN" sz="2800" i="1" dirty="0"/>
              <a:t>U</a:t>
            </a:r>
            <a:r>
              <a:rPr lang="zh-CN" altLang="zh-CN" sz="2800" dirty="0"/>
              <a:t>＝</a:t>
            </a:r>
            <a:r>
              <a:rPr lang="en-US" altLang="zh-CN" sz="2800" dirty="0"/>
              <a:t>_____V</a:t>
            </a:r>
            <a:r>
              <a:rPr lang="zh-CN" altLang="zh-CN" sz="2800" dirty="0"/>
              <a:t>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_____Ω</a:t>
            </a:r>
            <a:r>
              <a:rPr lang="zh-CN" altLang="zh-CN" sz="2800" dirty="0"/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6244" y="2988146"/>
            <a:ext cx="6867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8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2932321" y="2988146"/>
            <a:ext cx="6867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5</a:t>
            </a:r>
            <a:endParaRPr lang="zh-CN" altLang="en-US" dirty="0"/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225" y="3634632"/>
            <a:ext cx="6237503" cy="31187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考点四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伏安法测电阻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3778" y="1061035"/>
            <a:ext cx="8292465" cy="10413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】下列四个电路中，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en-US" altLang="zh-CN" sz="2800" baseline="-25000" dirty="0">
                <a:ea typeface="宋体" panose="02010600030101010101" pitchFamily="2" charset="-122"/>
                <a:cs typeface="方正静蕾简体" panose="03000509000000000000" pitchFamily="65" charset="-122"/>
              </a:rPr>
              <a:t>0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为已知阻值的定值电阻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不能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测出未知电阻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  <a:cs typeface="方正静蕾简体" panose="03000509000000000000" pitchFamily="65" charset="-122"/>
              </a:rPr>
              <a:t>x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的阻值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的电路是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）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6"/>
              <p:cNvSpPr txBox="1"/>
              <p:nvPr/>
            </p:nvSpPr>
            <p:spPr>
              <a:xfrm>
                <a:off x="353211" y="3539577"/>
                <a:ext cx="8352790" cy="3114379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square" rtlCol="0">
                <a:spAutoFit/>
              </a:bodyPr>
              <a:lstStyle/>
              <a:p>
                <a:pPr fontAlgn="auto"/>
                <a:r>
                  <a:rPr lang="zh-CN" altLang="en-US" sz="2800" b="1" dirty="0" smtClean="0">
                    <a:ea typeface="宋体" panose="02010600030101010101" pitchFamily="2" charset="-122"/>
                  </a:rPr>
                  <a:t>解析：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选项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A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中，开关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S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闭合时，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0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短路，电压表测量电源电压；开关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S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断开时，电压表测量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i="1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两端的电压；根据串联电路总电压等于各分电压之和，可求出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0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两端的电压；根据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I</a:t>
                </a:r>
                <a:r>
                  <a:rPr lang="en-US" altLang="zh-CN" sz="2800" dirty="0" smtClean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/>
                            <a:ea typeface="宋体" panose="02010600030101010101" pitchFamily="2" charset="-122"/>
                          </a:rPr>
                          <m:t>𝑈</m:t>
                        </m:r>
                      </m:num>
                      <m:den>
                        <m:r>
                          <a:rPr lang="en-US" altLang="zh-CN" sz="2800" i="1">
                            <a:latin typeface="Cambria Math"/>
                            <a:ea typeface="宋体" panose="02010600030101010101" pitchFamily="2" charset="-122"/>
                          </a:rPr>
                          <m:t>𝑅</m:t>
                        </m:r>
                      </m:den>
                    </m:f>
                    <m:r>
                      <a:rPr lang="en-US" altLang="zh-CN" sz="2800" b="0" i="0" smtClean="0">
                        <a:latin typeface="Cambria Math"/>
                        <a:ea typeface="宋体" panose="02010600030101010101" pitchFamily="2" charset="-122"/>
                      </a:rPr>
                      <m:t> </m:t>
                    </m:r>
                  </m:oMath>
                </a14:m>
                <a:r>
                  <a:rPr lang="zh-CN" altLang="en-US" sz="2800" dirty="0">
                    <a:ea typeface="宋体" panose="02010600030101010101" pitchFamily="2" charset="-122"/>
                  </a:rPr>
                  <a:t>求出通过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0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的电流；根据串联电路电流处处相等，通过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的电流等于通过定值电阻的电流；根据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i="1" baseline="-25000" dirty="0">
                    <a:ea typeface="宋体" panose="02010600030101010101" pitchFamily="2" charset="-122"/>
                  </a:rPr>
                  <a:t>x</a:t>
                </a:r>
                <a:r>
                  <a:rPr lang="en-US" altLang="zh-CN" sz="2800" dirty="0" smtClean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altLang="zh-CN" sz="2800" i="1" baseline="-25000" dirty="0">
                            <a:ea typeface="宋体" panose="02010600030101010101" pitchFamily="2" charset="-122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i="1" baseline="-25000" dirty="0">
                            <a:ea typeface="宋体" panose="02010600030101010101" pitchFamily="2" charset="-122"/>
                          </a:rPr>
                          <m:t>x</m:t>
                        </m:r>
                      </m:den>
                    </m:f>
                  </m:oMath>
                </a14:m>
                <a:r>
                  <a:rPr lang="zh-CN" altLang="en-US" sz="2800" dirty="0" smtClean="0">
                    <a:ea typeface="宋体" panose="02010600030101010101" pitchFamily="2" charset="-122"/>
                  </a:rPr>
                  <a:t>可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求出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电阻。</a:t>
                </a:r>
              </a:p>
            </p:txBody>
          </p:sp>
        </mc:Choice>
        <mc:Fallback xmlns="">
          <p:sp>
            <p:nvSpPr>
              <p:cNvPr id="19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11" y="3539577"/>
                <a:ext cx="8352790" cy="3114379"/>
              </a:xfrm>
              <a:prstGeom prst="rect">
                <a:avLst/>
              </a:prstGeom>
              <a:blipFill rotWithShape="0">
                <a:blip r:embed="rId3"/>
                <a:stretch>
                  <a:fillRect l="-1533" t="-2740" b="-15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213" y="2102346"/>
            <a:ext cx="8718785" cy="13903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200617" y="1061035"/>
                <a:ext cx="8718785" cy="552106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square" rtlCol="0">
                <a:spAutoFit/>
              </a:bodyPr>
              <a:lstStyle/>
              <a:p>
                <a:pPr fontAlgn="auto"/>
                <a:r>
                  <a:rPr lang="zh-CN" altLang="en-US" sz="2800" b="1" dirty="0">
                    <a:ea typeface="宋体" panose="02010600030101010101" pitchFamily="2" charset="-122"/>
                  </a:rPr>
                  <a:t>解析</a:t>
                </a:r>
                <a:r>
                  <a:rPr lang="zh-CN" altLang="en-US" sz="2800" b="1" dirty="0" smtClean="0">
                    <a:ea typeface="宋体" panose="02010600030101010101" pitchFamily="2" charset="-122"/>
                  </a:rPr>
                  <a:t>：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选项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B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中，开关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S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断开时，电流表测量通过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0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的电流，根据欧姆定律可求电源的电压；开关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S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闭合时，电流表测通过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0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、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i="1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的总电流；根据并联电路总电流等于各支路电流之和可求通过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i="1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的电流；根据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i="1" baseline="-25000" dirty="0">
                    <a:ea typeface="宋体" panose="02010600030101010101" pitchFamily="2" charset="-122"/>
                  </a:rPr>
                  <a:t>x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altLang="zh-CN" sz="2800" i="1" baseline="-25000" dirty="0">
                            <a:ea typeface="宋体" panose="02010600030101010101" pitchFamily="2" charset="-122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i="1" baseline="-25000" dirty="0">
                            <a:ea typeface="宋体" panose="02010600030101010101" pitchFamily="2" charset="-122"/>
                          </a:rPr>
                          <m:t>x</m:t>
                        </m:r>
                      </m:den>
                    </m:f>
                  </m:oMath>
                </a14:m>
                <a:r>
                  <a:rPr lang="zh-CN" altLang="en-US" sz="2800" dirty="0">
                    <a:ea typeface="宋体" panose="02010600030101010101" pitchFamily="2" charset="-122"/>
                  </a:rPr>
                  <a:t>可求出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电阻。选项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C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中，开关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S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闭合时，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i="1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短路，电流表测电路中的电流，根据欧姆定律可求出电源电压；开关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S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断开时，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0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、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串联，电流表测串联电路的电流；根据欧姆定律求出电路的总电阻；再根据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x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=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zh-CN" altLang="en-US" sz="2800" baseline="-25000" dirty="0">
                    <a:ea typeface="宋体" panose="02010600030101010101" pitchFamily="2" charset="-122"/>
                  </a:rPr>
                  <a:t>总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-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0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可求出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电阻。选项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D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中，开关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S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闭合时，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短路，电压表测量电源电压；开关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S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断开时，电压表测量电源电压；无法得到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两端的电压和通过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的电流，不能计算出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的值</a:t>
                </a:r>
                <a:r>
                  <a:rPr lang="zh-CN" altLang="en-US" sz="2800" dirty="0" smtClean="0">
                    <a:ea typeface="宋体" panose="02010600030101010101" pitchFamily="2" charset="-122"/>
                  </a:rPr>
                  <a:t>。</a:t>
                </a:r>
                <a:endParaRPr lang="zh-CN" altLang="en-US" sz="2800" dirty="0"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17" y="1061035"/>
                <a:ext cx="8718785" cy="5521063"/>
              </a:xfrm>
              <a:prstGeom prst="rect">
                <a:avLst/>
              </a:prstGeom>
              <a:blipFill rotWithShape="0">
                <a:blip r:embed="rId5"/>
                <a:stretch>
                  <a:fillRect l="-1469" t="-1435" r="-1049" b="-16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14" name="TextBox 16"/>
          <p:cNvSpPr txBox="1"/>
          <p:nvPr/>
        </p:nvSpPr>
        <p:spPr>
          <a:xfrm>
            <a:off x="6410756" y="1542319"/>
            <a:ext cx="77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3" grpId="0" animBg="1"/>
      <p:bldP spid="13" grpId="1" animBg="1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6957" y="881021"/>
            <a:ext cx="8274780" cy="547842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dirty="0"/>
              <a:t>1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28</a:t>
            </a:r>
            <a:r>
              <a:rPr lang="zh-CN" altLang="zh-CN" sz="2800" dirty="0"/>
              <a:t>所示的电路，电源电压均不变，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0</a:t>
            </a:r>
            <a:r>
              <a:rPr lang="zh-CN" altLang="zh-CN" sz="2800" dirty="0"/>
              <a:t>为定值电阻，</a:t>
            </a:r>
            <a:r>
              <a:rPr lang="en-US" altLang="zh-CN" sz="2800" i="1" dirty="0"/>
              <a:t>R</a:t>
            </a:r>
            <a:r>
              <a:rPr lang="zh-CN" altLang="zh-CN" sz="2800" dirty="0"/>
              <a:t>为最大阻值已知的滑动变阻器，利用下列电路图能够测出待测电阻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/>
              <a:t>阻值的是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)</a:t>
            </a:r>
          </a:p>
          <a:p>
            <a:pPr>
              <a:lnSpc>
                <a:spcPct val="125000"/>
              </a:lnSpc>
            </a:pPr>
            <a:endParaRPr lang="en-US" altLang="zh-CN" sz="2800" dirty="0"/>
          </a:p>
          <a:p>
            <a:pPr>
              <a:lnSpc>
                <a:spcPct val="125000"/>
              </a:lnSpc>
            </a:pPr>
            <a:endParaRPr lang="en-US" altLang="zh-CN" sz="2800" dirty="0" smtClean="0"/>
          </a:p>
          <a:p>
            <a:pPr>
              <a:lnSpc>
                <a:spcPct val="125000"/>
              </a:lnSpc>
            </a:pP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2</a:t>
            </a:r>
            <a:r>
              <a:rPr lang="zh-CN" altLang="zh-CN" sz="2800" dirty="0"/>
              <a:t>．在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伏安法测电阻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的</a:t>
            </a:r>
            <a:r>
              <a:rPr lang="zh-CN" altLang="zh-CN" sz="2800" dirty="0"/>
              <a:t>实验中，滑动变阻器不能起到的作用</a:t>
            </a:r>
            <a:r>
              <a:rPr lang="zh-CN" altLang="zh-CN" sz="2800" dirty="0" smtClean="0"/>
              <a:t>是</a:t>
            </a:r>
            <a:r>
              <a:rPr lang="en-US" altLang="zh-CN" sz="2800" dirty="0"/>
              <a:t>(       ) 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en-US" altLang="zh-CN" sz="2800" dirty="0" smtClean="0"/>
              <a:t>A</a:t>
            </a:r>
            <a:r>
              <a:rPr lang="zh-CN" altLang="zh-CN" sz="2800" dirty="0"/>
              <a:t>．改变电路中的电流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B</a:t>
            </a:r>
            <a:r>
              <a:rPr lang="zh-CN" altLang="zh-CN" sz="2800" dirty="0"/>
              <a:t>．改变被测电阻两端的电压</a:t>
            </a:r>
          </a:p>
          <a:p>
            <a:pPr>
              <a:lnSpc>
                <a:spcPct val="125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．改变被测电阻的阻值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D</a:t>
            </a:r>
            <a:r>
              <a:rPr lang="zh-CN" altLang="zh-CN" sz="2800" dirty="0"/>
              <a:t>．保护电路</a:t>
            </a:r>
          </a:p>
        </p:txBody>
      </p:sp>
      <p:sp>
        <p:nvSpPr>
          <p:cNvPr id="4" name="矩形 3"/>
          <p:cNvSpPr/>
          <p:nvPr/>
        </p:nvSpPr>
        <p:spPr>
          <a:xfrm>
            <a:off x="6614101" y="207641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2729340" y="469715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27" y="2484292"/>
            <a:ext cx="8577440" cy="16487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139928"/>
            <a:ext cx="8274780" cy="358046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2.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欧姆定律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）内容：通过导体的电流与这段导体两端的电压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成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与导体的电阻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成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）公式：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I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=____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）图象：</a:t>
            </a:r>
            <a:endParaRPr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971899" y="1977204"/>
            <a:ext cx="1203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正比</a:t>
            </a:r>
          </a:p>
        </p:txBody>
      </p:sp>
      <p:sp>
        <p:nvSpPr>
          <p:cNvPr id="7" name="TextBox 16"/>
          <p:cNvSpPr txBox="1"/>
          <p:nvPr/>
        </p:nvSpPr>
        <p:spPr>
          <a:xfrm>
            <a:off x="4896301" y="1977204"/>
            <a:ext cx="1362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反比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16"/>
              <p:cNvSpPr txBox="1"/>
              <p:nvPr/>
            </p:nvSpPr>
            <p:spPr>
              <a:xfrm>
                <a:off x="2948149" y="2419501"/>
                <a:ext cx="921183" cy="896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宋体" panose="02010600030101010101" pitchFamily="2" charset="-122"/>
                            </a:rPr>
                          </m:ctrlPr>
                        </m:fPr>
                        <m:num>
                          <m:r>
                            <a:rPr lang="en-US" altLang="zh-CN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方正静蕾简体" panose="03000509000000000000" pitchFamily="65" charset="-122"/>
                            </a:rPr>
                            <m:t>𝑼</m:t>
                          </m:r>
                        </m:num>
                        <m:den>
                          <m:r>
                            <a:rPr lang="en-US" altLang="zh-CN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方正静蕾简体" panose="03000509000000000000" pitchFamily="65" charset="-122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zh-CN" altLang="en-US" sz="2800" b="1" i="1" dirty="0">
                  <a:solidFill>
                    <a:srgbClr val="FF0000"/>
                  </a:solidFill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9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149" y="2419501"/>
                <a:ext cx="921183" cy="8961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086" y="3945954"/>
            <a:ext cx="1691308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77825" y="1192570"/>
                <a:ext cx="8328025" cy="4114588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lnSpc>
                    <a:spcPts val="3660"/>
                  </a:lnSpc>
                </a:pPr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3.</a:t>
                </a:r>
                <a:r>
                  <a:rPr lang="zh-CN" altLang="en-US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如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图</a:t>
                </a:r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12-29</a:t>
                </a:r>
                <a:r>
                  <a:rPr lang="zh-CN" altLang="en-US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所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示是小成测量未知</a:t>
                </a:r>
                <a:r>
                  <a:rPr lang="zh-CN" altLang="en-US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电阻</a:t>
                </a:r>
                <a:r>
                  <a:rPr lang="en-US" altLang="zh-CN" sz="2800" i="1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x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的实验电路，电源两端电压不变，其中</a:t>
                </a:r>
                <a:r>
                  <a:rPr lang="en-US" altLang="zh-CN" sz="2800" i="1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R</a:t>
                </a:r>
                <a:r>
                  <a:rPr lang="en-US" altLang="zh-CN" sz="2800" baseline="-250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0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为</a:t>
                </a:r>
                <a:r>
                  <a:rPr lang="zh-CN" altLang="en-US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阻值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已知的定值电阻。当开关</a:t>
                </a:r>
                <a:r>
                  <a:rPr lang="en-US" altLang="zh-CN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S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、</a:t>
                </a:r>
                <a:r>
                  <a:rPr lang="en-US" altLang="zh-CN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S</a:t>
                </a:r>
                <a:r>
                  <a:rPr lang="en-US" altLang="zh-CN" sz="2800" baseline="-250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1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闭合，开关</a:t>
                </a:r>
                <a:r>
                  <a:rPr lang="en-US" altLang="zh-CN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S</a:t>
                </a:r>
                <a:r>
                  <a:rPr lang="en-US" altLang="zh-CN" sz="2800" baseline="-250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2</a:t>
                </a:r>
                <a:r>
                  <a:rPr lang="zh-CN" altLang="en-US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断开时，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电流表示数为</a:t>
                </a:r>
                <a:r>
                  <a:rPr lang="en-US" altLang="zh-CN" sz="2800" i="1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I</a:t>
                </a:r>
                <a:r>
                  <a:rPr lang="en-US" altLang="zh-CN" sz="2800" baseline="-250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1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；当开关</a:t>
                </a:r>
                <a:r>
                  <a:rPr lang="en-US" altLang="zh-CN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S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、</a:t>
                </a:r>
                <a:r>
                  <a:rPr lang="en-US" altLang="zh-CN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S</a:t>
                </a:r>
                <a:r>
                  <a:rPr lang="en-US" altLang="zh-CN" sz="2800" baseline="-250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2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闭合，开关 </a:t>
                </a:r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S</a:t>
                </a:r>
                <a:r>
                  <a:rPr lang="en-US" altLang="zh-CN" sz="2800" baseline="-250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1</a:t>
                </a:r>
                <a:r>
                  <a:rPr lang="zh-CN" altLang="en-US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断开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时，电流表示数为 </a:t>
                </a:r>
                <a:r>
                  <a:rPr lang="en-US" altLang="zh-CN" sz="2800" i="1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I</a:t>
                </a:r>
                <a:r>
                  <a:rPr lang="en-US" altLang="zh-CN" sz="2800" baseline="-250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2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。则下列四个选项中，</a:t>
                </a:r>
                <a:r>
                  <a:rPr lang="en-US" altLang="zh-CN" sz="2800" i="1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R</a:t>
                </a:r>
                <a:r>
                  <a:rPr lang="en-US" altLang="zh-CN" sz="2800" i="1" baseline="-250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x</a:t>
                </a:r>
                <a:r>
                  <a:rPr lang="zh-CN" altLang="en-US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的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表达式正确的是</a:t>
                </a:r>
                <a:r>
                  <a:rPr lang="zh-CN" altLang="en-US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（      ）</a:t>
                </a:r>
                <a:endParaRPr lang="zh-CN" altLang="en-US" sz="2800" dirty="0">
                  <a:ea typeface="宋体" panose="02010600030101010101" pitchFamily="2" charset="-122"/>
                  <a:cs typeface="方正静蕾简体" panose="03000509000000000000" pitchFamily="65" charset="-122"/>
                </a:endParaRPr>
              </a:p>
              <a:p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  A</a:t>
                </a:r>
                <a:r>
                  <a:rPr lang="zh-CN" altLang="en-US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．</a:t>
                </a:r>
                <a:r>
                  <a:rPr lang="en-US" altLang="zh-CN" sz="2800" i="1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R</a:t>
                </a:r>
                <a:r>
                  <a:rPr lang="en-US" altLang="zh-CN" sz="2800" i="1" baseline="-250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x</a:t>
                </a:r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altLang="zh-CN" sz="28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altLang="zh-CN" sz="2800" i="1" dirty="0">
                        <a:ea typeface="宋体" panose="02010600030101010101" pitchFamily="2" charset="-122"/>
                        <a:cs typeface="方正静蕾简体" panose="03000509000000000000" pitchFamily="65" charset="-122"/>
                      </a:rPr>
                      <m:t>R</m:t>
                    </m:r>
                    <m:r>
                      <m:rPr>
                        <m:nor/>
                      </m:rPr>
                      <a:rPr lang="en-US" altLang="zh-CN" sz="2800" baseline="-25000" dirty="0">
                        <a:ea typeface="宋体" panose="02010600030101010101" pitchFamily="2" charset="-122"/>
                        <a:cs typeface="方正静蕾简体" panose="03000509000000000000" pitchFamily="65" charset="-122"/>
                      </a:rPr>
                      <m:t>0</m:t>
                    </m:r>
                    <m:r>
                      <m:rPr>
                        <m:nor/>
                      </m:rPr>
                      <a:rPr lang="en-US" altLang="zh-CN" sz="2800" b="0" i="0" baseline="-25000" dirty="0" smtClean="0">
                        <a:ea typeface="宋体" panose="02010600030101010101" pitchFamily="2" charset="-122"/>
                        <a:cs typeface="方正静蕾简体" panose="03000509000000000000" pitchFamily="65" charset="-122"/>
                      </a:rPr>
                      <m:t> </m:t>
                    </m:r>
                  </m:oMath>
                </a14:m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   B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．</a:t>
                </a:r>
                <a:r>
                  <a:rPr lang="en-US" altLang="zh-CN" sz="2800" i="1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R</a:t>
                </a:r>
                <a:r>
                  <a:rPr lang="en-US" altLang="zh-CN" sz="2800" i="1" baseline="-250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x</a:t>
                </a:r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R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1</m:t>
                        </m:r>
                      </m:den>
                    </m:f>
                  </m:oMath>
                </a14:m>
                <a:endParaRPr lang="en-US" altLang="zh-CN" sz="2800" baseline="-25000" dirty="0" smtClean="0">
                  <a:ea typeface="宋体" panose="02010600030101010101" pitchFamily="2" charset="-122"/>
                  <a:cs typeface="方正静蕾简体" panose="03000509000000000000" pitchFamily="65" charset="-122"/>
                </a:endParaRPr>
              </a:p>
              <a:p>
                <a:endParaRPr lang="en-US" altLang="zh-CN" sz="2800" baseline="-25000" dirty="0">
                  <a:ea typeface="宋体" panose="02010600030101010101" pitchFamily="2" charset="-122"/>
                  <a:cs typeface="方正静蕾简体" panose="03000509000000000000" pitchFamily="65" charset="-122"/>
                </a:endParaRPr>
              </a:p>
              <a:p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  C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．</a:t>
                </a:r>
                <a:r>
                  <a:rPr lang="en-US" altLang="zh-CN" sz="2800" i="1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R</a:t>
                </a:r>
                <a:r>
                  <a:rPr lang="en-US" altLang="zh-CN" sz="2800" i="1" baseline="-250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x</a:t>
                </a:r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R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2</m:t>
                        </m:r>
                      </m:den>
                    </m:f>
                    <m:r>
                      <a:rPr lang="en-US" altLang="zh-CN" sz="2800" b="0" i="0" smtClean="0">
                        <a:latin typeface="Cambria Math"/>
                        <a:ea typeface="宋体" panose="02010600030101010101" pitchFamily="2" charset="-122"/>
                      </a:rPr>
                      <m:t>        </m:t>
                    </m:r>
                  </m:oMath>
                </a14:m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  D</a:t>
                </a:r>
                <a:r>
                  <a:rPr lang="zh-CN" altLang="en-US" sz="28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．</a:t>
                </a:r>
                <a:r>
                  <a:rPr lang="en-US" altLang="zh-CN" sz="2800" i="1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R</a:t>
                </a:r>
                <a:r>
                  <a:rPr lang="en-US" altLang="zh-CN" sz="2800" i="1" baseline="-25000" dirty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x</a:t>
                </a:r>
                <a:r>
                  <a:rPr lang="en-US" altLang="zh-CN" sz="2800" dirty="0" smtClean="0">
                    <a:ea typeface="宋体" panose="02010600030101010101" pitchFamily="2" charset="-122"/>
                    <a:cs typeface="方正静蕾简体" panose="03000509000000000000" pitchFamily="65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R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altLang="zh-CN" sz="28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zh-CN" sz="2800" baseline="-25000" dirty="0">
                            <a:ea typeface="宋体" panose="02010600030101010101" pitchFamily="2" charset="-122"/>
                            <a:cs typeface="方正静蕾简体" panose="03000509000000000000" pitchFamily="65" charset="-122"/>
                          </a:rPr>
                          <m:t>1</m:t>
                        </m:r>
                      </m:den>
                    </m:f>
                  </m:oMath>
                </a14:m>
                <a:endParaRPr lang="zh-CN" altLang="en-US" sz="2800" baseline="-25000" dirty="0" smtClean="0">
                  <a:solidFill>
                    <a:schemeClr val="tx1"/>
                  </a:solidFill>
                  <a:ea typeface="宋体" panose="02010600030101010101" pitchFamily="2" charset="-122"/>
                  <a:cs typeface="方正静蕾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1192570"/>
                <a:ext cx="8328025" cy="4114588"/>
              </a:xfrm>
              <a:prstGeom prst="rect">
                <a:avLst/>
              </a:prstGeom>
              <a:blipFill rotWithShape="0">
                <a:blip r:embed="rId3"/>
                <a:stretch>
                  <a:fillRect l="-2635" t="-1926" r="-3001" b="-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10" name="TextBox 16"/>
          <p:cNvSpPr txBox="1"/>
          <p:nvPr/>
        </p:nvSpPr>
        <p:spPr>
          <a:xfrm>
            <a:off x="6955429" y="3086325"/>
            <a:ext cx="970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8832" y="3637809"/>
            <a:ext cx="3351319" cy="30830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1248410"/>
            <a:ext cx="8274780" cy="267765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4. </a:t>
            </a:r>
            <a:r>
              <a:rPr lang="zh-CN" altLang="zh-CN" sz="2800" dirty="0"/>
              <a:t>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伏安法测量电阻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的</a:t>
            </a:r>
            <a:r>
              <a:rPr lang="zh-CN" altLang="zh-CN" sz="2800" dirty="0"/>
              <a:t>实验中，实验电路如图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30</a:t>
            </a:r>
            <a:r>
              <a:rPr lang="zh-CN" altLang="zh-CN" sz="2800" dirty="0"/>
              <a:t>甲所示，观察到电流表和电压表的一组示数如图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30</a:t>
            </a:r>
            <a:r>
              <a:rPr lang="zh-CN" altLang="zh-CN" sz="2800" dirty="0"/>
              <a:t>乙所示，请记录：</a:t>
            </a:r>
            <a:r>
              <a:rPr lang="en-US" altLang="zh-CN" sz="2800" i="1" dirty="0"/>
              <a:t>I</a:t>
            </a:r>
            <a:r>
              <a:rPr lang="zh-CN" altLang="zh-CN" sz="2800" dirty="0"/>
              <a:t>＝</a:t>
            </a:r>
            <a:r>
              <a:rPr lang="en-US" altLang="zh-CN" sz="2800" dirty="0"/>
              <a:t>_______A</a:t>
            </a:r>
            <a:r>
              <a:rPr lang="zh-CN" altLang="zh-CN" sz="2800" dirty="0"/>
              <a:t>，</a:t>
            </a:r>
            <a:r>
              <a:rPr lang="en-US" altLang="zh-CN" sz="2800" i="1" dirty="0"/>
              <a:t>U</a:t>
            </a:r>
            <a:r>
              <a:rPr lang="zh-CN" altLang="zh-CN" sz="2800" dirty="0"/>
              <a:t>＝</a:t>
            </a:r>
            <a:r>
              <a:rPr lang="en-US" altLang="zh-CN" sz="2800" dirty="0"/>
              <a:t>_____V</a:t>
            </a:r>
            <a:r>
              <a:rPr lang="zh-CN" altLang="zh-CN" sz="2800" dirty="0"/>
              <a:t>，由此可算得待测电阻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/>
              <a:t>＝</a:t>
            </a:r>
            <a:r>
              <a:rPr lang="en-US" altLang="zh-CN" sz="2800" dirty="0"/>
              <a:t>_____Ω</a:t>
            </a:r>
            <a:r>
              <a:rPr lang="zh-CN" altLang="zh-CN" sz="2800" dirty="0"/>
              <a:t>。移动滑动变阻器的滑片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，使电压表的示数为</a:t>
            </a:r>
            <a:r>
              <a:rPr lang="en-US" altLang="zh-CN" sz="2800" dirty="0"/>
              <a:t>2 V</a:t>
            </a:r>
            <a:r>
              <a:rPr lang="zh-CN" altLang="zh-CN" sz="2800" dirty="0"/>
              <a:t>，此时待测电阻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/>
              <a:t>＝</a:t>
            </a:r>
            <a:r>
              <a:rPr lang="en-US" altLang="zh-CN" sz="2800" dirty="0"/>
              <a:t>_____Ω</a:t>
            </a:r>
            <a:r>
              <a:rPr lang="zh-CN" altLang="zh-CN" sz="2800" dirty="0"/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5095271" y="2071958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0.5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 flipH="1">
            <a:off x="7563205" y="2071958"/>
            <a:ext cx="358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4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 flipV="1">
            <a:off x="4450794" y="2559588"/>
            <a:ext cx="486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8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632445" y="3402846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8</a:t>
            </a:r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94" y="4067645"/>
            <a:ext cx="7437200" cy="2339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4610" y="768350"/>
            <a:ext cx="8274779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800" dirty="0"/>
              <a:t>5</a:t>
            </a:r>
            <a:r>
              <a:rPr lang="zh-CN" altLang="zh-CN" sz="2800" dirty="0"/>
              <a:t>．晓亮利用阻值为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0</a:t>
            </a:r>
            <a:r>
              <a:rPr lang="zh-CN" altLang="zh-CN" sz="2800" dirty="0"/>
              <a:t>的定值</a:t>
            </a:r>
            <a:r>
              <a:rPr lang="zh-CN" altLang="zh-CN" sz="2800" dirty="0" smtClean="0"/>
              <a:t>电阻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zh-CN" altLang="zh-CN" sz="2800" dirty="0" smtClean="0"/>
              <a:t>和</a:t>
            </a:r>
            <a:r>
              <a:rPr lang="zh-CN" altLang="zh-CN" sz="2800" dirty="0"/>
              <a:t>一个电流表测量未知电阻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 smtClean="0"/>
              <a:t>的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zh-CN" altLang="zh-CN" sz="2800" dirty="0" smtClean="0"/>
              <a:t>阻值</a:t>
            </a:r>
            <a:r>
              <a:rPr lang="zh-CN" altLang="zh-CN" sz="2800" dirty="0"/>
              <a:t>。他选择了满足这个实验</a:t>
            </a:r>
            <a:r>
              <a:rPr lang="zh-CN" altLang="zh-CN" sz="2800" dirty="0" smtClean="0"/>
              <a:t>要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zh-CN" altLang="zh-CN" sz="2800" dirty="0" smtClean="0"/>
              <a:t>求</a:t>
            </a:r>
            <a:r>
              <a:rPr lang="zh-CN" altLang="zh-CN" sz="2800" dirty="0"/>
              <a:t>的器材，并连接了部分实验</a:t>
            </a:r>
            <a:r>
              <a:rPr lang="zh-CN" altLang="zh-CN" sz="2800" dirty="0" smtClean="0"/>
              <a:t>电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zh-CN" altLang="zh-CN" sz="2800" dirty="0" smtClean="0"/>
              <a:t>路</a:t>
            </a:r>
            <a:r>
              <a:rPr lang="zh-CN" altLang="zh-CN" sz="2800" dirty="0"/>
              <a:t>，如图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31</a:t>
            </a:r>
            <a:r>
              <a:rPr lang="zh-CN" altLang="zh-CN" sz="2800" dirty="0"/>
              <a:t>所示。</a:t>
            </a:r>
          </a:p>
          <a:p>
            <a:pPr>
              <a:lnSpc>
                <a:spcPct val="135000"/>
              </a:lnSpc>
            </a:pPr>
            <a:r>
              <a:rPr lang="en-US" altLang="zh-CN" sz="2800" dirty="0"/>
              <a:t>(1)</a:t>
            </a:r>
            <a:r>
              <a:rPr lang="zh-CN" altLang="zh-CN" sz="2800" dirty="0"/>
              <a:t>为了测出电阻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/>
              <a:t>的阻值，请添加一根导线完成图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31</a:t>
            </a:r>
            <a:r>
              <a:rPr lang="zh-CN" altLang="zh-CN" sz="2800" dirty="0"/>
              <a:t>所示的实验电路的连接。</a:t>
            </a:r>
          </a:p>
          <a:p>
            <a:pPr>
              <a:lnSpc>
                <a:spcPct val="135000"/>
              </a:lnSpc>
            </a:pPr>
            <a:r>
              <a:rPr lang="en-US" altLang="zh-CN" sz="2800" dirty="0"/>
              <a:t>(2)</a:t>
            </a:r>
            <a:r>
              <a:rPr lang="zh-CN" altLang="zh-CN" sz="2800" dirty="0"/>
              <a:t>开关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都闭合时，电流表的示数为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；只闭合开关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时，电流表的示数为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。请用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0</a:t>
            </a:r>
            <a:r>
              <a:rPr lang="zh-CN" altLang="zh-CN" sz="2800" dirty="0"/>
              <a:t>表示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/>
              <a:t>，则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/>
              <a:t>＝</a:t>
            </a:r>
            <a:r>
              <a:rPr lang="en-US" altLang="zh-CN" sz="2800" dirty="0"/>
              <a:t>_________</a:t>
            </a:r>
            <a:r>
              <a:rPr lang="zh-CN" altLang="zh-CN" sz="2800" dirty="0"/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6730420" y="3170589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12-31</a:t>
            </a:r>
            <a:endParaRPr lang="zh-CN" altLang="en-US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3338" y="1167735"/>
            <a:ext cx="2998084" cy="198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任意多边形 14"/>
          <p:cNvSpPr/>
          <p:nvPr/>
        </p:nvSpPr>
        <p:spPr>
          <a:xfrm>
            <a:off x="7580671" y="1914832"/>
            <a:ext cx="513735" cy="336755"/>
          </a:xfrm>
          <a:custGeom>
            <a:avLst/>
            <a:gdLst>
              <a:gd name="connsiteX0" fmla="*/ 0 w 513735"/>
              <a:gd name="connsiteY0" fmla="*/ 194187 h 336755"/>
              <a:gd name="connsiteX1" fmla="*/ 221226 w 513735"/>
              <a:gd name="connsiteY1" fmla="*/ 312174 h 336755"/>
              <a:gd name="connsiteX2" fmla="*/ 471948 w 513735"/>
              <a:gd name="connsiteY2" fmla="*/ 46703 h 336755"/>
              <a:gd name="connsiteX3" fmla="*/ 471948 w 513735"/>
              <a:gd name="connsiteY3" fmla="*/ 31955 h 336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735" h="336755">
                <a:moveTo>
                  <a:pt x="0" y="194187"/>
                </a:moveTo>
                <a:cubicBezTo>
                  <a:pt x="71284" y="265471"/>
                  <a:pt x="142568" y="336755"/>
                  <a:pt x="221226" y="312174"/>
                </a:cubicBezTo>
                <a:cubicBezTo>
                  <a:pt x="299884" y="287593"/>
                  <a:pt x="430161" y="93406"/>
                  <a:pt x="471948" y="46703"/>
                </a:cubicBezTo>
                <a:cubicBezTo>
                  <a:pt x="513735" y="0"/>
                  <a:pt x="492841" y="15977"/>
                  <a:pt x="471948" y="31955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" name="对象 15"/>
          <p:cNvGraphicFramePr>
            <a:graphicFrameLocks noChangeAspect="1"/>
          </p:cNvGraphicFramePr>
          <p:nvPr/>
        </p:nvGraphicFramePr>
        <p:xfrm>
          <a:off x="3657600" y="1854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4" name="Equation" r:id="rId5" imgW="434975" imgH="676910" progId="Equation.DSMT4">
                  <p:embed/>
                </p:oleObj>
              </mc:Choice>
              <mc:Fallback>
                <p:oleObj name="Equation" r:id="rId5" imgW="434975" imgH="67691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854200"/>
                        <a:ext cx="914400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1788964" y="5787072"/>
          <a:ext cx="881940" cy="1070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Equation" r:id="rId7" imgW="8534400" imgH="10363200" progId="Equation.DSMT4">
                  <p:embed/>
                </p:oleObj>
              </mc:Choice>
              <mc:Fallback>
                <p:oleObj name="Equation" r:id="rId7" imgW="8534400" imgH="103632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8964" y="5787072"/>
                        <a:ext cx="881940" cy="1070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1079" y="882653"/>
            <a:ext cx="8274779" cy="549381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700" dirty="0"/>
              <a:t>6</a:t>
            </a:r>
            <a:r>
              <a:rPr lang="zh-CN" altLang="zh-CN" sz="2700" dirty="0"/>
              <a:t>．</a:t>
            </a:r>
            <a:r>
              <a:rPr lang="en-US" altLang="zh-CN" sz="2700" dirty="0"/>
              <a:t>(2019·</a:t>
            </a:r>
            <a:r>
              <a:rPr lang="zh-CN" altLang="zh-CN" sz="2700" dirty="0"/>
              <a:t>贵港市</a:t>
            </a:r>
            <a:r>
              <a:rPr lang="en-US" altLang="zh-CN" sz="2700" dirty="0"/>
              <a:t>)</a:t>
            </a:r>
            <a:r>
              <a:rPr lang="zh-CN" altLang="zh-CN" sz="2700" dirty="0">
                <a:latin typeface="+mn-ea"/>
              </a:rPr>
              <a:t>用</a:t>
            </a:r>
            <a:r>
              <a:rPr lang="en-US" altLang="zh-CN" sz="2700" dirty="0">
                <a:latin typeface="+mn-ea"/>
              </a:rPr>
              <a:t>“</a:t>
            </a:r>
            <a:r>
              <a:rPr lang="zh-CN" altLang="zh-CN" sz="2700" dirty="0">
                <a:latin typeface="+mn-ea"/>
              </a:rPr>
              <a:t>伏安法</a:t>
            </a:r>
            <a:r>
              <a:rPr lang="en-US" altLang="zh-CN" sz="2700" dirty="0">
                <a:latin typeface="+mn-ea"/>
              </a:rPr>
              <a:t>”</a:t>
            </a:r>
            <a:r>
              <a:rPr lang="zh-CN" altLang="zh-CN" sz="2700" dirty="0">
                <a:latin typeface="+mn-ea"/>
              </a:rPr>
              <a:t>测</a:t>
            </a:r>
            <a:r>
              <a:rPr lang="zh-CN" altLang="zh-CN" sz="2700" dirty="0"/>
              <a:t>未知电阻的阻值</a:t>
            </a:r>
            <a:r>
              <a:rPr lang="zh-CN" altLang="zh-CN" sz="2700" dirty="0" smtClean="0"/>
              <a:t>。</a:t>
            </a:r>
            <a:endParaRPr lang="en-US" altLang="zh-CN" sz="2700" dirty="0" smtClean="0"/>
          </a:p>
          <a:p>
            <a:endParaRPr lang="en-US" altLang="zh-CN" sz="2700" dirty="0"/>
          </a:p>
          <a:p>
            <a:endParaRPr lang="en-US" altLang="zh-CN" sz="2700" dirty="0" smtClean="0"/>
          </a:p>
          <a:p>
            <a:endParaRPr lang="en-US" altLang="zh-CN" sz="2700" dirty="0"/>
          </a:p>
          <a:p>
            <a:endParaRPr lang="en-US" altLang="zh-CN" sz="2700" dirty="0" smtClean="0"/>
          </a:p>
          <a:p>
            <a:endParaRPr lang="en-US" altLang="zh-CN" sz="2700" dirty="0" smtClean="0"/>
          </a:p>
          <a:p>
            <a:endParaRPr lang="zh-CN" altLang="zh-CN" sz="2700" dirty="0"/>
          </a:p>
          <a:p>
            <a:r>
              <a:rPr lang="en-US" altLang="zh-CN" sz="2700" dirty="0"/>
              <a:t>(1)</a:t>
            </a:r>
            <a:r>
              <a:rPr lang="zh-CN" altLang="zh-CN" sz="2700" dirty="0"/>
              <a:t>请用笔画线表示导线，将图</a:t>
            </a:r>
            <a:r>
              <a:rPr lang="en-US" altLang="zh-CN" sz="2700" dirty="0"/>
              <a:t>12</a:t>
            </a:r>
            <a:r>
              <a:rPr lang="zh-CN" altLang="zh-CN" sz="2700" dirty="0"/>
              <a:t>－</a:t>
            </a:r>
            <a:r>
              <a:rPr lang="en-US" altLang="zh-CN" sz="2700" dirty="0"/>
              <a:t>32</a:t>
            </a:r>
            <a:r>
              <a:rPr lang="zh-CN" altLang="zh-CN" sz="2700" dirty="0"/>
              <a:t>甲所示的实物连接成完整电路。要求：滑动变阻器的滑片</a:t>
            </a:r>
            <a:r>
              <a:rPr lang="en-US" altLang="zh-CN" sz="2700" i="1" dirty="0"/>
              <a:t>P</a:t>
            </a:r>
            <a:r>
              <a:rPr lang="zh-CN" altLang="zh-CN" sz="2700" dirty="0"/>
              <a:t>向右移动时，电流表示数变小</a:t>
            </a:r>
            <a:r>
              <a:rPr lang="en-US" altLang="zh-CN" sz="2700" dirty="0"/>
              <a:t>(</a:t>
            </a:r>
            <a:r>
              <a:rPr lang="zh-CN" altLang="zh-CN" sz="2700" dirty="0"/>
              <a:t>请勿更改原有导线，导线不能交叉</a:t>
            </a:r>
            <a:r>
              <a:rPr lang="en-US" altLang="zh-CN" sz="2700" dirty="0"/>
              <a:t>)</a:t>
            </a:r>
            <a:r>
              <a:rPr lang="zh-CN" altLang="zh-CN" sz="2700" dirty="0"/>
              <a:t>。</a:t>
            </a:r>
          </a:p>
          <a:p>
            <a:r>
              <a:rPr lang="en-US" altLang="zh-CN" sz="2700" dirty="0"/>
              <a:t> (2)</a:t>
            </a:r>
            <a:r>
              <a:rPr lang="zh-CN" altLang="zh-CN" sz="2700" dirty="0"/>
              <a:t>连接电路前，开关必须</a:t>
            </a:r>
            <a:r>
              <a:rPr lang="en-US" altLang="zh-CN" sz="2700" dirty="0"/>
              <a:t>________</a:t>
            </a:r>
            <a:r>
              <a:rPr lang="zh-CN" altLang="zh-CN" sz="2700" dirty="0"/>
              <a:t>。电路接通前，滑动变阻器的滑片</a:t>
            </a:r>
            <a:r>
              <a:rPr lang="en-US" altLang="zh-CN" sz="2700" i="1" dirty="0"/>
              <a:t>P</a:t>
            </a:r>
            <a:r>
              <a:rPr lang="zh-CN" altLang="zh-CN" sz="2700" dirty="0"/>
              <a:t>应该移至图中</a:t>
            </a:r>
            <a:r>
              <a:rPr lang="en-US" altLang="zh-CN" sz="2700" dirty="0"/>
              <a:t>________(</a:t>
            </a:r>
            <a:r>
              <a:rPr lang="zh-CN" altLang="zh-CN" sz="2700" dirty="0"/>
              <a:t>选填</a:t>
            </a:r>
            <a:r>
              <a:rPr lang="en-US" altLang="zh-CN" sz="2700" dirty="0">
                <a:latin typeface="+mn-ea"/>
              </a:rPr>
              <a:t>“</a:t>
            </a:r>
            <a:r>
              <a:rPr lang="en-US" altLang="zh-CN" sz="2700" i="1" dirty="0"/>
              <a:t>A</a:t>
            </a:r>
            <a:r>
              <a:rPr lang="zh-CN" altLang="zh-CN" sz="2700" dirty="0">
                <a:latin typeface="+mn-ea"/>
              </a:rPr>
              <a:t>”</a:t>
            </a:r>
            <a:r>
              <a:rPr lang="zh-CN" altLang="zh-CN" sz="2700" dirty="0"/>
              <a:t>或</a:t>
            </a:r>
            <a:r>
              <a:rPr lang="en-US" altLang="zh-CN" sz="2700" dirty="0">
                <a:latin typeface="+mn-ea"/>
              </a:rPr>
              <a:t>“</a:t>
            </a:r>
            <a:r>
              <a:rPr lang="en-US" altLang="zh-CN" sz="2700" i="1" dirty="0"/>
              <a:t>B</a:t>
            </a:r>
            <a:r>
              <a:rPr lang="zh-CN" altLang="zh-CN" sz="2700" dirty="0"/>
              <a:t>”</a:t>
            </a:r>
            <a:r>
              <a:rPr lang="en-US" altLang="zh-CN" sz="2700" dirty="0"/>
              <a:t>)</a:t>
            </a:r>
            <a:r>
              <a:rPr lang="zh-CN" altLang="zh-CN" sz="2700" dirty="0"/>
              <a:t>处。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81" y="1469507"/>
            <a:ext cx="8807614" cy="2108100"/>
          </a:xfrm>
          <a:prstGeom prst="rect">
            <a:avLst/>
          </a:prstGeom>
        </p:spPr>
      </p:pic>
      <p:sp>
        <p:nvSpPr>
          <p:cNvPr id="3" name="任意多边形 2"/>
          <p:cNvSpPr/>
          <p:nvPr/>
        </p:nvSpPr>
        <p:spPr>
          <a:xfrm>
            <a:off x="2009955" y="1772673"/>
            <a:ext cx="931723" cy="1342009"/>
          </a:xfrm>
          <a:custGeom>
            <a:avLst/>
            <a:gdLst>
              <a:gd name="connsiteX0" fmla="*/ 577970 w 931723"/>
              <a:gd name="connsiteY0" fmla="*/ 185523 h 1342009"/>
              <a:gd name="connsiteX1" fmla="*/ 715992 w 931723"/>
              <a:gd name="connsiteY1" fmla="*/ 12995 h 1342009"/>
              <a:gd name="connsiteX2" fmla="*/ 931653 w 931723"/>
              <a:gd name="connsiteY2" fmla="*/ 496074 h 1342009"/>
              <a:gd name="connsiteX3" fmla="*/ 733245 w 931723"/>
              <a:gd name="connsiteY3" fmla="*/ 1229319 h 1342009"/>
              <a:gd name="connsiteX4" fmla="*/ 232913 w 931723"/>
              <a:gd name="connsiteY4" fmla="*/ 1315584 h 1342009"/>
              <a:gd name="connsiteX5" fmla="*/ 172528 w 931723"/>
              <a:gd name="connsiteY5" fmla="*/ 987780 h 1342009"/>
              <a:gd name="connsiteX6" fmla="*/ 0 w 931723"/>
              <a:gd name="connsiteY6" fmla="*/ 936021 h 1342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1723" h="1342009">
                <a:moveTo>
                  <a:pt x="577970" y="185523"/>
                </a:moveTo>
                <a:cubicBezTo>
                  <a:pt x="617507" y="73379"/>
                  <a:pt x="657045" y="-38764"/>
                  <a:pt x="715992" y="12995"/>
                </a:cubicBezTo>
                <a:cubicBezTo>
                  <a:pt x="774939" y="64753"/>
                  <a:pt x="928778" y="293353"/>
                  <a:pt x="931653" y="496074"/>
                </a:cubicBezTo>
                <a:cubicBezTo>
                  <a:pt x="934529" y="698795"/>
                  <a:pt x="849702" y="1092734"/>
                  <a:pt x="733245" y="1229319"/>
                </a:cubicBezTo>
                <a:cubicBezTo>
                  <a:pt x="616788" y="1365904"/>
                  <a:pt x="326366" y="1355841"/>
                  <a:pt x="232913" y="1315584"/>
                </a:cubicBezTo>
                <a:cubicBezTo>
                  <a:pt x="139460" y="1275327"/>
                  <a:pt x="211347" y="1051040"/>
                  <a:pt x="172528" y="987780"/>
                </a:cubicBezTo>
                <a:cubicBezTo>
                  <a:pt x="133709" y="924520"/>
                  <a:pt x="66854" y="930270"/>
                  <a:pt x="0" y="936021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508468" y="497906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断开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497630" y="539887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i="1" dirty="0">
              <a:ea typeface="楷体" panose="02010609060101010101" pitchFamily="49" charset="-122"/>
            </a:endParaRPr>
          </a:p>
        </p:txBody>
      </p:sp>
      <p:sp>
        <p:nvSpPr>
          <p:cNvPr id="25" name="TextBox 40"/>
          <p:cNvSpPr txBox="1"/>
          <p:nvPr/>
        </p:nvSpPr>
        <p:spPr>
          <a:xfrm>
            <a:off x="366889" y="3813112"/>
            <a:ext cx="8453398" cy="2677656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(3)</a:t>
            </a:r>
            <a:r>
              <a:rPr lang="zh-CN" altLang="zh-CN" sz="2800" dirty="0"/>
              <a:t>小林闭合开关后，发现电流表示数为零，但电压表有示数，此时电路中的一处故障是待测电阻</a:t>
            </a:r>
            <a:r>
              <a:rPr lang="en-US" altLang="zh-CN" sz="2800" i="1" dirty="0" smtClean="0"/>
              <a:t>R</a:t>
            </a:r>
            <a:r>
              <a:rPr lang="en-US" altLang="zh-CN" sz="2800" i="1" baseline="-25000" dirty="0" smtClean="0"/>
              <a:t>x</a:t>
            </a:r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________(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短路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断路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endParaRPr lang="en-US" altLang="zh-CN" sz="2800" dirty="0"/>
          </a:p>
        </p:txBody>
      </p:sp>
      <p:sp>
        <p:nvSpPr>
          <p:cNvPr id="26" name="矩形 25"/>
          <p:cNvSpPr/>
          <p:nvPr/>
        </p:nvSpPr>
        <p:spPr>
          <a:xfrm>
            <a:off x="586167" y="513726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断路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Box 40"/>
          <p:cNvSpPr txBox="1"/>
          <p:nvPr/>
        </p:nvSpPr>
        <p:spPr>
          <a:xfrm>
            <a:off x="189781" y="3686398"/>
            <a:ext cx="8453398" cy="3108543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(4)</a:t>
            </a:r>
            <a:r>
              <a:rPr lang="zh-CN" altLang="zh-CN" sz="2800" dirty="0"/>
              <a:t>小林排除故障后，用滑动变阻器调节接入电路中的电阻，对应每次变化各测一次电流值和相应的电压值并记录到表格中。有一次测量电流表的指针如图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32</a:t>
            </a:r>
            <a:r>
              <a:rPr lang="zh-CN" altLang="zh-CN" sz="2800" dirty="0"/>
              <a:t>乙所示，其示数为</a:t>
            </a:r>
            <a:r>
              <a:rPr lang="en-US" altLang="zh-CN" sz="2800" dirty="0"/>
              <a:t>________A</a:t>
            </a:r>
            <a:r>
              <a:rPr lang="zh-CN" altLang="zh-CN" sz="2800" dirty="0"/>
              <a:t>；另一次测量电压表的指针如图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32</a:t>
            </a:r>
            <a:r>
              <a:rPr lang="zh-CN" altLang="zh-CN" sz="2800" dirty="0"/>
              <a:t>丙所示，其示数为</a:t>
            </a:r>
            <a:r>
              <a:rPr lang="en-US" altLang="zh-CN" sz="2800" dirty="0"/>
              <a:t>________V</a:t>
            </a:r>
            <a:r>
              <a:rPr lang="zh-CN" altLang="zh-CN" sz="2800" dirty="0"/>
              <a:t>。小林根据几组实验数据计算出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/>
              <a:t>的值，为了进一步减小误差，绘制了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/>
              <a:t>的</a:t>
            </a:r>
            <a:r>
              <a:rPr lang="en-US" altLang="zh-CN" sz="2800" i="1" dirty="0"/>
              <a:t>U</a:t>
            </a:r>
            <a:r>
              <a:rPr lang="zh-CN" altLang="zh-CN" sz="2800" dirty="0"/>
              <a:t>－</a:t>
            </a:r>
            <a:r>
              <a:rPr lang="en-US" altLang="zh-CN" sz="2800" i="1" dirty="0"/>
              <a:t>I</a:t>
            </a:r>
            <a:r>
              <a:rPr lang="zh-CN" altLang="zh-CN" sz="2800" dirty="0"/>
              <a:t>图象。</a:t>
            </a:r>
          </a:p>
        </p:txBody>
      </p:sp>
      <p:sp>
        <p:nvSpPr>
          <p:cNvPr id="28" name="矩形 27"/>
          <p:cNvSpPr/>
          <p:nvPr/>
        </p:nvSpPr>
        <p:spPr>
          <a:xfrm>
            <a:off x="3693330" y="4979059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0.28</a:t>
            </a:r>
          </a:p>
        </p:txBody>
      </p:sp>
      <p:sp>
        <p:nvSpPr>
          <p:cNvPr id="29" name="矩形 28"/>
          <p:cNvSpPr/>
          <p:nvPr/>
        </p:nvSpPr>
        <p:spPr>
          <a:xfrm>
            <a:off x="5830745" y="5398879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2.6</a:t>
            </a:r>
          </a:p>
        </p:txBody>
      </p:sp>
      <p:sp>
        <p:nvSpPr>
          <p:cNvPr id="30" name="TextBox 40"/>
          <p:cNvSpPr txBox="1"/>
          <p:nvPr/>
        </p:nvSpPr>
        <p:spPr>
          <a:xfrm>
            <a:off x="189781" y="3643308"/>
            <a:ext cx="8453398" cy="3194721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/>
              <a:t>(5)</a:t>
            </a:r>
            <a:r>
              <a:rPr lang="zh-CN" altLang="zh-CN" sz="2800" dirty="0"/>
              <a:t>另一组的小宇用相同的器材进行实验，并根据自己所记录的实验数据绘制了如图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32</a:t>
            </a:r>
            <a:r>
              <a:rPr lang="zh-CN" altLang="zh-CN" sz="2800" dirty="0"/>
              <a:t>丁所示的</a:t>
            </a:r>
            <a:r>
              <a:rPr lang="en-US" altLang="zh-CN" sz="2800" i="1" dirty="0"/>
              <a:t>U</a:t>
            </a:r>
            <a:r>
              <a:rPr lang="zh-CN" altLang="zh-CN" sz="2800" dirty="0"/>
              <a:t>－</a:t>
            </a:r>
            <a:r>
              <a:rPr lang="en-US" altLang="zh-CN" sz="2800" i="1" dirty="0"/>
              <a:t>I</a:t>
            </a:r>
            <a:r>
              <a:rPr lang="zh-CN" altLang="zh-CN" sz="2800" dirty="0"/>
              <a:t>图象。小林发现小宇绘制的</a:t>
            </a:r>
            <a:r>
              <a:rPr lang="en-US" altLang="zh-CN" sz="2800" i="1" dirty="0"/>
              <a:t>U</a:t>
            </a:r>
            <a:r>
              <a:rPr lang="zh-CN" altLang="zh-CN" sz="2800" dirty="0"/>
              <a:t>－</a:t>
            </a:r>
            <a:r>
              <a:rPr lang="en-US" altLang="zh-CN" sz="2800" i="1" dirty="0"/>
              <a:t>I</a:t>
            </a:r>
            <a:r>
              <a:rPr lang="zh-CN" altLang="zh-CN" sz="2800" dirty="0"/>
              <a:t>图象和自己绘制的</a:t>
            </a:r>
            <a:r>
              <a:rPr lang="en-US" altLang="zh-CN" sz="2800" i="1" dirty="0"/>
              <a:t>U</a:t>
            </a:r>
            <a:r>
              <a:rPr lang="zh-CN" altLang="zh-CN" sz="2800" dirty="0"/>
              <a:t>－</a:t>
            </a:r>
            <a:r>
              <a:rPr lang="en-US" altLang="zh-CN" sz="2800" i="1" dirty="0"/>
              <a:t>I</a:t>
            </a:r>
            <a:r>
              <a:rPr lang="zh-CN" altLang="zh-CN" sz="2800" dirty="0"/>
              <a:t>图象不同，你认为其原因是小宇</a:t>
            </a:r>
            <a:r>
              <a:rPr lang="en-US" altLang="zh-CN" sz="2800" dirty="0"/>
              <a:t>__________________</a:t>
            </a:r>
            <a:r>
              <a:rPr lang="zh-CN" altLang="zh-CN" sz="2800" dirty="0"/>
              <a:t>；小林根据小宇的图象也可计算出待测电阻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/>
              <a:t>＝</a:t>
            </a:r>
            <a:r>
              <a:rPr lang="en-US" altLang="zh-CN" sz="2800" dirty="0" smtClean="0"/>
              <a:t>______</a:t>
            </a:r>
            <a:r>
              <a:rPr lang="en-US" altLang="zh-CN" sz="2800" dirty="0"/>
              <a:t>Ω</a:t>
            </a:r>
            <a:r>
              <a:rPr lang="zh-CN" altLang="zh-CN" sz="2800" dirty="0"/>
              <a:t>。</a:t>
            </a:r>
            <a:r>
              <a:rPr lang="en-US" altLang="zh-CN" sz="2800" dirty="0"/>
              <a:t>(</a:t>
            </a:r>
            <a:r>
              <a:rPr lang="zh-CN" altLang="zh-CN" sz="2800" dirty="0"/>
              <a:t>实验过程中电源电压保持不变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sp>
        <p:nvSpPr>
          <p:cNvPr id="31" name="矩形 30"/>
          <p:cNvSpPr/>
          <p:nvPr/>
        </p:nvSpPr>
        <p:spPr>
          <a:xfrm>
            <a:off x="4961476" y="5240668"/>
            <a:ext cx="42066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电压表并联在滑动变阻器两端</a:t>
            </a:r>
            <a:endParaRPr lang="zh-CN" altLang="en-US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7464565" y="570938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10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/>
      <p:bldP spid="24" grpId="0"/>
      <p:bldP spid="25" grpId="0" animBg="1"/>
      <p:bldP spid="26" grpId="0"/>
      <p:bldP spid="27" grpId="0" animBg="1"/>
      <p:bldP spid="28" grpId="0"/>
      <p:bldP spid="29" grpId="0"/>
      <p:bldP spid="30" grpId="0" animBg="1"/>
      <p:bldP spid="31" grpId="0"/>
      <p:bldP spid="3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328025" cy="31085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+mn-ea"/>
              </a:rPr>
              <a:t>    </a:t>
            </a:r>
            <a:r>
              <a:rPr lang="zh-CN" altLang="zh-CN" sz="2800" dirty="0" smtClean="0">
                <a:latin typeface="+mn-ea"/>
              </a:rPr>
              <a:t>本</a:t>
            </a:r>
            <a:r>
              <a:rPr lang="zh-CN" altLang="zh-CN" sz="2800" dirty="0">
                <a:latin typeface="+mn-ea"/>
              </a:rPr>
              <a:t>讲理解要求的考点：</a:t>
            </a:r>
            <a:r>
              <a:rPr lang="zh-CN" altLang="zh-CN" sz="2800" u="sng" dirty="0">
                <a:latin typeface="+mn-ea"/>
              </a:rPr>
              <a:t>欧姆定律及其简单计算</a:t>
            </a:r>
            <a:r>
              <a:rPr lang="zh-CN" altLang="zh-CN" sz="2800" dirty="0">
                <a:latin typeface="+mn-ea"/>
              </a:rPr>
              <a:t>。探究要求的考点：</a:t>
            </a:r>
            <a:r>
              <a:rPr lang="zh-CN" altLang="zh-CN" sz="2800" u="sng" dirty="0">
                <a:latin typeface="+mn-ea"/>
              </a:rPr>
              <a:t>电流、电压和电阻的关系</a:t>
            </a:r>
            <a:r>
              <a:rPr lang="zh-CN" altLang="zh-CN" sz="2800" dirty="0">
                <a:latin typeface="+mn-ea"/>
              </a:rPr>
              <a:t>。近三年中考题型以选择题、填空题、实验题、计算题为主。其中</a:t>
            </a:r>
            <a:r>
              <a:rPr lang="zh-CN" altLang="zh-CN" sz="2800" u="sng" dirty="0">
                <a:latin typeface="+mn-ea"/>
              </a:rPr>
              <a:t>电路分析、伏安法测电阻、欧姆定律及其计算</a:t>
            </a:r>
            <a:r>
              <a:rPr lang="zh-CN" altLang="zh-CN" sz="2800" dirty="0">
                <a:latin typeface="+mn-ea"/>
              </a:rPr>
              <a:t>为每年必考知识点。本讲分值大约是</a:t>
            </a:r>
            <a:r>
              <a:rPr lang="en-US" altLang="zh-CN" sz="2800" dirty="0">
                <a:latin typeface="+mn-ea"/>
              </a:rPr>
              <a:t>9</a:t>
            </a:r>
            <a:r>
              <a:rPr lang="zh-CN" altLang="zh-CN" sz="2800" dirty="0">
                <a:latin typeface="+mn-ea"/>
              </a:rPr>
              <a:t>分。</a:t>
            </a:r>
            <a:r>
              <a:rPr lang="en-US" altLang="zh-CN" sz="2800" dirty="0" smtClean="0">
                <a:latin typeface="+mn-ea"/>
              </a:rPr>
              <a:t>2020</a:t>
            </a:r>
            <a:r>
              <a:rPr lang="zh-CN" altLang="zh-CN" sz="2800" dirty="0" smtClean="0">
                <a:latin typeface="+mn-ea"/>
              </a:rPr>
              <a:t>年</a:t>
            </a:r>
            <a:r>
              <a:rPr lang="zh-CN" altLang="zh-CN" sz="2800" dirty="0">
                <a:latin typeface="+mn-ea"/>
              </a:rPr>
              <a:t>预测：以</a:t>
            </a:r>
            <a:r>
              <a:rPr lang="zh-CN" altLang="zh-CN" sz="2800" u="sng" dirty="0">
                <a:latin typeface="+mn-ea"/>
              </a:rPr>
              <a:t>欧姆定律电路分析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分压、分流特点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欧姆定律联系实际计算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伏安法测电阻</a:t>
            </a:r>
            <a:r>
              <a:rPr lang="zh-CN" altLang="zh-CN" sz="2800" dirty="0">
                <a:latin typeface="+mn-ea"/>
              </a:rPr>
              <a:t>考点为主。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考点回顾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3874" y="930021"/>
            <a:ext cx="8274780" cy="4991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/>
              <a:t>3</a:t>
            </a:r>
            <a:r>
              <a:rPr lang="zh-CN" altLang="zh-CN" sz="2800" dirty="0"/>
              <a:t>．串、并联电路规律</a:t>
            </a:r>
            <a:endParaRPr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01008" y="1469507"/>
          <a:ext cx="8660511" cy="50639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8947"/>
                <a:gridCol w="3407434"/>
                <a:gridCol w="3444130"/>
              </a:tblGrid>
              <a:tr h="5544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 dirty="0">
                          <a:effectLst/>
                        </a:rPr>
                        <a:t>电路类型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 dirty="0">
                          <a:effectLst/>
                        </a:rPr>
                        <a:t>串联电路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 dirty="0">
                          <a:effectLst/>
                        </a:rPr>
                        <a:t>并联电路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>
                          <a:effectLst/>
                        </a:rPr>
                        <a:t>电路简图</a:t>
                      </a:r>
                      <a:endParaRPr lang="zh-CN" sz="2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</a:rPr>
                        <a:t> 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</a:rPr>
                        <a:t> </a:t>
                      </a:r>
                      <a:endParaRPr lang="en-US" sz="2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CN" sz="2600" kern="100" dirty="0" smtClean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CN" sz="2600" kern="100" dirty="0" smtClean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CN" sz="2600" kern="100" dirty="0" smtClean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6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 dirty="0">
                          <a:effectLst/>
                        </a:rPr>
                        <a:t>电流特点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</a:rPr>
                        <a:t>____________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>
                          <a:effectLst/>
                        </a:rPr>
                        <a:t>____________</a:t>
                      </a:r>
                      <a:endParaRPr lang="zh-CN" sz="2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6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>
                          <a:effectLst/>
                        </a:rPr>
                        <a:t>电压特点</a:t>
                      </a:r>
                      <a:endParaRPr lang="zh-CN" sz="2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</a:rPr>
                        <a:t>____________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</a:rPr>
                        <a:t>____________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6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>
                          <a:effectLst/>
                        </a:rPr>
                        <a:t>电阻特点</a:t>
                      </a:r>
                      <a:endParaRPr lang="zh-CN" sz="2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>
                          <a:effectLst/>
                        </a:rPr>
                        <a:t>____________</a:t>
                      </a:r>
                      <a:endParaRPr lang="zh-CN" sz="2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</a:rPr>
                        <a:t>____________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6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600" kern="100">
                          <a:effectLst/>
                        </a:rPr>
                        <a:t>电流、电压分配规律</a:t>
                      </a:r>
                      <a:endParaRPr lang="zh-CN" sz="26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i="1" kern="100" dirty="0">
                          <a:effectLst/>
                        </a:rPr>
                        <a:t>U</a:t>
                      </a:r>
                      <a:r>
                        <a:rPr lang="en-US" sz="2600" kern="100" baseline="-25000" dirty="0">
                          <a:effectLst/>
                        </a:rPr>
                        <a:t>1</a:t>
                      </a:r>
                      <a:r>
                        <a:rPr lang="zh-CN" sz="2600" kern="100" dirty="0">
                          <a:effectLst/>
                        </a:rPr>
                        <a:t>∶</a:t>
                      </a:r>
                      <a:r>
                        <a:rPr lang="en-US" sz="2600" i="1" kern="100" dirty="0">
                          <a:effectLst/>
                        </a:rPr>
                        <a:t>U</a:t>
                      </a:r>
                      <a:r>
                        <a:rPr lang="en-US" sz="2600" kern="100" baseline="-25000" dirty="0">
                          <a:effectLst/>
                        </a:rPr>
                        <a:t>2</a:t>
                      </a:r>
                      <a:r>
                        <a:rPr lang="zh-CN" sz="2600" kern="100" dirty="0">
                          <a:effectLst/>
                        </a:rPr>
                        <a:t>＝</a:t>
                      </a:r>
                      <a:r>
                        <a:rPr lang="en-US" sz="2600" kern="100" dirty="0" smtClean="0">
                          <a:effectLst/>
                        </a:rPr>
                        <a:t>___________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i="1" kern="100" dirty="0">
                          <a:effectLst/>
                        </a:rPr>
                        <a:t>I</a:t>
                      </a:r>
                      <a:r>
                        <a:rPr lang="en-US" sz="2600" kern="100" baseline="-25000" dirty="0">
                          <a:effectLst/>
                        </a:rPr>
                        <a:t>1</a:t>
                      </a:r>
                      <a:r>
                        <a:rPr lang="zh-CN" sz="2600" kern="100" dirty="0">
                          <a:effectLst/>
                        </a:rPr>
                        <a:t>∶</a:t>
                      </a:r>
                      <a:r>
                        <a:rPr lang="en-US" sz="2600" i="1" kern="100" dirty="0">
                          <a:effectLst/>
                        </a:rPr>
                        <a:t>I</a:t>
                      </a:r>
                      <a:r>
                        <a:rPr lang="en-US" sz="2600" kern="100" baseline="-25000" dirty="0">
                          <a:effectLst/>
                        </a:rPr>
                        <a:t>2</a:t>
                      </a:r>
                      <a:r>
                        <a:rPr lang="zh-CN" sz="2600" kern="100" dirty="0">
                          <a:effectLst/>
                        </a:rPr>
                        <a:t>＝</a:t>
                      </a:r>
                      <a:r>
                        <a:rPr lang="en-US" sz="2600" kern="100" dirty="0" smtClean="0">
                          <a:effectLst/>
                        </a:rPr>
                        <a:t>__________</a:t>
                      </a:r>
                      <a:endParaRPr lang="zh-CN" sz="26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134" y="2251494"/>
            <a:ext cx="2712946" cy="15434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0099" y="2101912"/>
            <a:ext cx="2131332" cy="1842578"/>
          </a:xfrm>
          <a:prstGeom prst="rect">
            <a:avLst/>
          </a:prstGeom>
        </p:spPr>
      </p:pic>
      <p:sp>
        <p:nvSpPr>
          <p:cNvPr id="3" name="TextBox 16"/>
          <p:cNvSpPr txBox="1"/>
          <p:nvPr/>
        </p:nvSpPr>
        <p:spPr>
          <a:xfrm>
            <a:off x="2894847" y="4001487"/>
            <a:ext cx="1581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=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=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6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2894847" y="4576896"/>
            <a:ext cx="1581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U</a:t>
            </a:r>
            <a:r>
              <a:rPr lang="en-US" altLang="zh-CN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=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U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+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U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6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2743200" y="5152305"/>
            <a:ext cx="17331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zh-CN" altLang="en-US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总</a:t>
            </a:r>
            <a:r>
              <a:rPr lang="en-US" altLang="zh-CN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=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+</a:t>
            </a:r>
            <a:r>
              <a:rPr lang="en-US" altLang="zh-CN" sz="2600" b="1" i="1" dirty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6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1" name="TextBox 16"/>
          <p:cNvSpPr txBox="1"/>
          <p:nvPr/>
        </p:nvSpPr>
        <p:spPr>
          <a:xfrm>
            <a:off x="3392304" y="5836287"/>
            <a:ext cx="1581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zh-CN" altLang="en-US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∶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6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6295005" y="4001487"/>
            <a:ext cx="1581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=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+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6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6295005" y="4554635"/>
            <a:ext cx="1581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U</a:t>
            </a:r>
            <a:r>
              <a:rPr lang="en-US" altLang="zh-CN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=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U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=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U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6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6316462" y="5069339"/>
          <a:ext cx="1560063" cy="8160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Equation" r:id="rId6" imgW="19812000" imgH="10363200" progId="Equation.DSMT4">
                  <p:embed/>
                </p:oleObj>
              </mc:Choice>
              <mc:Fallback>
                <p:oleObj name="Equation" r:id="rId6" imgW="19812000" imgH="10363200" progId="Equation.DSMT4">
                  <p:embed/>
                  <p:pic>
                    <p:nvPicPr>
                      <p:cNvPr id="0" name="图片 1741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16462" y="5069339"/>
                        <a:ext cx="1560063" cy="8160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16"/>
          <p:cNvSpPr txBox="1"/>
          <p:nvPr/>
        </p:nvSpPr>
        <p:spPr>
          <a:xfrm>
            <a:off x="6583600" y="5836286"/>
            <a:ext cx="1581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r>
              <a:rPr lang="zh-CN" altLang="en-US" sz="26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∶</a:t>
            </a:r>
            <a:r>
              <a:rPr lang="en-US" altLang="zh-CN" sz="26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6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endParaRPr lang="zh-CN" altLang="en-US" sz="26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233233"/>
            <a:ext cx="8274780" cy="48320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/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3.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串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、并联电路电阻</a:t>
            </a:r>
          </a:p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）</a:t>
            </a:r>
            <a:r>
              <a:rPr lang="zh-CN" altLang="zh-CN" sz="2800" dirty="0" smtClean="0"/>
              <a:t>若</a:t>
            </a:r>
            <a:r>
              <a:rPr lang="en-US" altLang="zh-CN" sz="2800" i="1" dirty="0"/>
              <a:t>n</a:t>
            </a:r>
            <a:r>
              <a:rPr lang="zh-CN" altLang="zh-CN" sz="2800" dirty="0"/>
              <a:t>个相同的电阻</a:t>
            </a:r>
            <a:r>
              <a:rPr lang="en-US" altLang="zh-CN" sz="2800" i="1" dirty="0"/>
              <a:t>R</a:t>
            </a:r>
            <a:r>
              <a:rPr lang="zh-CN" altLang="zh-CN" sz="2800" dirty="0"/>
              <a:t>串联，总电阻</a:t>
            </a:r>
            <a:r>
              <a:rPr lang="en-US" altLang="zh-CN" sz="2800" i="1" dirty="0"/>
              <a:t>R</a:t>
            </a:r>
            <a:r>
              <a:rPr lang="zh-CN" altLang="zh-CN" sz="2800" baseline="-25000" dirty="0"/>
              <a:t>串</a:t>
            </a:r>
            <a:r>
              <a:rPr lang="zh-CN" altLang="zh-CN" sz="2800" dirty="0"/>
              <a:t>＝</a:t>
            </a:r>
            <a:r>
              <a:rPr lang="en-US" altLang="zh-CN" sz="2800" dirty="0" smtClean="0"/>
              <a:t>________</a:t>
            </a:r>
            <a:r>
              <a:rPr lang="zh-CN" altLang="zh-CN" sz="2800" dirty="0" smtClean="0"/>
              <a:t>；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zh-CN" altLang="zh-CN" sz="2800" dirty="0"/>
              <a:t>若</a:t>
            </a:r>
            <a:r>
              <a:rPr lang="en-US" altLang="zh-CN" sz="2800" i="1" dirty="0"/>
              <a:t>n</a:t>
            </a:r>
            <a:r>
              <a:rPr lang="zh-CN" altLang="zh-CN" sz="2800" dirty="0"/>
              <a:t>个相同的电阻</a:t>
            </a:r>
            <a:r>
              <a:rPr lang="en-US" altLang="zh-CN" sz="2800" i="1" dirty="0"/>
              <a:t>R</a:t>
            </a:r>
            <a:r>
              <a:rPr lang="zh-CN" altLang="zh-CN" sz="2800" dirty="0"/>
              <a:t>并联，总电阻</a:t>
            </a:r>
            <a:r>
              <a:rPr lang="en-US" altLang="zh-CN" sz="2800" i="1" dirty="0"/>
              <a:t>R</a:t>
            </a:r>
            <a:r>
              <a:rPr lang="zh-CN" altLang="zh-CN" sz="2800" baseline="-25000" dirty="0"/>
              <a:t>并</a:t>
            </a:r>
            <a:r>
              <a:rPr lang="zh-CN" altLang="zh-CN" sz="2800" dirty="0"/>
              <a:t>＝</a:t>
            </a:r>
            <a:r>
              <a:rPr lang="en-US" altLang="zh-CN" sz="2800" dirty="0"/>
              <a:t>____________</a:t>
            </a:r>
            <a:r>
              <a:rPr lang="zh-CN" altLang="zh-CN" sz="2800" dirty="0"/>
              <a:t>。</a:t>
            </a:r>
          </a:p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2</a:t>
            </a:r>
            <a:r>
              <a:rPr lang="zh-CN" altLang="en-US" sz="2800" dirty="0" smtClean="0"/>
              <a:t>）</a:t>
            </a:r>
            <a:r>
              <a:rPr lang="zh-CN" altLang="zh-CN" sz="2800" dirty="0" smtClean="0"/>
              <a:t>无论</a:t>
            </a:r>
            <a:r>
              <a:rPr lang="zh-CN" altLang="zh-CN" sz="2800" dirty="0"/>
              <a:t>是串联还是并联电路，任何一个分电阻增大，电路的总电阻都会</a:t>
            </a:r>
            <a:r>
              <a:rPr lang="en-US" altLang="zh-CN" sz="2800" dirty="0"/>
              <a:t>____________</a:t>
            </a:r>
            <a:r>
              <a:rPr lang="zh-CN" altLang="zh-CN" sz="2800" dirty="0"/>
              <a:t>。</a:t>
            </a:r>
          </a:p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3</a:t>
            </a:r>
            <a:r>
              <a:rPr lang="zh-CN" altLang="en-US" sz="2800" dirty="0" smtClean="0"/>
              <a:t>）</a:t>
            </a:r>
            <a:r>
              <a:rPr lang="zh-CN" altLang="zh-CN" sz="2800" dirty="0" smtClean="0"/>
              <a:t>并联电路</a:t>
            </a:r>
            <a:r>
              <a:rPr lang="zh-CN" altLang="zh-CN" sz="2800" dirty="0"/>
              <a:t>总电阻比任何一个电阻都要</a:t>
            </a:r>
            <a:r>
              <a:rPr lang="en-US" altLang="zh-CN" sz="2800" dirty="0" smtClean="0"/>
              <a:t>________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4.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伏安法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测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电阻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）原理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：</a:t>
            </a:r>
            <a:r>
              <a:rPr lang="en-US" altLang="zh-CN" sz="2800" i="1" dirty="0"/>
              <a:t>R</a:t>
            </a:r>
            <a:r>
              <a:rPr lang="zh-CN" altLang="zh-CN" sz="2800" dirty="0" smtClean="0"/>
              <a:t>＝</a:t>
            </a:r>
            <a:r>
              <a:rPr lang="en-US" altLang="zh-CN" sz="2800" dirty="0" smtClean="0"/>
              <a:t>____</a:t>
            </a:r>
            <a:r>
              <a:rPr lang="en-US" altLang="zh-CN" sz="2800" dirty="0"/>
              <a:t>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/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）电路图：</a:t>
            </a:r>
            <a:endParaRPr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4176574" y="3341502"/>
            <a:ext cx="1696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变大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6"/>
              <p:cNvSpPr txBox="1"/>
              <p:nvPr/>
            </p:nvSpPr>
            <p:spPr>
              <a:xfrm>
                <a:off x="6204931" y="2109171"/>
                <a:ext cx="2013314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楷体" panose="02010609060101010101" pitchFamily="49" charset="-122"/>
                            </a:rPr>
                          </m:ctrlPr>
                        </m:fPr>
                        <m:num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𝑹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FF0000"/>
                  </a:solidFill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20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4931" y="2109171"/>
                <a:ext cx="2013314" cy="8989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组合 20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2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4" name="TextBox 16"/>
          <p:cNvSpPr txBox="1"/>
          <p:nvPr/>
        </p:nvSpPr>
        <p:spPr>
          <a:xfrm>
            <a:off x="7183507" y="1738351"/>
            <a:ext cx="1696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err="1" smtClean="0">
                <a:solidFill>
                  <a:srgbClr val="FF0000"/>
                </a:solidFill>
                <a:ea typeface="楷体" panose="02010609060101010101" pitchFamily="49" charset="-122"/>
              </a:rPr>
              <a:t>nR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6735744" y="3751900"/>
            <a:ext cx="1696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大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691" y="4433978"/>
            <a:ext cx="3396554" cy="22788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 animBg="1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274779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题）如图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12-3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所示电路中，电源电压为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4.5 V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，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、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是小灯泡，当开关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S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闭合时，电压表的示数为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1.5 V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，忽略温度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对灯丝电阻的影响，则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  )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两端的电压为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1.5 V   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B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两端的电压为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1.5 V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C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与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的灯丝电阻之比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为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2∶1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D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．通过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与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的电流之比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为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1∶2</a:t>
            </a:r>
            <a:endParaRPr lang="en-US" altLang="zh-CN" sz="2800" dirty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7917937" y="2122127"/>
            <a:ext cx="831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598" y="2826758"/>
            <a:ext cx="3273149" cy="27632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274779" cy="35932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题）有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“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3 V 0.75 W</a:t>
            </a: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”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的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灯泡和“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3 V 1.5 W</a:t>
            </a: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”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的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灯泡，如图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12-2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甲所示，闭合开关，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和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正常发光，则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电路总电阻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R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=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Ω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；如图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12-2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乙所示，闭合开关，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正常发光，则电源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的电压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=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V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；此时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消耗的实际功率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P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=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W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假设灯丝电阻不变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5472622" y="2002246"/>
            <a:ext cx="821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4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584779" y="3093995"/>
            <a:ext cx="821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4.5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4" name="TextBox 16"/>
          <p:cNvSpPr txBox="1"/>
          <p:nvPr/>
        </p:nvSpPr>
        <p:spPr>
          <a:xfrm>
            <a:off x="6156703" y="3093995"/>
            <a:ext cx="1158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0.375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983" y="4185744"/>
            <a:ext cx="4554747" cy="23174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274779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(2018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3</a:t>
            </a:r>
            <a:r>
              <a:rPr lang="zh-CN" altLang="zh-CN" sz="2800" dirty="0"/>
              <a:t>甲，电源电压保持不变，闭合开关时，滑动变阻器的滑片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从</a:t>
            </a:r>
            <a:r>
              <a:rPr lang="en-US" altLang="zh-CN" sz="2800" i="1" dirty="0"/>
              <a:t>b</a:t>
            </a:r>
            <a:r>
              <a:rPr lang="zh-CN" altLang="zh-CN" sz="2800" dirty="0"/>
              <a:t>端滑到</a:t>
            </a:r>
            <a:r>
              <a:rPr lang="en-US" altLang="zh-CN" sz="2800" i="1" dirty="0"/>
              <a:t>a</a:t>
            </a:r>
            <a:r>
              <a:rPr lang="zh-CN" altLang="zh-CN" sz="2800" dirty="0"/>
              <a:t>端，电压表示数</a:t>
            </a:r>
            <a:r>
              <a:rPr lang="en-US" altLang="zh-CN" sz="2800" i="1" dirty="0"/>
              <a:t>U</a:t>
            </a:r>
            <a:r>
              <a:rPr lang="zh-CN" altLang="zh-CN" sz="2800" dirty="0"/>
              <a:t>与电流表示数</a:t>
            </a:r>
            <a:r>
              <a:rPr lang="en-US" altLang="zh-CN" sz="2800" i="1" dirty="0"/>
              <a:t>I</a:t>
            </a:r>
            <a:r>
              <a:rPr lang="zh-CN" altLang="zh-CN" sz="2800" dirty="0"/>
              <a:t>的变化关系如图</a:t>
            </a:r>
            <a:r>
              <a:rPr lang="en-US" altLang="zh-CN" sz="2800" dirty="0"/>
              <a:t>12</a:t>
            </a:r>
            <a:r>
              <a:rPr lang="zh-CN" altLang="zh-CN" sz="2800" dirty="0"/>
              <a:t>－</a:t>
            </a:r>
            <a:r>
              <a:rPr lang="en-US" altLang="zh-CN" sz="2800" dirty="0"/>
              <a:t>3</a:t>
            </a:r>
            <a:r>
              <a:rPr lang="zh-CN" altLang="zh-CN" sz="2800" dirty="0"/>
              <a:t>乙，下列说法不正确的是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．电源电压是</a:t>
            </a:r>
            <a:r>
              <a:rPr lang="en-US" altLang="zh-CN" sz="2800" dirty="0"/>
              <a:t>9 V</a:t>
            </a:r>
            <a:endParaRPr lang="zh-CN" altLang="zh-CN" sz="2800" dirty="0"/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．定值电阻</a:t>
            </a:r>
            <a:r>
              <a:rPr lang="en-US" altLang="zh-CN" sz="2800" i="1" dirty="0"/>
              <a:t>R</a:t>
            </a:r>
            <a:r>
              <a:rPr lang="zh-CN" altLang="zh-CN" sz="2800" dirty="0"/>
              <a:t>的阻值是</a:t>
            </a:r>
            <a:r>
              <a:rPr lang="en-US" altLang="zh-CN" sz="2800" dirty="0"/>
              <a:t>6 Ω</a:t>
            </a:r>
            <a:endParaRPr lang="zh-CN" altLang="zh-CN" sz="2800" dirty="0"/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．滑动变阻器的</a:t>
            </a:r>
            <a:r>
              <a:rPr lang="zh-CN" altLang="zh-CN" sz="2800" dirty="0" smtClean="0"/>
              <a:t>阻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</a:t>
            </a:r>
            <a:r>
              <a:rPr lang="zh-CN" altLang="zh-CN" sz="2800" dirty="0" smtClean="0"/>
              <a:t>值</a:t>
            </a:r>
            <a:r>
              <a:rPr lang="zh-CN" altLang="zh-CN" sz="2800" dirty="0"/>
              <a:t>范围是</a:t>
            </a:r>
            <a:r>
              <a:rPr lang="en-US" altLang="zh-CN" sz="2800" dirty="0"/>
              <a:t>0</a:t>
            </a:r>
            <a:r>
              <a:rPr lang="zh-CN" altLang="zh-CN" sz="2800" dirty="0"/>
              <a:t>～</a:t>
            </a:r>
            <a:r>
              <a:rPr lang="en-US" altLang="zh-CN" sz="2800" dirty="0"/>
              <a:t>18 Ω</a:t>
            </a:r>
            <a:endParaRPr lang="zh-CN" altLang="zh-CN" sz="2800" dirty="0"/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．若定值电阻</a:t>
            </a:r>
            <a:r>
              <a:rPr lang="en-US" altLang="zh-CN" sz="2800" i="1" dirty="0"/>
              <a:t>R</a:t>
            </a:r>
            <a:r>
              <a:rPr lang="zh-CN" altLang="zh-CN" sz="2800" dirty="0" smtClean="0"/>
              <a:t>出现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接触不良</a:t>
            </a:r>
            <a:r>
              <a:rPr lang="zh-CN" altLang="zh-CN" sz="2800" dirty="0"/>
              <a:t>时，</a:t>
            </a:r>
            <a:r>
              <a:rPr lang="zh-CN" altLang="zh-CN" sz="2800" dirty="0" smtClean="0"/>
              <a:t>电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流</a:t>
            </a:r>
            <a:r>
              <a:rPr lang="zh-CN" altLang="zh-CN" sz="2800" dirty="0"/>
              <a:t>表示数为</a:t>
            </a:r>
            <a:r>
              <a:rPr lang="en-US" altLang="zh-CN" sz="2800" dirty="0"/>
              <a:t>0</a:t>
            </a:r>
            <a:r>
              <a:rPr lang="zh-CN" altLang="zh-CN" sz="2800" dirty="0"/>
              <a:t>，</a:t>
            </a:r>
            <a:r>
              <a:rPr lang="zh-CN" altLang="zh-CN" sz="2800" dirty="0" smtClean="0"/>
              <a:t>电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压</a:t>
            </a:r>
            <a:r>
              <a:rPr lang="zh-CN" altLang="zh-CN" sz="2800" dirty="0"/>
              <a:t>表示数为</a:t>
            </a:r>
            <a:r>
              <a:rPr lang="en-US" altLang="zh-CN" sz="2800" dirty="0"/>
              <a:t>9 V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3607066" y="2461143"/>
            <a:ext cx="821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249" y="3701517"/>
            <a:ext cx="4761781" cy="24797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洪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3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4E67C8"/>
      </a:accent6>
      <a:hlink>
        <a:srgbClr val="56C7AA"/>
      </a:hlink>
      <a:folHlink>
        <a:srgbClr val="59A8D1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6557</Words>
  <Application>Microsoft Office PowerPoint</Application>
  <PresentationFormat>自定义</PresentationFormat>
  <Paragraphs>489</Paragraphs>
  <Slides>45</Slides>
  <Notes>41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48" baseType="lpstr">
      <vt:lpstr>Office 主题</vt:lpstr>
      <vt:lpstr>1_Office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2</cp:revision>
  <dcterms:created xsi:type="dcterms:W3CDTF">2016-09-10T02:18:00Z</dcterms:created>
  <dcterms:modified xsi:type="dcterms:W3CDTF">2020-04-18T09:45:11Z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