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0" r:id="rId3"/>
    <p:sldId id="295" r:id="rId4"/>
    <p:sldId id="315" r:id="rId5"/>
    <p:sldId id="349" r:id="rId6"/>
    <p:sldId id="350" r:id="rId7"/>
    <p:sldId id="305" r:id="rId8"/>
    <p:sldId id="351" r:id="rId9"/>
    <p:sldId id="354" r:id="rId10"/>
    <p:sldId id="307" r:id="rId11"/>
    <p:sldId id="352" r:id="rId12"/>
    <p:sldId id="309" r:id="rId13"/>
    <p:sldId id="353" r:id="rId14"/>
    <p:sldId id="355" r:id="rId15"/>
    <p:sldId id="303" r:id="rId16"/>
    <p:sldId id="356" r:id="rId17"/>
    <p:sldId id="357" r:id="rId18"/>
    <p:sldId id="341" r:id="rId19"/>
    <p:sldId id="358" r:id="rId20"/>
    <p:sldId id="359" r:id="rId21"/>
    <p:sldId id="342" r:id="rId22"/>
    <p:sldId id="360" r:id="rId23"/>
    <p:sldId id="361" r:id="rId24"/>
    <p:sldId id="343" r:id="rId25"/>
    <p:sldId id="362" r:id="rId26"/>
    <p:sldId id="377" r:id="rId27"/>
    <p:sldId id="344" r:id="rId28"/>
    <p:sldId id="363" r:id="rId29"/>
    <p:sldId id="364" r:id="rId30"/>
    <p:sldId id="378" r:id="rId31"/>
    <p:sldId id="313" r:id="rId32"/>
    <p:sldId id="365" r:id="rId33"/>
    <p:sldId id="379" r:id="rId34"/>
    <p:sldId id="322" r:id="rId35"/>
    <p:sldId id="323" r:id="rId36"/>
    <p:sldId id="345" r:id="rId37"/>
    <p:sldId id="346" r:id="rId38"/>
    <p:sldId id="328" r:id="rId39"/>
    <p:sldId id="366" r:id="rId40"/>
    <p:sldId id="367" r:id="rId41"/>
    <p:sldId id="368" r:id="rId42"/>
    <p:sldId id="369" r:id="rId43"/>
    <p:sldId id="370" r:id="rId44"/>
    <p:sldId id="372" r:id="rId45"/>
    <p:sldId id="373" r:id="rId46"/>
    <p:sldId id="329" r:id="rId47"/>
    <p:sldId id="371" r:id="rId48"/>
    <p:sldId id="331" r:id="rId49"/>
    <p:sldId id="347" r:id="rId50"/>
    <p:sldId id="374" r:id="rId51"/>
    <p:sldId id="375" r:id="rId52"/>
    <p:sldId id="348" r:id="rId53"/>
    <p:sldId id="337" r:id="rId54"/>
    <p:sldId id="376" r:id="rId55"/>
    <p:sldId id="380" r:id="rId56"/>
  </p:sldIdLst>
  <p:sldSz cx="9144000" cy="5143500" type="screen16x9"/>
  <p:notesSz cx="9942195" cy="676084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A096"/>
    <a:srgbClr val="006762"/>
    <a:srgbClr val="6FB52F"/>
    <a:srgbClr val="99CA6C"/>
    <a:srgbClr val="316A2C"/>
    <a:srgbClr val="5AB430"/>
    <a:srgbClr val="B18147"/>
    <a:srgbClr val="7F4E21"/>
    <a:srgbClr val="A50021"/>
    <a:srgbClr val="A27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aximized">
    <p:restoredLeft sz="9960" autoAdjust="0"/>
    <p:restoredTop sz="94660"/>
  </p:normalViewPr>
  <p:slideViewPr>
    <p:cSldViewPr snapToGrid="0">
      <p:cViewPr varScale="1">
        <p:scale>
          <a:sx n="66" d="100"/>
          <a:sy n="66" d="100"/>
        </p:scale>
        <p:origin x="-102" y="-13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9" Type="http://schemas.openxmlformats.org/officeDocument/2006/relationships/tableStyles" Target="tableStyles.xml"/><Relationship Id="rId58" Type="http://schemas.openxmlformats.org/officeDocument/2006/relationships/viewProps" Target="viewProps.xml"/><Relationship Id="rId57" Type="http://schemas.openxmlformats.org/officeDocument/2006/relationships/presProps" Target="presProps.xml"/><Relationship Id="rId56" Type="http://schemas.openxmlformats.org/officeDocument/2006/relationships/slide" Target="slides/slide54.xml"/><Relationship Id="rId55" Type="http://schemas.openxmlformats.org/officeDocument/2006/relationships/slide" Target="slides/slide53.xml"/><Relationship Id="rId54" Type="http://schemas.openxmlformats.org/officeDocument/2006/relationships/slide" Target="slides/slide52.xml"/><Relationship Id="rId53" Type="http://schemas.openxmlformats.org/officeDocument/2006/relationships/slide" Target="slides/slide51.xml"/><Relationship Id="rId52" Type="http://schemas.openxmlformats.org/officeDocument/2006/relationships/slide" Target="slides/slide50.xml"/><Relationship Id="rId51" Type="http://schemas.openxmlformats.org/officeDocument/2006/relationships/slide" Target="slides/slide49.xml"/><Relationship Id="rId50" Type="http://schemas.openxmlformats.org/officeDocument/2006/relationships/slide" Target="slides/slide48.xml"/><Relationship Id="rId5" Type="http://schemas.openxmlformats.org/officeDocument/2006/relationships/slide" Target="slides/slide3.xml"/><Relationship Id="rId49" Type="http://schemas.openxmlformats.org/officeDocument/2006/relationships/slide" Target="slides/slide47.xml"/><Relationship Id="rId48" Type="http://schemas.openxmlformats.org/officeDocument/2006/relationships/slide" Target="slides/slide46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502412" y="1941211"/>
            <a:ext cx="8139178" cy="674375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405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502412" y="2674620"/>
            <a:ext cx="8139178" cy="713238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8" y="714381"/>
            <a:ext cx="8139178" cy="378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02412" y="1941211"/>
            <a:ext cx="8139178" cy="674375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972000"/>
            <a:ext cx="8139178" cy="378101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2856548"/>
            <a:ext cx="8139178" cy="468634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27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02444" y="3383756"/>
            <a:ext cx="8139178" cy="808489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21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8" y="972000"/>
            <a:ext cx="3962432" cy="378000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972000"/>
            <a:ext cx="3962432" cy="3780000"/>
          </a:xfrm>
        </p:spPr>
        <p:txBody>
          <a:bodyPr>
            <a:no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8" y="972000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1341782"/>
            <a:ext cx="3962400" cy="341417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972000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41782"/>
            <a:ext cx="3962432" cy="341417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8" y="972000"/>
            <a:ext cx="3962432" cy="378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972000"/>
            <a:ext cx="3962432" cy="37800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A9239-D668-474B-AEC1-AED18A1262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5D4752-0CE7-4497-9789-8CD18D74C975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200" normalizeH="0">
          <a:solidFill>
            <a:schemeClr val="tx1"/>
          </a:solidFill>
          <a:uFillTx/>
          <a:latin typeface="华文楷体" panose="02010600040101010101" charset="-122"/>
          <a:ea typeface="华文楷体" panose="02010600040101010101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emf"/><Relationship Id="rId1" Type="http://schemas.openxmlformats.org/officeDocument/2006/relationships/package" Target="../embeddings/Document1.docx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emf"/><Relationship Id="rId1" Type="http://schemas.openxmlformats.org/officeDocument/2006/relationships/package" Target="../embeddings/Document2.docx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jpe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emf"/><Relationship Id="rId1" Type="http://schemas.openxmlformats.org/officeDocument/2006/relationships/package" Target="../embeddings/Document3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1263377"/>
            <a:ext cx="9143999" cy="2555629"/>
          </a:xfrm>
          <a:prstGeom prst="rect">
            <a:avLst/>
          </a:prstGeom>
          <a:solidFill>
            <a:srgbClr val="0F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26527" y="1727983"/>
            <a:ext cx="8406064" cy="1477328"/>
            <a:chOff x="497304" y="2256383"/>
            <a:chExt cx="8406064" cy="1477328"/>
          </a:xfrm>
        </p:grpSpPr>
        <p:sp>
          <p:nvSpPr>
            <p:cNvPr id="5" name="文本框 5"/>
            <p:cNvSpPr txBox="1"/>
            <p:nvPr/>
          </p:nvSpPr>
          <p:spPr>
            <a:xfrm>
              <a:off x="497304" y="2256383"/>
              <a:ext cx="8406064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 </a:t>
              </a:r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 </a:t>
              </a:r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</a:t>
              </a:r>
              <a:endPara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电流和电路　电压　电阻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191125" y="3029180"/>
              <a:ext cx="695024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/>
        </p:nvSpPr>
        <p:spPr>
          <a:xfrm>
            <a:off x="6903862" y="861797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spc="100" dirty="0" smtClean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第一篇　教材复习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  <a:alpha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8"/>
          <p:cNvSpPr txBox="1">
            <a:spLocks noChangeArrowheads="1"/>
          </p:cNvSpPr>
          <p:nvPr/>
        </p:nvSpPr>
        <p:spPr bwMode="auto">
          <a:xfrm>
            <a:off x="816866" y="340822"/>
            <a:ext cx="7910039" cy="4407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方正书宋_GBK" panose="03000509000000000000" charset="-122"/>
                <a:cs typeface="Times New Roman" panose="02020603050405020304"/>
              </a:rPr>
              <a:t>2. </a:t>
            </a:r>
            <a:r>
              <a:rPr lang="zh-CN" altLang="en-US" b="1" dirty="0" smtClean="0">
                <a:solidFill>
                  <a:srgbClr val="000000"/>
                </a:solidFill>
                <a:latin typeface="NEU-BZ-S92"/>
                <a:ea typeface="微软雅黑" panose="020B0503020204020204" pitchFamily="34" charset="-122"/>
                <a:cs typeface="Times New Roman" panose="02020603050405020304"/>
              </a:rPr>
              <a:t>串联电路和并联电路</a:t>
            </a:r>
            <a:endParaRPr lang="zh-CN" sz="105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anose="02020603050405020304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858982" y="838546"/>
          <a:ext cx="7860145" cy="2237163"/>
        </p:xfrm>
        <a:graphic>
          <a:graphicData uri="http://schemas.openxmlformats.org/drawingml/2006/table">
            <a:tbl>
              <a:tblPr/>
              <a:tblGrid>
                <a:gridCol w="783807"/>
                <a:gridCol w="3427975"/>
                <a:gridCol w="3648363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规律</a:t>
                      </a:r>
                      <a:endParaRPr lang="zh-CN" sz="18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串联</a:t>
                      </a:r>
                      <a:endParaRPr lang="zh-CN" sz="18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并联</a:t>
                      </a:r>
                      <a:endParaRPr lang="zh-CN" sz="18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92051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电流</a:t>
                      </a:r>
                      <a:endParaRPr lang="zh-CN" sz="18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规律</a:t>
                      </a:r>
                      <a:endParaRPr lang="zh-CN" sz="18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处处相等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en-US" sz="18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I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=</a:t>
                      </a:r>
                      <a:r>
                        <a:rPr lang="en-US" sz="18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I</a:t>
                      </a:r>
                      <a:r>
                        <a:rPr lang="en-US" sz="1800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=</a:t>
                      </a:r>
                      <a:r>
                        <a:rPr lang="en-US" sz="18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I</a:t>
                      </a:r>
                      <a:r>
                        <a:rPr lang="en-US" sz="1800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=</a:t>
                      </a: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…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=</a:t>
                      </a:r>
                      <a:r>
                        <a:rPr lang="en-US" sz="18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I</a:t>
                      </a:r>
                      <a:r>
                        <a:rPr lang="en-US" sz="1800" i="1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n</a:t>
                      </a:r>
                      <a:endParaRPr lang="zh-CN" sz="18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干路电流等于</a:t>
                      </a:r>
                      <a:r>
                        <a:rPr lang="zh-CN" sz="18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altLang="zh-CN" sz="18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                 </a:t>
                      </a:r>
                      <a:r>
                        <a:rPr lang="zh-CN" sz="18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8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endParaRPr lang="en-US" sz="18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8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I</a:t>
                      </a:r>
                      <a:r>
                        <a:rPr lang="en-US" sz="18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=</a:t>
                      </a:r>
                      <a:r>
                        <a:rPr lang="en-US" sz="18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I</a:t>
                      </a:r>
                      <a:r>
                        <a:rPr lang="en-US" sz="18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+</a:t>
                      </a:r>
                      <a:r>
                        <a:rPr lang="en-US" sz="18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I</a:t>
                      </a:r>
                      <a:r>
                        <a:rPr lang="en-US" sz="1800" kern="100" baseline="-250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+</a:t>
                      </a: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…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+</a:t>
                      </a:r>
                      <a:r>
                        <a:rPr lang="en-US" sz="18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I</a:t>
                      </a:r>
                      <a:r>
                        <a:rPr lang="en-US" sz="1800" i="1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n </a:t>
                      </a:r>
                      <a:endParaRPr lang="zh-CN" sz="18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0516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电压</a:t>
                      </a:r>
                      <a:endParaRPr lang="zh-CN" sz="18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规律</a:t>
                      </a:r>
                      <a:endParaRPr lang="zh-CN" sz="18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总电压等于各用电器电压之和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8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即</a:t>
                      </a:r>
                      <a:r>
                        <a:rPr lang="en-US" sz="18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U</a:t>
                      </a:r>
                      <a:r>
                        <a:rPr lang="en-US" sz="18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=</a:t>
                      </a:r>
                      <a:r>
                        <a:rPr lang="en-US" sz="18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U</a:t>
                      </a:r>
                      <a:r>
                        <a:rPr lang="en-US" sz="1800" kern="100" baseline="-250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r>
                        <a:rPr lang="en-US" sz="18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+</a:t>
                      </a:r>
                      <a:r>
                        <a:rPr lang="en-US" sz="18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U</a:t>
                      </a:r>
                      <a:r>
                        <a:rPr lang="en-US" sz="1800" kern="100" baseline="-250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+</a:t>
                      </a: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…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+</a:t>
                      </a:r>
                      <a:r>
                        <a:rPr lang="en-US" sz="18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U</a:t>
                      </a:r>
                      <a:r>
                        <a:rPr lang="en-US" sz="1800" i="1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n</a:t>
                      </a:r>
                      <a:endParaRPr lang="zh-CN" sz="18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8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电源电压与各用电器两端电压</a:t>
                      </a:r>
                      <a:r>
                        <a:rPr lang="zh-CN" sz="18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相</a:t>
                      </a:r>
                      <a:endParaRPr lang="en-US" altLang="zh-CN" sz="18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8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8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等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8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即</a:t>
                      </a:r>
                      <a:r>
                        <a:rPr lang="en-US" sz="18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U</a:t>
                      </a:r>
                      <a:r>
                        <a:rPr lang="en-US" sz="18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=</a:t>
                      </a:r>
                      <a:r>
                        <a:rPr lang="en-US" sz="18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U</a:t>
                      </a:r>
                      <a:r>
                        <a:rPr lang="en-US" sz="1800" kern="100" baseline="-250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r>
                        <a:rPr lang="en-US" sz="18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=</a:t>
                      </a:r>
                      <a:r>
                        <a:rPr lang="en-US" sz="18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U</a:t>
                      </a:r>
                      <a:r>
                        <a:rPr lang="en-US" sz="1800" kern="100" baseline="-250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=</a:t>
                      </a:r>
                      <a:r>
                        <a:rPr lang="zh-CN" sz="18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…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=</a:t>
                      </a:r>
                      <a:r>
                        <a:rPr lang="en-US" sz="18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U</a:t>
                      </a:r>
                      <a:r>
                        <a:rPr lang="en-US" sz="1800" i="1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n</a:t>
                      </a:r>
                      <a:endParaRPr lang="zh-CN" sz="18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6686434" y="1334138"/>
            <a:ext cx="1710725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各支路电流之和</a:t>
            </a:r>
            <a:endParaRPr lang="zh-CN" altLang="en-US" sz="17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1611586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考点四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电阻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8"/>
          <p:cNvSpPr txBox="1">
            <a:spLocks noChangeArrowheads="1"/>
          </p:cNvSpPr>
          <p:nvPr/>
        </p:nvSpPr>
        <p:spPr bwMode="auto">
          <a:xfrm>
            <a:off x="816866" y="818195"/>
            <a:ext cx="7910039" cy="16827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定义：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导体对电流阻碍作用的大小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用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R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表示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单位欧姆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(Ω)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影响因素：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长度：同种材料、横截面积相同的导体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长度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电阻越大。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②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横截面积：同种材料、长度相同的导体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横截面积越小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电阻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③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温度：大多数导体的温度越高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电阻越大。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14391" y="1294452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越长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6952635" y="1699697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越大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16866" y="340822"/>
            <a:ext cx="7910039" cy="3812188"/>
            <a:chOff x="816866" y="340822"/>
            <a:chExt cx="7910039" cy="3812188"/>
          </a:xfrm>
        </p:grpSpPr>
        <p:sp>
          <p:nvSpPr>
            <p:cNvPr id="10" name="文本框 18"/>
            <p:cNvSpPr txBox="1">
              <a:spLocks noChangeArrowheads="1"/>
            </p:cNvSpPr>
            <p:nvPr/>
          </p:nvSpPr>
          <p:spPr bwMode="auto">
            <a:xfrm>
              <a:off x="816866" y="340822"/>
              <a:ext cx="7910039" cy="38121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3. </a:t>
              </a:r>
              <a:r>
                <a:rPr lang="zh-CN" alt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滑动变阻器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(1)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原理：通过改变连入电路中电阻丝的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来改变电路中的电阻。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(2)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接法：滑动变阻器与用电器串联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采用“一上一下”接法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14-1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14-1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①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当滑片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P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靠近下接线柱移动时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阻值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;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②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当滑片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P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远离下接线柱移动时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阻值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7" name="7jk146.EPS" descr="id:2147502828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86412" y="1862104"/>
              <a:ext cx="3040515" cy="908804"/>
            </a:xfrm>
            <a:prstGeom prst="rect">
              <a:avLst/>
            </a:prstGeom>
          </p:spPr>
        </p:pic>
      </p:grpSp>
      <p:sp>
        <p:nvSpPr>
          <p:cNvPr id="12" name="矩形 11"/>
          <p:cNvSpPr/>
          <p:nvPr/>
        </p:nvSpPr>
        <p:spPr>
          <a:xfrm>
            <a:off x="4910389" y="815027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长度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669955" y="327262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变小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688716" y="3687967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变大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16866" y="340822"/>
            <a:ext cx="7910039" cy="3763265"/>
            <a:chOff x="816866" y="340822"/>
            <a:chExt cx="7910039" cy="3763265"/>
          </a:xfrm>
        </p:grpSpPr>
        <p:sp>
          <p:nvSpPr>
            <p:cNvPr id="10" name="文本框 18"/>
            <p:cNvSpPr txBox="1">
              <a:spLocks noChangeArrowheads="1"/>
            </p:cNvSpPr>
            <p:nvPr/>
          </p:nvSpPr>
          <p:spPr bwMode="auto">
            <a:xfrm>
              <a:off x="816866" y="340822"/>
              <a:ext cx="7910039" cy="376326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(3)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14-2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滑动变阻器在电路中的作用：</a:t>
              </a: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①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　　　　　　　　</a:t>
              </a:r>
              <a:r>
                <a:rPr lang="zh-CN" altLang="en-US" i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;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②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　　　　　　　　</a:t>
              </a:r>
              <a:r>
                <a:rPr lang="zh-CN" altLang="en-US" i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;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③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　　　　　　　　</a:t>
              </a:r>
              <a:r>
                <a:rPr lang="zh-CN" altLang="en-US" i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14-2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(4)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铭牌“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5 Ω</a:t>
              </a:r>
              <a:r>
                <a:rPr lang="zh-CN" alt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3 A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”的意义：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①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最大阻值为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5 Ω,②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允许通过的最大电流为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3 A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9" name="7jk147.EPS" descr="id:2147502835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29423" y="1996265"/>
              <a:ext cx="1327668" cy="1202653"/>
            </a:xfrm>
            <a:prstGeom prst="rect">
              <a:avLst/>
            </a:prstGeom>
          </p:spPr>
        </p:pic>
      </p:grpSp>
      <p:sp>
        <p:nvSpPr>
          <p:cNvPr id="12" name="TextBox 11"/>
          <p:cNvSpPr txBox="1"/>
          <p:nvPr/>
        </p:nvSpPr>
        <p:spPr>
          <a:xfrm>
            <a:off x="1117600" y="720436"/>
            <a:ext cx="2946400" cy="131919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保护电路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改变电路中的电流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改变小灯泡两端的电压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1611586" cy="498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电荷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731521"/>
            <a:ext cx="8027876" cy="25656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甲、乙、丙三个带电的轻质小球相互作用情况如图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14-3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已知乙带负电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则下列判断正确的是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	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甲带正电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丙带正电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甲带正电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丙带负电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甲带负电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丙带正电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D.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甲带负电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丙带负电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374707" y="1581729"/>
            <a:ext cx="1875953" cy="1443817"/>
            <a:chOff x="6522488" y="1443184"/>
            <a:chExt cx="1875953" cy="1443817"/>
          </a:xfrm>
        </p:grpSpPr>
        <p:pic>
          <p:nvPicPr>
            <p:cNvPr id="8" name="20JX102.EPS" descr="id:2147502856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22488" y="1443184"/>
              <a:ext cx="1875953" cy="84743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963873" y="2379170"/>
              <a:ext cx="918841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14-3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831273" y="3251200"/>
            <a:ext cx="7878618" cy="136537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答案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]C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解析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甲、乙、丙三个轻质小球都带电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因为乙带负电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且乙与甲排斥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故甲带负电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由于乙与丙吸引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故丙带正电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故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ABD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错误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,C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正确。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16866" y="314036"/>
            <a:ext cx="7878247" cy="2932268"/>
            <a:chOff x="816866" y="314036"/>
            <a:chExt cx="7878247" cy="2932268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314036"/>
              <a:ext cx="7878247" cy="29322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2.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 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[2019</a:t>
              </a:r>
              <a:r>
                <a:rPr lang="en-US" altLang="zh-CN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·</a:t>
              </a:r>
              <a:r>
                <a:rPr lang="zh-CN" alt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江西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]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14-4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甲、乙是两个轻小的物体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它们见面时相互吸引。由图中对话可以判断：甲物体可能带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电或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14-4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7" name="20WLZT1035.EPS" descr="id:2147502863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47353" y="1389782"/>
              <a:ext cx="1768356" cy="134859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4739478" y="777360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负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912283" y="794534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不带电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314036"/>
            <a:ext cx="7878247" cy="29811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14-5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用毛皮摩擦过的橡胶棒接触验电器的金属球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则验电器的金属箔片带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电荷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金属杆中的电流方向是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                             </a:t>
            </a:r>
            <a:r>
              <a:rPr 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选填“金属球到金属箔”或“金属箔到金属球”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14-5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7" name="20JX104.EPS" descr="id:2147502870;FounderCES"/>
          <p:cNvPicPr/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64124" y="1621386"/>
            <a:ext cx="871152" cy="1149523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663480" y="794679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负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294755" y="786740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金属箔到金属球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1611586" cy="498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电路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731521"/>
            <a:ext cx="8027876" cy="21501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4. 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[2018</a:t>
            </a: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·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江西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简单电路是由电源、用电器、开关和导线组成的。给充电宝充电时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充电宝相当于简单电路中的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   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充电宝给手机充电时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充电宝相当于简单电路中的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5. 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[2018</a:t>
            </a: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·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江西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华灯初上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路灯的连接方式是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</a:t>
            </a:r>
            <a:r>
              <a:rPr 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联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回到家中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按下开关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电灯亮了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开关与电灯的连接方式是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</a:t>
            </a:r>
            <a:r>
              <a:rPr 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联。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92419" y="1201511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用电器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121584" y="1617291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电源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5395693" y="2005796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并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4038526" y="2429803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串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314036"/>
            <a:ext cx="7878247" cy="29811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6.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14-6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所示的电路中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若同时闭合开关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S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和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S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、断开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S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电阻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R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与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R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是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若只闭合开关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S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电阻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R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和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R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均选填“串联”或“并联”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14-6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7" name="A97.EPS" descr="id:2147502891;FounderCES"/>
          <p:cNvPicPr/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42235" y="1609035"/>
            <a:ext cx="1324091" cy="1180784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84790" y="795544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并联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5225147" y="777215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串联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16866" y="314036"/>
            <a:ext cx="7878247" cy="2841396"/>
            <a:chOff x="816866" y="314036"/>
            <a:chExt cx="7878247" cy="2841396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314036"/>
              <a:ext cx="7878247" cy="85477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7.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请根据下表中给出的信息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用笔画线代替导线将图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14-7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中实物图连接成完整电路。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1357223" y="1157892"/>
              <a:ext cx="1986341" cy="1997540"/>
              <a:chOff x="1357223" y="1481165"/>
              <a:chExt cx="1986341" cy="1997540"/>
            </a:xfrm>
          </p:grpSpPr>
          <p:pic>
            <p:nvPicPr>
              <p:cNvPr id="7" name="A98.EPS" descr="id:2147502905;FounderCES"/>
              <p:cNvPicPr/>
              <p:nvPr/>
            </p:nvPicPr>
            <p:blipFill>
              <a:blip r:embed="rId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1357223" y="1481165"/>
                <a:ext cx="1986341" cy="1368819"/>
              </a:xfrm>
              <a:prstGeom prst="rect">
                <a:avLst/>
              </a:prstGeom>
            </p:spPr>
          </p:pic>
          <p:sp>
            <p:nvSpPr>
              <p:cNvPr id="8" name="矩形 7"/>
              <p:cNvSpPr/>
              <p:nvPr/>
            </p:nvSpPr>
            <p:spPr>
              <a:xfrm>
                <a:off x="1827590" y="2970874"/>
                <a:ext cx="918841" cy="5078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50000"/>
                  </a:lnSpc>
                </a:pPr>
                <a:r>
                  <a:rPr lang="zh-CN" altLang="en-US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/>
                  </a:rPr>
                  <a:t>图</a:t>
                </a:r>
                <a:r>
                  <a:rPr lang="en-US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/>
                  </a:rPr>
                  <a:t>14-7</a:t>
                </a:r>
                <a:endParaRPr lang="zh-CN" alt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endParaRPr>
              </a:p>
            </p:txBody>
          </p:sp>
        </p:grpSp>
      </p:grpSp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3731491" y="1062759"/>
          <a:ext cx="4876800" cy="1943100"/>
        </p:xfrm>
        <a:graphic>
          <a:graphicData uri="http://schemas.openxmlformats.org/drawingml/2006/table">
            <a:tbl>
              <a:tblPr/>
              <a:tblGrid>
                <a:gridCol w="2438400"/>
                <a:gridCol w="243840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开关状态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灯泡发光情况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闭合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S,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断开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S</a:t>
                      </a:r>
                      <a:r>
                        <a:rPr lang="en-US" sz="1700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S</a:t>
                      </a:r>
                      <a:r>
                        <a:rPr lang="en-US" sz="1700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L</a:t>
                      </a:r>
                      <a:r>
                        <a:rPr lang="en-US" sz="1700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L</a:t>
                      </a:r>
                      <a:r>
                        <a:rPr lang="en-US" sz="1700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均不发光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闭合</a:t>
                      </a: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S</a:t>
                      </a: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</a:t>
                      </a: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S</a:t>
                      </a:r>
                      <a:r>
                        <a:rPr lang="en-US" sz="1700" kern="100" baseline="-250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断开</a:t>
                      </a: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S</a:t>
                      </a:r>
                      <a:r>
                        <a:rPr lang="en-US" sz="1700" kern="100" baseline="-250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L</a:t>
                      </a:r>
                      <a:r>
                        <a:rPr lang="en-US" sz="1700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发光、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L</a:t>
                      </a:r>
                      <a:r>
                        <a:rPr lang="en-US" sz="1700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不发光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闭合</a:t>
                      </a: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S</a:t>
                      </a: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</a:t>
                      </a: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S</a:t>
                      </a:r>
                      <a:r>
                        <a:rPr lang="en-US" sz="1700" kern="100" baseline="-250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断开</a:t>
                      </a: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S</a:t>
                      </a:r>
                      <a:r>
                        <a:rPr lang="en-US" sz="1700" kern="100" baseline="-250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L</a:t>
                      </a:r>
                      <a:r>
                        <a:rPr lang="en-US" sz="1700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不发光、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L</a:t>
                      </a:r>
                      <a:r>
                        <a:rPr lang="en-US" sz="1700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发光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断开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S,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闭合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S</a:t>
                      </a:r>
                      <a:r>
                        <a:rPr lang="en-US" sz="1700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S</a:t>
                      </a:r>
                      <a:r>
                        <a:rPr lang="en-US" sz="1700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L</a:t>
                      </a:r>
                      <a:r>
                        <a:rPr lang="en-US" sz="1700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L</a:t>
                      </a:r>
                      <a:r>
                        <a:rPr lang="en-US" sz="1700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均不发光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6" name="组合 15"/>
          <p:cNvGrpSpPr/>
          <p:nvPr/>
        </p:nvGrpSpPr>
        <p:grpSpPr>
          <a:xfrm>
            <a:off x="892905" y="3301484"/>
            <a:ext cx="3328113" cy="1371972"/>
            <a:chOff x="920614" y="3449266"/>
            <a:chExt cx="3328113" cy="1371972"/>
          </a:xfrm>
        </p:grpSpPr>
        <p:sp>
          <p:nvSpPr>
            <p:cNvPr id="12" name="矩形 11"/>
            <p:cNvSpPr/>
            <p:nvPr/>
          </p:nvSpPr>
          <p:spPr>
            <a:xfrm>
              <a:off x="920614" y="3449266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C00000"/>
                  </a:solidFill>
                  <a:ea typeface="微软雅黑" panose="020B0503020204020204" pitchFamily="34" charset="-122"/>
                  <a:cs typeface="Times New Roman" panose="02020603050405020304"/>
                </a:rPr>
                <a:t>如图所示</a:t>
              </a:r>
              <a:endParaRPr lang="zh-CN" altLang="en-US" dirty="0"/>
            </a:p>
          </p:txBody>
        </p:sp>
        <p:pic>
          <p:nvPicPr>
            <p:cNvPr id="13" name="A99.EPS" descr="id:2147490059;FounderCES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62791" y="3535975"/>
              <a:ext cx="1985936" cy="128526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1611586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考点一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电荷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816866" y="818195"/>
            <a:ext cx="7910039" cy="2685273"/>
            <a:chOff x="816866" y="818195"/>
            <a:chExt cx="7910039" cy="2685273"/>
          </a:xfrm>
        </p:grpSpPr>
        <p:sp>
          <p:nvSpPr>
            <p:cNvPr id="25" name="文本框 18"/>
            <p:cNvSpPr txBox="1">
              <a:spLocks noChangeArrowheads="1"/>
            </p:cNvSpPr>
            <p:nvPr/>
          </p:nvSpPr>
          <p:spPr bwMode="auto">
            <a:xfrm>
              <a:off x="816866" y="818195"/>
              <a:ext cx="7910039" cy="17346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1. </a:t>
              </a:r>
              <a:r>
                <a:rPr lang="zh-CN" alt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摩擦起电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(1)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定义：用摩擦的方法使物体带电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叫摩擦起电。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(2)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实质：电子的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。物体失去电子带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得到电子带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(3)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带电体的性质：带电体能够吸引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graphicFrame>
          <p:nvGraphicFramePr>
            <p:cNvPr id="1027" name="Object 3"/>
            <p:cNvGraphicFramePr>
              <a:graphicFrameLocks noChangeAspect="1"/>
            </p:cNvGraphicFramePr>
            <p:nvPr/>
          </p:nvGraphicFramePr>
          <p:xfrm>
            <a:off x="851765" y="2509693"/>
            <a:ext cx="5299075" cy="9937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5" name="文档" r:id="rId1" imgW="5274310" imgH="989965" progId="Word.Document.12">
                    <p:embed/>
                  </p:oleObj>
                </mc:Choice>
                <mc:Fallback>
                  <p:oleObj name="文档" r:id="rId1" imgW="5274310" imgH="989965" progId="Word.Document.12">
                    <p:embed/>
                    <p:pic>
                      <p:nvPicPr>
                        <p:cNvPr id="0" name="图片 102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851765" y="2509693"/>
                          <a:ext cx="5299075" cy="99377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" name="矩形 11"/>
          <p:cNvSpPr/>
          <p:nvPr/>
        </p:nvSpPr>
        <p:spPr>
          <a:xfrm>
            <a:off x="2602020" y="1700131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转移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257004" y="1700851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正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178023" y="1681224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负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4430752" y="209772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轻小物体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5395983" y="2597068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正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5405219" y="3057731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负</a:t>
            </a:r>
            <a:endParaRPr lang="zh-CN" altLang="en-US" dirty="0"/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7" grpId="0"/>
      <p:bldP spid="1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3150469" cy="498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电流、电流的规律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16867" y="731521"/>
            <a:ext cx="4974334" cy="3812188"/>
            <a:chOff x="816867" y="731521"/>
            <a:chExt cx="4974334" cy="3812188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7" y="731521"/>
              <a:ext cx="4974334" cy="38121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8.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14-8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林红同学把两只不同规格的小灯泡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、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连入电路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闭合开关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两只小灯泡均发光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但一亮一暗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经测量通过较暗灯泡的电流是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0.4 A,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那么通过较亮灯泡的电流将 </a:t>
              </a:r>
              <a:r>
                <a:rPr lang="en-US" altLang="zh-CN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	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14-8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大于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0.4 A			B.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小于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0.4 A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C.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等于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0.4 A			D.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无法确定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8" name="18ZX139.EPS" descr="id:2147502927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588776" y="2449654"/>
              <a:ext cx="1613769" cy="737839"/>
            </a:xfrm>
            <a:prstGeom prst="rect">
              <a:avLst/>
            </a:prstGeom>
          </p:spPr>
        </p:pic>
      </p:grpSp>
      <p:sp>
        <p:nvSpPr>
          <p:cNvPr id="11" name="文本框 18"/>
          <p:cNvSpPr txBox="1">
            <a:spLocks noChangeArrowheads="1"/>
          </p:cNvSpPr>
          <p:nvPr/>
        </p:nvSpPr>
        <p:spPr bwMode="auto">
          <a:xfrm>
            <a:off x="6031345" y="711199"/>
            <a:ext cx="2669309" cy="2150195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答案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]C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解析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由题图可知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两灯泡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串联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串联电路中各处的电流相等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即通过两灯泡的电流相等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均为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0.4 A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16866" y="314036"/>
            <a:ext cx="7878247" cy="2565693"/>
            <a:chOff x="816866" y="314036"/>
            <a:chExt cx="7878247" cy="2565693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314036"/>
              <a:ext cx="7878247" cy="25656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9.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14-9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甲所示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闭合开关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电流表测量的是通过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选填“电源”</a:t>
              </a:r>
              <a:r>
                <a:rPr lang="en-US" altLang="zh-CN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“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”或“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”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的电流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电流表的指针偏转如图乙所示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电流表的示数为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14-9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7" name="18ZX137.EPS" descr="id:2147502934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082351" y="1232302"/>
              <a:ext cx="3244558" cy="1143228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6101744" y="370383"/>
            <a:ext cx="4058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L</a:t>
            </a:r>
            <a:r>
              <a:rPr lang="en-US" altLang="zh-CN" b="1" baseline="-30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7185699" y="803770"/>
            <a:ext cx="6783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0.28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849745" y="2992582"/>
            <a:ext cx="7795491" cy="9037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解析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由题图甲可知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两灯泡并联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电流表与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串联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则电流表测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支路的电流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由图乙可知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电流表所用的量程为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0~0.6 A,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分度值为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0.02 A,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示数为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0.28 A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16866" y="314036"/>
            <a:ext cx="7878247" cy="2981192"/>
            <a:chOff x="816866" y="314036"/>
            <a:chExt cx="7878247" cy="2981192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314036"/>
              <a:ext cx="7878247" cy="29811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10.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在图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14-10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甲所示的电路中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闭合开关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后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两个电流表的指针指在图乙所示的同一位置。则通过灯泡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中的电流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I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=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  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通过灯泡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中的电流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I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=</a:t>
              </a: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  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14-10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7" name="18ZX138.EPS" descr="id:2147502941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10121" y="1573238"/>
              <a:ext cx="2616327" cy="1225379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5096156" y="804492"/>
            <a:ext cx="535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0.2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095656" y="1201511"/>
            <a:ext cx="535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0.8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3150469" cy="498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探究四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电压、电压的规律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748145"/>
            <a:ext cx="7874552" cy="21501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11.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[2018</a:t>
            </a: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·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益阳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14-11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所示的电路中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开关闭合后电压表测量的是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   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A. L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两端的电压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B. L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和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两端的电压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C. L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和电源两端的电压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D.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电源两端的电压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284079" y="1329402"/>
            <a:ext cx="1954758" cy="1631634"/>
            <a:chOff x="6284079" y="1329402"/>
            <a:chExt cx="1954758" cy="1631634"/>
          </a:xfrm>
        </p:grpSpPr>
        <p:pic>
          <p:nvPicPr>
            <p:cNvPr id="8" name="20JX105.EPS" descr="id:2147502955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284079" y="1329402"/>
              <a:ext cx="1954758" cy="1120284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785712" y="2453205"/>
              <a:ext cx="1053494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14-11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895926" y="3269672"/>
            <a:ext cx="7795491" cy="12702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答案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]B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解析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由图可知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三个灯泡串联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电压表与灯泡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并联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所以电压表测量灯泡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和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两端的电压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故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正确。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16866" y="314036"/>
            <a:ext cx="7878247" cy="3396690"/>
            <a:chOff x="816866" y="314036"/>
            <a:chExt cx="7878247" cy="3396690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314036"/>
              <a:ext cx="7878247" cy="33966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12.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14-12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甲所示电路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电源由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4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节新干电池组成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则电源电压是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其中电压表和电流表的示数分别如图乙、丙所示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则灯泡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两端的电压是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  　</a:t>
              </a:r>
              <a:r>
                <a:rPr lang="zh-CN" altLang="en-US" i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通过灯泡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的电流是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14-12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7" name="18ZX140.EPS" descr="id:2147502962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49389" y="1749537"/>
              <a:ext cx="4262509" cy="1363118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7631414" y="380052"/>
            <a:ext cx="5613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 V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814556" y="794822"/>
            <a:ext cx="7697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3.7 V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925915" y="1210458"/>
            <a:ext cx="9204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0.48 A</a:t>
            </a:r>
            <a:endParaRPr lang="en-US" altLang="zh-CN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858983" y="406400"/>
            <a:ext cx="7823200" cy="215019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解析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一节新干电池的电压是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1.5 V,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电源由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4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节新干电池串联组成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电源电压为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U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=1.5 V×4=6 V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。由题图甲可知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电压表测量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两端的电压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由图乙可知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电压表示数是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2.3 V;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两灯泡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串联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串联电路两端的总电压等于各串联导体两端的电压之和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所以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两端的电压是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U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U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-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U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=6 V-2.3 V=3.7 V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。由图丙可知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电流表示数是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0.48 A,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串联电路的电流处处相等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所以通过灯泡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的电流是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0.48 A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2637508" cy="498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探究五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电阻、变阻器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766617"/>
            <a:ext cx="8027876" cy="21501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13.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下列说法正确的是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		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通过电阻丝的电流越小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电阻丝的电阻越大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电压一定的情况下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导体的电阻与导体中的电流成反比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温度一定时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长导线的电阻比短导线的电阻大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D.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将导线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剪去一段后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再将其拉长到原来的长度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其阻值大于导线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的原阻值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23240" y="863084"/>
            <a:ext cx="367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D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16866" y="314036"/>
            <a:ext cx="7878247" cy="2981192"/>
            <a:chOff x="816866" y="314036"/>
            <a:chExt cx="7878247" cy="2981192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314036"/>
              <a:ext cx="7878247" cy="29811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14.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实验室中常用的滑动变阻器是通过改变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　　　　　　　　　</a:t>
              </a:r>
              <a:r>
                <a:rPr lang="zh-CN" altLang="en-US" i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来改变电阻的。在如图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14-13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所示的电路中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当滑动变阻器的滑片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P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向右移动时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小灯泡的亮度会变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14-13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7" name="18ZX143.EPS" descr="id:2147502976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43592" y="1596445"/>
              <a:ext cx="1804089" cy="114675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5292545" y="353765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连入电路中的电阻丝的长度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2571594" y="1186357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暗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905164" y="3241964"/>
            <a:ext cx="7758545" cy="131919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解析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滑动变阻器通过改变连入电路中的电阻线的长度来改变电阻的大小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由题图知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当滑片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向右移动时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连入的长度变大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连入电路的电阻丝的电阻变大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使得电路中的电流变小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小灯泡变暗。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2124547" cy="498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探究六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电路故障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16866" y="731521"/>
            <a:ext cx="8027876" cy="2981192"/>
            <a:chOff x="816866" y="731521"/>
            <a:chExt cx="8027876" cy="2981192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731521"/>
              <a:ext cx="8027876" cy="29811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15.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14-14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开关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闭合后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电路正常工作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电压表有一定的示数。一段时间后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电压表的示数突然变为零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则故障可能是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R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或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R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均选填“短路”或“断路”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14-14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8" name="18ZX146.EPS" descr="id:2147502990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08728" y="1944774"/>
              <a:ext cx="1797744" cy="1175527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5650163" y="120223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短路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015991" y="1202665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断路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858983" y="406400"/>
            <a:ext cx="7823200" cy="210274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解析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电压表测电阻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R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两端的电压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R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和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R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串联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电压表由有示数变为无示数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说明电路出现了断路或短路。如果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R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断路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电压表就会和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R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串联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电压表的示数接近电源电压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不符合题意。如果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R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短路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电压表也被短路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电压表示数为零。如果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R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短路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则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R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正常工作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电压表有示数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不符合题意。如果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R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断路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整个电路也断路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电压表无示数。</a:t>
            </a:r>
            <a:endParaRPr lang="zh-CN" sz="10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8"/>
          <p:cNvSpPr txBox="1">
            <a:spLocks noChangeArrowheads="1"/>
          </p:cNvSpPr>
          <p:nvPr/>
        </p:nvSpPr>
        <p:spPr bwMode="auto">
          <a:xfrm>
            <a:off x="816866" y="340822"/>
            <a:ext cx="7910039" cy="34428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电荷间的相互作用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(1)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同种电荷相互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异种电荷相互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</a:t>
            </a:r>
            <a:r>
              <a:rPr lang="en-US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互相排斥的两个带电物体一定带同种电荷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互相吸引的两个物体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一个带电时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另一个可能带异种电荷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也可能不带电。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(2)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检验物体是否带电的仪器是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原理：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　　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②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箔片张开的角度越大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带电体所带的电荷越多。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(3)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物体所带电荷的多少叫带电量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单位是库仑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(C)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611546" y="813152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排斥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4966818" y="805069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吸引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037736" y="2042309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验电器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853094" y="245765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同种电荷相互排斥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16866" y="314036"/>
            <a:ext cx="7878247" cy="2981192"/>
            <a:chOff x="816866" y="314036"/>
            <a:chExt cx="7878247" cy="2981192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314036"/>
              <a:ext cx="7878247" cy="29811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16.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14-15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已知灯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处发生了断路或短路故障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在不拆开电路的情况下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利用一个电压表可快速对故障进行判断。具体做法：将开关断开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把电压表接在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、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B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两点间。如果电压表有示数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则灯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路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;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如果电压表无示数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则灯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路。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14-15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7" name="18ZX147.EPS" descr="id:2147503004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04155" y="1842597"/>
              <a:ext cx="1604640" cy="891365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5211255" y="1194583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短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962960" y="1600838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断</a:t>
            </a:r>
            <a:endParaRPr lang="zh-CN" alt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886691" y="3306618"/>
            <a:ext cx="7813964" cy="85477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解析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故障出现在灯泡处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若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间电压表有电压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说明电路是通路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因此灯泡短路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若没有示数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说明灯泡断路。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16866" y="314036"/>
            <a:ext cx="7878247" cy="3344753"/>
            <a:chOff x="816866" y="314036"/>
            <a:chExt cx="7878247" cy="3344753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314036"/>
              <a:ext cx="7878247" cy="33447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17.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14-16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所示为林红同学连接的电路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她检查导线连接无误后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闭合开关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发现两灯均不发光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于是她用一根导线分别连接到</a:t>
              </a:r>
              <a:r>
                <a:rPr lang="en-US" i="1" dirty="0" err="1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ab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、</a:t>
              </a:r>
              <a:r>
                <a:rPr lang="en-US" i="1" dirty="0" err="1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bc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、</a:t>
              </a:r>
              <a:r>
                <a:rPr lang="en-US" i="1" dirty="0" err="1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cd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和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ac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两点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灯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、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均不发光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再用导线连接到</a:t>
              </a:r>
              <a:r>
                <a:rPr lang="en-US" i="1" dirty="0" err="1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bd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两点时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灯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发光、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不发光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由此判定电路的故障是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	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灯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与开关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均开路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B.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灯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与开关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均开路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C.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灯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与开关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均短路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D.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灯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与开关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均短路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6314037" y="2005737"/>
              <a:ext cx="1934036" cy="1412524"/>
              <a:chOff x="6295564" y="1793300"/>
              <a:chExt cx="1934036" cy="1412524"/>
            </a:xfrm>
          </p:grpSpPr>
          <p:pic>
            <p:nvPicPr>
              <p:cNvPr id="7" name="20JX106.EPS" descr="id:2147503011;FounderCES"/>
              <p:cNvPicPr/>
              <p:nvPr/>
            </p:nvPicPr>
            <p:blipFill>
              <a:blip r:embed="rId1" cstate="print"/>
              <a:stretch>
                <a:fillRect/>
              </a:stretch>
            </p:blipFill>
            <p:spPr>
              <a:xfrm>
                <a:off x="6295564" y="1793300"/>
                <a:ext cx="1934036" cy="943829"/>
              </a:xfrm>
              <a:prstGeom prst="rect">
                <a:avLst/>
              </a:prstGeom>
            </p:spPr>
          </p:pic>
          <p:sp>
            <p:nvSpPr>
              <p:cNvPr id="8" name="矩形 7"/>
              <p:cNvSpPr/>
              <p:nvPr/>
            </p:nvSpPr>
            <p:spPr>
              <a:xfrm>
                <a:off x="6840119" y="2836492"/>
                <a:ext cx="1053494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/>
                  </a:rPr>
                  <a:t>图</a:t>
                </a:r>
                <a:r>
                  <a:rPr lang="en-US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/>
                  </a:rPr>
                  <a:t>14-16</a:t>
                </a:r>
                <a:endParaRPr lang="zh-CN" altLang="en-US" dirty="0"/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858983" y="406400"/>
            <a:ext cx="7823200" cy="376025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答案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]B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解析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由实物图可知： 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与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是串联电路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在电路中任意一处断开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则灯泡都不能工作。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(1)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当导线分别连接到</a:t>
            </a:r>
            <a:r>
              <a:rPr lang="en-US" i="1" dirty="0" err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ab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i="1" dirty="0" err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bc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i="1" dirty="0" err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cd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和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ac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两点时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灯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均不发光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说明电路都为断路。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(2)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当导线并联在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ac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两点间时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灯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均不发光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说明</a:t>
            </a:r>
            <a:r>
              <a:rPr lang="en-US" i="1" dirty="0" err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cd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间有断路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即灯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开路。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(3)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当导线并联在</a:t>
            </a:r>
            <a:r>
              <a:rPr lang="en-US" i="1" dirty="0" err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cd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两点间时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灯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均不发光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说明灯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开路或开关开路。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(4)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当导线并联在</a:t>
            </a:r>
            <a:r>
              <a:rPr lang="en-US" i="1" dirty="0" err="1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bd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两点间时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灯泡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发光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说明灯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正常。因此电路故障为灯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与开关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S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均开路。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6" y="903382"/>
            <a:ext cx="7915897" cy="381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【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设计和进行实验</a:t>
            </a: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】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画电路图或连接实物图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在连接电路时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开关要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断开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电流表和电压表的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“</a:t>
            </a:r>
            <a:r>
              <a:rPr 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+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”“</a:t>
            </a:r>
            <a:r>
              <a:rPr 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-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”接线柱不能接反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3.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电流表、电压表要选择合适的量程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为了使读数精确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能用小量程的一定不要用大量程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可用“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试触法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”选择合适的电表量程。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4.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连好电路后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先用开关试触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观察电表指针偏转情况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确认无误后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方可进行实验。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5.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电表异常原因判断：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反向偏转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说明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正、负接线柱接反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;②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正向偏转幅度过小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说明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量程选择过大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;③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正向偏转幅度过大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指针到达右边没有刻度处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说明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量程选择过小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10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4689352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突破一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探究串、并联电路中电流的规律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6" y="332510"/>
            <a:ext cx="7869715" cy="2565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6.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更换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不同规格的灯泡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或在电路中接入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滑动变阻器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或改变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电源电压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多次实验的目的是使实验结论具有普遍性。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【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实验结论</a:t>
            </a: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】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7.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分析数据得出结论：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串联电路中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各处电流均相等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电源电压等于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各用电器两端电压之和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并联电路中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各支路两端电压相等且等于电源电压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干路电流等于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各支路电流之和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2466" y="332510"/>
            <a:ext cx="7878951" cy="4227687"/>
            <a:chOff x="812466" y="332510"/>
            <a:chExt cx="7878951" cy="4227687"/>
          </a:xfrm>
        </p:grpSpPr>
        <p:sp>
          <p:nvSpPr>
            <p:cNvPr id="9" name="文本框 14"/>
            <p:cNvSpPr txBox="1">
              <a:spLocks noChangeArrowheads="1"/>
            </p:cNvSpPr>
            <p:nvPr/>
          </p:nvSpPr>
          <p:spPr bwMode="auto">
            <a:xfrm>
              <a:off x="812466" y="332510"/>
              <a:ext cx="7878951" cy="42276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36000" rIns="36000" bIns="360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例</a:t>
              </a: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在“探究串联电路的电压”实验中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林红同学设计了如图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14-17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所示的电路。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14-17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(1)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在连接电路中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开关应该处于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选填“闭合”或“断开”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状态。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(2)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连接好电路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闭合开关后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她发现两只灯泡都不亮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且电压表示数为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0,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若只有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或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中的一处发生故障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则故障是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  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选填“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断路”“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短路”“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断路”或“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短路”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6" name="A100.EPS" descr="id:2147503039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32651" y="1000818"/>
              <a:ext cx="1398331" cy="1293977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4080977" y="2848902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断开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205248" y="3680174"/>
            <a:ext cx="8675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="1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断路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332510"/>
            <a:ext cx="7851242" cy="1734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(3)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故障排除后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她选用不同的灯泡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完成了三次实验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并记录了数据。分析下表一中的数据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可得出的结论：串联电路两端的总电压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串联电路中各部分电路两端的电压之和。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表一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868217" y="2050473"/>
          <a:ext cx="7841675" cy="1646152"/>
        </p:xfrm>
        <a:graphic>
          <a:graphicData uri="http://schemas.openxmlformats.org/drawingml/2006/table">
            <a:tbl>
              <a:tblPr/>
              <a:tblGrid>
                <a:gridCol w="1385456"/>
                <a:gridCol w="2152073"/>
                <a:gridCol w="2152073"/>
                <a:gridCol w="2152073"/>
              </a:tblGrid>
              <a:tr h="41153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实验次数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L</a:t>
                      </a:r>
                      <a:r>
                        <a:rPr lang="en-US" sz="1700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两端的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电压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/V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L</a:t>
                      </a:r>
                      <a:r>
                        <a:rPr lang="en-US" sz="1700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两端的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电压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/V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串联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总电压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/V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53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1.4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1.4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2.8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53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1.2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1.6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2.8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53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3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1.1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1.7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2.8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5835886" y="79843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等于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0" name="矩形 9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889348" y="175364"/>
            <a:ext cx="7665929" cy="43927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实验拓展 </a:t>
            </a: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16866" y="606829"/>
            <a:ext cx="7885975" cy="3396690"/>
            <a:chOff x="816866" y="606829"/>
            <a:chExt cx="7885975" cy="3396690"/>
          </a:xfrm>
        </p:grpSpPr>
        <p:sp>
          <p:nvSpPr>
            <p:cNvPr id="6" name="文本框 18"/>
            <p:cNvSpPr txBox="1">
              <a:spLocks noChangeArrowheads="1"/>
            </p:cNvSpPr>
            <p:nvPr/>
          </p:nvSpPr>
          <p:spPr bwMode="auto">
            <a:xfrm>
              <a:off x="816866" y="606829"/>
              <a:ext cx="7885975" cy="33966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(4)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若林红同学连接好电路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闭合开关前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她发现电压表指针如图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14-18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出现这一现象的原因是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    　　　　</a:t>
              </a:r>
              <a:r>
                <a:rPr lang="zh-CN" altLang="en-US" i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 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;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同小组的小月同学连接好电路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在用开关试触时发现电压表指针也出现同样现象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出现这一现象的原因是</a:t>
              </a:r>
              <a:r>
                <a:rPr lang="en-US" i="1" u="sng" kern="100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               </a:t>
              </a: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　　　　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14-18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7" name="A101.EPS" descr="id:2147503061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964883" y="2214307"/>
              <a:ext cx="1632355" cy="1248898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2722507" y="1066285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电压表指针没有调零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644430" y="1488561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电压表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897313" y="1884713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的正负接线柱接反了</a:t>
            </a:r>
            <a:endParaRPr lang="zh-CN" altLang="en-US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  <p:bldP spid="1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2466" y="332510"/>
            <a:ext cx="7878951" cy="3119691"/>
            <a:chOff x="812466" y="332510"/>
            <a:chExt cx="7878951" cy="3119691"/>
          </a:xfrm>
        </p:grpSpPr>
        <p:sp>
          <p:nvSpPr>
            <p:cNvPr id="9" name="文本框 14"/>
            <p:cNvSpPr txBox="1">
              <a:spLocks noChangeArrowheads="1"/>
            </p:cNvSpPr>
            <p:nvPr/>
          </p:nvSpPr>
          <p:spPr bwMode="auto">
            <a:xfrm>
              <a:off x="812466" y="332510"/>
              <a:ext cx="7878951" cy="3119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36000" rIns="36000" bIns="360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(5)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14-19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林红同学在测出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两端电压后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保持电压表的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b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连接点不动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只断开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连接点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并改接到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c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连接点上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测量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两端电压。她能否测出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两端电压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?</a:t>
              </a: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理由是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　　　　　　　　        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lvl="0" algn="ctr"/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lvl="0" algn="ctr"/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14-19</a:t>
              </a:r>
              <a:endParaRPr lang="zh-CN" altLang="en-US" dirty="0" smtClean="0">
                <a:solidFill>
                  <a:prstClr val="black"/>
                </a:solidFill>
                <a:latin typeface="Calibri" panose="020F0502020204030204"/>
              </a:endParaRPr>
            </a:p>
          </p:txBody>
        </p:sp>
        <p:pic>
          <p:nvPicPr>
            <p:cNvPr id="6" name="A102.EPS" descr="id:2147503068;FounderCES"/>
            <p:cNvPicPr/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3977693" y="1748962"/>
              <a:ext cx="1388633" cy="1156097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875958" y="120483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不能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542438" y="1223303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改接后电压表正负接线柱就接反了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6" y="332510"/>
            <a:ext cx="7869715" cy="1734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(6)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小月分别测出</a:t>
            </a:r>
            <a:r>
              <a:rPr lang="en-US" i="1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ab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i="1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bc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ac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间的电压并记录在下表二中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分析实验数据得出结论：串联电路总电压等于各部分电路两端电压之和。请对小月的做法进行评价：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　　　　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改进方法是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　　  　　　　　　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表二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2919615" y="2095616"/>
          <a:ext cx="3665913" cy="777240"/>
        </p:xfrm>
        <a:graphic>
          <a:graphicData uri="http://schemas.openxmlformats.org/drawingml/2006/table">
            <a:tbl>
              <a:tblPr/>
              <a:tblGrid>
                <a:gridCol w="1221971"/>
                <a:gridCol w="1221971"/>
                <a:gridCol w="1221971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 dirty="0" err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 panose="03000509000000000000" charset="-122"/>
                          <a:cs typeface="Times New Roman" panose="02020603050405020304"/>
                        </a:rPr>
                        <a:t>U</a:t>
                      </a:r>
                      <a:r>
                        <a:rPr lang="en-US" sz="1700" i="1" kern="100" baseline="-25000" dirty="0" err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 panose="03000509000000000000" charset="-122"/>
                          <a:cs typeface="Times New Roman" panose="02020603050405020304"/>
                        </a:rPr>
                        <a:t>ab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 panose="03000509000000000000" charset="-122"/>
                          <a:cs typeface="Times New Roman" panose="02020603050405020304"/>
                        </a:rPr>
                        <a:t>/V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 panose="03000509000000000000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 dirty="0" err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 panose="03000509000000000000" charset="-122"/>
                          <a:cs typeface="Times New Roman" panose="02020603050405020304"/>
                        </a:rPr>
                        <a:t>U</a:t>
                      </a:r>
                      <a:r>
                        <a:rPr lang="en-US" sz="1700" i="1" kern="100" baseline="-25000" dirty="0" err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 panose="03000509000000000000" charset="-122"/>
                          <a:cs typeface="Times New Roman" panose="02020603050405020304"/>
                        </a:rPr>
                        <a:t>bc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 panose="03000509000000000000" charset="-122"/>
                          <a:cs typeface="Times New Roman" panose="02020603050405020304"/>
                        </a:rPr>
                        <a:t>/V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 panose="03000509000000000000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 dirty="0" err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 panose="03000509000000000000" charset="-122"/>
                          <a:cs typeface="Times New Roman" panose="02020603050405020304"/>
                        </a:rPr>
                        <a:t>U</a:t>
                      </a:r>
                      <a:r>
                        <a:rPr lang="en-US" sz="1700" i="1" kern="100" baseline="-25000" dirty="0" err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 panose="03000509000000000000" charset="-122"/>
                          <a:cs typeface="Times New Roman" panose="02020603050405020304"/>
                        </a:rPr>
                        <a:t>ac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 panose="03000509000000000000" charset="-122"/>
                          <a:cs typeface="Times New Roman" panose="02020603050405020304"/>
                        </a:rPr>
                        <a:t>/V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 panose="03000509000000000000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 panose="03000509000000000000" charset="-122"/>
                          <a:cs typeface="Times New Roman" panose="02020603050405020304"/>
                        </a:rPr>
                        <a:t>2.4</a:t>
                      </a:r>
                      <a:endParaRPr lang="zh-CN" sz="1700" kern="100">
                        <a:solidFill>
                          <a:srgbClr val="000000"/>
                        </a:solidFill>
                        <a:latin typeface="NEU-BZ-S92"/>
                        <a:ea typeface="方正书宋_GBK" panose="03000509000000000000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 panose="03000509000000000000" charset="-122"/>
                          <a:cs typeface="Times New Roman" panose="02020603050405020304"/>
                        </a:rPr>
                        <a:t>1.4</a:t>
                      </a:r>
                      <a:endParaRPr lang="zh-CN" sz="1700" kern="100">
                        <a:solidFill>
                          <a:srgbClr val="000000"/>
                        </a:solidFill>
                        <a:latin typeface="NEU-BZ-S92"/>
                        <a:ea typeface="方正书宋_GBK" panose="03000509000000000000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方正书宋_GBK" panose="03000509000000000000" charset="-122"/>
                          <a:cs typeface="Times New Roman" panose="02020603050405020304"/>
                        </a:rPr>
                        <a:t>3.8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NEU-BZ-S92"/>
                        <a:ea typeface="方正书宋_GBK" panose="03000509000000000000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958361" y="1223302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一次实验具有偶然性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4639092" y="1223303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更换规格不同的灯泡进行多次实验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8"/>
          <p:cNvSpPr txBox="1">
            <a:spLocks noChangeArrowheads="1"/>
          </p:cNvSpPr>
          <p:nvPr/>
        </p:nvSpPr>
        <p:spPr bwMode="auto">
          <a:xfrm>
            <a:off x="816866" y="340822"/>
            <a:ext cx="7910039" cy="4392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原子的结构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924936" y="869661"/>
          <a:ext cx="5299075" cy="1390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文档" r:id="rId1" imgW="5274310" imgH="1386205" progId="Word.Document.12">
                  <p:embed/>
                </p:oleObj>
              </mc:Choice>
              <mc:Fallback>
                <p:oleObj name="文档" r:id="rId1" imgW="5274310" imgH="1386205" progId="Word.Document.12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924936" y="869661"/>
                        <a:ext cx="5299075" cy="13906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169442" y="915905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正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407478" y="1396052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中子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3322456" y="1386671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不带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129955" y="1839397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电子</a:t>
            </a:r>
            <a:endParaRPr lang="zh-CN" altLang="en-US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12467" y="332510"/>
            <a:ext cx="7842006" cy="3396690"/>
            <a:chOff x="812467" y="332510"/>
            <a:chExt cx="7842006" cy="3396690"/>
          </a:xfrm>
        </p:grpSpPr>
        <p:sp>
          <p:nvSpPr>
            <p:cNvPr id="9" name="文本框 14"/>
            <p:cNvSpPr txBox="1">
              <a:spLocks noChangeArrowheads="1"/>
            </p:cNvSpPr>
            <p:nvPr/>
          </p:nvSpPr>
          <p:spPr bwMode="auto">
            <a:xfrm>
              <a:off x="812467" y="332510"/>
              <a:ext cx="7842006" cy="33966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36000" rIns="36000" bIns="360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例</a:t>
              </a: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林红同学用如图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14-20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甲所示的电路图来探究并联电路中干路电流与各支路电流的关系。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(1)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请根据电路图甲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用笔画线代替导线把图乙的电路连接完整。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14-20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6" name="A104.EPS" descr="id:2147503090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801157" y="1762590"/>
              <a:ext cx="4084094" cy="1396246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920614" y="3264538"/>
            <a:ext cx="2736985" cy="1479125"/>
            <a:chOff x="920614" y="3264538"/>
            <a:chExt cx="2736985" cy="1479125"/>
          </a:xfrm>
        </p:grpSpPr>
        <p:sp>
          <p:nvSpPr>
            <p:cNvPr id="7" name="矩形 6"/>
            <p:cNvSpPr/>
            <p:nvPr/>
          </p:nvSpPr>
          <p:spPr>
            <a:xfrm>
              <a:off x="920614" y="3264538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C00000"/>
                  </a:solidFill>
                  <a:ea typeface="微软雅黑" panose="020B0503020204020204" pitchFamily="34" charset="-122"/>
                  <a:cs typeface="Times New Roman" panose="02020603050405020304"/>
                </a:rPr>
                <a:t>如图所示</a:t>
              </a:r>
              <a:endParaRPr lang="zh-CN" altLang="en-US" dirty="0"/>
            </a:p>
          </p:txBody>
        </p:sp>
        <p:pic>
          <p:nvPicPr>
            <p:cNvPr id="10" name="A108.EPS" descr="id:2147490073;FounderCES"/>
            <p:cNvPicPr/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05876" y="3316605"/>
              <a:ext cx="1451723" cy="142705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332510"/>
            <a:ext cx="7897424" cy="2565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(2)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连接电路后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林红把电流表接入图甲中的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处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闭合开关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S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后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发现小灯泡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不亮、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亮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电流表无示数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产生这种现象的原因可能是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  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。排除电路故障再做实验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电流表在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处的示数如图丙所示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请你帮林红把该示数填入下表一中的空格处。然后林红把电流表分别接入电路中的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两处测电流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并把电流表的示数记录在表一中。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表一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861752" y="2838681"/>
          <a:ext cx="7848138" cy="847321"/>
        </p:xfrm>
        <a:graphic>
          <a:graphicData uri="http://schemas.openxmlformats.org/drawingml/2006/table">
            <a:tbl>
              <a:tblPr/>
              <a:tblGrid>
                <a:gridCol w="2616046"/>
                <a:gridCol w="2616046"/>
                <a:gridCol w="2616046"/>
              </a:tblGrid>
              <a:tr h="45870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A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处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的电流</a:t>
                      </a: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I</a:t>
                      </a:r>
                      <a:r>
                        <a:rPr lang="en-US" sz="1700" i="1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A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/A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B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处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的电流</a:t>
                      </a: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I</a:t>
                      </a:r>
                      <a:r>
                        <a:rPr lang="en-US" sz="1700" i="1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B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/A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C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处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的电流</a:t>
                      </a: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I</a:t>
                      </a:r>
                      <a:r>
                        <a:rPr lang="en-US" sz="1700" i="1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C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/A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　　</a:t>
                      </a:r>
                      <a:r>
                        <a:rPr lang="en-US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0.15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0.25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12799" y="3833091"/>
            <a:ext cx="7887855" cy="488201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林红分析表一中的数据认为：并联电路中干路电流等于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　　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629977" y="807666"/>
            <a:ext cx="15600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="1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支路有断路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807572" y="3347666"/>
            <a:ext cx="651140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0.10</a:t>
            </a:r>
            <a:endParaRPr lang="zh-CN" altLang="en-US" sz="1700" dirty="0"/>
          </a:p>
        </p:txBody>
      </p:sp>
      <p:sp>
        <p:nvSpPr>
          <p:cNvPr id="12" name="矩形 11"/>
          <p:cNvSpPr/>
          <p:nvPr/>
        </p:nvSpPr>
        <p:spPr>
          <a:xfrm>
            <a:off x="6612543" y="3892611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各支路电流之和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332510"/>
            <a:ext cx="7888188" cy="2981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(3)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林红想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要使上述结论更具普遍性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还要用不同的方法进行多次实验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于是林红和同学们讨论了以下三种方案：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方案一：在图甲的基础上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反复断开、闭合开关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测出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三处的电流。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方案二：在图甲的基础上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只改变电源电压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测出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三处的电流。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方案三：在图甲的基础上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在其中一条支路换上规格不同的灯泡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测出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三处的电流。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以上三种方案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你认为不可行的是方案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选填“一”“二”或“三”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825267" y="2848902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一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332510"/>
            <a:ext cx="7888188" cy="381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林红选择上述可行方案之一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做了三次实验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并把实验数据填入下表二。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表二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请你根据林红的实验步骤和有关数据回答下列问题：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在拆电路改装时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开关必须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②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林红选择的是方案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选填“一”“二”或“三”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847897" y="1217237"/>
          <a:ext cx="7825047" cy="1583460"/>
        </p:xfrm>
        <a:graphic>
          <a:graphicData uri="http://schemas.openxmlformats.org/drawingml/2006/table">
            <a:tbl>
              <a:tblPr/>
              <a:tblGrid>
                <a:gridCol w="1174866"/>
                <a:gridCol w="2216727"/>
                <a:gridCol w="2216727"/>
                <a:gridCol w="2216727"/>
              </a:tblGrid>
              <a:tr h="4176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实验次数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A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处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的电流</a:t>
                      </a: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I</a:t>
                      </a:r>
                      <a:r>
                        <a:rPr lang="en-US" sz="1700" i="1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A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/A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B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处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的电流</a:t>
                      </a: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I</a:t>
                      </a:r>
                      <a:r>
                        <a:rPr lang="en-US" sz="1700" i="1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B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/A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C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处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的电流</a:t>
                      </a: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I</a:t>
                      </a:r>
                      <a:r>
                        <a:rPr lang="en-US" sz="1700" i="1" kern="100" baseline="-25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C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/A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0.12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0.18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0.30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0.14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0.21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0.35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3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0.20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0.30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0.50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3822358" y="3255302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断开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3098067" y="3670938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二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0" name="矩形 9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889348" y="175364"/>
            <a:ext cx="7665929" cy="43927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实验拓展 </a:t>
            </a: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16866" y="606829"/>
            <a:ext cx="7885975" cy="3396690"/>
            <a:chOff x="816866" y="606829"/>
            <a:chExt cx="7885975" cy="3396690"/>
          </a:xfrm>
        </p:grpSpPr>
        <p:sp>
          <p:nvSpPr>
            <p:cNvPr id="6" name="文本框 18"/>
            <p:cNvSpPr txBox="1">
              <a:spLocks noChangeArrowheads="1"/>
            </p:cNvSpPr>
            <p:nvPr/>
          </p:nvSpPr>
          <p:spPr bwMode="auto">
            <a:xfrm>
              <a:off x="816866" y="606829"/>
              <a:ext cx="7885975" cy="33966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(4)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14-21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所示是林红测量电流时连接的实验电路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此时电流表测量的是</a:t>
              </a: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选填“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”“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B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”或“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C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”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处的电流。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                            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14-21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(5)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请在图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14-21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中移动一根导线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使电流表测量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B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点的电流。在移动的导线上画“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×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”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并用笔画线代替导线连接正确的电路。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7" name="A105.EPS" descr="id:2147503120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378015" y="1441162"/>
              <a:ext cx="1630565" cy="1105674"/>
            </a:xfrm>
            <a:prstGeom prst="rect">
              <a:avLst/>
            </a:prstGeom>
          </p:spPr>
        </p:pic>
      </p:grpSp>
      <p:sp>
        <p:nvSpPr>
          <p:cNvPr id="9" name="矩形 8"/>
          <p:cNvSpPr/>
          <p:nvPr/>
        </p:nvSpPr>
        <p:spPr>
          <a:xfrm>
            <a:off x="1149881" y="1121702"/>
            <a:ext cx="340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C</a:t>
            </a:r>
            <a:endParaRPr lang="zh-CN" altLang="en-US" dirty="0"/>
          </a:p>
        </p:txBody>
      </p:sp>
      <p:grpSp>
        <p:nvGrpSpPr>
          <p:cNvPr id="15" name="组合 14"/>
          <p:cNvGrpSpPr/>
          <p:nvPr/>
        </p:nvGrpSpPr>
        <p:grpSpPr>
          <a:xfrm>
            <a:off x="5492615" y="1417266"/>
            <a:ext cx="2866295" cy="1496871"/>
            <a:chOff x="5492615" y="1417266"/>
            <a:chExt cx="2866295" cy="1496871"/>
          </a:xfrm>
        </p:grpSpPr>
        <p:sp>
          <p:nvSpPr>
            <p:cNvPr id="12" name="矩形 11"/>
            <p:cNvSpPr/>
            <p:nvPr/>
          </p:nvSpPr>
          <p:spPr>
            <a:xfrm>
              <a:off x="5492615" y="1417266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C00000"/>
                  </a:solidFill>
                  <a:ea typeface="微软雅黑" panose="020B0503020204020204" pitchFamily="34" charset="-122"/>
                  <a:cs typeface="Times New Roman" panose="02020603050405020304"/>
                </a:rPr>
                <a:t>如图所示</a:t>
              </a:r>
              <a:endParaRPr lang="zh-CN" altLang="en-US" dirty="0"/>
            </a:p>
          </p:txBody>
        </p:sp>
        <p:pic>
          <p:nvPicPr>
            <p:cNvPr id="14" name="A109.EPS" descr="id:2147490080;FounderCES"/>
            <p:cNvPicPr/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345382" y="1607416"/>
              <a:ext cx="2013528" cy="1306721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903382"/>
            <a:ext cx="7888188" cy="2981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【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设计和进行实验</a:t>
            </a: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】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实验主要器材：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定值电阻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作用：保护电路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、电流表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电流表的使用和读数以及电流表指针偏转异常的原因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实验方法：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转换法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在电压一定时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用灯的亮度或电流表的示数的变化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判断电阻的大小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);②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控制变量法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讨论“电阻的大小与某一个因素的关系”时必须指明“在其他因素相同的条件下”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3.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多次测量的目的：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使实验结论更具有普遍性。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10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4432871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突破二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探究影响导体电阻大小的因素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6" y="332510"/>
            <a:ext cx="7878951" cy="2565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【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实验结论</a:t>
            </a: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】</a:t>
            </a:r>
            <a:endParaRPr lang="zh-CN" altLang="en-US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4.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导体的电阻是导体本身的一种性质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它的大小取决于导体的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材料、横截面积、长度和温度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。同种材料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长度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越长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、横截面积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越小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电阻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越大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【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交流、反思与评估</a:t>
            </a: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】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5.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用电流表比小灯泡更好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原因：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电流表可以检测微小电流的变化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而灯泡的亮暗不易区分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812467" y="332510"/>
            <a:ext cx="7860478" cy="3812188"/>
            <a:chOff x="812467" y="332510"/>
            <a:chExt cx="7860478" cy="3812188"/>
          </a:xfrm>
        </p:grpSpPr>
        <p:sp>
          <p:nvSpPr>
            <p:cNvPr id="9" name="文本框 14"/>
            <p:cNvSpPr txBox="1">
              <a:spLocks noChangeArrowheads="1"/>
            </p:cNvSpPr>
            <p:nvPr/>
          </p:nvSpPr>
          <p:spPr bwMode="auto">
            <a:xfrm>
              <a:off x="812467" y="332510"/>
              <a:ext cx="7860478" cy="3812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36000" rIns="36000" bIns="360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例</a:t>
              </a: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3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林红、小月和小亮在做“探究影响导体的电阻大小因素”的实验时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作出了如下猜想。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14-22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猜想一：导体的电阻可能与导体的长度有关。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猜想二：导体的电阻可能与导体的横截面积有关。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猜想三：导体的电阻可能与导体的材料有关。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6" name="20JX107.EPS" descr="id:2147503141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11330" y="1079099"/>
              <a:ext cx="1881441" cy="1294646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332510"/>
            <a:ext cx="7730284" cy="439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实验室提供了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4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根电阻丝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其规格、材料如表格所示：</a:t>
            </a:r>
            <a:endParaRPr lang="zh-CN" altLang="en-US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846324" y="791441"/>
          <a:ext cx="7872803" cy="1943100"/>
        </p:xfrm>
        <a:graphic>
          <a:graphicData uri="http://schemas.openxmlformats.org/drawingml/2006/table">
            <a:tbl>
              <a:tblPr/>
              <a:tblGrid>
                <a:gridCol w="816221"/>
                <a:gridCol w="2352194"/>
                <a:gridCol w="2352194"/>
                <a:gridCol w="2352194"/>
              </a:tblGrid>
              <a:tr h="3848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编号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材料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长度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(m)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横截面积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(mm</a:t>
                      </a:r>
                      <a:r>
                        <a:rPr lang="en-US" sz="1700" kern="100" baseline="300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8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A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镍铬合金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0.25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1.0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8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B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镍铬合金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0.50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1.0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8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C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镍铬合金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0.25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2.0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48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D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锰铜合金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0.25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1.0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6" y="332510"/>
            <a:ext cx="7878951" cy="3396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(1)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14-22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所示电路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闭合开关后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M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N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之间分别接上不同导体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通过观察相关现象来比较导体电阻大小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林红、小月和小勇对图中的电路设计提出了自己的观点：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林红认为：电流表是多余的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观察灯泡的亮度就可以判断导体电阻的大小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小月认为：灯泡是多余的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根据电流表示数的变化就可以判断导体电阻的大小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小勇认为：灯泡和电流表同时使用更好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因为灯泡可以保护电路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从而防止烧坏电流表。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则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选填“林红”“小月”或“小勇”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的观点更恰当。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0758" y="326453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小勇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8"/>
          <p:cNvSpPr txBox="1">
            <a:spLocks noChangeArrowheads="1"/>
          </p:cNvSpPr>
          <p:nvPr/>
        </p:nvSpPr>
        <p:spPr bwMode="auto">
          <a:xfrm>
            <a:off x="816866" y="340822"/>
            <a:ext cx="7910039" cy="4407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方正书宋_GBK" panose="03000509000000000000" charset="-122"/>
                <a:cs typeface="Times New Roman" panose="02020603050405020304"/>
              </a:rPr>
              <a:t>4. </a:t>
            </a:r>
            <a:r>
              <a:rPr lang="zh-CN" altLang="en-US" b="1" dirty="0" smtClean="0">
                <a:solidFill>
                  <a:srgbClr val="000000"/>
                </a:solidFill>
                <a:latin typeface="NEU-BZ-S92"/>
                <a:ea typeface="微软雅黑" panose="020B0503020204020204" pitchFamily="34" charset="-122"/>
                <a:cs typeface="Times New Roman" panose="02020603050405020304"/>
              </a:rPr>
              <a:t>物质的导电性</a:t>
            </a:r>
            <a:endParaRPr lang="zh-CN" sz="1050" dirty="0">
              <a:solidFill>
                <a:srgbClr val="000000"/>
              </a:solidFill>
              <a:latin typeface="NEU-BZ-S92"/>
              <a:ea typeface="方正书宋_GBK" panose="03000509000000000000" charset="-122"/>
              <a:cs typeface="Times New Roman" panose="02020603050405020304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870876" y="814763"/>
          <a:ext cx="7839019" cy="3712441"/>
        </p:xfrm>
        <a:graphic>
          <a:graphicData uri="http://schemas.openxmlformats.org/drawingml/2006/table">
            <a:tbl>
              <a:tblPr/>
              <a:tblGrid>
                <a:gridCol w="523815"/>
                <a:gridCol w="1828801"/>
                <a:gridCol w="1828801"/>
                <a:gridCol w="1828801"/>
                <a:gridCol w="1828801"/>
              </a:tblGrid>
              <a:tr h="43214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名称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导体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绝缘体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半导体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超导体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046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定义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容易导电的物体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50655" marR="5065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不容易导电的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物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体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导电性介于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导体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和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绝缘体之间的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物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质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某些物质在很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低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的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温度时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电阻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变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为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525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举例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金属、人体、大地、食盐水溶液等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50655" marR="5065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橡胶、陶瓷、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玻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璃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、塑料等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硅、锗、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二极管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等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输电线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减少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电能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损耗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、发电线圈</a:t>
                      </a:r>
                      <a:r>
                        <a:rPr 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endParaRPr lang="en-US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减少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产生热量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585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联系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导体和绝缘体之间没有绝对的界限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当条件改变时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高温、潮湿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时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绝缘体可以变成导体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50655" marR="5065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6" y="332510"/>
            <a:ext cx="7878951" cy="3396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(2)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为了验证猜想二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可依次把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M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N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跟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选填“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”“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”“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”或“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D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的两端相连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闭合开关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记下电流表的示数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分析比较这两根电阻丝电阻的大小。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(3)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依次把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M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N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跟电阻丝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两端连接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闭合开关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电流表的示数不同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分析比较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两根电阻丝电阻的大小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可探究电阻跟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     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的关系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其结论是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                                                                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(4)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小琴同学在探究同样的课题时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手边只有一根电阻丝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那么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她利用这根电阻丝和上述电路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不能够完成猜想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选填“一”“二”或“三”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的实验验证。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86187" y="382793"/>
            <a:ext cx="7441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05705" y="2045339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导体的长度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780471" y="2424076"/>
            <a:ext cx="488141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当材料和横截面积相同时</a:t>
            </a:r>
            <a:r>
              <a:rPr 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导体越长</a:t>
            </a:r>
            <a:r>
              <a:rPr 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电阻越大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883158" y="3273774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三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10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332510"/>
            <a:ext cx="7730284" cy="2565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(5)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除转换法外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该实验主要用到的物理研究方法是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          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。下列四个实验中没有用到此方法的是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	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  <a:tabLst>
                <a:tab pos="4000500" algn="l"/>
              </a:tabLs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探究电流与电压、电阻关系的实验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	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探究影响压力作用效果因素的实验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探究平面镜成像特点的实验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D.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探究影响摩擦力大小因素的实验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12106" y="382793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控制变量法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160135" y="816902"/>
            <a:ext cx="340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C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0" name="矩形 9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框 18"/>
          <p:cNvSpPr txBox="1">
            <a:spLocks noChangeArrowheads="1"/>
          </p:cNvSpPr>
          <p:nvPr/>
        </p:nvSpPr>
        <p:spPr bwMode="auto">
          <a:xfrm>
            <a:off x="816866" y="606829"/>
            <a:ext cx="7885975" cy="256569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(6)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若实验中将电路中的电流表去掉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通过观察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     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也可以判断导体电阻的大小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但不足之处是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                                                                          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(7)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林红做了如下实验：将整条镍铬合金丝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接入电路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闭合开关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然后用大功率吹风机先对镍铬合金丝吹一段时间热风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再改用冷风挡对镍铬合金丝吹冷风。在整个过程中观察电流表示数的变化情况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林红所做的这一实验基于的假设是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　　　　 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89348" y="175364"/>
            <a:ext cx="7665929" cy="43927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实验拓展 </a:t>
            </a: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85633" y="650648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灯泡的亮度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3246581" y="1084803"/>
            <a:ext cx="52970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当电路中电阻变化不大时</a:t>
            </a:r>
            <a:r>
              <a:rPr 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只凭灯泡的亮暗不易区分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869853" y="2691884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导体的电阻与温度有关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12467" y="332510"/>
            <a:ext cx="7851242" cy="3812188"/>
            <a:chOff x="812467" y="332510"/>
            <a:chExt cx="7851242" cy="3812188"/>
          </a:xfrm>
        </p:grpSpPr>
        <p:sp>
          <p:nvSpPr>
            <p:cNvPr id="9" name="文本框 14"/>
            <p:cNvSpPr txBox="1">
              <a:spLocks noChangeArrowheads="1"/>
            </p:cNvSpPr>
            <p:nvPr/>
          </p:nvSpPr>
          <p:spPr bwMode="auto">
            <a:xfrm>
              <a:off x="812467" y="332510"/>
              <a:ext cx="7851242" cy="3812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36000" rIns="36000" bIns="360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(8)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林红认为决定灯泡亮暗的因素只是电流大小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跟电阻大小无关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请你设计一个实验电路来否定林红的观点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只需在相应的虚线框内画出设计的电路图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实验材料：两个不同规格的灯泡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和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电池组、开关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及导线若干。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14-23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3620655" y="1948875"/>
              <a:ext cx="2299854" cy="1560944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20JX110.EPS" descr="id:2147490087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3612224" y="1921340"/>
            <a:ext cx="2315320" cy="158848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12467" y="332510"/>
            <a:ext cx="7851242" cy="2565693"/>
            <a:chOff x="812467" y="332510"/>
            <a:chExt cx="7851242" cy="2565693"/>
          </a:xfrm>
        </p:grpSpPr>
        <p:sp>
          <p:nvSpPr>
            <p:cNvPr id="9" name="文本框 14"/>
            <p:cNvSpPr txBox="1">
              <a:spLocks noChangeArrowheads="1"/>
            </p:cNvSpPr>
            <p:nvPr/>
          </p:nvSpPr>
          <p:spPr bwMode="auto">
            <a:xfrm>
              <a:off x="812467" y="332510"/>
              <a:ext cx="7851242" cy="256569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36000" rIns="36000" bIns="360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[</a:t>
              </a:r>
              <a:r>
                <a:rPr lang="zh-CN" alt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解析</a:t>
              </a:r>
              <a:r>
                <a:rPr 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](8)</a:t>
              </a:r>
              <a:r>
                <a:rPr lang="zh-CN" alt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实验中</a:t>
              </a:r>
              <a:r>
                <a:rPr 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可以将两个不同规格</a:t>
              </a:r>
              <a:r>
                <a:rPr 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即电阻不同</a:t>
              </a:r>
              <a:r>
                <a:rPr 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</a:t>
              </a:r>
              <a:r>
                <a:rPr lang="zh-CN" alt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的灯泡</a:t>
              </a:r>
              <a:r>
                <a:rPr 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和</a:t>
              </a:r>
              <a:r>
                <a:rPr 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组成串联电路</a:t>
              </a:r>
              <a:r>
                <a:rPr 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此时通过两灯的电流是相同的</a:t>
              </a:r>
              <a:r>
                <a:rPr 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A5002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然后通过观察灯泡的亮度可验证林红的观点。如图所示。</a:t>
              </a:r>
              <a:endParaRPr lang="en-US" altLang="zh-CN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endParaRPr lang="en-US" altLang="zh-CN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endParaRPr lang="en-US" altLang="zh-CN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10" name="20JX109.EPS" descr="id:2147490094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78478" y="1561119"/>
              <a:ext cx="1726394" cy="118443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3406949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考点二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电流和电压及其测量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880681" y="853787"/>
          <a:ext cx="7819974" cy="3339522"/>
        </p:xfrm>
        <a:graphic>
          <a:graphicData uri="http://schemas.openxmlformats.org/drawingml/2006/table">
            <a:tbl>
              <a:tblPr/>
              <a:tblGrid>
                <a:gridCol w="809574"/>
                <a:gridCol w="3648363"/>
                <a:gridCol w="3362037"/>
              </a:tblGrid>
              <a:tr h="16933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电流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en-US" sz="17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I </a:t>
                      </a:r>
                      <a:r>
                        <a:rPr 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电压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en-US" sz="17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U </a:t>
                      </a:r>
                      <a:r>
                        <a:rPr 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85424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形成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电荷的定向移动形成电流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把</a:t>
                      </a:r>
                      <a:r>
                        <a:rPr lang="en-US" sz="1700" i="1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          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</a:t>
                      </a:r>
                      <a:endParaRPr lang="en-US" altLang="zh-CN" sz="1700" u="sng" kern="100" dirty="0" smtClean="0">
                        <a:solidFill>
                          <a:srgbClr val="000000"/>
                        </a:solidFill>
                        <a:uFill>
                          <a:solidFill>
                            <a:srgbClr val="000000"/>
                          </a:solidFill>
                        </a:u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u="none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定向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移动的方向规定为电流的方向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27438" marR="27438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电路中有电流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就一定有电压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666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单位及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换算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单位：安培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(A)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1 </a:t>
                      </a:r>
                      <a:r>
                        <a:rPr lang="en-US" sz="1700" kern="100" dirty="0" err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mA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=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altLang="en-US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A,1 </a:t>
                      </a:r>
                      <a:r>
                        <a:rPr lang="en-US" sz="1700" kern="100" dirty="0" err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uA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=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altLang="en-US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A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27438" marR="27438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单位：伏特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(V)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1 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mV=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altLang="en-US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V,1 kV=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altLang="en-US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V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4998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常见值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家庭用节能灯电流约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0.1 A;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家用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空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调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电流约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5 A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27438" marR="27438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一节新干电池电压为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1.5 V;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我国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家庭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电路的电压为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220 V;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人体的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安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全电压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不高于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36 V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矩形 9"/>
          <p:cNvSpPr/>
          <p:nvPr/>
        </p:nvSpPr>
        <p:spPr>
          <a:xfrm>
            <a:off x="4500467" y="1324903"/>
            <a:ext cx="838691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正电荷</a:t>
            </a:r>
            <a:endParaRPr lang="zh-CN" altLang="en-US" sz="1700" dirty="0"/>
          </a:p>
        </p:txBody>
      </p:sp>
      <p:sp>
        <p:nvSpPr>
          <p:cNvPr id="13" name="矩形 12"/>
          <p:cNvSpPr/>
          <p:nvPr/>
        </p:nvSpPr>
        <p:spPr>
          <a:xfrm>
            <a:off x="2529036" y="2586000"/>
            <a:ext cx="607859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10</a:t>
            </a:r>
            <a:r>
              <a:rPr lang="en-US" sz="1700" b="1" baseline="30000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-3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997474" y="2566518"/>
            <a:ext cx="607859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10</a:t>
            </a:r>
            <a:r>
              <a:rPr lang="en-US" sz="1700" b="1" baseline="30000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-6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139733" y="2566661"/>
            <a:ext cx="607859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10</a:t>
            </a:r>
            <a:r>
              <a:rPr lang="en-US" sz="1700" b="1" baseline="30000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-3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557391" y="2576908"/>
            <a:ext cx="543739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10</a:t>
            </a:r>
            <a:r>
              <a:rPr lang="en-US" sz="1700" b="1" baseline="30000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3</a:t>
            </a:r>
            <a:endParaRPr lang="zh-CN" altLang="en-US" sz="1700" dirty="0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  <p:bldP spid="15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8"/>
          <p:cNvSpPr txBox="1">
            <a:spLocks noChangeArrowheads="1"/>
          </p:cNvSpPr>
          <p:nvPr/>
        </p:nvSpPr>
        <p:spPr bwMode="auto">
          <a:xfrm>
            <a:off x="816866" y="340822"/>
            <a:ext cx="7910039" cy="4392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续表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880681" y="853787"/>
          <a:ext cx="7819974" cy="2415886"/>
        </p:xfrm>
        <a:graphic>
          <a:graphicData uri="http://schemas.openxmlformats.org/drawingml/2006/table">
            <a:tbl>
              <a:tblPr/>
              <a:tblGrid>
                <a:gridCol w="809574"/>
                <a:gridCol w="3505200"/>
                <a:gridCol w="3505200"/>
              </a:tblGrid>
              <a:tr h="16933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电流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en-US" sz="17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I </a:t>
                      </a:r>
                      <a:r>
                        <a:rPr 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电压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en-US" sz="17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U </a:t>
                      </a:r>
                      <a:r>
                        <a:rPr 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38667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测量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仪表：电流表</a:t>
                      </a: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(0~0.6 A</a:t>
                      </a: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和</a:t>
                      </a: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0~3 A)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27438" marR="27438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仪表：电压表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(0~3 V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和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0~15 V)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38646">
                <a:tc vMerge="1">
                  <a:tcPr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使用规则：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电流表和电压表使用前必须先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　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用试触法选择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合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适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的量程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②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电流表与被测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元件</a:t>
                      </a:r>
                      <a:r>
                        <a:rPr lang="zh-CN" altLang="en-US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altLang="zh-CN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  </a:t>
                      </a:r>
                      <a:r>
                        <a:rPr lang="zh-CN" altLang="en-US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700" i="1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r>
                        <a:rPr 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电压表与被测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元件</a:t>
                      </a:r>
                      <a:r>
                        <a:rPr lang="zh-CN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altLang="zh-CN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  </a:t>
                      </a:r>
                      <a:r>
                        <a:rPr lang="zh-CN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700" i="1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③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都是“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+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”进“</a:t>
                      </a: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-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”出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27438" marR="27438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6131448" y="1697128"/>
            <a:ext cx="620683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调零</a:t>
            </a:r>
            <a:endParaRPr lang="zh-CN" altLang="en-US" sz="1700" dirty="0"/>
          </a:p>
        </p:txBody>
      </p:sp>
      <p:sp>
        <p:nvSpPr>
          <p:cNvPr id="12" name="矩形 11"/>
          <p:cNvSpPr/>
          <p:nvPr/>
        </p:nvSpPr>
        <p:spPr>
          <a:xfrm>
            <a:off x="3777903" y="2468843"/>
            <a:ext cx="620683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串联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337098" y="2486594"/>
            <a:ext cx="620683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并联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8"/>
          <p:cNvSpPr txBox="1">
            <a:spLocks noChangeArrowheads="1"/>
          </p:cNvSpPr>
          <p:nvPr/>
        </p:nvSpPr>
        <p:spPr bwMode="auto">
          <a:xfrm>
            <a:off x="816866" y="340822"/>
            <a:ext cx="7910039" cy="4392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续表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880681" y="807606"/>
          <a:ext cx="7819974" cy="2942358"/>
        </p:xfrm>
        <a:graphic>
          <a:graphicData uri="http://schemas.openxmlformats.org/drawingml/2006/table">
            <a:tbl>
              <a:tblPr/>
              <a:tblGrid>
                <a:gridCol w="809574"/>
                <a:gridCol w="3505200"/>
                <a:gridCol w="3505200"/>
              </a:tblGrid>
              <a:tr h="16933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电流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en-US" sz="17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I </a:t>
                      </a:r>
                      <a:r>
                        <a:rPr 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电压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en-US" sz="17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U </a:t>
                      </a:r>
                      <a:r>
                        <a:rPr 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255373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读数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分度值为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</a:t>
                      </a:r>
                      <a:r>
                        <a:rPr lang="en-US" altLang="zh-CN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示数为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altLang="zh-CN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</a:t>
                      </a:r>
                      <a:r>
                        <a:rPr 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endParaRPr lang="en-US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若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接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0~0.6 A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的量程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则该表示数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为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u="none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</a:t>
                      </a:r>
                      <a:r>
                        <a:rPr lang="en-US" altLang="zh-CN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27438" marR="27438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1700" i="1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1700" i="1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分度值为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</a:t>
                      </a:r>
                      <a:r>
                        <a:rPr lang="en-US" altLang="zh-CN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示数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为</a:t>
                      </a:r>
                      <a:r>
                        <a:rPr lang="en-US" altLang="zh-CN" sz="1700" u="sng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</a:t>
                      </a:r>
                      <a:r>
                        <a:rPr 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endParaRPr lang="en-US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若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接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0~15 V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的量程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则该表示数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为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u="none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</a:t>
                      </a:r>
                      <a:r>
                        <a:rPr lang="en-US" altLang="zh-CN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2650836" y="1311565"/>
            <a:ext cx="5009409" cy="1110179"/>
            <a:chOff x="2650836" y="1357746"/>
            <a:chExt cx="5009409" cy="1110179"/>
          </a:xfrm>
        </p:grpSpPr>
        <p:pic>
          <p:nvPicPr>
            <p:cNvPr id="8" name="20JX100.EPS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650836" y="1366982"/>
              <a:ext cx="1385456" cy="1100943"/>
            </a:xfrm>
            <a:prstGeom prst="rect">
              <a:avLst/>
            </a:prstGeom>
            <a:noFill/>
          </p:spPr>
        </p:pic>
        <p:pic>
          <p:nvPicPr>
            <p:cNvPr id="9" name="20JX101.EPS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225308" y="1357746"/>
              <a:ext cx="1434937" cy="1100943"/>
            </a:xfrm>
            <a:prstGeom prst="rect">
              <a:avLst/>
            </a:prstGeom>
            <a:noFill/>
          </p:spPr>
        </p:pic>
      </p:grpSp>
      <p:sp>
        <p:nvSpPr>
          <p:cNvPr id="13" name="矩形 12"/>
          <p:cNvSpPr/>
          <p:nvPr/>
        </p:nvSpPr>
        <p:spPr>
          <a:xfrm>
            <a:off x="2809934" y="2492318"/>
            <a:ext cx="745717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0.1 A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251961" y="2492606"/>
            <a:ext cx="745717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0.6 A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709290" y="3296624"/>
            <a:ext cx="880369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0.12 A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6296774" y="2511079"/>
            <a:ext cx="737702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0.1 V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755396" y="2509637"/>
            <a:ext cx="737702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0.3 V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5244405" y="3296479"/>
            <a:ext cx="737702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1.5 V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7" grpId="0"/>
      <p:bldP spid="18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1611586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考点三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电路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8"/>
          <p:cNvSpPr txBox="1">
            <a:spLocks noChangeArrowheads="1"/>
          </p:cNvSpPr>
          <p:nvPr/>
        </p:nvSpPr>
        <p:spPr bwMode="auto">
          <a:xfrm>
            <a:off x="816866" y="2807855"/>
            <a:ext cx="7910039" cy="13191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(1)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电路的三种状态：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和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分为用电器短路和电源短路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(2)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获得持续电流的条件：电路两端有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电路为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aphicFrame>
        <p:nvGraphicFramePr>
          <p:cNvPr id="25601" name="Object 1"/>
          <p:cNvGraphicFramePr>
            <a:graphicFrameLocks noChangeAspect="1"/>
          </p:cNvGraphicFramePr>
          <p:nvPr/>
        </p:nvGraphicFramePr>
        <p:xfrm>
          <a:off x="850900" y="914400"/>
          <a:ext cx="7831138" cy="2055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文档" r:id="rId1" imgW="7845425" imgH="2068195" progId="Word.Document.12">
                  <p:embed/>
                </p:oleObj>
              </mc:Choice>
              <mc:Fallback>
                <p:oleObj name="文档" r:id="rId1" imgW="7845425" imgH="2068195" progId="Word.Document.12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50900" y="914400"/>
                        <a:ext cx="7831138" cy="205581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矩形 9"/>
          <p:cNvSpPr/>
          <p:nvPr/>
        </p:nvSpPr>
        <p:spPr>
          <a:xfrm>
            <a:off x="3044354" y="2855397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通路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218239" y="2855974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断路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5353445" y="2847027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短路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689004" y="368580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电压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323409" y="3696195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通路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  <p:bldP spid="1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23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9465</Words>
  <Application>WPS 演示</Application>
  <PresentationFormat>全屏显示(16:9)</PresentationFormat>
  <Paragraphs>993</Paragraphs>
  <Slides>54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54</vt:i4>
      </vt:variant>
    </vt:vector>
  </HeadingPairs>
  <TitlesOfParts>
    <vt:vector size="71" baseType="lpstr">
      <vt:lpstr>Arial</vt:lpstr>
      <vt:lpstr>宋体</vt:lpstr>
      <vt:lpstr>Wingdings</vt:lpstr>
      <vt:lpstr>微软雅黑</vt:lpstr>
      <vt:lpstr>Calibri</vt:lpstr>
      <vt:lpstr>Times New Roman</vt:lpstr>
      <vt:lpstr>Times New Roman</vt:lpstr>
      <vt:lpstr>方正书宋_GBK</vt:lpstr>
      <vt:lpstr>NEU-BZ-S92</vt:lpstr>
      <vt:lpstr>Segoe Print</vt:lpstr>
      <vt:lpstr>Calibri</vt:lpstr>
      <vt:lpstr>华文楷体</vt:lpstr>
      <vt:lpstr>楷体</vt:lpstr>
      <vt:lpstr>123</vt:lpstr>
      <vt:lpstr>Word.Document.12</vt:lpstr>
      <vt:lpstr>Word.Document.12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2019-07-27T07:43:00Z</cp:lastPrinted>
  <dcterms:created xsi:type="dcterms:W3CDTF">2018-08-24T06:22:00Z</dcterms:created>
  <dcterms:modified xsi:type="dcterms:W3CDTF">2020-02-10T18:48:47Z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