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4037" r:id="rId2"/>
  </p:sldMasterIdLst>
  <p:notesMasterIdLst>
    <p:notesMasterId r:id="rId26"/>
  </p:notesMasterIdLst>
  <p:handoutMasterIdLst>
    <p:handoutMasterId r:id="rId27"/>
  </p:handoutMasterIdLst>
  <p:sldIdLst>
    <p:sldId id="259" r:id="rId3"/>
    <p:sldId id="257" r:id="rId4"/>
    <p:sldId id="268" r:id="rId5"/>
    <p:sldId id="270" r:id="rId6"/>
    <p:sldId id="271" r:id="rId7"/>
    <p:sldId id="272" r:id="rId8"/>
    <p:sldId id="260" r:id="rId9"/>
    <p:sldId id="274" r:id="rId10"/>
    <p:sldId id="275" r:id="rId11"/>
    <p:sldId id="278" r:id="rId12"/>
    <p:sldId id="276" r:id="rId13"/>
    <p:sldId id="277" r:id="rId14"/>
    <p:sldId id="261" r:id="rId15"/>
    <p:sldId id="262" r:id="rId16"/>
    <p:sldId id="280" r:id="rId17"/>
    <p:sldId id="283" r:id="rId18"/>
    <p:sldId id="284" r:id="rId19"/>
    <p:sldId id="282" r:id="rId20"/>
    <p:sldId id="273" r:id="rId21"/>
    <p:sldId id="285" r:id="rId22"/>
    <p:sldId id="286" r:id="rId23"/>
    <p:sldId id="264" r:id="rId24"/>
    <p:sldId id="281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1E0D"/>
    <a:srgbClr val="0000FF"/>
    <a:srgbClr val="EB241C"/>
    <a:srgbClr val="7030A0"/>
    <a:srgbClr val="37AAB9"/>
    <a:srgbClr val="00FF00"/>
    <a:srgbClr val="17F14B"/>
    <a:srgbClr val="FD727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895" autoAdjust="0"/>
  </p:normalViewPr>
  <p:slideViewPr>
    <p:cSldViewPr>
      <p:cViewPr varScale="1">
        <p:scale>
          <a:sx n="109" d="100"/>
          <a:sy n="109" d="100"/>
        </p:scale>
        <p:origin x="-7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0EE9EC4-CE25-4177-B843-9E5F73F14D56}" type="datetimeFigureOut">
              <a:rPr lang="zh-CN" altLang="en-US"/>
              <a:pPr>
                <a:defRPr/>
              </a:pPr>
              <a:t>2018/11/22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B78BB3A-6468-4353-8D76-D85B25D2BA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23089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4D919E8-F55A-485E-96A6-B89B5CF6190F}" type="datetimeFigureOut">
              <a:rPr lang="zh-CN" altLang="en-US"/>
              <a:pPr>
                <a:defRPr/>
              </a:pPr>
              <a:t>2018/11/22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A1AE0A5-CFD4-4745-945B-84552C0C5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14398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EFA16D9-B32E-45A7-B971-CB93C5C0AF12}" type="slidenum">
              <a:rPr lang="zh-CN" altLang="en-US" smtClean="0"/>
              <a:pPr/>
              <a:t>22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1468152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49371528-A257-4166-BB3B-CF1726688B87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48F7FDA7-809E-44FD-B5A6-4797572258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50100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132AD898-6CF3-45BF-BA28-75E5D51C8F5B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741A9DD5-171A-471F-A94E-545D7391D8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63052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91D8CB5F-036D-4B67-8596-FB5BA995903A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AE436864-0126-4DDB-96BD-1AE6852541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27076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A90E0-9BCB-44B7-A8AA-455DDF9D366F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37591-F357-47E9-9A53-8FBF9725EA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3403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639D5-9E64-443F-B0E3-18DAE2A1CEE9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7CABE-A91F-4C9D-B906-9E54B2AD80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421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1948F-4068-4FCD-9638-273CCCDCCA84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19B64-F244-4308-A407-C3172EFB03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4550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A23E1-7B50-4490-B944-2C92595A6F3A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07D8-47D3-43D0-A471-5F479F8B42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363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BAF0C-3EE0-464D-97DE-DBAE55C8E8AB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D84C0-CC89-48F3-991F-24268C123A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0215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0E4C7-E0F9-493D-BF3A-BD946223B077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7F652-48EB-4840-906D-9D8D8934FE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2911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AA5B-D0A0-4621-9566-9017D3A77147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C54E7-30BC-4490-8043-AE98B024C9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133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B9AAA-4364-4353-B4FD-F18059875A9D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62FBF-5988-4AE8-8CF2-A853C9C609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837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3FA5DCF5-9075-4526-9425-92C351F23288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237647E1-A305-4908-A162-ACFFB2B947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35123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D1666-174B-4CA5-BB8D-A46F67B4A521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5155B-BD32-43C6-A2EB-DC9B8DE4F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9671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D6567-A52F-462C-8F5C-3D744FCEA748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924E8-4464-4605-9897-9734A0E34D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3265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5B26E-FF3C-46C4-A1B5-CB05F906D177}" type="datetime11">
              <a:rPr lang="zh-CN" altLang="en-US"/>
              <a:pPr>
                <a:defRPr/>
              </a:pPr>
              <a:t>16:52:57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E0707-7EAF-49EF-9F05-7ABB77CBE5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0383224"/>
      </p:ext>
    </p:extLst>
  </p:cSld>
  <p:clrMapOvr>
    <a:masterClrMapping/>
  </p:clrMapOvr>
  <p:hf sldNum="0"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49E5F-6177-4BB0-BD2F-83DAFED594A9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40D86-D932-4AD2-8179-BF23CA5E98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26645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61B45BB6-DD61-489D-BAEF-3740B7725908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52566916-8B36-440B-95C0-FE6C0E5212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67531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57C87A09-99C1-47BD-B9CA-56B25EBDAE30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29A478A8-C6D9-4FD8-8061-68C92E0498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76591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D64C2B52-6A0E-4EEF-AD5E-3DCFA181FCFF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51C8E612-7166-4993-A269-47617F0471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06742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3F66688D-109F-4D87-9697-B58F750ED2B9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00C0B9D6-1250-4596-9A4B-6063421878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86187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D65CCAA3-3011-4DD4-A671-FEC7141022A7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A52336B1-5A31-4C44-9A46-7066703DE6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327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80EEDE9E-A9EF-40EB-95EC-DCE7A7BC6D43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F827425B-CA66-49F5-96E5-398C731CEC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67716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fld id="{2F51C8E4-55E3-484E-85FB-455904AAC1A5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20159176-394D-4022-AEE1-8D707F4F2B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80586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1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25FFD2F-F040-4606-B14D-BB6208F6C51E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1"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C9BA907-47AA-4A1F-84AC-F6577C16E5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  <p:sldLayoutId id="2147484448" r:id="rId8"/>
    <p:sldLayoutId id="2147484449" r:id="rId9"/>
    <p:sldLayoutId id="2147484450" r:id="rId10"/>
    <p:sldLayoutId id="2147484451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1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4A59438-BA81-458E-A705-893B591371BC}" type="datetime11">
              <a:rPr lang="zh-CN" altLang="en-US"/>
              <a:pPr>
                <a:defRPr/>
              </a:pPr>
              <a:t>16:52:57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A2697DD-C9BE-4D34-AC5E-B70D7C8FB3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2" r:id="rId1"/>
    <p:sldLayoutId id="2147484453" r:id="rId2"/>
    <p:sldLayoutId id="2147484454" r:id="rId3"/>
    <p:sldLayoutId id="2147484455" r:id="rId4"/>
    <p:sldLayoutId id="2147484456" r:id="rId5"/>
    <p:sldLayoutId id="2147484457" r:id="rId6"/>
    <p:sldLayoutId id="2147484458" r:id="rId7"/>
    <p:sldLayoutId id="2147484459" r:id="rId8"/>
    <p:sldLayoutId id="2147484460" r:id="rId9"/>
    <p:sldLayoutId id="2147484461" r:id="rId10"/>
    <p:sldLayoutId id="2147484462" r:id="rId11"/>
    <p:sldLayoutId id="2147484463" r:id="rId12"/>
  </p:sldLayoutIdLst>
  <p:hf sldNum="0" hdr="0" ftr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file:///D:\2018-9&#20843;&#19978;&#35838;&#20214;\&#20843;&#24180;&#32423;&#19978;&#20876;&#25480;&#35838;&#35838;&#20214;\&#31532;&#20116;&#31456;%20%20&#36879;&#38236;\5-3%20%20&#20984;&#36879;&#38236;&#25104;&#20687;&#30340;&#35268;&#24459;\&#31607;&#23376;&#20804;&#24351;%20-%20&#23567;&#33529;&#26524;.mp3" TargetMode="Externa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Users\Administrator.SC-201809101029\Desktop\5-3%20%20&#20984;&#36879;&#38236;&#25104;&#20687;&#30340;&#35268;&#24459;\&#31607;&#23376;&#20804;&#24351;%20-%20&#23567;&#33529;&#26524;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D:\2018-9&#20843;&#19978;&#35838;&#20214;\&#20843;&#24180;&#32423;&#19978;&#20876;&#25480;&#35838;&#35838;&#20214;\&#31532;&#20116;&#31456;%20%20&#36879;&#38236;\5-3%20%20&#20984;&#36879;&#38236;&#25104;&#20687;&#30340;&#35268;&#24459;\&#34676;&#34678;&#26479;&#26174;&#24433;&#36807;&#31243;.avi" TargetMode="External"/><Relationship Id="rId2" Type="http://schemas.openxmlformats.org/officeDocument/2006/relationships/slideLayout" Target="../slideLayouts/slideLayout18.xml"/><Relationship Id="rId1" Type="http://schemas.openxmlformats.org/officeDocument/2006/relationships/video" Target="file:///C:\Users\Administrator.SC-201809101029\Desktop\5-3%20%20&#20984;&#36879;&#38236;&#25104;&#20687;&#30340;&#35268;&#24459;\&#34676;&#34678;&#26479;&#26174;&#24433;&#36807;&#31243;.avi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Users\Administrator\Desktop\&#23454;&#39564;&#35838;&#25945;&#26696;&#12289;&#35838;&#20214;&#12289;&#36164;&#28304;\&#23454;&#39564;&#35838;&#25945;&#26696;&#12289;&#35838;&#20214;&#12289;&#36164;&#28304;\&#26102;&#20809;.mp3" TargetMode="External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矩形 3"/>
          <p:cNvSpPr>
            <a:spLocks noChangeArrowheads="1"/>
          </p:cNvSpPr>
          <p:nvPr/>
        </p:nvSpPr>
        <p:spPr bwMode="auto">
          <a:xfrm>
            <a:off x="1115616" y="3068960"/>
            <a:ext cx="714811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>
                <a:solidFill>
                  <a:srgbClr val="FB1E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5.3 </a:t>
            </a:r>
            <a:r>
              <a:rPr lang="zh-CN" altLang="en-US" sz="5400" b="1" dirty="0" smtClean="0">
                <a:solidFill>
                  <a:srgbClr val="FB1E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凸透镜</a:t>
            </a:r>
            <a:r>
              <a:rPr lang="zh-CN" altLang="en-US" sz="5400" b="1" dirty="0">
                <a:solidFill>
                  <a:srgbClr val="FB1E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成像的规律</a:t>
            </a:r>
          </a:p>
        </p:txBody>
      </p:sp>
      <p:pic>
        <p:nvPicPr>
          <p:cNvPr id="2" name="筷子兄弟 - 小苹果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442325" y="6133749"/>
            <a:ext cx="609600" cy="6096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4975"/>
            <a:ext cx="9144000" cy="16240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b="1" kern="100" dirty="0">
                <a:solidFill>
                  <a:srgbClr val="FB1E0D"/>
                </a:solidFill>
                <a:latin typeface="+mn-ea"/>
                <a:ea typeface="+mn-ea"/>
              </a:rPr>
              <a:t>（</a:t>
            </a:r>
            <a:r>
              <a:rPr lang="en-US" altLang="zh-CN" sz="3600" b="1" kern="100" dirty="0">
                <a:solidFill>
                  <a:srgbClr val="FB1E0D"/>
                </a:solidFill>
                <a:latin typeface="+mn-ea"/>
                <a:ea typeface="+mn-ea"/>
              </a:rPr>
              <a:t>2</a:t>
            </a:r>
            <a:r>
              <a:rPr lang="zh-CN" altLang="en-US" sz="3600" b="1" kern="100" dirty="0">
                <a:solidFill>
                  <a:srgbClr val="FB1E0D"/>
                </a:solidFill>
                <a:latin typeface="+mn-ea"/>
                <a:ea typeface="+mn-ea"/>
              </a:rPr>
              <a:t>）</a:t>
            </a:r>
            <a:r>
              <a:rPr lang="zh-CN" altLang="zh-CN" sz="3600" b="1" kern="100" dirty="0">
                <a:solidFill>
                  <a:srgbClr val="FB1E0D"/>
                </a:solidFill>
                <a:latin typeface="+mn-ea"/>
                <a:ea typeface="+mn-ea"/>
              </a:rPr>
              <a:t>若无论怎样移动光屏都得不到像，可取下光屏，直接用眼透过凸透镜观察。</a:t>
            </a:r>
            <a:endParaRPr lang="zh-CN" altLang="zh-CN" sz="3600" kern="100" dirty="0">
              <a:solidFill>
                <a:srgbClr val="FB1E0D"/>
              </a:solidFill>
              <a:latin typeface="+mn-ea"/>
              <a:ea typeface="+mn-ea"/>
            </a:endParaRPr>
          </a:p>
        </p:txBody>
      </p:sp>
      <p:sp>
        <p:nvSpPr>
          <p:cNvPr id="37891" name="Text Box 1051"/>
          <p:cNvSpPr txBox="1">
            <a:spLocks noChangeArrowheads="1"/>
          </p:cNvSpPr>
          <p:nvPr/>
        </p:nvSpPr>
        <p:spPr bwMode="auto">
          <a:xfrm>
            <a:off x="0" y="84138"/>
            <a:ext cx="277177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800" b="1">
                <a:solidFill>
                  <a:srgbClr val="FB1E0D"/>
                </a:solidFill>
                <a:latin typeface="Times New Roman" panose="02020603050405020304" pitchFamily="18" charset="0"/>
              </a:rPr>
              <a:t>实验指导</a:t>
            </a:r>
          </a:p>
        </p:txBody>
      </p:sp>
      <p:sp>
        <p:nvSpPr>
          <p:cNvPr id="5" name="矩形 4"/>
          <p:cNvSpPr/>
          <p:nvPr/>
        </p:nvSpPr>
        <p:spPr>
          <a:xfrm>
            <a:off x="179388" y="900113"/>
            <a:ext cx="533241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kern="100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zh-CN" sz="4000" b="1" kern="100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如何找到像的位置？</a:t>
            </a:r>
            <a:endParaRPr lang="zh-CN" altLang="en-US" sz="4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37893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051300"/>
            <a:ext cx="481488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)2PW($7]XLDH0ILB9~_]W}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724"/>
          <a:stretch>
            <a:fillRect/>
          </a:stretch>
        </p:blipFill>
        <p:spPr bwMode="auto">
          <a:xfrm>
            <a:off x="0" y="1106488"/>
            <a:ext cx="9020175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1051"/>
          <p:cNvSpPr txBox="1">
            <a:spLocks noChangeArrowheads="1"/>
          </p:cNvSpPr>
          <p:nvPr/>
        </p:nvSpPr>
        <p:spPr bwMode="auto">
          <a:xfrm>
            <a:off x="-107950" y="-66675"/>
            <a:ext cx="27717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800" b="1">
                <a:solidFill>
                  <a:srgbClr val="FB1E0D"/>
                </a:solidFill>
                <a:latin typeface="Times New Roman" panose="02020603050405020304" pitchFamily="18" charset="0"/>
              </a:rPr>
              <a:t>实验指导</a:t>
            </a:r>
          </a:p>
        </p:txBody>
      </p:sp>
      <p:sp>
        <p:nvSpPr>
          <p:cNvPr id="4" name="矩形 3"/>
          <p:cNvSpPr/>
          <p:nvPr/>
        </p:nvSpPr>
        <p:spPr>
          <a:xfrm>
            <a:off x="258763" y="412750"/>
            <a:ext cx="8929687" cy="1014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rgbClr val="0000FF"/>
                </a:solidFill>
                <a:latin typeface="+mn-ea"/>
                <a:ea typeface="+mn-ea"/>
              </a:rPr>
              <a:t>3.</a:t>
            </a:r>
            <a:r>
              <a:rPr lang="zh-CN" altLang="zh-CN" sz="4000" b="1" kern="100" dirty="0">
                <a:solidFill>
                  <a:srgbClr val="0000FF"/>
                </a:solidFill>
                <a:latin typeface="+mn-ea"/>
                <a:ea typeface="+mn-ea"/>
              </a:rPr>
              <a:t>如何能更加方便的测出物距和像距？</a:t>
            </a:r>
          </a:p>
        </p:txBody>
      </p:sp>
      <p:sp>
        <p:nvSpPr>
          <p:cNvPr id="5" name="矩形 4"/>
          <p:cNvSpPr/>
          <p:nvPr/>
        </p:nvSpPr>
        <p:spPr>
          <a:xfrm>
            <a:off x="215900" y="5103813"/>
            <a:ext cx="9144000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3600" b="1" kern="100" dirty="0">
                <a:solidFill>
                  <a:srgbClr val="FB1E0D"/>
                </a:solidFill>
                <a:latin typeface="+mn-ea"/>
                <a:ea typeface="+mn-ea"/>
                <a:cs typeface="Times New Roman" panose="02020603050405020304" pitchFamily="18" charset="0"/>
              </a:rPr>
              <a:t>将凸透镜固定在光具座标尺的</a:t>
            </a:r>
            <a:r>
              <a:rPr lang="zh-CN" altLang="en-US" sz="3600" b="1" kern="100" dirty="0">
                <a:solidFill>
                  <a:srgbClr val="FB1E0D"/>
                </a:solidFill>
                <a:latin typeface="+mn-ea"/>
                <a:ea typeface="+mn-ea"/>
                <a:cs typeface="Times New Roman" panose="02020603050405020304" pitchFamily="18" charset="0"/>
              </a:rPr>
              <a:t>整刻度（</a:t>
            </a:r>
            <a:r>
              <a:rPr lang="en-US" altLang="zh-CN" sz="3600" b="1" kern="100" dirty="0">
                <a:solidFill>
                  <a:srgbClr val="FB1E0D"/>
                </a:solidFill>
                <a:latin typeface="+mn-ea"/>
                <a:ea typeface="+mn-ea"/>
                <a:cs typeface="Times New Roman" panose="02020603050405020304" pitchFamily="18" charset="0"/>
              </a:rPr>
              <a:t>50cm</a:t>
            </a:r>
            <a:r>
              <a:rPr lang="zh-CN" altLang="en-US" sz="3600" b="1" kern="100" dirty="0">
                <a:solidFill>
                  <a:srgbClr val="FB1E0D"/>
                </a:solidFill>
                <a:latin typeface="+mn-ea"/>
                <a:ea typeface="+mn-ea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dirty="0">
                <a:solidFill>
                  <a:srgbClr val="FB1E0D"/>
                </a:solidFill>
                <a:latin typeface="+mn-ea"/>
                <a:ea typeface="+mn-ea"/>
                <a:cs typeface="Times New Roman" panose="02020603050405020304" pitchFamily="18" charset="0"/>
              </a:rPr>
              <a:t>处，调节蜡烛和光屏改变物距和像距。</a:t>
            </a:r>
            <a:endParaRPr lang="zh-CN" altLang="en-US" sz="3600" b="1" dirty="0">
              <a:solidFill>
                <a:srgbClr val="FB1E0D"/>
              </a:solidFill>
              <a:latin typeface="+mn-ea"/>
              <a:ea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56075" y="1241425"/>
            <a:ext cx="1008063" cy="2449513"/>
          </a:xfrm>
          <a:prstGeom prst="ellipse">
            <a:avLst/>
          </a:prstGeom>
          <a:noFill/>
          <a:ln w="38100">
            <a:solidFill>
              <a:srgbClr val="EB24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27088" y="4656138"/>
            <a:ext cx="5832475" cy="579437"/>
            <a:chOff x="684213" y="5949950"/>
            <a:chExt cx="5832475" cy="579438"/>
          </a:xfrm>
        </p:grpSpPr>
        <p:sp>
          <p:nvSpPr>
            <p:cNvPr id="10" name="Text Box 44"/>
            <p:cNvSpPr txBox="1">
              <a:spLocks noChangeArrowheads="1"/>
            </p:cNvSpPr>
            <p:nvPr/>
          </p:nvSpPr>
          <p:spPr bwMode="auto">
            <a:xfrm>
              <a:off x="684213" y="5949950"/>
              <a:ext cx="1584325" cy="579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kumimoji="1" lang="en-US" altLang="zh-CN" sz="3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  <a:ea typeface="+mn-ea"/>
                </a:rPr>
                <a:t>u=?</a:t>
              </a:r>
            </a:p>
          </p:txBody>
        </p:sp>
        <p:sp>
          <p:nvSpPr>
            <p:cNvPr id="11" name="Text Box 45"/>
            <p:cNvSpPr txBox="1">
              <a:spLocks noChangeArrowheads="1"/>
            </p:cNvSpPr>
            <p:nvPr/>
          </p:nvSpPr>
          <p:spPr bwMode="auto">
            <a:xfrm>
              <a:off x="4932363" y="5949950"/>
              <a:ext cx="1584325" cy="579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kumimoji="1" lang="en-US" altLang="zh-CN" sz="3200" b="1" dirty="0">
                  <a:solidFill>
                    <a:srgbClr val="000000"/>
                  </a:solidFill>
                  <a:latin typeface="+mn-lt"/>
                  <a:ea typeface="+mn-ea"/>
                </a:rPr>
                <a:t>v </a:t>
              </a:r>
              <a:r>
                <a:rPr kumimoji="1" lang="en-US" altLang="zh-CN" sz="3200" dirty="0">
                  <a:solidFill>
                    <a:srgbClr val="000000"/>
                  </a:solidFill>
                  <a:latin typeface="Monotype Corsiva" pitchFamily="66" charset="0"/>
                  <a:ea typeface="+mn-ea"/>
                </a:rPr>
                <a:t> </a:t>
              </a:r>
              <a:r>
                <a:rPr kumimoji="1" lang="en-US" altLang="zh-CN" sz="3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  <a:ea typeface="+mn-ea"/>
                </a:rPr>
                <a:t>=?</a:t>
              </a:r>
            </a:p>
          </p:txBody>
        </p:sp>
      </p:grpSp>
      <p:sp useBgFill="1"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1258888" y="4727575"/>
            <a:ext cx="2665412" cy="519113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r>
              <a:rPr kumimoji="1" lang="en-US" altLang="zh-CN" sz="2000" b="1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r>
              <a:rPr kumimoji="1" lang="en-US" altLang="zh-CN" sz="2000" b="1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=17.0cm</a:t>
            </a:r>
          </a:p>
        </p:txBody>
      </p:sp>
      <p:sp useBgFill="1">
        <p:nvSpPr>
          <p:cNvPr id="13" name="Text Box 47"/>
          <p:cNvSpPr txBox="1">
            <a:spLocks noChangeArrowheads="1"/>
          </p:cNvSpPr>
          <p:nvPr/>
        </p:nvSpPr>
        <p:spPr bwMode="auto">
          <a:xfrm>
            <a:off x="5722938" y="4656138"/>
            <a:ext cx="3168650" cy="519112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-S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24cm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051"/>
          <p:cNvSpPr txBox="1">
            <a:spLocks noChangeArrowheads="1"/>
          </p:cNvSpPr>
          <p:nvPr/>
        </p:nvSpPr>
        <p:spPr bwMode="auto">
          <a:xfrm>
            <a:off x="0" y="-103188"/>
            <a:ext cx="27717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800" b="1">
                <a:solidFill>
                  <a:srgbClr val="FB1E0D"/>
                </a:solidFill>
                <a:latin typeface="Times New Roman" panose="02020603050405020304" pitchFamily="18" charset="0"/>
              </a:rPr>
              <a:t>实验指导</a:t>
            </a:r>
          </a:p>
        </p:txBody>
      </p:sp>
      <p:sp>
        <p:nvSpPr>
          <p:cNvPr id="4" name="矩形 3"/>
          <p:cNvSpPr/>
          <p:nvPr/>
        </p:nvSpPr>
        <p:spPr>
          <a:xfrm>
            <a:off x="20638" y="727075"/>
            <a:ext cx="8964612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3600" b="1" kern="100" dirty="0">
                <a:solidFill>
                  <a:srgbClr val="0000FF"/>
                </a:solidFill>
                <a:latin typeface="宋体" panose="02010600030101010101" pitchFamily="2" charset="-122"/>
              </a:rPr>
              <a:t>4.</a:t>
            </a:r>
            <a:r>
              <a:rPr lang="zh-CN" altLang="zh-CN" sz="3600" b="1" kern="100" dirty="0">
                <a:solidFill>
                  <a:srgbClr val="0000FF"/>
                </a:solidFill>
                <a:latin typeface="Times New Roman" panose="02020603050405020304" pitchFamily="18" charset="0"/>
              </a:rPr>
              <a:t>实验过程中应记录哪些现象和数据？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1628775"/>
          <a:ext cx="9143999" cy="48688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434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130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06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06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06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90560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426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</a:rPr>
                        <a:t>实验次数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</a:rPr>
                        <a:t>物距</a:t>
                      </a:r>
                      <a:r>
                        <a:rPr lang="en-US" sz="2800" b="1" kern="100" dirty="0">
                          <a:effectLst/>
                        </a:rPr>
                        <a:t>u/cm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</a:rPr>
                        <a:t>像的性质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</a:rPr>
                        <a:t>像距</a:t>
                      </a:r>
                      <a:r>
                        <a:rPr lang="en-US" sz="2800" b="1" kern="100">
                          <a:effectLst/>
                        </a:rPr>
                        <a:t>v/cm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26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</a:rPr>
                        <a:t>正、倒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</a:rPr>
                        <a:t>大、小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</a:rPr>
                        <a:t>虚、实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1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2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3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4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5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6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7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8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42624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effectLst/>
                        </a:rPr>
                        <a:t>       ……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107950" y="115888"/>
            <a:ext cx="8928100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温馨提示：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latin typeface="+mn-ea"/>
                <a:ea typeface="+mn-ea"/>
              </a:rPr>
              <a:t>1</a:t>
            </a:r>
            <a:r>
              <a:rPr lang="zh-CN" altLang="en-US" sz="2800" b="1" dirty="0" smtClean="0">
                <a:latin typeface="+mn-ea"/>
                <a:ea typeface="+mn-ea"/>
              </a:rPr>
              <a:t>）改变物距时，可使蜡烛</a:t>
            </a:r>
            <a:r>
              <a:rPr lang="zh-CN" altLang="en-US" sz="2800" b="1" dirty="0" smtClean="0">
                <a:solidFill>
                  <a:srgbClr val="EB241C"/>
                </a:solidFill>
                <a:latin typeface="+mn-ea"/>
                <a:ea typeface="+mn-ea"/>
              </a:rPr>
              <a:t>由远及近逐渐靠近凸透镜</a:t>
            </a:r>
            <a:r>
              <a:rPr lang="zh-CN" altLang="en-US" sz="2800" b="1" dirty="0" smtClean="0">
                <a:latin typeface="+mn-ea"/>
                <a:ea typeface="+mn-ea"/>
              </a:rPr>
              <a:t>来改变物距。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 smtClean="0">
                <a:latin typeface="+mn-ea"/>
                <a:ea typeface="+mn-ea"/>
              </a:rPr>
              <a:t>2</a:t>
            </a:r>
            <a:r>
              <a:rPr lang="zh-CN" altLang="en-US" sz="2800" b="1" dirty="0" smtClean="0">
                <a:latin typeface="+mn-ea"/>
                <a:ea typeface="+mn-ea"/>
              </a:rPr>
              <a:t>）</a:t>
            </a:r>
            <a:r>
              <a:rPr lang="zh-CN" altLang="zh-CN" sz="2800" b="1" dirty="0" smtClean="0">
                <a:latin typeface="+mn-ea"/>
                <a:ea typeface="+mn-ea"/>
              </a:rPr>
              <a:t>为使实验结论更全面，更具普遍性，请同学们在规定的时间内，</a:t>
            </a:r>
            <a:r>
              <a:rPr lang="zh-CN" altLang="zh-CN" sz="2800" b="1" dirty="0" smtClean="0">
                <a:solidFill>
                  <a:srgbClr val="0000FF"/>
                </a:solidFill>
                <a:latin typeface="+mn-ea"/>
                <a:ea typeface="+mn-ea"/>
              </a:rPr>
              <a:t>尽可能多的观察物距不同时的成像情况，且使蜡烛在凸透镜前的位置分布均匀一些</a:t>
            </a:r>
            <a:r>
              <a:rPr lang="zh-CN" altLang="zh-CN" sz="2800" b="1" dirty="0" smtClean="0">
                <a:latin typeface="+mn-ea"/>
                <a:ea typeface="+mn-ea"/>
              </a:rPr>
              <a:t>。</a:t>
            </a:r>
            <a:endParaRPr lang="zh-CN" altLang="en-US" sz="28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 smtClean="0">
                <a:latin typeface="+mn-ea"/>
                <a:ea typeface="+mn-ea"/>
              </a:rPr>
              <a:t>3</a:t>
            </a:r>
            <a:r>
              <a:rPr lang="zh-CN" altLang="en-US" sz="2800" b="1" dirty="0" smtClean="0">
                <a:latin typeface="+mn-ea"/>
                <a:ea typeface="+mn-ea"/>
              </a:rPr>
              <a:t>）记得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观察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u=10cm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u=20cm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时的成像情况，</a:t>
            </a:r>
            <a:r>
              <a:rPr lang="zh-CN" altLang="zh-CN" sz="2800" b="1" dirty="0" smtClean="0">
                <a:latin typeface="+mn-ea"/>
                <a:ea typeface="+mn-ea"/>
              </a:rPr>
              <a:t>并将物距、像距及成像性质记录在表格中。</a:t>
            </a:r>
            <a:endParaRPr lang="en-US" altLang="zh-CN" sz="28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 smtClean="0">
                <a:latin typeface="+mn-ea"/>
                <a:ea typeface="+mn-ea"/>
              </a:rPr>
              <a:t>4</a:t>
            </a:r>
            <a:r>
              <a:rPr lang="zh-CN" altLang="en-US" sz="2800" b="1" dirty="0" smtClean="0">
                <a:latin typeface="+mn-ea"/>
                <a:ea typeface="+mn-ea"/>
              </a:rPr>
              <a:t>）</a:t>
            </a:r>
            <a:r>
              <a:rPr lang="zh-CN" altLang="en-US" sz="2800" b="1" dirty="0" smtClean="0"/>
              <a:t>在蜡烛下方放置白纸，防止蜡烛油滴落在桌面上。实验完成后及时熄灭蜡烛，尽可能减少不必要的浪费</a:t>
            </a:r>
            <a:endParaRPr lang="zh-CN" altLang="en-US" sz="28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051"/>
          <p:cNvSpPr txBox="1">
            <a:spLocks noChangeArrowheads="1"/>
          </p:cNvSpPr>
          <p:nvPr/>
        </p:nvSpPr>
        <p:spPr bwMode="auto">
          <a:xfrm>
            <a:off x="0" y="0"/>
            <a:ext cx="28432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000" b="1">
                <a:solidFill>
                  <a:srgbClr val="7030A0"/>
                </a:solidFill>
                <a:latin typeface="Times New Roman" panose="02020603050405020304" pitchFamily="18" charset="0"/>
              </a:rPr>
              <a:t>收集数据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828675"/>
          <a:ext cx="9144000" cy="6003930"/>
        </p:xfrm>
        <a:graphic>
          <a:graphicData uri="http://schemas.openxmlformats.org/drawingml/2006/table">
            <a:tbl>
              <a:tblPr/>
              <a:tblGrid>
                <a:gridCol w="21144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61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73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0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18580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实验次数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物距</a:t>
                      </a: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u/cm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像的性质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像距</a:t>
                      </a:r>
                      <a:r>
                        <a:rPr lang="en-US" sz="2000" b="1" i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v/cm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正、倒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大、小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虚、实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sz="2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solidFill>
                          <a:schemeClr val="bg1"/>
                        </a:solidFill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zh-CN" sz="2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solidFill>
                          <a:schemeClr val="bg1"/>
                        </a:solidFill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zh-CN" sz="2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solidFill>
                          <a:schemeClr val="bg1"/>
                        </a:solidFill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1E0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b="1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zh-CN" sz="1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b="1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lang="en-US" sz="2000" b="1" kern="100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9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b="1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14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35962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6152" marR="6615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3698875" y="1700213"/>
            <a:ext cx="30702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倒立、缩小、实像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98875" y="2738438"/>
            <a:ext cx="30702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倒立、等大、实像</a:t>
            </a:r>
            <a:endParaRPr lang="zh-CN" altLang="zh-CN" sz="2800" kern="1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98875" y="3819525"/>
            <a:ext cx="30702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倒立、放大、实像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698875" y="4916488"/>
            <a:ext cx="34305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spcAft>
                <a:spcPts val="0"/>
              </a:spcAft>
              <a:defRPr/>
            </a:pP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圆形光斑（不成像）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98875" y="6021388"/>
            <a:ext cx="3070225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正立、放大、虚像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7413625" y="4906963"/>
            <a:ext cx="12668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800" b="1" kern="100" dirty="0">
                <a:ea typeface="楷体" panose="02010609060101010101" pitchFamily="49" charset="-122"/>
                <a:cs typeface="Times New Roman" panose="02020603050405020304" pitchFamily="18" charset="0"/>
              </a:rPr>
              <a:t>不存在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950075" y="5805488"/>
            <a:ext cx="219392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像、物同侧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   v &gt; u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-107950" y="3614738"/>
            <a:ext cx="954088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zh-CN" sz="6000" b="1" kern="100" dirty="0">
                <a:solidFill>
                  <a:srgbClr val="00B05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⑤</a:t>
            </a:r>
          </a:p>
        </p:txBody>
      </p:sp>
      <p:sp>
        <p:nvSpPr>
          <p:cNvPr id="5" name="矩形 4"/>
          <p:cNvSpPr/>
          <p:nvPr/>
        </p:nvSpPr>
        <p:spPr>
          <a:xfrm>
            <a:off x="-107950" y="4670425"/>
            <a:ext cx="954088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6000" b="1" kern="1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sz="6000" dirty="0"/>
          </a:p>
        </p:txBody>
      </p:sp>
      <p:sp>
        <p:nvSpPr>
          <p:cNvPr id="6" name="矩形 5"/>
          <p:cNvSpPr/>
          <p:nvPr/>
        </p:nvSpPr>
        <p:spPr>
          <a:xfrm>
            <a:off x="-107950" y="5842000"/>
            <a:ext cx="954088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6000" b="1" kern="100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sz="6000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7950" y="2598738"/>
            <a:ext cx="954088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6000" b="1" kern="1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sz="6000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07950" y="1454150"/>
            <a:ext cx="954088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6000" b="1" kern="1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sz="6000" dirty="0"/>
          </a:p>
        </p:txBody>
      </p:sp>
      <p:sp>
        <p:nvSpPr>
          <p:cNvPr id="16" name="Text Box 1051"/>
          <p:cNvSpPr txBox="1">
            <a:spLocks noChangeArrowheads="1"/>
          </p:cNvSpPr>
          <p:nvPr/>
        </p:nvSpPr>
        <p:spPr bwMode="auto">
          <a:xfrm>
            <a:off x="3419475" y="0"/>
            <a:ext cx="25209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4000" b="1">
                <a:solidFill>
                  <a:srgbClr val="EB241C"/>
                </a:solidFill>
                <a:latin typeface="Times New Roman" panose="02020603050405020304" pitchFamily="18" charset="0"/>
              </a:rPr>
              <a:t>f  = 10 cm</a:t>
            </a:r>
            <a:endParaRPr kumimoji="1" lang="zh-CN" altLang="en-US" sz="4000" b="1">
              <a:solidFill>
                <a:srgbClr val="EB241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" grpId="0"/>
      <p:bldP spid="3" grpId="0"/>
      <p:bldP spid="4" grpId="0"/>
      <p:bldP spid="5" grpId="0"/>
      <p:bldP spid="6" grpId="0"/>
      <p:bldP spid="7" grpId="0"/>
      <p:bldP spid="8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-25400" y="4638675"/>
            <a:ext cx="91440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24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）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u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＜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f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成虚像时，物体逐渐靠近凸透镜，像的大小和像距的大小怎么变？</a:t>
            </a:r>
          </a:p>
        </p:txBody>
      </p:sp>
      <p:sp>
        <p:nvSpPr>
          <p:cNvPr id="43011" name="Text Box 1051"/>
          <p:cNvSpPr txBox="1">
            <a:spLocks noChangeArrowheads="1"/>
          </p:cNvSpPr>
          <p:nvPr/>
        </p:nvSpPr>
        <p:spPr bwMode="auto">
          <a:xfrm>
            <a:off x="0" y="0"/>
            <a:ext cx="24114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600" b="1">
                <a:solidFill>
                  <a:srgbClr val="FB1E0D"/>
                </a:solidFill>
                <a:latin typeface="Times New Roman" panose="02020603050405020304" pitchFamily="18" charset="0"/>
              </a:rPr>
              <a:t>规律总结：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582613"/>
            <a:ext cx="91440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</a:rPr>
              <a:t>像的正倒：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u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f 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满足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什么条件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时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凸透镜成正立的像，在什么条件下成倒立的像？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244725"/>
            <a:ext cx="9144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EB241C"/>
                </a:solidFill>
                <a:latin typeface="宋体" panose="02010600030101010101" pitchFamily="2" charset="-122"/>
              </a:rPr>
              <a:t>3.</a:t>
            </a:r>
            <a:r>
              <a:rPr lang="zh-CN" altLang="zh-CN" sz="2400" b="1" kern="100" dirty="0">
                <a:solidFill>
                  <a:srgbClr val="EB241C"/>
                </a:solidFill>
                <a:latin typeface="Times New Roman" panose="02020603050405020304" pitchFamily="18" charset="0"/>
              </a:rPr>
              <a:t>像的虚实：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 u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f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满足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什么条件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时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凸透镜成实像？在什么条件下成虚像？ 成实像时，实像有怎样的共同特点；成虚像时，虚像有什么共同特点？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1412875"/>
            <a:ext cx="91440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B0F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2400" b="1" kern="100" dirty="0">
                <a:solidFill>
                  <a:srgbClr val="00B0F0"/>
                </a:solidFill>
                <a:latin typeface="Times New Roman" panose="02020603050405020304" pitchFamily="18" charset="0"/>
              </a:rPr>
              <a:t>像的大小：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 u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f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满足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什么条件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时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凸透镜成放大的像？什么条件下成缩小的像？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451225"/>
            <a:ext cx="91471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</a:rPr>
              <a:t>4.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</a:rPr>
              <a:t>变化规律：</a:t>
            </a:r>
          </a:p>
          <a:p>
            <a:pPr>
              <a:spcAft>
                <a:spcPts val="0"/>
              </a:spcAft>
              <a:defRPr/>
            </a:pPr>
            <a:r>
              <a:rPr lang="zh-CN" altLang="zh-CN" sz="24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1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）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u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＞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f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成实像时，物体逐渐靠近凸透镜，像的大小和像距的大小怎么变？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5421313"/>
            <a:ext cx="9144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FB1E0D"/>
                </a:solidFill>
                <a:latin typeface="宋体" panose="02010600030101010101" pitchFamily="2" charset="-122"/>
              </a:rPr>
              <a:t>5.</a:t>
            </a:r>
            <a:r>
              <a:rPr lang="zh-CN" altLang="zh-CN" sz="2400" b="1" kern="100" dirty="0">
                <a:solidFill>
                  <a:srgbClr val="FB1E0D"/>
                </a:solidFill>
                <a:latin typeface="Times New Roman" panose="02020603050405020304" pitchFamily="18" charset="0"/>
              </a:rPr>
              <a:t>应用：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依据照相机、投影仪、放大镜各自成像的特点，分析它们各是根据怎样的原理工作的？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6516688" y="984250"/>
            <a:ext cx="24511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一倍焦距分正倒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516688" y="1804988"/>
            <a:ext cx="24511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二倍焦距分大小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597025" y="2959100"/>
            <a:ext cx="26828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一倍焦距分虚实，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6805613" y="4200525"/>
            <a:ext cx="233838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物近像远像变大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69100" y="5054600"/>
            <a:ext cx="23495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物近像</a:t>
            </a:r>
            <a:r>
              <a:rPr lang="zh-CN" altLang="en-US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近</a:t>
            </a: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像变</a:t>
            </a:r>
            <a:r>
              <a:rPr lang="zh-CN" altLang="en-US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010025" y="2971800"/>
            <a:ext cx="51339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2400" b="1" dirty="0">
                <a:solidFill>
                  <a:srgbClr val="FF0000"/>
                </a:solidFill>
              </a:rPr>
              <a:t>实像总是异侧倒，虚像总是同侧正</a:t>
            </a:r>
            <a:r>
              <a:rPr lang="zh-CN" altLang="en-US" sz="2400" b="1" dirty="0">
                <a:solidFill>
                  <a:srgbClr val="FF0000"/>
                </a:solidFill>
              </a:rPr>
              <a:t>。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2" grpId="0"/>
      <p:bldP spid="1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051"/>
          <p:cNvSpPr txBox="1">
            <a:spLocks noChangeArrowheads="1"/>
          </p:cNvSpPr>
          <p:nvPr/>
        </p:nvSpPr>
        <p:spPr bwMode="auto">
          <a:xfrm>
            <a:off x="0" y="-20638"/>
            <a:ext cx="24114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600" b="1">
                <a:solidFill>
                  <a:srgbClr val="FB1E0D"/>
                </a:solidFill>
                <a:latin typeface="Times New Roman" panose="02020603050405020304" pitchFamily="18" charset="0"/>
              </a:rPr>
              <a:t>想想议议</a:t>
            </a:r>
          </a:p>
        </p:txBody>
      </p:sp>
      <p:sp>
        <p:nvSpPr>
          <p:cNvPr id="4" name="矩形 3"/>
          <p:cNvSpPr/>
          <p:nvPr/>
        </p:nvSpPr>
        <p:spPr>
          <a:xfrm>
            <a:off x="1588" y="2822575"/>
            <a:ext cx="9007475" cy="1385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800" kern="100" dirty="0">
                <a:latin typeface="宋体" panose="02010600030101010101" pitchFamily="2" charset="-122"/>
              </a:rPr>
              <a:t>2.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当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u=2f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时，成倒立、等大的实像，你能否利用这一规律测量一未知凸透镜的焦距？</a:t>
            </a:r>
          </a:p>
        </p:txBody>
      </p:sp>
      <p:sp>
        <p:nvSpPr>
          <p:cNvPr id="5" name="矩形 4"/>
          <p:cNvSpPr/>
          <p:nvPr/>
        </p:nvSpPr>
        <p:spPr>
          <a:xfrm>
            <a:off x="26988" y="466725"/>
            <a:ext cx="8869362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800" kern="100" dirty="0">
                <a:latin typeface="宋体" panose="02010600030101010101" pitchFamily="2" charset="-122"/>
              </a:rPr>
              <a:t>1.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当</a:t>
            </a:r>
            <a:r>
              <a:rPr lang="en-US" altLang="zh-CN" sz="2800" kern="100" dirty="0">
                <a:latin typeface="宋体" panose="02010600030101010101" pitchFamily="2" charset="-122"/>
              </a:rPr>
              <a:t>u=f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时，凸透镜为什么不成像？有什么应用？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435600" y="1625600"/>
            <a:ext cx="2736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</a:rPr>
              <a:t>获得平行光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2725"/>
          <a:stretch>
            <a:fillRect/>
          </a:stretch>
        </p:blipFill>
        <p:spPr bwMode="auto">
          <a:xfrm>
            <a:off x="6724650" y="4064000"/>
            <a:ext cx="127476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725" y="1146175"/>
            <a:ext cx="4038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16" t="24434" r="36357" b="45050"/>
          <a:stretch>
            <a:fillRect/>
          </a:stretch>
        </p:blipFill>
        <p:spPr bwMode="auto">
          <a:xfrm>
            <a:off x="250825" y="4408488"/>
            <a:ext cx="583406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Rectangle 1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b="1">
                <a:solidFill>
                  <a:srgbClr val="0000FF"/>
                </a:solidFill>
                <a:latin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0668" b="4137"/>
          <a:stretch>
            <a:fillRect/>
          </a:stretch>
        </p:blipFill>
        <p:spPr bwMode="auto">
          <a:xfrm>
            <a:off x="6853238" y="5087938"/>
            <a:ext cx="1150937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950" y="260350"/>
            <a:ext cx="306863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32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蝴蝶杯显影释疑</a:t>
            </a:r>
            <a:endParaRPr lang="zh-CN" altLang="en-US" sz="3200" dirty="0"/>
          </a:p>
        </p:txBody>
      </p:sp>
      <p:pic>
        <p:nvPicPr>
          <p:cNvPr id="45059" name="Picture 2" descr="ON%Q7M2FMXKA[{2`LQCV8}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914"/>
          <a:stretch>
            <a:fillRect/>
          </a:stretch>
        </p:blipFill>
        <p:spPr bwMode="auto">
          <a:xfrm>
            <a:off x="107950" y="957263"/>
            <a:ext cx="3508375" cy="274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536950" y="3068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03625" y="787400"/>
          <a:ext cx="5427663" cy="3084513"/>
        </p:xfrm>
        <a:graphic>
          <a:graphicData uri="http://schemas.openxmlformats.org/presentationml/2006/ole">
            <p:oleObj spid="_x0000_s45065" name="BMP 图像" r:id="rId4" imgW="2933333" imgH="1666667" progId="PBrush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0" y="4292600"/>
            <a:ext cx="9144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kern="100" dirty="0">
                <a:latin typeface="Times New Roman" panose="02020603050405020304" pitchFamily="18" charset="0"/>
              </a:rPr>
              <a:t>a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）没酒水时，蝴蝶图片在凸透镜的焦点上。</a:t>
            </a: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kern="100" dirty="0">
                <a:latin typeface="Times New Roman" panose="02020603050405020304" pitchFamily="18" charset="0"/>
              </a:rPr>
              <a:t>b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）注入酒水后，酒水和凸透镜的共同作用相当于增大了凸透镜的焦距，使蝴蝶图片在凸透镜焦点以内，成正立、放大的虚像。</a:t>
            </a: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kern="100" dirty="0">
                <a:latin typeface="Times New Roman" panose="02020603050405020304" pitchFamily="18" charset="0"/>
              </a:rPr>
              <a:t>c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）蝴蝶杯显影光路图。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51"/>
          <p:cNvSpPr txBox="1">
            <a:spLocks noChangeArrowheads="1"/>
          </p:cNvSpPr>
          <p:nvPr/>
        </p:nvSpPr>
        <p:spPr bwMode="auto">
          <a:xfrm>
            <a:off x="2916238" y="115888"/>
            <a:ext cx="24114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kumimoji="1" lang="zh-CN" altLang="en-US" sz="4000" b="1" dirty="0" smtClean="0">
                <a:solidFill>
                  <a:srgbClr val="7030A0"/>
                </a:solidFill>
                <a:latin typeface="+mn-ea"/>
                <a:ea typeface="+mn-ea"/>
              </a:rPr>
              <a:t>课堂小结    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823913"/>
          <a:ext cx="9036049" cy="3514726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057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92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83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34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3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720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7207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9972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9759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物距</a:t>
                      </a:r>
                      <a:r>
                        <a:rPr lang="en-US" sz="2400" kern="100" dirty="0">
                          <a:effectLst/>
                        </a:rPr>
                        <a:t>u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像距</a:t>
                      </a:r>
                      <a:r>
                        <a:rPr lang="en-US" sz="2400" kern="100">
                          <a:effectLst/>
                        </a:rPr>
                        <a:t>v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indent="1147445"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像</a:t>
                      </a:r>
                      <a:r>
                        <a:rPr lang="en-US" sz="2400" kern="100" dirty="0">
                          <a:effectLst/>
                        </a:rPr>
                        <a:t>  </a:t>
                      </a:r>
                      <a:r>
                        <a:rPr lang="zh-CN" sz="2400" kern="100" dirty="0">
                          <a:effectLst/>
                        </a:rPr>
                        <a:t>的</a:t>
                      </a:r>
                      <a:r>
                        <a:rPr lang="en-US" sz="2400" kern="100" dirty="0">
                          <a:effectLst/>
                        </a:rPr>
                        <a:t>  </a:t>
                      </a:r>
                      <a:r>
                        <a:rPr lang="zh-CN" sz="2400" kern="100" dirty="0">
                          <a:effectLst/>
                        </a:rPr>
                        <a:t>特</a:t>
                      </a:r>
                      <a:r>
                        <a:rPr lang="en-US" sz="2400" kern="100" dirty="0">
                          <a:effectLst/>
                        </a:rPr>
                        <a:t>  </a:t>
                      </a:r>
                      <a:r>
                        <a:rPr lang="zh-CN" sz="2400" kern="100" dirty="0">
                          <a:effectLst/>
                        </a:rPr>
                        <a:t>征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应用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75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正倒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大小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虚实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位置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变化规律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7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u&gt;2f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f&lt;v&lt;2f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倒立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缩小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实像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异侧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物近像远像变大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照相机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7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u=2f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v=2f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倒立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等大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实像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异侧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求焦距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7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f&lt;u&lt;2f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v&gt;2f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倒立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放大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实像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异侧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投影仪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1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u=f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indent="3810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不成像，大小不变的圆形光斑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平行光源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951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u&lt;f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正立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放大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虚像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同侧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物远像远像变大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放大镜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79388" y="4437063"/>
            <a:ext cx="8856662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口诀：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一倍焦距分虚实，二倍焦距分大小；</a:t>
            </a:r>
            <a:endParaRPr lang="en-US" altLang="zh-CN" sz="2400" b="1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 pitchFamily="18" charset="0"/>
              </a:rPr>
              <a:t>            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实像总是异侧倒，虚像总是同侧正；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indent="459105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 pitchFamily="18" charset="0"/>
              </a:rPr>
              <a:t>      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物近像远像变大，焦点以内反变化。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0163" y="771525"/>
            <a:ext cx="9144001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在“探究凸透镜成像规律”的实验中，需调节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三者的中心大致在同一高度，即“三心同高”。</a:t>
            </a:r>
            <a:endParaRPr lang="zh-CN" altLang="zh-CN" sz="2400" b="1" kern="100" dirty="0">
              <a:latin typeface="Times New Roman" panose="02020603050405020304" pitchFamily="18" charset="0"/>
            </a:endParaRPr>
          </a:p>
        </p:txBody>
      </p:sp>
      <p:sp>
        <p:nvSpPr>
          <p:cNvPr id="4" name="Text Box 1051"/>
          <p:cNvSpPr txBox="1">
            <a:spLocks noChangeArrowheads="1"/>
          </p:cNvSpPr>
          <p:nvPr/>
        </p:nvSpPr>
        <p:spPr bwMode="auto">
          <a:xfrm>
            <a:off x="0" y="49213"/>
            <a:ext cx="24114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+mn-ea"/>
                <a:ea typeface="+mn-ea"/>
              </a:rPr>
              <a:t>当堂达标</a:t>
            </a:r>
          </a:p>
        </p:txBody>
      </p:sp>
      <p:sp>
        <p:nvSpPr>
          <p:cNvPr id="5" name="矩形 4"/>
          <p:cNvSpPr/>
          <p:nvPr/>
        </p:nvSpPr>
        <p:spPr>
          <a:xfrm>
            <a:off x="30163" y="1987550"/>
            <a:ext cx="9113837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将点燃的蜡烛沿凸透镜的主光轴，从大于二倍焦距处逐渐向透镜移动时，在光屏上可先观察到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的实像；当蜡烛移到距凸透镜二倍焦距时可观察到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的实像；接着移动蜡烛使物距在一、二倍焦距之间，可观察到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的实像；当蜡烛移到距凸透镜焦点时，在光屏上可观察到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，此时凸透镜不成像；接着移动蜡烛使物距小于焦距，此时在光屏上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（“能”或“不能”）承接到蜡烛的像，但可在凸透镜的另一侧观察到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_________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的虚像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zh-CN" altLang="zh-CN" sz="2400" b="1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5425" y="862013"/>
            <a:ext cx="1077913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烛焰</a:t>
            </a: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1800" y="1425575"/>
            <a:ext cx="10064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光屏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9550" y="862013"/>
            <a:ext cx="11080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凸透镜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6288" y="5872163"/>
            <a:ext cx="2449512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正立</a:t>
            </a: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       </a:t>
            </a: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放大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1638" y="2625725"/>
            <a:ext cx="231933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倒立</a:t>
            </a: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           </a:t>
            </a: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缩小</a:t>
            </a: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4708525" y="3195638"/>
            <a:ext cx="224948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倒立</a:t>
            </a: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           </a:t>
            </a: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等大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6958013" y="3763963"/>
            <a:ext cx="21113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倒立</a:t>
            </a: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        </a:t>
            </a: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放大</a:t>
            </a: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179388" y="4797425"/>
            <a:ext cx="17335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zh-CN" sz="2400" b="1" kern="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圆形光斑</a:t>
            </a:r>
            <a:r>
              <a:rPr lang="en-US" altLang="zh-CN" sz="2400" b="1" kern="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28875" y="5373688"/>
            <a:ext cx="8715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不能</a:t>
            </a:r>
            <a:r>
              <a:rPr lang="en-US" altLang="zh-CN" sz="24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蝴蝶杯显影过程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713788" cy="653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588" y="-23813"/>
            <a:ext cx="9145588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400" b="1" kern="100" dirty="0">
                <a:latin typeface="宋体" panose="02010600030101010101" pitchFamily="2" charset="-122"/>
              </a:rPr>
              <a:t>.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同学们在探究“凸透镜成像规律”时，将蜡烛从远处逐渐靠近凸透镜的过程中，蜡烛经过</a:t>
            </a:r>
            <a:r>
              <a:rPr lang="en-US" altLang="zh-CN" sz="2400" b="1" kern="100" dirty="0">
                <a:latin typeface="Times New Roman" panose="02020603050405020304" pitchFamily="18" charset="0"/>
              </a:rPr>
              <a:t>____________ 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位置以后，所成实像由缩小变成放大；经过</a:t>
            </a:r>
            <a:r>
              <a:rPr lang="en-US" altLang="zh-CN" sz="2400" b="1" kern="100" dirty="0">
                <a:latin typeface="Times New Roman" panose="02020603050405020304" pitchFamily="18" charset="0"/>
              </a:rPr>
              <a:t>_____</a:t>
            </a:r>
            <a:r>
              <a:rPr lang="zh-CN" altLang="zh-CN" sz="2400" b="1" kern="100" dirty="0">
                <a:latin typeface="Times New Roman" panose="02020603050405020304" pitchFamily="18" charset="0"/>
              </a:rPr>
              <a:t>位置以后由实像变成虚像。</a:t>
            </a:r>
          </a:p>
        </p:txBody>
      </p:sp>
      <p:sp>
        <p:nvSpPr>
          <p:cNvPr id="48131" name="Rectangle 7"/>
          <p:cNvSpPr>
            <a:spLocks noChangeArrowheads="1"/>
          </p:cNvSpPr>
          <p:nvPr/>
        </p:nvSpPr>
        <p:spPr bwMode="auto">
          <a:xfrm>
            <a:off x="0" y="1679575"/>
            <a:ext cx="9145588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如图所示，凸透镜的焦距为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lOcm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，保持透镜位置不变．当蜡烛在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20cm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刻度处时，为了在光屏的中心找到像，应调整光屏的</a:t>
            </a:r>
            <a:r>
              <a:rPr lang="zh-CN" altLang="en-US" sz="2400" b="1" u="sng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u="sng">
                <a:latin typeface="宋体" panose="02010600030101010101" pitchFamily="2" charset="-122"/>
                <a:cs typeface="Times New Roman" panose="02020603050405020304" pitchFamily="18" charset="0"/>
              </a:rPr>
              <a:t>__  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，并将光屏向</a:t>
            </a:r>
            <a:r>
              <a:rPr lang="zh-CN" altLang="en-US" sz="2400" b="1" u="sng">
                <a:latin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方向移动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zh-CN" altLang="en-US" sz="2400" b="1"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远离透镜</a:t>
            </a:r>
            <a:r>
              <a:rPr lang="zh-CN" altLang="en-US" sz="2400" b="1"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靠近透镜</a:t>
            </a:r>
            <a:r>
              <a:rPr lang="zh-CN" altLang="en-US" sz="2400" b="1">
                <a:cs typeface="Times New Roman" panose="02020603050405020304" pitchFamily="18" charset="0"/>
              </a:rPr>
              <a:t>”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8132" name="Rectangle 8"/>
          <p:cNvSpPr>
            <a:spLocks noChangeArrowheads="1"/>
          </p:cNvSpPr>
          <p:nvPr/>
        </p:nvSpPr>
        <p:spPr bwMode="auto">
          <a:xfrm>
            <a:off x="323850" y="3776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zh-CN" sz="800"/>
              <a:t> </a:t>
            </a:r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2195513" y="1036638"/>
            <a:ext cx="803275" cy="576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焦点</a:t>
            </a:r>
          </a:p>
        </p:txBody>
      </p:sp>
      <p:sp>
        <p:nvSpPr>
          <p:cNvPr id="11" name="矩形 10"/>
          <p:cNvSpPr/>
          <p:nvPr/>
        </p:nvSpPr>
        <p:spPr>
          <a:xfrm>
            <a:off x="3563938" y="596900"/>
            <a:ext cx="180816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二倍焦距处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1974850" y="2744788"/>
            <a:ext cx="14224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靠近透镜</a:t>
            </a:r>
          </a:p>
        </p:txBody>
      </p:sp>
      <p:sp>
        <p:nvSpPr>
          <p:cNvPr id="13" name="矩形 12"/>
          <p:cNvSpPr/>
          <p:nvPr/>
        </p:nvSpPr>
        <p:spPr>
          <a:xfrm>
            <a:off x="7885113" y="2351088"/>
            <a:ext cx="8032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高度</a:t>
            </a:r>
            <a:endParaRPr lang="zh-CN" altLang="en-US" sz="2400" dirty="0"/>
          </a:p>
        </p:txBody>
      </p:sp>
      <p:pic>
        <p:nvPicPr>
          <p:cNvPr id="48137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587750"/>
            <a:ext cx="593407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4763"/>
            <a:ext cx="9144000" cy="64071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宋体" panose="02010600030101010101" pitchFamily="2" charset="-122"/>
              </a:rPr>
              <a:t>5.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如图</a:t>
            </a:r>
            <a:r>
              <a:rPr lang="zh-CN" altLang="en-US" sz="2400" b="1" dirty="0">
                <a:latin typeface="+mn-ea"/>
                <a:ea typeface="+mn-ea"/>
                <a:cs typeface="宋体" panose="02010600030101010101" pitchFamily="2" charset="-122"/>
              </a:rPr>
              <a:t>所示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ea"/>
                <a:ea typeface="+mn-ea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ea"/>
                <a:ea typeface="+mn-ea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ea"/>
                <a:ea typeface="+mn-ea"/>
                <a:cs typeface="宋体" panose="02010600030101010101" pitchFamily="2" charset="-122"/>
              </a:rPr>
              <a:t>c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ea"/>
                <a:ea typeface="+mn-ea"/>
                <a:cs typeface="宋体" panose="02010600030101010101" pitchFamily="2" charset="-122"/>
              </a:rPr>
              <a:t>d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是距凸透镜不同距离的四个点，</a:t>
            </a:r>
            <a:r>
              <a:rPr lang="en-US" altLang="zh-CN" sz="2400" b="1" i="1" dirty="0">
                <a:latin typeface="+mn-ea"/>
                <a:ea typeface="+mn-ea"/>
                <a:cs typeface="宋体" panose="02010600030101010101" pitchFamily="2" charset="-122"/>
              </a:rPr>
              <a:t>F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为焦点．其中照相机是根据物体放在</a:t>
            </a:r>
            <a:r>
              <a:rPr lang="en-US" altLang="zh-CN" sz="2400" b="1" u="sng" dirty="0">
                <a:latin typeface="+mn-ea"/>
                <a:ea typeface="+mn-ea"/>
                <a:cs typeface="宋体" panose="02010600030101010101" pitchFamily="2" charset="-122"/>
              </a:rPr>
              <a:t>      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点时的成像特点制成的，幻灯机是根据物体放在</a:t>
            </a:r>
            <a:r>
              <a:rPr lang="en-US" altLang="zh-CN" sz="2400" b="1" u="sng" dirty="0">
                <a:latin typeface="+mn-ea"/>
                <a:ea typeface="+mn-ea"/>
                <a:cs typeface="宋体" panose="02010600030101010101" pitchFamily="2" charset="-122"/>
              </a:rPr>
              <a:t>      </a:t>
            </a:r>
            <a:r>
              <a:rPr lang="zh-CN" altLang="zh-CN" sz="2400" b="1" dirty="0">
                <a:latin typeface="+mn-ea"/>
                <a:ea typeface="+mn-ea"/>
                <a:cs typeface="宋体" panose="02010600030101010101" pitchFamily="2" charset="-122"/>
              </a:rPr>
              <a:t>点时的成像特点制成的．</a:t>
            </a: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sz="2400" b="1" kern="100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sz="2400" b="1" kern="100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sz="2400" b="1" kern="100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sz="2400" b="1" kern="100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r>
              <a:rPr lang="zh-CN" altLang="zh-CN" sz="2400" b="1" kern="100" dirty="0">
                <a:latin typeface="+mn-ea"/>
                <a:ea typeface="+mn-ea"/>
              </a:rPr>
              <a:t>．用凸透镜正对着太阳，发现在凸透镜的另一侧</a:t>
            </a:r>
            <a:r>
              <a:rPr lang="en-US" altLang="zh-CN" sz="2400" b="1" kern="100" dirty="0">
                <a:latin typeface="+mn-ea"/>
                <a:ea typeface="+mn-ea"/>
              </a:rPr>
              <a:t>10cm</a:t>
            </a:r>
            <a:r>
              <a:rPr lang="zh-CN" altLang="zh-CN" sz="2400" b="1" kern="100" dirty="0">
                <a:latin typeface="+mn-ea"/>
                <a:ea typeface="+mn-ea"/>
              </a:rPr>
              <a:t>处的光屏上得到一个亮点，若将点燃的蜡烛放在位于凸透镜前</a:t>
            </a:r>
            <a:r>
              <a:rPr lang="en-US" altLang="zh-CN" sz="2400" b="1" kern="100" dirty="0">
                <a:latin typeface="+mn-ea"/>
                <a:ea typeface="+mn-ea"/>
              </a:rPr>
              <a:t>15cm</a:t>
            </a:r>
            <a:r>
              <a:rPr lang="zh-CN" altLang="zh-CN" sz="2400" b="1" kern="100" dirty="0">
                <a:latin typeface="+mn-ea"/>
                <a:ea typeface="+mn-ea"/>
              </a:rPr>
              <a:t>处时，光屏上得到的像是（ 　）</a:t>
            </a: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</a:rPr>
              <a:t>A</a:t>
            </a:r>
            <a:r>
              <a:rPr lang="zh-CN" altLang="zh-CN" sz="2400" b="1" kern="100" dirty="0">
                <a:latin typeface="+mn-ea"/>
                <a:ea typeface="+mn-ea"/>
              </a:rPr>
              <a:t>．正立放大的像　</a:t>
            </a:r>
            <a:r>
              <a:rPr lang="en-US" altLang="zh-CN" sz="2400" b="1" kern="100" dirty="0">
                <a:latin typeface="+mn-ea"/>
                <a:ea typeface="+mn-ea"/>
              </a:rPr>
              <a:t> B.</a:t>
            </a:r>
            <a:r>
              <a:rPr lang="zh-CN" altLang="zh-CN" sz="2400" b="1" kern="100" dirty="0">
                <a:latin typeface="+mn-ea"/>
                <a:ea typeface="+mn-ea"/>
              </a:rPr>
              <a:t>正立缩小的像</a:t>
            </a:r>
            <a:r>
              <a:rPr lang="en-US" altLang="zh-CN" sz="2400" b="1" kern="100" dirty="0">
                <a:latin typeface="+mn-ea"/>
                <a:ea typeface="+mn-ea"/>
              </a:rPr>
              <a:t>    </a:t>
            </a: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</a:rPr>
              <a:t>C.</a:t>
            </a:r>
            <a:r>
              <a:rPr lang="zh-CN" altLang="zh-CN" sz="2400" b="1" kern="100" dirty="0">
                <a:latin typeface="+mn-ea"/>
                <a:ea typeface="+mn-ea"/>
              </a:rPr>
              <a:t>倒立缩小的像　</a:t>
            </a:r>
            <a:r>
              <a:rPr lang="en-US" altLang="zh-CN" sz="2400" b="1" kern="100" dirty="0">
                <a:latin typeface="+mn-ea"/>
                <a:ea typeface="+mn-ea"/>
              </a:rPr>
              <a:t>  D.</a:t>
            </a:r>
            <a:r>
              <a:rPr lang="zh-CN" altLang="zh-CN" sz="2400" b="1" kern="100" dirty="0">
                <a:latin typeface="+mn-ea"/>
                <a:ea typeface="+mn-ea"/>
              </a:rPr>
              <a:t>倒立放大的像</a:t>
            </a:r>
            <a:endParaRPr lang="zh-CN" altLang="zh-CN" sz="2400" dirty="0"/>
          </a:p>
        </p:txBody>
      </p:sp>
      <p:pic>
        <p:nvPicPr>
          <p:cNvPr id="49155" name="Picture 2" descr="wps_clip_image_25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557338"/>
            <a:ext cx="6337300" cy="205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00338" y="877888"/>
            <a:ext cx="473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   </a:t>
            </a:r>
            <a:r>
              <a:rPr lang="en-US" altLang="zh-CN" sz="2400">
                <a:solidFill>
                  <a:srgbClr val="FF0000"/>
                </a:solidFill>
              </a:rPr>
              <a:t>c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05313" y="415925"/>
            <a:ext cx="333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</a:rPr>
              <a:t>a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8538" y="4437063"/>
            <a:ext cx="3397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600" b="1" kern="100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55776" y="2644170"/>
            <a:ext cx="489654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谢  谢！</a:t>
            </a:r>
          </a:p>
        </p:txBody>
      </p:sp>
      <p:pic>
        <p:nvPicPr>
          <p:cNvPr id="2" name="时光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189538"/>
            <a:ext cx="15462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51"/>
          <p:cNvSpPr txBox="1">
            <a:spLocks noChangeArrowheads="1"/>
          </p:cNvSpPr>
          <p:nvPr/>
        </p:nvSpPr>
        <p:spPr bwMode="auto">
          <a:xfrm>
            <a:off x="0" y="0"/>
            <a:ext cx="24114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kumimoji="1" lang="zh-CN" altLang="en-US" sz="4000" b="1" dirty="0" smtClean="0">
                <a:solidFill>
                  <a:srgbClr val="7030A0"/>
                </a:solidFill>
                <a:latin typeface="+mn-ea"/>
                <a:ea typeface="+mn-ea"/>
              </a:rPr>
              <a:t>规律再现</a:t>
            </a:r>
          </a:p>
        </p:txBody>
      </p:sp>
      <p:sp>
        <p:nvSpPr>
          <p:cNvPr id="2" name="矩形 1">
            <a:hlinkClick r:id="rId4" action="ppaction://hlinksldjump"/>
          </p:cNvPr>
          <p:cNvSpPr/>
          <p:nvPr/>
        </p:nvSpPr>
        <p:spPr>
          <a:xfrm>
            <a:off x="8496067" y="3717032"/>
            <a:ext cx="647933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返</a:t>
            </a:r>
            <a:endParaRPr lang="en-US" altLang="zh-CN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>
              <a:defRPr/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回</a:t>
            </a:r>
          </a:p>
        </p:txBody>
      </p:sp>
    </p:spTree>
    <p:controls>
      <p:control spid="52232" name="ShockwaveFlash1" r:id="rId2" imgW="8352381" imgH="583165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ChangeArrowheads="1"/>
          </p:cNvSpPr>
          <p:nvPr/>
        </p:nvSpPr>
        <p:spPr bwMode="auto">
          <a:xfrm>
            <a:off x="365760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23" name="Rectangle 9"/>
          <p:cNvSpPr>
            <a:spLocks noChangeArrowheads="1"/>
          </p:cNvSpPr>
          <p:nvPr/>
        </p:nvSpPr>
        <p:spPr bwMode="auto">
          <a:xfrm>
            <a:off x="3333750" y="2724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423" name="Text Box 63"/>
          <p:cNvSpPr txBox="1">
            <a:spLocks noChangeArrowheads="1"/>
          </p:cNvSpPr>
          <p:nvPr/>
        </p:nvSpPr>
        <p:spPr bwMode="auto">
          <a:xfrm>
            <a:off x="1331913" y="0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latin typeface="黑体" panose="02010609060101010101" pitchFamily="49" charset="-122"/>
                <a:ea typeface="黑体" panose="02010609060101010101" pitchFamily="49" charset="-122"/>
              </a:rPr>
              <a:t>镜头</a:t>
            </a:r>
            <a:r>
              <a:rPr lang="en-US" altLang="zh-CN" sz="18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1800" b="1">
                <a:latin typeface="黑体" panose="02010609060101010101" pitchFamily="49" charset="-122"/>
                <a:ea typeface="黑体" panose="02010609060101010101" pitchFamily="49" charset="-122"/>
              </a:rPr>
              <a:t>凸透镜</a:t>
            </a:r>
            <a:r>
              <a:rPr lang="en-US" altLang="zh-CN" sz="18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15424" name="Text Box 64"/>
          <p:cNvSpPr txBox="1">
            <a:spLocks noChangeArrowheads="1"/>
          </p:cNvSpPr>
          <p:nvPr/>
        </p:nvSpPr>
        <p:spPr bwMode="auto">
          <a:xfrm>
            <a:off x="4284663" y="981075"/>
            <a:ext cx="54927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1800" b="1">
                <a:latin typeface="黑体" panose="02010609060101010101" pitchFamily="49" charset="-122"/>
                <a:ea typeface="黑体" panose="02010609060101010101" pitchFamily="49" charset="-122"/>
              </a:rPr>
              <a:t>像</a:t>
            </a:r>
            <a:r>
              <a:rPr lang="en-US" altLang="zh-CN" sz="18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  <p:pic>
        <p:nvPicPr>
          <p:cNvPr id="15471" name="Picture 111" descr="x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333375"/>
            <a:ext cx="7921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72" name="Picture 112" descr="xx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0025" y="995363"/>
            <a:ext cx="1301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73" name="Text Box 113"/>
          <p:cNvSpPr txBox="1">
            <a:spLocks noChangeArrowheads="1"/>
          </p:cNvSpPr>
          <p:nvPr/>
        </p:nvSpPr>
        <p:spPr bwMode="auto">
          <a:xfrm>
            <a:off x="5110163" y="604838"/>
            <a:ext cx="3792537" cy="9556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照相机成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缩小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实像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30729" name="Line 180"/>
          <p:cNvSpPr>
            <a:spLocks noChangeShapeType="1"/>
          </p:cNvSpPr>
          <p:nvPr/>
        </p:nvSpPr>
        <p:spPr bwMode="auto">
          <a:xfrm>
            <a:off x="-100013" y="2349500"/>
            <a:ext cx="9144001" cy="0"/>
          </a:xfrm>
          <a:prstGeom prst="line">
            <a:avLst/>
          </a:prstGeom>
          <a:noFill/>
          <a:ln w="9525">
            <a:solidFill>
              <a:srgbClr val="090C4B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5542" name="Text Box 182"/>
          <p:cNvSpPr txBox="1">
            <a:spLocks noChangeArrowheads="1"/>
          </p:cNvSpPr>
          <p:nvPr/>
        </p:nvSpPr>
        <p:spPr bwMode="auto">
          <a:xfrm>
            <a:off x="5076825" y="2636838"/>
            <a:ext cx="3825875" cy="9540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投影仪成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放大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实像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30731" name="Line 183"/>
          <p:cNvSpPr>
            <a:spLocks noChangeShapeType="1"/>
          </p:cNvSpPr>
          <p:nvPr/>
        </p:nvSpPr>
        <p:spPr bwMode="auto">
          <a:xfrm>
            <a:off x="-241300" y="4784725"/>
            <a:ext cx="9144000" cy="0"/>
          </a:xfrm>
          <a:prstGeom prst="line">
            <a:avLst/>
          </a:prstGeom>
          <a:noFill/>
          <a:ln w="9525">
            <a:solidFill>
              <a:srgbClr val="090C4B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5544" name="Text Box 184"/>
          <p:cNvSpPr txBox="1">
            <a:spLocks noChangeArrowheads="1"/>
          </p:cNvSpPr>
          <p:nvPr/>
        </p:nvSpPr>
        <p:spPr bwMode="auto">
          <a:xfrm>
            <a:off x="4859338" y="5013325"/>
            <a:ext cx="3960812" cy="954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放大镜</a:t>
            </a:r>
            <a:r>
              <a:rPr lang="zh-CN" altLang="en-US" sz="2800" b="1">
                <a:ea typeface="黑体" panose="02010609060101010101" pitchFamily="49" charset="-122"/>
              </a:rPr>
              <a:t>成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正立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放大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虚像</a:t>
            </a:r>
            <a:r>
              <a:rPr lang="zh-CN" altLang="en-US" sz="1800" b="1">
                <a:ea typeface="华文行楷" panose="02010800040101010101" pitchFamily="2" charset="-122"/>
              </a:rPr>
              <a:t>。</a:t>
            </a:r>
          </a:p>
        </p:txBody>
      </p:sp>
      <p:sp>
        <p:nvSpPr>
          <p:cNvPr id="15545" name="Text Box 185"/>
          <p:cNvSpPr txBox="1">
            <a:spLocks noChangeArrowheads="1"/>
          </p:cNvSpPr>
          <p:nvPr/>
        </p:nvSpPr>
        <p:spPr bwMode="auto">
          <a:xfrm>
            <a:off x="1187450" y="3933825"/>
            <a:ext cx="1366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1800" b="1"/>
              <a:t>投影仪</a:t>
            </a:r>
          </a:p>
        </p:txBody>
      </p:sp>
      <p:grpSp>
        <p:nvGrpSpPr>
          <p:cNvPr id="30734" name="组合 2"/>
          <p:cNvGrpSpPr>
            <a:grpSpLocks/>
          </p:cNvGrpSpPr>
          <p:nvPr/>
        </p:nvGrpSpPr>
        <p:grpSpPr bwMode="auto">
          <a:xfrm>
            <a:off x="395288" y="188913"/>
            <a:ext cx="4608512" cy="6577012"/>
            <a:chOff x="395288" y="188913"/>
            <a:chExt cx="4608512" cy="6577615"/>
          </a:xfrm>
        </p:grpSpPr>
        <p:grpSp>
          <p:nvGrpSpPr>
            <p:cNvPr id="30760" name="Group 49"/>
            <p:cNvGrpSpPr>
              <a:grpSpLocks/>
            </p:cNvGrpSpPr>
            <p:nvPr/>
          </p:nvGrpSpPr>
          <p:grpSpPr bwMode="auto">
            <a:xfrm>
              <a:off x="2959100" y="188913"/>
              <a:ext cx="1152525" cy="2109787"/>
              <a:chOff x="3239" y="1178"/>
              <a:chExt cx="1248" cy="1584"/>
            </a:xfrm>
          </p:grpSpPr>
          <p:sp>
            <p:nvSpPr>
              <p:cNvPr id="30832" name="Oval 50"/>
              <p:cNvSpPr>
                <a:spLocks noChangeArrowheads="1"/>
              </p:cNvSpPr>
              <p:nvPr/>
            </p:nvSpPr>
            <p:spPr bwMode="auto">
              <a:xfrm>
                <a:off x="3239" y="1658"/>
                <a:ext cx="144" cy="672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30833" name="Line 51"/>
              <p:cNvSpPr>
                <a:spLocks noChangeShapeType="1"/>
              </p:cNvSpPr>
              <p:nvPr/>
            </p:nvSpPr>
            <p:spPr bwMode="auto">
              <a:xfrm>
                <a:off x="3287" y="1658"/>
                <a:ext cx="67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34" name="Line 52"/>
              <p:cNvSpPr>
                <a:spLocks noChangeShapeType="1"/>
              </p:cNvSpPr>
              <p:nvPr/>
            </p:nvSpPr>
            <p:spPr bwMode="auto">
              <a:xfrm>
                <a:off x="3287" y="2330"/>
                <a:ext cx="72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35" name="Line 53"/>
              <p:cNvSpPr>
                <a:spLocks noChangeShapeType="1"/>
              </p:cNvSpPr>
              <p:nvPr/>
            </p:nvSpPr>
            <p:spPr bwMode="auto">
              <a:xfrm flipV="1">
                <a:off x="3959" y="1178"/>
                <a:ext cx="0" cy="48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36" name="Line 54"/>
              <p:cNvSpPr>
                <a:spLocks noChangeShapeType="1"/>
              </p:cNvSpPr>
              <p:nvPr/>
            </p:nvSpPr>
            <p:spPr bwMode="auto">
              <a:xfrm>
                <a:off x="4007" y="2330"/>
                <a:ext cx="0" cy="43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37" name="Line 55"/>
              <p:cNvSpPr>
                <a:spLocks noChangeShapeType="1"/>
              </p:cNvSpPr>
              <p:nvPr/>
            </p:nvSpPr>
            <p:spPr bwMode="auto">
              <a:xfrm>
                <a:off x="3959" y="1178"/>
                <a:ext cx="52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38" name="Line 56"/>
              <p:cNvSpPr>
                <a:spLocks noChangeShapeType="1"/>
              </p:cNvSpPr>
              <p:nvPr/>
            </p:nvSpPr>
            <p:spPr bwMode="auto">
              <a:xfrm>
                <a:off x="4007" y="2762"/>
                <a:ext cx="48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39" name="Line 57"/>
              <p:cNvSpPr>
                <a:spLocks noChangeShapeType="1"/>
              </p:cNvSpPr>
              <p:nvPr/>
            </p:nvSpPr>
            <p:spPr bwMode="auto">
              <a:xfrm>
                <a:off x="4487" y="1178"/>
                <a:ext cx="0" cy="158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30761" name="Group 58"/>
            <p:cNvGrpSpPr>
              <a:grpSpLocks/>
            </p:cNvGrpSpPr>
            <p:nvPr/>
          </p:nvGrpSpPr>
          <p:grpSpPr bwMode="auto">
            <a:xfrm>
              <a:off x="395288" y="476250"/>
              <a:ext cx="3671887" cy="1871663"/>
              <a:chOff x="793" y="1482"/>
              <a:chExt cx="3683" cy="1285"/>
            </a:xfrm>
          </p:grpSpPr>
          <p:sp>
            <p:nvSpPr>
              <p:cNvPr id="30828" name="Freeform 59"/>
              <p:cNvSpPr>
                <a:spLocks/>
              </p:cNvSpPr>
              <p:nvPr/>
            </p:nvSpPr>
            <p:spPr bwMode="auto">
              <a:xfrm>
                <a:off x="793" y="1482"/>
                <a:ext cx="3673" cy="661"/>
              </a:xfrm>
              <a:custGeom>
                <a:avLst/>
                <a:gdLst>
                  <a:gd name="T0" fmla="*/ 0 w 3673"/>
                  <a:gd name="T1" fmla="*/ 0 h 661"/>
                  <a:gd name="T2" fmla="*/ 3673 w 3673"/>
                  <a:gd name="T3" fmla="*/ 661 h 66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673" h="661">
                    <a:moveTo>
                      <a:pt x="0" y="0"/>
                    </a:moveTo>
                    <a:lnTo>
                      <a:pt x="3673" y="661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29" name="Freeform 60"/>
              <p:cNvSpPr>
                <a:spLocks/>
              </p:cNvSpPr>
              <p:nvPr/>
            </p:nvSpPr>
            <p:spPr bwMode="auto">
              <a:xfrm>
                <a:off x="793" y="1851"/>
                <a:ext cx="3683" cy="916"/>
              </a:xfrm>
              <a:custGeom>
                <a:avLst/>
                <a:gdLst>
                  <a:gd name="T0" fmla="*/ 0 w 3683"/>
                  <a:gd name="T1" fmla="*/ 916 h 916"/>
                  <a:gd name="T2" fmla="*/ 3683 w 3683"/>
                  <a:gd name="T3" fmla="*/ 0 h 916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683" h="916">
                    <a:moveTo>
                      <a:pt x="0" y="916"/>
                    </a:moveTo>
                    <a:lnTo>
                      <a:pt x="3683" y="0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30" name="Freeform 61"/>
              <p:cNvSpPr>
                <a:spLocks/>
              </p:cNvSpPr>
              <p:nvPr/>
            </p:nvSpPr>
            <p:spPr bwMode="auto">
              <a:xfrm>
                <a:off x="1383" y="2469"/>
                <a:ext cx="579" cy="153"/>
              </a:xfrm>
              <a:custGeom>
                <a:avLst/>
                <a:gdLst>
                  <a:gd name="T0" fmla="*/ 0 w 572"/>
                  <a:gd name="T1" fmla="*/ 35218109 h 74"/>
                  <a:gd name="T2" fmla="*/ 711 w 572"/>
                  <a:gd name="T3" fmla="*/ 0 h 7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72" h="74">
                    <a:moveTo>
                      <a:pt x="0" y="74"/>
                    </a:moveTo>
                    <a:lnTo>
                      <a:pt x="572" y="0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31" name="Freeform 62"/>
              <p:cNvSpPr>
                <a:spLocks/>
              </p:cNvSpPr>
              <p:nvPr/>
            </p:nvSpPr>
            <p:spPr bwMode="auto">
              <a:xfrm>
                <a:off x="1292" y="1570"/>
                <a:ext cx="691" cy="130"/>
              </a:xfrm>
              <a:custGeom>
                <a:avLst/>
                <a:gdLst>
                  <a:gd name="T0" fmla="*/ 0 w 691"/>
                  <a:gd name="T1" fmla="*/ 0 h 130"/>
                  <a:gd name="T2" fmla="*/ 691 w 691"/>
                  <a:gd name="T3" fmla="*/ 130 h 13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91" h="130">
                    <a:moveTo>
                      <a:pt x="0" y="0"/>
                    </a:moveTo>
                    <a:lnTo>
                      <a:pt x="691" y="130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30762" name="Group 181"/>
            <p:cNvGrpSpPr>
              <a:grpSpLocks/>
            </p:cNvGrpSpPr>
            <p:nvPr/>
          </p:nvGrpSpPr>
          <p:grpSpPr bwMode="auto">
            <a:xfrm>
              <a:off x="395288" y="2419350"/>
              <a:ext cx="4608512" cy="2336800"/>
              <a:chOff x="249" y="1524"/>
              <a:chExt cx="2903" cy="1472"/>
            </a:xfrm>
          </p:grpSpPr>
          <p:sp>
            <p:nvSpPr>
              <p:cNvPr id="30764" name="Rectangle 144"/>
              <p:cNvSpPr>
                <a:spLocks noChangeArrowheads="1"/>
              </p:cNvSpPr>
              <p:nvPr/>
            </p:nvSpPr>
            <p:spPr bwMode="auto">
              <a:xfrm flipH="1">
                <a:off x="249" y="1525"/>
                <a:ext cx="48" cy="127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30765" name="AutoShape 116"/>
              <p:cNvSpPr>
                <a:spLocks noChangeArrowheads="1"/>
              </p:cNvSpPr>
              <p:nvPr/>
            </p:nvSpPr>
            <p:spPr bwMode="auto">
              <a:xfrm>
                <a:off x="2092" y="2568"/>
                <a:ext cx="726" cy="4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493 w 21600"/>
                  <a:gd name="T13" fmla="*/ 4492 h 21600"/>
                  <a:gd name="T14" fmla="*/ 17107 w 21600"/>
                  <a:gd name="T15" fmla="*/ 1710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66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66" name="Rectangle 117"/>
              <p:cNvSpPr>
                <a:spLocks noChangeArrowheads="1"/>
              </p:cNvSpPr>
              <p:nvPr/>
            </p:nvSpPr>
            <p:spPr bwMode="auto">
              <a:xfrm flipV="1">
                <a:off x="2092" y="2524"/>
                <a:ext cx="725" cy="4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grpSp>
            <p:nvGrpSpPr>
              <p:cNvPr id="30767" name="Group 118"/>
              <p:cNvGrpSpPr>
                <a:grpSpLocks/>
              </p:cNvGrpSpPr>
              <p:nvPr/>
            </p:nvGrpSpPr>
            <p:grpSpPr bwMode="auto">
              <a:xfrm>
                <a:off x="2272" y="1625"/>
                <a:ext cx="499" cy="888"/>
                <a:chOff x="3755" y="636"/>
                <a:chExt cx="1078" cy="1649"/>
              </a:xfrm>
            </p:grpSpPr>
            <p:sp>
              <p:nvSpPr>
                <p:cNvPr id="30821" name="Oval 119"/>
                <p:cNvSpPr>
                  <a:spLocks noChangeArrowheads="1"/>
                </p:cNvSpPr>
                <p:nvPr/>
              </p:nvSpPr>
              <p:spPr bwMode="auto">
                <a:xfrm>
                  <a:off x="3755" y="1068"/>
                  <a:ext cx="768" cy="96"/>
                </a:xfrm>
                <a:prstGeom prst="ellipse">
                  <a:avLst/>
                </a:prstGeom>
                <a:solidFill>
                  <a:srgbClr val="FFFF00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30822" name="Rectangle 120"/>
                <p:cNvSpPr>
                  <a:spLocks noChangeArrowheads="1"/>
                </p:cNvSpPr>
                <p:nvPr/>
              </p:nvSpPr>
              <p:spPr bwMode="auto">
                <a:xfrm>
                  <a:off x="4785" y="845"/>
                  <a:ext cx="48" cy="144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30823" name="Rectangle 121"/>
                <p:cNvSpPr>
                  <a:spLocks noChangeArrowheads="1"/>
                </p:cNvSpPr>
                <p:nvPr/>
              </p:nvSpPr>
              <p:spPr bwMode="auto">
                <a:xfrm>
                  <a:off x="4497" y="1105"/>
                  <a:ext cx="288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grpSp>
              <p:nvGrpSpPr>
                <p:cNvPr id="30824" name="lxqlx8"/>
                <p:cNvGrpSpPr>
                  <a:grpSpLocks/>
                </p:cNvGrpSpPr>
                <p:nvPr/>
              </p:nvGrpSpPr>
              <p:grpSpPr bwMode="auto">
                <a:xfrm rot="2398839" flipV="1">
                  <a:off x="3851" y="636"/>
                  <a:ext cx="576" cy="63"/>
                  <a:chOff x="4373" y="6238"/>
                  <a:chExt cx="3035" cy="93"/>
                </a:xfrm>
              </p:grpSpPr>
              <p:sp>
                <p:nvSpPr>
                  <p:cNvPr id="30826" name="Rectangle 123" descr="浅色上对角线"/>
                  <p:cNvSpPr>
                    <a:spLocks noChangeArrowheads="1"/>
                  </p:cNvSpPr>
                  <p:nvPr/>
                </p:nvSpPr>
                <p:spPr bwMode="auto">
                  <a:xfrm>
                    <a:off x="4373" y="6239"/>
                    <a:ext cx="3021" cy="92"/>
                  </a:xfrm>
                  <a:prstGeom prst="rect">
                    <a:avLst/>
                  </a:prstGeom>
                  <a:pattFill prst="ltUpDiag">
                    <a:fgClr>
                      <a:srgbClr val="000000"/>
                    </a:fgClr>
                    <a:bgClr>
                      <a:srgbClr val="FFFFFF"/>
                    </a:bgClr>
                  </a:pattFill>
                  <a:ln w="285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/>
                  </a:p>
                </p:txBody>
              </p:sp>
              <p:sp>
                <p:nvSpPr>
                  <p:cNvPr id="30827" name="Line 124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6238"/>
                    <a:ext cx="303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0825" name="Rectangle 125"/>
                <p:cNvSpPr>
                  <a:spLocks noChangeArrowheads="1"/>
                </p:cNvSpPr>
                <p:nvPr/>
              </p:nvSpPr>
              <p:spPr bwMode="auto">
                <a:xfrm>
                  <a:off x="4331" y="828"/>
                  <a:ext cx="480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</p:grpSp>
          <p:sp>
            <p:nvSpPr>
              <p:cNvPr id="30768" name="Text Box 126"/>
              <p:cNvSpPr txBox="1">
                <a:spLocks noChangeArrowheads="1"/>
              </p:cNvSpPr>
              <p:nvPr/>
            </p:nvSpPr>
            <p:spPr bwMode="auto">
              <a:xfrm>
                <a:off x="2863" y="1524"/>
                <a:ext cx="289" cy="9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镜头</a:t>
                </a:r>
                <a:r>
                  <a:rPr lang="en-US" altLang="zh-CN" sz="1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(</a:t>
                </a:r>
                <a:r>
                  <a:rPr lang="zh-CN" altLang="en-US" sz="1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凸透镜</a:t>
                </a:r>
                <a:r>
                  <a:rPr lang="en-US" altLang="zh-CN" sz="1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)</a:t>
                </a:r>
              </a:p>
            </p:txBody>
          </p:sp>
          <p:grpSp>
            <p:nvGrpSpPr>
              <p:cNvPr id="30769" name="Group 127"/>
              <p:cNvGrpSpPr>
                <a:grpSpLocks/>
              </p:cNvGrpSpPr>
              <p:nvPr/>
            </p:nvGrpSpPr>
            <p:grpSpPr bwMode="auto">
              <a:xfrm>
                <a:off x="341" y="1589"/>
                <a:ext cx="2176" cy="961"/>
                <a:chOff x="839" y="709"/>
                <a:chExt cx="3216" cy="1248"/>
              </a:xfrm>
            </p:grpSpPr>
            <p:sp>
              <p:nvSpPr>
                <p:cNvPr id="30817" name="Line 128"/>
                <p:cNvSpPr>
                  <a:spLocks noChangeShapeType="1"/>
                </p:cNvSpPr>
                <p:nvPr/>
              </p:nvSpPr>
              <p:spPr bwMode="auto">
                <a:xfrm flipH="1">
                  <a:off x="839" y="709"/>
                  <a:ext cx="2976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18" name="Line 129"/>
                <p:cNvSpPr>
                  <a:spLocks noChangeShapeType="1"/>
                </p:cNvSpPr>
                <p:nvPr/>
              </p:nvSpPr>
              <p:spPr bwMode="auto">
                <a:xfrm flipH="1">
                  <a:off x="839" y="949"/>
                  <a:ext cx="3216" cy="1008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19" name="Line 130"/>
                <p:cNvSpPr>
                  <a:spLocks noChangeShapeType="1"/>
                </p:cNvSpPr>
                <p:nvPr/>
              </p:nvSpPr>
              <p:spPr bwMode="auto">
                <a:xfrm flipH="1">
                  <a:off x="2327" y="1399"/>
                  <a:ext cx="288" cy="9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20" name="Line 131"/>
                <p:cNvSpPr>
                  <a:spLocks noChangeShapeType="1"/>
                </p:cNvSpPr>
                <p:nvPr/>
              </p:nvSpPr>
              <p:spPr bwMode="auto">
                <a:xfrm flipH="1">
                  <a:off x="2279" y="709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30770" name="AutoShape 132"/>
              <p:cNvSpPr>
                <a:spLocks noChangeArrowheads="1"/>
              </p:cNvSpPr>
              <p:nvPr/>
            </p:nvSpPr>
            <p:spPr bwMode="auto">
              <a:xfrm>
                <a:off x="278" y="1570"/>
                <a:ext cx="91" cy="998"/>
              </a:xfrm>
              <a:prstGeom prst="upArrow">
                <a:avLst>
                  <a:gd name="adj1" fmla="val 50000"/>
                  <a:gd name="adj2" fmla="val 274176"/>
                </a:avLst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grpSp>
            <p:nvGrpSpPr>
              <p:cNvPr id="30771" name="Group 133"/>
              <p:cNvGrpSpPr>
                <a:grpSpLocks/>
              </p:cNvGrpSpPr>
              <p:nvPr/>
            </p:nvGrpSpPr>
            <p:grpSpPr bwMode="auto">
              <a:xfrm>
                <a:off x="2245" y="1616"/>
                <a:ext cx="482" cy="906"/>
                <a:chOff x="3622" y="712"/>
                <a:chExt cx="720" cy="1632"/>
              </a:xfrm>
            </p:grpSpPr>
            <p:sp>
              <p:nvSpPr>
                <p:cNvPr id="30813" name="Line 134"/>
                <p:cNvSpPr>
                  <a:spLocks noChangeShapeType="1"/>
                </p:cNvSpPr>
                <p:nvPr/>
              </p:nvSpPr>
              <p:spPr bwMode="auto">
                <a:xfrm flipH="1" flipV="1">
                  <a:off x="3814" y="712"/>
                  <a:ext cx="528" cy="1632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14" name="Line 135"/>
                <p:cNvSpPr>
                  <a:spLocks noChangeShapeType="1"/>
                </p:cNvSpPr>
                <p:nvPr/>
              </p:nvSpPr>
              <p:spPr bwMode="auto">
                <a:xfrm flipV="1">
                  <a:off x="3622" y="952"/>
                  <a:ext cx="432" cy="1392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15" name="Line 136"/>
                <p:cNvSpPr>
                  <a:spLocks noChangeShapeType="1"/>
                </p:cNvSpPr>
                <p:nvPr/>
              </p:nvSpPr>
              <p:spPr bwMode="auto">
                <a:xfrm flipH="1" flipV="1">
                  <a:off x="4189" y="1864"/>
                  <a:ext cx="48" cy="144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16" name="Line 137"/>
                <p:cNvSpPr>
                  <a:spLocks noChangeShapeType="1"/>
                </p:cNvSpPr>
                <p:nvPr/>
              </p:nvSpPr>
              <p:spPr bwMode="auto">
                <a:xfrm flipV="1">
                  <a:off x="3709" y="1912"/>
                  <a:ext cx="48" cy="144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72" name="Group 138"/>
              <p:cNvGrpSpPr>
                <a:grpSpLocks/>
              </p:cNvGrpSpPr>
              <p:nvPr/>
            </p:nvGrpSpPr>
            <p:grpSpPr bwMode="auto">
              <a:xfrm>
                <a:off x="2501" y="2522"/>
                <a:ext cx="227" cy="318"/>
                <a:chOff x="4513" y="2069"/>
                <a:chExt cx="182" cy="363"/>
              </a:xfrm>
            </p:grpSpPr>
            <p:sp>
              <p:nvSpPr>
                <p:cNvPr id="30811" name="Line 139"/>
                <p:cNvSpPr>
                  <a:spLocks noChangeShapeType="1"/>
                </p:cNvSpPr>
                <p:nvPr/>
              </p:nvSpPr>
              <p:spPr bwMode="auto">
                <a:xfrm flipV="1">
                  <a:off x="4513" y="2069"/>
                  <a:ext cx="182" cy="363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12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574" y="2178"/>
                  <a:ext cx="60" cy="145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73" name="Group 141"/>
              <p:cNvGrpSpPr>
                <a:grpSpLocks/>
              </p:cNvGrpSpPr>
              <p:nvPr/>
            </p:nvGrpSpPr>
            <p:grpSpPr bwMode="auto">
              <a:xfrm>
                <a:off x="2228" y="2522"/>
                <a:ext cx="182" cy="318"/>
                <a:chOff x="4241" y="2069"/>
                <a:chExt cx="151" cy="327"/>
              </a:xfrm>
            </p:grpSpPr>
            <p:sp>
              <p:nvSpPr>
                <p:cNvPr id="30809" name="Line 142"/>
                <p:cNvSpPr>
                  <a:spLocks noChangeShapeType="1"/>
                </p:cNvSpPr>
                <p:nvPr/>
              </p:nvSpPr>
              <p:spPr bwMode="auto">
                <a:xfrm flipH="1" flipV="1">
                  <a:off x="4241" y="2069"/>
                  <a:ext cx="151" cy="327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10" name="Line 143"/>
                <p:cNvSpPr>
                  <a:spLocks noChangeShapeType="1"/>
                </p:cNvSpPr>
                <p:nvPr/>
              </p:nvSpPr>
              <p:spPr bwMode="auto">
                <a:xfrm flipH="1" flipV="1">
                  <a:off x="4296" y="2178"/>
                  <a:ext cx="60" cy="145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74" name="Group 145"/>
              <p:cNvGrpSpPr>
                <a:grpSpLocks/>
              </p:cNvGrpSpPr>
              <p:nvPr/>
            </p:nvGrpSpPr>
            <p:grpSpPr bwMode="auto">
              <a:xfrm>
                <a:off x="1593" y="2296"/>
                <a:ext cx="1134" cy="366"/>
                <a:chOff x="2806" y="1960"/>
                <a:chExt cx="1488" cy="452"/>
              </a:xfrm>
            </p:grpSpPr>
            <p:sp>
              <p:nvSpPr>
                <p:cNvPr id="30807" name="AutoShape 146"/>
                <p:cNvSpPr>
                  <a:spLocks noChangeArrowheads="1"/>
                </p:cNvSpPr>
                <p:nvPr/>
              </p:nvSpPr>
              <p:spPr bwMode="auto">
                <a:xfrm>
                  <a:off x="3670" y="2200"/>
                  <a:ext cx="624" cy="96"/>
                </a:xfrm>
                <a:prstGeom prst="rightArrow">
                  <a:avLst>
                    <a:gd name="adj1" fmla="val 50000"/>
                    <a:gd name="adj2" fmla="val 162500"/>
                  </a:avLst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30808" name="Text Box 147"/>
                <p:cNvSpPr txBox="1">
                  <a:spLocks noChangeArrowheads="1"/>
                </p:cNvSpPr>
                <p:nvPr/>
              </p:nvSpPr>
              <p:spPr bwMode="auto">
                <a:xfrm>
                  <a:off x="2806" y="1960"/>
                  <a:ext cx="768" cy="4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600" b="1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投影片（物）</a:t>
                  </a:r>
                </a:p>
              </p:txBody>
            </p:sp>
          </p:grpSp>
          <p:sp>
            <p:nvSpPr>
              <p:cNvPr id="30775" name="Text Box 148"/>
              <p:cNvSpPr txBox="1">
                <a:spLocks noChangeArrowheads="1"/>
              </p:cNvSpPr>
              <p:nvPr/>
            </p:nvSpPr>
            <p:spPr bwMode="auto">
              <a:xfrm>
                <a:off x="335" y="2023"/>
                <a:ext cx="44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像</a:t>
                </a:r>
              </a:p>
            </p:txBody>
          </p:sp>
          <p:grpSp>
            <p:nvGrpSpPr>
              <p:cNvPr id="30776" name="lxqdxt11"/>
              <p:cNvGrpSpPr>
                <a:grpSpLocks/>
              </p:cNvGrpSpPr>
              <p:nvPr/>
            </p:nvGrpSpPr>
            <p:grpSpPr bwMode="auto">
              <a:xfrm>
                <a:off x="2410" y="2794"/>
                <a:ext cx="91" cy="181"/>
                <a:chOff x="1936" y="6723"/>
                <a:chExt cx="1874" cy="2763"/>
              </a:xfrm>
            </p:grpSpPr>
            <p:grpSp>
              <p:nvGrpSpPr>
                <p:cNvPr id="30778" name="Group 150"/>
                <p:cNvGrpSpPr>
                  <a:grpSpLocks noChangeAspect="1"/>
                </p:cNvGrpSpPr>
                <p:nvPr/>
              </p:nvGrpSpPr>
              <p:grpSpPr bwMode="auto">
                <a:xfrm>
                  <a:off x="2658" y="9339"/>
                  <a:ext cx="462" cy="147"/>
                  <a:chOff x="6549" y="5081"/>
                  <a:chExt cx="498" cy="198"/>
                </a:xfrm>
              </p:grpSpPr>
              <p:sp>
                <p:nvSpPr>
                  <p:cNvPr id="30805" name="Freeform 151"/>
                  <p:cNvSpPr>
                    <a:spLocks noChangeAspect="1"/>
                  </p:cNvSpPr>
                  <p:nvPr/>
                </p:nvSpPr>
                <p:spPr bwMode="auto">
                  <a:xfrm>
                    <a:off x="6549" y="5081"/>
                    <a:ext cx="498" cy="198"/>
                  </a:xfrm>
                  <a:custGeom>
                    <a:avLst/>
                    <a:gdLst>
                      <a:gd name="T0" fmla="*/ 0 w 498"/>
                      <a:gd name="T1" fmla="*/ 0 h 198"/>
                      <a:gd name="T2" fmla="*/ 101 w 498"/>
                      <a:gd name="T3" fmla="*/ 157 h 198"/>
                      <a:gd name="T4" fmla="*/ 110 w 498"/>
                      <a:gd name="T5" fmla="*/ 167 h 198"/>
                      <a:gd name="T6" fmla="*/ 121 w 498"/>
                      <a:gd name="T7" fmla="*/ 173 h 198"/>
                      <a:gd name="T8" fmla="*/ 136 w 498"/>
                      <a:gd name="T9" fmla="*/ 178 h 198"/>
                      <a:gd name="T10" fmla="*/ 153 w 498"/>
                      <a:gd name="T11" fmla="*/ 186 h 198"/>
                      <a:gd name="T12" fmla="*/ 174 w 498"/>
                      <a:gd name="T13" fmla="*/ 190 h 198"/>
                      <a:gd name="T14" fmla="*/ 188 w 498"/>
                      <a:gd name="T15" fmla="*/ 191 h 198"/>
                      <a:gd name="T16" fmla="*/ 205 w 498"/>
                      <a:gd name="T17" fmla="*/ 194 h 198"/>
                      <a:gd name="T18" fmla="*/ 222 w 498"/>
                      <a:gd name="T19" fmla="*/ 195 h 198"/>
                      <a:gd name="T20" fmla="*/ 243 w 498"/>
                      <a:gd name="T21" fmla="*/ 198 h 198"/>
                      <a:gd name="T22" fmla="*/ 257 w 498"/>
                      <a:gd name="T23" fmla="*/ 198 h 198"/>
                      <a:gd name="T24" fmla="*/ 278 w 498"/>
                      <a:gd name="T25" fmla="*/ 195 h 198"/>
                      <a:gd name="T26" fmla="*/ 295 w 498"/>
                      <a:gd name="T27" fmla="*/ 194 h 198"/>
                      <a:gd name="T28" fmla="*/ 315 w 498"/>
                      <a:gd name="T29" fmla="*/ 191 h 198"/>
                      <a:gd name="T30" fmla="*/ 332 w 498"/>
                      <a:gd name="T31" fmla="*/ 190 h 198"/>
                      <a:gd name="T32" fmla="*/ 349 w 498"/>
                      <a:gd name="T33" fmla="*/ 185 h 198"/>
                      <a:gd name="T34" fmla="*/ 366 w 498"/>
                      <a:gd name="T35" fmla="*/ 181 h 198"/>
                      <a:gd name="T36" fmla="*/ 380 w 498"/>
                      <a:gd name="T37" fmla="*/ 173 h 198"/>
                      <a:gd name="T38" fmla="*/ 392 w 498"/>
                      <a:gd name="T39" fmla="*/ 165 h 198"/>
                      <a:gd name="T40" fmla="*/ 397 w 498"/>
                      <a:gd name="T41" fmla="*/ 160 h 198"/>
                      <a:gd name="T42" fmla="*/ 405 w 498"/>
                      <a:gd name="T43" fmla="*/ 152 h 198"/>
                      <a:gd name="T44" fmla="*/ 498 w 498"/>
                      <a:gd name="T45" fmla="*/ 0 h 198"/>
                      <a:gd name="T46" fmla="*/ 0 w 498"/>
                      <a:gd name="T47" fmla="*/ 0 h 19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498" h="198">
                        <a:moveTo>
                          <a:pt x="0" y="0"/>
                        </a:moveTo>
                        <a:lnTo>
                          <a:pt x="101" y="157"/>
                        </a:lnTo>
                        <a:lnTo>
                          <a:pt x="110" y="167"/>
                        </a:lnTo>
                        <a:lnTo>
                          <a:pt x="121" y="173"/>
                        </a:lnTo>
                        <a:lnTo>
                          <a:pt x="136" y="178"/>
                        </a:lnTo>
                        <a:lnTo>
                          <a:pt x="153" y="186"/>
                        </a:lnTo>
                        <a:lnTo>
                          <a:pt x="174" y="190"/>
                        </a:lnTo>
                        <a:lnTo>
                          <a:pt x="188" y="191"/>
                        </a:lnTo>
                        <a:lnTo>
                          <a:pt x="205" y="194"/>
                        </a:lnTo>
                        <a:lnTo>
                          <a:pt x="222" y="195"/>
                        </a:lnTo>
                        <a:lnTo>
                          <a:pt x="243" y="198"/>
                        </a:lnTo>
                        <a:lnTo>
                          <a:pt x="257" y="198"/>
                        </a:lnTo>
                        <a:lnTo>
                          <a:pt x="278" y="195"/>
                        </a:lnTo>
                        <a:lnTo>
                          <a:pt x="295" y="194"/>
                        </a:lnTo>
                        <a:lnTo>
                          <a:pt x="315" y="191"/>
                        </a:lnTo>
                        <a:lnTo>
                          <a:pt x="332" y="190"/>
                        </a:lnTo>
                        <a:lnTo>
                          <a:pt x="349" y="185"/>
                        </a:lnTo>
                        <a:lnTo>
                          <a:pt x="366" y="181"/>
                        </a:lnTo>
                        <a:lnTo>
                          <a:pt x="380" y="173"/>
                        </a:lnTo>
                        <a:lnTo>
                          <a:pt x="392" y="165"/>
                        </a:lnTo>
                        <a:lnTo>
                          <a:pt x="397" y="160"/>
                        </a:lnTo>
                        <a:lnTo>
                          <a:pt x="405" y="152"/>
                        </a:lnTo>
                        <a:lnTo>
                          <a:pt x="49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06" name="Freeform 152"/>
                  <p:cNvSpPr>
                    <a:spLocks noChangeAspect="1"/>
                  </p:cNvSpPr>
                  <p:nvPr/>
                </p:nvSpPr>
                <p:spPr bwMode="auto">
                  <a:xfrm>
                    <a:off x="6627" y="5081"/>
                    <a:ext cx="222" cy="198"/>
                  </a:xfrm>
                  <a:custGeom>
                    <a:avLst/>
                    <a:gdLst>
                      <a:gd name="T0" fmla="*/ 0 w 222"/>
                      <a:gd name="T1" fmla="*/ 0 h 198"/>
                      <a:gd name="T2" fmla="*/ 62 w 222"/>
                      <a:gd name="T3" fmla="*/ 178 h 198"/>
                      <a:gd name="T4" fmla="*/ 75 w 222"/>
                      <a:gd name="T5" fmla="*/ 186 h 198"/>
                      <a:gd name="T6" fmla="*/ 96 w 222"/>
                      <a:gd name="T7" fmla="*/ 190 h 198"/>
                      <a:gd name="T8" fmla="*/ 110 w 222"/>
                      <a:gd name="T9" fmla="*/ 191 h 198"/>
                      <a:gd name="T10" fmla="*/ 127 w 222"/>
                      <a:gd name="T11" fmla="*/ 194 h 198"/>
                      <a:gd name="T12" fmla="*/ 144 w 222"/>
                      <a:gd name="T13" fmla="*/ 195 h 198"/>
                      <a:gd name="T14" fmla="*/ 165 w 222"/>
                      <a:gd name="T15" fmla="*/ 198 h 198"/>
                      <a:gd name="T16" fmla="*/ 179 w 222"/>
                      <a:gd name="T17" fmla="*/ 198 h 198"/>
                      <a:gd name="T18" fmla="*/ 200 w 222"/>
                      <a:gd name="T19" fmla="*/ 195 h 198"/>
                      <a:gd name="T20" fmla="*/ 222 w 222"/>
                      <a:gd name="T21" fmla="*/ 0 h 198"/>
                      <a:gd name="T22" fmla="*/ 0 w 222"/>
                      <a:gd name="T23" fmla="*/ 0 h 19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22" h="198">
                        <a:moveTo>
                          <a:pt x="0" y="0"/>
                        </a:moveTo>
                        <a:lnTo>
                          <a:pt x="62" y="178"/>
                        </a:lnTo>
                        <a:lnTo>
                          <a:pt x="75" y="186"/>
                        </a:lnTo>
                        <a:lnTo>
                          <a:pt x="96" y="190"/>
                        </a:lnTo>
                        <a:lnTo>
                          <a:pt x="110" y="191"/>
                        </a:lnTo>
                        <a:lnTo>
                          <a:pt x="127" y="194"/>
                        </a:lnTo>
                        <a:lnTo>
                          <a:pt x="144" y="195"/>
                        </a:lnTo>
                        <a:lnTo>
                          <a:pt x="165" y="198"/>
                        </a:lnTo>
                        <a:lnTo>
                          <a:pt x="179" y="198"/>
                        </a:lnTo>
                        <a:lnTo>
                          <a:pt x="200" y="195"/>
                        </a:lnTo>
                        <a:lnTo>
                          <a:pt x="22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0779" name="Freeform 153"/>
                <p:cNvSpPr>
                  <a:spLocks noChangeAspect="1"/>
                </p:cNvSpPr>
                <p:nvPr/>
              </p:nvSpPr>
              <p:spPr bwMode="auto">
                <a:xfrm>
                  <a:off x="2447" y="8837"/>
                  <a:ext cx="847" cy="533"/>
                </a:xfrm>
                <a:custGeom>
                  <a:avLst/>
                  <a:gdLst>
                    <a:gd name="T0" fmla="*/ 6 w 913"/>
                    <a:gd name="T1" fmla="*/ 1 h 718"/>
                    <a:gd name="T2" fmla="*/ 6 w 913"/>
                    <a:gd name="T3" fmla="*/ 1 h 718"/>
                    <a:gd name="T4" fmla="*/ 6 w 913"/>
                    <a:gd name="T5" fmla="*/ 1 h 718"/>
                    <a:gd name="T6" fmla="*/ 6 w 913"/>
                    <a:gd name="T7" fmla="*/ 1 h 718"/>
                    <a:gd name="T8" fmla="*/ 6 w 913"/>
                    <a:gd name="T9" fmla="*/ 1 h 718"/>
                    <a:gd name="T10" fmla="*/ 6 w 913"/>
                    <a:gd name="T11" fmla="*/ 1 h 718"/>
                    <a:gd name="T12" fmla="*/ 9 w 913"/>
                    <a:gd name="T13" fmla="*/ 1 h 718"/>
                    <a:gd name="T14" fmla="*/ 7 w 913"/>
                    <a:gd name="T15" fmla="*/ 1 h 718"/>
                    <a:gd name="T16" fmla="*/ 6 w 913"/>
                    <a:gd name="T17" fmla="*/ 1 h 718"/>
                    <a:gd name="T18" fmla="*/ 6 w 913"/>
                    <a:gd name="T19" fmla="*/ 1 h 718"/>
                    <a:gd name="T20" fmla="*/ 6 w 913"/>
                    <a:gd name="T21" fmla="*/ 1 h 718"/>
                    <a:gd name="T22" fmla="*/ 7 w 913"/>
                    <a:gd name="T23" fmla="*/ 1 h 718"/>
                    <a:gd name="T24" fmla="*/ 7 w 913"/>
                    <a:gd name="T25" fmla="*/ 1 h 718"/>
                    <a:gd name="T26" fmla="*/ 6 w 913"/>
                    <a:gd name="T27" fmla="*/ 1 h 718"/>
                    <a:gd name="T28" fmla="*/ 0 w 913"/>
                    <a:gd name="T29" fmla="*/ 1 h 718"/>
                    <a:gd name="T30" fmla="*/ 6 w 913"/>
                    <a:gd name="T31" fmla="*/ 1 h 718"/>
                    <a:gd name="T32" fmla="*/ 8 w 913"/>
                    <a:gd name="T33" fmla="*/ 1 h 718"/>
                    <a:gd name="T34" fmla="*/ 8 w 913"/>
                    <a:gd name="T35" fmla="*/ 2 h 718"/>
                    <a:gd name="T36" fmla="*/ 6 w 913"/>
                    <a:gd name="T37" fmla="*/ 2 h 718"/>
                    <a:gd name="T38" fmla="*/ 6 w 913"/>
                    <a:gd name="T39" fmla="*/ 2 h 718"/>
                    <a:gd name="T40" fmla="*/ 11 w 913"/>
                    <a:gd name="T41" fmla="*/ 2 h 718"/>
                    <a:gd name="T42" fmla="*/ 28 w 913"/>
                    <a:gd name="T43" fmla="*/ 3 h 718"/>
                    <a:gd name="T44" fmla="*/ 43 w 913"/>
                    <a:gd name="T45" fmla="*/ 3 h 718"/>
                    <a:gd name="T46" fmla="*/ 56 w 913"/>
                    <a:gd name="T47" fmla="*/ 3 h 718"/>
                    <a:gd name="T48" fmla="*/ 81 w 913"/>
                    <a:gd name="T49" fmla="*/ 3 h 718"/>
                    <a:gd name="T50" fmla="*/ 103 w 913"/>
                    <a:gd name="T51" fmla="*/ 3 h 718"/>
                    <a:gd name="T52" fmla="*/ 136 w 913"/>
                    <a:gd name="T53" fmla="*/ 3 h 718"/>
                    <a:gd name="T54" fmla="*/ 161 w 913"/>
                    <a:gd name="T55" fmla="*/ 3 h 718"/>
                    <a:gd name="T56" fmla="*/ 181 w 913"/>
                    <a:gd name="T57" fmla="*/ 3 h 718"/>
                    <a:gd name="T58" fmla="*/ 194 w 913"/>
                    <a:gd name="T59" fmla="*/ 3 h 718"/>
                    <a:gd name="T60" fmla="*/ 200 w 913"/>
                    <a:gd name="T61" fmla="*/ 3 h 718"/>
                    <a:gd name="T62" fmla="*/ 226 w 913"/>
                    <a:gd name="T63" fmla="*/ 2 h 718"/>
                    <a:gd name="T64" fmla="*/ 232 w 913"/>
                    <a:gd name="T65" fmla="*/ 2 h 718"/>
                    <a:gd name="T66" fmla="*/ 232 w 913"/>
                    <a:gd name="T67" fmla="*/ 2 h 718"/>
                    <a:gd name="T68" fmla="*/ 228 w 913"/>
                    <a:gd name="T69" fmla="*/ 1 h 718"/>
                    <a:gd name="T70" fmla="*/ 228 w 913"/>
                    <a:gd name="T71" fmla="*/ 1 h 718"/>
                    <a:gd name="T72" fmla="*/ 232 w 913"/>
                    <a:gd name="T73" fmla="*/ 1 h 718"/>
                    <a:gd name="T74" fmla="*/ 235 w 913"/>
                    <a:gd name="T75" fmla="*/ 1 h 718"/>
                    <a:gd name="T76" fmla="*/ 236 w 913"/>
                    <a:gd name="T77" fmla="*/ 1 h 718"/>
                    <a:gd name="T78" fmla="*/ 233 w 913"/>
                    <a:gd name="T79" fmla="*/ 1 h 718"/>
                    <a:gd name="T80" fmla="*/ 231 w 913"/>
                    <a:gd name="T81" fmla="*/ 1 h 718"/>
                    <a:gd name="T82" fmla="*/ 231 w 913"/>
                    <a:gd name="T83" fmla="*/ 1 h 718"/>
                    <a:gd name="T84" fmla="*/ 233 w 913"/>
                    <a:gd name="T85" fmla="*/ 1 h 718"/>
                    <a:gd name="T86" fmla="*/ 235 w 913"/>
                    <a:gd name="T87" fmla="*/ 1 h 718"/>
                    <a:gd name="T88" fmla="*/ 232 w 913"/>
                    <a:gd name="T89" fmla="*/ 1 h 718"/>
                    <a:gd name="T90" fmla="*/ 231 w 913"/>
                    <a:gd name="T91" fmla="*/ 1 h 718"/>
                    <a:gd name="T92" fmla="*/ 232 w 913"/>
                    <a:gd name="T93" fmla="*/ 1 h 718"/>
                    <a:gd name="T94" fmla="*/ 235 w 913"/>
                    <a:gd name="T95" fmla="*/ 1 h 718"/>
                    <a:gd name="T96" fmla="*/ 237 w 913"/>
                    <a:gd name="T97" fmla="*/ 1 h 718"/>
                    <a:gd name="T98" fmla="*/ 233 w 913"/>
                    <a:gd name="T99" fmla="*/ 1 h 718"/>
                    <a:gd name="T100" fmla="*/ 232 w 913"/>
                    <a:gd name="T101" fmla="*/ 1 h 718"/>
                    <a:gd name="T102" fmla="*/ 232 w 913"/>
                    <a:gd name="T103" fmla="*/ 1 h 718"/>
                    <a:gd name="T104" fmla="*/ 6 w 913"/>
                    <a:gd name="T105" fmla="*/ 0 h 7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913" h="718">
                      <a:moveTo>
                        <a:pt x="26" y="0"/>
                      </a:moveTo>
                      <a:lnTo>
                        <a:pt x="21" y="20"/>
                      </a:lnTo>
                      <a:lnTo>
                        <a:pt x="23" y="29"/>
                      </a:lnTo>
                      <a:lnTo>
                        <a:pt x="25" y="38"/>
                      </a:lnTo>
                      <a:lnTo>
                        <a:pt x="26" y="59"/>
                      </a:lnTo>
                      <a:lnTo>
                        <a:pt x="23" y="73"/>
                      </a:lnTo>
                      <a:lnTo>
                        <a:pt x="17" y="86"/>
                      </a:lnTo>
                      <a:lnTo>
                        <a:pt x="12" y="96"/>
                      </a:lnTo>
                      <a:lnTo>
                        <a:pt x="6" y="113"/>
                      </a:lnTo>
                      <a:lnTo>
                        <a:pt x="6" y="126"/>
                      </a:lnTo>
                      <a:lnTo>
                        <a:pt x="12" y="138"/>
                      </a:lnTo>
                      <a:lnTo>
                        <a:pt x="17" y="149"/>
                      </a:lnTo>
                      <a:lnTo>
                        <a:pt x="29" y="162"/>
                      </a:lnTo>
                      <a:lnTo>
                        <a:pt x="34" y="176"/>
                      </a:lnTo>
                      <a:lnTo>
                        <a:pt x="34" y="185"/>
                      </a:lnTo>
                      <a:lnTo>
                        <a:pt x="30" y="195"/>
                      </a:lnTo>
                      <a:lnTo>
                        <a:pt x="21" y="204"/>
                      </a:lnTo>
                      <a:lnTo>
                        <a:pt x="13" y="216"/>
                      </a:lnTo>
                      <a:lnTo>
                        <a:pt x="8" y="225"/>
                      </a:lnTo>
                      <a:lnTo>
                        <a:pt x="6" y="236"/>
                      </a:lnTo>
                      <a:lnTo>
                        <a:pt x="12" y="248"/>
                      </a:lnTo>
                      <a:lnTo>
                        <a:pt x="19" y="259"/>
                      </a:lnTo>
                      <a:lnTo>
                        <a:pt x="26" y="269"/>
                      </a:lnTo>
                      <a:lnTo>
                        <a:pt x="30" y="278"/>
                      </a:lnTo>
                      <a:lnTo>
                        <a:pt x="34" y="288"/>
                      </a:lnTo>
                      <a:lnTo>
                        <a:pt x="30" y="301"/>
                      </a:lnTo>
                      <a:lnTo>
                        <a:pt x="21" y="313"/>
                      </a:lnTo>
                      <a:lnTo>
                        <a:pt x="12" y="322"/>
                      </a:lnTo>
                      <a:lnTo>
                        <a:pt x="2" y="337"/>
                      </a:lnTo>
                      <a:lnTo>
                        <a:pt x="0" y="349"/>
                      </a:lnTo>
                      <a:lnTo>
                        <a:pt x="4" y="362"/>
                      </a:lnTo>
                      <a:lnTo>
                        <a:pt x="13" y="372"/>
                      </a:lnTo>
                      <a:lnTo>
                        <a:pt x="23" y="383"/>
                      </a:lnTo>
                      <a:lnTo>
                        <a:pt x="33" y="396"/>
                      </a:lnTo>
                      <a:lnTo>
                        <a:pt x="38" y="414"/>
                      </a:lnTo>
                      <a:lnTo>
                        <a:pt x="33" y="431"/>
                      </a:lnTo>
                      <a:lnTo>
                        <a:pt x="23" y="444"/>
                      </a:lnTo>
                      <a:lnTo>
                        <a:pt x="19" y="455"/>
                      </a:lnTo>
                      <a:lnTo>
                        <a:pt x="19" y="466"/>
                      </a:lnTo>
                      <a:lnTo>
                        <a:pt x="21" y="473"/>
                      </a:lnTo>
                      <a:lnTo>
                        <a:pt x="29" y="484"/>
                      </a:lnTo>
                      <a:lnTo>
                        <a:pt x="42" y="499"/>
                      </a:lnTo>
                      <a:lnTo>
                        <a:pt x="64" y="528"/>
                      </a:lnTo>
                      <a:lnTo>
                        <a:pt x="107" y="573"/>
                      </a:lnTo>
                      <a:lnTo>
                        <a:pt x="144" y="609"/>
                      </a:lnTo>
                      <a:lnTo>
                        <a:pt x="166" y="629"/>
                      </a:lnTo>
                      <a:lnTo>
                        <a:pt x="190" y="643"/>
                      </a:lnTo>
                      <a:lnTo>
                        <a:pt x="217" y="660"/>
                      </a:lnTo>
                      <a:lnTo>
                        <a:pt x="255" y="681"/>
                      </a:lnTo>
                      <a:lnTo>
                        <a:pt x="313" y="701"/>
                      </a:lnTo>
                      <a:lnTo>
                        <a:pt x="356" y="710"/>
                      </a:lnTo>
                      <a:lnTo>
                        <a:pt x="401" y="716"/>
                      </a:lnTo>
                      <a:lnTo>
                        <a:pt x="460" y="718"/>
                      </a:lnTo>
                      <a:lnTo>
                        <a:pt x="523" y="716"/>
                      </a:lnTo>
                      <a:lnTo>
                        <a:pt x="578" y="714"/>
                      </a:lnTo>
                      <a:lnTo>
                        <a:pt x="625" y="706"/>
                      </a:lnTo>
                      <a:lnTo>
                        <a:pt x="667" y="697"/>
                      </a:lnTo>
                      <a:lnTo>
                        <a:pt x="697" y="685"/>
                      </a:lnTo>
                      <a:lnTo>
                        <a:pt x="723" y="672"/>
                      </a:lnTo>
                      <a:lnTo>
                        <a:pt x="744" y="659"/>
                      </a:lnTo>
                      <a:lnTo>
                        <a:pt x="761" y="647"/>
                      </a:lnTo>
                      <a:lnTo>
                        <a:pt x="778" y="629"/>
                      </a:lnTo>
                      <a:lnTo>
                        <a:pt x="832" y="556"/>
                      </a:lnTo>
                      <a:lnTo>
                        <a:pt x="874" y="493"/>
                      </a:lnTo>
                      <a:lnTo>
                        <a:pt x="890" y="461"/>
                      </a:lnTo>
                      <a:lnTo>
                        <a:pt x="894" y="448"/>
                      </a:lnTo>
                      <a:lnTo>
                        <a:pt x="895" y="438"/>
                      </a:lnTo>
                      <a:lnTo>
                        <a:pt x="895" y="427"/>
                      </a:lnTo>
                      <a:lnTo>
                        <a:pt x="887" y="414"/>
                      </a:lnTo>
                      <a:lnTo>
                        <a:pt x="882" y="406"/>
                      </a:lnTo>
                      <a:lnTo>
                        <a:pt x="879" y="394"/>
                      </a:lnTo>
                      <a:lnTo>
                        <a:pt x="882" y="381"/>
                      </a:lnTo>
                      <a:lnTo>
                        <a:pt x="887" y="372"/>
                      </a:lnTo>
                      <a:lnTo>
                        <a:pt x="894" y="362"/>
                      </a:lnTo>
                      <a:lnTo>
                        <a:pt x="900" y="352"/>
                      </a:lnTo>
                      <a:lnTo>
                        <a:pt x="908" y="341"/>
                      </a:lnTo>
                      <a:lnTo>
                        <a:pt x="913" y="330"/>
                      </a:lnTo>
                      <a:lnTo>
                        <a:pt x="912" y="316"/>
                      </a:lnTo>
                      <a:lnTo>
                        <a:pt x="907" y="305"/>
                      </a:lnTo>
                      <a:lnTo>
                        <a:pt x="900" y="295"/>
                      </a:lnTo>
                      <a:lnTo>
                        <a:pt x="894" y="286"/>
                      </a:lnTo>
                      <a:lnTo>
                        <a:pt x="886" y="275"/>
                      </a:lnTo>
                      <a:lnTo>
                        <a:pt x="883" y="263"/>
                      </a:lnTo>
                      <a:lnTo>
                        <a:pt x="886" y="254"/>
                      </a:lnTo>
                      <a:lnTo>
                        <a:pt x="895" y="240"/>
                      </a:lnTo>
                      <a:lnTo>
                        <a:pt x="904" y="229"/>
                      </a:lnTo>
                      <a:lnTo>
                        <a:pt x="908" y="217"/>
                      </a:lnTo>
                      <a:lnTo>
                        <a:pt x="908" y="202"/>
                      </a:lnTo>
                      <a:lnTo>
                        <a:pt x="903" y="187"/>
                      </a:lnTo>
                      <a:lnTo>
                        <a:pt x="894" y="176"/>
                      </a:lnTo>
                      <a:lnTo>
                        <a:pt x="890" y="168"/>
                      </a:lnTo>
                      <a:lnTo>
                        <a:pt x="886" y="155"/>
                      </a:lnTo>
                      <a:lnTo>
                        <a:pt x="887" y="141"/>
                      </a:lnTo>
                      <a:lnTo>
                        <a:pt x="895" y="130"/>
                      </a:lnTo>
                      <a:lnTo>
                        <a:pt x="900" y="122"/>
                      </a:lnTo>
                      <a:lnTo>
                        <a:pt x="908" y="113"/>
                      </a:lnTo>
                      <a:lnTo>
                        <a:pt x="912" y="101"/>
                      </a:lnTo>
                      <a:lnTo>
                        <a:pt x="913" y="88"/>
                      </a:lnTo>
                      <a:lnTo>
                        <a:pt x="911" y="80"/>
                      </a:lnTo>
                      <a:lnTo>
                        <a:pt x="903" y="67"/>
                      </a:lnTo>
                      <a:lnTo>
                        <a:pt x="895" y="56"/>
                      </a:lnTo>
                      <a:lnTo>
                        <a:pt x="890" y="42"/>
                      </a:lnTo>
                      <a:lnTo>
                        <a:pt x="890" y="29"/>
                      </a:lnTo>
                      <a:lnTo>
                        <a:pt x="894" y="18"/>
                      </a:lnTo>
                      <a:lnTo>
                        <a:pt x="891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0" name="Freeform 154"/>
                <p:cNvSpPr>
                  <a:spLocks noChangeAspect="1"/>
                </p:cNvSpPr>
                <p:nvPr/>
              </p:nvSpPr>
              <p:spPr bwMode="auto">
                <a:xfrm>
                  <a:off x="2452" y="8880"/>
                  <a:ext cx="105" cy="74"/>
                </a:xfrm>
                <a:custGeom>
                  <a:avLst/>
                  <a:gdLst>
                    <a:gd name="T0" fmla="*/ 6 w 113"/>
                    <a:gd name="T1" fmla="*/ 0 h 99"/>
                    <a:gd name="T2" fmla="*/ 7 w 113"/>
                    <a:gd name="T3" fmla="*/ 1 h 99"/>
                    <a:gd name="T4" fmla="*/ 7 w 113"/>
                    <a:gd name="T5" fmla="*/ 1 h 99"/>
                    <a:gd name="T6" fmla="*/ 13 w 113"/>
                    <a:gd name="T7" fmla="*/ 1 h 99"/>
                    <a:gd name="T8" fmla="*/ 19 w 113"/>
                    <a:gd name="T9" fmla="*/ 1 h 99"/>
                    <a:gd name="T10" fmla="*/ 25 w 113"/>
                    <a:gd name="T11" fmla="*/ 1 h 99"/>
                    <a:gd name="T12" fmla="*/ 31 w 113"/>
                    <a:gd name="T13" fmla="*/ 1 h 99"/>
                    <a:gd name="T14" fmla="*/ 28 w 113"/>
                    <a:gd name="T15" fmla="*/ 1 h 99"/>
                    <a:gd name="T16" fmla="*/ 20 w 113"/>
                    <a:gd name="T17" fmla="*/ 1 h 99"/>
                    <a:gd name="T18" fmla="*/ 13 w 113"/>
                    <a:gd name="T19" fmla="*/ 1 h 99"/>
                    <a:gd name="T20" fmla="*/ 7 w 113"/>
                    <a:gd name="T21" fmla="*/ 1 h 99"/>
                    <a:gd name="T22" fmla="*/ 7 w 113"/>
                    <a:gd name="T23" fmla="*/ 1 h 99"/>
                    <a:gd name="T24" fmla="*/ 7 w 113"/>
                    <a:gd name="T25" fmla="*/ 1 h 99"/>
                    <a:gd name="T26" fmla="*/ 7 w 113"/>
                    <a:gd name="T27" fmla="*/ 1 h 99"/>
                    <a:gd name="T28" fmla="*/ 7 w 113"/>
                    <a:gd name="T29" fmla="*/ 1 h 99"/>
                    <a:gd name="T30" fmla="*/ 2 w 113"/>
                    <a:gd name="T31" fmla="*/ 1 h 99"/>
                    <a:gd name="T32" fmla="*/ 0 w 113"/>
                    <a:gd name="T33" fmla="*/ 1 h 99"/>
                    <a:gd name="T34" fmla="*/ 6 w 113"/>
                    <a:gd name="T35" fmla="*/ 0 h 9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13" h="99">
                      <a:moveTo>
                        <a:pt x="6" y="0"/>
                      </a:moveTo>
                      <a:lnTo>
                        <a:pt x="13" y="13"/>
                      </a:lnTo>
                      <a:lnTo>
                        <a:pt x="24" y="26"/>
                      </a:lnTo>
                      <a:lnTo>
                        <a:pt x="44" y="43"/>
                      </a:lnTo>
                      <a:lnTo>
                        <a:pt x="68" y="57"/>
                      </a:lnTo>
                      <a:lnTo>
                        <a:pt x="91" y="66"/>
                      </a:lnTo>
                      <a:lnTo>
                        <a:pt x="113" y="72"/>
                      </a:lnTo>
                      <a:lnTo>
                        <a:pt x="104" y="89"/>
                      </a:lnTo>
                      <a:lnTo>
                        <a:pt x="75" y="85"/>
                      </a:lnTo>
                      <a:lnTo>
                        <a:pt x="44" y="87"/>
                      </a:lnTo>
                      <a:lnTo>
                        <a:pt x="24" y="99"/>
                      </a:lnTo>
                      <a:lnTo>
                        <a:pt x="28" y="89"/>
                      </a:lnTo>
                      <a:lnTo>
                        <a:pt x="27" y="78"/>
                      </a:lnTo>
                      <a:lnTo>
                        <a:pt x="20" y="62"/>
                      </a:lnTo>
                      <a:lnTo>
                        <a:pt x="11" y="49"/>
                      </a:lnTo>
                      <a:lnTo>
                        <a:pt x="2" y="34"/>
                      </a:lnTo>
                      <a:lnTo>
                        <a:pt x="0" y="1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1" name="Freeform 155"/>
                <p:cNvSpPr>
                  <a:spLocks noChangeAspect="1"/>
                </p:cNvSpPr>
                <p:nvPr/>
              </p:nvSpPr>
              <p:spPr bwMode="auto">
                <a:xfrm>
                  <a:off x="2454" y="8972"/>
                  <a:ext cx="138" cy="62"/>
                </a:xfrm>
                <a:custGeom>
                  <a:avLst/>
                  <a:gdLst>
                    <a:gd name="T0" fmla="*/ 0 w 149"/>
                    <a:gd name="T1" fmla="*/ 1 h 84"/>
                    <a:gd name="T2" fmla="*/ 4 w 149"/>
                    <a:gd name="T3" fmla="*/ 0 h 84"/>
                    <a:gd name="T4" fmla="*/ 6 w 149"/>
                    <a:gd name="T5" fmla="*/ 1 h 84"/>
                    <a:gd name="T6" fmla="*/ 6 w 149"/>
                    <a:gd name="T7" fmla="*/ 1 h 84"/>
                    <a:gd name="T8" fmla="*/ 11 w 149"/>
                    <a:gd name="T9" fmla="*/ 1 h 84"/>
                    <a:gd name="T10" fmla="*/ 17 w 149"/>
                    <a:gd name="T11" fmla="*/ 1 h 84"/>
                    <a:gd name="T12" fmla="*/ 25 w 149"/>
                    <a:gd name="T13" fmla="*/ 1 h 84"/>
                    <a:gd name="T14" fmla="*/ 35 w 149"/>
                    <a:gd name="T15" fmla="*/ 1 h 84"/>
                    <a:gd name="T16" fmla="*/ 38 w 149"/>
                    <a:gd name="T17" fmla="*/ 1 h 84"/>
                    <a:gd name="T18" fmla="*/ 27 w 149"/>
                    <a:gd name="T19" fmla="*/ 1 h 84"/>
                    <a:gd name="T20" fmla="*/ 18 w 149"/>
                    <a:gd name="T21" fmla="*/ 1 h 84"/>
                    <a:gd name="T22" fmla="*/ 12 w 149"/>
                    <a:gd name="T23" fmla="*/ 1 h 84"/>
                    <a:gd name="T24" fmla="*/ 6 w 149"/>
                    <a:gd name="T25" fmla="*/ 1 h 84"/>
                    <a:gd name="T26" fmla="*/ 6 w 149"/>
                    <a:gd name="T27" fmla="*/ 1 h 84"/>
                    <a:gd name="T28" fmla="*/ 6 w 149"/>
                    <a:gd name="T29" fmla="*/ 1 h 84"/>
                    <a:gd name="T30" fmla="*/ 6 w 149"/>
                    <a:gd name="T31" fmla="*/ 1 h 84"/>
                    <a:gd name="T32" fmla="*/ 6 w 149"/>
                    <a:gd name="T33" fmla="*/ 1 h 84"/>
                    <a:gd name="T34" fmla="*/ 0 w 149"/>
                    <a:gd name="T35" fmla="*/ 1 h 84"/>
                    <a:gd name="T36" fmla="*/ 0 w 149"/>
                    <a:gd name="T37" fmla="*/ 1 h 8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49" h="84">
                      <a:moveTo>
                        <a:pt x="0" y="10"/>
                      </a:moveTo>
                      <a:lnTo>
                        <a:pt x="4" y="0"/>
                      </a:lnTo>
                      <a:lnTo>
                        <a:pt x="9" y="10"/>
                      </a:lnTo>
                      <a:lnTo>
                        <a:pt x="21" y="15"/>
                      </a:lnTo>
                      <a:lnTo>
                        <a:pt x="42" y="25"/>
                      </a:lnTo>
                      <a:lnTo>
                        <a:pt x="64" y="31"/>
                      </a:lnTo>
                      <a:lnTo>
                        <a:pt x="98" y="38"/>
                      </a:lnTo>
                      <a:lnTo>
                        <a:pt x="137" y="44"/>
                      </a:lnTo>
                      <a:lnTo>
                        <a:pt x="149" y="80"/>
                      </a:lnTo>
                      <a:lnTo>
                        <a:pt x="106" y="69"/>
                      </a:lnTo>
                      <a:lnTo>
                        <a:pt x="72" y="65"/>
                      </a:lnTo>
                      <a:lnTo>
                        <a:pt x="45" y="71"/>
                      </a:lnTo>
                      <a:lnTo>
                        <a:pt x="25" y="84"/>
                      </a:lnTo>
                      <a:lnTo>
                        <a:pt x="25" y="73"/>
                      </a:lnTo>
                      <a:lnTo>
                        <a:pt x="25" y="63"/>
                      </a:lnTo>
                      <a:lnTo>
                        <a:pt x="21" y="52"/>
                      </a:lnTo>
                      <a:lnTo>
                        <a:pt x="9" y="36"/>
                      </a:lnTo>
                      <a:lnTo>
                        <a:pt x="0" y="23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2" name="Freeform 156"/>
                <p:cNvSpPr>
                  <a:spLocks noChangeAspect="1"/>
                </p:cNvSpPr>
                <p:nvPr/>
              </p:nvSpPr>
              <p:spPr bwMode="auto">
                <a:xfrm>
                  <a:off x="2448" y="9049"/>
                  <a:ext cx="163" cy="78"/>
                </a:xfrm>
                <a:custGeom>
                  <a:avLst/>
                  <a:gdLst>
                    <a:gd name="T0" fmla="*/ 2 w 175"/>
                    <a:gd name="T1" fmla="*/ 2 h 104"/>
                    <a:gd name="T2" fmla="*/ 7 w 175"/>
                    <a:gd name="T3" fmla="*/ 0 h 104"/>
                    <a:gd name="T4" fmla="*/ 7 w 175"/>
                    <a:gd name="T5" fmla="*/ 2 h 104"/>
                    <a:gd name="T6" fmla="*/ 8 w 175"/>
                    <a:gd name="T7" fmla="*/ 2 h 104"/>
                    <a:gd name="T8" fmla="*/ 13 w 175"/>
                    <a:gd name="T9" fmla="*/ 2 h 104"/>
                    <a:gd name="T10" fmla="*/ 19 w 175"/>
                    <a:gd name="T11" fmla="*/ 2 h 104"/>
                    <a:gd name="T12" fmla="*/ 27 w 175"/>
                    <a:gd name="T13" fmla="*/ 2 h 104"/>
                    <a:gd name="T14" fmla="*/ 34 w 175"/>
                    <a:gd name="T15" fmla="*/ 2 h 104"/>
                    <a:gd name="T16" fmla="*/ 46 w 175"/>
                    <a:gd name="T17" fmla="*/ 2 h 104"/>
                    <a:gd name="T18" fmla="*/ 49 w 175"/>
                    <a:gd name="T19" fmla="*/ 2 h 104"/>
                    <a:gd name="T20" fmla="*/ 37 w 175"/>
                    <a:gd name="T21" fmla="*/ 2 h 104"/>
                    <a:gd name="T22" fmla="*/ 29 w 175"/>
                    <a:gd name="T23" fmla="*/ 2 h 104"/>
                    <a:gd name="T24" fmla="*/ 22 w 175"/>
                    <a:gd name="T25" fmla="*/ 2 h 104"/>
                    <a:gd name="T26" fmla="*/ 17 w 175"/>
                    <a:gd name="T27" fmla="*/ 2 h 104"/>
                    <a:gd name="T28" fmla="*/ 14 w 175"/>
                    <a:gd name="T29" fmla="*/ 2 h 104"/>
                    <a:gd name="T30" fmla="*/ 10 w 175"/>
                    <a:gd name="T31" fmla="*/ 2 h 104"/>
                    <a:gd name="T32" fmla="*/ 9 w 175"/>
                    <a:gd name="T33" fmla="*/ 2 h 104"/>
                    <a:gd name="T34" fmla="*/ 7 w 175"/>
                    <a:gd name="T35" fmla="*/ 2 h 104"/>
                    <a:gd name="T36" fmla="*/ 7 w 175"/>
                    <a:gd name="T37" fmla="*/ 2 h 104"/>
                    <a:gd name="T38" fmla="*/ 0 w 175"/>
                    <a:gd name="T39" fmla="*/ 2 h 104"/>
                    <a:gd name="T40" fmla="*/ 2 w 175"/>
                    <a:gd name="T41" fmla="*/ 2 h 10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75" h="104">
                      <a:moveTo>
                        <a:pt x="2" y="13"/>
                      </a:moveTo>
                      <a:lnTo>
                        <a:pt x="10" y="0"/>
                      </a:lnTo>
                      <a:lnTo>
                        <a:pt x="21" y="17"/>
                      </a:lnTo>
                      <a:lnTo>
                        <a:pt x="32" y="25"/>
                      </a:lnTo>
                      <a:lnTo>
                        <a:pt x="45" y="34"/>
                      </a:lnTo>
                      <a:lnTo>
                        <a:pt x="69" y="42"/>
                      </a:lnTo>
                      <a:lnTo>
                        <a:pt x="96" y="49"/>
                      </a:lnTo>
                      <a:lnTo>
                        <a:pt x="126" y="59"/>
                      </a:lnTo>
                      <a:lnTo>
                        <a:pt x="167" y="72"/>
                      </a:lnTo>
                      <a:lnTo>
                        <a:pt x="175" y="104"/>
                      </a:lnTo>
                      <a:lnTo>
                        <a:pt x="133" y="87"/>
                      </a:lnTo>
                      <a:lnTo>
                        <a:pt x="103" y="76"/>
                      </a:lnTo>
                      <a:lnTo>
                        <a:pt x="78" y="72"/>
                      </a:lnTo>
                      <a:lnTo>
                        <a:pt x="58" y="72"/>
                      </a:lnTo>
                      <a:lnTo>
                        <a:pt x="48" y="80"/>
                      </a:lnTo>
                      <a:lnTo>
                        <a:pt x="36" y="91"/>
                      </a:lnTo>
                      <a:lnTo>
                        <a:pt x="34" y="78"/>
                      </a:lnTo>
                      <a:lnTo>
                        <a:pt x="21" y="59"/>
                      </a:lnTo>
                      <a:lnTo>
                        <a:pt x="10" y="45"/>
                      </a:lnTo>
                      <a:lnTo>
                        <a:pt x="0" y="31"/>
                      </a:lnTo>
                      <a:lnTo>
                        <a:pt x="2" y="13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3" name="Freeform 157"/>
                <p:cNvSpPr>
                  <a:spLocks noChangeAspect="1"/>
                </p:cNvSpPr>
                <p:nvPr/>
              </p:nvSpPr>
              <p:spPr bwMode="auto">
                <a:xfrm>
                  <a:off x="2465" y="9134"/>
                  <a:ext cx="193" cy="171"/>
                </a:xfrm>
                <a:custGeom>
                  <a:avLst/>
                  <a:gdLst>
                    <a:gd name="T0" fmla="*/ 2 w 208"/>
                    <a:gd name="T1" fmla="*/ 1 h 230"/>
                    <a:gd name="T2" fmla="*/ 0 w 208"/>
                    <a:gd name="T3" fmla="*/ 1 h 230"/>
                    <a:gd name="T4" fmla="*/ 0 w 208"/>
                    <a:gd name="T5" fmla="*/ 1 h 230"/>
                    <a:gd name="T6" fmla="*/ 6 w 208"/>
                    <a:gd name="T7" fmla="*/ 0 h 230"/>
                    <a:gd name="T8" fmla="*/ 6 w 208"/>
                    <a:gd name="T9" fmla="*/ 1 h 230"/>
                    <a:gd name="T10" fmla="*/ 13 w 208"/>
                    <a:gd name="T11" fmla="*/ 1 h 230"/>
                    <a:gd name="T12" fmla="*/ 19 w 208"/>
                    <a:gd name="T13" fmla="*/ 1 h 230"/>
                    <a:gd name="T14" fmla="*/ 28 w 208"/>
                    <a:gd name="T15" fmla="*/ 1 h 230"/>
                    <a:gd name="T16" fmla="*/ 41 w 208"/>
                    <a:gd name="T17" fmla="*/ 1 h 230"/>
                    <a:gd name="T18" fmla="*/ 43 w 208"/>
                    <a:gd name="T19" fmla="*/ 1 h 230"/>
                    <a:gd name="T20" fmla="*/ 37 w 208"/>
                    <a:gd name="T21" fmla="*/ 1 h 230"/>
                    <a:gd name="T22" fmla="*/ 30 w 208"/>
                    <a:gd name="T23" fmla="*/ 1 h 230"/>
                    <a:gd name="T24" fmla="*/ 27 w 208"/>
                    <a:gd name="T25" fmla="*/ 1 h 230"/>
                    <a:gd name="T26" fmla="*/ 26 w 208"/>
                    <a:gd name="T27" fmla="*/ 1 h 230"/>
                    <a:gd name="T28" fmla="*/ 28 w 208"/>
                    <a:gd name="T29" fmla="*/ 1 h 230"/>
                    <a:gd name="T30" fmla="*/ 30 w 208"/>
                    <a:gd name="T31" fmla="*/ 1 h 230"/>
                    <a:gd name="T32" fmla="*/ 36 w 208"/>
                    <a:gd name="T33" fmla="*/ 1 h 230"/>
                    <a:gd name="T34" fmla="*/ 43 w 208"/>
                    <a:gd name="T35" fmla="*/ 1 h 230"/>
                    <a:gd name="T36" fmla="*/ 54 w 208"/>
                    <a:gd name="T37" fmla="*/ 1 h 230"/>
                    <a:gd name="T38" fmla="*/ 54 w 208"/>
                    <a:gd name="T39" fmla="*/ 1 h 230"/>
                    <a:gd name="T40" fmla="*/ 50 w 208"/>
                    <a:gd name="T41" fmla="*/ 1 h 230"/>
                    <a:gd name="T42" fmla="*/ 43 w 208"/>
                    <a:gd name="T43" fmla="*/ 1 h 230"/>
                    <a:gd name="T44" fmla="*/ 34 w 208"/>
                    <a:gd name="T45" fmla="*/ 1 h 230"/>
                    <a:gd name="T46" fmla="*/ 28 w 208"/>
                    <a:gd name="T47" fmla="*/ 1 h 230"/>
                    <a:gd name="T48" fmla="*/ 20 w 208"/>
                    <a:gd name="T49" fmla="*/ 1 h 230"/>
                    <a:gd name="T50" fmla="*/ 15 w 208"/>
                    <a:gd name="T51" fmla="*/ 1 h 230"/>
                    <a:gd name="T52" fmla="*/ 9 w 208"/>
                    <a:gd name="T53" fmla="*/ 1 h 230"/>
                    <a:gd name="T54" fmla="*/ 6 w 208"/>
                    <a:gd name="T55" fmla="*/ 1 h 230"/>
                    <a:gd name="T56" fmla="*/ 2 w 208"/>
                    <a:gd name="T57" fmla="*/ 1 h 23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08" h="230">
                      <a:moveTo>
                        <a:pt x="2" y="35"/>
                      </a:moveTo>
                      <a:lnTo>
                        <a:pt x="0" y="21"/>
                      </a:lnTo>
                      <a:lnTo>
                        <a:pt x="0" y="11"/>
                      </a:lnTo>
                      <a:lnTo>
                        <a:pt x="8" y="0"/>
                      </a:lnTo>
                      <a:lnTo>
                        <a:pt x="22" y="17"/>
                      </a:lnTo>
                      <a:lnTo>
                        <a:pt x="47" y="32"/>
                      </a:lnTo>
                      <a:lnTo>
                        <a:pt x="72" y="44"/>
                      </a:lnTo>
                      <a:lnTo>
                        <a:pt x="106" y="55"/>
                      </a:lnTo>
                      <a:lnTo>
                        <a:pt x="156" y="65"/>
                      </a:lnTo>
                      <a:lnTo>
                        <a:pt x="166" y="91"/>
                      </a:lnTo>
                      <a:lnTo>
                        <a:pt x="140" y="84"/>
                      </a:lnTo>
                      <a:lnTo>
                        <a:pt x="114" y="80"/>
                      </a:lnTo>
                      <a:lnTo>
                        <a:pt x="101" y="82"/>
                      </a:lnTo>
                      <a:lnTo>
                        <a:pt x="97" y="95"/>
                      </a:lnTo>
                      <a:lnTo>
                        <a:pt x="105" y="112"/>
                      </a:lnTo>
                      <a:lnTo>
                        <a:pt x="115" y="128"/>
                      </a:lnTo>
                      <a:lnTo>
                        <a:pt x="136" y="153"/>
                      </a:lnTo>
                      <a:lnTo>
                        <a:pt x="166" y="179"/>
                      </a:lnTo>
                      <a:lnTo>
                        <a:pt x="208" y="209"/>
                      </a:lnTo>
                      <a:lnTo>
                        <a:pt x="208" y="230"/>
                      </a:lnTo>
                      <a:lnTo>
                        <a:pt x="190" y="219"/>
                      </a:lnTo>
                      <a:lnTo>
                        <a:pt x="166" y="205"/>
                      </a:lnTo>
                      <a:lnTo>
                        <a:pt x="132" y="179"/>
                      </a:lnTo>
                      <a:lnTo>
                        <a:pt x="105" y="150"/>
                      </a:lnTo>
                      <a:lnTo>
                        <a:pt x="80" y="128"/>
                      </a:lnTo>
                      <a:lnTo>
                        <a:pt x="56" y="101"/>
                      </a:lnTo>
                      <a:lnTo>
                        <a:pt x="36" y="78"/>
                      </a:lnTo>
                      <a:lnTo>
                        <a:pt x="15" y="57"/>
                      </a:lnTo>
                      <a:lnTo>
                        <a:pt x="2" y="3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4" name="Freeform 158"/>
                <p:cNvSpPr>
                  <a:spLocks noChangeAspect="1"/>
                </p:cNvSpPr>
                <p:nvPr/>
              </p:nvSpPr>
              <p:spPr bwMode="auto">
                <a:xfrm>
                  <a:off x="2469" y="8828"/>
                  <a:ext cx="79" cy="51"/>
                </a:xfrm>
                <a:custGeom>
                  <a:avLst/>
                  <a:gdLst>
                    <a:gd name="T0" fmla="*/ 0 w 86"/>
                    <a:gd name="T1" fmla="*/ 0 h 69"/>
                    <a:gd name="T2" fmla="*/ 6 w 86"/>
                    <a:gd name="T3" fmla="*/ 1 h 69"/>
                    <a:gd name="T4" fmla="*/ 6 w 86"/>
                    <a:gd name="T5" fmla="*/ 1 h 69"/>
                    <a:gd name="T6" fmla="*/ 10 w 86"/>
                    <a:gd name="T7" fmla="*/ 1 h 69"/>
                    <a:gd name="T8" fmla="*/ 14 w 86"/>
                    <a:gd name="T9" fmla="*/ 1 h 69"/>
                    <a:gd name="T10" fmla="*/ 17 w 86"/>
                    <a:gd name="T11" fmla="*/ 1 h 69"/>
                    <a:gd name="T12" fmla="*/ 18 w 86"/>
                    <a:gd name="T13" fmla="*/ 1 h 69"/>
                    <a:gd name="T14" fmla="*/ 15 w 86"/>
                    <a:gd name="T15" fmla="*/ 1 h 69"/>
                    <a:gd name="T16" fmla="*/ 10 w 86"/>
                    <a:gd name="T17" fmla="*/ 1 h 69"/>
                    <a:gd name="T18" fmla="*/ 6 w 86"/>
                    <a:gd name="T19" fmla="*/ 1 h 69"/>
                    <a:gd name="T20" fmla="*/ 0 w 86"/>
                    <a:gd name="T21" fmla="*/ 1 h 69"/>
                    <a:gd name="T22" fmla="*/ 1 w 86"/>
                    <a:gd name="T23" fmla="*/ 1 h 69"/>
                    <a:gd name="T24" fmla="*/ 4 w 86"/>
                    <a:gd name="T25" fmla="*/ 1 h 69"/>
                    <a:gd name="T26" fmla="*/ 0 w 86"/>
                    <a:gd name="T27" fmla="*/ 0 h 6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86" h="69">
                      <a:moveTo>
                        <a:pt x="0" y="0"/>
                      </a:moveTo>
                      <a:lnTo>
                        <a:pt x="11" y="10"/>
                      </a:lnTo>
                      <a:lnTo>
                        <a:pt x="25" y="21"/>
                      </a:lnTo>
                      <a:lnTo>
                        <a:pt x="42" y="33"/>
                      </a:lnTo>
                      <a:lnTo>
                        <a:pt x="60" y="44"/>
                      </a:lnTo>
                      <a:lnTo>
                        <a:pt x="77" y="54"/>
                      </a:lnTo>
                      <a:lnTo>
                        <a:pt x="86" y="61"/>
                      </a:lnTo>
                      <a:lnTo>
                        <a:pt x="65" y="69"/>
                      </a:lnTo>
                      <a:lnTo>
                        <a:pt x="42" y="61"/>
                      </a:lnTo>
                      <a:lnTo>
                        <a:pt x="18" y="52"/>
                      </a:lnTo>
                      <a:lnTo>
                        <a:pt x="0" y="42"/>
                      </a:lnTo>
                      <a:lnTo>
                        <a:pt x="1" y="33"/>
                      </a:lnTo>
                      <a:lnTo>
                        <a:pt x="4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5" name="Freeform 159"/>
                <p:cNvSpPr>
                  <a:spLocks noChangeAspect="1"/>
                </p:cNvSpPr>
                <p:nvPr/>
              </p:nvSpPr>
              <p:spPr bwMode="auto">
                <a:xfrm>
                  <a:off x="2615" y="8824"/>
                  <a:ext cx="678" cy="511"/>
                </a:xfrm>
                <a:custGeom>
                  <a:avLst/>
                  <a:gdLst>
                    <a:gd name="T0" fmla="*/ 87 w 732"/>
                    <a:gd name="T1" fmla="*/ 1 h 689"/>
                    <a:gd name="T2" fmla="*/ 73 w 732"/>
                    <a:gd name="T3" fmla="*/ 1 h 689"/>
                    <a:gd name="T4" fmla="*/ 44 w 732"/>
                    <a:gd name="T5" fmla="*/ 1 h 689"/>
                    <a:gd name="T6" fmla="*/ 0 w 732"/>
                    <a:gd name="T7" fmla="*/ 1 h 689"/>
                    <a:gd name="T8" fmla="*/ 52 w 732"/>
                    <a:gd name="T9" fmla="*/ 1 h 689"/>
                    <a:gd name="T10" fmla="*/ 109 w 732"/>
                    <a:gd name="T11" fmla="*/ 1 h 689"/>
                    <a:gd name="T12" fmla="*/ 150 w 732"/>
                    <a:gd name="T13" fmla="*/ 1 h 689"/>
                    <a:gd name="T14" fmla="*/ 163 w 732"/>
                    <a:gd name="T15" fmla="*/ 1 h 689"/>
                    <a:gd name="T16" fmla="*/ 157 w 732"/>
                    <a:gd name="T17" fmla="*/ 1 h 689"/>
                    <a:gd name="T18" fmla="*/ 128 w 732"/>
                    <a:gd name="T19" fmla="*/ 1 h 689"/>
                    <a:gd name="T20" fmla="*/ 77 w 732"/>
                    <a:gd name="T21" fmla="*/ 1 h 689"/>
                    <a:gd name="T22" fmla="*/ 44 w 732"/>
                    <a:gd name="T23" fmla="*/ 1 h 689"/>
                    <a:gd name="T24" fmla="*/ 105 w 732"/>
                    <a:gd name="T25" fmla="*/ 1 h 689"/>
                    <a:gd name="T26" fmla="*/ 144 w 732"/>
                    <a:gd name="T27" fmla="*/ 1 h 689"/>
                    <a:gd name="T28" fmla="*/ 166 w 732"/>
                    <a:gd name="T29" fmla="*/ 1 h 689"/>
                    <a:gd name="T30" fmla="*/ 168 w 732"/>
                    <a:gd name="T31" fmla="*/ 1 h 689"/>
                    <a:gd name="T32" fmla="*/ 146 w 732"/>
                    <a:gd name="T33" fmla="*/ 1 h 689"/>
                    <a:gd name="T34" fmla="*/ 110 w 732"/>
                    <a:gd name="T35" fmla="*/ 1 h 689"/>
                    <a:gd name="T36" fmla="*/ 59 w 732"/>
                    <a:gd name="T37" fmla="*/ 2 h 689"/>
                    <a:gd name="T38" fmla="*/ 77 w 732"/>
                    <a:gd name="T39" fmla="*/ 2 h 689"/>
                    <a:gd name="T40" fmla="*/ 122 w 732"/>
                    <a:gd name="T41" fmla="*/ 2 h 689"/>
                    <a:gd name="T42" fmla="*/ 157 w 732"/>
                    <a:gd name="T43" fmla="*/ 2 h 689"/>
                    <a:gd name="T44" fmla="*/ 161 w 732"/>
                    <a:gd name="T45" fmla="*/ 2 h 689"/>
                    <a:gd name="T46" fmla="*/ 150 w 732"/>
                    <a:gd name="T47" fmla="*/ 2 h 689"/>
                    <a:gd name="T48" fmla="*/ 123 w 732"/>
                    <a:gd name="T49" fmla="*/ 2 h 689"/>
                    <a:gd name="T50" fmla="*/ 91 w 732"/>
                    <a:gd name="T51" fmla="*/ 2 h 689"/>
                    <a:gd name="T52" fmla="*/ 42 w 732"/>
                    <a:gd name="T53" fmla="*/ 2 h 689"/>
                    <a:gd name="T54" fmla="*/ 76 w 732"/>
                    <a:gd name="T55" fmla="*/ 3 h 689"/>
                    <a:gd name="T56" fmla="*/ 107 w 732"/>
                    <a:gd name="T57" fmla="*/ 3 h 689"/>
                    <a:gd name="T58" fmla="*/ 134 w 732"/>
                    <a:gd name="T59" fmla="*/ 3 h 689"/>
                    <a:gd name="T60" fmla="*/ 148 w 732"/>
                    <a:gd name="T61" fmla="*/ 3 h 689"/>
                    <a:gd name="T62" fmla="*/ 143 w 732"/>
                    <a:gd name="T63" fmla="*/ 3 h 689"/>
                    <a:gd name="T64" fmla="*/ 124 w 732"/>
                    <a:gd name="T65" fmla="*/ 3 h 689"/>
                    <a:gd name="T66" fmla="*/ 64 w 732"/>
                    <a:gd name="T67" fmla="*/ 3 h 689"/>
                    <a:gd name="T68" fmla="*/ 114 w 732"/>
                    <a:gd name="T69" fmla="*/ 3 h 689"/>
                    <a:gd name="T70" fmla="*/ 117 w 732"/>
                    <a:gd name="T71" fmla="*/ 3 h 689"/>
                    <a:gd name="T72" fmla="*/ 136 w 732"/>
                    <a:gd name="T73" fmla="*/ 3 h 689"/>
                    <a:gd name="T74" fmla="*/ 150 w 732"/>
                    <a:gd name="T75" fmla="*/ 3 h 689"/>
                    <a:gd name="T76" fmla="*/ 179 w 732"/>
                    <a:gd name="T77" fmla="*/ 2 h 689"/>
                    <a:gd name="T78" fmla="*/ 181 w 732"/>
                    <a:gd name="T79" fmla="*/ 2 h 689"/>
                    <a:gd name="T80" fmla="*/ 175 w 732"/>
                    <a:gd name="T81" fmla="*/ 1 h 689"/>
                    <a:gd name="T82" fmla="*/ 180 w 732"/>
                    <a:gd name="T83" fmla="*/ 1 h 689"/>
                    <a:gd name="T84" fmla="*/ 184 w 732"/>
                    <a:gd name="T85" fmla="*/ 1 h 689"/>
                    <a:gd name="T86" fmla="*/ 181 w 732"/>
                    <a:gd name="T87" fmla="*/ 1 h 689"/>
                    <a:gd name="T88" fmla="*/ 178 w 732"/>
                    <a:gd name="T89" fmla="*/ 1 h 689"/>
                    <a:gd name="T90" fmla="*/ 182 w 732"/>
                    <a:gd name="T91" fmla="*/ 1 h 689"/>
                    <a:gd name="T92" fmla="*/ 182 w 732"/>
                    <a:gd name="T93" fmla="*/ 1 h 689"/>
                    <a:gd name="T94" fmla="*/ 179 w 732"/>
                    <a:gd name="T95" fmla="*/ 1 h 689"/>
                    <a:gd name="T96" fmla="*/ 181 w 732"/>
                    <a:gd name="T97" fmla="*/ 1 h 689"/>
                    <a:gd name="T98" fmla="*/ 184 w 732"/>
                    <a:gd name="T99" fmla="*/ 1 h 689"/>
                    <a:gd name="T100" fmla="*/ 181 w 732"/>
                    <a:gd name="T101" fmla="*/ 1 h 689"/>
                    <a:gd name="T102" fmla="*/ 159 w 732"/>
                    <a:gd name="T103" fmla="*/ 1 h 689"/>
                    <a:gd name="T104" fmla="*/ 119 w 732"/>
                    <a:gd name="T105" fmla="*/ 1 h 689"/>
                    <a:gd name="T106" fmla="*/ 73 w 732"/>
                    <a:gd name="T107" fmla="*/ 1 h 6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732" h="689">
                      <a:moveTo>
                        <a:pt x="294" y="135"/>
                      </a:moveTo>
                      <a:lnTo>
                        <a:pt x="186" y="143"/>
                      </a:lnTo>
                      <a:lnTo>
                        <a:pt x="348" y="158"/>
                      </a:lnTo>
                      <a:lnTo>
                        <a:pt x="338" y="166"/>
                      </a:lnTo>
                      <a:lnTo>
                        <a:pt x="318" y="173"/>
                      </a:lnTo>
                      <a:lnTo>
                        <a:pt x="292" y="181"/>
                      </a:lnTo>
                      <a:lnTo>
                        <a:pt x="258" y="190"/>
                      </a:lnTo>
                      <a:lnTo>
                        <a:pt x="222" y="196"/>
                      </a:lnTo>
                      <a:lnTo>
                        <a:pt x="175" y="200"/>
                      </a:lnTo>
                      <a:lnTo>
                        <a:pt x="120" y="206"/>
                      </a:lnTo>
                      <a:lnTo>
                        <a:pt x="61" y="209"/>
                      </a:lnTo>
                      <a:lnTo>
                        <a:pt x="0" y="209"/>
                      </a:lnTo>
                      <a:lnTo>
                        <a:pt x="95" y="232"/>
                      </a:lnTo>
                      <a:lnTo>
                        <a:pt x="154" y="244"/>
                      </a:lnTo>
                      <a:lnTo>
                        <a:pt x="205" y="244"/>
                      </a:lnTo>
                      <a:lnTo>
                        <a:pt x="267" y="244"/>
                      </a:lnTo>
                      <a:lnTo>
                        <a:pt x="359" y="236"/>
                      </a:lnTo>
                      <a:lnTo>
                        <a:pt x="435" y="225"/>
                      </a:lnTo>
                      <a:lnTo>
                        <a:pt x="499" y="209"/>
                      </a:lnTo>
                      <a:lnTo>
                        <a:pt x="567" y="188"/>
                      </a:lnTo>
                      <a:lnTo>
                        <a:pt x="597" y="177"/>
                      </a:lnTo>
                      <a:lnTo>
                        <a:pt x="625" y="168"/>
                      </a:lnTo>
                      <a:lnTo>
                        <a:pt x="640" y="164"/>
                      </a:lnTo>
                      <a:lnTo>
                        <a:pt x="648" y="169"/>
                      </a:lnTo>
                      <a:lnTo>
                        <a:pt x="648" y="181"/>
                      </a:lnTo>
                      <a:lnTo>
                        <a:pt x="642" y="194"/>
                      </a:lnTo>
                      <a:lnTo>
                        <a:pt x="625" y="208"/>
                      </a:lnTo>
                      <a:lnTo>
                        <a:pt x="597" y="226"/>
                      </a:lnTo>
                      <a:lnTo>
                        <a:pt x="557" y="244"/>
                      </a:lnTo>
                      <a:lnTo>
                        <a:pt x="510" y="263"/>
                      </a:lnTo>
                      <a:lnTo>
                        <a:pt x="448" y="282"/>
                      </a:lnTo>
                      <a:lnTo>
                        <a:pt x="376" y="297"/>
                      </a:lnTo>
                      <a:lnTo>
                        <a:pt x="304" y="308"/>
                      </a:lnTo>
                      <a:lnTo>
                        <a:pt x="228" y="320"/>
                      </a:lnTo>
                      <a:lnTo>
                        <a:pt x="95" y="333"/>
                      </a:lnTo>
                      <a:lnTo>
                        <a:pt x="177" y="352"/>
                      </a:lnTo>
                      <a:lnTo>
                        <a:pt x="243" y="360"/>
                      </a:lnTo>
                      <a:lnTo>
                        <a:pt x="326" y="358"/>
                      </a:lnTo>
                      <a:lnTo>
                        <a:pt x="411" y="347"/>
                      </a:lnTo>
                      <a:lnTo>
                        <a:pt x="474" y="333"/>
                      </a:lnTo>
                      <a:lnTo>
                        <a:pt x="525" y="320"/>
                      </a:lnTo>
                      <a:lnTo>
                        <a:pt x="567" y="308"/>
                      </a:lnTo>
                      <a:lnTo>
                        <a:pt x="610" y="293"/>
                      </a:lnTo>
                      <a:lnTo>
                        <a:pt x="644" y="280"/>
                      </a:lnTo>
                      <a:lnTo>
                        <a:pt x="659" y="276"/>
                      </a:lnTo>
                      <a:lnTo>
                        <a:pt x="668" y="276"/>
                      </a:lnTo>
                      <a:lnTo>
                        <a:pt x="667" y="287"/>
                      </a:lnTo>
                      <a:lnTo>
                        <a:pt x="661" y="299"/>
                      </a:lnTo>
                      <a:lnTo>
                        <a:pt x="648" y="314"/>
                      </a:lnTo>
                      <a:lnTo>
                        <a:pt x="617" y="335"/>
                      </a:lnTo>
                      <a:lnTo>
                        <a:pt x="584" y="354"/>
                      </a:lnTo>
                      <a:lnTo>
                        <a:pt x="546" y="371"/>
                      </a:lnTo>
                      <a:lnTo>
                        <a:pt x="496" y="390"/>
                      </a:lnTo>
                      <a:lnTo>
                        <a:pt x="439" y="407"/>
                      </a:lnTo>
                      <a:lnTo>
                        <a:pt x="352" y="426"/>
                      </a:lnTo>
                      <a:lnTo>
                        <a:pt x="294" y="438"/>
                      </a:lnTo>
                      <a:lnTo>
                        <a:pt x="237" y="444"/>
                      </a:lnTo>
                      <a:lnTo>
                        <a:pt x="154" y="449"/>
                      </a:lnTo>
                      <a:lnTo>
                        <a:pt x="239" y="461"/>
                      </a:lnTo>
                      <a:lnTo>
                        <a:pt x="305" y="466"/>
                      </a:lnTo>
                      <a:lnTo>
                        <a:pt x="360" y="468"/>
                      </a:lnTo>
                      <a:lnTo>
                        <a:pt x="423" y="466"/>
                      </a:lnTo>
                      <a:lnTo>
                        <a:pt x="482" y="458"/>
                      </a:lnTo>
                      <a:lnTo>
                        <a:pt x="530" y="447"/>
                      </a:lnTo>
                      <a:lnTo>
                        <a:pt x="568" y="434"/>
                      </a:lnTo>
                      <a:lnTo>
                        <a:pt x="629" y="413"/>
                      </a:lnTo>
                      <a:lnTo>
                        <a:pt x="637" y="413"/>
                      </a:lnTo>
                      <a:lnTo>
                        <a:pt x="644" y="417"/>
                      </a:lnTo>
                      <a:lnTo>
                        <a:pt x="642" y="430"/>
                      </a:lnTo>
                      <a:lnTo>
                        <a:pt x="634" y="444"/>
                      </a:lnTo>
                      <a:lnTo>
                        <a:pt x="620" y="458"/>
                      </a:lnTo>
                      <a:lnTo>
                        <a:pt x="599" y="474"/>
                      </a:lnTo>
                      <a:lnTo>
                        <a:pt x="563" y="493"/>
                      </a:lnTo>
                      <a:lnTo>
                        <a:pt x="525" y="510"/>
                      </a:lnTo>
                      <a:lnTo>
                        <a:pt x="489" y="521"/>
                      </a:lnTo>
                      <a:lnTo>
                        <a:pt x="448" y="531"/>
                      </a:lnTo>
                      <a:lnTo>
                        <a:pt x="410" y="537"/>
                      </a:lnTo>
                      <a:lnTo>
                        <a:pt x="360" y="542"/>
                      </a:lnTo>
                      <a:lnTo>
                        <a:pt x="305" y="545"/>
                      </a:lnTo>
                      <a:lnTo>
                        <a:pt x="250" y="546"/>
                      </a:lnTo>
                      <a:lnTo>
                        <a:pt x="166" y="546"/>
                      </a:lnTo>
                      <a:lnTo>
                        <a:pt x="211" y="562"/>
                      </a:lnTo>
                      <a:lnTo>
                        <a:pt x="253" y="573"/>
                      </a:lnTo>
                      <a:lnTo>
                        <a:pt x="301" y="579"/>
                      </a:lnTo>
                      <a:lnTo>
                        <a:pt x="342" y="580"/>
                      </a:lnTo>
                      <a:lnTo>
                        <a:pt x="384" y="583"/>
                      </a:lnTo>
                      <a:lnTo>
                        <a:pt x="427" y="580"/>
                      </a:lnTo>
                      <a:lnTo>
                        <a:pt x="462" y="579"/>
                      </a:lnTo>
                      <a:lnTo>
                        <a:pt x="495" y="573"/>
                      </a:lnTo>
                      <a:lnTo>
                        <a:pt x="540" y="562"/>
                      </a:lnTo>
                      <a:lnTo>
                        <a:pt x="574" y="554"/>
                      </a:lnTo>
                      <a:lnTo>
                        <a:pt x="587" y="555"/>
                      </a:lnTo>
                      <a:lnTo>
                        <a:pt x="589" y="565"/>
                      </a:lnTo>
                      <a:lnTo>
                        <a:pt x="585" y="575"/>
                      </a:lnTo>
                      <a:lnTo>
                        <a:pt x="576" y="586"/>
                      </a:lnTo>
                      <a:lnTo>
                        <a:pt x="561" y="597"/>
                      </a:lnTo>
                      <a:lnTo>
                        <a:pt x="544" y="605"/>
                      </a:lnTo>
                      <a:lnTo>
                        <a:pt x="525" y="614"/>
                      </a:lnTo>
                      <a:lnTo>
                        <a:pt x="495" y="622"/>
                      </a:lnTo>
                      <a:lnTo>
                        <a:pt x="432" y="631"/>
                      </a:lnTo>
                      <a:lnTo>
                        <a:pt x="372" y="639"/>
                      </a:lnTo>
                      <a:lnTo>
                        <a:pt x="253" y="649"/>
                      </a:lnTo>
                      <a:lnTo>
                        <a:pt x="407" y="656"/>
                      </a:lnTo>
                      <a:lnTo>
                        <a:pt x="439" y="656"/>
                      </a:lnTo>
                      <a:lnTo>
                        <a:pt x="453" y="663"/>
                      </a:lnTo>
                      <a:lnTo>
                        <a:pt x="461" y="670"/>
                      </a:lnTo>
                      <a:lnTo>
                        <a:pt x="458" y="681"/>
                      </a:lnTo>
                      <a:lnTo>
                        <a:pt x="466" y="687"/>
                      </a:lnTo>
                      <a:lnTo>
                        <a:pt x="486" y="689"/>
                      </a:lnTo>
                      <a:lnTo>
                        <a:pt x="516" y="677"/>
                      </a:lnTo>
                      <a:lnTo>
                        <a:pt x="542" y="664"/>
                      </a:lnTo>
                      <a:lnTo>
                        <a:pt x="563" y="651"/>
                      </a:lnTo>
                      <a:lnTo>
                        <a:pt x="580" y="639"/>
                      </a:lnTo>
                      <a:lnTo>
                        <a:pt x="597" y="621"/>
                      </a:lnTo>
                      <a:lnTo>
                        <a:pt x="651" y="548"/>
                      </a:lnTo>
                      <a:lnTo>
                        <a:pt x="693" y="485"/>
                      </a:lnTo>
                      <a:lnTo>
                        <a:pt x="709" y="453"/>
                      </a:lnTo>
                      <a:lnTo>
                        <a:pt x="713" y="440"/>
                      </a:lnTo>
                      <a:lnTo>
                        <a:pt x="714" y="430"/>
                      </a:lnTo>
                      <a:lnTo>
                        <a:pt x="714" y="419"/>
                      </a:lnTo>
                      <a:lnTo>
                        <a:pt x="706" y="406"/>
                      </a:lnTo>
                      <a:lnTo>
                        <a:pt x="701" y="398"/>
                      </a:lnTo>
                      <a:lnTo>
                        <a:pt x="698" y="386"/>
                      </a:lnTo>
                      <a:lnTo>
                        <a:pt x="701" y="373"/>
                      </a:lnTo>
                      <a:lnTo>
                        <a:pt x="706" y="364"/>
                      </a:lnTo>
                      <a:lnTo>
                        <a:pt x="713" y="354"/>
                      </a:lnTo>
                      <a:lnTo>
                        <a:pt x="719" y="344"/>
                      </a:lnTo>
                      <a:lnTo>
                        <a:pt x="727" y="333"/>
                      </a:lnTo>
                      <a:lnTo>
                        <a:pt x="732" y="322"/>
                      </a:lnTo>
                      <a:lnTo>
                        <a:pt x="731" y="308"/>
                      </a:lnTo>
                      <a:lnTo>
                        <a:pt x="726" y="297"/>
                      </a:lnTo>
                      <a:lnTo>
                        <a:pt x="719" y="287"/>
                      </a:lnTo>
                      <a:lnTo>
                        <a:pt x="713" y="278"/>
                      </a:lnTo>
                      <a:lnTo>
                        <a:pt x="705" y="267"/>
                      </a:lnTo>
                      <a:lnTo>
                        <a:pt x="702" y="255"/>
                      </a:lnTo>
                      <a:lnTo>
                        <a:pt x="705" y="246"/>
                      </a:lnTo>
                      <a:lnTo>
                        <a:pt x="714" y="232"/>
                      </a:lnTo>
                      <a:lnTo>
                        <a:pt x="723" y="221"/>
                      </a:lnTo>
                      <a:lnTo>
                        <a:pt x="727" y="209"/>
                      </a:lnTo>
                      <a:lnTo>
                        <a:pt x="727" y="194"/>
                      </a:lnTo>
                      <a:lnTo>
                        <a:pt x="722" y="179"/>
                      </a:lnTo>
                      <a:lnTo>
                        <a:pt x="713" y="168"/>
                      </a:lnTo>
                      <a:lnTo>
                        <a:pt x="709" y="160"/>
                      </a:lnTo>
                      <a:lnTo>
                        <a:pt x="705" y="147"/>
                      </a:lnTo>
                      <a:lnTo>
                        <a:pt x="706" y="133"/>
                      </a:lnTo>
                      <a:lnTo>
                        <a:pt x="714" y="122"/>
                      </a:lnTo>
                      <a:lnTo>
                        <a:pt x="719" y="114"/>
                      </a:lnTo>
                      <a:lnTo>
                        <a:pt x="727" y="105"/>
                      </a:lnTo>
                      <a:lnTo>
                        <a:pt x="731" y="93"/>
                      </a:lnTo>
                      <a:lnTo>
                        <a:pt x="732" y="80"/>
                      </a:lnTo>
                      <a:lnTo>
                        <a:pt x="730" y="72"/>
                      </a:lnTo>
                      <a:lnTo>
                        <a:pt x="722" y="59"/>
                      </a:lnTo>
                      <a:lnTo>
                        <a:pt x="714" y="48"/>
                      </a:lnTo>
                      <a:lnTo>
                        <a:pt x="709" y="34"/>
                      </a:lnTo>
                      <a:lnTo>
                        <a:pt x="709" y="0"/>
                      </a:lnTo>
                      <a:lnTo>
                        <a:pt x="634" y="50"/>
                      </a:lnTo>
                      <a:lnTo>
                        <a:pt x="589" y="69"/>
                      </a:lnTo>
                      <a:lnTo>
                        <a:pt x="536" y="86"/>
                      </a:lnTo>
                      <a:lnTo>
                        <a:pt x="475" y="105"/>
                      </a:lnTo>
                      <a:lnTo>
                        <a:pt x="420" y="116"/>
                      </a:lnTo>
                      <a:lnTo>
                        <a:pt x="365" y="126"/>
                      </a:lnTo>
                      <a:lnTo>
                        <a:pt x="294" y="13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0786" name="Group 160"/>
                <p:cNvGrpSpPr>
                  <a:grpSpLocks noChangeAspect="1"/>
                </p:cNvGrpSpPr>
                <p:nvPr/>
              </p:nvGrpSpPr>
              <p:grpSpPr bwMode="auto">
                <a:xfrm>
                  <a:off x="3011" y="8945"/>
                  <a:ext cx="203" cy="322"/>
                  <a:chOff x="6929" y="4535"/>
                  <a:chExt cx="218" cy="436"/>
                </a:xfrm>
              </p:grpSpPr>
              <p:sp>
                <p:nvSpPr>
                  <p:cNvPr id="30801" name="Freeform 161"/>
                  <p:cNvSpPr>
                    <a:spLocks noChangeAspect="1"/>
                  </p:cNvSpPr>
                  <p:nvPr/>
                </p:nvSpPr>
                <p:spPr bwMode="auto">
                  <a:xfrm>
                    <a:off x="6971" y="4651"/>
                    <a:ext cx="167" cy="70"/>
                  </a:xfrm>
                  <a:custGeom>
                    <a:avLst/>
                    <a:gdLst>
                      <a:gd name="T0" fmla="*/ 167 w 167"/>
                      <a:gd name="T1" fmla="*/ 13 h 70"/>
                      <a:gd name="T2" fmla="*/ 151 w 167"/>
                      <a:gd name="T3" fmla="*/ 0 h 70"/>
                      <a:gd name="T4" fmla="*/ 100 w 167"/>
                      <a:gd name="T5" fmla="*/ 26 h 70"/>
                      <a:gd name="T6" fmla="*/ 49 w 167"/>
                      <a:gd name="T7" fmla="*/ 45 h 70"/>
                      <a:gd name="T8" fmla="*/ 0 w 167"/>
                      <a:gd name="T9" fmla="*/ 59 h 70"/>
                      <a:gd name="T10" fmla="*/ 9 w 167"/>
                      <a:gd name="T11" fmla="*/ 70 h 70"/>
                      <a:gd name="T12" fmla="*/ 43 w 167"/>
                      <a:gd name="T13" fmla="*/ 70 h 70"/>
                      <a:gd name="T14" fmla="*/ 89 w 167"/>
                      <a:gd name="T15" fmla="*/ 60 h 70"/>
                      <a:gd name="T16" fmla="*/ 130 w 167"/>
                      <a:gd name="T17" fmla="*/ 40 h 70"/>
                      <a:gd name="T18" fmla="*/ 167 w 167"/>
                      <a:gd name="T19" fmla="*/ 13 h 7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67" h="70">
                        <a:moveTo>
                          <a:pt x="167" y="13"/>
                        </a:moveTo>
                        <a:lnTo>
                          <a:pt x="151" y="0"/>
                        </a:lnTo>
                        <a:lnTo>
                          <a:pt x="100" y="26"/>
                        </a:lnTo>
                        <a:lnTo>
                          <a:pt x="49" y="45"/>
                        </a:lnTo>
                        <a:lnTo>
                          <a:pt x="0" y="59"/>
                        </a:lnTo>
                        <a:lnTo>
                          <a:pt x="9" y="70"/>
                        </a:lnTo>
                        <a:lnTo>
                          <a:pt x="43" y="70"/>
                        </a:lnTo>
                        <a:lnTo>
                          <a:pt x="89" y="60"/>
                        </a:lnTo>
                        <a:lnTo>
                          <a:pt x="130" y="40"/>
                        </a:lnTo>
                        <a:lnTo>
                          <a:pt x="167" y="13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02" name="Freeform 162"/>
                  <p:cNvSpPr>
                    <a:spLocks noChangeAspect="1"/>
                  </p:cNvSpPr>
                  <p:nvPr/>
                </p:nvSpPr>
                <p:spPr bwMode="auto">
                  <a:xfrm>
                    <a:off x="7001" y="4763"/>
                    <a:ext cx="146" cy="78"/>
                  </a:xfrm>
                  <a:custGeom>
                    <a:avLst/>
                    <a:gdLst>
                      <a:gd name="T0" fmla="*/ 146 w 146"/>
                      <a:gd name="T1" fmla="*/ 15 h 78"/>
                      <a:gd name="T2" fmla="*/ 138 w 146"/>
                      <a:gd name="T3" fmla="*/ 0 h 78"/>
                      <a:gd name="T4" fmla="*/ 89 w 146"/>
                      <a:gd name="T5" fmla="*/ 34 h 78"/>
                      <a:gd name="T6" fmla="*/ 50 w 146"/>
                      <a:gd name="T7" fmla="*/ 51 h 78"/>
                      <a:gd name="T8" fmla="*/ 0 w 146"/>
                      <a:gd name="T9" fmla="*/ 66 h 78"/>
                      <a:gd name="T10" fmla="*/ 10 w 146"/>
                      <a:gd name="T11" fmla="*/ 78 h 78"/>
                      <a:gd name="T12" fmla="*/ 42 w 146"/>
                      <a:gd name="T13" fmla="*/ 78 h 78"/>
                      <a:gd name="T14" fmla="*/ 74 w 146"/>
                      <a:gd name="T15" fmla="*/ 69 h 78"/>
                      <a:gd name="T16" fmla="*/ 112 w 146"/>
                      <a:gd name="T17" fmla="*/ 45 h 78"/>
                      <a:gd name="T18" fmla="*/ 146 w 146"/>
                      <a:gd name="T19" fmla="*/ 15 h 7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46" h="78">
                        <a:moveTo>
                          <a:pt x="146" y="15"/>
                        </a:moveTo>
                        <a:lnTo>
                          <a:pt x="138" y="0"/>
                        </a:lnTo>
                        <a:lnTo>
                          <a:pt x="89" y="34"/>
                        </a:lnTo>
                        <a:lnTo>
                          <a:pt x="50" y="51"/>
                        </a:lnTo>
                        <a:lnTo>
                          <a:pt x="0" y="66"/>
                        </a:lnTo>
                        <a:lnTo>
                          <a:pt x="10" y="78"/>
                        </a:lnTo>
                        <a:lnTo>
                          <a:pt x="42" y="78"/>
                        </a:lnTo>
                        <a:lnTo>
                          <a:pt x="74" y="69"/>
                        </a:lnTo>
                        <a:lnTo>
                          <a:pt x="112" y="45"/>
                        </a:lnTo>
                        <a:lnTo>
                          <a:pt x="146" y="1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03" name="Freeform 163"/>
                  <p:cNvSpPr>
                    <a:spLocks noChangeAspect="1"/>
                  </p:cNvSpPr>
                  <p:nvPr/>
                </p:nvSpPr>
                <p:spPr bwMode="auto">
                  <a:xfrm>
                    <a:off x="6992" y="4894"/>
                    <a:ext cx="149" cy="77"/>
                  </a:xfrm>
                  <a:custGeom>
                    <a:avLst/>
                    <a:gdLst>
                      <a:gd name="T0" fmla="*/ 149 w 149"/>
                      <a:gd name="T1" fmla="*/ 11 h 77"/>
                      <a:gd name="T2" fmla="*/ 138 w 149"/>
                      <a:gd name="T3" fmla="*/ 0 h 77"/>
                      <a:gd name="T4" fmla="*/ 93 w 149"/>
                      <a:gd name="T5" fmla="*/ 31 h 77"/>
                      <a:gd name="T6" fmla="*/ 49 w 149"/>
                      <a:gd name="T7" fmla="*/ 49 h 77"/>
                      <a:gd name="T8" fmla="*/ 0 w 149"/>
                      <a:gd name="T9" fmla="*/ 63 h 77"/>
                      <a:gd name="T10" fmla="*/ 9 w 149"/>
                      <a:gd name="T11" fmla="*/ 77 h 77"/>
                      <a:gd name="T12" fmla="*/ 42 w 149"/>
                      <a:gd name="T13" fmla="*/ 74 h 77"/>
                      <a:gd name="T14" fmla="*/ 81 w 149"/>
                      <a:gd name="T15" fmla="*/ 65 h 77"/>
                      <a:gd name="T16" fmla="*/ 121 w 149"/>
                      <a:gd name="T17" fmla="*/ 40 h 77"/>
                      <a:gd name="T18" fmla="*/ 149 w 149"/>
                      <a:gd name="T19" fmla="*/ 11 h 7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49" h="77">
                        <a:moveTo>
                          <a:pt x="149" y="11"/>
                        </a:moveTo>
                        <a:lnTo>
                          <a:pt x="138" y="0"/>
                        </a:lnTo>
                        <a:lnTo>
                          <a:pt x="93" y="31"/>
                        </a:lnTo>
                        <a:lnTo>
                          <a:pt x="49" y="49"/>
                        </a:lnTo>
                        <a:lnTo>
                          <a:pt x="0" y="63"/>
                        </a:lnTo>
                        <a:lnTo>
                          <a:pt x="9" y="77"/>
                        </a:lnTo>
                        <a:lnTo>
                          <a:pt x="42" y="74"/>
                        </a:lnTo>
                        <a:lnTo>
                          <a:pt x="81" y="65"/>
                        </a:lnTo>
                        <a:lnTo>
                          <a:pt x="121" y="40"/>
                        </a:lnTo>
                        <a:lnTo>
                          <a:pt x="149" y="11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04" name="Freeform 164"/>
                  <p:cNvSpPr>
                    <a:spLocks noChangeAspect="1"/>
                  </p:cNvSpPr>
                  <p:nvPr/>
                </p:nvSpPr>
                <p:spPr bwMode="auto">
                  <a:xfrm>
                    <a:off x="6929" y="4535"/>
                    <a:ext cx="171" cy="68"/>
                  </a:xfrm>
                  <a:custGeom>
                    <a:avLst/>
                    <a:gdLst>
                      <a:gd name="T0" fmla="*/ 171 w 171"/>
                      <a:gd name="T1" fmla="*/ 13 h 68"/>
                      <a:gd name="T2" fmla="*/ 154 w 171"/>
                      <a:gd name="T3" fmla="*/ 0 h 68"/>
                      <a:gd name="T4" fmla="*/ 97 w 171"/>
                      <a:gd name="T5" fmla="*/ 26 h 68"/>
                      <a:gd name="T6" fmla="*/ 50 w 171"/>
                      <a:gd name="T7" fmla="*/ 41 h 68"/>
                      <a:gd name="T8" fmla="*/ 0 w 171"/>
                      <a:gd name="T9" fmla="*/ 55 h 68"/>
                      <a:gd name="T10" fmla="*/ 11 w 171"/>
                      <a:gd name="T11" fmla="*/ 68 h 68"/>
                      <a:gd name="T12" fmla="*/ 42 w 171"/>
                      <a:gd name="T13" fmla="*/ 66 h 68"/>
                      <a:gd name="T14" fmla="*/ 82 w 171"/>
                      <a:gd name="T15" fmla="*/ 57 h 68"/>
                      <a:gd name="T16" fmla="*/ 127 w 171"/>
                      <a:gd name="T17" fmla="*/ 40 h 68"/>
                      <a:gd name="T18" fmla="*/ 171 w 171"/>
                      <a:gd name="T19" fmla="*/ 13 h 6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71" h="68">
                        <a:moveTo>
                          <a:pt x="171" y="13"/>
                        </a:moveTo>
                        <a:lnTo>
                          <a:pt x="154" y="0"/>
                        </a:lnTo>
                        <a:lnTo>
                          <a:pt x="97" y="26"/>
                        </a:lnTo>
                        <a:lnTo>
                          <a:pt x="50" y="41"/>
                        </a:lnTo>
                        <a:lnTo>
                          <a:pt x="0" y="55"/>
                        </a:lnTo>
                        <a:lnTo>
                          <a:pt x="11" y="68"/>
                        </a:lnTo>
                        <a:lnTo>
                          <a:pt x="42" y="66"/>
                        </a:lnTo>
                        <a:lnTo>
                          <a:pt x="82" y="57"/>
                        </a:lnTo>
                        <a:lnTo>
                          <a:pt x="127" y="40"/>
                        </a:lnTo>
                        <a:lnTo>
                          <a:pt x="171" y="13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0787" name="Freeform 165"/>
                <p:cNvSpPr>
                  <a:spLocks noChangeAspect="1"/>
                </p:cNvSpPr>
                <p:nvPr/>
              </p:nvSpPr>
              <p:spPr bwMode="auto">
                <a:xfrm>
                  <a:off x="1936" y="6723"/>
                  <a:ext cx="1874" cy="2157"/>
                </a:xfrm>
                <a:custGeom>
                  <a:avLst/>
                  <a:gdLst>
                    <a:gd name="T0" fmla="*/ 378 w 2019"/>
                    <a:gd name="T1" fmla="*/ 13 h 2908"/>
                    <a:gd name="T2" fmla="*/ 383 w 2019"/>
                    <a:gd name="T3" fmla="*/ 13 h 2908"/>
                    <a:gd name="T4" fmla="*/ 384 w 2019"/>
                    <a:gd name="T5" fmla="*/ 13 h 2908"/>
                    <a:gd name="T6" fmla="*/ 388 w 2019"/>
                    <a:gd name="T7" fmla="*/ 13 h 2908"/>
                    <a:gd name="T8" fmla="*/ 408 w 2019"/>
                    <a:gd name="T9" fmla="*/ 10 h 2908"/>
                    <a:gd name="T10" fmla="*/ 424 w 2019"/>
                    <a:gd name="T11" fmla="*/ 10 h 2908"/>
                    <a:gd name="T12" fmla="*/ 438 w 2019"/>
                    <a:gd name="T13" fmla="*/ 9 h 2908"/>
                    <a:gd name="T14" fmla="*/ 463 w 2019"/>
                    <a:gd name="T15" fmla="*/ 8 h 2908"/>
                    <a:gd name="T16" fmla="*/ 492 w 2019"/>
                    <a:gd name="T17" fmla="*/ 7 h 2908"/>
                    <a:gd name="T18" fmla="*/ 510 w 2019"/>
                    <a:gd name="T19" fmla="*/ 7 h 2908"/>
                    <a:gd name="T20" fmla="*/ 522 w 2019"/>
                    <a:gd name="T21" fmla="*/ 5 h 2908"/>
                    <a:gd name="T22" fmla="*/ 527 w 2019"/>
                    <a:gd name="T23" fmla="*/ 5 h 2908"/>
                    <a:gd name="T24" fmla="*/ 523 w 2019"/>
                    <a:gd name="T25" fmla="*/ 4 h 2908"/>
                    <a:gd name="T26" fmla="*/ 511 w 2019"/>
                    <a:gd name="T27" fmla="*/ 3 h 2908"/>
                    <a:gd name="T28" fmla="*/ 495 w 2019"/>
                    <a:gd name="T29" fmla="*/ 2 h 2908"/>
                    <a:gd name="T30" fmla="*/ 462 w 2019"/>
                    <a:gd name="T31" fmla="*/ 1 h 2908"/>
                    <a:gd name="T32" fmla="*/ 428 w 2019"/>
                    <a:gd name="T33" fmla="*/ 1 h 2908"/>
                    <a:gd name="T34" fmla="*/ 384 w 2019"/>
                    <a:gd name="T35" fmla="*/ 1 h 2908"/>
                    <a:gd name="T36" fmla="*/ 334 w 2019"/>
                    <a:gd name="T37" fmla="*/ 1 h 2908"/>
                    <a:gd name="T38" fmla="*/ 293 w 2019"/>
                    <a:gd name="T39" fmla="*/ 1 h 2908"/>
                    <a:gd name="T40" fmla="*/ 245 w 2019"/>
                    <a:gd name="T41" fmla="*/ 0 h 2908"/>
                    <a:gd name="T42" fmla="*/ 204 w 2019"/>
                    <a:gd name="T43" fmla="*/ 1 h 2908"/>
                    <a:gd name="T44" fmla="*/ 164 w 2019"/>
                    <a:gd name="T45" fmla="*/ 1 h 2908"/>
                    <a:gd name="T46" fmla="*/ 130 w 2019"/>
                    <a:gd name="T47" fmla="*/ 1 h 2908"/>
                    <a:gd name="T48" fmla="*/ 96 w 2019"/>
                    <a:gd name="T49" fmla="*/ 1 h 2908"/>
                    <a:gd name="T50" fmla="*/ 63 w 2019"/>
                    <a:gd name="T51" fmla="*/ 1 h 2908"/>
                    <a:gd name="T52" fmla="*/ 37 w 2019"/>
                    <a:gd name="T53" fmla="*/ 2 h 2908"/>
                    <a:gd name="T54" fmla="*/ 14 w 2019"/>
                    <a:gd name="T55" fmla="*/ 3 h 2908"/>
                    <a:gd name="T56" fmla="*/ 6 w 2019"/>
                    <a:gd name="T57" fmla="*/ 4 h 2908"/>
                    <a:gd name="T58" fmla="*/ 0 w 2019"/>
                    <a:gd name="T59" fmla="*/ 5 h 2908"/>
                    <a:gd name="T60" fmla="*/ 6 w 2019"/>
                    <a:gd name="T61" fmla="*/ 5 h 2908"/>
                    <a:gd name="T62" fmla="*/ 17 w 2019"/>
                    <a:gd name="T63" fmla="*/ 7 h 2908"/>
                    <a:gd name="T64" fmla="*/ 37 w 2019"/>
                    <a:gd name="T65" fmla="*/ 7 h 2908"/>
                    <a:gd name="T66" fmla="*/ 62 w 2019"/>
                    <a:gd name="T67" fmla="*/ 8 h 2908"/>
                    <a:gd name="T68" fmla="*/ 96 w 2019"/>
                    <a:gd name="T69" fmla="*/ 10 h 2908"/>
                    <a:gd name="T70" fmla="*/ 111 w 2019"/>
                    <a:gd name="T71" fmla="*/ 10 h 2908"/>
                    <a:gd name="T72" fmla="*/ 122 w 2019"/>
                    <a:gd name="T73" fmla="*/ 10 h 2908"/>
                    <a:gd name="T74" fmla="*/ 130 w 2019"/>
                    <a:gd name="T75" fmla="*/ 12 h 2908"/>
                    <a:gd name="T76" fmla="*/ 138 w 2019"/>
                    <a:gd name="T77" fmla="*/ 13 h 2908"/>
                    <a:gd name="T78" fmla="*/ 141 w 2019"/>
                    <a:gd name="T79" fmla="*/ 13 h 2908"/>
                    <a:gd name="T80" fmla="*/ 145 w 2019"/>
                    <a:gd name="T81" fmla="*/ 13 h 2908"/>
                    <a:gd name="T82" fmla="*/ 150 w 2019"/>
                    <a:gd name="T83" fmla="*/ 13 h 2908"/>
                    <a:gd name="T84" fmla="*/ 167 w 2019"/>
                    <a:gd name="T85" fmla="*/ 13 h 2908"/>
                    <a:gd name="T86" fmla="*/ 184 w 2019"/>
                    <a:gd name="T87" fmla="*/ 13 h 2908"/>
                    <a:gd name="T88" fmla="*/ 202 w 2019"/>
                    <a:gd name="T89" fmla="*/ 13 h 2908"/>
                    <a:gd name="T90" fmla="*/ 225 w 2019"/>
                    <a:gd name="T91" fmla="*/ 13 h 2908"/>
                    <a:gd name="T92" fmla="*/ 244 w 2019"/>
                    <a:gd name="T93" fmla="*/ 13 h 2908"/>
                    <a:gd name="T94" fmla="*/ 263 w 2019"/>
                    <a:gd name="T95" fmla="*/ 13 h 2908"/>
                    <a:gd name="T96" fmla="*/ 284 w 2019"/>
                    <a:gd name="T97" fmla="*/ 13 h 2908"/>
                    <a:gd name="T98" fmla="*/ 304 w 2019"/>
                    <a:gd name="T99" fmla="*/ 13 h 2908"/>
                    <a:gd name="T100" fmla="*/ 326 w 2019"/>
                    <a:gd name="T101" fmla="*/ 13 h 2908"/>
                    <a:gd name="T102" fmla="*/ 342 w 2019"/>
                    <a:gd name="T103" fmla="*/ 13 h 2908"/>
                    <a:gd name="T104" fmla="*/ 360 w 2019"/>
                    <a:gd name="T105" fmla="*/ 13 h 290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88" name="Oval 166"/>
                <p:cNvSpPr>
                  <a:spLocks noChangeAspect="1" noChangeArrowheads="1"/>
                </p:cNvSpPr>
                <p:nvPr/>
              </p:nvSpPr>
              <p:spPr bwMode="auto">
                <a:xfrm>
                  <a:off x="2462" y="8636"/>
                  <a:ext cx="823" cy="220"/>
                </a:xfrm>
                <a:prstGeom prst="ellipse">
                  <a:avLst/>
                </a:pr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grpSp>
              <p:nvGrpSpPr>
                <p:cNvPr id="30789" name="Group 167"/>
                <p:cNvGrpSpPr>
                  <a:grpSpLocks noChangeAspect="1"/>
                </p:cNvGrpSpPr>
                <p:nvPr/>
              </p:nvGrpSpPr>
              <p:grpSpPr bwMode="auto">
                <a:xfrm>
                  <a:off x="2611" y="7372"/>
                  <a:ext cx="522" cy="1340"/>
                  <a:chOff x="6498" y="2481"/>
                  <a:chExt cx="562" cy="1806"/>
                </a:xfrm>
              </p:grpSpPr>
              <p:sp>
                <p:nvSpPr>
                  <p:cNvPr id="30791" name="Freeform 168"/>
                  <p:cNvSpPr>
                    <a:spLocks noChangeAspect="1"/>
                  </p:cNvSpPr>
                  <p:nvPr/>
                </p:nvSpPr>
                <p:spPr bwMode="auto">
                  <a:xfrm>
                    <a:off x="6604" y="3234"/>
                    <a:ext cx="345" cy="1053"/>
                  </a:xfrm>
                  <a:custGeom>
                    <a:avLst/>
                    <a:gdLst>
                      <a:gd name="T0" fmla="*/ 0 w 345"/>
                      <a:gd name="T1" fmla="*/ 80 h 1053"/>
                      <a:gd name="T2" fmla="*/ 6 w 345"/>
                      <a:gd name="T3" fmla="*/ 252 h 1053"/>
                      <a:gd name="T4" fmla="*/ 23 w 345"/>
                      <a:gd name="T5" fmla="*/ 274 h 1053"/>
                      <a:gd name="T6" fmla="*/ 17 w 345"/>
                      <a:gd name="T7" fmla="*/ 975 h 1053"/>
                      <a:gd name="T8" fmla="*/ 40 w 345"/>
                      <a:gd name="T9" fmla="*/ 1053 h 1053"/>
                      <a:gd name="T10" fmla="*/ 98 w 345"/>
                      <a:gd name="T11" fmla="*/ 1053 h 1053"/>
                      <a:gd name="T12" fmla="*/ 146 w 345"/>
                      <a:gd name="T13" fmla="*/ 1015 h 1053"/>
                      <a:gd name="T14" fmla="*/ 201 w 345"/>
                      <a:gd name="T15" fmla="*/ 1015 h 1053"/>
                      <a:gd name="T16" fmla="*/ 245 w 345"/>
                      <a:gd name="T17" fmla="*/ 1053 h 1053"/>
                      <a:gd name="T18" fmla="*/ 307 w 345"/>
                      <a:gd name="T19" fmla="*/ 1053 h 1053"/>
                      <a:gd name="T20" fmla="*/ 328 w 345"/>
                      <a:gd name="T21" fmla="*/ 975 h 1053"/>
                      <a:gd name="T22" fmla="*/ 317 w 345"/>
                      <a:gd name="T23" fmla="*/ 274 h 1053"/>
                      <a:gd name="T24" fmla="*/ 333 w 345"/>
                      <a:gd name="T25" fmla="*/ 252 h 1053"/>
                      <a:gd name="T26" fmla="*/ 345 w 345"/>
                      <a:gd name="T27" fmla="*/ 80 h 1053"/>
                      <a:gd name="T28" fmla="*/ 269 w 345"/>
                      <a:gd name="T29" fmla="*/ 17 h 1053"/>
                      <a:gd name="T30" fmla="*/ 231 w 345"/>
                      <a:gd name="T31" fmla="*/ 17 h 1053"/>
                      <a:gd name="T32" fmla="*/ 210 w 345"/>
                      <a:gd name="T33" fmla="*/ 0 h 1053"/>
                      <a:gd name="T34" fmla="*/ 123 w 345"/>
                      <a:gd name="T35" fmla="*/ 0 h 1053"/>
                      <a:gd name="T36" fmla="*/ 104 w 345"/>
                      <a:gd name="T37" fmla="*/ 17 h 1053"/>
                      <a:gd name="T38" fmla="*/ 72 w 345"/>
                      <a:gd name="T39" fmla="*/ 17 h 1053"/>
                      <a:gd name="T40" fmla="*/ 0 w 345"/>
                      <a:gd name="T41" fmla="*/ 80 h 1053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92" name="Oval 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81" y="3267"/>
                    <a:ext cx="45" cy="72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/>
                  </a:p>
                </p:txBody>
              </p:sp>
              <p:grpSp>
                <p:nvGrpSpPr>
                  <p:cNvPr id="30793" name="Group 17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498" y="2481"/>
                    <a:ext cx="562" cy="828"/>
                    <a:chOff x="6498" y="2481"/>
                    <a:chExt cx="562" cy="828"/>
                  </a:xfrm>
                </p:grpSpPr>
                <p:sp>
                  <p:nvSpPr>
                    <p:cNvPr id="30799" name="Oval 1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6531" y="2481"/>
                      <a:ext cx="514" cy="28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buChar char="•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5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1800"/>
                    </a:p>
                  </p:txBody>
                </p:sp>
                <p:sp>
                  <p:nvSpPr>
                    <p:cNvPr id="30800" name="Freeform 17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98" y="2610"/>
                      <a:ext cx="562" cy="699"/>
                    </a:xfrm>
                    <a:custGeom>
                      <a:avLst/>
                      <a:gdLst>
                        <a:gd name="T0" fmla="*/ 358 w 562"/>
                        <a:gd name="T1" fmla="*/ 699 h 699"/>
                        <a:gd name="T2" fmla="*/ 562 w 562"/>
                        <a:gd name="T3" fmla="*/ 69 h 699"/>
                        <a:gd name="T4" fmla="*/ 526 w 562"/>
                        <a:gd name="T5" fmla="*/ 56 h 699"/>
                        <a:gd name="T6" fmla="*/ 485 w 562"/>
                        <a:gd name="T7" fmla="*/ 38 h 699"/>
                        <a:gd name="T8" fmla="*/ 431 w 562"/>
                        <a:gd name="T9" fmla="*/ 24 h 699"/>
                        <a:gd name="T10" fmla="*/ 384 w 562"/>
                        <a:gd name="T11" fmla="*/ 12 h 699"/>
                        <a:gd name="T12" fmla="*/ 342 w 562"/>
                        <a:gd name="T13" fmla="*/ 4 h 699"/>
                        <a:gd name="T14" fmla="*/ 297 w 562"/>
                        <a:gd name="T15" fmla="*/ 0 h 699"/>
                        <a:gd name="T16" fmla="*/ 248 w 562"/>
                        <a:gd name="T17" fmla="*/ 3 h 699"/>
                        <a:gd name="T18" fmla="*/ 185 w 562"/>
                        <a:gd name="T19" fmla="*/ 10 h 699"/>
                        <a:gd name="T20" fmla="*/ 132 w 562"/>
                        <a:gd name="T21" fmla="*/ 24 h 699"/>
                        <a:gd name="T22" fmla="*/ 80 w 562"/>
                        <a:gd name="T23" fmla="*/ 38 h 699"/>
                        <a:gd name="T24" fmla="*/ 34 w 562"/>
                        <a:gd name="T25" fmla="*/ 58 h 699"/>
                        <a:gd name="T26" fmla="*/ 0 w 562"/>
                        <a:gd name="T27" fmla="*/ 76 h 699"/>
                        <a:gd name="T28" fmla="*/ 197 w 562"/>
                        <a:gd name="T29" fmla="*/ 699 h 699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0" t="0" r="r" b="b"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solidFill>
                      <a:srgbClr val="FFFF00"/>
                    </a:solidFill>
                    <a:ln w="635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0794" name="Group 17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676" y="3385"/>
                    <a:ext cx="193" cy="804"/>
                    <a:chOff x="6676" y="3385"/>
                    <a:chExt cx="193" cy="804"/>
                  </a:xfrm>
                </p:grpSpPr>
                <p:sp>
                  <p:nvSpPr>
                    <p:cNvPr id="30795" name="Line 17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08" y="3406"/>
                      <a:ext cx="1" cy="783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796" name="Line 17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36" y="3406"/>
                      <a:ext cx="4" cy="779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797" name="Line 17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66" y="3385"/>
                      <a:ext cx="3" cy="78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798" name="Line 17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676" y="3385"/>
                      <a:ext cx="2" cy="78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30790" name="Freeform 178"/>
                <p:cNvSpPr>
                  <a:spLocks noChangeAspect="1"/>
                </p:cNvSpPr>
                <p:nvPr/>
              </p:nvSpPr>
              <p:spPr bwMode="auto">
                <a:xfrm>
                  <a:off x="2836" y="8325"/>
                  <a:ext cx="507" cy="506"/>
                </a:xfrm>
                <a:custGeom>
                  <a:avLst/>
                  <a:gdLst>
                    <a:gd name="T0" fmla="*/ 143 w 546"/>
                    <a:gd name="T1" fmla="*/ 0 h 681"/>
                    <a:gd name="T2" fmla="*/ 139 w 546"/>
                    <a:gd name="T3" fmla="*/ 1 h 681"/>
                    <a:gd name="T4" fmla="*/ 112 w 546"/>
                    <a:gd name="T5" fmla="*/ 2 h 681"/>
                    <a:gd name="T6" fmla="*/ 110 w 546"/>
                    <a:gd name="T7" fmla="*/ 2 h 681"/>
                    <a:gd name="T8" fmla="*/ 103 w 546"/>
                    <a:gd name="T9" fmla="*/ 2 h 681"/>
                    <a:gd name="T10" fmla="*/ 91 w 546"/>
                    <a:gd name="T11" fmla="*/ 3 h 681"/>
                    <a:gd name="T12" fmla="*/ 82 w 546"/>
                    <a:gd name="T13" fmla="*/ 3 h 681"/>
                    <a:gd name="T14" fmla="*/ 69 w 546"/>
                    <a:gd name="T15" fmla="*/ 3 h 681"/>
                    <a:gd name="T16" fmla="*/ 58 w 546"/>
                    <a:gd name="T17" fmla="*/ 3 h 681"/>
                    <a:gd name="T18" fmla="*/ 43 w 546"/>
                    <a:gd name="T19" fmla="*/ 3 h 681"/>
                    <a:gd name="T20" fmla="*/ 32 w 546"/>
                    <a:gd name="T21" fmla="*/ 3 h 681"/>
                    <a:gd name="T22" fmla="*/ 18 w 546"/>
                    <a:gd name="T23" fmla="*/ 3 h 681"/>
                    <a:gd name="T24" fmla="*/ 0 w 546"/>
                    <a:gd name="T25" fmla="*/ 3 h 681"/>
                    <a:gd name="T26" fmla="*/ 7 w 546"/>
                    <a:gd name="T27" fmla="*/ 3 h 681"/>
                    <a:gd name="T28" fmla="*/ 16 w 546"/>
                    <a:gd name="T29" fmla="*/ 3 h 681"/>
                    <a:gd name="T30" fmla="*/ 23 w 546"/>
                    <a:gd name="T31" fmla="*/ 3 h 681"/>
                    <a:gd name="T32" fmla="*/ 35 w 546"/>
                    <a:gd name="T33" fmla="*/ 3 h 681"/>
                    <a:gd name="T34" fmla="*/ 46 w 546"/>
                    <a:gd name="T35" fmla="*/ 3 h 681"/>
                    <a:gd name="T36" fmla="*/ 60 w 546"/>
                    <a:gd name="T37" fmla="*/ 3 h 681"/>
                    <a:gd name="T38" fmla="*/ 72 w 546"/>
                    <a:gd name="T39" fmla="*/ 3 h 681"/>
                    <a:gd name="T40" fmla="*/ 84 w 546"/>
                    <a:gd name="T41" fmla="*/ 3 h 681"/>
                    <a:gd name="T42" fmla="*/ 90 w 546"/>
                    <a:gd name="T43" fmla="*/ 3 h 681"/>
                    <a:gd name="T44" fmla="*/ 102 w 546"/>
                    <a:gd name="T45" fmla="*/ 3 h 681"/>
                    <a:gd name="T46" fmla="*/ 112 w 546"/>
                    <a:gd name="T47" fmla="*/ 3 h 681"/>
                    <a:gd name="T48" fmla="*/ 117 w 546"/>
                    <a:gd name="T49" fmla="*/ 3 h 681"/>
                    <a:gd name="T50" fmla="*/ 120 w 546"/>
                    <a:gd name="T51" fmla="*/ 3 h 681"/>
                    <a:gd name="T52" fmla="*/ 121 w 546"/>
                    <a:gd name="T53" fmla="*/ 2 h 681"/>
                    <a:gd name="T54" fmla="*/ 124 w 546"/>
                    <a:gd name="T55" fmla="*/ 2 h 681"/>
                    <a:gd name="T56" fmla="*/ 143 w 546"/>
                    <a:gd name="T57" fmla="*/ 0 h 681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0777" name="Rectangle 179"/>
              <p:cNvSpPr>
                <a:spLocks noChangeArrowheads="1"/>
              </p:cNvSpPr>
              <p:nvPr/>
            </p:nvSpPr>
            <p:spPr bwMode="auto">
              <a:xfrm>
                <a:off x="385" y="1706"/>
                <a:ext cx="50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ea typeface="华文行楷" panose="02010800040101010101" pitchFamily="2" charset="-122"/>
                  </a:rPr>
                  <a:t>屏幕</a:t>
                </a:r>
              </a:p>
            </p:txBody>
          </p:sp>
        </p:grpSp>
        <p:pic>
          <p:nvPicPr>
            <p:cNvPr id="30763" name="Picture 4"/>
            <p:cNvPicPr>
              <a:picLocks noChangeAspect="1" noChangeArrowheads="1"/>
            </p:cNvPicPr>
            <p:nvPr/>
          </p:nvPicPr>
          <p:blipFill>
            <a:blip r:embed="rId5" cstate="print">
              <a:lum bright="-60000" contrast="8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9766" b="11328"/>
            <a:stretch>
              <a:fillRect/>
            </a:stretch>
          </p:blipFill>
          <p:spPr bwMode="auto">
            <a:xfrm>
              <a:off x="484074" y="4842478"/>
              <a:ext cx="4000500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6" name="组合 95"/>
          <p:cNvGrpSpPr>
            <a:grpSpLocks/>
          </p:cNvGrpSpPr>
          <p:nvPr/>
        </p:nvGrpSpPr>
        <p:grpSpPr bwMode="auto">
          <a:xfrm>
            <a:off x="406400" y="981075"/>
            <a:ext cx="3725863" cy="4992688"/>
            <a:chOff x="406400" y="981075"/>
            <a:chExt cx="3725863" cy="4992688"/>
          </a:xfrm>
        </p:grpSpPr>
        <p:grpSp>
          <p:nvGrpSpPr>
            <p:cNvPr id="30739" name="Group 50"/>
            <p:cNvGrpSpPr>
              <a:grpSpLocks/>
            </p:cNvGrpSpPr>
            <p:nvPr/>
          </p:nvGrpSpPr>
          <p:grpSpPr bwMode="auto">
            <a:xfrm>
              <a:off x="406400" y="981075"/>
              <a:ext cx="2686050" cy="519113"/>
              <a:chOff x="1791" y="1706"/>
              <a:chExt cx="871" cy="327"/>
            </a:xfrm>
          </p:grpSpPr>
          <p:grpSp>
            <p:nvGrpSpPr>
              <p:cNvPr id="30754" name="Group 5"/>
              <p:cNvGrpSpPr>
                <a:grpSpLocks/>
              </p:cNvGrpSpPr>
              <p:nvPr/>
            </p:nvGrpSpPr>
            <p:grpSpPr bwMode="auto">
              <a:xfrm>
                <a:off x="1791" y="1788"/>
                <a:ext cx="871" cy="180"/>
                <a:chOff x="5430" y="1725"/>
                <a:chExt cx="1526" cy="455"/>
              </a:xfrm>
            </p:grpSpPr>
            <p:sp>
              <p:nvSpPr>
                <p:cNvPr id="30756" name="Line 6"/>
                <p:cNvSpPr>
                  <a:spLocks noChangeShapeType="1"/>
                </p:cNvSpPr>
                <p:nvPr/>
              </p:nvSpPr>
              <p:spPr bwMode="auto">
                <a:xfrm>
                  <a:off x="5440" y="1725"/>
                  <a:ext cx="0" cy="452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7" name="Line 7"/>
                <p:cNvSpPr>
                  <a:spLocks noChangeShapeType="1"/>
                </p:cNvSpPr>
                <p:nvPr/>
              </p:nvSpPr>
              <p:spPr bwMode="auto">
                <a:xfrm>
                  <a:off x="6955" y="1728"/>
                  <a:ext cx="0" cy="452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8" name="Line 8"/>
                <p:cNvSpPr>
                  <a:spLocks noChangeShapeType="1"/>
                </p:cNvSpPr>
                <p:nvPr/>
              </p:nvSpPr>
              <p:spPr bwMode="auto">
                <a:xfrm>
                  <a:off x="6470" y="1955"/>
                  <a:ext cx="486" cy="0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9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5430" y="1947"/>
                  <a:ext cx="486" cy="0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0755" name="Text Box 10"/>
              <p:cNvSpPr txBox="1">
                <a:spLocks noChangeArrowheads="1"/>
              </p:cNvSpPr>
              <p:nvPr/>
            </p:nvSpPr>
            <p:spPr bwMode="auto">
              <a:xfrm>
                <a:off x="2154" y="1706"/>
                <a:ext cx="275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kumimoji="1" lang="en-US" altLang="zh-CN" sz="2800" b="1">
                    <a:solidFill>
                      <a:srgbClr val="00B050"/>
                    </a:solidFill>
                  </a:rPr>
                  <a:t>u</a:t>
                </a:r>
              </a:p>
            </p:txBody>
          </p:sp>
        </p:grpSp>
        <p:grpSp>
          <p:nvGrpSpPr>
            <p:cNvPr id="30740" name="Group 50"/>
            <p:cNvGrpSpPr>
              <a:grpSpLocks/>
            </p:cNvGrpSpPr>
            <p:nvPr/>
          </p:nvGrpSpPr>
          <p:grpSpPr bwMode="auto">
            <a:xfrm rot="5400000">
              <a:off x="3405982" y="3267868"/>
              <a:ext cx="1028700" cy="423863"/>
              <a:chOff x="1791" y="1747"/>
              <a:chExt cx="871" cy="267"/>
            </a:xfrm>
          </p:grpSpPr>
          <p:grpSp>
            <p:nvGrpSpPr>
              <p:cNvPr id="30748" name="Group 5"/>
              <p:cNvGrpSpPr>
                <a:grpSpLocks/>
              </p:cNvGrpSpPr>
              <p:nvPr/>
            </p:nvGrpSpPr>
            <p:grpSpPr bwMode="auto">
              <a:xfrm>
                <a:off x="1791" y="1788"/>
                <a:ext cx="871" cy="180"/>
                <a:chOff x="5430" y="1725"/>
                <a:chExt cx="1526" cy="455"/>
              </a:xfrm>
            </p:grpSpPr>
            <p:sp>
              <p:nvSpPr>
                <p:cNvPr id="30750" name="Line 6"/>
                <p:cNvSpPr>
                  <a:spLocks noChangeShapeType="1"/>
                </p:cNvSpPr>
                <p:nvPr/>
              </p:nvSpPr>
              <p:spPr bwMode="auto">
                <a:xfrm>
                  <a:off x="5440" y="1725"/>
                  <a:ext cx="0" cy="452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1" name="Line 7"/>
                <p:cNvSpPr>
                  <a:spLocks noChangeShapeType="1"/>
                </p:cNvSpPr>
                <p:nvPr/>
              </p:nvSpPr>
              <p:spPr bwMode="auto">
                <a:xfrm>
                  <a:off x="6955" y="1728"/>
                  <a:ext cx="0" cy="452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2" name="Line 8"/>
                <p:cNvSpPr>
                  <a:spLocks noChangeShapeType="1"/>
                </p:cNvSpPr>
                <p:nvPr/>
              </p:nvSpPr>
              <p:spPr bwMode="auto">
                <a:xfrm>
                  <a:off x="6470" y="1955"/>
                  <a:ext cx="486" cy="0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3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5430" y="1947"/>
                  <a:ext cx="486" cy="0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7" name="Text Box 10"/>
              <p:cNvSpPr txBox="1">
                <a:spLocks noChangeArrowheads="1"/>
              </p:cNvSpPr>
              <p:nvPr/>
            </p:nvSpPr>
            <p:spPr bwMode="auto">
              <a:xfrm>
                <a:off x="1970" y="1747"/>
                <a:ext cx="521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vert270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defRPr/>
                </a:pPr>
                <a:r>
                  <a:rPr kumimoji="1" lang="en-US" altLang="zh-CN" sz="2800" b="1" dirty="0">
                    <a:solidFill>
                      <a:srgbClr val="00B050"/>
                    </a:solidFill>
                    <a:latin typeface="+mn-lt"/>
                    <a:ea typeface="+mn-ea"/>
                  </a:rPr>
                  <a:t> u</a:t>
                </a:r>
              </a:p>
            </p:txBody>
          </p:sp>
        </p:grpSp>
        <p:grpSp>
          <p:nvGrpSpPr>
            <p:cNvPr id="30741" name="Group 50"/>
            <p:cNvGrpSpPr>
              <a:grpSpLocks/>
            </p:cNvGrpSpPr>
            <p:nvPr/>
          </p:nvGrpSpPr>
          <p:grpSpPr bwMode="auto">
            <a:xfrm>
              <a:off x="2528888" y="5454650"/>
              <a:ext cx="806450" cy="519113"/>
              <a:chOff x="1791" y="1715"/>
              <a:chExt cx="871" cy="327"/>
            </a:xfrm>
          </p:grpSpPr>
          <p:grpSp>
            <p:nvGrpSpPr>
              <p:cNvPr id="30742" name="Group 5"/>
              <p:cNvGrpSpPr>
                <a:grpSpLocks/>
              </p:cNvGrpSpPr>
              <p:nvPr/>
            </p:nvGrpSpPr>
            <p:grpSpPr bwMode="auto">
              <a:xfrm>
                <a:off x="1791" y="1788"/>
                <a:ext cx="871" cy="180"/>
                <a:chOff x="5430" y="1725"/>
                <a:chExt cx="1526" cy="455"/>
              </a:xfrm>
            </p:grpSpPr>
            <p:sp>
              <p:nvSpPr>
                <p:cNvPr id="30744" name="Line 6"/>
                <p:cNvSpPr>
                  <a:spLocks noChangeShapeType="1"/>
                </p:cNvSpPr>
                <p:nvPr/>
              </p:nvSpPr>
              <p:spPr bwMode="auto">
                <a:xfrm>
                  <a:off x="5440" y="1725"/>
                  <a:ext cx="0" cy="452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5" name="Line 7"/>
                <p:cNvSpPr>
                  <a:spLocks noChangeShapeType="1"/>
                </p:cNvSpPr>
                <p:nvPr/>
              </p:nvSpPr>
              <p:spPr bwMode="auto">
                <a:xfrm>
                  <a:off x="6955" y="1728"/>
                  <a:ext cx="0" cy="452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6" name="Line 8"/>
                <p:cNvSpPr>
                  <a:spLocks noChangeShapeType="1"/>
                </p:cNvSpPr>
                <p:nvPr/>
              </p:nvSpPr>
              <p:spPr bwMode="auto">
                <a:xfrm>
                  <a:off x="6470" y="1955"/>
                  <a:ext cx="486" cy="0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7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5430" y="1947"/>
                  <a:ext cx="486" cy="0"/>
                </a:xfrm>
                <a:prstGeom prst="line">
                  <a:avLst/>
                </a:prstGeom>
                <a:noFill/>
                <a:ln w="38100">
                  <a:solidFill>
                    <a:srgbClr val="00B05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0743" name="Text Box 10"/>
              <p:cNvSpPr txBox="1">
                <a:spLocks noChangeArrowheads="1"/>
              </p:cNvSpPr>
              <p:nvPr/>
            </p:nvSpPr>
            <p:spPr bwMode="auto">
              <a:xfrm>
                <a:off x="2052" y="1715"/>
                <a:ext cx="275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kumimoji="1" lang="en-US" altLang="zh-CN" sz="2800" b="1">
                    <a:solidFill>
                      <a:srgbClr val="00B050"/>
                    </a:solidFill>
                  </a:rPr>
                  <a:t>u</a:t>
                </a:r>
              </a:p>
            </p:txBody>
          </p:sp>
        </p:grpSp>
      </p:grpSp>
      <p:sp>
        <p:nvSpPr>
          <p:cNvPr id="118" name="矩形 117"/>
          <p:cNvSpPr/>
          <p:nvPr/>
        </p:nvSpPr>
        <p:spPr>
          <a:xfrm>
            <a:off x="1558040" y="1356879"/>
            <a:ext cx="8803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大</a:t>
            </a:r>
          </a:p>
        </p:txBody>
      </p:sp>
      <p:sp>
        <p:nvSpPr>
          <p:cNvPr id="119" name="矩形 118"/>
          <p:cNvSpPr/>
          <p:nvPr/>
        </p:nvSpPr>
        <p:spPr>
          <a:xfrm>
            <a:off x="2770709" y="2815920"/>
            <a:ext cx="8803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小</a:t>
            </a:r>
          </a:p>
        </p:txBody>
      </p:sp>
      <p:sp>
        <p:nvSpPr>
          <p:cNvPr id="120" name="矩形 119"/>
          <p:cNvSpPr/>
          <p:nvPr/>
        </p:nvSpPr>
        <p:spPr>
          <a:xfrm>
            <a:off x="1544585" y="5924848"/>
            <a:ext cx="174759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更小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5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2000"/>
                                        <p:tgtEl>
                                          <p:spTgt spid="15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23" grpId="0"/>
      <p:bldP spid="15424" grpId="0"/>
      <p:bldP spid="15473" grpId="0" animBg="1"/>
      <p:bldP spid="15542" grpId="0" animBg="1"/>
      <p:bldP spid="15544" grpId="0" animBg="1"/>
      <p:bldP spid="155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1"/>
          <p:cNvGrpSpPr>
            <a:grpSpLocks/>
          </p:cNvGrpSpPr>
          <p:nvPr/>
        </p:nvGrpSpPr>
        <p:grpSpPr bwMode="auto">
          <a:xfrm>
            <a:off x="15875" y="628650"/>
            <a:ext cx="2432050" cy="1536700"/>
            <a:chOff x="15875" y="616857"/>
            <a:chExt cx="2432447" cy="1537467"/>
          </a:xfrm>
        </p:grpSpPr>
        <p:grpSp>
          <p:nvGrpSpPr>
            <p:cNvPr id="31751" name="Group 10"/>
            <p:cNvGrpSpPr>
              <a:grpSpLocks/>
            </p:cNvGrpSpPr>
            <p:nvPr/>
          </p:nvGrpSpPr>
          <p:grpSpPr bwMode="auto">
            <a:xfrm>
              <a:off x="15875" y="616857"/>
              <a:ext cx="2432447" cy="1371600"/>
              <a:chOff x="0" y="0"/>
              <a:chExt cx="1362" cy="864"/>
            </a:xfrm>
          </p:grpSpPr>
          <p:sp>
            <p:nvSpPr>
              <p:cNvPr id="31753" name="Text Box 11"/>
              <p:cNvSpPr txBox="1">
                <a:spLocks noChangeArrowheads="1"/>
              </p:cNvSpPr>
              <p:nvPr/>
            </p:nvSpPr>
            <p:spPr bwMode="auto">
              <a:xfrm>
                <a:off x="192" y="0"/>
                <a:ext cx="1170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kumimoji="0" lang="zh-CN" altLang="en-US" sz="4000" b="1">
                    <a:ea typeface="黑体" panose="02010609060101010101" pitchFamily="49" charset="-122"/>
                  </a:rPr>
                  <a:t>物距</a:t>
                </a:r>
                <a:r>
                  <a:rPr kumimoji="0" lang="en-US" altLang="zh-CN" sz="4000" b="1">
                    <a:ea typeface="黑体" panose="02010609060101010101" pitchFamily="49" charset="-122"/>
                  </a:rPr>
                  <a:t>(u)</a:t>
                </a:r>
                <a:r>
                  <a:rPr kumimoji="0" lang="zh-CN" altLang="en-US" sz="4000" b="1">
                    <a:ea typeface="黑体" panose="02010609060101010101" pitchFamily="49" charset="-122"/>
                  </a:rPr>
                  <a:t>：</a:t>
                </a:r>
              </a:p>
            </p:txBody>
          </p:sp>
          <p:sp>
            <p:nvSpPr>
              <p:cNvPr id="31754" name="AutoShape 12"/>
              <p:cNvSpPr>
                <a:spLocks/>
              </p:cNvSpPr>
              <p:nvPr/>
            </p:nvSpPr>
            <p:spPr bwMode="auto">
              <a:xfrm>
                <a:off x="0" y="192"/>
                <a:ext cx="192" cy="672"/>
              </a:xfrm>
              <a:prstGeom prst="leftBrace">
                <a:avLst>
                  <a:gd name="adj1" fmla="val 29167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kumimoji="0" lang="zh-CN" altLang="en-US" sz="1800"/>
              </a:p>
            </p:txBody>
          </p:sp>
        </p:grpSp>
        <p:sp>
          <p:nvSpPr>
            <p:cNvPr id="31752" name="Text Box 8"/>
            <p:cNvSpPr txBox="1">
              <a:spLocks noChangeArrowheads="1"/>
            </p:cNvSpPr>
            <p:nvPr/>
          </p:nvSpPr>
          <p:spPr bwMode="auto">
            <a:xfrm>
              <a:off x="359044" y="1446438"/>
              <a:ext cx="2089277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zh-CN" altLang="en-US" sz="4000" b="1">
                  <a:ea typeface="黑体" panose="02010609060101010101" pitchFamily="49" charset="-122"/>
                </a:rPr>
                <a:t>像距</a:t>
              </a:r>
              <a:r>
                <a:rPr kumimoji="0" lang="en-US" altLang="zh-CN" sz="4000" b="1">
                  <a:ea typeface="黑体" panose="02010609060101010101" pitchFamily="49" charset="-122"/>
                </a:rPr>
                <a:t>(v)</a:t>
              </a:r>
              <a:r>
                <a:rPr kumimoji="0" lang="zh-CN" altLang="en-US" sz="4000" b="1">
                  <a:ea typeface="黑体" panose="02010609060101010101" pitchFamily="49" charset="-122"/>
                </a:rPr>
                <a:t>：</a:t>
              </a:r>
            </a:p>
          </p:txBody>
        </p:sp>
      </p:grp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3352800" cy="609600"/>
          </a:xfrm>
        </p:spPr>
        <p:txBody>
          <a:bodyPr/>
          <a:lstStyle/>
          <a:p>
            <a:pPr algn="l" eaLnBrk="1" hangingPunct="1"/>
            <a:r>
              <a:rPr lang="zh-CN" altLang="en-US" sz="4000" b="1" smtClean="0">
                <a:solidFill>
                  <a:srgbClr val="FF0000"/>
                </a:solidFill>
                <a:ea typeface="黑体" panose="02010609060101010101" pitchFamily="49" charset="-122"/>
              </a:rPr>
              <a:t>预备知识</a:t>
            </a:r>
            <a:r>
              <a:rPr lang="zh-CN" altLang="en-US" sz="4000" smtClean="0">
                <a:solidFill>
                  <a:srgbClr val="FF0000"/>
                </a:solidFill>
              </a:rPr>
              <a:t>：</a:t>
            </a: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2700338" y="628650"/>
            <a:ext cx="55546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4000" b="1">
                <a:ea typeface="黑体" panose="02010609060101010101" pitchFamily="49" charset="-122"/>
              </a:rPr>
              <a:t>物体到</a:t>
            </a:r>
            <a:r>
              <a:rPr kumimoji="0" lang="zh-CN" altLang="en-US" sz="4000" b="1">
                <a:solidFill>
                  <a:srgbClr val="FF0000"/>
                </a:solidFill>
                <a:ea typeface="黑体" panose="02010609060101010101" pitchFamily="49" charset="-122"/>
              </a:rPr>
              <a:t>透镜中心</a:t>
            </a:r>
            <a:r>
              <a:rPr kumimoji="0" lang="zh-CN" altLang="en-US" sz="4000" b="1">
                <a:ea typeface="黑体" panose="02010609060101010101" pitchFamily="49" charset="-122"/>
              </a:rPr>
              <a:t>的距离。 </a:t>
            </a:r>
          </a:p>
        </p:txBody>
      </p:sp>
      <p:sp>
        <p:nvSpPr>
          <p:cNvPr id="31749" name="Text Box 9"/>
          <p:cNvSpPr txBox="1">
            <a:spLocks noChangeArrowheads="1"/>
          </p:cNvSpPr>
          <p:nvPr/>
        </p:nvSpPr>
        <p:spPr bwMode="auto">
          <a:xfrm>
            <a:off x="2736850" y="1441450"/>
            <a:ext cx="59753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4000" b="1">
                <a:ea typeface="黑体" panose="02010609060101010101" pitchFamily="49" charset="-122"/>
              </a:rPr>
              <a:t>像到</a:t>
            </a:r>
            <a:r>
              <a:rPr kumimoji="0" lang="zh-CN" altLang="en-US" sz="4000" b="1">
                <a:solidFill>
                  <a:srgbClr val="FF0000"/>
                </a:solidFill>
                <a:ea typeface="黑体" panose="02010609060101010101" pitchFamily="49" charset="-122"/>
              </a:rPr>
              <a:t>透镜中心</a:t>
            </a:r>
            <a:r>
              <a:rPr kumimoji="0" lang="zh-CN" altLang="en-US" sz="4000" b="1">
                <a:ea typeface="黑体" panose="02010609060101010101" pitchFamily="49" charset="-122"/>
              </a:rPr>
              <a:t>的距离。 </a:t>
            </a:r>
          </a:p>
        </p:txBody>
      </p:sp>
      <p:pic>
        <p:nvPicPr>
          <p:cNvPr id="31750" name="Picture 2" descr=")2PW($7]XLDH0ILB9~_]W}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724"/>
          <a:stretch>
            <a:fillRect/>
          </a:stretch>
        </p:blipFill>
        <p:spPr bwMode="auto">
          <a:xfrm>
            <a:off x="15875" y="2565400"/>
            <a:ext cx="9020175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放大镜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0913" y="0"/>
            <a:ext cx="1843087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79388" y="1838325"/>
            <a:ext cx="8856662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4800" b="1">
                <a:solidFill>
                  <a:srgbClr val="4014FC"/>
                </a:solidFill>
              </a:rPr>
              <a:t>凸透镜</a:t>
            </a:r>
            <a:r>
              <a:rPr lang="zh-CN" altLang="en-US" sz="4800" b="1">
                <a:solidFill>
                  <a:srgbClr val="4014F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4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像的正倒、大小、虚实</a:t>
            </a:r>
            <a:r>
              <a:rPr lang="zh-CN" altLang="en-US" sz="4800" b="1">
                <a:solidFill>
                  <a:srgbClr val="4014FC"/>
                </a:solidFill>
              </a:rPr>
              <a:t>跟</a:t>
            </a:r>
            <a:r>
              <a:rPr lang="zh-CN" altLang="en-US" sz="4800" b="1">
                <a:solidFill>
                  <a:srgbClr val="F92D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物距大小</a:t>
            </a:r>
            <a:r>
              <a:rPr lang="zh-CN" altLang="en-US" sz="4800" b="1">
                <a:solidFill>
                  <a:srgbClr val="4014FC"/>
                </a:solidFill>
              </a:rPr>
              <a:t>有什么关系呢？</a:t>
            </a:r>
          </a:p>
        </p:txBody>
      </p:sp>
      <p:sp>
        <p:nvSpPr>
          <p:cNvPr id="32772" name="文本框 2"/>
          <p:cNvSpPr txBox="1">
            <a:spLocks noChangeArrowheads="1"/>
          </p:cNvSpPr>
          <p:nvPr/>
        </p:nvSpPr>
        <p:spPr bwMode="auto">
          <a:xfrm>
            <a:off x="9525" y="428625"/>
            <a:ext cx="404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3300"/>
                </a:solidFill>
              </a:rPr>
              <a:t>提出问题：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ChangeArrowheads="1"/>
          </p:cNvSpPr>
          <p:nvPr/>
        </p:nvSpPr>
        <p:spPr bwMode="auto">
          <a:xfrm>
            <a:off x="365760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795" name="Rectangle 9"/>
          <p:cNvSpPr>
            <a:spLocks noChangeArrowheads="1"/>
          </p:cNvSpPr>
          <p:nvPr/>
        </p:nvSpPr>
        <p:spPr bwMode="auto">
          <a:xfrm>
            <a:off x="3333750" y="2724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3796" name="组合 1"/>
          <p:cNvGrpSpPr>
            <a:grpSpLocks/>
          </p:cNvGrpSpPr>
          <p:nvPr/>
        </p:nvGrpSpPr>
        <p:grpSpPr bwMode="auto">
          <a:xfrm>
            <a:off x="0" y="765175"/>
            <a:ext cx="9144000" cy="6111875"/>
            <a:chOff x="-36513" y="333375"/>
            <a:chExt cx="9261476" cy="6514803"/>
          </a:xfrm>
        </p:grpSpPr>
        <p:sp>
          <p:nvSpPr>
            <p:cNvPr id="33798" name="Text Box 63"/>
            <p:cNvSpPr txBox="1">
              <a:spLocks noChangeArrowheads="1"/>
            </p:cNvSpPr>
            <p:nvPr/>
          </p:nvSpPr>
          <p:spPr bwMode="auto">
            <a:xfrm>
              <a:off x="1588402" y="670584"/>
              <a:ext cx="19812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黑体" panose="02010609060101010101" pitchFamily="49" charset="-122"/>
                  <a:ea typeface="黑体" panose="02010609060101010101" pitchFamily="49" charset="-122"/>
                </a:rPr>
                <a:t>镜头</a:t>
              </a:r>
              <a:r>
                <a:rPr lang="en-US" altLang="zh-CN" sz="1800" b="1">
                  <a:latin typeface="黑体" panose="02010609060101010101" pitchFamily="49" charset="-122"/>
                  <a:ea typeface="黑体" panose="02010609060101010101" pitchFamily="49" charset="-122"/>
                </a:rPr>
                <a:t>(</a:t>
              </a:r>
              <a:r>
                <a:rPr lang="zh-CN" altLang="en-US" sz="1800" b="1">
                  <a:latin typeface="黑体" panose="02010609060101010101" pitchFamily="49" charset="-122"/>
                  <a:ea typeface="黑体" panose="02010609060101010101" pitchFamily="49" charset="-122"/>
                </a:rPr>
                <a:t>凸透镜</a:t>
              </a:r>
              <a:r>
                <a:rPr lang="en-US" altLang="zh-CN" sz="1800" b="1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</a:p>
          </p:txBody>
        </p:sp>
        <p:sp>
          <p:nvSpPr>
            <p:cNvPr id="33799" name="Text Box 64"/>
            <p:cNvSpPr txBox="1">
              <a:spLocks noChangeArrowheads="1"/>
            </p:cNvSpPr>
            <p:nvPr/>
          </p:nvSpPr>
          <p:spPr bwMode="auto">
            <a:xfrm>
              <a:off x="4284663" y="981075"/>
              <a:ext cx="549275" cy="1295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latin typeface="黑体" panose="02010609060101010101" pitchFamily="49" charset="-122"/>
                  <a:ea typeface="黑体" panose="02010609060101010101" pitchFamily="49" charset="-122"/>
                </a:rPr>
                <a:t>(</a:t>
              </a:r>
              <a:r>
                <a:rPr lang="zh-CN" altLang="en-US" sz="1800" b="1">
                  <a:latin typeface="黑体" panose="02010609060101010101" pitchFamily="49" charset="-122"/>
                  <a:ea typeface="黑体" panose="02010609060101010101" pitchFamily="49" charset="-122"/>
                </a:rPr>
                <a:t>像</a:t>
              </a:r>
              <a:r>
                <a:rPr lang="en-US" altLang="zh-CN" sz="1800" b="1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</a:p>
          </p:txBody>
        </p:sp>
        <p:pic>
          <p:nvPicPr>
            <p:cNvPr id="33800" name="Picture 111" descr="xx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3" y="333375"/>
              <a:ext cx="792163" cy="2016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1" name="Picture 112" descr="xx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025" y="995363"/>
              <a:ext cx="130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2" name="Line 180"/>
            <p:cNvSpPr>
              <a:spLocks noChangeShapeType="1"/>
            </p:cNvSpPr>
            <p:nvPr/>
          </p:nvSpPr>
          <p:spPr bwMode="auto">
            <a:xfrm>
              <a:off x="0" y="2349500"/>
              <a:ext cx="9144000" cy="0"/>
            </a:xfrm>
            <a:prstGeom prst="line">
              <a:avLst/>
            </a:prstGeom>
            <a:noFill/>
            <a:ln w="9525">
              <a:solidFill>
                <a:srgbClr val="090C4B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03" name="Line 183"/>
            <p:cNvSpPr>
              <a:spLocks noChangeShapeType="1"/>
            </p:cNvSpPr>
            <p:nvPr/>
          </p:nvSpPr>
          <p:spPr bwMode="auto">
            <a:xfrm>
              <a:off x="80963" y="4806950"/>
              <a:ext cx="9144000" cy="0"/>
            </a:xfrm>
            <a:prstGeom prst="line">
              <a:avLst/>
            </a:prstGeom>
            <a:noFill/>
            <a:ln w="9525">
              <a:solidFill>
                <a:srgbClr val="090C4B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04" name="Text Box 185"/>
            <p:cNvSpPr txBox="1">
              <a:spLocks noChangeArrowheads="1"/>
            </p:cNvSpPr>
            <p:nvPr/>
          </p:nvSpPr>
          <p:spPr bwMode="auto">
            <a:xfrm>
              <a:off x="1187450" y="3933825"/>
              <a:ext cx="136683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zh-CN" altLang="en-US" sz="1800" b="1"/>
                <a:t>投影仪</a:t>
              </a:r>
            </a:p>
          </p:txBody>
        </p:sp>
        <p:grpSp>
          <p:nvGrpSpPr>
            <p:cNvPr id="33805" name="组合 1"/>
            <p:cNvGrpSpPr>
              <a:grpSpLocks/>
            </p:cNvGrpSpPr>
            <p:nvPr/>
          </p:nvGrpSpPr>
          <p:grpSpPr bwMode="auto">
            <a:xfrm>
              <a:off x="395288" y="667063"/>
              <a:ext cx="8497887" cy="6098861"/>
              <a:chOff x="395288" y="188913"/>
              <a:chExt cx="8497893" cy="6577615"/>
            </a:xfrm>
          </p:grpSpPr>
          <p:sp>
            <p:nvSpPr>
              <p:cNvPr id="33831" name="Text Box 113"/>
              <p:cNvSpPr txBox="1">
                <a:spLocks noChangeArrowheads="1"/>
              </p:cNvSpPr>
              <p:nvPr/>
            </p:nvSpPr>
            <p:spPr bwMode="auto">
              <a:xfrm>
                <a:off x="4834304" y="604426"/>
                <a:ext cx="4058877" cy="95567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照相机成</a:t>
                </a:r>
                <a:r>
                  <a:rPr lang="zh-CN" altLang="en-US" sz="2800" b="1">
                    <a:solidFill>
                      <a:srgbClr val="00B05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倒立</a:t>
                </a:r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、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缩小</a:t>
                </a:r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的</a:t>
                </a:r>
                <a:r>
                  <a:rPr lang="zh-CN" altLang="en-US" sz="2800" b="1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实像</a:t>
                </a:r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</a:p>
            </p:txBody>
          </p:sp>
          <p:sp>
            <p:nvSpPr>
              <p:cNvPr id="33832" name="Text Box 182"/>
              <p:cNvSpPr txBox="1">
                <a:spLocks noChangeArrowheads="1"/>
              </p:cNvSpPr>
              <p:nvPr/>
            </p:nvSpPr>
            <p:spPr bwMode="auto">
              <a:xfrm>
                <a:off x="4859338" y="2636838"/>
                <a:ext cx="3889814" cy="109666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投影仪成</a:t>
                </a:r>
                <a:r>
                  <a:rPr lang="zh-CN" altLang="en-US" sz="2800" b="1">
                    <a:solidFill>
                      <a:srgbClr val="00B05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倒立</a:t>
                </a:r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、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放大</a:t>
                </a:r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的</a:t>
                </a:r>
                <a:r>
                  <a:rPr lang="zh-CN" altLang="en-US" sz="2800" b="1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实像</a:t>
                </a:r>
                <a:r>
                  <a:rPr lang="en-US" altLang="zh-CN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.</a:t>
                </a:r>
              </a:p>
            </p:txBody>
          </p:sp>
          <p:sp>
            <p:nvSpPr>
              <p:cNvPr id="33833" name="Text Box 184"/>
              <p:cNvSpPr txBox="1">
                <a:spLocks noChangeArrowheads="1"/>
              </p:cNvSpPr>
              <p:nvPr/>
            </p:nvSpPr>
            <p:spPr bwMode="auto">
              <a:xfrm>
                <a:off x="4859338" y="5013325"/>
                <a:ext cx="4033843" cy="9541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放大镜</a:t>
                </a:r>
                <a:r>
                  <a:rPr lang="zh-CN" altLang="en-US" sz="2800" b="1">
                    <a:ea typeface="黑体" panose="02010609060101010101" pitchFamily="49" charset="-122"/>
                  </a:rPr>
                  <a:t>成</a:t>
                </a:r>
                <a:r>
                  <a:rPr lang="zh-CN" altLang="en-US" sz="2800" b="1">
                    <a:solidFill>
                      <a:srgbClr val="00B050"/>
                    </a:solidFill>
                    <a:ea typeface="黑体" panose="02010609060101010101" pitchFamily="49" charset="-122"/>
                  </a:rPr>
                  <a:t>正立</a:t>
                </a:r>
                <a:r>
                  <a:rPr lang="zh-CN" altLang="en-US" sz="2800" b="1">
                    <a:solidFill>
                      <a:srgbClr val="000000"/>
                    </a:solidFill>
                    <a:ea typeface="黑体" panose="02010609060101010101" pitchFamily="49" charset="-122"/>
                  </a:rPr>
                  <a:t>、</a:t>
                </a:r>
                <a:r>
                  <a:rPr lang="zh-CN" altLang="en-US" sz="2800" b="1">
                    <a:solidFill>
                      <a:srgbClr val="FF0000"/>
                    </a:solidFill>
                    <a:ea typeface="黑体" panose="02010609060101010101" pitchFamily="49" charset="-122"/>
                  </a:rPr>
                  <a:t>放大</a:t>
                </a:r>
                <a:r>
                  <a:rPr lang="zh-CN" altLang="en-US" sz="2800" b="1">
                    <a:solidFill>
                      <a:srgbClr val="000000"/>
                    </a:solidFill>
                    <a:ea typeface="黑体" panose="02010609060101010101" pitchFamily="49" charset="-122"/>
                  </a:rPr>
                  <a:t>的</a:t>
                </a:r>
                <a:r>
                  <a:rPr lang="zh-CN" altLang="en-US" sz="2800" b="1">
                    <a:solidFill>
                      <a:srgbClr val="00B0F0"/>
                    </a:solidFill>
                    <a:ea typeface="黑体" panose="02010609060101010101" pitchFamily="49" charset="-122"/>
                  </a:rPr>
                  <a:t>虚像</a:t>
                </a:r>
                <a:r>
                  <a:rPr lang="zh-CN" altLang="en-US" sz="1800" b="1">
                    <a:ea typeface="华文行楷" panose="02010800040101010101" pitchFamily="2" charset="-122"/>
                  </a:rPr>
                  <a:t>。</a:t>
                </a:r>
              </a:p>
            </p:txBody>
          </p:sp>
          <p:grpSp>
            <p:nvGrpSpPr>
              <p:cNvPr id="33834" name="组合 2"/>
              <p:cNvGrpSpPr>
                <a:grpSpLocks/>
              </p:cNvGrpSpPr>
              <p:nvPr/>
            </p:nvGrpSpPr>
            <p:grpSpPr bwMode="auto">
              <a:xfrm>
                <a:off x="395288" y="188913"/>
                <a:ext cx="4608512" cy="6577615"/>
                <a:chOff x="395288" y="188913"/>
                <a:chExt cx="4608512" cy="6577615"/>
              </a:xfrm>
            </p:grpSpPr>
            <p:grpSp>
              <p:nvGrpSpPr>
                <p:cNvPr id="33835" name="Group 49"/>
                <p:cNvGrpSpPr>
                  <a:grpSpLocks/>
                </p:cNvGrpSpPr>
                <p:nvPr/>
              </p:nvGrpSpPr>
              <p:grpSpPr bwMode="auto">
                <a:xfrm>
                  <a:off x="2959100" y="188913"/>
                  <a:ext cx="1152525" cy="2109787"/>
                  <a:chOff x="3239" y="1178"/>
                  <a:chExt cx="1248" cy="1584"/>
                </a:xfrm>
              </p:grpSpPr>
              <p:sp>
                <p:nvSpPr>
                  <p:cNvPr id="33907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3239" y="1658"/>
                    <a:ext cx="144" cy="672"/>
                  </a:xfrm>
                  <a:prstGeom prst="ellipse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/>
                  </a:p>
                </p:txBody>
              </p:sp>
              <p:sp>
                <p:nvSpPr>
                  <p:cNvPr id="33908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3287" y="1658"/>
                    <a:ext cx="672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09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3287" y="2330"/>
                    <a:ext cx="72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10" name="Line 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59" y="1178"/>
                    <a:ext cx="0" cy="48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11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4007" y="2330"/>
                    <a:ext cx="0" cy="43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12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3959" y="1178"/>
                    <a:ext cx="528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13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4007" y="2762"/>
                    <a:ext cx="48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14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4487" y="1178"/>
                    <a:ext cx="0" cy="158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3836" name="Group 58"/>
                <p:cNvGrpSpPr>
                  <a:grpSpLocks/>
                </p:cNvGrpSpPr>
                <p:nvPr/>
              </p:nvGrpSpPr>
              <p:grpSpPr bwMode="auto">
                <a:xfrm>
                  <a:off x="395288" y="476250"/>
                  <a:ext cx="3671887" cy="1871663"/>
                  <a:chOff x="793" y="1482"/>
                  <a:chExt cx="3683" cy="1285"/>
                </a:xfrm>
              </p:grpSpPr>
              <p:sp>
                <p:nvSpPr>
                  <p:cNvPr id="33903" name="Freeform 59"/>
                  <p:cNvSpPr>
                    <a:spLocks/>
                  </p:cNvSpPr>
                  <p:nvPr/>
                </p:nvSpPr>
                <p:spPr bwMode="auto">
                  <a:xfrm>
                    <a:off x="793" y="1482"/>
                    <a:ext cx="3673" cy="661"/>
                  </a:xfrm>
                  <a:custGeom>
                    <a:avLst/>
                    <a:gdLst>
                      <a:gd name="T0" fmla="*/ 0 w 3673"/>
                      <a:gd name="T1" fmla="*/ 0 h 661"/>
                      <a:gd name="T2" fmla="*/ 3673 w 3673"/>
                      <a:gd name="T3" fmla="*/ 661 h 661"/>
                      <a:gd name="T4" fmla="*/ 0 60000 65536"/>
                      <a:gd name="T5" fmla="*/ 0 60000 6553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0" t="0" r="r" b="b"/>
                    <a:pathLst>
                      <a:path w="3673" h="661">
                        <a:moveTo>
                          <a:pt x="0" y="0"/>
                        </a:moveTo>
                        <a:lnTo>
                          <a:pt x="3673" y="661"/>
                        </a:lnTo>
                      </a:path>
                    </a:pathLst>
                  </a:cu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04" name="Freeform 60"/>
                  <p:cNvSpPr>
                    <a:spLocks/>
                  </p:cNvSpPr>
                  <p:nvPr/>
                </p:nvSpPr>
                <p:spPr bwMode="auto">
                  <a:xfrm>
                    <a:off x="793" y="1851"/>
                    <a:ext cx="3683" cy="916"/>
                  </a:xfrm>
                  <a:custGeom>
                    <a:avLst/>
                    <a:gdLst>
                      <a:gd name="T0" fmla="*/ 0 w 3683"/>
                      <a:gd name="T1" fmla="*/ 916 h 916"/>
                      <a:gd name="T2" fmla="*/ 3683 w 3683"/>
                      <a:gd name="T3" fmla="*/ 0 h 916"/>
                      <a:gd name="T4" fmla="*/ 0 60000 65536"/>
                      <a:gd name="T5" fmla="*/ 0 60000 6553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0" t="0" r="r" b="b"/>
                    <a:pathLst>
                      <a:path w="3683" h="916">
                        <a:moveTo>
                          <a:pt x="0" y="916"/>
                        </a:moveTo>
                        <a:lnTo>
                          <a:pt x="3683" y="0"/>
                        </a:lnTo>
                      </a:path>
                    </a:pathLst>
                  </a:cu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05" name="Freeform 61"/>
                  <p:cNvSpPr>
                    <a:spLocks/>
                  </p:cNvSpPr>
                  <p:nvPr/>
                </p:nvSpPr>
                <p:spPr bwMode="auto">
                  <a:xfrm>
                    <a:off x="1383" y="2469"/>
                    <a:ext cx="579" cy="153"/>
                  </a:xfrm>
                  <a:custGeom>
                    <a:avLst/>
                    <a:gdLst>
                      <a:gd name="T0" fmla="*/ 0 w 572"/>
                      <a:gd name="T1" fmla="*/ 35218109 h 74"/>
                      <a:gd name="T2" fmla="*/ 711 w 572"/>
                      <a:gd name="T3" fmla="*/ 0 h 74"/>
                      <a:gd name="T4" fmla="*/ 0 60000 65536"/>
                      <a:gd name="T5" fmla="*/ 0 60000 6553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0" t="0" r="r" b="b"/>
                    <a:pathLst>
                      <a:path w="572" h="74">
                        <a:moveTo>
                          <a:pt x="0" y="74"/>
                        </a:moveTo>
                        <a:lnTo>
                          <a:pt x="572" y="0"/>
                        </a:lnTo>
                      </a:path>
                    </a:pathLst>
                  </a:cu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06" name="Freeform 62"/>
                  <p:cNvSpPr>
                    <a:spLocks/>
                  </p:cNvSpPr>
                  <p:nvPr/>
                </p:nvSpPr>
                <p:spPr bwMode="auto">
                  <a:xfrm>
                    <a:off x="1292" y="1570"/>
                    <a:ext cx="691" cy="130"/>
                  </a:xfrm>
                  <a:custGeom>
                    <a:avLst/>
                    <a:gdLst>
                      <a:gd name="T0" fmla="*/ 0 w 691"/>
                      <a:gd name="T1" fmla="*/ 0 h 130"/>
                      <a:gd name="T2" fmla="*/ 691 w 691"/>
                      <a:gd name="T3" fmla="*/ 130 h 130"/>
                      <a:gd name="T4" fmla="*/ 0 60000 65536"/>
                      <a:gd name="T5" fmla="*/ 0 60000 6553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0" t="0" r="r" b="b"/>
                    <a:pathLst>
                      <a:path w="691" h="130">
                        <a:moveTo>
                          <a:pt x="0" y="0"/>
                        </a:moveTo>
                        <a:lnTo>
                          <a:pt x="691" y="130"/>
                        </a:lnTo>
                      </a:path>
                    </a:pathLst>
                  </a:cu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3837" name="Group 181"/>
                <p:cNvGrpSpPr>
                  <a:grpSpLocks/>
                </p:cNvGrpSpPr>
                <p:nvPr/>
              </p:nvGrpSpPr>
              <p:grpSpPr bwMode="auto">
                <a:xfrm>
                  <a:off x="395288" y="2419350"/>
                  <a:ext cx="4608512" cy="2336800"/>
                  <a:chOff x="249" y="1524"/>
                  <a:chExt cx="2903" cy="1472"/>
                </a:xfrm>
              </p:grpSpPr>
              <p:sp>
                <p:nvSpPr>
                  <p:cNvPr id="33839" name="Rectangle 144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249" y="1525"/>
                    <a:ext cx="48" cy="1274"/>
                  </a:xfrm>
                  <a:prstGeom prst="rect">
                    <a:avLst/>
                  </a:prstGeom>
                  <a:solidFill>
                    <a:schemeClr val="bg1"/>
                  </a:solidFill>
                  <a:ln w="38100">
                    <a:solidFill>
                      <a:schemeClr val="bg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/>
                  </a:p>
                </p:txBody>
              </p:sp>
              <p:sp>
                <p:nvSpPr>
                  <p:cNvPr id="33840" name="AutoShape 116"/>
                  <p:cNvSpPr>
                    <a:spLocks noChangeArrowheads="1"/>
                  </p:cNvSpPr>
                  <p:nvPr/>
                </p:nvSpPr>
                <p:spPr bwMode="auto">
                  <a:xfrm>
                    <a:off x="2092" y="2568"/>
                    <a:ext cx="726" cy="42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493 w 21600"/>
                      <a:gd name="T13" fmla="*/ 4492 h 21600"/>
                      <a:gd name="T14" fmla="*/ 17107 w 21600"/>
                      <a:gd name="T15" fmla="*/ 17108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66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41" name="Rectangle 117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2092" y="2524"/>
                    <a:ext cx="725" cy="44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/>
                  </a:p>
                </p:txBody>
              </p:sp>
              <p:grpSp>
                <p:nvGrpSpPr>
                  <p:cNvPr id="33842" name="Group 118"/>
                  <p:cNvGrpSpPr>
                    <a:grpSpLocks/>
                  </p:cNvGrpSpPr>
                  <p:nvPr/>
                </p:nvGrpSpPr>
                <p:grpSpPr bwMode="auto">
                  <a:xfrm>
                    <a:off x="2272" y="1625"/>
                    <a:ext cx="499" cy="888"/>
                    <a:chOff x="3755" y="636"/>
                    <a:chExt cx="1078" cy="1649"/>
                  </a:xfrm>
                </p:grpSpPr>
                <p:sp>
                  <p:nvSpPr>
                    <p:cNvPr id="33896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55" y="1068"/>
                      <a:ext cx="768" cy="96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buChar char="•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5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1800"/>
                    </a:p>
                  </p:txBody>
                </p:sp>
                <p:sp>
                  <p:nvSpPr>
                    <p:cNvPr id="33897" name="Rectangle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5" y="845"/>
                      <a:ext cx="48" cy="1440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buChar char="•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5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1800"/>
                    </a:p>
                  </p:txBody>
                </p:sp>
                <p:sp>
                  <p:nvSpPr>
                    <p:cNvPr id="33898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7" y="1105"/>
                      <a:ext cx="288" cy="48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buChar char="•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5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1800"/>
                    </a:p>
                  </p:txBody>
                </p:sp>
                <p:grpSp>
                  <p:nvGrpSpPr>
                    <p:cNvPr id="33899" name="lxqlx8"/>
                    <p:cNvGrpSpPr>
                      <a:grpSpLocks/>
                    </p:cNvGrpSpPr>
                    <p:nvPr/>
                  </p:nvGrpSpPr>
                  <p:grpSpPr bwMode="auto">
                    <a:xfrm rot="2398839" flipV="1">
                      <a:off x="3851" y="636"/>
                      <a:ext cx="576" cy="63"/>
                      <a:chOff x="4373" y="6238"/>
                      <a:chExt cx="3035" cy="93"/>
                    </a:xfrm>
                  </p:grpSpPr>
                  <p:sp>
                    <p:nvSpPr>
                      <p:cNvPr id="33901" name="Rectangle 123" descr="浅色上对角线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73" y="6239"/>
                        <a:ext cx="3021" cy="92"/>
                      </a:xfrm>
                      <a:prstGeom prst="rect">
                        <a:avLst/>
                      </a:prstGeom>
                      <a:pattFill prst="ltUpDiag">
                        <a:fgClr>
                          <a:srgbClr val="000000"/>
                        </a:fgClr>
                        <a:bgClr>
                          <a:srgbClr val="FFFFFF"/>
                        </a:bgClr>
                      </a:pattFill>
                      <a:ln w="285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>
                        <a:lvl1pPr>
                          <a:lnSpc>
                            <a:spcPct val="90000"/>
                          </a:lnSpc>
                          <a:spcBef>
                            <a:spcPts val="750"/>
                          </a:spcBef>
                          <a:buFont typeface="Arial" panose="020B0604020202020204" pitchFamily="34" charset="0"/>
                          <a:buChar char="•"/>
                          <a:defRPr sz="21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buFont typeface="Arial" panose="020B0604020202020204" pitchFamily="34" charset="0"/>
                          <a:buChar char="•"/>
                          <a:defRPr sz="15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zh-CN" altLang="en-US" sz="1800"/>
                      </a:p>
                    </p:txBody>
                  </p:sp>
                  <p:sp>
                    <p:nvSpPr>
                      <p:cNvPr id="33902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378" y="6238"/>
                        <a:ext cx="3030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3900" name="Rectangl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1" y="828"/>
                      <a:ext cx="480" cy="48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buChar char="•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5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1800"/>
                    </a:p>
                  </p:txBody>
                </p:sp>
              </p:grpSp>
              <p:sp>
                <p:nvSpPr>
                  <p:cNvPr id="33843" name="Text Box 1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63" y="1524"/>
                    <a:ext cx="289" cy="90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800" b="1"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镜头</a:t>
                    </a:r>
                    <a:r>
                      <a:rPr lang="en-US" altLang="zh-CN" sz="1800" b="1"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(</a:t>
                    </a:r>
                    <a:r>
                      <a:rPr lang="zh-CN" altLang="en-US" sz="1800" b="1"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凸透镜</a:t>
                    </a:r>
                    <a:r>
                      <a:rPr lang="en-US" altLang="zh-CN" sz="1800" b="1"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)</a:t>
                    </a:r>
                  </a:p>
                </p:txBody>
              </p:sp>
              <p:grpSp>
                <p:nvGrpSpPr>
                  <p:cNvPr id="33844" name="Group 127"/>
                  <p:cNvGrpSpPr>
                    <a:grpSpLocks/>
                  </p:cNvGrpSpPr>
                  <p:nvPr/>
                </p:nvGrpSpPr>
                <p:grpSpPr bwMode="auto">
                  <a:xfrm>
                    <a:off x="341" y="1589"/>
                    <a:ext cx="2176" cy="961"/>
                    <a:chOff x="839" y="709"/>
                    <a:chExt cx="3216" cy="1248"/>
                  </a:xfrm>
                </p:grpSpPr>
                <p:sp>
                  <p:nvSpPr>
                    <p:cNvPr id="33892" name="Line 12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39" y="709"/>
                      <a:ext cx="2976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93" name="Line 12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39" y="949"/>
                      <a:ext cx="3216" cy="100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94" name="Line 13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327" y="1399"/>
                      <a:ext cx="288" cy="96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95" name="Line 13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279" y="709"/>
                      <a:ext cx="288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3845" name="AutoShape 132"/>
                  <p:cNvSpPr>
                    <a:spLocks noChangeArrowheads="1"/>
                  </p:cNvSpPr>
                  <p:nvPr/>
                </p:nvSpPr>
                <p:spPr bwMode="auto">
                  <a:xfrm>
                    <a:off x="278" y="1570"/>
                    <a:ext cx="91" cy="998"/>
                  </a:xfrm>
                  <a:prstGeom prst="upArrow">
                    <a:avLst>
                      <a:gd name="adj1" fmla="val 50000"/>
                      <a:gd name="adj2" fmla="val 274176"/>
                    </a:avLst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/>
                  </a:p>
                </p:txBody>
              </p:sp>
              <p:grpSp>
                <p:nvGrpSpPr>
                  <p:cNvPr id="33846" name="Group 133"/>
                  <p:cNvGrpSpPr>
                    <a:grpSpLocks/>
                  </p:cNvGrpSpPr>
                  <p:nvPr/>
                </p:nvGrpSpPr>
                <p:grpSpPr bwMode="auto">
                  <a:xfrm>
                    <a:off x="2245" y="1616"/>
                    <a:ext cx="482" cy="906"/>
                    <a:chOff x="3622" y="712"/>
                    <a:chExt cx="720" cy="1632"/>
                  </a:xfrm>
                </p:grpSpPr>
                <p:sp>
                  <p:nvSpPr>
                    <p:cNvPr id="33888" name="Line 134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3814" y="712"/>
                      <a:ext cx="528" cy="1632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89" name="Line 13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22" y="952"/>
                      <a:ext cx="432" cy="1392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90" name="Line 13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189" y="1864"/>
                      <a:ext cx="48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91" name="Line 13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709" y="1912"/>
                      <a:ext cx="48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3847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2501" y="2522"/>
                    <a:ext cx="227" cy="318"/>
                    <a:chOff x="4513" y="2069"/>
                    <a:chExt cx="182" cy="363"/>
                  </a:xfrm>
                </p:grpSpPr>
                <p:sp>
                  <p:nvSpPr>
                    <p:cNvPr id="33886" name="Line 13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513" y="2069"/>
                      <a:ext cx="182" cy="363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87" name="Line 14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574" y="2178"/>
                      <a:ext cx="60" cy="145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3848" name="Group 141"/>
                  <p:cNvGrpSpPr>
                    <a:grpSpLocks/>
                  </p:cNvGrpSpPr>
                  <p:nvPr/>
                </p:nvGrpSpPr>
                <p:grpSpPr bwMode="auto">
                  <a:xfrm>
                    <a:off x="2228" y="2522"/>
                    <a:ext cx="182" cy="318"/>
                    <a:chOff x="4241" y="2069"/>
                    <a:chExt cx="151" cy="327"/>
                  </a:xfrm>
                </p:grpSpPr>
                <p:sp>
                  <p:nvSpPr>
                    <p:cNvPr id="33884" name="Line 142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241" y="2069"/>
                      <a:ext cx="151" cy="32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85" name="Line 143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296" y="2178"/>
                      <a:ext cx="60" cy="145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3849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1594" y="2296"/>
                    <a:ext cx="1133" cy="366"/>
                    <a:chOff x="2807" y="1960"/>
                    <a:chExt cx="1487" cy="452"/>
                  </a:xfrm>
                </p:grpSpPr>
                <p:sp>
                  <p:nvSpPr>
                    <p:cNvPr id="33882" name="AutoShape 1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0" y="2200"/>
                      <a:ext cx="624" cy="96"/>
                    </a:xfrm>
                    <a:prstGeom prst="rightArrow">
                      <a:avLst>
                        <a:gd name="adj1" fmla="val 50000"/>
                        <a:gd name="adj2" fmla="val 162500"/>
                      </a:avLst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buChar char="•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5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1800"/>
                    </a:p>
                  </p:txBody>
                </p:sp>
                <p:sp>
                  <p:nvSpPr>
                    <p:cNvPr id="33883" name="Text Box 14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07" y="1960"/>
                      <a:ext cx="768" cy="4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buChar char="•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5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6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投影片（物）</a:t>
                      </a:r>
                    </a:p>
                  </p:txBody>
                </p:sp>
              </p:grpSp>
              <p:sp>
                <p:nvSpPr>
                  <p:cNvPr id="33850" name="Text Box 1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5" y="2023"/>
                    <a:ext cx="442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800" b="1"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像</a:t>
                    </a:r>
                  </a:p>
                </p:txBody>
              </p:sp>
              <p:grpSp>
                <p:nvGrpSpPr>
                  <p:cNvPr id="33851" name="lxqdxt11"/>
                  <p:cNvGrpSpPr>
                    <a:grpSpLocks/>
                  </p:cNvGrpSpPr>
                  <p:nvPr/>
                </p:nvGrpSpPr>
                <p:grpSpPr bwMode="auto">
                  <a:xfrm>
                    <a:off x="2410" y="2794"/>
                    <a:ext cx="91" cy="181"/>
                    <a:chOff x="1936" y="6723"/>
                    <a:chExt cx="1874" cy="2763"/>
                  </a:xfrm>
                </p:grpSpPr>
                <p:grpSp>
                  <p:nvGrpSpPr>
                    <p:cNvPr id="33853" name="Group 1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2658" y="9339"/>
                      <a:ext cx="462" cy="147"/>
                      <a:chOff x="6549" y="5081"/>
                      <a:chExt cx="498" cy="198"/>
                    </a:xfrm>
                  </p:grpSpPr>
                  <p:sp>
                    <p:nvSpPr>
                      <p:cNvPr id="33880" name="Freeform 151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549" y="5081"/>
                        <a:ext cx="498" cy="198"/>
                      </a:xfrm>
                      <a:custGeom>
                        <a:avLst/>
                        <a:gdLst>
                          <a:gd name="T0" fmla="*/ 0 w 498"/>
                          <a:gd name="T1" fmla="*/ 0 h 198"/>
                          <a:gd name="T2" fmla="*/ 101 w 498"/>
                          <a:gd name="T3" fmla="*/ 157 h 198"/>
                          <a:gd name="T4" fmla="*/ 110 w 498"/>
                          <a:gd name="T5" fmla="*/ 167 h 198"/>
                          <a:gd name="T6" fmla="*/ 121 w 498"/>
                          <a:gd name="T7" fmla="*/ 173 h 198"/>
                          <a:gd name="T8" fmla="*/ 136 w 498"/>
                          <a:gd name="T9" fmla="*/ 178 h 198"/>
                          <a:gd name="T10" fmla="*/ 153 w 498"/>
                          <a:gd name="T11" fmla="*/ 186 h 198"/>
                          <a:gd name="T12" fmla="*/ 174 w 498"/>
                          <a:gd name="T13" fmla="*/ 190 h 198"/>
                          <a:gd name="T14" fmla="*/ 188 w 498"/>
                          <a:gd name="T15" fmla="*/ 191 h 198"/>
                          <a:gd name="T16" fmla="*/ 205 w 498"/>
                          <a:gd name="T17" fmla="*/ 194 h 198"/>
                          <a:gd name="T18" fmla="*/ 222 w 498"/>
                          <a:gd name="T19" fmla="*/ 195 h 198"/>
                          <a:gd name="T20" fmla="*/ 243 w 498"/>
                          <a:gd name="T21" fmla="*/ 198 h 198"/>
                          <a:gd name="T22" fmla="*/ 257 w 498"/>
                          <a:gd name="T23" fmla="*/ 198 h 198"/>
                          <a:gd name="T24" fmla="*/ 278 w 498"/>
                          <a:gd name="T25" fmla="*/ 195 h 198"/>
                          <a:gd name="T26" fmla="*/ 295 w 498"/>
                          <a:gd name="T27" fmla="*/ 194 h 198"/>
                          <a:gd name="T28" fmla="*/ 315 w 498"/>
                          <a:gd name="T29" fmla="*/ 191 h 198"/>
                          <a:gd name="T30" fmla="*/ 332 w 498"/>
                          <a:gd name="T31" fmla="*/ 190 h 198"/>
                          <a:gd name="T32" fmla="*/ 349 w 498"/>
                          <a:gd name="T33" fmla="*/ 185 h 198"/>
                          <a:gd name="T34" fmla="*/ 366 w 498"/>
                          <a:gd name="T35" fmla="*/ 181 h 198"/>
                          <a:gd name="T36" fmla="*/ 380 w 498"/>
                          <a:gd name="T37" fmla="*/ 173 h 198"/>
                          <a:gd name="T38" fmla="*/ 392 w 498"/>
                          <a:gd name="T39" fmla="*/ 165 h 198"/>
                          <a:gd name="T40" fmla="*/ 397 w 498"/>
                          <a:gd name="T41" fmla="*/ 160 h 198"/>
                          <a:gd name="T42" fmla="*/ 405 w 498"/>
                          <a:gd name="T43" fmla="*/ 152 h 198"/>
                          <a:gd name="T44" fmla="*/ 498 w 498"/>
                          <a:gd name="T45" fmla="*/ 0 h 198"/>
                          <a:gd name="T46" fmla="*/ 0 w 498"/>
                          <a:gd name="T47" fmla="*/ 0 h 198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0" t="0" r="r" b="b"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81" name="Freeform 152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627" y="5081"/>
                        <a:ext cx="222" cy="198"/>
                      </a:xfrm>
                      <a:custGeom>
                        <a:avLst/>
                        <a:gdLst>
                          <a:gd name="T0" fmla="*/ 0 w 222"/>
                          <a:gd name="T1" fmla="*/ 0 h 198"/>
                          <a:gd name="T2" fmla="*/ 62 w 222"/>
                          <a:gd name="T3" fmla="*/ 178 h 198"/>
                          <a:gd name="T4" fmla="*/ 75 w 222"/>
                          <a:gd name="T5" fmla="*/ 186 h 198"/>
                          <a:gd name="T6" fmla="*/ 96 w 222"/>
                          <a:gd name="T7" fmla="*/ 190 h 198"/>
                          <a:gd name="T8" fmla="*/ 110 w 222"/>
                          <a:gd name="T9" fmla="*/ 191 h 198"/>
                          <a:gd name="T10" fmla="*/ 127 w 222"/>
                          <a:gd name="T11" fmla="*/ 194 h 198"/>
                          <a:gd name="T12" fmla="*/ 144 w 222"/>
                          <a:gd name="T13" fmla="*/ 195 h 198"/>
                          <a:gd name="T14" fmla="*/ 165 w 222"/>
                          <a:gd name="T15" fmla="*/ 198 h 198"/>
                          <a:gd name="T16" fmla="*/ 179 w 222"/>
                          <a:gd name="T17" fmla="*/ 198 h 198"/>
                          <a:gd name="T18" fmla="*/ 200 w 222"/>
                          <a:gd name="T19" fmla="*/ 195 h 198"/>
                          <a:gd name="T20" fmla="*/ 222 w 222"/>
                          <a:gd name="T21" fmla="*/ 0 h 198"/>
                          <a:gd name="T22" fmla="*/ 0 w 222"/>
                          <a:gd name="T23" fmla="*/ 0 h 198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</a:gdLst>
                        <a:ahLst/>
                        <a:cxnLst>
                          <a:cxn ang="T24">
                            <a:pos x="T0" y="T1"/>
                          </a:cxn>
                          <a:cxn ang="T25">
                            <a:pos x="T2" y="T3"/>
                          </a:cxn>
                          <a:cxn ang="T26">
                            <a:pos x="T4" y="T5"/>
                          </a:cxn>
                          <a:cxn ang="T27">
                            <a:pos x="T6" y="T7"/>
                          </a:cxn>
                          <a:cxn ang="T28">
                            <a:pos x="T8" y="T9"/>
                          </a:cxn>
                          <a:cxn ang="T29">
                            <a:pos x="T10" y="T11"/>
                          </a:cxn>
                          <a:cxn ang="T30">
                            <a:pos x="T12" y="T13"/>
                          </a:cxn>
                          <a:cxn ang="T31">
                            <a:pos x="T14" y="T15"/>
                          </a:cxn>
                          <a:cxn ang="T32">
                            <a:pos x="T16" y="T17"/>
                          </a:cxn>
                          <a:cxn ang="T33">
                            <a:pos x="T18" y="T19"/>
                          </a:cxn>
                          <a:cxn ang="T34">
                            <a:pos x="T20" y="T21"/>
                          </a:cxn>
                          <a:cxn ang="T35">
                            <a:pos x="T22" y="T23"/>
                          </a:cxn>
                        </a:cxnLst>
                        <a:rect l="0" t="0" r="r" b="b"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3854" name="Freeform 15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447" y="8837"/>
                      <a:ext cx="847" cy="533"/>
                    </a:xfrm>
                    <a:custGeom>
                      <a:avLst/>
                      <a:gdLst>
                        <a:gd name="T0" fmla="*/ 6 w 913"/>
                        <a:gd name="T1" fmla="*/ 1 h 718"/>
                        <a:gd name="T2" fmla="*/ 6 w 913"/>
                        <a:gd name="T3" fmla="*/ 1 h 718"/>
                        <a:gd name="T4" fmla="*/ 6 w 913"/>
                        <a:gd name="T5" fmla="*/ 1 h 718"/>
                        <a:gd name="T6" fmla="*/ 6 w 913"/>
                        <a:gd name="T7" fmla="*/ 1 h 718"/>
                        <a:gd name="T8" fmla="*/ 6 w 913"/>
                        <a:gd name="T9" fmla="*/ 1 h 718"/>
                        <a:gd name="T10" fmla="*/ 6 w 913"/>
                        <a:gd name="T11" fmla="*/ 1 h 718"/>
                        <a:gd name="T12" fmla="*/ 9 w 913"/>
                        <a:gd name="T13" fmla="*/ 1 h 718"/>
                        <a:gd name="T14" fmla="*/ 7 w 913"/>
                        <a:gd name="T15" fmla="*/ 1 h 718"/>
                        <a:gd name="T16" fmla="*/ 6 w 913"/>
                        <a:gd name="T17" fmla="*/ 1 h 718"/>
                        <a:gd name="T18" fmla="*/ 6 w 913"/>
                        <a:gd name="T19" fmla="*/ 1 h 718"/>
                        <a:gd name="T20" fmla="*/ 6 w 913"/>
                        <a:gd name="T21" fmla="*/ 1 h 718"/>
                        <a:gd name="T22" fmla="*/ 7 w 913"/>
                        <a:gd name="T23" fmla="*/ 1 h 718"/>
                        <a:gd name="T24" fmla="*/ 7 w 913"/>
                        <a:gd name="T25" fmla="*/ 1 h 718"/>
                        <a:gd name="T26" fmla="*/ 6 w 913"/>
                        <a:gd name="T27" fmla="*/ 1 h 718"/>
                        <a:gd name="T28" fmla="*/ 0 w 913"/>
                        <a:gd name="T29" fmla="*/ 1 h 718"/>
                        <a:gd name="T30" fmla="*/ 6 w 913"/>
                        <a:gd name="T31" fmla="*/ 1 h 718"/>
                        <a:gd name="T32" fmla="*/ 8 w 913"/>
                        <a:gd name="T33" fmla="*/ 1 h 718"/>
                        <a:gd name="T34" fmla="*/ 8 w 913"/>
                        <a:gd name="T35" fmla="*/ 2 h 718"/>
                        <a:gd name="T36" fmla="*/ 6 w 913"/>
                        <a:gd name="T37" fmla="*/ 2 h 718"/>
                        <a:gd name="T38" fmla="*/ 6 w 913"/>
                        <a:gd name="T39" fmla="*/ 2 h 718"/>
                        <a:gd name="T40" fmla="*/ 11 w 913"/>
                        <a:gd name="T41" fmla="*/ 2 h 718"/>
                        <a:gd name="T42" fmla="*/ 28 w 913"/>
                        <a:gd name="T43" fmla="*/ 3 h 718"/>
                        <a:gd name="T44" fmla="*/ 43 w 913"/>
                        <a:gd name="T45" fmla="*/ 3 h 718"/>
                        <a:gd name="T46" fmla="*/ 56 w 913"/>
                        <a:gd name="T47" fmla="*/ 3 h 718"/>
                        <a:gd name="T48" fmla="*/ 81 w 913"/>
                        <a:gd name="T49" fmla="*/ 3 h 718"/>
                        <a:gd name="T50" fmla="*/ 103 w 913"/>
                        <a:gd name="T51" fmla="*/ 3 h 718"/>
                        <a:gd name="T52" fmla="*/ 136 w 913"/>
                        <a:gd name="T53" fmla="*/ 3 h 718"/>
                        <a:gd name="T54" fmla="*/ 161 w 913"/>
                        <a:gd name="T55" fmla="*/ 3 h 718"/>
                        <a:gd name="T56" fmla="*/ 181 w 913"/>
                        <a:gd name="T57" fmla="*/ 3 h 718"/>
                        <a:gd name="T58" fmla="*/ 194 w 913"/>
                        <a:gd name="T59" fmla="*/ 3 h 718"/>
                        <a:gd name="T60" fmla="*/ 200 w 913"/>
                        <a:gd name="T61" fmla="*/ 3 h 718"/>
                        <a:gd name="T62" fmla="*/ 226 w 913"/>
                        <a:gd name="T63" fmla="*/ 2 h 718"/>
                        <a:gd name="T64" fmla="*/ 232 w 913"/>
                        <a:gd name="T65" fmla="*/ 2 h 718"/>
                        <a:gd name="T66" fmla="*/ 232 w 913"/>
                        <a:gd name="T67" fmla="*/ 2 h 718"/>
                        <a:gd name="T68" fmla="*/ 228 w 913"/>
                        <a:gd name="T69" fmla="*/ 1 h 718"/>
                        <a:gd name="T70" fmla="*/ 228 w 913"/>
                        <a:gd name="T71" fmla="*/ 1 h 718"/>
                        <a:gd name="T72" fmla="*/ 232 w 913"/>
                        <a:gd name="T73" fmla="*/ 1 h 718"/>
                        <a:gd name="T74" fmla="*/ 235 w 913"/>
                        <a:gd name="T75" fmla="*/ 1 h 718"/>
                        <a:gd name="T76" fmla="*/ 236 w 913"/>
                        <a:gd name="T77" fmla="*/ 1 h 718"/>
                        <a:gd name="T78" fmla="*/ 233 w 913"/>
                        <a:gd name="T79" fmla="*/ 1 h 718"/>
                        <a:gd name="T80" fmla="*/ 231 w 913"/>
                        <a:gd name="T81" fmla="*/ 1 h 718"/>
                        <a:gd name="T82" fmla="*/ 231 w 913"/>
                        <a:gd name="T83" fmla="*/ 1 h 718"/>
                        <a:gd name="T84" fmla="*/ 233 w 913"/>
                        <a:gd name="T85" fmla="*/ 1 h 718"/>
                        <a:gd name="T86" fmla="*/ 235 w 913"/>
                        <a:gd name="T87" fmla="*/ 1 h 718"/>
                        <a:gd name="T88" fmla="*/ 232 w 913"/>
                        <a:gd name="T89" fmla="*/ 1 h 718"/>
                        <a:gd name="T90" fmla="*/ 231 w 913"/>
                        <a:gd name="T91" fmla="*/ 1 h 718"/>
                        <a:gd name="T92" fmla="*/ 232 w 913"/>
                        <a:gd name="T93" fmla="*/ 1 h 718"/>
                        <a:gd name="T94" fmla="*/ 235 w 913"/>
                        <a:gd name="T95" fmla="*/ 1 h 718"/>
                        <a:gd name="T96" fmla="*/ 237 w 913"/>
                        <a:gd name="T97" fmla="*/ 1 h 718"/>
                        <a:gd name="T98" fmla="*/ 233 w 913"/>
                        <a:gd name="T99" fmla="*/ 1 h 718"/>
                        <a:gd name="T100" fmla="*/ 232 w 913"/>
                        <a:gd name="T101" fmla="*/ 1 h 718"/>
                        <a:gd name="T102" fmla="*/ 232 w 913"/>
                        <a:gd name="T103" fmla="*/ 1 h 718"/>
                        <a:gd name="T104" fmla="*/ 6 w 913"/>
                        <a:gd name="T105" fmla="*/ 0 h 718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</a:gdLst>
                      <a:ahLst/>
                      <a:cxnLst>
                        <a:cxn ang="T106">
                          <a:pos x="T0" y="T1"/>
                        </a:cxn>
                        <a:cxn ang="T107">
                          <a:pos x="T2" y="T3"/>
                        </a:cxn>
                        <a:cxn ang="T108">
                          <a:pos x="T4" y="T5"/>
                        </a:cxn>
                        <a:cxn ang="T109">
                          <a:pos x="T6" y="T7"/>
                        </a:cxn>
                        <a:cxn ang="T110">
                          <a:pos x="T8" y="T9"/>
                        </a:cxn>
                        <a:cxn ang="T111">
                          <a:pos x="T10" y="T11"/>
                        </a:cxn>
                        <a:cxn ang="T112">
                          <a:pos x="T12" y="T13"/>
                        </a:cxn>
                        <a:cxn ang="T113">
                          <a:pos x="T14" y="T15"/>
                        </a:cxn>
                        <a:cxn ang="T114">
                          <a:pos x="T16" y="T17"/>
                        </a:cxn>
                        <a:cxn ang="T115">
                          <a:pos x="T18" y="T19"/>
                        </a:cxn>
                        <a:cxn ang="T116">
                          <a:pos x="T20" y="T21"/>
                        </a:cxn>
                        <a:cxn ang="T117">
                          <a:pos x="T22" y="T23"/>
                        </a:cxn>
                        <a:cxn ang="T118">
                          <a:pos x="T24" y="T25"/>
                        </a:cxn>
                        <a:cxn ang="T119">
                          <a:pos x="T26" y="T27"/>
                        </a:cxn>
                        <a:cxn ang="T120">
                          <a:pos x="T28" y="T29"/>
                        </a:cxn>
                        <a:cxn ang="T121">
                          <a:pos x="T30" y="T31"/>
                        </a:cxn>
                        <a:cxn ang="T122">
                          <a:pos x="T32" y="T33"/>
                        </a:cxn>
                        <a:cxn ang="T123">
                          <a:pos x="T34" y="T35"/>
                        </a:cxn>
                        <a:cxn ang="T124">
                          <a:pos x="T36" y="T37"/>
                        </a:cxn>
                        <a:cxn ang="T125">
                          <a:pos x="T38" y="T39"/>
                        </a:cxn>
                        <a:cxn ang="T126">
                          <a:pos x="T40" y="T41"/>
                        </a:cxn>
                        <a:cxn ang="T127">
                          <a:pos x="T42" y="T43"/>
                        </a:cxn>
                        <a:cxn ang="T128">
                          <a:pos x="T44" y="T45"/>
                        </a:cxn>
                        <a:cxn ang="T129">
                          <a:pos x="T46" y="T47"/>
                        </a:cxn>
                        <a:cxn ang="T130">
                          <a:pos x="T48" y="T49"/>
                        </a:cxn>
                        <a:cxn ang="T131">
                          <a:pos x="T50" y="T51"/>
                        </a:cxn>
                        <a:cxn ang="T132">
                          <a:pos x="T52" y="T53"/>
                        </a:cxn>
                        <a:cxn ang="T133">
                          <a:pos x="T54" y="T55"/>
                        </a:cxn>
                        <a:cxn ang="T134">
                          <a:pos x="T56" y="T57"/>
                        </a:cxn>
                        <a:cxn ang="T135">
                          <a:pos x="T58" y="T59"/>
                        </a:cxn>
                        <a:cxn ang="T136">
                          <a:pos x="T60" y="T61"/>
                        </a:cxn>
                        <a:cxn ang="T137">
                          <a:pos x="T62" y="T63"/>
                        </a:cxn>
                        <a:cxn ang="T138">
                          <a:pos x="T64" y="T65"/>
                        </a:cxn>
                        <a:cxn ang="T139">
                          <a:pos x="T66" y="T67"/>
                        </a:cxn>
                        <a:cxn ang="T140">
                          <a:pos x="T68" y="T69"/>
                        </a:cxn>
                        <a:cxn ang="T141">
                          <a:pos x="T70" y="T71"/>
                        </a:cxn>
                        <a:cxn ang="T142">
                          <a:pos x="T72" y="T73"/>
                        </a:cxn>
                        <a:cxn ang="T143">
                          <a:pos x="T74" y="T75"/>
                        </a:cxn>
                        <a:cxn ang="T144">
                          <a:pos x="T76" y="T77"/>
                        </a:cxn>
                        <a:cxn ang="T145">
                          <a:pos x="T78" y="T79"/>
                        </a:cxn>
                        <a:cxn ang="T146">
                          <a:pos x="T80" y="T81"/>
                        </a:cxn>
                        <a:cxn ang="T147">
                          <a:pos x="T82" y="T83"/>
                        </a:cxn>
                        <a:cxn ang="T148">
                          <a:pos x="T84" y="T85"/>
                        </a:cxn>
                        <a:cxn ang="T149">
                          <a:pos x="T86" y="T87"/>
                        </a:cxn>
                        <a:cxn ang="T150">
                          <a:pos x="T88" y="T89"/>
                        </a:cxn>
                        <a:cxn ang="T151">
                          <a:pos x="T90" y="T91"/>
                        </a:cxn>
                        <a:cxn ang="T152">
                          <a:pos x="T92" y="T93"/>
                        </a:cxn>
                        <a:cxn ang="T153">
                          <a:pos x="T94" y="T95"/>
                        </a:cxn>
                        <a:cxn ang="T154">
                          <a:pos x="T96" y="T97"/>
                        </a:cxn>
                        <a:cxn ang="T155">
                          <a:pos x="T98" y="T99"/>
                        </a:cxn>
                        <a:cxn ang="T156">
                          <a:pos x="T100" y="T101"/>
                        </a:cxn>
                        <a:cxn ang="T157">
                          <a:pos x="T102" y="T103"/>
                        </a:cxn>
                        <a:cxn ang="T158">
                          <a:pos x="T104" y="T105"/>
                        </a:cxn>
                      </a:cxnLst>
                      <a:rect l="0" t="0" r="r" b="b"/>
                      <a:pathLst>
                        <a:path w="913" h="718">
                          <a:moveTo>
                            <a:pt x="26" y="0"/>
                          </a:moveTo>
                          <a:lnTo>
                            <a:pt x="21" y="20"/>
                          </a:lnTo>
                          <a:lnTo>
                            <a:pt x="23" y="29"/>
                          </a:lnTo>
                          <a:lnTo>
                            <a:pt x="25" y="38"/>
                          </a:lnTo>
                          <a:lnTo>
                            <a:pt x="26" y="59"/>
                          </a:lnTo>
                          <a:lnTo>
                            <a:pt x="23" y="73"/>
                          </a:lnTo>
                          <a:lnTo>
                            <a:pt x="17" y="86"/>
                          </a:lnTo>
                          <a:lnTo>
                            <a:pt x="12" y="96"/>
                          </a:lnTo>
                          <a:lnTo>
                            <a:pt x="6" y="113"/>
                          </a:lnTo>
                          <a:lnTo>
                            <a:pt x="6" y="126"/>
                          </a:lnTo>
                          <a:lnTo>
                            <a:pt x="12" y="138"/>
                          </a:lnTo>
                          <a:lnTo>
                            <a:pt x="17" y="149"/>
                          </a:lnTo>
                          <a:lnTo>
                            <a:pt x="29" y="162"/>
                          </a:lnTo>
                          <a:lnTo>
                            <a:pt x="34" y="176"/>
                          </a:lnTo>
                          <a:lnTo>
                            <a:pt x="34" y="185"/>
                          </a:lnTo>
                          <a:lnTo>
                            <a:pt x="30" y="195"/>
                          </a:lnTo>
                          <a:lnTo>
                            <a:pt x="21" y="204"/>
                          </a:lnTo>
                          <a:lnTo>
                            <a:pt x="13" y="216"/>
                          </a:lnTo>
                          <a:lnTo>
                            <a:pt x="8" y="225"/>
                          </a:lnTo>
                          <a:lnTo>
                            <a:pt x="6" y="236"/>
                          </a:lnTo>
                          <a:lnTo>
                            <a:pt x="12" y="248"/>
                          </a:lnTo>
                          <a:lnTo>
                            <a:pt x="19" y="259"/>
                          </a:lnTo>
                          <a:lnTo>
                            <a:pt x="26" y="269"/>
                          </a:lnTo>
                          <a:lnTo>
                            <a:pt x="30" y="278"/>
                          </a:lnTo>
                          <a:lnTo>
                            <a:pt x="34" y="288"/>
                          </a:lnTo>
                          <a:lnTo>
                            <a:pt x="30" y="301"/>
                          </a:lnTo>
                          <a:lnTo>
                            <a:pt x="21" y="313"/>
                          </a:lnTo>
                          <a:lnTo>
                            <a:pt x="12" y="322"/>
                          </a:lnTo>
                          <a:lnTo>
                            <a:pt x="2" y="337"/>
                          </a:lnTo>
                          <a:lnTo>
                            <a:pt x="0" y="349"/>
                          </a:lnTo>
                          <a:lnTo>
                            <a:pt x="4" y="362"/>
                          </a:lnTo>
                          <a:lnTo>
                            <a:pt x="13" y="372"/>
                          </a:lnTo>
                          <a:lnTo>
                            <a:pt x="23" y="383"/>
                          </a:lnTo>
                          <a:lnTo>
                            <a:pt x="33" y="396"/>
                          </a:lnTo>
                          <a:lnTo>
                            <a:pt x="38" y="414"/>
                          </a:lnTo>
                          <a:lnTo>
                            <a:pt x="33" y="431"/>
                          </a:lnTo>
                          <a:lnTo>
                            <a:pt x="23" y="444"/>
                          </a:lnTo>
                          <a:lnTo>
                            <a:pt x="19" y="455"/>
                          </a:lnTo>
                          <a:lnTo>
                            <a:pt x="19" y="466"/>
                          </a:lnTo>
                          <a:lnTo>
                            <a:pt x="21" y="473"/>
                          </a:lnTo>
                          <a:lnTo>
                            <a:pt x="29" y="484"/>
                          </a:lnTo>
                          <a:lnTo>
                            <a:pt x="42" y="499"/>
                          </a:lnTo>
                          <a:lnTo>
                            <a:pt x="64" y="528"/>
                          </a:lnTo>
                          <a:lnTo>
                            <a:pt x="107" y="573"/>
                          </a:lnTo>
                          <a:lnTo>
                            <a:pt x="144" y="609"/>
                          </a:lnTo>
                          <a:lnTo>
                            <a:pt x="166" y="629"/>
                          </a:lnTo>
                          <a:lnTo>
                            <a:pt x="190" y="643"/>
                          </a:lnTo>
                          <a:lnTo>
                            <a:pt x="217" y="660"/>
                          </a:lnTo>
                          <a:lnTo>
                            <a:pt x="255" y="681"/>
                          </a:lnTo>
                          <a:lnTo>
                            <a:pt x="313" y="701"/>
                          </a:lnTo>
                          <a:lnTo>
                            <a:pt x="356" y="710"/>
                          </a:lnTo>
                          <a:lnTo>
                            <a:pt x="401" y="716"/>
                          </a:lnTo>
                          <a:lnTo>
                            <a:pt x="460" y="718"/>
                          </a:lnTo>
                          <a:lnTo>
                            <a:pt x="523" y="716"/>
                          </a:lnTo>
                          <a:lnTo>
                            <a:pt x="578" y="714"/>
                          </a:lnTo>
                          <a:lnTo>
                            <a:pt x="625" y="706"/>
                          </a:lnTo>
                          <a:lnTo>
                            <a:pt x="667" y="697"/>
                          </a:lnTo>
                          <a:lnTo>
                            <a:pt x="697" y="685"/>
                          </a:lnTo>
                          <a:lnTo>
                            <a:pt x="723" y="672"/>
                          </a:lnTo>
                          <a:lnTo>
                            <a:pt x="744" y="659"/>
                          </a:lnTo>
                          <a:lnTo>
                            <a:pt x="761" y="647"/>
                          </a:lnTo>
                          <a:lnTo>
                            <a:pt x="778" y="629"/>
                          </a:lnTo>
                          <a:lnTo>
                            <a:pt x="832" y="556"/>
                          </a:lnTo>
                          <a:lnTo>
                            <a:pt x="874" y="493"/>
                          </a:lnTo>
                          <a:lnTo>
                            <a:pt x="890" y="461"/>
                          </a:lnTo>
                          <a:lnTo>
                            <a:pt x="894" y="448"/>
                          </a:lnTo>
                          <a:lnTo>
                            <a:pt x="895" y="438"/>
                          </a:lnTo>
                          <a:lnTo>
                            <a:pt x="895" y="427"/>
                          </a:lnTo>
                          <a:lnTo>
                            <a:pt x="887" y="414"/>
                          </a:lnTo>
                          <a:lnTo>
                            <a:pt x="882" y="406"/>
                          </a:lnTo>
                          <a:lnTo>
                            <a:pt x="879" y="394"/>
                          </a:lnTo>
                          <a:lnTo>
                            <a:pt x="882" y="381"/>
                          </a:lnTo>
                          <a:lnTo>
                            <a:pt x="887" y="372"/>
                          </a:lnTo>
                          <a:lnTo>
                            <a:pt x="894" y="362"/>
                          </a:lnTo>
                          <a:lnTo>
                            <a:pt x="900" y="352"/>
                          </a:lnTo>
                          <a:lnTo>
                            <a:pt x="908" y="341"/>
                          </a:lnTo>
                          <a:lnTo>
                            <a:pt x="913" y="330"/>
                          </a:lnTo>
                          <a:lnTo>
                            <a:pt x="912" y="316"/>
                          </a:lnTo>
                          <a:lnTo>
                            <a:pt x="907" y="305"/>
                          </a:lnTo>
                          <a:lnTo>
                            <a:pt x="900" y="295"/>
                          </a:lnTo>
                          <a:lnTo>
                            <a:pt x="894" y="286"/>
                          </a:lnTo>
                          <a:lnTo>
                            <a:pt x="886" y="275"/>
                          </a:lnTo>
                          <a:lnTo>
                            <a:pt x="883" y="263"/>
                          </a:lnTo>
                          <a:lnTo>
                            <a:pt x="886" y="254"/>
                          </a:lnTo>
                          <a:lnTo>
                            <a:pt x="895" y="240"/>
                          </a:lnTo>
                          <a:lnTo>
                            <a:pt x="904" y="229"/>
                          </a:lnTo>
                          <a:lnTo>
                            <a:pt x="908" y="217"/>
                          </a:lnTo>
                          <a:lnTo>
                            <a:pt x="908" y="202"/>
                          </a:lnTo>
                          <a:lnTo>
                            <a:pt x="903" y="187"/>
                          </a:lnTo>
                          <a:lnTo>
                            <a:pt x="894" y="176"/>
                          </a:lnTo>
                          <a:lnTo>
                            <a:pt x="890" y="168"/>
                          </a:lnTo>
                          <a:lnTo>
                            <a:pt x="886" y="155"/>
                          </a:lnTo>
                          <a:lnTo>
                            <a:pt x="887" y="141"/>
                          </a:lnTo>
                          <a:lnTo>
                            <a:pt x="895" y="130"/>
                          </a:lnTo>
                          <a:lnTo>
                            <a:pt x="900" y="122"/>
                          </a:lnTo>
                          <a:lnTo>
                            <a:pt x="908" y="113"/>
                          </a:lnTo>
                          <a:lnTo>
                            <a:pt x="912" y="101"/>
                          </a:lnTo>
                          <a:lnTo>
                            <a:pt x="913" y="88"/>
                          </a:lnTo>
                          <a:lnTo>
                            <a:pt x="911" y="80"/>
                          </a:lnTo>
                          <a:lnTo>
                            <a:pt x="903" y="67"/>
                          </a:lnTo>
                          <a:lnTo>
                            <a:pt x="895" y="56"/>
                          </a:lnTo>
                          <a:lnTo>
                            <a:pt x="890" y="42"/>
                          </a:lnTo>
                          <a:lnTo>
                            <a:pt x="890" y="29"/>
                          </a:lnTo>
                          <a:lnTo>
                            <a:pt x="894" y="18"/>
                          </a:lnTo>
                          <a:lnTo>
                            <a:pt x="891" y="0"/>
                          </a:lnTo>
                          <a:lnTo>
                            <a:pt x="26" y="0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55" name="Freeform 15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452" y="8880"/>
                      <a:ext cx="105" cy="74"/>
                    </a:xfrm>
                    <a:custGeom>
                      <a:avLst/>
                      <a:gdLst>
                        <a:gd name="T0" fmla="*/ 6 w 113"/>
                        <a:gd name="T1" fmla="*/ 0 h 99"/>
                        <a:gd name="T2" fmla="*/ 7 w 113"/>
                        <a:gd name="T3" fmla="*/ 1 h 99"/>
                        <a:gd name="T4" fmla="*/ 7 w 113"/>
                        <a:gd name="T5" fmla="*/ 1 h 99"/>
                        <a:gd name="T6" fmla="*/ 13 w 113"/>
                        <a:gd name="T7" fmla="*/ 1 h 99"/>
                        <a:gd name="T8" fmla="*/ 19 w 113"/>
                        <a:gd name="T9" fmla="*/ 1 h 99"/>
                        <a:gd name="T10" fmla="*/ 25 w 113"/>
                        <a:gd name="T11" fmla="*/ 1 h 99"/>
                        <a:gd name="T12" fmla="*/ 31 w 113"/>
                        <a:gd name="T13" fmla="*/ 1 h 99"/>
                        <a:gd name="T14" fmla="*/ 28 w 113"/>
                        <a:gd name="T15" fmla="*/ 1 h 99"/>
                        <a:gd name="T16" fmla="*/ 20 w 113"/>
                        <a:gd name="T17" fmla="*/ 1 h 99"/>
                        <a:gd name="T18" fmla="*/ 13 w 113"/>
                        <a:gd name="T19" fmla="*/ 1 h 99"/>
                        <a:gd name="T20" fmla="*/ 7 w 113"/>
                        <a:gd name="T21" fmla="*/ 1 h 99"/>
                        <a:gd name="T22" fmla="*/ 7 w 113"/>
                        <a:gd name="T23" fmla="*/ 1 h 99"/>
                        <a:gd name="T24" fmla="*/ 7 w 113"/>
                        <a:gd name="T25" fmla="*/ 1 h 99"/>
                        <a:gd name="T26" fmla="*/ 7 w 113"/>
                        <a:gd name="T27" fmla="*/ 1 h 99"/>
                        <a:gd name="T28" fmla="*/ 7 w 113"/>
                        <a:gd name="T29" fmla="*/ 1 h 99"/>
                        <a:gd name="T30" fmla="*/ 2 w 113"/>
                        <a:gd name="T31" fmla="*/ 1 h 99"/>
                        <a:gd name="T32" fmla="*/ 0 w 113"/>
                        <a:gd name="T33" fmla="*/ 1 h 99"/>
                        <a:gd name="T34" fmla="*/ 6 w 113"/>
                        <a:gd name="T35" fmla="*/ 0 h 99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</a:gdLst>
                      <a:ahLst/>
                      <a:cxnLst>
                        <a:cxn ang="T36">
                          <a:pos x="T0" y="T1"/>
                        </a:cxn>
                        <a:cxn ang="T37">
                          <a:pos x="T2" y="T3"/>
                        </a:cxn>
                        <a:cxn ang="T38">
                          <a:pos x="T4" y="T5"/>
                        </a:cxn>
                        <a:cxn ang="T39">
                          <a:pos x="T6" y="T7"/>
                        </a:cxn>
                        <a:cxn ang="T40">
                          <a:pos x="T8" y="T9"/>
                        </a:cxn>
                        <a:cxn ang="T41">
                          <a:pos x="T10" y="T11"/>
                        </a:cxn>
                        <a:cxn ang="T42">
                          <a:pos x="T12" y="T13"/>
                        </a:cxn>
                        <a:cxn ang="T43">
                          <a:pos x="T14" y="T15"/>
                        </a:cxn>
                        <a:cxn ang="T44">
                          <a:pos x="T16" y="T17"/>
                        </a:cxn>
                        <a:cxn ang="T45">
                          <a:pos x="T18" y="T19"/>
                        </a:cxn>
                        <a:cxn ang="T46">
                          <a:pos x="T20" y="T21"/>
                        </a:cxn>
                        <a:cxn ang="T47">
                          <a:pos x="T22" y="T23"/>
                        </a:cxn>
                        <a:cxn ang="T48">
                          <a:pos x="T24" y="T25"/>
                        </a:cxn>
                        <a:cxn ang="T49">
                          <a:pos x="T26" y="T27"/>
                        </a:cxn>
                        <a:cxn ang="T50">
                          <a:pos x="T28" y="T29"/>
                        </a:cxn>
                        <a:cxn ang="T51">
                          <a:pos x="T30" y="T31"/>
                        </a:cxn>
                        <a:cxn ang="T52">
                          <a:pos x="T32" y="T33"/>
                        </a:cxn>
                        <a:cxn ang="T53">
                          <a:pos x="T34" y="T35"/>
                        </a:cxn>
                      </a:cxnLst>
                      <a:rect l="0" t="0" r="r" b="b"/>
                      <a:pathLst>
                        <a:path w="113" h="99">
                          <a:moveTo>
                            <a:pt x="6" y="0"/>
                          </a:moveTo>
                          <a:lnTo>
                            <a:pt x="13" y="13"/>
                          </a:lnTo>
                          <a:lnTo>
                            <a:pt x="24" y="26"/>
                          </a:lnTo>
                          <a:lnTo>
                            <a:pt x="44" y="43"/>
                          </a:lnTo>
                          <a:lnTo>
                            <a:pt x="68" y="57"/>
                          </a:lnTo>
                          <a:lnTo>
                            <a:pt x="91" y="66"/>
                          </a:lnTo>
                          <a:lnTo>
                            <a:pt x="113" y="72"/>
                          </a:lnTo>
                          <a:lnTo>
                            <a:pt x="104" y="89"/>
                          </a:lnTo>
                          <a:lnTo>
                            <a:pt x="75" y="85"/>
                          </a:lnTo>
                          <a:lnTo>
                            <a:pt x="44" y="87"/>
                          </a:lnTo>
                          <a:lnTo>
                            <a:pt x="24" y="99"/>
                          </a:lnTo>
                          <a:lnTo>
                            <a:pt x="28" y="89"/>
                          </a:lnTo>
                          <a:lnTo>
                            <a:pt x="27" y="78"/>
                          </a:lnTo>
                          <a:lnTo>
                            <a:pt x="20" y="62"/>
                          </a:lnTo>
                          <a:lnTo>
                            <a:pt x="11" y="49"/>
                          </a:lnTo>
                          <a:lnTo>
                            <a:pt x="2" y="34"/>
                          </a:lnTo>
                          <a:lnTo>
                            <a:pt x="0" y="17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56" name="Freeform 15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454" y="8972"/>
                      <a:ext cx="138" cy="62"/>
                    </a:xfrm>
                    <a:custGeom>
                      <a:avLst/>
                      <a:gdLst>
                        <a:gd name="T0" fmla="*/ 0 w 149"/>
                        <a:gd name="T1" fmla="*/ 1 h 84"/>
                        <a:gd name="T2" fmla="*/ 4 w 149"/>
                        <a:gd name="T3" fmla="*/ 0 h 84"/>
                        <a:gd name="T4" fmla="*/ 6 w 149"/>
                        <a:gd name="T5" fmla="*/ 1 h 84"/>
                        <a:gd name="T6" fmla="*/ 6 w 149"/>
                        <a:gd name="T7" fmla="*/ 1 h 84"/>
                        <a:gd name="T8" fmla="*/ 11 w 149"/>
                        <a:gd name="T9" fmla="*/ 1 h 84"/>
                        <a:gd name="T10" fmla="*/ 17 w 149"/>
                        <a:gd name="T11" fmla="*/ 1 h 84"/>
                        <a:gd name="T12" fmla="*/ 25 w 149"/>
                        <a:gd name="T13" fmla="*/ 1 h 84"/>
                        <a:gd name="T14" fmla="*/ 35 w 149"/>
                        <a:gd name="T15" fmla="*/ 1 h 84"/>
                        <a:gd name="T16" fmla="*/ 38 w 149"/>
                        <a:gd name="T17" fmla="*/ 1 h 84"/>
                        <a:gd name="T18" fmla="*/ 27 w 149"/>
                        <a:gd name="T19" fmla="*/ 1 h 84"/>
                        <a:gd name="T20" fmla="*/ 18 w 149"/>
                        <a:gd name="T21" fmla="*/ 1 h 84"/>
                        <a:gd name="T22" fmla="*/ 12 w 149"/>
                        <a:gd name="T23" fmla="*/ 1 h 84"/>
                        <a:gd name="T24" fmla="*/ 6 w 149"/>
                        <a:gd name="T25" fmla="*/ 1 h 84"/>
                        <a:gd name="T26" fmla="*/ 6 w 149"/>
                        <a:gd name="T27" fmla="*/ 1 h 84"/>
                        <a:gd name="T28" fmla="*/ 6 w 149"/>
                        <a:gd name="T29" fmla="*/ 1 h 84"/>
                        <a:gd name="T30" fmla="*/ 6 w 149"/>
                        <a:gd name="T31" fmla="*/ 1 h 84"/>
                        <a:gd name="T32" fmla="*/ 6 w 149"/>
                        <a:gd name="T33" fmla="*/ 1 h 84"/>
                        <a:gd name="T34" fmla="*/ 0 w 149"/>
                        <a:gd name="T35" fmla="*/ 1 h 84"/>
                        <a:gd name="T36" fmla="*/ 0 w 149"/>
                        <a:gd name="T37" fmla="*/ 1 h 84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0" t="0" r="r" b="b"/>
                      <a:pathLst>
                        <a:path w="149" h="84">
                          <a:moveTo>
                            <a:pt x="0" y="10"/>
                          </a:moveTo>
                          <a:lnTo>
                            <a:pt x="4" y="0"/>
                          </a:lnTo>
                          <a:lnTo>
                            <a:pt x="9" y="10"/>
                          </a:lnTo>
                          <a:lnTo>
                            <a:pt x="21" y="15"/>
                          </a:lnTo>
                          <a:lnTo>
                            <a:pt x="42" y="25"/>
                          </a:lnTo>
                          <a:lnTo>
                            <a:pt x="64" y="31"/>
                          </a:lnTo>
                          <a:lnTo>
                            <a:pt x="98" y="38"/>
                          </a:lnTo>
                          <a:lnTo>
                            <a:pt x="137" y="44"/>
                          </a:lnTo>
                          <a:lnTo>
                            <a:pt x="149" y="80"/>
                          </a:lnTo>
                          <a:lnTo>
                            <a:pt x="106" y="69"/>
                          </a:lnTo>
                          <a:lnTo>
                            <a:pt x="72" y="65"/>
                          </a:lnTo>
                          <a:lnTo>
                            <a:pt x="45" y="71"/>
                          </a:lnTo>
                          <a:lnTo>
                            <a:pt x="25" y="84"/>
                          </a:lnTo>
                          <a:lnTo>
                            <a:pt x="25" y="73"/>
                          </a:lnTo>
                          <a:lnTo>
                            <a:pt x="25" y="63"/>
                          </a:lnTo>
                          <a:lnTo>
                            <a:pt x="21" y="52"/>
                          </a:lnTo>
                          <a:lnTo>
                            <a:pt x="9" y="36"/>
                          </a:lnTo>
                          <a:lnTo>
                            <a:pt x="0" y="23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57" name="Freeform 15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448" y="9049"/>
                      <a:ext cx="163" cy="78"/>
                    </a:xfrm>
                    <a:custGeom>
                      <a:avLst/>
                      <a:gdLst>
                        <a:gd name="T0" fmla="*/ 2 w 175"/>
                        <a:gd name="T1" fmla="*/ 2 h 104"/>
                        <a:gd name="T2" fmla="*/ 7 w 175"/>
                        <a:gd name="T3" fmla="*/ 0 h 104"/>
                        <a:gd name="T4" fmla="*/ 7 w 175"/>
                        <a:gd name="T5" fmla="*/ 2 h 104"/>
                        <a:gd name="T6" fmla="*/ 8 w 175"/>
                        <a:gd name="T7" fmla="*/ 2 h 104"/>
                        <a:gd name="T8" fmla="*/ 13 w 175"/>
                        <a:gd name="T9" fmla="*/ 2 h 104"/>
                        <a:gd name="T10" fmla="*/ 19 w 175"/>
                        <a:gd name="T11" fmla="*/ 2 h 104"/>
                        <a:gd name="T12" fmla="*/ 27 w 175"/>
                        <a:gd name="T13" fmla="*/ 2 h 104"/>
                        <a:gd name="T14" fmla="*/ 34 w 175"/>
                        <a:gd name="T15" fmla="*/ 2 h 104"/>
                        <a:gd name="T16" fmla="*/ 46 w 175"/>
                        <a:gd name="T17" fmla="*/ 2 h 104"/>
                        <a:gd name="T18" fmla="*/ 49 w 175"/>
                        <a:gd name="T19" fmla="*/ 2 h 104"/>
                        <a:gd name="T20" fmla="*/ 37 w 175"/>
                        <a:gd name="T21" fmla="*/ 2 h 104"/>
                        <a:gd name="T22" fmla="*/ 29 w 175"/>
                        <a:gd name="T23" fmla="*/ 2 h 104"/>
                        <a:gd name="T24" fmla="*/ 22 w 175"/>
                        <a:gd name="T25" fmla="*/ 2 h 104"/>
                        <a:gd name="T26" fmla="*/ 17 w 175"/>
                        <a:gd name="T27" fmla="*/ 2 h 104"/>
                        <a:gd name="T28" fmla="*/ 14 w 175"/>
                        <a:gd name="T29" fmla="*/ 2 h 104"/>
                        <a:gd name="T30" fmla="*/ 10 w 175"/>
                        <a:gd name="T31" fmla="*/ 2 h 104"/>
                        <a:gd name="T32" fmla="*/ 9 w 175"/>
                        <a:gd name="T33" fmla="*/ 2 h 104"/>
                        <a:gd name="T34" fmla="*/ 7 w 175"/>
                        <a:gd name="T35" fmla="*/ 2 h 104"/>
                        <a:gd name="T36" fmla="*/ 7 w 175"/>
                        <a:gd name="T37" fmla="*/ 2 h 104"/>
                        <a:gd name="T38" fmla="*/ 0 w 175"/>
                        <a:gd name="T39" fmla="*/ 2 h 104"/>
                        <a:gd name="T40" fmla="*/ 2 w 175"/>
                        <a:gd name="T41" fmla="*/ 2 h 104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0" t="0" r="r" b="b"/>
                      <a:pathLst>
                        <a:path w="175" h="104">
                          <a:moveTo>
                            <a:pt x="2" y="13"/>
                          </a:moveTo>
                          <a:lnTo>
                            <a:pt x="10" y="0"/>
                          </a:lnTo>
                          <a:lnTo>
                            <a:pt x="21" y="17"/>
                          </a:lnTo>
                          <a:lnTo>
                            <a:pt x="32" y="25"/>
                          </a:lnTo>
                          <a:lnTo>
                            <a:pt x="45" y="34"/>
                          </a:lnTo>
                          <a:lnTo>
                            <a:pt x="69" y="42"/>
                          </a:lnTo>
                          <a:lnTo>
                            <a:pt x="96" y="49"/>
                          </a:lnTo>
                          <a:lnTo>
                            <a:pt x="126" y="59"/>
                          </a:lnTo>
                          <a:lnTo>
                            <a:pt x="167" y="72"/>
                          </a:lnTo>
                          <a:lnTo>
                            <a:pt x="175" y="104"/>
                          </a:lnTo>
                          <a:lnTo>
                            <a:pt x="133" y="87"/>
                          </a:lnTo>
                          <a:lnTo>
                            <a:pt x="103" y="76"/>
                          </a:lnTo>
                          <a:lnTo>
                            <a:pt x="78" y="72"/>
                          </a:lnTo>
                          <a:lnTo>
                            <a:pt x="58" y="72"/>
                          </a:lnTo>
                          <a:lnTo>
                            <a:pt x="48" y="80"/>
                          </a:lnTo>
                          <a:lnTo>
                            <a:pt x="36" y="91"/>
                          </a:lnTo>
                          <a:lnTo>
                            <a:pt x="34" y="78"/>
                          </a:lnTo>
                          <a:lnTo>
                            <a:pt x="21" y="59"/>
                          </a:lnTo>
                          <a:lnTo>
                            <a:pt x="10" y="45"/>
                          </a:lnTo>
                          <a:lnTo>
                            <a:pt x="0" y="31"/>
                          </a:lnTo>
                          <a:lnTo>
                            <a:pt x="2" y="13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58" name="Freeform 15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465" y="9134"/>
                      <a:ext cx="193" cy="171"/>
                    </a:xfrm>
                    <a:custGeom>
                      <a:avLst/>
                      <a:gdLst>
                        <a:gd name="T0" fmla="*/ 2 w 208"/>
                        <a:gd name="T1" fmla="*/ 1 h 230"/>
                        <a:gd name="T2" fmla="*/ 0 w 208"/>
                        <a:gd name="T3" fmla="*/ 1 h 230"/>
                        <a:gd name="T4" fmla="*/ 0 w 208"/>
                        <a:gd name="T5" fmla="*/ 1 h 230"/>
                        <a:gd name="T6" fmla="*/ 6 w 208"/>
                        <a:gd name="T7" fmla="*/ 0 h 230"/>
                        <a:gd name="T8" fmla="*/ 6 w 208"/>
                        <a:gd name="T9" fmla="*/ 1 h 230"/>
                        <a:gd name="T10" fmla="*/ 13 w 208"/>
                        <a:gd name="T11" fmla="*/ 1 h 230"/>
                        <a:gd name="T12" fmla="*/ 19 w 208"/>
                        <a:gd name="T13" fmla="*/ 1 h 230"/>
                        <a:gd name="T14" fmla="*/ 28 w 208"/>
                        <a:gd name="T15" fmla="*/ 1 h 230"/>
                        <a:gd name="T16" fmla="*/ 41 w 208"/>
                        <a:gd name="T17" fmla="*/ 1 h 230"/>
                        <a:gd name="T18" fmla="*/ 43 w 208"/>
                        <a:gd name="T19" fmla="*/ 1 h 230"/>
                        <a:gd name="T20" fmla="*/ 37 w 208"/>
                        <a:gd name="T21" fmla="*/ 1 h 230"/>
                        <a:gd name="T22" fmla="*/ 30 w 208"/>
                        <a:gd name="T23" fmla="*/ 1 h 230"/>
                        <a:gd name="T24" fmla="*/ 27 w 208"/>
                        <a:gd name="T25" fmla="*/ 1 h 230"/>
                        <a:gd name="T26" fmla="*/ 26 w 208"/>
                        <a:gd name="T27" fmla="*/ 1 h 230"/>
                        <a:gd name="T28" fmla="*/ 28 w 208"/>
                        <a:gd name="T29" fmla="*/ 1 h 230"/>
                        <a:gd name="T30" fmla="*/ 30 w 208"/>
                        <a:gd name="T31" fmla="*/ 1 h 230"/>
                        <a:gd name="T32" fmla="*/ 36 w 208"/>
                        <a:gd name="T33" fmla="*/ 1 h 230"/>
                        <a:gd name="T34" fmla="*/ 43 w 208"/>
                        <a:gd name="T35" fmla="*/ 1 h 230"/>
                        <a:gd name="T36" fmla="*/ 54 w 208"/>
                        <a:gd name="T37" fmla="*/ 1 h 230"/>
                        <a:gd name="T38" fmla="*/ 54 w 208"/>
                        <a:gd name="T39" fmla="*/ 1 h 230"/>
                        <a:gd name="T40" fmla="*/ 50 w 208"/>
                        <a:gd name="T41" fmla="*/ 1 h 230"/>
                        <a:gd name="T42" fmla="*/ 43 w 208"/>
                        <a:gd name="T43" fmla="*/ 1 h 230"/>
                        <a:gd name="T44" fmla="*/ 34 w 208"/>
                        <a:gd name="T45" fmla="*/ 1 h 230"/>
                        <a:gd name="T46" fmla="*/ 28 w 208"/>
                        <a:gd name="T47" fmla="*/ 1 h 230"/>
                        <a:gd name="T48" fmla="*/ 20 w 208"/>
                        <a:gd name="T49" fmla="*/ 1 h 230"/>
                        <a:gd name="T50" fmla="*/ 15 w 208"/>
                        <a:gd name="T51" fmla="*/ 1 h 230"/>
                        <a:gd name="T52" fmla="*/ 9 w 208"/>
                        <a:gd name="T53" fmla="*/ 1 h 230"/>
                        <a:gd name="T54" fmla="*/ 6 w 208"/>
                        <a:gd name="T55" fmla="*/ 1 h 230"/>
                        <a:gd name="T56" fmla="*/ 2 w 208"/>
                        <a:gd name="T57" fmla="*/ 1 h 230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</a:gdLst>
                      <a:ahLst/>
                      <a:cxnLst>
                        <a:cxn ang="T58">
                          <a:pos x="T0" y="T1"/>
                        </a:cxn>
                        <a:cxn ang="T59">
                          <a:pos x="T2" y="T3"/>
                        </a:cxn>
                        <a:cxn ang="T60">
                          <a:pos x="T4" y="T5"/>
                        </a:cxn>
                        <a:cxn ang="T61">
                          <a:pos x="T6" y="T7"/>
                        </a:cxn>
                        <a:cxn ang="T62">
                          <a:pos x="T8" y="T9"/>
                        </a:cxn>
                        <a:cxn ang="T63">
                          <a:pos x="T10" y="T11"/>
                        </a:cxn>
                        <a:cxn ang="T64">
                          <a:pos x="T12" y="T13"/>
                        </a:cxn>
                        <a:cxn ang="T65">
                          <a:pos x="T14" y="T15"/>
                        </a:cxn>
                        <a:cxn ang="T66">
                          <a:pos x="T16" y="T17"/>
                        </a:cxn>
                        <a:cxn ang="T67">
                          <a:pos x="T18" y="T19"/>
                        </a:cxn>
                        <a:cxn ang="T68">
                          <a:pos x="T20" y="T21"/>
                        </a:cxn>
                        <a:cxn ang="T69">
                          <a:pos x="T22" y="T23"/>
                        </a:cxn>
                        <a:cxn ang="T70">
                          <a:pos x="T24" y="T25"/>
                        </a:cxn>
                        <a:cxn ang="T71">
                          <a:pos x="T26" y="T27"/>
                        </a:cxn>
                        <a:cxn ang="T72">
                          <a:pos x="T28" y="T29"/>
                        </a:cxn>
                        <a:cxn ang="T73">
                          <a:pos x="T30" y="T31"/>
                        </a:cxn>
                        <a:cxn ang="T74">
                          <a:pos x="T32" y="T33"/>
                        </a:cxn>
                        <a:cxn ang="T75">
                          <a:pos x="T34" y="T35"/>
                        </a:cxn>
                        <a:cxn ang="T76">
                          <a:pos x="T36" y="T37"/>
                        </a:cxn>
                        <a:cxn ang="T77">
                          <a:pos x="T38" y="T39"/>
                        </a:cxn>
                        <a:cxn ang="T78">
                          <a:pos x="T40" y="T41"/>
                        </a:cxn>
                        <a:cxn ang="T79">
                          <a:pos x="T42" y="T43"/>
                        </a:cxn>
                        <a:cxn ang="T80">
                          <a:pos x="T44" y="T45"/>
                        </a:cxn>
                        <a:cxn ang="T81">
                          <a:pos x="T46" y="T47"/>
                        </a:cxn>
                        <a:cxn ang="T82">
                          <a:pos x="T48" y="T49"/>
                        </a:cxn>
                        <a:cxn ang="T83">
                          <a:pos x="T50" y="T51"/>
                        </a:cxn>
                        <a:cxn ang="T84">
                          <a:pos x="T52" y="T53"/>
                        </a:cxn>
                        <a:cxn ang="T85">
                          <a:pos x="T54" y="T55"/>
                        </a:cxn>
                        <a:cxn ang="T86">
                          <a:pos x="T56" y="T57"/>
                        </a:cxn>
                      </a:cxnLst>
                      <a:rect l="0" t="0" r="r" b="b"/>
                      <a:pathLst>
                        <a:path w="208" h="230">
                          <a:moveTo>
                            <a:pt x="2" y="35"/>
                          </a:moveTo>
                          <a:lnTo>
                            <a:pt x="0" y="21"/>
                          </a:lnTo>
                          <a:lnTo>
                            <a:pt x="0" y="11"/>
                          </a:lnTo>
                          <a:lnTo>
                            <a:pt x="8" y="0"/>
                          </a:lnTo>
                          <a:lnTo>
                            <a:pt x="22" y="17"/>
                          </a:lnTo>
                          <a:lnTo>
                            <a:pt x="47" y="32"/>
                          </a:lnTo>
                          <a:lnTo>
                            <a:pt x="72" y="44"/>
                          </a:lnTo>
                          <a:lnTo>
                            <a:pt x="106" y="55"/>
                          </a:lnTo>
                          <a:lnTo>
                            <a:pt x="156" y="65"/>
                          </a:lnTo>
                          <a:lnTo>
                            <a:pt x="166" y="91"/>
                          </a:lnTo>
                          <a:lnTo>
                            <a:pt x="140" y="84"/>
                          </a:lnTo>
                          <a:lnTo>
                            <a:pt x="114" y="80"/>
                          </a:lnTo>
                          <a:lnTo>
                            <a:pt x="101" y="82"/>
                          </a:lnTo>
                          <a:lnTo>
                            <a:pt x="97" y="95"/>
                          </a:lnTo>
                          <a:lnTo>
                            <a:pt x="105" y="112"/>
                          </a:lnTo>
                          <a:lnTo>
                            <a:pt x="115" y="128"/>
                          </a:lnTo>
                          <a:lnTo>
                            <a:pt x="136" y="153"/>
                          </a:lnTo>
                          <a:lnTo>
                            <a:pt x="166" y="179"/>
                          </a:lnTo>
                          <a:lnTo>
                            <a:pt x="208" y="209"/>
                          </a:lnTo>
                          <a:lnTo>
                            <a:pt x="208" y="230"/>
                          </a:lnTo>
                          <a:lnTo>
                            <a:pt x="190" y="219"/>
                          </a:lnTo>
                          <a:lnTo>
                            <a:pt x="166" y="205"/>
                          </a:lnTo>
                          <a:lnTo>
                            <a:pt x="132" y="179"/>
                          </a:lnTo>
                          <a:lnTo>
                            <a:pt x="105" y="150"/>
                          </a:lnTo>
                          <a:lnTo>
                            <a:pt x="80" y="128"/>
                          </a:lnTo>
                          <a:lnTo>
                            <a:pt x="56" y="101"/>
                          </a:lnTo>
                          <a:lnTo>
                            <a:pt x="36" y="78"/>
                          </a:lnTo>
                          <a:lnTo>
                            <a:pt x="15" y="57"/>
                          </a:lnTo>
                          <a:lnTo>
                            <a:pt x="2" y="35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59" name="Freeform 15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469" y="8828"/>
                      <a:ext cx="79" cy="51"/>
                    </a:xfrm>
                    <a:custGeom>
                      <a:avLst/>
                      <a:gdLst>
                        <a:gd name="T0" fmla="*/ 0 w 86"/>
                        <a:gd name="T1" fmla="*/ 0 h 69"/>
                        <a:gd name="T2" fmla="*/ 6 w 86"/>
                        <a:gd name="T3" fmla="*/ 1 h 69"/>
                        <a:gd name="T4" fmla="*/ 6 w 86"/>
                        <a:gd name="T5" fmla="*/ 1 h 69"/>
                        <a:gd name="T6" fmla="*/ 10 w 86"/>
                        <a:gd name="T7" fmla="*/ 1 h 69"/>
                        <a:gd name="T8" fmla="*/ 14 w 86"/>
                        <a:gd name="T9" fmla="*/ 1 h 69"/>
                        <a:gd name="T10" fmla="*/ 17 w 86"/>
                        <a:gd name="T11" fmla="*/ 1 h 69"/>
                        <a:gd name="T12" fmla="*/ 18 w 86"/>
                        <a:gd name="T13" fmla="*/ 1 h 69"/>
                        <a:gd name="T14" fmla="*/ 15 w 86"/>
                        <a:gd name="T15" fmla="*/ 1 h 69"/>
                        <a:gd name="T16" fmla="*/ 10 w 86"/>
                        <a:gd name="T17" fmla="*/ 1 h 69"/>
                        <a:gd name="T18" fmla="*/ 6 w 86"/>
                        <a:gd name="T19" fmla="*/ 1 h 69"/>
                        <a:gd name="T20" fmla="*/ 0 w 86"/>
                        <a:gd name="T21" fmla="*/ 1 h 69"/>
                        <a:gd name="T22" fmla="*/ 1 w 86"/>
                        <a:gd name="T23" fmla="*/ 1 h 69"/>
                        <a:gd name="T24" fmla="*/ 4 w 86"/>
                        <a:gd name="T25" fmla="*/ 1 h 69"/>
                        <a:gd name="T26" fmla="*/ 0 w 86"/>
                        <a:gd name="T27" fmla="*/ 0 h 69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</a:gdLst>
                      <a:ahLst/>
                      <a:cxnLst>
                        <a:cxn ang="T28">
                          <a:pos x="T0" y="T1"/>
                        </a:cxn>
                        <a:cxn ang="T29">
                          <a:pos x="T2" y="T3"/>
                        </a:cxn>
                        <a:cxn ang="T30">
                          <a:pos x="T4" y="T5"/>
                        </a:cxn>
                        <a:cxn ang="T31">
                          <a:pos x="T6" y="T7"/>
                        </a:cxn>
                        <a:cxn ang="T32">
                          <a:pos x="T8" y="T9"/>
                        </a:cxn>
                        <a:cxn ang="T33">
                          <a:pos x="T10" y="T11"/>
                        </a:cxn>
                        <a:cxn ang="T34">
                          <a:pos x="T12" y="T13"/>
                        </a:cxn>
                        <a:cxn ang="T35">
                          <a:pos x="T14" y="T15"/>
                        </a:cxn>
                        <a:cxn ang="T36">
                          <a:pos x="T16" y="T17"/>
                        </a:cxn>
                        <a:cxn ang="T37">
                          <a:pos x="T18" y="T19"/>
                        </a:cxn>
                        <a:cxn ang="T38">
                          <a:pos x="T20" y="T21"/>
                        </a:cxn>
                        <a:cxn ang="T39">
                          <a:pos x="T22" y="T23"/>
                        </a:cxn>
                        <a:cxn ang="T40">
                          <a:pos x="T24" y="T25"/>
                        </a:cxn>
                        <a:cxn ang="T41">
                          <a:pos x="T26" y="T27"/>
                        </a:cxn>
                      </a:cxnLst>
                      <a:rect l="0" t="0" r="r" b="b"/>
                      <a:pathLst>
                        <a:path w="86" h="69">
                          <a:moveTo>
                            <a:pt x="0" y="0"/>
                          </a:moveTo>
                          <a:lnTo>
                            <a:pt x="11" y="10"/>
                          </a:lnTo>
                          <a:lnTo>
                            <a:pt x="25" y="21"/>
                          </a:lnTo>
                          <a:lnTo>
                            <a:pt x="42" y="33"/>
                          </a:lnTo>
                          <a:lnTo>
                            <a:pt x="60" y="44"/>
                          </a:lnTo>
                          <a:lnTo>
                            <a:pt x="77" y="54"/>
                          </a:lnTo>
                          <a:lnTo>
                            <a:pt x="86" y="61"/>
                          </a:lnTo>
                          <a:lnTo>
                            <a:pt x="65" y="69"/>
                          </a:lnTo>
                          <a:lnTo>
                            <a:pt x="42" y="61"/>
                          </a:lnTo>
                          <a:lnTo>
                            <a:pt x="18" y="52"/>
                          </a:lnTo>
                          <a:lnTo>
                            <a:pt x="0" y="42"/>
                          </a:lnTo>
                          <a:lnTo>
                            <a:pt x="1" y="33"/>
                          </a:lnTo>
                          <a:lnTo>
                            <a:pt x="4" y="1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60" name="Freeform 15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615" y="8824"/>
                      <a:ext cx="678" cy="511"/>
                    </a:xfrm>
                    <a:custGeom>
                      <a:avLst/>
                      <a:gdLst>
                        <a:gd name="T0" fmla="*/ 87 w 732"/>
                        <a:gd name="T1" fmla="*/ 1 h 689"/>
                        <a:gd name="T2" fmla="*/ 73 w 732"/>
                        <a:gd name="T3" fmla="*/ 1 h 689"/>
                        <a:gd name="T4" fmla="*/ 44 w 732"/>
                        <a:gd name="T5" fmla="*/ 1 h 689"/>
                        <a:gd name="T6" fmla="*/ 0 w 732"/>
                        <a:gd name="T7" fmla="*/ 1 h 689"/>
                        <a:gd name="T8" fmla="*/ 52 w 732"/>
                        <a:gd name="T9" fmla="*/ 1 h 689"/>
                        <a:gd name="T10" fmla="*/ 109 w 732"/>
                        <a:gd name="T11" fmla="*/ 1 h 689"/>
                        <a:gd name="T12" fmla="*/ 150 w 732"/>
                        <a:gd name="T13" fmla="*/ 1 h 689"/>
                        <a:gd name="T14" fmla="*/ 163 w 732"/>
                        <a:gd name="T15" fmla="*/ 1 h 689"/>
                        <a:gd name="T16" fmla="*/ 157 w 732"/>
                        <a:gd name="T17" fmla="*/ 1 h 689"/>
                        <a:gd name="T18" fmla="*/ 128 w 732"/>
                        <a:gd name="T19" fmla="*/ 1 h 689"/>
                        <a:gd name="T20" fmla="*/ 77 w 732"/>
                        <a:gd name="T21" fmla="*/ 1 h 689"/>
                        <a:gd name="T22" fmla="*/ 44 w 732"/>
                        <a:gd name="T23" fmla="*/ 1 h 689"/>
                        <a:gd name="T24" fmla="*/ 105 w 732"/>
                        <a:gd name="T25" fmla="*/ 1 h 689"/>
                        <a:gd name="T26" fmla="*/ 144 w 732"/>
                        <a:gd name="T27" fmla="*/ 1 h 689"/>
                        <a:gd name="T28" fmla="*/ 166 w 732"/>
                        <a:gd name="T29" fmla="*/ 1 h 689"/>
                        <a:gd name="T30" fmla="*/ 168 w 732"/>
                        <a:gd name="T31" fmla="*/ 1 h 689"/>
                        <a:gd name="T32" fmla="*/ 146 w 732"/>
                        <a:gd name="T33" fmla="*/ 1 h 689"/>
                        <a:gd name="T34" fmla="*/ 110 w 732"/>
                        <a:gd name="T35" fmla="*/ 1 h 689"/>
                        <a:gd name="T36" fmla="*/ 59 w 732"/>
                        <a:gd name="T37" fmla="*/ 2 h 689"/>
                        <a:gd name="T38" fmla="*/ 77 w 732"/>
                        <a:gd name="T39" fmla="*/ 2 h 689"/>
                        <a:gd name="T40" fmla="*/ 122 w 732"/>
                        <a:gd name="T41" fmla="*/ 2 h 689"/>
                        <a:gd name="T42" fmla="*/ 157 w 732"/>
                        <a:gd name="T43" fmla="*/ 2 h 689"/>
                        <a:gd name="T44" fmla="*/ 161 w 732"/>
                        <a:gd name="T45" fmla="*/ 2 h 689"/>
                        <a:gd name="T46" fmla="*/ 150 w 732"/>
                        <a:gd name="T47" fmla="*/ 2 h 689"/>
                        <a:gd name="T48" fmla="*/ 123 w 732"/>
                        <a:gd name="T49" fmla="*/ 2 h 689"/>
                        <a:gd name="T50" fmla="*/ 91 w 732"/>
                        <a:gd name="T51" fmla="*/ 2 h 689"/>
                        <a:gd name="T52" fmla="*/ 42 w 732"/>
                        <a:gd name="T53" fmla="*/ 2 h 689"/>
                        <a:gd name="T54" fmla="*/ 76 w 732"/>
                        <a:gd name="T55" fmla="*/ 3 h 689"/>
                        <a:gd name="T56" fmla="*/ 107 w 732"/>
                        <a:gd name="T57" fmla="*/ 3 h 689"/>
                        <a:gd name="T58" fmla="*/ 134 w 732"/>
                        <a:gd name="T59" fmla="*/ 3 h 689"/>
                        <a:gd name="T60" fmla="*/ 148 w 732"/>
                        <a:gd name="T61" fmla="*/ 3 h 689"/>
                        <a:gd name="T62" fmla="*/ 143 w 732"/>
                        <a:gd name="T63" fmla="*/ 3 h 689"/>
                        <a:gd name="T64" fmla="*/ 124 w 732"/>
                        <a:gd name="T65" fmla="*/ 3 h 689"/>
                        <a:gd name="T66" fmla="*/ 64 w 732"/>
                        <a:gd name="T67" fmla="*/ 3 h 689"/>
                        <a:gd name="T68" fmla="*/ 114 w 732"/>
                        <a:gd name="T69" fmla="*/ 3 h 689"/>
                        <a:gd name="T70" fmla="*/ 117 w 732"/>
                        <a:gd name="T71" fmla="*/ 3 h 689"/>
                        <a:gd name="T72" fmla="*/ 136 w 732"/>
                        <a:gd name="T73" fmla="*/ 3 h 689"/>
                        <a:gd name="T74" fmla="*/ 150 w 732"/>
                        <a:gd name="T75" fmla="*/ 3 h 689"/>
                        <a:gd name="T76" fmla="*/ 179 w 732"/>
                        <a:gd name="T77" fmla="*/ 2 h 689"/>
                        <a:gd name="T78" fmla="*/ 181 w 732"/>
                        <a:gd name="T79" fmla="*/ 2 h 689"/>
                        <a:gd name="T80" fmla="*/ 175 w 732"/>
                        <a:gd name="T81" fmla="*/ 1 h 689"/>
                        <a:gd name="T82" fmla="*/ 180 w 732"/>
                        <a:gd name="T83" fmla="*/ 1 h 689"/>
                        <a:gd name="T84" fmla="*/ 184 w 732"/>
                        <a:gd name="T85" fmla="*/ 1 h 689"/>
                        <a:gd name="T86" fmla="*/ 181 w 732"/>
                        <a:gd name="T87" fmla="*/ 1 h 689"/>
                        <a:gd name="T88" fmla="*/ 178 w 732"/>
                        <a:gd name="T89" fmla="*/ 1 h 689"/>
                        <a:gd name="T90" fmla="*/ 182 w 732"/>
                        <a:gd name="T91" fmla="*/ 1 h 689"/>
                        <a:gd name="T92" fmla="*/ 182 w 732"/>
                        <a:gd name="T93" fmla="*/ 1 h 689"/>
                        <a:gd name="T94" fmla="*/ 179 w 732"/>
                        <a:gd name="T95" fmla="*/ 1 h 689"/>
                        <a:gd name="T96" fmla="*/ 181 w 732"/>
                        <a:gd name="T97" fmla="*/ 1 h 689"/>
                        <a:gd name="T98" fmla="*/ 184 w 732"/>
                        <a:gd name="T99" fmla="*/ 1 h 689"/>
                        <a:gd name="T100" fmla="*/ 181 w 732"/>
                        <a:gd name="T101" fmla="*/ 1 h 689"/>
                        <a:gd name="T102" fmla="*/ 159 w 732"/>
                        <a:gd name="T103" fmla="*/ 1 h 689"/>
                        <a:gd name="T104" fmla="*/ 119 w 732"/>
                        <a:gd name="T105" fmla="*/ 1 h 689"/>
                        <a:gd name="T106" fmla="*/ 73 w 732"/>
                        <a:gd name="T107" fmla="*/ 1 h 689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</a:gdLst>
                      <a:ahLst/>
                      <a:cxnLst>
                        <a:cxn ang="T108">
                          <a:pos x="T0" y="T1"/>
                        </a:cxn>
                        <a:cxn ang="T109">
                          <a:pos x="T2" y="T3"/>
                        </a:cxn>
                        <a:cxn ang="T110">
                          <a:pos x="T4" y="T5"/>
                        </a:cxn>
                        <a:cxn ang="T111">
                          <a:pos x="T6" y="T7"/>
                        </a:cxn>
                        <a:cxn ang="T112">
                          <a:pos x="T8" y="T9"/>
                        </a:cxn>
                        <a:cxn ang="T113">
                          <a:pos x="T10" y="T11"/>
                        </a:cxn>
                        <a:cxn ang="T114">
                          <a:pos x="T12" y="T13"/>
                        </a:cxn>
                        <a:cxn ang="T115">
                          <a:pos x="T14" y="T15"/>
                        </a:cxn>
                        <a:cxn ang="T116">
                          <a:pos x="T16" y="T17"/>
                        </a:cxn>
                        <a:cxn ang="T117">
                          <a:pos x="T18" y="T19"/>
                        </a:cxn>
                        <a:cxn ang="T118">
                          <a:pos x="T20" y="T21"/>
                        </a:cxn>
                        <a:cxn ang="T119">
                          <a:pos x="T22" y="T23"/>
                        </a:cxn>
                        <a:cxn ang="T120">
                          <a:pos x="T24" y="T25"/>
                        </a:cxn>
                        <a:cxn ang="T121">
                          <a:pos x="T26" y="T27"/>
                        </a:cxn>
                        <a:cxn ang="T122">
                          <a:pos x="T28" y="T29"/>
                        </a:cxn>
                        <a:cxn ang="T123">
                          <a:pos x="T30" y="T31"/>
                        </a:cxn>
                        <a:cxn ang="T124">
                          <a:pos x="T32" y="T33"/>
                        </a:cxn>
                        <a:cxn ang="T125">
                          <a:pos x="T34" y="T35"/>
                        </a:cxn>
                        <a:cxn ang="T126">
                          <a:pos x="T36" y="T37"/>
                        </a:cxn>
                        <a:cxn ang="T127">
                          <a:pos x="T38" y="T39"/>
                        </a:cxn>
                        <a:cxn ang="T128">
                          <a:pos x="T40" y="T41"/>
                        </a:cxn>
                        <a:cxn ang="T129">
                          <a:pos x="T42" y="T43"/>
                        </a:cxn>
                        <a:cxn ang="T130">
                          <a:pos x="T44" y="T45"/>
                        </a:cxn>
                        <a:cxn ang="T131">
                          <a:pos x="T46" y="T47"/>
                        </a:cxn>
                        <a:cxn ang="T132">
                          <a:pos x="T48" y="T49"/>
                        </a:cxn>
                        <a:cxn ang="T133">
                          <a:pos x="T50" y="T51"/>
                        </a:cxn>
                        <a:cxn ang="T134">
                          <a:pos x="T52" y="T53"/>
                        </a:cxn>
                        <a:cxn ang="T135">
                          <a:pos x="T54" y="T55"/>
                        </a:cxn>
                        <a:cxn ang="T136">
                          <a:pos x="T56" y="T57"/>
                        </a:cxn>
                        <a:cxn ang="T137">
                          <a:pos x="T58" y="T59"/>
                        </a:cxn>
                        <a:cxn ang="T138">
                          <a:pos x="T60" y="T61"/>
                        </a:cxn>
                        <a:cxn ang="T139">
                          <a:pos x="T62" y="T63"/>
                        </a:cxn>
                        <a:cxn ang="T140">
                          <a:pos x="T64" y="T65"/>
                        </a:cxn>
                        <a:cxn ang="T141">
                          <a:pos x="T66" y="T67"/>
                        </a:cxn>
                        <a:cxn ang="T142">
                          <a:pos x="T68" y="T69"/>
                        </a:cxn>
                        <a:cxn ang="T143">
                          <a:pos x="T70" y="T71"/>
                        </a:cxn>
                        <a:cxn ang="T144">
                          <a:pos x="T72" y="T73"/>
                        </a:cxn>
                        <a:cxn ang="T145">
                          <a:pos x="T74" y="T75"/>
                        </a:cxn>
                        <a:cxn ang="T146">
                          <a:pos x="T76" y="T77"/>
                        </a:cxn>
                        <a:cxn ang="T147">
                          <a:pos x="T78" y="T79"/>
                        </a:cxn>
                        <a:cxn ang="T148">
                          <a:pos x="T80" y="T81"/>
                        </a:cxn>
                        <a:cxn ang="T149">
                          <a:pos x="T82" y="T83"/>
                        </a:cxn>
                        <a:cxn ang="T150">
                          <a:pos x="T84" y="T85"/>
                        </a:cxn>
                        <a:cxn ang="T151">
                          <a:pos x="T86" y="T87"/>
                        </a:cxn>
                        <a:cxn ang="T152">
                          <a:pos x="T88" y="T89"/>
                        </a:cxn>
                        <a:cxn ang="T153">
                          <a:pos x="T90" y="T91"/>
                        </a:cxn>
                        <a:cxn ang="T154">
                          <a:pos x="T92" y="T93"/>
                        </a:cxn>
                        <a:cxn ang="T155">
                          <a:pos x="T94" y="T95"/>
                        </a:cxn>
                        <a:cxn ang="T156">
                          <a:pos x="T96" y="T97"/>
                        </a:cxn>
                        <a:cxn ang="T157">
                          <a:pos x="T98" y="T99"/>
                        </a:cxn>
                        <a:cxn ang="T158">
                          <a:pos x="T100" y="T101"/>
                        </a:cxn>
                        <a:cxn ang="T159">
                          <a:pos x="T102" y="T103"/>
                        </a:cxn>
                        <a:cxn ang="T160">
                          <a:pos x="T104" y="T105"/>
                        </a:cxn>
                        <a:cxn ang="T161">
                          <a:pos x="T106" y="T107"/>
                        </a:cxn>
                      </a:cxnLst>
                      <a:rect l="0" t="0" r="r" b="b"/>
                      <a:pathLst>
                        <a:path w="732" h="689">
                          <a:moveTo>
                            <a:pt x="294" y="135"/>
                          </a:moveTo>
                          <a:lnTo>
                            <a:pt x="186" y="143"/>
                          </a:lnTo>
                          <a:lnTo>
                            <a:pt x="348" y="158"/>
                          </a:lnTo>
                          <a:lnTo>
                            <a:pt x="338" y="166"/>
                          </a:lnTo>
                          <a:lnTo>
                            <a:pt x="318" y="173"/>
                          </a:lnTo>
                          <a:lnTo>
                            <a:pt x="292" y="181"/>
                          </a:lnTo>
                          <a:lnTo>
                            <a:pt x="258" y="190"/>
                          </a:lnTo>
                          <a:lnTo>
                            <a:pt x="222" y="196"/>
                          </a:lnTo>
                          <a:lnTo>
                            <a:pt x="175" y="200"/>
                          </a:lnTo>
                          <a:lnTo>
                            <a:pt x="120" y="206"/>
                          </a:lnTo>
                          <a:lnTo>
                            <a:pt x="61" y="209"/>
                          </a:lnTo>
                          <a:lnTo>
                            <a:pt x="0" y="209"/>
                          </a:lnTo>
                          <a:lnTo>
                            <a:pt x="95" y="232"/>
                          </a:lnTo>
                          <a:lnTo>
                            <a:pt x="154" y="244"/>
                          </a:lnTo>
                          <a:lnTo>
                            <a:pt x="205" y="244"/>
                          </a:lnTo>
                          <a:lnTo>
                            <a:pt x="267" y="244"/>
                          </a:lnTo>
                          <a:lnTo>
                            <a:pt x="359" y="236"/>
                          </a:lnTo>
                          <a:lnTo>
                            <a:pt x="435" y="225"/>
                          </a:lnTo>
                          <a:lnTo>
                            <a:pt x="499" y="209"/>
                          </a:lnTo>
                          <a:lnTo>
                            <a:pt x="567" y="188"/>
                          </a:lnTo>
                          <a:lnTo>
                            <a:pt x="597" y="177"/>
                          </a:lnTo>
                          <a:lnTo>
                            <a:pt x="625" y="168"/>
                          </a:lnTo>
                          <a:lnTo>
                            <a:pt x="640" y="164"/>
                          </a:lnTo>
                          <a:lnTo>
                            <a:pt x="648" y="169"/>
                          </a:lnTo>
                          <a:lnTo>
                            <a:pt x="648" y="181"/>
                          </a:lnTo>
                          <a:lnTo>
                            <a:pt x="642" y="194"/>
                          </a:lnTo>
                          <a:lnTo>
                            <a:pt x="625" y="208"/>
                          </a:lnTo>
                          <a:lnTo>
                            <a:pt x="597" y="226"/>
                          </a:lnTo>
                          <a:lnTo>
                            <a:pt x="557" y="244"/>
                          </a:lnTo>
                          <a:lnTo>
                            <a:pt x="510" y="263"/>
                          </a:lnTo>
                          <a:lnTo>
                            <a:pt x="448" y="282"/>
                          </a:lnTo>
                          <a:lnTo>
                            <a:pt x="376" y="297"/>
                          </a:lnTo>
                          <a:lnTo>
                            <a:pt x="304" y="308"/>
                          </a:lnTo>
                          <a:lnTo>
                            <a:pt x="228" y="320"/>
                          </a:lnTo>
                          <a:lnTo>
                            <a:pt x="95" y="333"/>
                          </a:lnTo>
                          <a:lnTo>
                            <a:pt x="177" y="352"/>
                          </a:lnTo>
                          <a:lnTo>
                            <a:pt x="243" y="360"/>
                          </a:lnTo>
                          <a:lnTo>
                            <a:pt x="326" y="358"/>
                          </a:lnTo>
                          <a:lnTo>
                            <a:pt x="411" y="347"/>
                          </a:lnTo>
                          <a:lnTo>
                            <a:pt x="474" y="333"/>
                          </a:lnTo>
                          <a:lnTo>
                            <a:pt x="525" y="320"/>
                          </a:lnTo>
                          <a:lnTo>
                            <a:pt x="567" y="308"/>
                          </a:lnTo>
                          <a:lnTo>
                            <a:pt x="610" y="293"/>
                          </a:lnTo>
                          <a:lnTo>
                            <a:pt x="644" y="280"/>
                          </a:lnTo>
                          <a:lnTo>
                            <a:pt x="659" y="276"/>
                          </a:lnTo>
                          <a:lnTo>
                            <a:pt x="668" y="276"/>
                          </a:lnTo>
                          <a:lnTo>
                            <a:pt x="667" y="287"/>
                          </a:lnTo>
                          <a:lnTo>
                            <a:pt x="661" y="299"/>
                          </a:lnTo>
                          <a:lnTo>
                            <a:pt x="648" y="314"/>
                          </a:lnTo>
                          <a:lnTo>
                            <a:pt x="617" y="335"/>
                          </a:lnTo>
                          <a:lnTo>
                            <a:pt x="584" y="354"/>
                          </a:lnTo>
                          <a:lnTo>
                            <a:pt x="546" y="371"/>
                          </a:lnTo>
                          <a:lnTo>
                            <a:pt x="496" y="390"/>
                          </a:lnTo>
                          <a:lnTo>
                            <a:pt x="439" y="407"/>
                          </a:lnTo>
                          <a:lnTo>
                            <a:pt x="352" y="426"/>
                          </a:lnTo>
                          <a:lnTo>
                            <a:pt x="294" y="438"/>
                          </a:lnTo>
                          <a:lnTo>
                            <a:pt x="237" y="444"/>
                          </a:lnTo>
                          <a:lnTo>
                            <a:pt x="154" y="449"/>
                          </a:lnTo>
                          <a:lnTo>
                            <a:pt x="239" y="461"/>
                          </a:lnTo>
                          <a:lnTo>
                            <a:pt x="305" y="466"/>
                          </a:lnTo>
                          <a:lnTo>
                            <a:pt x="360" y="468"/>
                          </a:lnTo>
                          <a:lnTo>
                            <a:pt x="423" y="466"/>
                          </a:lnTo>
                          <a:lnTo>
                            <a:pt x="482" y="458"/>
                          </a:lnTo>
                          <a:lnTo>
                            <a:pt x="530" y="447"/>
                          </a:lnTo>
                          <a:lnTo>
                            <a:pt x="568" y="434"/>
                          </a:lnTo>
                          <a:lnTo>
                            <a:pt x="629" y="413"/>
                          </a:lnTo>
                          <a:lnTo>
                            <a:pt x="637" y="413"/>
                          </a:lnTo>
                          <a:lnTo>
                            <a:pt x="644" y="417"/>
                          </a:lnTo>
                          <a:lnTo>
                            <a:pt x="642" y="430"/>
                          </a:lnTo>
                          <a:lnTo>
                            <a:pt x="634" y="444"/>
                          </a:lnTo>
                          <a:lnTo>
                            <a:pt x="620" y="458"/>
                          </a:lnTo>
                          <a:lnTo>
                            <a:pt x="599" y="474"/>
                          </a:lnTo>
                          <a:lnTo>
                            <a:pt x="563" y="493"/>
                          </a:lnTo>
                          <a:lnTo>
                            <a:pt x="525" y="510"/>
                          </a:lnTo>
                          <a:lnTo>
                            <a:pt x="489" y="521"/>
                          </a:lnTo>
                          <a:lnTo>
                            <a:pt x="448" y="531"/>
                          </a:lnTo>
                          <a:lnTo>
                            <a:pt x="410" y="537"/>
                          </a:lnTo>
                          <a:lnTo>
                            <a:pt x="360" y="542"/>
                          </a:lnTo>
                          <a:lnTo>
                            <a:pt x="305" y="545"/>
                          </a:lnTo>
                          <a:lnTo>
                            <a:pt x="250" y="546"/>
                          </a:lnTo>
                          <a:lnTo>
                            <a:pt x="166" y="546"/>
                          </a:lnTo>
                          <a:lnTo>
                            <a:pt x="211" y="562"/>
                          </a:lnTo>
                          <a:lnTo>
                            <a:pt x="253" y="573"/>
                          </a:lnTo>
                          <a:lnTo>
                            <a:pt x="301" y="579"/>
                          </a:lnTo>
                          <a:lnTo>
                            <a:pt x="342" y="580"/>
                          </a:lnTo>
                          <a:lnTo>
                            <a:pt x="384" y="583"/>
                          </a:lnTo>
                          <a:lnTo>
                            <a:pt x="427" y="580"/>
                          </a:lnTo>
                          <a:lnTo>
                            <a:pt x="462" y="579"/>
                          </a:lnTo>
                          <a:lnTo>
                            <a:pt x="495" y="573"/>
                          </a:lnTo>
                          <a:lnTo>
                            <a:pt x="540" y="562"/>
                          </a:lnTo>
                          <a:lnTo>
                            <a:pt x="574" y="554"/>
                          </a:lnTo>
                          <a:lnTo>
                            <a:pt x="587" y="555"/>
                          </a:lnTo>
                          <a:lnTo>
                            <a:pt x="589" y="565"/>
                          </a:lnTo>
                          <a:lnTo>
                            <a:pt x="585" y="575"/>
                          </a:lnTo>
                          <a:lnTo>
                            <a:pt x="576" y="586"/>
                          </a:lnTo>
                          <a:lnTo>
                            <a:pt x="561" y="597"/>
                          </a:lnTo>
                          <a:lnTo>
                            <a:pt x="544" y="605"/>
                          </a:lnTo>
                          <a:lnTo>
                            <a:pt x="525" y="614"/>
                          </a:lnTo>
                          <a:lnTo>
                            <a:pt x="495" y="622"/>
                          </a:lnTo>
                          <a:lnTo>
                            <a:pt x="432" y="631"/>
                          </a:lnTo>
                          <a:lnTo>
                            <a:pt x="372" y="639"/>
                          </a:lnTo>
                          <a:lnTo>
                            <a:pt x="253" y="649"/>
                          </a:lnTo>
                          <a:lnTo>
                            <a:pt x="407" y="656"/>
                          </a:lnTo>
                          <a:lnTo>
                            <a:pt x="439" y="656"/>
                          </a:lnTo>
                          <a:lnTo>
                            <a:pt x="453" y="663"/>
                          </a:lnTo>
                          <a:lnTo>
                            <a:pt x="461" y="670"/>
                          </a:lnTo>
                          <a:lnTo>
                            <a:pt x="458" y="681"/>
                          </a:lnTo>
                          <a:lnTo>
                            <a:pt x="466" y="687"/>
                          </a:lnTo>
                          <a:lnTo>
                            <a:pt x="486" y="689"/>
                          </a:lnTo>
                          <a:lnTo>
                            <a:pt x="516" y="677"/>
                          </a:lnTo>
                          <a:lnTo>
                            <a:pt x="542" y="664"/>
                          </a:lnTo>
                          <a:lnTo>
                            <a:pt x="563" y="651"/>
                          </a:lnTo>
                          <a:lnTo>
                            <a:pt x="580" y="639"/>
                          </a:lnTo>
                          <a:lnTo>
                            <a:pt x="597" y="621"/>
                          </a:lnTo>
                          <a:lnTo>
                            <a:pt x="651" y="548"/>
                          </a:lnTo>
                          <a:lnTo>
                            <a:pt x="693" y="485"/>
                          </a:lnTo>
                          <a:lnTo>
                            <a:pt x="709" y="453"/>
                          </a:lnTo>
                          <a:lnTo>
                            <a:pt x="713" y="440"/>
                          </a:lnTo>
                          <a:lnTo>
                            <a:pt x="714" y="430"/>
                          </a:lnTo>
                          <a:lnTo>
                            <a:pt x="714" y="419"/>
                          </a:lnTo>
                          <a:lnTo>
                            <a:pt x="706" y="406"/>
                          </a:lnTo>
                          <a:lnTo>
                            <a:pt x="701" y="398"/>
                          </a:lnTo>
                          <a:lnTo>
                            <a:pt x="698" y="386"/>
                          </a:lnTo>
                          <a:lnTo>
                            <a:pt x="701" y="373"/>
                          </a:lnTo>
                          <a:lnTo>
                            <a:pt x="706" y="364"/>
                          </a:lnTo>
                          <a:lnTo>
                            <a:pt x="713" y="354"/>
                          </a:lnTo>
                          <a:lnTo>
                            <a:pt x="719" y="344"/>
                          </a:lnTo>
                          <a:lnTo>
                            <a:pt x="727" y="333"/>
                          </a:lnTo>
                          <a:lnTo>
                            <a:pt x="732" y="322"/>
                          </a:lnTo>
                          <a:lnTo>
                            <a:pt x="731" y="308"/>
                          </a:lnTo>
                          <a:lnTo>
                            <a:pt x="726" y="297"/>
                          </a:lnTo>
                          <a:lnTo>
                            <a:pt x="719" y="287"/>
                          </a:lnTo>
                          <a:lnTo>
                            <a:pt x="713" y="278"/>
                          </a:lnTo>
                          <a:lnTo>
                            <a:pt x="705" y="267"/>
                          </a:lnTo>
                          <a:lnTo>
                            <a:pt x="702" y="255"/>
                          </a:lnTo>
                          <a:lnTo>
                            <a:pt x="705" y="246"/>
                          </a:lnTo>
                          <a:lnTo>
                            <a:pt x="714" y="232"/>
                          </a:lnTo>
                          <a:lnTo>
                            <a:pt x="723" y="221"/>
                          </a:lnTo>
                          <a:lnTo>
                            <a:pt x="727" y="209"/>
                          </a:lnTo>
                          <a:lnTo>
                            <a:pt x="727" y="194"/>
                          </a:lnTo>
                          <a:lnTo>
                            <a:pt x="722" y="179"/>
                          </a:lnTo>
                          <a:lnTo>
                            <a:pt x="713" y="168"/>
                          </a:lnTo>
                          <a:lnTo>
                            <a:pt x="709" y="160"/>
                          </a:lnTo>
                          <a:lnTo>
                            <a:pt x="705" y="147"/>
                          </a:lnTo>
                          <a:lnTo>
                            <a:pt x="706" y="133"/>
                          </a:lnTo>
                          <a:lnTo>
                            <a:pt x="714" y="122"/>
                          </a:lnTo>
                          <a:lnTo>
                            <a:pt x="719" y="114"/>
                          </a:lnTo>
                          <a:lnTo>
                            <a:pt x="727" y="105"/>
                          </a:lnTo>
                          <a:lnTo>
                            <a:pt x="731" y="93"/>
                          </a:lnTo>
                          <a:lnTo>
                            <a:pt x="732" y="80"/>
                          </a:lnTo>
                          <a:lnTo>
                            <a:pt x="730" y="72"/>
                          </a:lnTo>
                          <a:lnTo>
                            <a:pt x="722" y="59"/>
                          </a:lnTo>
                          <a:lnTo>
                            <a:pt x="714" y="48"/>
                          </a:lnTo>
                          <a:lnTo>
                            <a:pt x="709" y="34"/>
                          </a:lnTo>
                          <a:lnTo>
                            <a:pt x="709" y="0"/>
                          </a:lnTo>
                          <a:lnTo>
                            <a:pt x="634" y="50"/>
                          </a:lnTo>
                          <a:lnTo>
                            <a:pt x="589" y="69"/>
                          </a:lnTo>
                          <a:lnTo>
                            <a:pt x="536" y="86"/>
                          </a:lnTo>
                          <a:lnTo>
                            <a:pt x="475" y="105"/>
                          </a:lnTo>
                          <a:lnTo>
                            <a:pt x="420" y="116"/>
                          </a:lnTo>
                          <a:lnTo>
                            <a:pt x="365" y="126"/>
                          </a:lnTo>
                          <a:lnTo>
                            <a:pt x="294" y="135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33861" name="Group 1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011" y="8945"/>
                      <a:ext cx="203" cy="322"/>
                      <a:chOff x="6929" y="4535"/>
                      <a:chExt cx="218" cy="436"/>
                    </a:xfrm>
                  </p:grpSpPr>
                  <p:sp>
                    <p:nvSpPr>
                      <p:cNvPr id="33876" name="Freeform 161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971" y="4651"/>
                        <a:ext cx="167" cy="70"/>
                      </a:xfrm>
                      <a:custGeom>
                        <a:avLst/>
                        <a:gdLst>
                          <a:gd name="T0" fmla="*/ 167 w 167"/>
                          <a:gd name="T1" fmla="*/ 13 h 70"/>
                          <a:gd name="T2" fmla="*/ 151 w 167"/>
                          <a:gd name="T3" fmla="*/ 0 h 70"/>
                          <a:gd name="T4" fmla="*/ 100 w 167"/>
                          <a:gd name="T5" fmla="*/ 26 h 70"/>
                          <a:gd name="T6" fmla="*/ 49 w 167"/>
                          <a:gd name="T7" fmla="*/ 45 h 70"/>
                          <a:gd name="T8" fmla="*/ 0 w 167"/>
                          <a:gd name="T9" fmla="*/ 59 h 70"/>
                          <a:gd name="T10" fmla="*/ 9 w 167"/>
                          <a:gd name="T11" fmla="*/ 70 h 70"/>
                          <a:gd name="T12" fmla="*/ 43 w 167"/>
                          <a:gd name="T13" fmla="*/ 70 h 70"/>
                          <a:gd name="T14" fmla="*/ 89 w 167"/>
                          <a:gd name="T15" fmla="*/ 60 h 70"/>
                          <a:gd name="T16" fmla="*/ 130 w 167"/>
                          <a:gd name="T17" fmla="*/ 40 h 70"/>
                          <a:gd name="T18" fmla="*/ 167 w 167"/>
                          <a:gd name="T19" fmla="*/ 13 h 70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</a:gdLst>
                        <a:ahLst/>
                        <a:cxnLst>
                          <a:cxn ang="T20">
                            <a:pos x="T0" y="T1"/>
                          </a:cxn>
                          <a:cxn ang="T21">
                            <a:pos x="T2" y="T3"/>
                          </a:cxn>
                          <a:cxn ang="T22">
                            <a:pos x="T4" y="T5"/>
                          </a:cxn>
                          <a:cxn ang="T23">
                            <a:pos x="T6" y="T7"/>
                          </a:cxn>
                          <a:cxn ang="T24">
                            <a:pos x="T8" y="T9"/>
                          </a:cxn>
                          <a:cxn ang="T25">
                            <a:pos x="T10" y="T11"/>
                          </a:cxn>
                          <a:cxn ang="T26">
                            <a:pos x="T12" y="T13"/>
                          </a:cxn>
                          <a:cxn ang="T27">
                            <a:pos x="T14" y="T15"/>
                          </a:cxn>
                          <a:cxn ang="T28">
                            <a:pos x="T16" y="T17"/>
                          </a:cxn>
                          <a:cxn ang="T29">
                            <a:pos x="T18" y="T19"/>
                          </a:cxn>
                        </a:cxnLst>
                        <a:rect l="0" t="0" r="r" b="b"/>
                        <a:pathLst>
                          <a:path w="167" h="70">
                            <a:moveTo>
                              <a:pt x="167" y="13"/>
                            </a:moveTo>
                            <a:lnTo>
                              <a:pt x="151" y="0"/>
                            </a:lnTo>
                            <a:lnTo>
                              <a:pt x="100" y="26"/>
                            </a:lnTo>
                            <a:lnTo>
                              <a:pt x="49" y="45"/>
                            </a:lnTo>
                            <a:lnTo>
                              <a:pt x="0" y="59"/>
                            </a:lnTo>
                            <a:lnTo>
                              <a:pt x="9" y="70"/>
                            </a:lnTo>
                            <a:lnTo>
                              <a:pt x="43" y="70"/>
                            </a:lnTo>
                            <a:lnTo>
                              <a:pt x="89" y="60"/>
                            </a:lnTo>
                            <a:lnTo>
                              <a:pt x="130" y="40"/>
                            </a:lnTo>
                            <a:lnTo>
                              <a:pt x="167" y="13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77" name="Freeform 162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7001" y="4763"/>
                        <a:ext cx="146" cy="78"/>
                      </a:xfrm>
                      <a:custGeom>
                        <a:avLst/>
                        <a:gdLst>
                          <a:gd name="T0" fmla="*/ 146 w 146"/>
                          <a:gd name="T1" fmla="*/ 15 h 78"/>
                          <a:gd name="T2" fmla="*/ 138 w 146"/>
                          <a:gd name="T3" fmla="*/ 0 h 78"/>
                          <a:gd name="T4" fmla="*/ 89 w 146"/>
                          <a:gd name="T5" fmla="*/ 34 h 78"/>
                          <a:gd name="T6" fmla="*/ 50 w 146"/>
                          <a:gd name="T7" fmla="*/ 51 h 78"/>
                          <a:gd name="T8" fmla="*/ 0 w 146"/>
                          <a:gd name="T9" fmla="*/ 66 h 78"/>
                          <a:gd name="T10" fmla="*/ 10 w 146"/>
                          <a:gd name="T11" fmla="*/ 78 h 78"/>
                          <a:gd name="T12" fmla="*/ 42 w 146"/>
                          <a:gd name="T13" fmla="*/ 78 h 78"/>
                          <a:gd name="T14" fmla="*/ 74 w 146"/>
                          <a:gd name="T15" fmla="*/ 69 h 78"/>
                          <a:gd name="T16" fmla="*/ 112 w 146"/>
                          <a:gd name="T17" fmla="*/ 45 h 78"/>
                          <a:gd name="T18" fmla="*/ 146 w 146"/>
                          <a:gd name="T19" fmla="*/ 15 h 78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</a:gdLst>
                        <a:ahLst/>
                        <a:cxnLst>
                          <a:cxn ang="T20">
                            <a:pos x="T0" y="T1"/>
                          </a:cxn>
                          <a:cxn ang="T21">
                            <a:pos x="T2" y="T3"/>
                          </a:cxn>
                          <a:cxn ang="T22">
                            <a:pos x="T4" y="T5"/>
                          </a:cxn>
                          <a:cxn ang="T23">
                            <a:pos x="T6" y="T7"/>
                          </a:cxn>
                          <a:cxn ang="T24">
                            <a:pos x="T8" y="T9"/>
                          </a:cxn>
                          <a:cxn ang="T25">
                            <a:pos x="T10" y="T11"/>
                          </a:cxn>
                          <a:cxn ang="T26">
                            <a:pos x="T12" y="T13"/>
                          </a:cxn>
                          <a:cxn ang="T27">
                            <a:pos x="T14" y="T15"/>
                          </a:cxn>
                          <a:cxn ang="T28">
                            <a:pos x="T16" y="T17"/>
                          </a:cxn>
                          <a:cxn ang="T29">
                            <a:pos x="T18" y="T19"/>
                          </a:cxn>
                        </a:cxnLst>
                        <a:rect l="0" t="0" r="r" b="b"/>
                        <a:pathLst>
                          <a:path w="146" h="78">
                            <a:moveTo>
                              <a:pt x="146" y="15"/>
                            </a:moveTo>
                            <a:lnTo>
                              <a:pt x="138" y="0"/>
                            </a:lnTo>
                            <a:lnTo>
                              <a:pt x="89" y="34"/>
                            </a:lnTo>
                            <a:lnTo>
                              <a:pt x="50" y="51"/>
                            </a:lnTo>
                            <a:lnTo>
                              <a:pt x="0" y="66"/>
                            </a:lnTo>
                            <a:lnTo>
                              <a:pt x="10" y="78"/>
                            </a:lnTo>
                            <a:lnTo>
                              <a:pt x="42" y="78"/>
                            </a:lnTo>
                            <a:lnTo>
                              <a:pt x="74" y="69"/>
                            </a:lnTo>
                            <a:lnTo>
                              <a:pt x="112" y="45"/>
                            </a:lnTo>
                            <a:lnTo>
                              <a:pt x="146" y="15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78" name="Freeform 163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992" y="4894"/>
                        <a:ext cx="149" cy="77"/>
                      </a:xfrm>
                      <a:custGeom>
                        <a:avLst/>
                        <a:gdLst>
                          <a:gd name="T0" fmla="*/ 149 w 149"/>
                          <a:gd name="T1" fmla="*/ 11 h 77"/>
                          <a:gd name="T2" fmla="*/ 138 w 149"/>
                          <a:gd name="T3" fmla="*/ 0 h 77"/>
                          <a:gd name="T4" fmla="*/ 93 w 149"/>
                          <a:gd name="T5" fmla="*/ 31 h 77"/>
                          <a:gd name="T6" fmla="*/ 49 w 149"/>
                          <a:gd name="T7" fmla="*/ 49 h 77"/>
                          <a:gd name="T8" fmla="*/ 0 w 149"/>
                          <a:gd name="T9" fmla="*/ 63 h 77"/>
                          <a:gd name="T10" fmla="*/ 9 w 149"/>
                          <a:gd name="T11" fmla="*/ 77 h 77"/>
                          <a:gd name="T12" fmla="*/ 42 w 149"/>
                          <a:gd name="T13" fmla="*/ 74 h 77"/>
                          <a:gd name="T14" fmla="*/ 81 w 149"/>
                          <a:gd name="T15" fmla="*/ 65 h 77"/>
                          <a:gd name="T16" fmla="*/ 121 w 149"/>
                          <a:gd name="T17" fmla="*/ 40 h 77"/>
                          <a:gd name="T18" fmla="*/ 149 w 149"/>
                          <a:gd name="T19" fmla="*/ 11 h 77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</a:gdLst>
                        <a:ahLst/>
                        <a:cxnLst>
                          <a:cxn ang="T20">
                            <a:pos x="T0" y="T1"/>
                          </a:cxn>
                          <a:cxn ang="T21">
                            <a:pos x="T2" y="T3"/>
                          </a:cxn>
                          <a:cxn ang="T22">
                            <a:pos x="T4" y="T5"/>
                          </a:cxn>
                          <a:cxn ang="T23">
                            <a:pos x="T6" y="T7"/>
                          </a:cxn>
                          <a:cxn ang="T24">
                            <a:pos x="T8" y="T9"/>
                          </a:cxn>
                          <a:cxn ang="T25">
                            <a:pos x="T10" y="T11"/>
                          </a:cxn>
                          <a:cxn ang="T26">
                            <a:pos x="T12" y="T13"/>
                          </a:cxn>
                          <a:cxn ang="T27">
                            <a:pos x="T14" y="T15"/>
                          </a:cxn>
                          <a:cxn ang="T28">
                            <a:pos x="T16" y="T17"/>
                          </a:cxn>
                          <a:cxn ang="T29">
                            <a:pos x="T18" y="T19"/>
                          </a:cxn>
                        </a:cxnLst>
                        <a:rect l="0" t="0" r="r" b="b"/>
                        <a:pathLst>
                          <a:path w="149" h="77">
                            <a:moveTo>
                              <a:pt x="149" y="11"/>
                            </a:moveTo>
                            <a:lnTo>
                              <a:pt x="138" y="0"/>
                            </a:lnTo>
                            <a:lnTo>
                              <a:pt x="93" y="31"/>
                            </a:lnTo>
                            <a:lnTo>
                              <a:pt x="49" y="49"/>
                            </a:lnTo>
                            <a:lnTo>
                              <a:pt x="0" y="63"/>
                            </a:lnTo>
                            <a:lnTo>
                              <a:pt x="9" y="77"/>
                            </a:lnTo>
                            <a:lnTo>
                              <a:pt x="42" y="74"/>
                            </a:lnTo>
                            <a:lnTo>
                              <a:pt x="81" y="65"/>
                            </a:lnTo>
                            <a:lnTo>
                              <a:pt x="121" y="40"/>
                            </a:lnTo>
                            <a:lnTo>
                              <a:pt x="149" y="11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79" name="Freeform 164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929" y="4535"/>
                        <a:ext cx="171" cy="68"/>
                      </a:xfrm>
                      <a:custGeom>
                        <a:avLst/>
                        <a:gdLst>
                          <a:gd name="T0" fmla="*/ 171 w 171"/>
                          <a:gd name="T1" fmla="*/ 13 h 68"/>
                          <a:gd name="T2" fmla="*/ 154 w 171"/>
                          <a:gd name="T3" fmla="*/ 0 h 68"/>
                          <a:gd name="T4" fmla="*/ 97 w 171"/>
                          <a:gd name="T5" fmla="*/ 26 h 68"/>
                          <a:gd name="T6" fmla="*/ 50 w 171"/>
                          <a:gd name="T7" fmla="*/ 41 h 68"/>
                          <a:gd name="T8" fmla="*/ 0 w 171"/>
                          <a:gd name="T9" fmla="*/ 55 h 68"/>
                          <a:gd name="T10" fmla="*/ 11 w 171"/>
                          <a:gd name="T11" fmla="*/ 68 h 68"/>
                          <a:gd name="T12" fmla="*/ 42 w 171"/>
                          <a:gd name="T13" fmla="*/ 66 h 68"/>
                          <a:gd name="T14" fmla="*/ 82 w 171"/>
                          <a:gd name="T15" fmla="*/ 57 h 68"/>
                          <a:gd name="T16" fmla="*/ 127 w 171"/>
                          <a:gd name="T17" fmla="*/ 40 h 68"/>
                          <a:gd name="T18" fmla="*/ 171 w 171"/>
                          <a:gd name="T19" fmla="*/ 13 h 68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</a:gdLst>
                        <a:ahLst/>
                        <a:cxnLst>
                          <a:cxn ang="T20">
                            <a:pos x="T0" y="T1"/>
                          </a:cxn>
                          <a:cxn ang="T21">
                            <a:pos x="T2" y="T3"/>
                          </a:cxn>
                          <a:cxn ang="T22">
                            <a:pos x="T4" y="T5"/>
                          </a:cxn>
                          <a:cxn ang="T23">
                            <a:pos x="T6" y="T7"/>
                          </a:cxn>
                          <a:cxn ang="T24">
                            <a:pos x="T8" y="T9"/>
                          </a:cxn>
                          <a:cxn ang="T25">
                            <a:pos x="T10" y="T11"/>
                          </a:cxn>
                          <a:cxn ang="T26">
                            <a:pos x="T12" y="T13"/>
                          </a:cxn>
                          <a:cxn ang="T27">
                            <a:pos x="T14" y="T15"/>
                          </a:cxn>
                          <a:cxn ang="T28">
                            <a:pos x="T16" y="T17"/>
                          </a:cxn>
                          <a:cxn ang="T29">
                            <a:pos x="T18" y="T19"/>
                          </a:cxn>
                        </a:cxnLst>
                        <a:rect l="0" t="0" r="r" b="b"/>
                        <a:pathLst>
                          <a:path w="171" h="68">
                            <a:moveTo>
                              <a:pt x="171" y="13"/>
                            </a:moveTo>
                            <a:lnTo>
                              <a:pt x="154" y="0"/>
                            </a:lnTo>
                            <a:lnTo>
                              <a:pt x="97" y="26"/>
                            </a:lnTo>
                            <a:lnTo>
                              <a:pt x="50" y="41"/>
                            </a:lnTo>
                            <a:lnTo>
                              <a:pt x="0" y="55"/>
                            </a:lnTo>
                            <a:lnTo>
                              <a:pt x="11" y="68"/>
                            </a:lnTo>
                            <a:lnTo>
                              <a:pt x="42" y="66"/>
                            </a:lnTo>
                            <a:lnTo>
                              <a:pt x="82" y="57"/>
                            </a:lnTo>
                            <a:lnTo>
                              <a:pt x="127" y="40"/>
                            </a:lnTo>
                            <a:lnTo>
                              <a:pt x="171" y="13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3862" name="Freeform 16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936" y="6723"/>
                      <a:ext cx="1874" cy="2157"/>
                    </a:xfrm>
                    <a:custGeom>
                      <a:avLst/>
                      <a:gdLst>
                        <a:gd name="T0" fmla="*/ 378 w 2019"/>
                        <a:gd name="T1" fmla="*/ 13 h 2908"/>
                        <a:gd name="T2" fmla="*/ 383 w 2019"/>
                        <a:gd name="T3" fmla="*/ 13 h 2908"/>
                        <a:gd name="T4" fmla="*/ 384 w 2019"/>
                        <a:gd name="T5" fmla="*/ 13 h 2908"/>
                        <a:gd name="T6" fmla="*/ 388 w 2019"/>
                        <a:gd name="T7" fmla="*/ 13 h 2908"/>
                        <a:gd name="T8" fmla="*/ 408 w 2019"/>
                        <a:gd name="T9" fmla="*/ 10 h 2908"/>
                        <a:gd name="T10" fmla="*/ 424 w 2019"/>
                        <a:gd name="T11" fmla="*/ 10 h 2908"/>
                        <a:gd name="T12" fmla="*/ 438 w 2019"/>
                        <a:gd name="T13" fmla="*/ 9 h 2908"/>
                        <a:gd name="T14" fmla="*/ 463 w 2019"/>
                        <a:gd name="T15" fmla="*/ 8 h 2908"/>
                        <a:gd name="T16" fmla="*/ 492 w 2019"/>
                        <a:gd name="T17" fmla="*/ 7 h 2908"/>
                        <a:gd name="T18" fmla="*/ 510 w 2019"/>
                        <a:gd name="T19" fmla="*/ 7 h 2908"/>
                        <a:gd name="T20" fmla="*/ 522 w 2019"/>
                        <a:gd name="T21" fmla="*/ 5 h 2908"/>
                        <a:gd name="T22" fmla="*/ 527 w 2019"/>
                        <a:gd name="T23" fmla="*/ 5 h 2908"/>
                        <a:gd name="T24" fmla="*/ 523 w 2019"/>
                        <a:gd name="T25" fmla="*/ 4 h 2908"/>
                        <a:gd name="T26" fmla="*/ 511 w 2019"/>
                        <a:gd name="T27" fmla="*/ 3 h 2908"/>
                        <a:gd name="T28" fmla="*/ 495 w 2019"/>
                        <a:gd name="T29" fmla="*/ 2 h 2908"/>
                        <a:gd name="T30" fmla="*/ 462 w 2019"/>
                        <a:gd name="T31" fmla="*/ 1 h 2908"/>
                        <a:gd name="T32" fmla="*/ 428 w 2019"/>
                        <a:gd name="T33" fmla="*/ 1 h 2908"/>
                        <a:gd name="T34" fmla="*/ 384 w 2019"/>
                        <a:gd name="T35" fmla="*/ 1 h 2908"/>
                        <a:gd name="T36" fmla="*/ 334 w 2019"/>
                        <a:gd name="T37" fmla="*/ 1 h 2908"/>
                        <a:gd name="T38" fmla="*/ 293 w 2019"/>
                        <a:gd name="T39" fmla="*/ 1 h 2908"/>
                        <a:gd name="T40" fmla="*/ 245 w 2019"/>
                        <a:gd name="T41" fmla="*/ 0 h 2908"/>
                        <a:gd name="T42" fmla="*/ 204 w 2019"/>
                        <a:gd name="T43" fmla="*/ 1 h 2908"/>
                        <a:gd name="T44" fmla="*/ 164 w 2019"/>
                        <a:gd name="T45" fmla="*/ 1 h 2908"/>
                        <a:gd name="T46" fmla="*/ 130 w 2019"/>
                        <a:gd name="T47" fmla="*/ 1 h 2908"/>
                        <a:gd name="T48" fmla="*/ 96 w 2019"/>
                        <a:gd name="T49" fmla="*/ 1 h 2908"/>
                        <a:gd name="T50" fmla="*/ 63 w 2019"/>
                        <a:gd name="T51" fmla="*/ 1 h 2908"/>
                        <a:gd name="T52" fmla="*/ 37 w 2019"/>
                        <a:gd name="T53" fmla="*/ 2 h 2908"/>
                        <a:gd name="T54" fmla="*/ 14 w 2019"/>
                        <a:gd name="T55" fmla="*/ 3 h 2908"/>
                        <a:gd name="T56" fmla="*/ 6 w 2019"/>
                        <a:gd name="T57" fmla="*/ 4 h 2908"/>
                        <a:gd name="T58" fmla="*/ 0 w 2019"/>
                        <a:gd name="T59" fmla="*/ 5 h 2908"/>
                        <a:gd name="T60" fmla="*/ 6 w 2019"/>
                        <a:gd name="T61" fmla="*/ 5 h 2908"/>
                        <a:gd name="T62" fmla="*/ 17 w 2019"/>
                        <a:gd name="T63" fmla="*/ 7 h 2908"/>
                        <a:gd name="T64" fmla="*/ 37 w 2019"/>
                        <a:gd name="T65" fmla="*/ 7 h 2908"/>
                        <a:gd name="T66" fmla="*/ 62 w 2019"/>
                        <a:gd name="T67" fmla="*/ 8 h 2908"/>
                        <a:gd name="T68" fmla="*/ 96 w 2019"/>
                        <a:gd name="T69" fmla="*/ 10 h 2908"/>
                        <a:gd name="T70" fmla="*/ 111 w 2019"/>
                        <a:gd name="T71" fmla="*/ 10 h 2908"/>
                        <a:gd name="T72" fmla="*/ 122 w 2019"/>
                        <a:gd name="T73" fmla="*/ 10 h 2908"/>
                        <a:gd name="T74" fmla="*/ 130 w 2019"/>
                        <a:gd name="T75" fmla="*/ 12 h 2908"/>
                        <a:gd name="T76" fmla="*/ 138 w 2019"/>
                        <a:gd name="T77" fmla="*/ 13 h 2908"/>
                        <a:gd name="T78" fmla="*/ 141 w 2019"/>
                        <a:gd name="T79" fmla="*/ 13 h 2908"/>
                        <a:gd name="T80" fmla="*/ 145 w 2019"/>
                        <a:gd name="T81" fmla="*/ 13 h 2908"/>
                        <a:gd name="T82" fmla="*/ 150 w 2019"/>
                        <a:gd name="T83" fmla="*/ 13 h 2908"/>
                        <a:gd name="T84" fmla="*/ 167 w 2019"/>
                        <a:gd name="T85" fmla="*/ 13 h 2908"/>
                        <a:gd name="T86" fmla="*/ 184 w 2019"/>
                        <a:gd name="T87" fmla="*/ 13 h 2908"/>
                        <a:gd name="T88" fmla="*/ 202 w 2019"/>
                        <a:gd name="T89" fmla="*/ 13 h 2908"/>
                        <a:gd name="T90" fmla="*/ 225 w 2019"/>
                        <a:gd name="T91" fmla="*/ 13 h 2908"/>
                        <a:gd name="T92" fmla="*/ 244 w 2019"/>
                        <a:gd name="T93" fmla="*/ 13 h 2908"/>
                        <a:gd name="T94" fmla="*/ 263 w 2019"/>
                        <a:gd name="T95" fmla="*/ 13 h 2908"/>
                        <a:gd name="T96" fmla="*/ 284 w 2019"/>
                        <a:gd name="T97" fmla="*/ 13 h 2908"/>
                        <a:gd name="T98" fmla="*/ 304 w 2019"/>
                        <a:gd name="T99" fmla="*/ 13 h 2908"/>
                        <a:gd name="T100" fmla="*/ 326 w 2019"/>
                        <a:gd name="T101" fmla="*/ 13 h 2908"/>
                        <a:gd name="T102" fmla="*/ 342 w 2019"/>
                        <a:gd name="T103" fmla="*/ 13 h 2908"/>
                        <a:gd name="T104" fmla="*/ 360 w 2019"/>
                        <a:gd name="T105" fmla="*/ 13 h 2908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</a:gdLst>
                      <a:ahLst/>
                      <a:cxnLst>
                        <a:cxn ang="T106">
                          <a:pos x="T0" y="T1"/>
                        </a:cxn>
                        <a:cxn ang="T107">
                          <a:pos x="T2" y="T3"/>
                        </a:cxn>
                        <a:cxn ang="T108">
                          <a:pos x="T4" y="T5"/>
                        </a:cxn>
                        <a:cxn ang="T109">
                          <a:pos x="T6" y="T7"/>
                        </a:cxn>
                        <a:cxn ang="T110">
                          <a:pos x="T8" y="T9"/>
                        </a:cxn>
                        <a:cxn ang="T111">
                          <a:pos x="T10" y="T11"/>
                        </a:cxn>
                        <a:cxn ang="T112">
                          <a:pos x="T12" y="T13"/>
                        </a:cxn>
                        <a:cxn ang="T113">
                          <a:pos x="T14" y="T15"/>
                        </a:cxn>
                        <a:cxn ang="T114">
                          <a:pos x="T16" y="T17"/>
                        </a:cxn>
                        <a:cxn ang="T115">
                          <a:pos x="T18" y="T19"/>
                        </a:cxn>
                        <a:cxn ang="T116">
                          <a:pos x="T20" y="T21"/>
                        </a:cxn>
                        <a:cxn ang="T117">
                          <a:pos x="T22" y="T23"/>
                        </a:cxn>
                        <a:cxn ang="T118">
                          <a:pos x="T24" y="T25"/>
                        </a:cxn>
                        <a:cxn ang="T119">
                          <a:pos x="T26" y="T27"/>
                        </a:cxn>
                        <a:cxn ang="T120">
                          <a:pos x="T28" y="T29"/>
                        </a:cxn>
                        <a:cxn ang="T121">
                          <a:pos x="T30" y="T31"/>
                        </a:cxn>
                        <a:cxn ang="T122">
                          <a:pos x="T32" y="T33"/>
                        </a:cxn>
                        <a:cxn ang="T123">
                          <a:pos x="T34" y="T35"/>
                        </a:cxn>
                        <a:cxn ang="T124">
                          <a:pos x="T36" y="T37"/>
                        </a:cxn>
                        <a:cxn ang="T125">
                          <a:pos x="T38" y="T39"/>
                        </a:cxn>
                        <a:cxn ang="T126">
                          <a:pos x="T40" y="T41"/>
                        </a:cxn>
                        <a:cxn ang="T127">
                          <a:pos x="T42" y="T43"/>
                        </a:cxn>
                        <a:cxn ang="T128">
                          <a:pos x="T44" y="T45"/>
                        </a:cxn>
                        <a:cxn ang="T129">
                          <a:pos x="T46" y="T47"/>
                        </a:cxn>
                        <a:cxn ang="T130">
                          <a:pos x="T48" y="T49"/>
                        </a:cxn>
                        <a:cxn ang="T131">
                          <a:pos x="T50" y="T51"/>
                        </a:cxn>
                        <a:cxn ang="T132">
                          <a:pos x="T52" y="T53"/>
                        </a:cxn>
                        <a:cxn ang="T133">
                          <a:pos x="T54" y="T55"/>
                        </a:cxn>
                        <a:cxn ang="T134">
                          <a:pos x="T56" y="T57"/>
                        </a:cxn>
                        <a:cxn ang="T135">
                          <a:pos x="T58" y="T59"/>
                        </a:cxn>
                        <a:cxn ang="T136">
                          <a:pos x="T60" y="T61"/>
                        </a:cxn>
                        <a:cxn ang="T137">
                          <a:pos x="T62" y="T63"/>
                        </a:cxn>
                        <a:cxn ang="T138">
                          <a:pos x="T64" y="T65"/>
                        </a:cxn>
                        <a:cxn ang="T139">
                          <a:pos x="T66" y="T67"/>
                        </a:cxn>
                        <a:cxn ang="T140">
                          <a:pos x="T68" y="T69"/>
                        </a:cxn>
                        <a:cxn ang="T141">
                          <a:pos x="T70" y="T71"/>
                        </a:cxn>
                        <a:cxn ang="T142">
                          <a:pos x="T72" y="T73"/>
                        </a:cxn>
                        <a:cxn ang="T143">
                          <a:pos x="T74" y="T75"/>
                        </a:cxn>
                        <a:cxn ang="T144">
                          <a:pos x="T76" y="T77"/>
                        </a:cxn>
                        <a:cxn ang="T145">
                          <a:pos x="T78" y="T79"/>
                        </a:cxn>
                        <a:cxn ang="T146">
                          <a:pos x="T80" y="T81"/>
                        </a:cxn>
                        <a:cxn ang="T147">
                          <a:pos x="T82" y="T83"/>
                        </a:cxn>
                        <a:cxn ang="T148">
                          <a:pos x="T84" y="T85"/>
                        </a:cxn>
                        <a:cxn ang="T149">
                          <a:pos x="T86" y="T87"/>
                        </a:cxn>
                        <a:cxn ang="T150">
                          <a:pos x="T88" y="T89"/>
                        </a:cxn>
                        <a:cxn ang="T151">
                          <a:pos x="T90" y="T91"/>
                        </a:cxn>
                        <a:cxn ang="T152">
                          <a:pos x="T92" y="T93"/>
                        </a:cxn>
                        <a:cxn ang="T153">
                          <a:pos x="T94" y="T95"/>
                        </a:cxn>
                        <a:cxn ang="T154">
                          <a:pos x="T96" y="T97"/>
                        </a:cxn>
                        <a:cxn ang="T155">
                          <a:pos x="T98" y="T99"/>
                        </a:cxn>
                        <a:cxn ang="T156">
                          <a:pos x="T100" y="T101"/>
                        </a:cxn>
                        <a:cxn ang="T157">
                          <a:pos x="T102" y="T103"/>
                        </a:cxn>
                        <a:cxn ang="T158">
                          <a:pos x="T104" y="T105"/>
                        </a:cxn>
                      </a:cxnLst>
                      <a:rect l="0" t="0" r="r" b="b"/>
                      <a:pathLst>
                        <a:path w="2019" h="2908">
                          <a:moveTo>
                            <a:pt x="1415" y="2830"/>
                          </a:moveTo>
                          <a:lnTo>
                            <a:pt x="1432" y="2818"/>
                          </a:lnTo>
                          <a:lnTo>
                            <a:pt x="1445" y="2807"/>
                          </a:lnTo>
                          <a:lnTo>
                            <a:pt x="1453" y="2799"/>
                          </a:lnTo>
                          <a:lnTo>
                            <a:pt x="1458" y="2790"/>
                          </a:lnTo>
                          <a:lnTo>
                            <a:pt x="1463" y="2784"/>
                          </a:lnTo>
                          <a:lnTo>
                            <a:pt x="1466" y="2778"/>
                          </a:lnTo>
                          <a:lnTo>
                            <a:pt x="1470" y="2773"/>
                          </a:lnTo>
                          <a:lnTo>
                            <a:pt x="1471" y="2765"/>
                          </a:lnTo>
                          <a:lnTo>
                            <a:pt x="1474" y="2756"/>
                          </a:lnTo>
                          <a:lnTo>
                            <a:pt x="1475" y="2744"/>
                          </a:lnTo>
                          <a:lnTo>
                            <a:pt x="1484" y="2698"/>
                          </a:lnTo>
                          <a:lnTo>
                            <a:pt x="1543" y="2322"/>
                          </a:lnTo>
                          <a:lnTo>
                            <a:pt x="1554" y="2268"/>
                          </a:lnTo>
                          <a:lnTo>
                            <a:pt x="1563" y="2229"/>
                          </a:lnTo>
                          <a:lnTo>
                            <a:pt x="1577" y="2175"/>
                          </a:lnTo>
                          <a:lnTo>
                            <a:pt x="1598" y="2115"/>
                          </a:lnTo>
                          <a:lnTo>
                            <a:pt x="1619" y="2062"/>
                          </a:lnTo>
                          <a:lnTo>
                            <a:pt x="1638" y="2018"/>
                          </a:lnTo>
                          <a:lnTo>
                            <a:pt x="1655" y="1980"/>
                          </a:lnTo>
                          <a:lnTo>
                            <a:pt x="1672" y="1943"/>
                          </a:lnTo>
                          <a:lnTo>
                            <a:pt x="1706" y="1880"/>
                          </a:lnTo>
                          <a:lnTo>
                            <a:pt x="1740" y="1821"/>
                          </a:lnTo>
                          <a:lnTo>
                            <a:pt x="1773" y="1766"/>
                          </a:lnTo>
                          <a:lnTo>
                            <a:pt x="1799" y="1724"/>
                          </a:lnTo>
                          <a:lnTo>
                            <a:pt x="1846" y="1645"/>
                          </a:lnTo>
                          <a:lnTo>
                            <a:pt x="1879" y="1590"/>
                          </a:lnTo>
                          <a:lnTo>
                            <a:pt x="1905" y="1544"/>
                          </a:lnTo>
                          <a:lnTo>
                            <a:pt x="1927" y="1492"/>
                          </a:lnTo>
                          <a:lnTo>
                            <a:pt x="1952" y="1429"/>
                          </a:lnTo>
                          <a:lnTo>
                            <a:pt x="1969" y="1374"/>
                          </a:lnTo>
                          <a:lnTo>
                            <a:pt x="1985" y="1316"/>
                          </a:lnTo>
                          <a:lnTo>
                            <a:pt x="1995" y="1267"/>
                          </a:lnTo>
                          <a:lnTo>
                            <a:pt x="2007" y="1212"/>
                          </a:lnTo>
                          <a:lnTo>
                            <a:pt x="2015" y="1142"/>
                          </a:lnTo>
                          <a:lnTo>
                            <a:pt x="2019" y="1062"/>
                          </a:lnTo>
                          <a:lnTo>
                            <a:pt x="2019" y="987"/>
                          </a:lnTo>
                          <a:lnTo>
                            <a:pt x="2012" y="928"/>
                          </a:lnTo>
                          <a:lnTo>
                            <a:pt x="2003" y="873"/>
                          </a:lnTo>
                          <a:lnTo>
                            <a:pt x="1994" y="824"/>
                          </a:lnTo>
                          <a:lnTo>
                            <a:pt x="1978" y="759"/>
                          </a:lnTo>
                          <a:lnTo>
                            <a:pt x="1960" y="694"/>
                          </a:lnTo>
                          <a:lnTo>
                            <a:pt x="1940" y="634"/>
                          </a:lnTo>
                          <a:lnTo>
                            <a:pt x="1917" y="578"/>
                          </a:lnTo>
                          <a:lnTo>
                            <a:pt x="1888" y="529"/>
                          </a:lnTo>
                          <a:lnTo>
                            <a:pt x="1850" y="466"/>
                          </a:lnTo>
                          <a:lnTo>
                            <a:pt x="1807" y="403"/>
                          </a:lnTo>
                          <a:lnTo>
                            <a:pt x="1765" y="354"/>
                          </a:lnTo>
                          <a:lnTo>
                            <a:pt x="1727" y="312"/>
                          </a:lnTo>
                          <a:lnTo>
                            <a:pt x="1683" y="272"/>
                          </a:lnTo>
                          <a:lnTo>
                            <a:pt x="1636" y="232"/>
                          </a:lnTo>
                          <a:lnTo>
                            <a:pt x="1590" y="196"/>
                          </a:lnTo>
                          <a:lnTo>
                            <a:pt x="1535" y="159"/>
                          </a:lnTo>
                          <a:lnTo>
                            <a:pt x="1471" y="120"/>
                          </a:lnTo>
                          <a:lnTo>
                            <a:pt x="1411" y="90"/>
                          </a:lnTo>
                          <a:lnTo>
                            <a:pt x="1341" y="61"/>
                          </a:lnTo>
                          <a:lnTo>
                            <a:pt x="1277" y="40"/>
                          </a:lnTo>
                          <a:lnTo>
                            <a:pt x="1224" y="27"/>
                          </a:lnTo>
                          <a:lnTo>
                            <a:pt x="1167" y="14"/>
                          </a:lnTo>
                          <a:lnTo>
                            <a:pt x="1115" y="6"/>
                          </a:lnTo>
                          <a:lnTo>
                            <a:pt x="1053" y="0"/>
                          </a:lnTo>
                          <a:lnTo>
                            <a:pt x="997" y="0"/>
                          </a:lnTo>
                          <a:lnTo>
                            <a:pt x="936" y="0"/>
                          </a:lnTo>
                          <a:lnTo>
                            <a:pt x="885" y="6"/>
                          </a:lnTo>
                          <a:lnTo>
                            <a:pt x="826" y="19"/>
                          </a:lnTo>
                          <a:lnTo>
                            <a:pt x="782" y="28"/>
                          </a:lnTo>
                          <a:lnTo>
                            <a:pt x="727" y="44"/>
                          </a:lnTo>
                          <a:lnTo>
                            <a:pt x="676" y="59"/>
                          </a:lnTo>
                          <a:lnTo>
                            <a:pt x="630" y="78"/>
                          </a:lnTo>
                          <a:lnTo>
                            <a:pt x="586" y="97"/>
                          </a:lnTo>
                          <a:lnTo>
                            <a:pt x="541" y="121"/>
                          </a:lnTo>
                          <a:lnTo>
                            <a:pt x="501" y="145"/>
                          </a:lnTo>
                          <a:lnTo>
                            <a:pt x="456" y="175"/>
                          </a:lnTo>
                          <a:lnTo>
                            <a:pt x="408" y="209"/>
                          </a:lnTo>
                          <a:lnTo>
                            <a:pt x="365" y="242"/>
                          </a:lnTo>
                          <a:lnTo>
                            <a:pt x="326" y="277"/>
                          </a:lnTo>
                          <a:lnTo>
                            <a:pt x="284" y="316"/>
                          </a:lnTo>
                          <a:lnTo>
                            <a:pt x="242" y="360"/>
                          </a:lnTo>
                          <a:lnTo>
                            <a:pt x="206" y="402"/>
                          </a:lnTo>
                          <a:lnTo>
                            <a:pt x="175" y="441"/>
                          </a:lnTo>
                          <a:lnTo>
                            <a:pt x="140" y="495"/>
                          </a:lnTo>
                          <a:lnTo>
                            <a:pt x="106" y="554"/>
                          </a:lnTo>
                          <a:lnTo>
                            <a:pt x="75" y="620"/>
                          </a:lnTo>
                          <a:lnTo>
                            <a:pt x="53" y="685"/>
                          </a:lnTo>
                          <a:lnTo>
                            <a:pt x="34" y="752"/>
                          </a:lnTo>
                          <a:lnTo>
                            <a:pt x="17" y="818"/>
                          </a:lnTo>
                          <a:lnTo>
                            <a:pt x="7" y="879"/>
                          </a:lnTo>
                          <a:lnTo>
                            <a:pt x="0" y="940"/>
                          </a:lnTo>
                          <a:lnTo>
                            <a:pt x="0" y="999"/>
                          </a:lnTo>
                          <a:lnTo>
                            <a:pt x="0" y="1052"/>
                          </a:lnTo>
                          <a:lnTo>
                            <a:pt x="0" y="1115"/>
                          </a:lnTo>
                          <a:lnTo>
                            <a:pt x="3" y="1170"/>
                          </a:lnTo>
                          <a:lnTo>
                            <a:pt x="14" y="1239"/>
                          </a:lnTo>
                          <a:lnTo>
                            <a:pt x="24" y="1299"/>
                          </a:lnTo>
                          <a:lnTo>
                            <a:pt x="40" y="1358"/>
                          </a:lnTo>
                          <a:lnTo>
                            <a:pt x="62" y="1427"/>
                          </a:lnTo>
                          <a:lnTo>
                            <a:pt x="87" y="1488"/>
                          </a:lnTo>
                          <a:lnTo>
                            <a:pt x="113" y="1542"/>
                          </a:lnTo>
                          <a:lnTo>
                            <a:pt x="144" y="1602"/>
                          </a:lnTo>
                          <a:lnTo>
                            <a:pt x="178" y="1660"/>
                          </a:lnTo>
                          <a:lnTo>
                            <a:pt x="208" y="1715"/>
                          </a:lnTo>
                          <a:lnTo>
                            <a:pt x="239" y="1770"/>
                          </a:lnTo>
                          <a:lnTo>
                            <a:pt x="272" y="1830"/>
                          </a:lnTo>
                          <a:lnTo>
                            <a:pt x="323" y="1917"/>
                          </a:lnTo>
                          <a:lnTo>
                            <a:pt x="370" y="2007"/>
                          </a:lnTo>
                          <a:lnTo>
                            <a:pt x="398" y="2053"/>
                          </a:lnTo>
                          <a:lnTo>
                            <a:pt x="412" y="2091"/>
                          </a:lnTo>
                          <a:lnTo>
                            <a:pt x="429" y="2138"/>
                          </a:lnTo>
                          <a:lnTo>
                            <a:pt x="445" y="2192"/>
                          </a:lnTo>
                          <a:lnTo>
                            <a:pt x="458" y="2239"/>
                          </a:lnTo>
                          <a:lnTo>
                            <a:pt x="469" y="2292"/>
                          </a:lnTo>
                          <a:lnTo>
                            <a:pt x="479" y="2365"/>
                          </a:lnTo>
                          <a:lnTo>
                            <a:pt x="492" y="2444"/>
                          </a:lnTo>
                          <a:lnTo>
                            <a:pt x="501" y="2506"/>
                          </a:lnTo>
                          <a:lnTo>
                            <a:pt x="511" y="2586"/>
                          </a:lnTo>
                          <a:lnTo>
                            <a:pt x="518" y="2643"/>
                          </a:lnTo>
                          <a:lnTo>
                            <a:pt x="526" y="2693"/>
                          </a:lnTo>
                          <a:lnTo>
                            <a:pt x="537" y="2742"/>
                          </a:lnTo>
                          <a:lnTo>
                            <a:pt x="541" y="2756"/>
                          </a:lnTo>
                          <a:lnTo>
                            <a:pt x="543" y="2767"/>
                          </a:lnTo>
                          <a:lnTo>
                            <a:pt x="545" y="2773"/>
                          </a:lnTo>
                          <a:lnTo>
                            <a:pt x="546" y="2778"/>
                          </a:lnTo>
                          <a:lnTo>
                            <a:pt x="552" y="2784"/>
                          </a:lnTo>
                          <a:lnTo>
                            <a:pt x="558" y="2794"/>
                          </a:lnTo>
                          <a:lnTo>
                            <a:pt x="567" y="2803"/>
                          </a:lnTo>
                          <a:lnTo>
                            <a:pt x="576" y="2812"/>
                          </a:lnTo>
                          <a:lnTo>
                            <a:pt x="592" y="2824"/>
                          </a:lnTo>
                          <a:lnTo>
                            <a:pt x="610" y="2833"/>
                          </a:lnTo>
                          <a:lnTo>
                            <a:pt x="635" y="2847"/>
                          </a:lnTo>
                          <a:lnTo>
                            <a:pt x="657" y="2856"/>
                          </a:lnTo>
                          <a:lnTo>
                            <a:pt x="681" y="2864"/>
                          </a:lnTo>
                          <a:lnTo>
                            <a:pt x="703" y="2870"/>
                          </a:lnTo>
                          <a:lnTo>
                            <a:pt x="723" y="2875"/>
                          </a:lnTo>
                          <a:lnTo>
                            <a:pt x="753" y="2883"/>
                          </a:lnTo>
                          <a:lnTo>
                            <a:pt x="778" y="2889"/>
                          </a:lnTo>
                          <a:lnTo>
                            <a:pt x="802" y="2892"/>
                          </a:lnTo>
                          <a:lnTo>
                            <a:pt x="829" y="2896"/>
                          </a:lnTo>
                          <a:lnTo>
                            <a:pt x="857" y="2900"/>
                          </a:lnTo>
                          <a:lnTo>
                            <a:pt x="883" y="2902"/>
                          </a:lnTo>
                          <a:lnTo>
                            <a:pt x="906" y="2904"/>
                          </a:lnTo>
                          <a:lnTo>
                            <a:pt x="934" y="2906"/>
                          </a:lnTo>
                          <a:lnTo>
                            <a:pt x="959" y="2908"/>
                          </a:lnTo>
                          <a:lnTo>
                            <a:pt x="984" y="2908"/>
                          </a:lnTo>
                          <a:lnTo>
                            <a:pt x="1006" y="2908"/>
                          </a:lnTo>
                          <a:lnTo>
                            <a:pt x="1031" y="2908"/>
                          </a:lnTo>
                          <a:lnTo>
                            <a:pt x="1061" y="2908"/>
                          </a:lnTo>
                          <a:lnTo>
                            <a:pt x="1086" y="2906"/>
                          </a:lnTo>
                          <a:lnTo>
                            <a:pt x="1108" y="2906"/>
                          </a:lnTo>
                          <a:lnTo>
                            <a:pt x="1134" y="2902"/>
                          </a:lnTo>
                          <a:lnTo>
                            <a:pt x="1166" y="2900"/>
                          </a:lnTo>
                          <a:lnTo>
                            <a:pt x="1188" y="2896"/>
                          </a:lnTo>
                          <a:lnTo>
                            <a:pt x="1217" y="2892"/>
                          </a:lnTo>
                          <a:lnTo>
                            <a:pt x="1241" y="2887"/>
                          </a:lnTo>
                          <a:lnTo>
                            <a:pt x="1265" y="2883"/>
                          </a:lnTo>
                          <a:lnTo>
                            <a:pt x="1288" y="2877"/>
                          </a:lnTo>
                          <a:lnTo>
                            <a:pt x="1309" y="2871"/>
                          </a:lnTo>
                          <a:lnTo>
                            <a:pt x="1334" y="2864"/>
                          </a:lnTo>
                          <a:lnTo>
                            <a:pt x="1354" y="2856"/>
                          </a:lnTo>
                          <a:lnTo>
                            <a:pt x="1375" y="2849"/>
                          </a:lnTo>
                          <a:lnTo>
                            <a:pt x="1395" y="2839"/>
                          </a:lnTo>
                          <a:lnTo>
                            <a:pt x="1415" y="2830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635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63" name="Oval 1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462" y="8636"/>
                      <a:ext cx="823" cy="22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buChar char="•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5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1800"/>
                    </a:p>
                  </p:txBody>
                </p:sp>
                <p:grpSp>
                  <p:nvGrpSpPr>
                    <p:cNvPr id="33864" name="Group 16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2611" y="7372"/>
                      <a:ext cx="522" cy="1340"/>
                      <a:chOff x="6498" y="2481"/>
                      <a:chExt cx="562" cy="1806"/>
                    </a:xfrm>
                  </p:grpSpPr>
                  <p:sp>
                    <p:nvSpPr>
                      <p:cNvPr id="33866" name="Freeform 168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604" y="3234"/>
                        <a:ext cx="345" cy="1053"/>
                      </a:xfrm>
                      <a:custGeom>
                        <a:avLst/>
                        <a:gdLst>
                          <a:gd name="T0" fmla="*/ 0 w 345"/>
                          <a:gd name="T1" fmla="*/ 80 h 1053"/>
                          <a:gd name="T2" fmla="*/ 6 w 345"/>
                          <a:gd name="T3" fmla="*/ 252 h 1053"/>
                          <a:gd name="T4" fmla="*/ 23 w 345"/>
                          <a:gd name="T5" fmla="*/ 274 h 1053"/>
                          <a:gd name="T6" fmla="*/ 17 w 345"/>
                          <a:gd name="T7" fmla="*/ 975 h 1053"/>
                          <a:gd name="T8" fmla="*/ 40 w 345"/>
                          <a:gd name="T9" fmla="*/ 1053 h 1053"/>
                          <a:gd name="T10" fmla="*/ 98 w 345"/>
                          <a:gd name="T11" fmla="*/ 1053 h 1053"/>
                          <a:gd name="T12" fmla="*/ 146 w 345"/>
                          <a:gd name="T13" fmla="*/ 1015 h 1053"/>
                          <a:gd name="T14" fmla="*/ 201 w 345"/>
                          <a:gd name="T15" fmla="*/ 1015 h 1053"/>
                          <a:gd name="T16" fmla="*/ 245 w 345"/>
                          <a:gd name="T17" fmla="*/ 1053 h 1053"/>
                          <a:gd name="T18" fmla="*/ 307 w 345"/>
                          <a:gd name="T19" fmla="*/ 1053 h 1053"/>
                          <a:gd name="T20" fmla="*/ 328 w 345"/>
                          <a:gd name="T21" fmla="*/ 975 h 1053"/>
                          <a:gd name="T22" fmla="*/ 317 w 345"/>
                          <a:gd name="T23" fmla="*/ 274 h 1053"/>
                          <a:gd name="T24" fmla="*/ 333 w 345"/>
                          <a:gd name="T25" fmla="*/ 252 h 1053"/>
                          <a:gd name="T26" fmla="*/ 345 w 345"/>
                          <a:gd name="T27" fmla="*/ 80 h 1053"/>
                          <a:gd name="T28" fmla="*/ 269 w 345"/>
                          <a:gd name="T29" fmla="*/ 17 h 1053"/>
                          <a:gd name="T30" fmla="*/ 231 w 345"/>
                          <a:gd name="T31" fmla="*/ 17 h 1053"/>
                          <a:gd name="T32" fmla="*/ 210 w 345"/>
                          <a:gd name="T33" fmla="*/ 0 h 1053"/>
                          <a:gd name="T34" fmla="*/ 123 w 345"/>
                          <a:gd name="T35" fmla="*/ 0 h 1053"/>
                          <a:gd name="T36" fmla="*/ 104 w 345"/>
                          <a:gd name="T37" fmla="*/ 17 h 1053"/>
                          <a:gd name="T38" fmla="*/ 72 w 345"/>
                          <a:gd name="T39" fmla="*/ 17 h 1053"/>
                          <a:gd name="T40" fmla="*/ 0 w 345"/>
                          <a:gd name="T41" fmla="*/ 80 h 1053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</a:gdLst>
                        <a:ahLst/>
                        <a:cxnLst>
                          <a:cxn ang="T42">
                            <a:pos x="T0" y="T1"/>
                          </a:cxn>
                          <a:cxn ang="T43">
                            <a:pos x="T2" y="T3"/>
                          </a:cxn>
                          <a:cxn ang="T44">
                            <a:pos x="T4" y="T5"/>
                          </a:cxn>
                          <a:cxn ang="T45">
                            <a:pos x="T6" y="T7"/>
                          </a:cxn>
                          <a:cxn ang="T46">
                            <a:pos x="T8" y="T9"/>
                          </a:cxn>
                          <a:cxn ang="T47">
                            <a:pos x="T10" y="T11"/>
                          </a:cxn>
                          <a:cxn ang="T48">
                            <a:pos x="T12" y="T13"/>
                          </a:cxn>
                          <a:cxn ang="T49">
                            <a:pos x="T14" y="T15"/>
                          </a:cxn>
                          <a:cxn ang="T50">
                            <a:pos x="T16" y="T17"/>
                          </a:cxn>
                          <a:cxn ang="T51">
                            <a:pos x="T18" y="T19"/>
                          </a:cxn>
                          <a:cxn ang="T52">
                            <a:pos x="T20" y="T21"/>
                          </a:cxn>
                          <a:cxn ang="T53">
                            <a:pos x="T22" y="T23"/>
                          </a:cxn>
                          <a:cxn ang="T54">
                            <a:pos x="T24" y="T25"/>
                          </a:cxn>
                          <a:cxn ang="T55">
                            <a:pos x="T26" y="T27"/>
                          </a:cxn>
                          <a:cxn ang="T56">
                            <a:pos x="T28" y="T29"/>
                          </a:cxn>
                          <a:cxn ang="T57">
                            <a:pos x="T30" y="T31"/>
                          </a:cxn>
                          <a:cxn ang="T58">
                            <a:pos x="T32" y="T33"/>
                          </a:cxn>
                          <a:cxn ang="T59">
                            <a:pos x="T34" y="T35"/>
                          </a:cxn>
                          <a:cxn ang="T60">
                            <a:pos x="T36" y="T37"/>
                          </a:cxn>
                          <a:cxn ang="T61">
                            <a:pos x="T38" y="T39"/>
                          </a:cxn>
                          <a:cxn ang="T62">
                            <a:pos x="T40" y="T41"/>
                          </a:cxn>
                        </a:cxnLst>
                        <a:rect l="0" t="0" r="r" b="b"/>
                        <a:pathLst>
                          <a:path w="345" h="1053">
                            <a:moveTo>
                              <a:pt x="0" y="80"/>
                            </a:moveTo>
                            <a:lnTo>
                              <a:pt x="6" y="252"/>
                            </a:lnTo>
                            <a:lnTo>
                              <a:pt x="23" y="274"/>
                            </a:lnTo>
                            <a:lnTo>
                              <a:pt x="17" y="975"/>
                            </a:lnTo>
                            <a:lnTo>
                              <a:pt x="40" y="1053"/>
                            </a:lnTo>
                            <a:lnTo>
                              <a:pt x="98" y="1053"/>
                            </a:lnTo>
                            <a:lnTo>
                              <a:pt x="146" y="1015"/>
                            </a:lnTo>
                            <a:lnTo>
                              <a:pt x="201" y="1015"/>
                            </a:lnTo>
                            <a:lnTo>
                              <a:pt x="245" y="1053"/>
                            </a:lnTo>
                            <a:lnTo>
                              <a:pt x="307" y="1053"/>
                            </a:lnTo>
                            <a:lnTo>
                              <a:pt x="328" y="975"/>
                            </a:lnTo>
                            <a:lnTo>
                              <a:pt x="317" y="274"/>
                            </a:lnTo>
                            <a:lnTo>
                              <a:pt x="333" y="252"/>
                            </a:lnTo>
                            <a:lnTo>
                              <a:pt x="345" y="80"/>
                            </a:lnTo>
                            <a:lnTo>
                              <a:pt x="269" y="17"/>
                            </a:lnTo>
                            <a:lnTo>
                              <a:pt x="231" y="17"/>
                            </a:lnTo>
                            <a:lnTo>
                              <a:pt x="210" y="0"/>
                            </a:lnTo>
                            <a:lnTo>
                              <a:pt x="123" y="0"/>
                            </a:lnTo>
                            <a:lnTo>
                              <a:pt x="104" y="17"/>
                            </a:lnTo>
                            <a:lnTo>
                              <a:pt x="72" y="17"/>
                            </a:lnTo>
                            <a:lnTo>
                              <a:pt x="0" y="80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67" name="Oval 1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6781" y="3267"/>
                        <a:ext cx="45" cy="72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>
                        <a:lvl1pPr>
                          <a:lnSpc>
                            <a:spcPct val="90000"/>
                          </a:lnSpc>
                          <a:spcBef>
                            <a:spcPts val="750"/>
                          </a:spcBef>
                          <a:buFont typeface="Arial" panose="020B0604020202020204" pitchFamily="34" charset="0"/>
                          <a:buChar char="•"/>
                          <a:defRPr sz="21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buFont typeface="Arial" panose="020B0604020202020204" pitchFamily="34" charset="0"/>
                          <a:buChar char="•"/>
                          <a:defRPr sz="15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375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130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zh-CN" altLang="en-US" sz="1800"/>
                      </a:p>
                    </p:txBody>
                  </p:sp>
                  <p:grpSp>
                    <p:nvGrpSpPr>
                      <p:cNvPr id="33868" name="Group 170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6498" y="2481"/>
                        <a:ext cx="562" cy="828"/>
                        <a:chOff x="6498" y="2481"/>
                        <a:chExt cx="562" cy="828"/>
                      </a:xfrm>
                    </p:grpSpPr>
                    <p:sp>
                      <p:nvSpPr>
                        <p:cNvPr id="33874" name="Oval 171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6531" y="2481"/>
                          <a:ext cx="514" cy="282"/>
                        </a:xfrm>
                        <a:prstGeom prst="ellipse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>
                          <a:lvl1pPr>
                            <a:lnSpc>
                              <a:spcPct val="90000"/>
                            </a:lnSpc>
                            <a:spcBef>
                              <a:spcPts val="750"/>
                            </a:spcBef>
                            <a:buFont typeface="Arial" panose="020B0604020202020204" pitchFamily="34" charset="0"/>
                            <a:buChar char="•"/>
                            <a:defRPr sz="210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lnSpc>
                              <a:spcPct val="90000"/>
                            </a:lnSpc>
                            <a:spcBef>
                              <a:spcPts val="375"/>
                            </a:spcBef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lnSpc>
                              <a:spcPct val="90000"/>
                            </a:lnSpc>
                            <a:spcBef>
                              <a:spcPts val="375"/>
                            </a:spcBef>
                            <a:buFont typeface="Arial" panose="020B0604020202020204" pitchFamily="34" charset="0"/>
                            <a:buChar char="•"/>
                            <a:defRPr sz="150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lnSpc>
                              <a:spcPct val="90000"/>
                            </a:lnSpc>
                            <a:spcBef>
                              <a:spcPts val="375"/>
                            </a:spcBef>
                            <a:buFont typeface="Arial" panose="020B0604020202020204" pitchFamily="34" charset="0"/>
                            <a:buChar char="•"/>
                            <a:defRPr sz="130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lnSpc>
                              <a:spcPct val="90000"/>
                            </a:lnSpc>
                            <a:spcBef>
                              <a:spcPts val="375"/>
                            </a:spcBef>
                            <a:buFont typeface="Arial" panose="020B0604020202020204" pitchFamily="34" charset="0"/>
                            <a:buChar char="•"/>
                            <a:defRPr sz="130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375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 sz="130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375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 sz="130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375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 sz="130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375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 sz="130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zh-CN" altLang="en-US" sz="1800"/>
                        </a:p>
                      </p:txBody>
                    </p:sp>
                    <p:sp>
                      <p:nvSpPr>
                        <p:cNvPr id="33875" name="Freeform 172"/>
                        <p:cNvSpPr>
                          <a:spLocks noChangeAspect="1"/>
                        </p:cNvSpPr>
                        <p:nvPr/>
                      </p:nvSpPr>
                      <p:spPr bwMode="auto">
                        <a:xfrm>
                          <a:off x="6498" y="2610"/>
                          <a:ext cx="562" cy="699"/>
                        </a:xfrm>
                        <a:custGeom>
                          <a:avLst/>
                          <a:gdLst>
                            <a:gd name="T0" fmla="*/ 358 w 562"/>
                            <a:gd name="T1" fmla="*/ 699 h 699"/>
                            <a:gd name="T2" fmla="*/ 562 w 562"/>
                            <a:gd name="T3" fmla="*/ 69 h 699"/>
                            <a:gd name="T4" fmla="*/ 526 w 562"/>
                            <a:gd name="T5" fmla="*/ 56 h 699"/>
                            <a:gd name="T6" fmla="*/ 485 w 562"/>
                            <a:gd name="T7" fmla="*/ 38 h 699"/>
                            <a:gd name="T8" fmla="*/ 431 w 562"/>
                            <a:gd name="T9" fmla="*/ 24 h 699"/>
                            <a:gd name="T10" fmla="*/ 384 w 562"/>
                            <a:gd name="T11" fmla="*/ 12 h 699"/>
                            <a:gd name="T12" fmla="*/ 342 w 562"/>
                            <a:gd name="T13" fmla="*/ 4 h 699"/>
                            <a:gd name="T14" fmla="*/ 297 w 562"/>
                            <a:gd name="T15" fmla="*/ 0 h 699"/>
                            <a:gd name="T16" fmla="*/ 248 w 562"/>
                            <a:gd name="T17" fmla="*/ 3 h 699"/>
                            <a:gd name="T18" fmla="*/ 185 w 562"/>
                            <a:gd name="T19" fmla="*/ 10 h 699"/>
                            <a:gd name="T20" fmla="*/ 132 w 562"/>
                            <a:gd name="T21" fmla="*/ 24 h 699"/>
                            <a:gd name="T22" fmla="*/ 80 w 562"/>
                            <a:gd name="T23" fmla="*/ 38 h 699"/>
                            <a:gd name="T24" fmla="*/ 34 w 562"/>
                            <a:gd name="T25" fmla="*/ 58 h 699"/>
                            <a:gd name="T26" fmla="*/ 0 w 562"/>
                            <a:gd name="T27" fmla="*/ 76 h 699"/>
                            <a:gd name="T28" fmla="*/ 197 w 562"/>
                            <a:gd name="T29" fmla="*/ 699 h 699"/>
                            <a:gd name="T30" fmla="*/ 0 60000 65536"/>
                            <a:gd name="T31" fmla="*/ 0 60000 65536"/>
                            <a:gd name="T32" fmla="*/ 0 60000 65536"/>
                            <a:gd name="T33" fmla="*/ 0 60000 65536"/>
                            <a:gd name="T34" fmla="*/ 0 60000 65536"/>
                            <a:gd name="T35" fmla="*/ 0 60000 65536"/>
                            <a:gd name="T36" fmla="*/ 0 60000 65536"/>
                            <a:gd name="T37" fmla="*/ 0 60000 65536"/>
                            <a:gd name="T38" fmla="*/ 0 60000 65536"/>
                            <a:gd name="T39" fmla="*/ 0 60000 65536"/>
                            <a:gd name="T40" fmla="*/ 0 60000 65536"/>
                            <a:gd name="T41" fmla="*/ 0 60000 65536"/>
                            <a:gd name="T42" fmla="*/ 0 60000 65536"/>
                            <a:gd name="T43" fmla="*/ 0 60000 65536"/>
                            <a:gd name="T44" fmla="*/ 0 60000 65536"/>
                          </a:gdLst>
                          <a:ahLst/>
                          <a:cxnLst>
                            <a:cxn ang="T30">
                              <a:pos x="T0" y="T1"/>
                            </a:cxn>
                            <a:cxn ang="T31">
                              <a:pos x="T2" y="T3"/>
                            </a:cxn>
                            <a:cxn ang="T32">
                              <a:pos x="T4" y="T5"/>
                            </a:cxn>
                            <a:cxn ang="T33">
                              <a:pos x="T6" y="T7"/>
                            </a:cxn>
                            <a:cxn ang="T34">
                              <a:pos x="T8" y="T9"/>
                            </a:cxn>
                            <a:cxn ang="T35">
                              <a:pos x="T10" y="T11"/>
                            </a:cxn>
                            <a:cxn ang="T36">
                              <a:pos x="T12" y="T13"/>
                            </a:cxn>
                            <a:cxn ang="T37">
                              <a:pos x="T14" y="T15"/>
                            </a:cxn>
                            <a:cxn ang="T38">
                              <a:pos x="T16" y="T17"/>
                            </a:cxn>
                            <a:cxn ang="T39">
                              <a:pos x="T18" y="T19"/>
                            </a:cxn>
                            <a:cxn ang="T40">
                              <a:pos x="T20" y="T21"/>
                            </a:cxn>
                            <a:cxn ang="T41">
                              <a:pos x="T22" y="T23"/>
                            </a:cxn>
                            <a:cxn ang="T42">
                              <a:pos x="T24" y="T25"/>
                            </a:cxn>
                            <a:cxn ang="T43">
                              <a:pos x="T26" y="T27"/>
                            </a:cxn>
                            <a:cxn ang="T44">
                              <a:pos x="T28" y="T29"/>
                            </a:cxn>
                          </a:cxnLst>
                          <a:rect l="0" t="0" r="r" b="b"/>
                          <a:pathLst>
                            <a:path w="562" h="699">
                              <a:moveTo>
                                <a:pt x="358" y="699"/>
                              </a:moveTo>
                              <a:lnTo>
                                <a:pt x="562" y="69"/>
                              </a:lnTo>
                              <a:lnTo>
                                <a:pt x="526" y="56"/>
                              </a:lnTo>
                              <a:lnTo>
                                <a:pt x="485" y="38"/>
                              </a:lnTo>
                              <a:lnTo>
                                <a:pt x="431" y="24"/>
                              </a:lnTo>
                              <a:lnTo>
                                <a:pt x="384" y="12"/>
                              </a:lnTo>
                              <a:lnTo>
                                <a:pt x="342" y="4"/>
                              </a:lnTo>
                              <a:lnTo>
                                <a:pt x="297" y="0"/>
                              </a:lnTo>
                              <a:lnTo>
                                <a:pt x="248" y="3"/>
                              </a:lnTo>
                              <a:lnTo>
                                <a:pt x="185" y="10"/>
                              </a:lnTo>
                              <a:lnTo>
                                <a:pt x="132" y="24"/>
                              </a:lnTo>
                              <a:lnTo>
                                <a:pt x="80" y="38"/>
                              </a:lnTo>
                              <a:lnTo>
                                <a:pt x="34" y="58"/>
                              </a:lnTo>
                              <a:lnTo>
                                <a:pt x="0" y="76"/>
                              </a:lnTo>
                              <a:lnTo>
                                <a:pt x="197" y="699"/>
                              </a:lnTo>
                            </a:path>
                          </a:pathLst>
                        </a:custGeom>
                        <a:solidFill>
                          <a:srgbClr val="FFFF00"/>
                        </a:solidFill>
                        <a:ln w="6350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33869" name="Group 173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6676" y="3385"/>
                        <a:ext cx="193" cy="804"/>
                        <a:chOff x="6676" y="3385"/>
                        <a:chExt cx="193" cy="804"/>
                      </a:xfrm>
                    </p:grpSpPr>
                    <p:sp>
                      <p:nvSpPr>
                        <p:cNvPr id="33870" name="Line 174"/>
                        <p:cNvSpPr>
                          <a:spLocks noChangeAspect="1" noChangeShapeType="1"/>
                        </p:cNvSpPr>
                        <p:nvPr/>
                      </p:nvSpPr>
                      <p:spPr bwMode="auto">
                        <a:xfrm>
                          <a:off x="6708" y="3406"/>
                          <a:ext cx="1" cy="783"/>
                        </a:xfrm>
                        <a:prstGeom prst="line">
                          <a:avLst/>
                        </a:prstGeom>
                        <a:noFill/>
                        <a:ln w="63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871" name="Line 175"/>
                        <p:cNvSpPr>
                          <a:spLocks noChangeAspect="1" noChangeShapeType="1"/>
                        </p:cNvSpPr>
                        <p:nvPr/>
                      </p:nvSpPr>
                      <p:spPr bwMode="auto">
                        <a:xfrm flipV="1">
                          <a:off x="6836" y="3406"/>
                          <a:ext cx="4" cy="779"/>
                        </a:xfrm>
                        <a:prstGeom prst="line">
                          <a:avLst/>
                        </a:prstGeom>
                        <a:noFill/>
                        <a:ln w="63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872" name="Line 176"/>
                        <p:cNvSpPr>
                          <a:spLocks noChangeAspect="1" noChangeShapeType="1"/>
                        </p:cNvSpPr>
                        <p:nvPr/>
                      </p:nvSpPr>
                      <p:spPr bwMode="auto">
                        <a:xfrm flipV="1">
                          <a:off x="6866" y="3385"/>
                          <a:ext cx="3" cy="780"/>
                        </a:xfrm>
                        <a:prstGeom prst="line">
                          <a:avLst/>
                        </a:prstGeom>
                        <a:noFill/>
                        <a:ln w="63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873" name="Line 177"/>
                        <p:cNvSpPr>
                          <a:spLocks noChangeAspect="1" noChangeShapeType="1"/>
                        </p:cNvSpPr>
                        <p:nvPr/>
                      </p:nvSpPr>
                      <p:spPr bwMode="auto">
                        <a:xfrm flipH="1" flipV="1">
                          <a:off x="6676" y="3385"/>
                          <a:ext cx="2" cy="780"/>
                        </a:xfrm>
                        <a:prstGeom prst="line">
                          <a:avLst/>
                        </a:prstGeom>
                        <a:noFill/>
                        <a:ln w="63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33865" name="Freeform 17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836" y="8325"/>
                      <a:ext cx="507" cy="506"/>
                    </a:xfrm>
                    <a:custGeom>
                      <a:avLst/>
                      <a:gdLst>
                        <a:gd name="T0" fmla="*/ 143 w 546"/>
                        <a:gd name="T1" fmla="*/ 0 h 681"/>
                        <a:gd name="T2" fmla="*/ 139 w 546"/>
                        <a:gd name="T3" fmla="*/ 1 h 681"/>
                        <a:gd name="T4" fmla="*/ 112 w 546"/>
                        <a:gd name="T5" fmla="*/ 2 h 681"/>
                        <a:gd name="T6" fmla="*/ 110 w 546"/>
                        <a:gd name="T7" fmla="*/ 2 h 681"/>
                        <a:gd name="T8" fmla="*/ 103 w 546"/>
                        <a:gd name="T9" fmla="*/ 2 h 681"/>
                        <a:gd name="T10" fmla="*/ 91 w 546"/>
                        <a:gd name="T11" fmla="*/ 3 h 681"/>
                        <a:gd name="T12" fmla="*/ 82 w 546"/>
                        <a:gd name="T13" fmla="*/ 3 h 681"/>
                        <a:gd name="T14" fmla="*/ 69 w 546"/>
                        <a:gd name="T15" fmla="*/ 3 h 681"/>
                        <a:gd name="T16" fmla="*/ 58 w 546"/>
                        <a:gd name="T17" fmla="*/ 3 h 681"/>
                        <a:gd name="T18" fmla="*/ 43 w 546"/>
                        <a:gd name="T19" fmla="*/ 3 h 681"/>
                        <a:gd name="T20" fmla="*/ 32 w 546"/>
                        <a:gd name="T21" fmla="*/ 3 h 681"/>
                        <a:gd name="T22" fmla="*/ 18 w 546"/>
                        <a:gd name="T23" fmla="*/ 3 h 681"/>
                        <a:gd name="T24" fmla="*/ 0 w 546"/>
                        <a:gd name="T25" fmla="*/ 3 h 681"/>
                        <a:gd name="T26" fmla="*/ 7 w 546"/>
                        <a:gd name="T27" fmla="*/ 3 h 681"/>
                        <a:gd name="T28" fmla="*/ 16 w 546"/>
                        <a:gd name="T29" fmla="*/ 3 h 681"/>
                        <a:gd name="T30" fmla="*/ 23 w 546"/>
                        <a:gd name="T31" fmla="*/ 3 h 681"/>
                        <a:gd name="T32" fmla="*/ 35 w 546"/>
                        <a:gd name="T33" fmla="*/ 3 h 681"/>
                        <a:gd name="T34" fmla="*/ 46 w 546"/>
                        <a:gd name="T35" fmla="*/ 3 h 681"/>
                        <a:gd name="T36" fmla="*/ 60 w 546"/>
                        <a:gd name="T37" fmla="*/ 3 h 681"/>
                        <a:gd name="T38" fmla="*/ 72 w 546"/>
                        <a:gd name="T39" fmla="*/ 3 h 681"/>
                        <a:gd name="T40" fmla="*/ 84 w 546"/>
                        <a:gd name="T41" fmla="*/ 3 h 681"/>
                        <a:gd name="T42" fmla="*/ 90 w 546"/>
                        <a:gd name="T43" fmla="*/ 3 h 681"/>
                        <a:gd name="T44" fmla="*/ 102 w 546"/>
                        <a:gd name="T45" fmla="*/ 3 h 681"/>
                        <a:gd name="T46" fmla="*/ 112 w 546"/>
                        <a:gd name="T47" fmla="*/ 3 h 681"/>
                        <a:gd name="T48" fmla="*/ 117 w 546"/>
                        <a:gd name="T49" fmla="*/ 3 h 681"/>
                        <a:gd name="T50" fmla="*/ 120 w 546"/>
                        <a:gd name="T51" fmla="*/ 3 h 681"/>
                        <a:gd name="T52" fmla="*/ 121 w 546"/>
                        <a:gd name="T53" fmla="*/ 2 h 681"/>
                        <a:gd name="T54" fmla="*/ 124 w 546"/>
                        <a:gd name="T55" fmla="*/ 2 h 681"/>
                        <a:gd name="T56" fmla="*/ 143 w 546"/>
                        <a:gd name="T57" fmla="*/ 0 h 681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</a:gdLst>
                      <a:ahLst/>
                      <a:cxnLst>
                        <a:cxn ang="T58">
                          <a:pos x="T0" y="T1"/>
                        </a:cxn>
                        <a:cxn ang="T59">
                          <a:pos x="T2" y="T3"/>
                        </a:cxn>
                        <a:cxn ang="T60">
                          <a:pos x="T4" y="T5"/>
                        </a:cxn>
                        <a:cxn ang="T61">
                          <a:pos x="T6" y="T7"/>
                        </a:cxn>
                        <a:cxn ang="T62">
                          <a:pos x="T8" y="T9"/>
                        </a:cxn>
                        <a:cxn ang="T63">
                          <a:pos x="T10" y="T11"/>
                        </a:cxn>
                        <a:cxn ang="T64">
                          <a:pos x="T12" y="T13"/>
                        </a:cxn>
                        <a:cxn ang="T65">
                          <a:pos x="T14" y="T15"/>
                        </a:cxn>
                        <a:cxn ang="T66">
                          <a:pos x="T16" y="T17"/>
                        </a:cxn>
                        <a:cxn ang="T67">
                          <a:pos x="T18" y="T19"/>
                        </a:cxn>
                        <a:cxn ang="T68">
                          <a:pos x="T20" y="T21"/>
                        </a:cxn>
                        <a:cxn ang="T69">
                          <a:pos x="T22" y="T23"/>
                        </a:cxn>
                        <a:cxn ang="T70">
                          <a:pos x="T24" y="T25"/>
                        </a:cxn>
                        <a:cxn ang="T71">
                          <a:pos x="T26" y="T27"/>
                        </a:cxn>
                        <a:cxn ang="T72">
                          <a:pos x="T28" y="T29"/>
                        </a:cxn>
                        <a:cxn ang="T73">
                          <a:pos x="T30" y="T31"/>
                        </a:cxn>
                        <a:cxn ang="T74">
                          <a:pos x="T32" y="T33"/>
                        </a:cxn>
                        <a:cxn ang="T75">
                          <a:pos x="T34" y="T35"/>
                        </a:cxn>
                        <a:cxn ang="T76">
                          <a:pos x="T36" y="T37"/>
                        </a:cxn>
                        <a:cxn ang="T77">
                          <a:pos x="T38" y="T39"/>
                        </a:cxn>
                        <a:cxn ang="T78">
                          <a:pos x="T40" y="T41"/>
                        </a:cxn>
                        <a:cxn ang="T79">
                          <a:pos x="T42" y="T43"/>
                        </a:cxn>
                        <a:cxn ang="T80">
                          <a:pos x="T44" y="T45"/>
                        </a:cxn>
                        <a:cxn ang="T81">
                          <a:pos x="T46" y="T47"/>
                        </a:cxn>
                        <a:cxn ang="T82">
                          <a:pos x="T48" y="T49"/>
                        </a:cxn>
                        <a:cxn ang="T83">
                          <a:pos x="T50" y="T51"/>
                        </a:cxn>
                        <a:cxn ang="T84">
                          <a:pos x="T52" y="T53"/>
                        </a:cxn>
                        <a:cxn ang="T85">
                          <a:pos x="T54" y="T55"/>
                        </a:cxn>
                        <a:cxn ang="T86">
                          <a:pos x="T56" y="T57"/>
                        </a:cxn>
                      </a:cxnLst>
                      <a:rect l="0" t="0" r="r" b="b"/>
                      <a:pathLst>
                        <a:path w="546" h="681">
                          <a:moveTo>
                            <a:pt x="546" y="0"/>
                          </a:moveTo>
                          <a:lnTo>
                            <a:pt x="523" y="20"/>
                          </a:lnTo>
                          <a:lnTo>
                            <a:pt x="432" y="441"/>
                          </a:lnTo>
                          <a:lnTo>
                            <a:pt x="415" y="483"/>
                          </a:lnTo>
                          <a:lnTo>
                            <a:pt x="388" y="518"/>
                          </a:lnTo>
                          <a:lnTo>
                            <a:pt x="347" y="550"/>
                          </a:lnTo>
                          <a:lnTo>
                            <a:pt x="307" y="575"/>
                          </a:lnTo>
                          <a:lnTo>
                            <a:pt x="262" y="598"/>
                          </a:lnTo>
                          <a:lnTo>
                            <a:pt x="215" y="618"/>
                          </a:lnTo>
                          <a:lnTo>
                            <a:pt x="163" y="637"/>
                          </a:lnTo>
                          <a:lnTo>
                            <a:pt x="119" y="647"/>
                          </a:lnTo>
                          <a:lnTo>
                            <a:pt x="65" y="656"/>
                          </a:lnTo>
                          <a:lnTo>
                            <a:pt x="0" y="652"/>
                          </a:lnTo>
                          <a:lnTo>
                            <a:pt x="10" y="677"/>
                          </a:lnTo>
                          <a:lnTo>
                            <a:pt x="55" y="681"/>
                          </a:lnTo>
                          <a:lnTo>
                            <a:pt x="86" y="681"/>
                          </a:lnTo>
                          <a:lnTo>
                            <a:pt x="134" y="677"/>
                          </a:lnTo>
                          <a:lnTo>
                            <a:pt x="173" y="674"/>
                          </a:lnTo>
                          <a:lnTo>
                            <a:pt x="227" y="665"/>
                          </a:lnTo>
                          <a:lnTo>
                            <a:pt x="269" y="657"/>
                          </a:lnTo>
                          <a:lnTo>
                            <a:pt x="316" y="643"/>
                          </a:lnTo>
                          <a:lnTo>
                            <a:pt x="343" y="635"/>
                          </a:lnTo>
                          <a:lnTo>
                            <a:pt x="384" y="618"/>
                          </a:lnTo>
                          <a:lnTo>
                            <a:pt x="427" y="590"/>
                          </a:lnTo>
                          <a:lnTo>
                            <a:pt x="440" y="575"/>
                          </a:lnTo>
                          <a:lnTo>
                            <a:pt x="452" y="554"/>
                          </a:lnTo>
                          <a:lnTo>
                            <a:pt x="462" y="512"/>
                          </a:lnTo>
                          <a:lnTo>
                            <a:pt x="471" y="470"/>
                          </a:lnTo>
                          <a:lnTo>
                            <a:pt x="546" y="0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3852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385" y="1706"/>
                    <a:ext cx="500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800" b="1">
                        <a:ea typeface="华文行楷" panose="02010800040101010101" pitchFamily="2" charset="-122"/>
                      </a:rPr>
                      <a:t>屏幕</a:t>
                    </a:r>
                  </a:p>
                </p:txBody>
              </p:sp>
            </p:grpSp>
            <p:pic>
              <p:nvPicPr>
                <p:cNvPr id="33838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lum bright="-60000" contrast="80000"/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t="9766" b="11328"/>
                <a:stretch>
                  <a:fillRect/>
                </a:stretch>
              </p:blipFill>
              <p:spPr bwMode="auto">
                <a:xfrm>
                  <a:off x="484074" y="4842478"/>
                  <a:ext cx="4000500" cy="1924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97" name="矩形 96"/>
            <p:cNvSpPr/>
            <p:nvPr/>
          </p:nvSpPr>
          <p:spPr>
            <a:xfrm>
              <a:off x="1558040" y="1356879"/>
              <a:ext cx="880369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  <a:ea typeface="+mn-ea"/>
                </a:rPr>
                <a:t>大</a:t>
              </a:r>
            </a:p>
          </p:txBody>
        </p:sp>
        <p:grpSp>
          <p:nvGrpSpPr>
            <p:cNvPr id="33807" name="组合 1"/>
            <p:cNvGrpSpPr>
              <a:grpSpLocks/>
            </p:cNvGrpSpPr>
            <p:nvPr/>
          </p:nvGrpSpPr>
          <p:grpSpPr bwMode="auto">
            <a:xfrm>
              <a:off x="406400" y="981075"/>
              <a:ext cx="3725863" cy="4992688"/>
              <a:chOff x="406400" y="981075"/>
              <a:chExt cx="3725863" cy="4992688"/>
            </a:xfrm>
          </p:grpSpPr>
          <p:grpSp>
            <p:nvGrpSpPr>
              <p:cNvPr id="33810" name="Group 50"/>
              <p:cNvGrpSpPr>
                <a:grpSpLocks/>
              </p:cNvGrpSpPr>
              <p:nvPr/>
            </p:nvGrpSpPr>
            <p:grpSpPr bwMode="auto">
              <a:xfrm>
                <a:off x="406400" y="981075"/>
                <a:ext cx="2686050" cy="519113"/>
                <a:chOff x="1791" y="1706"/>
                <a:chExt cx="871" cy="327"/>
              </a:xfrm>
            </p:grpSpPr>
            <p:grpSp>
              <p:nvGrpSpPr>
                <p:cNvPr id="33825" name="Group 5"/>
                <p:cNvGrpSpPr>
                  <a:grpSpLocks/>
                </p:cNvGrpSpPr>
                <p:nvPr/>
              </p:nvGrpSpPr>
              <p:grpSpPr bwMode="auto">
                <a:xfrm>
                  <a:off x="1791" y="1788"/>
                  <a:ext cx="871" cy="180"/>
                  <a:chOff x="5430" y="1725"/>
                  <a:chExt cx="1526" cy="455"/>
                </a:xfrm>
              </p:grpSpPr>
              <p:sp>
                <p:nvSpPr>
                  <p:cNvPr id="33827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5440" y="1725"/>
                    <a:ext cx="0" cy="45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28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6955" y="1728"/>
                    <a:ext cx="0" cy="45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29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6470" y="1955"/>
                    <a:ext cx="48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30" name="Line 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30" y="1947"/>
                    <a:ext cx="48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3826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154" y="1706"/>
                  <a:ext cx="275" cy="3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kumimoji="1" lang="en-US" altLang="zh-CN" sz="2800" b="1">
                      <a:solidFill>
                        <a:srgbClr val="00B050"/>
                      </a:solidFill>
                    </a:rPr>
                    <a:t>u</a:t>
                  </a:r>
                </a:p>
              </p:txBody>
            </p:sp>
          </p:grpSp>
          <p:grpSp>
            <p:nvGrpSpPr>
              <p:cNvPr id="33811" name="Group 50"/>
              <p:cNvGrpSpPr>
                <a:grpSpLocks/>
              </p:cNvGrpSpPr>
              <p:nvPr/>
            </p:nvGrpSpPr>
            <p:grpSpPr bwMode="auto">
              <a:xfrm rot="5400000">
                <a:off x="3405982" y="3267868"/>
                <a:ext cx="1028700" cy="423863"/>
                <a:chOff x="1791" y="1747"/>
                <a:chExt cx="871" cy="267"/>
              </a:xfrm>
            </p:grpSpPr>
            <p:grpSp>
              <p:nvGrpSpPr>
                <p:cNvPr id="33819" name="Group 5"/>
                <p:cNvGrpSpPr>
                  <a:grpSpLocks/>
                </p:cNvGrpSpPr>
                <p:nvPr/>
              </p:nvGrpSpPr>
              <p:grpSpPr bwMode="auto">
                <a:xfrm>
                  <a:off x="1791" y="1788"/>
                  <a:ext cx="871" cy="180"/>
                  <a:chOff x="5430" y="1725"/>
                  <a:chExt cx="1526" cy="455"/>
                </a:xfrm>
              </p:grpSpPr>
              <p:sp>
                <p:nvSpPr>
                  <p:cNvPr id="33821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5440" y="1725"/>
                    <a:ext cx="0" cy="45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22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6955" y="1728"/>
                    <a:ext cx="0" cy="45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23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6470" y="1955"/>
                    <a:ext cx="48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24" name="Line 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30" y="1947"/>
                    <a:ext cx="48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7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1970" y="1747"/>
                  <a:ext cx="521" cy="26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vert270"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  <a:defRPr/>
                  </a:pPr>
                  <a:r>
                    <a:rPr kumimoji="1" lang="en-US" altLang="zh-CN" sz="2800" b="1" dirty="0">
                      <a:solidFill>
                        <a:srgbClr val="00B050"/>
                      </a:solidFill>
                      <a:latin typeface="+mn-lt"/>
                      <a:ea typeface="+mn-ea"/>
                    </a:rPr>
                    <a:t> u</a:t>
                  </a:r>
                </a:p>
              </p:txBody>
            </p:sp>
          </p:grpSp>
          <p:grpSp>
            <p:nvGrpSpPr>
              <p:cNvPr id="33812" name="Group 50"/>
              <p:cNvGrpSpPr>
                <a:grpSpLocks/>
              </p:cNvGrpSpPr>
              <p:nvPr/>
            </p:nvGrpSpPr>
            <p:grpSpPr bwMode="auto">
              <a:xfrm>
                <a:off x="2528888" y="5454650"/>
                <a:ext cx="806450" cy="519113"/>
                <a:chOff x="1791" y="1715"/>
                <a:chExt cx="871" cy="327"/>
              </a:xfrm>
            </p:grpSpPr>
            <p:grpSp>
              <p:nvGrpSpPr>
                <p:cNvPr id="33813" name="Group 5"/>
                <p:cNvGrpSpPr>
                  <a:grpSpLocks/>
                </p:cNvGrpSpPr>
                <p:nvPr/>
              </p:nvGrpSpPr>
              <p:grpSpPr bwMode="auto">
                <a:xfrm>
                  <a:off x="1791" y="1788"/>
                  <a:ext cx="871" cy="180"/>
                  <a:chOff x="5430" y="1725"/>
                  <a:chExt cx="1526" cy="455"/>
                </a:xfrm>
              </p:grpSpPr>
              <p:sp>
                <p:nvSpPr>
                  <p:cNvPr id="33815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5440" y="1725"/>
                    <a:ext cx="0" cy="45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16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6955" y="1728"/>
                    <a:ext cx="0" cy="45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17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6470" y="1955"/>
                    <a:ext cx="48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18" name="Line 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30" y="1947"/>
                    <a:ext cx="48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B050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381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052" y="1715"/>
                  <a:ext cx="275" cy="3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kumimoji="1" lang="en-US" altLang="zh-CN" sz="2800" b="1">
                      <a:solidFill>
                        <a:srgbClr val="00B050"/>
                      </a:solidFill>
                    </a:rPr>
                    <a:t>u</a:t>
                  </a:r>
                </a:p>
              </p:txBody>
            </p:sp>
          </p:grpSp>
        </p:grpSp>
        <p:sp>
          <p:nvSpPr>
            <p:cNvPr id="119" name="矩形 118"/>
            <p:cNvSpPr/>
            <p:nvPr/>
          </p:nvSpPr>
          <p:spPr>
            <a:xfrm>
              <a:off x="2770709" y="2815920"/>
              <a:ext cx="880369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  <a:ea typeface="+mn-ea"/>
                </a:rPr>
                <a:t>小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1544585" y="5924848"/>
              <a:ext cx="1747596" cy="9233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  <a:ea typeface="+mn-ea"/>
                </a:rPr>
                <a:t>更小</a:t>
              </a:r>
            </a:p>
          </p:txBody>
        </p:sp>
      </p:grpSp>
      <p:sp>
        <p:nvSpPr>
          <p:cNvPr id="33797" name="Text Box 1051"/>
          <p:cNvSpPr txBox="1">
            <a:spLocks noChangeArrowheads="1"/>
          </p:cNvSpPr>
          <p:nvPr/>
        </p:nvSpPr>
        <p:spPr bwMode="auto">
          <a:xfrm>
            <a:off x="195263" y="14288"/>
            <a:ext cx="3697287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800" b="1">
                <a:solidFill>
                  <a:srgbClr val="FF0000"/>
                </a:solidFill>
                <a:latin typeface="Times New Roman" panose="02020603050405020304" pitchFamily="18" charset="0"/>
              </a:rPr>
              <a:t>猜想与假设：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051"/>
          <p:cNvSpPr txBox="1">
            <a:spLocks noChangeArrowheads="1"/>
          </p:cNvSpPr>
          <p:nvPr/>
        </p:nvSpPr>
        <p:spPr bwMode="auto">
          <a:xfrm>
            <a:off x="141288" y="3263900"/>
            <a:ext cx="32035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800" b="1">
                <a:solidFill>
                  <a:srgbClr val="7030A0"/>
                </a:solidFill>
                <a:latin typeface="Times New Roman" panose="02020603050405020304" pitchFamily="18" charset="0"/>
              </a:rPr>
              <a:t>设计实验：</a:t>
            </a:r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141288" y="4279900"/>
            <a:ext cx="9002712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5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使</a:t>
            </a:r>
            <a:r>
              <a:rPr lang="en-US" altLang="zh-CN" sz="4000" b="1">
                <a:solidFill>
                  <a:srgbClr val="0000FF"/>
                </a:solidFill>
              </a:rPr>
              <a:t>______</a:t>
            </a:r>
            <a:r>
              <a:rPr lang="zh-CN" altLang="en-US" sz="4000" b="1">
                <a:solidFill>
                  <a:srgbClr val="0000FF"/>
                </a:solidFill>
              </a:rPr>
              <a:t>大小不同，观察物体经凸透镜</a:t>
            </a:r>
            <a:endParaRPr lang="en-US" altLang="zh-CN" sz="4000" b="1">
              <a:solidFill>
                <a:srgbClr val="0000FF"/>
              </a:solidFill>
            </a:endParaRPr>
          </a:p>
          <a:p>
            <a:pPr eaLnBrk="1" hangingPunct="1">
              <a:lnSpc>
                <a:spcPts val="4500"/>
              </a:lnSpc>
              <a:spcBef>
                <a:spcPct val="0"/>
              </a:spcBef>
              <a:buFontTx/>
              <a:buNone/>
            </a:pPr>
            <a:endParaRPr lang="en-US" altLang="zh-CN" sz="4000" b="1">
              <a:solidFill>
                <a:srgbClr val="0000FF"/>
              </a:solidFill>
            </a:endParaRPr>
          </a:p>
          <a:p>
            <a:pPr eaLnBrk="1" hangingPunct="1">
              <a:lnSpc>
                <a:spcPts val="45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成像的</a:t>
            </a:r>
            <a:r>
              <a:rPr lang="en-US" altLang="zh-CN" sz="4000" b="1">
                <a:solidFill>
                  <a:srgbClr val="0000FF"/>
                </a:solidFill>
              </a:rPr>
              <a:t>____________________</a:t>
            </a:r>
            <a:r>
              <a:rPr lang="zh-CN" altLang="en-US" sz="4000" b="1">
                <a:solidFill>
                  <a:srgbClr val="0000FF"/>
                </a:solidFill>
              </a:rPr>
              <a:t>。</a:t>
            </a:r>
            <a:endParaRPr lang="en-US" altLang="zh-CN" sz="4000" b="1">
              <a:solidFill>
                <a:srgbClr val="0000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223" y="4094256"/>
            <a:ext cx="1499128" cy="83099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300" dirty="0">
                <a:ln w="11430" cmpd="sng">
                  <a:solidFill>
                    <a:srgbClr val="00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物距</a:t>
            </a:r>
          </a:p>
        </p:txBody>
      </p:sp>
      <p:pic>
        <p:nvPicPr>
          <p:cNvPr id="34821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57" t="8846" r="4967" b="12054"/>
          <a:stretch>
            <a:fillRect/>
          </a:stretch>
        </p:blipFill>
        <p:spPr bwMode="auto">
          <a:xfrm>
            <a:off x="646113" y="881063"/>
            <a:ext cx="7993062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Text Box 1051"/>
          <p:cNvSpPr txBox="1">
            <a:spLocks noChangeArrowheads="1"/>
          </p:cNvSpPr>
          <p:nvPr/>
        </p:nvSpPr>
        <p:spPr bwMode="auto">
          <a:xfrm>
            <a:off x="0" y="84138"/>
            <a:ext cx="320357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800" b="1">
                <a:solidFill>
                  <a:srgbClr val="7030A0"/>
                </a:solidFill>
                <a:latin typeface="Times New Roman" panose="02020603050405020304" pitchFamily="18" charset="0"/>
              </a:rPr>
              <a:t>实验装置：</a:t>
            </a:r>
          </a:p>
        </p:txBody>
      </p:sp>
      <p:sp>
        <p:nvSpPr>
          <p:cNvPr id="7" name="矩形 6"/>
          <p:cNvSpPr/>
          <p:nvPr/>
        </p:nvSpPr>
        <p:spPr>
          <a:xfrm>
            <a:off x="2051720" y="5306469"/>
            <a:ext cx="4301177" cy="70788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  <a:scene3d>
              <a:camera prst="obliqueTopRigh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9525">
                  <a:solidFill>
                    <a:srgbClr val="EB241C"/>
                  </a:solidFill>
                  <a:prstDash val="solid"/>
                </a:ln>
                <a:solidFill>
                  <a:srgbClr val="FB1E0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正倒、大小、虚实</a:t>
            </a:r>
            <a:endParaRPr lang="zh-CN" altLang="en-US" sz="4000" b="1" dirty="0">
              <a:ln w="9525">
                <a:solidFill>
                  <a:srgbClr val="EB241C"/>
                </a:solidFill>
                <a:prstDash val="solid"/>
              </a:ln>
              <a:solidFill>
                <a:srgbClr val="FB1E0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051"/>
          <p:cNvSpPr txBox="1">
            <a:spLocks noChangeArrowheads="1"/>
          </p:cNvSpPr>
          <p:nvPr/>
        </p:nvSpPr>
        <p:spPr bwMode="auto">
          <a:xfrm>
            <a:off x="0" y="84138"/>
            <a:ext cx="277177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800" b="1">
                <a:solidFill>
                  <a:srgbClr val="FB1E0D"/>
                </a:solidFill>
                <a:latin typeface="Times New Roman" panose="02020603050405020304" pitchFamily="18" charset="0"/>
              </a:rPr>
              <a:t>实验指导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914400"/>
            <a:ext cx="91440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0000FF"/>
                </a:solidFill>
                <a:latin typeface="+mn-ea"/>
                <a:ea typeface="+mn-ea"/>
              </a:rPr>
              <a:t>1.</a:t>
            </a:r>
            <a:r>
              <a:rPr lang="zh-CN" altLang="zh-CN" sz="4000" b="1" dirty="0">
                <a:solidFill>
                  <a:srgbClr val="0000FF"/>
                </a:solidFill>
                <a:latin typeface="+mn-ea"/>
                <a:ea typeface="+mn-ea"/>
              </a:rPr>
              <a:t>如何保证蜡烛的像成在光屏的中央？</a:t>
            </a:r>
            <a:endParaRPr lang="zh-CN" altLang="en-US" sz="4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35844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4238" y="2081213"/>
            <a:ext cx="7558087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80975" y="5157788"/>
            <a:ext cx="8964613" cy="1446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4400" b="1" kern="100" dirty="0">
                <a:solidFill>
                  <a:srgbClr val="FB1E0D"/>
                </a:solidFill>
                <a:cs typeface="Times New Roman" panose="02020603050405020304" pitchFamily="18" charset="0"/>
              </a:rPr>
              <a:t>调节烛焰、凸透镜和光屏的中心大致在同一高度</a:t>
            </a:r>
            <a:endParaRPr lang="zh-CN" altLang="en-US" sz="4400" b="1" dirty="0">
              <a:solidFill>
                <a:srgbClr val="FB1E0D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75013" y="1909763"/>
            <a:ext cx="2592387" cy="1366837"/>
          </a:xfrm>
          <a:prstGeom prst="ellipse">
            <a:avLst/>
          </a:prstGeom>
          <a:noFill/>
          <a:ln w="28575">
            <a:solidFill>
              <a:srgbClr val="EB24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051"/>
          <p:cNvSpPr txBox="1">
            <a:spLocks noChangeArrowheads="1"/>
          </p:cNvSpPr>
          <p:nvPr/>
        </p:nvSpPr>
        <p:spPr bwMode="auto">
          <a:xfrm>
            <a:off x="0" y="84138"/>
            <a:ext cx="277177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4800" b="1">
                <a:solidFill>
                  <a:srgbClr val="FB1E0D"/>
                </a:solidFill>
                <a:latin typeface="Times New Roman" panose="02020603050405020304" pitchFamily="18" charset="0"/>
              </a:rPr>
              <a:t>实验指导</a:t>
            </a:r>
          </a:p>
        </p:txBody>
      </p:sp>
      <p:sp>
        <p:nvSpPr>
          <p:cNvPr id="4" name="矩形 3"/>
          <p:cNvSpPr/>
          <p:nvPr/>
        </p:nvSpPr>
        <p:spPr>
          <a:xfrm>
            <a:off x="179388" y="900113"/>
            <a:ext cx="533241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kern="100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zh-CN" sz="4000" b="1" kern="100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如何找到像的位置？</a:t>
            </a:r>
            <a:endParaRPr lang="zh-CN" altLang="en-US" sz="4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05263"/>
            <a:ext cx="9144000" cy="2586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600" b="1" kern="100" dirty="0">
                <a:solidFill>
                  <a:srgbClr val="FB1E0D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zh-CN" sz="3600" b="1" kern="100" dirty="0">
                <a:solidFill>
                  <a:srgbClr val="FB1E0D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点燃蜡烛，使蜡烛位于凸透镜前</a:t>
            </a:r>
            <a:r>
              <a:rPr lang="zh-CN" altLang="en-US" sz="3600" b="1" kern="100" dirty="0">
                <a:solidFill>
                  <a:srgbClr val="FB1E0D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较远</a:t>
            </a:r>
            <a:r>
              <a:rPr lang="zh-CN" altLang="zh-CN" sz="3600" b="1" kern="100" dirty="0">
                <a:solidFill>
                  <a:srgbClr val="FB1E0D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某一位置，左右移动光屏，直到光屏上出现清晰的像，此时光屏的位置就是像的位置。</a:t>
            </a:r>
            <a:endParaRPr lang="en-US" altLang="zh-CN" sz="3600" b="1" kern="100" dirty="0">
              <a:solidFill>
                <a:srgbClr val="FB1E0D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6869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57" t="8846" r="4967" b="12054"/>
          <a:stretch>
            <a:fillRect/>
          </a:stretch>
        </p:blipFill>
        <p:spPr bwMode="auto">
          <a:xfrm>
            <a:off x="539750" y="1844675"/>
            <a:ext cx="799306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70" name="组合 9"/>
          <p:cNvGrpSpPr>
            <a:grpSpLocks/>
          </p:cNvGrpSpPr>
          <p:nvPr/>
        </p:nvGrpSpPr>
        <p:grpSpPr bwMode="auto">
          <a:xfrm>
            <a:off x="4932363" y="1617663"/>
            <a:ext cx="1565275" cy="354012"/>
            <a:chOff x="5076056" y="1516867"/>
            <a:chExt cx="1566188" cy="353943"/>
          </a:xfrm>
        </p:grpSpPr>
        <p:sp>
          <p:nvSpPr>
            <p:cNvPr id="8" name="右箭头 7"/>
            <p:cNvSpPr/>
            <p:nvPr/>
          </p:nvSpPr>
          <p:spPr>
            <a:xfrm>
              <a:off x="5863915" y="1516867"/>
              <a:ext cx="778329" cy="3539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右箭头 8"/>
            <p:cNvSpPr/>
            <p:nvPr/>
          </p:nvSpPr>
          <p:spPr>
            <a:xfrm flipH="1">
              <a:off x="5076056" y="1529565"/>
              <a:ext cx="787859" cy="328548"/>
            </a:xfrm>
            <a:prstGeom prst="rightArrow">
              <a:avLst/>
            </a:prstGeom>
            <a:solidFill>
              <a:srgbClr val="EB241C"/>
            </a:solidFill>
            <a:ln>
              <a:solidFill>
                <a:srgbClr val="FB1E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</TotalTime>
  <Words>1476</Words>
  <Application>Microsoft Office PowerPoint</Application>
  <PresentationFormat>全屏显示(4:3)</PresentationFormat>
  <Paragraphs>274</Paragraphs>
  <Slides>23</Slides>
  <Notes>1</Notes>
  <HiddenSlides>0</HiddenSlides>
  <MMClips>3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默认设计模板</vt:lpstr>
      <vt:lpstr>Office 主题</vt:lpstr>
      <vt:lpstr>BMP 图像</vt:lpstr>
      <vt:lpstr>幻灯片 1</vt:lpstr>
      <vt:lpstr>幻灯片 2</vt:lpstr>
      <vt:lpstr>幻灯片 3</vt:lpstr>
      <vt:lpstr>预备知识：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China</cp:lastModifiedBy>
  <cp:revision>130</cp:revision>
  <dcterms:created xsi:type="dcterms:W3CDTF">2012-06-17T05:02:42Z</dcterms:created>
  <dcterms:modified xsi:type="dcterms:W3CDTF">2018-11-22T08:53:31Z</dcterms:modified>
</cp:coreProperties>
</file>