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5" r:id="rId2"/>
    <p:sldId id="260" r:id="rId3"/>
    <p:sldId id="262" r:id="rId4"/>
    <p:sldId id="263" r:id="rId5"/>
    <p:sldId id="264" r:id="rId6"/>
    <p:sldId id="266" r:id="rId7"/>
    <p:sldId id="268" r:id="rId8"/>
    <p:sldId id="269" r:id="rId9"/>
    <p:sldId id="271" r:id="rId10"/>
    <p:sldId id="274" r:id="rId11"/>
    <p:sldId id="275" r:id="rId12"/>
    <p:sldId id="277" r:id="rId13"/>
    <p:sldId id="278" r:id="rId14"/>
    <p:sldId id="279" r:id="rId15"/>
    <p:sldId id="281" r:id="rId16"/>
    <p:sldId id="282" r:id="rId17"/>
    <p:sldId id="284" r:id="rId18"/>
    <p:sldId id="285" r:id="rId19"/>
    <p:sldId id="296" r:id="rId20"/>
    <p:sldId id="288" r:id="rId21"/>
    <p:sldId id="289" r:id="rId22"/>
    <p:sldId id="291" r:id="rId23"/>
    <p:sldId id="292" r:id="rId24"/>
    <p:sldId id="294" r:id="rId25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7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专项综合全练(四)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9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5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" Type="http://schemas.openxmlformats.org/officeDocument/2006/relationships/notesSlide" Target="../notesSlides/notesSlide18.xml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53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41.bin"/><Relationship Id="rId5" Type="http://schemas.openxmlformats.org/officeDocument/2006/relationships/image" Target="../media/image56.jpeg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43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48.wmf"/><Relationship Id="rId31" Type="http://schemas.openxmlformats.org/officeDocument/2006/relationships/image" Target="../media/image54.wmf"/><Relationship Id="rId4" Type="http://schemas.openxmlformats.org/officeDocument/2006/relationships/image" Target="../media/image55.jpeg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7.wmf"/><Relationship Id="rId4" Type="http://schemas.openxmlformats.org/officeDocument/2006/relationships/oleObject" Target="../embeddings/oleObject4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63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5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52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70.wmf"/><Relationship Id="rId4" Type="http://schemas.openxmlformats.org/officeDocument/2006/relationships/oleObject" Target="../embeddings/oleObject5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0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44120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7832" y="3063732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专项综合全练(四)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6.(2019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广西桂林中考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一辆质量为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的摩托车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发动机功率为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32 kW,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托车在此功率下以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60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的速度匀速行驶了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求摩托车受到的重力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求这段时间摩托车发动机对摩托车所做的功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求摩托车这段时间通过的路程。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　(2)5.76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(3)30 km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(1)摩托车的重力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N;(2)这段时间摩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托车发动机对摩托车所做的功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=32 000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3 600 s=5.76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J;(3)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这段时间通过的路程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h=30 km。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672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7如图6是用滑轮组提升物体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受到的重力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。在匀速竖直提升物体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的过程中,物体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上升的速度大小为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滑轮组的机械效率为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 m/s,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=80%,绳重、轮与轴的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摩擦均可忽略不计。求: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900" kern="0" spc="-4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(1)绳子自由端的速度大小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(2)动滑轮所受的重力大小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59980"/>
            <a:ext cx="4381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48628"/>
            <a:ext cx="8467200" cy="3057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=2,则绳子自由端移动的速度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m/s=1 m/s;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(2)在忽略绳重、轮与轴的摩擦的情况下,滑轮组的机械效率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885" kern="0" spc="5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37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,代入数据解得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=125 N;(3)绳重、轮与轴的摩擦均可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忽略不计,则绳子自由端的拉力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77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=312.5 N,拉力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=312.5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m/s=312.5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14148" y="1700999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14148" y="1700999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496342"/>
          <a:ext cx="10572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6" imgW="28041600" imgH="16764000" progId="Equation.DSMT4">
                  <p:embed/>
                </p:oleObj>
              </mc:Choice>
              <mc:Fallback>
                <p:oleObj name="Equation" r:id="rId6" imgW="28041600" imgH="167640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000" y="2496342"/>
                        <a:ext cx="10572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41424" y="2496343"/>
          <a:ext cx="847725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8" imgW="22555200" imgH="16764000" progId="Equation.DSMT4">
                  <p:embed/>
                </p:oleObj>
              </mc:Choice>
              <mc:Fallback>
                <p:oleObj name="Equation" r:id="rId8" imgW="22555200" imgH="167640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1424" y="2496343"/>
                        <a:ext cx="847725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27217" y="3063084"/>
          <a:ext cx="8477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0" imgW="22555200" imgH="15240000" progId="Equation.DSMT4">
                  <p:embed/>
                </p:oleObj>
              </mc:Choice>
              <mc:Fallback>
                <p:oleObj name="Equation" r:id="rId10" imgW="22555200" imgH="152400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27217" y="3063084"/>
                        <a:ext cx="8477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19091" y="3082134"/>
          <a:ext cx="13049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12" imgW="34442400" imgH="14630400" progId="Equation.DSMT4">
                  <p:embed/>
                </p:oleObj>
              </mc:Choice>
              <mc:Fallback>
                <p:oleObj name="Equation" r:id="rId12" imgW="34442400" imgH="146304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19091" y="3082134"/>
                        <a:ext cx="13049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720000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(1)1 m/s　(2)125 N　(3)312.5 W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08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8.某课外科技小组的同学对自动冲水装置进行了研究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(如图7所示)。该装置主要由水箱、浮球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、盖板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和一个可以绕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点自由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转动的硬杆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构成,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为连接硬杆与盖板的细绳。随着水位的上升,盖板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所受的压力和浮球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所受的浮力均逐渐增加,当浮球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刚好浸没到水中时,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硬杆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处于水平状态,盖板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恰好被打开,水箱中的水通过排水管排出。实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地测量浮球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的体积为1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,盖板的横截面积为6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点到浮球球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点距离的3倍。不计硬杆、盖板以及浮球所受的重力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以及盖板的厚度,求:(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82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800" kern="0" spc="235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图7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(1)水箱内所能注入水的最大深度;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(2)在你以上的计算中忽略了硬杆、盖板以及浮球的重力,如果考虑它们的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重力,你认为设计时应采取哪些措施可保证自动冲水装置正常工作?(写出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一种措施即可)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50" y="1168654"/>
            <a:ext cx="3907574" cy="28207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62942"/>
            <a:ext cx="8467200" cy="5200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(1)水箱的水达到最深时,浮球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刚好浸没,由阿基米德原理可知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由杠杆平衡条件可知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N=30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水对盖板的压强为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1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-7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52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由液体压强公式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可知,水箱内水的最大深度为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9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147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 m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(2)考虑硬杆、盖板以及浮球的重力时,要使盖板被打开,应增大绳子的拉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力,可以适当增大浮球体积来增大浮力的大小(或使杠杆的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长一些等)。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0517" y="2796382"/>
          <a:ext cx="3810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4" imgW="10058400" imgH="14630400" progId="Equation.DSMT4">
                  <p:embed/>
                </p:oleObj>
              </mc:Choice>
              <mc:Fallback>
                <p:oleObj name="Equation" r:id="rId4" imgW="100584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0517" y="2796382"/>
                        <a:ext cx="3810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49834" y="2796381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6" imgW="4572000" imgH="14630400" progId="Equation.DSMT4">
                  <p:embed/>
                </p:oleObj>
              </mc:Choice>
              <mc:Fallback>
                <p:oleObj name="Equation" r:id="rId6" imgW="45720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9834" y="2796381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56749" y="3429799"/>
          <a:ext cx="35242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8" imgW="9448800" imgH="14935200" progId="Equation.DSMT4">
                  <p:embed/>
                </p:oleObj>
              </mc:Choice>
              <mc:Fallback>
                <p:oleObj name="Equation" r:id="rId8" imgW="9448800" imgH="149352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56749" y="3429799"/>
                        <a:ext cx="35242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53323" y="3439324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10" imgW="6400800" imgH="14630400" progId="Equation.DSMT4">
                  <p:embed/>
                </p:oleObj>
              </mc:Choice>
              <mc:Fallback>
                <p:oleObj name="Equation" r:id="rId10" imgW="6400800" imgH="14630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53323" y="3439324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35598" y="3439324"/>
          <a:ext cx="9906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12" imgW="26212800" imgH="14630400" progId="Equation.DSMT4">
                  <p:embed/>
                </p:oleObj>
              </mc:Choice>
              <mc:Fallback>
                <p:oleObj name="Equation" r:id="rId12" imgW="26212800" imgH="14630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35598" y="3439324"/>
                        <a:ext cx="9906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11949" y="4496606"/>
          <a:ext cx="4857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14" imgW="12801600" imgH="16764000" progId="Equation.DSMT4">
                  <p:embed/>
                </p:oleObj>
              </mc:Choice>
              <mc:Fallback>
                <p:oleObj name="Equation" r:id="rId14" imgW="12801600" imgH="16764000" progId="Equation.DSMT4">
                  <p:embed/>
                  <p:pic>
                    <p:nvPicPr>
                      <p:cNvPr id="0" name="图片 6150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1949" y="4496606"/>
                        <a:ext cx="4857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441873" y="4496606"/>
          <a:ext cx="22383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16" imgW="59131200" imgH="16764000" progId="Equation.DSMT4">
                  <p:embed/>
                </p:oleObj>
              </mc:Choice>
              <mc:Fallback>
                <p:oleObj name="Equation" r:id="rId16" imgW="59131200" imgH="16764000" progId="Equation.DSMT4">
                  <p:embed/>
                  <p:pic>
                    <p:nvPicPr>
                      <p:cNvPr id="0" name="图片 6151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41873" y="4496606"/>
                        <a:ext cx="22383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720000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(1)0.5 m　(2)适当增大浮球的体积(其他说法正确也可)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99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9.(独家原创试题)如图8所示,一人用大小为100 N的力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向右拉绳子,使甲、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乙两小船向中间靠拢。若在20 s内甲船向右运动了8 m,乙船向左运动了10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m,绳子对乙船的拉力为80 N。试计算: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(1)绳子对乙所做的功;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(2)人做功的功率。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65" kern="0" spc="387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图8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94" y="3333017"/>
            <a:ext cx="5470735" cy="21347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77579"/>
            <a:ext cx="8467200" cy="2471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(1)绳子的拉力对乙船所做的功: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m=800 J。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(2)乙船向左移动了10 m,这10 m绳子被人拉过去,同时甲船向右移动了8 m,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人必须把2段8 m的绳子都拉过去,故绳端共移动了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m+2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 m=26 m。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26 m=2 600 J,人做功的功率: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29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978803" y="2848770"/>
          <a:ext cx="3905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4" imgW="10363200" imgH="15240000" progId="Equation.DSMT4">
                  <p:embed/>
                </p:oleObj>
              </mc:Choice>
              <mc:Fallback>
                <p:oleObj name="Equation" r:id="rId4" imgW="10363200" imgH="15240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78803" y="2848770"/>
                        <a:ext cx="3905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13478" y="2867820"/>
          <a:ext cx="7048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6" imgW="18592800" imgH="14630400" progId="Equation.DSMT4">
                  <p:embed/>
                </p:oleObj>
              </mc:Choice>
              <mc:Fallback>
                <p:oleObj name="Equation" r:id="rId6" imgW="18592800" imgH="14630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13478" y="2867820"/>
                        <a:ext cx="7048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720000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(1)800 J　(2)130 W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59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10.(2019浙江杭州中考)如图9甲,有一轻质杆,左右各挂由同种金属制成、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)的实心物块后恰好水平平衡。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20" kern="0" spc="451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图9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(1)求左右悬挂点到支点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之比。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(2)将两物块分别浸没于水中(如图乙),杆将会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(选填“左端下降”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“右端下降”或“仍然平衡”),试通过推导说明。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72" y="1796696"/>
            <a:ext cx="6333955" cy="153718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85720" y="534909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(2)见解析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536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(1)轻质杆左右各挂物块后,根据杠杆的平衡条件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790" kern="0" spc="-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2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。(2)根据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-6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,可知同种金属制成的实心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物块的体积分别为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4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2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,当浸没水中后,实心物块受到的浮力分别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26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28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;轻质杆左右两边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受到的拉力分别为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820" kern="0" spc="26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1-</a:t>
            </a:r>
            <a:r>
              <a:rPr lang="zh-CN" altLang="en-US" sz="2820" kern="0" spc="-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820" kern="0" spc="28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1-</a:t>
            </a:r>
            <a:r>
              <a:rPr lang="zh-CN" altLang="en-US" sz="2820" kern="0" spc="-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 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1-</a:t>
            </a:r>
            <a:r>
              <a:rPr lang="zh-CN" altLang="en-US" sz="2820" kern="0" spc="-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1-</a:t>
            </a:r>
            <a:r>
              <a:rPr lang="zh-CN" altLang="en-US" sz="2820" kern="0" spc="-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560" kern="0" spc="-1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,故杠杆仍然平衡。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2940" y="3316008"/>
            <a:ext cx="190499" cy="561974"/>
          </a:xfrm>
          <a:prstGeom prst="rect">
            <a:avLst/>
          </a:prstGeom>
        </p:spPr>
      </p:pic>
      <p:pic>
        <p:nvPicPr>
          <p:cNvPr id="4" name="图片 4" descr="textimage1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782" y="3316008"/>
            <a:ext cx="190499" cy="561974"/>
          </a:xfrm>
          <a:prstGeom prst="rect">
            <a:avLst/>
          </a:prstGeom>
        </p:spPr>
      </p:pic>
      <p:pic>
        <p:nvPicPr>
          <p:cNvPr id="5" name="图片 5" descr="textimage1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180" y="4006763"/>
            <a:ext cx="190499" cy="561975"/>
          </a:xfrm>
          <a:prstGeom prst="rect">
            <a:avLst/>
          </a:prstGeom>
        </p:spPr>
      </p:pic>
      <p:pic>
        <p:nvPicPr>
          <p:cNvPr id="6" name="图片 6" descr="textimage1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1022" y="4006763"/>
            <a:ext cx="190500" cy="561975"/>
          </a:xfrm>
          <a:prstGeom prst="rect">
            <a:avLst/>
          </a:prstGeom>
        </p:spPr>
      </p:pic>
      <p:pic>
        <p:nvPicPr>
          <p:cNvPr id="7" name="图片 7" descr="textimage1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413" y="4006763"/>
            <a:ext cx="190500" cy="561975"/>
          </a:xfrm>
          <a:prstGeom prst="rect">
            <a:avLst/>
          </a:prstGeom>
        </p:spPr>
      </p:pic>
      <p:pic>
        <p:nvPicPr>
          <p:cNvPr id="8" name="图片 8" descr="textimage1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255" y="4006763"/>
            <a:ext cx="190499" cy="561974"/>
          </a:xfrm>
          <a:prstGeom prst="rect">
            <a:avLst/>
          </a:prstGeom>
        </p:spPr>
      </p:pic>
      <p:pic>
        <p:nvPicPr>
          <p:cNvPr id="9" name="图片 9" descr="textimage1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563" y="4006763"/>
            <a:ext cx="190499" cy="561974"/>
          </a:xfrm>
          <a:prstGeom prst="rect">
            <a:avLst/>
          </a:prstGeom>
        </p:spPr>
      </p:pic>
      <p:pic>
        <p:nvPicPr>
          <p:cNvPr id="10" name="图片 10" descr="textimage16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6405" y="4006763"/>
            <a:ext cx="190499" cy="561974"/>
          </a:xfrm>
          <a:prstGeom prst="rect">
            <a:avLst/>
          </a:prstGeom>
        </p:spPr>
      </p:pic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17950" y="1299595"/>
          <a:ext cx="285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6" imgW="7620000" imgH="16154400" progId="Equation.DSMT4">
                  <p:embed/>
                </p:oleObj>
              </mc:Choice>
              <mc:Fallback>
                <p:oleObj name="Equation" r:id="rId6" imgW="7620000" imgH="16154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7950" y="1299595"/>
                        <a:ext cx="2857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747849" y="1299595"/>
          <a:ext cx="3238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8" imgW="8534400" imgH="16154400" progId="Equation.DSMT4">
                  <p:embed/>
                </p:oleObj>
              </mc:Choice>
              <mc:Fallback>
                <p:oleObj name="Equation" r:id="rId8" imgW="8534400" imgH="161544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7849" y="1299595"/>
                        <a:ext cx="3238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408232" y="1301529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Equation" r:id="rId10" imgW="6400800" imgH="14630400" progId="Equation.DSMT4">
                  <p:embed/>
                </p:oleObj>
              </mc:Choice>
              <mc:Fallback>
                <p:oleObj name="Equation" r:id="rId10" imgW="6400800" imgH="14630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8232" y="1301529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55285" y="1976480"/>
          <a:ext cx="295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12" imgW="7924800" imgH="15849600" progId="Equation.DSMT4">
                  <p:embed/>
                </p:oleObj>
              </mc:Choice>
              <mc:Fallback>
                <p:oleObj name="Equation" r:id="rId12" imgW="7924800" imgH="158496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55285" y="1976480"/>
                        <a:ext cx="2952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684945" y="1976480"/>
          <a:ext cx="3238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Equation" r:id="rId14" imgW="8534400" imgH="15849600" progId="Equation.DSMT4">
                  <p:embed/>
                </p:oleObj>
              </mc:Choice>
              <mc:Fallback>
                <p:oleObj name="Equation" r:id="rId14" imgW="8534400" imgH="158496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84945" y="1976480"/>
                        <a:ext cx="32385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922888" y="2641739"/>
          <a:ext cx="69532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16" imgW="18288000" imgH="16459200" progId="Equation.DSMT4">
                  <p:embed/>
                </p:oleObj>
              </mc:Choice>
              <mc:Fallback>
                <p:oleObj name="Equation" r:id="rId16" imgW="18288000" imgH="164592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22888" y="2641739"/>
                        <a:ext cx="695324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809401" y="2641739"/>
          <a:ext cx="7143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Equation" r:id="rId18" imgW="18897600" imgH="16459200" progId="Equation.DSMT4">
                  <p:embed/>
                </p:oleObj>
              </mc:Choice>
              <mc:Fallback>
                <p:oleObj name="Equation" r:id="rId18" imgW="18897600" imgH="16459200" progId="Equation.DSMT4">
                  <p:embed/>
                  <p:pic>
                    <p:nvPicPr>
                      <p:cNvPr id="0" name="图片 8198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809401" y="2641739"/>
                        <a:ext cx="71437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226810" y="3332495"/>
          <a:ext cx="695324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20" imgW="18288000" imgH="16459200" progId="Equation.DSMT4">
                  <p:embed/>
                </p:oleObj>
              </mc:Choice>
              <mc:Fallback>
                <p:oleObj name="Equation" r:id="rId20" imgW="18288000" imgH="16459200" progId="Equation.DSMT4">
                  <p:embed/>
                  <p:pic>
                    <p:nvPicPr>
                      <p:cNvPr id="0" name="图片 8199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26810" y="3332495"/>
                        <a:ext cx="695324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836357" y="3332495"/>
          <a:ext cx="35242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22" imgW="9448800" imgH="16459200" progId="Equation.DSMT4">
                  <p:embed/>
                </p:oleObj>
              </mc:Choice>
              <mc:Fallback>
                <p:oleObj name="Equation" r:id="rId22" imgW="9448800" imgH="16459200" progId="Equation.DSMT4">
                  <p:embed/>
                  <p:pic>
                    <p:nvPicPr>
                      <p:cNvPr id="0" name="图片 8200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36357" y="3332495"/>
                        <a:ext cx="352424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40000" y="4061737"/>
          <a:ext cx="7143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24" imgW="18897600" imgH="16459200" progId="Equation.DSMT4">
                  <p:embed/>
                </p:oleObj>
              </mc:Choice>
              <mc:Fallback>
                <p:oleObj name="Equation" r:id="rId24" imgW="18897600" imgH="16459200" progId="Equation.DSMT4">
                  <p:embed/>
                  <p:pic>
                    <p:nvPicPr>
                      <p:cNvPr id="0" name="图片 8201"/>
                      <p:cNvPicPr>
                        <a:picLocks noChangeAspect="1"/>
                      </p:cNvPicPr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0000" y="4061737"/>
                        <a:ext cx="71437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168597" y="4061737"/>
          <a:ext cx="3524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26" imgW="9448800" imgH="16459200" progId="Equation.DSMT4">
                  <p:embed/>
                </p:oleObj>
              </mc:Choice>
              <mc:Fallback>
                <p:oleObj name="Equation" r:id="rId26" imgW="9448800" imgH="16459200" progId="Equation.DSMT4">
                  <p:embed/>
                  <p:pic>
                    <p:nvPicPr>
                      <p:cNvPr id="0" name="图片 8202"/>
                      <p:cNvPicPr>
                        <a:picLocks noChangeAspect="1"/>
                      </p:cNvPicPr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168597" y="4061737"/>
                        <a:ext cx="35242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4433830" y="4061737"/>
          <a:ext cx="3524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28" imgW="9448800" imgH="16459200" progId="Equation.DSMT4">
                  <p:embed/>
                </p:oleObj>
              </mc:Choice>
              <mc:Fallback>
                <p:oleObj name="Equation" r:id="rId28" imgW="9448800" imgH="16459200" progId="Equation.DSMT4">
                  <p:embed/>
                  <p:pic>
                    <p:nvPicPr>
                      <p:cNvPr id="0" name="图片 8203"/>
                      <p:cNvPicPr>
                        <a:picLocks noChangeAspect="1"/>
                      </p:cNvPicPr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33830" y="4061737"/>
                        <a:ext cx="35242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6583980" y="4061737"/>
          <a:ext cx="35242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30" imgW="9448800" imgH="16459200" progId="Equation.DSMT4">
                  <p:embed/>
                </p:oleObj>
              </mc:Choice>
              <mc:Fallback>
                <p:oleObj name="Equation" r:id="rId30" imgW="9448800" imgH="16459200" progId="Equation.DSMT4">
                  <p:embed/>
                  <p:pic>
                    <p:nvPicPr>
                      <p:cNvPr id="0" name="图片 8204"/>
                      <p:cNvPicPr>
                        <a:picLocks noChangeAspect="1"/>
                      </p:cNvPicPr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83980" y="4061737"/>
                        <a:ext cx="352424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48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力学综合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1.如图1所示的装置,用250 N的拉力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将重为400 N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的物体匀速提升2 m,下列计算结果正确的是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930" kern="0" spc="-13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A.总功为800 J　　B.有用功为500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C.额外功为300 J　　D.机械效率为80%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120105"/>
            <a:ext cx="333374" cy="94297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4420401"/>
            <a:ext cx="8467200" cy="22393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由图知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=2,则绳端移动的距离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m=4 m,拉力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m=1 000 J,A错;有用功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m=800 J,B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错;额外功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J-800 J=200 J,C错;滑轮组的机械效率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590" kern="0" spc="26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=80%,D正确。</a:t>
            </a:r>
            <a:endParaRPr lang="zh-CN" altLang="en-US" dirty="0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7786710" y="5420533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5" imgW="10363200" imgH="17068800" progId="Equation.DSMT4">
                  <p:embed/>
                </p:oleObj>
              </mc:Choice>
              <mc:Fallback>
                <p:oleObj name="Equation" r:id="rId5" imgW="10363200" imgH="1706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86710" y="5420533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85720" y="6134913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7" imgW="17678400" imgH="14630400" progId="Equation.DSMT4">
                  <p:embed/>
                </p:oleObj>
              </mc:Choice>
              <mc:Fallback>
                <p:oleObj name="Equation" r:id="rId7" imgW="17678400" imgH="14630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5720" y="6134913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42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11.小雨受到的重力为640 N,他站在水平地面上时对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地面的压强为1.6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(1)他用图10甲所示滑轮组匀速提升物体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,滑轮组的机械效率为90%(不计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绳重和摩擦),此时他对水平地面的压强为6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Pa。则物体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(2)如图乙所示,若他用此滑轮组从水下缓慢提起边长为0.3 m的正方体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(不计水的阻力、绳重和摩擦),当物体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的下表面所受水的压强为2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时,小雨对水平地面的压强为匀速提升物体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时对水平地面压强的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=?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67535" y="359493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67535" y="359493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930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75" kern="0" spc="177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图10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898" y="1225995"/>
            <a:ext cx="3359928" cy="306418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506334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(1)1 080 N　(2)6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75" kern="0" spc="-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0" kern="0" spc="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58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=240 N=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'=640 N-240 N=400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ηnF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=90%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N=1 080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9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132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m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=(0.3 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m=1.8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″=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 N=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″=640 N-120 N=520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N-1 080 N=120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520 N+180 N-120 N=1 620 N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76920" y="830304"/>
          <a:ext cx="352425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4" imgW="9448800" imgH="16154400" progId="Equation.DSMT4">
                  <p:embed/>
                </p:oleObj>
              </mc:Choice>
              <mc:Fallback>
                <p:oleObj name="Equation" r:id="rId4" imgW="9448800" imgH="16154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6920" y="830304"/>
                        <a:ext cx="352425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73494" y="822378"/>
          <a:ext cx="380999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6" imgW="10058400" imgH="16459200" progId="Equation.DSMT4">
                  <p:embed/>
                </p:oleObj>
              </mc:Choice>
              <mc:Fallback>
                <p:oleObj name="Equation" r:id="rId6" imgW="10058400" imgH="164592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3494" y="822378"/>
                        <a:ext cx="380999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98644" y="841763"/>
          <a:ext cx="1057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8" imgW="28041600" imgH="14630400" progId="Equation.DSMT4">
                  <p:embed/>
                </p:oleObj>
              </mc:Choice>
              <mc:Fallback>
                <p:oleObj name="Equation" r:id="rId8" imgW="28041600" imgH="146304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8644" y="841763"/>
                        <a:ext cx="10572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37783" y="2923537"/>
          <a:ext cx="48577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10" imgW="12801600" imgH="17068800" progId="Equation.DSMT4">
                  <p:embed/>
                </p:oleObj>
              </mc:Choice>
              <mc:Fallback>
                <p:oleObj name="Equation" r:id="rId10" imgW="12801600" imgH="17068800" progId="Equation.DSMT4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37783" y="2923537"/>
                        <a:ext cx="48577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67707" y="2906422"/>
          <a:ext cx="20478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12" imgW="54254400" imgH="16764000" progId="Equation.DSMT4">
                  <p:embed/>
                </p:oleObj>
              </mc:Choice>
              <mc:Fallback>
                <p:oleObj name="Equation" r:id="rId12" imgW="54254400" imgH="16764000" progId="Equation.DSMT4">
                  <p:embed/>
                  <p:pic>
                    <p:nvPicPr>
                      <p:cNvPr id="0" name="图片 1024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67707" y="2906422"/>
                        <a:ext cx="20478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879403" y="450598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14" imgW="4876800" imgH="14630400" progId="Equation.DSMT4">
                  <p:embed/>
                </p:oleObj>
              </mc:Choice>
              <mc:Fallback>
                <p:oleObj name="Equation" r:id="rId14" imgW="4876800" imgH="14630400" progId="Equation.DSMT4">
                  <p:embed/>
                  <p:pic>
                    <p:nvPicPr>
                      <p:cNvPr id="0" name="图片 1024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79403" y="450598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06318" y="450598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16" imgW="4876800" imgH="14630400" progId="Equation.DSMT4">
                  <p:embed/>
                </p:oleObj>
              </mc:Choice>
              <mc:Fallback>
                <p:oleObj name="Equation" r:id="rId16" imgW="4876800" imgH="14630400" progId="Equation.DSMT4">
                  <p:embed/>
                  <p:pic>
                    <p:nvPicPr>
                      <p:cNvPr id="0" name="图片 1024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06318" y="450598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=162 kg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32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35823" y="829646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4" imgW="9144000" imgH="15849600" progId="Equation.DSMT4">
                  <p:embed/>
                </p:oleObj>
              </mc:Choice>
              <mc:Fallback>
                <p:oleObj name="Equation" r:id="rId4" imgW="9144000" imgH="158496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5823" y="829646"/>
                        <a:ext cx="34290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22872" y="829646"/>
          <a:ext cx="752474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6" imgW="19812000" imgH="15849600" progId="Equation.DSMT4">
                  <p:embed/>
                </p:oleObj>
              </mc:Choice>
              <mc:Fallback>
                <p:oleObj name="Equation" r:id="rId6" imgW="19812000" imgH="158496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22872" y="829646"/>
                        <a:ext cx="752474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88417" y="1474322"/>
          <a:ext cx="342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8" imgW="9144000" imgH="16154400" progId="Equation.DSMT4">
                  <p:embed/>
                </p:oleObj>
              </mc:Choice>
              <mc:Fallback>
                <p:oleObj name="Equation" r:id="rId8" imgW="9144000" imgH="161544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8417" y="1474322"/>
                        <a:ext cx="3429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75466" y="1474991"/>
          <a:ext cx="761999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10" imgW="20116800" imgH="15849600" progId="Equation.DSMT4">
                  <p:embed/>
                </p:oleObj>
              </mc:Choice>
              <mc:Fallback>
                <p:oleObj name="Equation" r:id="rId10" imgW="20116800" imgH="158496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5466" y="1474991"/>
                        <a:ext cx="761999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88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独家原创试题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给你一根细线、一架天平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含砝码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、一个烧杯、适量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请你用以上器材测量一小金属块的密度。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简要写出实验步骤及要测量的物理量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针对你的实验步骤及对应的物理量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写出金属块密度的表达式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水的密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度已知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(1)①将天平放在水平台上,调节天平平衡;②在烧杯内盛入适量水,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测出它们的质量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;③用细线系住金属块,提着细线,将金属块放入烧杯,使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金属块全部浸入水中且不接触杯底,通过加减砝码和移动游码使天平再次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平衡,记下此时右盘中砝码的质量和游码所对的刻度值之和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;④将金属块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下沉到水底,放开细线,测出它们的总质量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金属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208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57290" y="5420533"/>
          <a:ext cx="619124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4" imgW="16459200" imgH="16154400" progId="Equation.DSMT4">
                  <p:embed/>
                </p:oleObj>
              </mc:Choice>
              <mc:Fallback>
                <p:oleObj name="Equation" r:id="rId4" imgW="16459200" imgH="161544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7290" y="5420533"/>
                        <a:ext cx="619124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314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2.如图2所示,斜面长3 m,高0.6 m,建筑工人用绳子在6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s内将重500 N的物体从其底端沿斜面向上匀速拉到顶端,拉力是150 N(忽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略绳子的重力)。则下列说法正确的是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80" kern="0" spc="265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图2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A.斜面对物体的摩擦力是50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B.拉力的功率是50 W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C.拉力所做的功是300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D.斜面的机械效率是80%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58" y="2270576"/>
            <a:ext cx="4031833" cy="15740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1405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拉力做的功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m=450 J,有用功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m=300 J,额外功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=450 J-300 J=150 J,由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可得,物体在斜面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上受到的摩擦力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13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N,A正确、C错误;拉力的功率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15" kern="0" spc="38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 W,B错误;斜面的机械效率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66.7%,D错误。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48252" y="1724330"/>
          <a:ext cx="3905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4" imgW="10363200" imgH="15240000" progId="Equation.DSMT4">
                  <p:embed/>
                </p:oleObj>
              </mc:Choice>
              <mc:Fallback>
                <p:oleObj name="Equation" r:id="rId4" imgW="10363200" imgH="152400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8252" y="1724330"/>
                        <a:ext cx="3905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82926" y="1745017"/>
          <a:ext cx="495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6" imgW="13106400" imgH="14630400" progId="Equation.DSMT4">
                  <p:embed/>
                </p:oleObj>
              </mc:Choice>
              <mc:Fallback>
                <p:oleObj name="Equation" r:id="rId6" imgW="13106400" imgH="14630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2926" y="1745017"/>
                        <a:ext cx="4953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72962" y="1734748"/>
          <a:ext cx="381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8" imgW="10058400" imgH="14935200" progId="Equation.DSMT4">
                  <p:embed/>
                </p:oleObj>
              </mc:Choice>
              <mc:Fallback>
                <p:oleObj name="Equation" r:id="rId8" imgW="10058400" imgH="149352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72962" y="1734748"/>
                        <a:ext cx="381000" cy="561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2456319"/>
          <a:ext cx="5143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10" imgW="13716000" imgH="14630400" progId="Equation.DSMT4">
                  <p:embed/>
                </p:oleObj>
              </mc:Choice>
              <mc:Fallback>
                <p:oleObj name="Equation" r:id="rId10" imgW="13716000" imgH="146304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2456319"/>
                        <a:ext cx="5143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42859" y="2427893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12" imgW="10363200" imgH="17068800" progId="Equation.DSMT4">
                  <p:embed/>
                </p:oleObj>
              </mc:Choice>
              <mc:Fallback>
                <p:oleObj name="Equation" r:id="rId12" imgW="10363200" imgH="170688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42859" y="2427893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77533" y="2456319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14" imgW="13716000" imgH="14630400" progId="Equation.DSMT4">
                  <p:embed/>
                </p:oleObj>
              </mc:Choice>
              <mc:Fallback>
                <p:oleObj name="Equation" r:id="rId14" imgW="13716000" imgH="146304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77533" y="2456319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3.(2019山东淄博周村二模)把汤匙放在手指上,仔细调节使其在手指上平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衡,如图3所示,汤匙在手指上的左侧部分质量为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,右侧部分的质量为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825" kern="0" spc="85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D.无法判断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80" y="2246249"/>
            <a:ext cx="1789313" cy="147079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85720" y="4920467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由图可知,汤匙是一个杠杆,由杠杆平衡条件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可知,力臂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越大,重力越小,左侧力臂大于右侧力臂,因此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99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4.(2019广东广州中山二模)如图4所示,一根轻质木杆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端细线下挂一重50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N的物体,静止在水平地面上,物体的底面积是200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 cm,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cm,在杠杆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点施加竖直向下的力为30 N,此时,物体受到杠杆对它的拉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N,物体受到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个力的作用,物体对地面的压强是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05" kern="0" spc="240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图4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77" y="3134517"/>
            <a:ext cx="3767770" cy="20535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44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10　三　2 000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根据杠杆平衡条件得,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,代入已知条件可得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N;力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的作用是相互的,物体对杠杆有拉力,杠杆给物体一个大小相等的力,故杠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杆对物体的拉力大小是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N,物体受到杠杆的拉力、重力和地面的支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持力,即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,物体受到的支持力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N-10 N=40 N,力的作用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是相互的,物体对地面的压力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 N,故物体对地面的压强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590" kern="0" spc="7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=2 000 Pa。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04169" y="3082133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04169" y="3082133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3653638"/>
          <a:ext cx="12192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6" imgW="32308800" imgH="14630400" progId="Equation.DSMT4">
                  <p:embed/>
                </p:oleObj>
              </mc:Choice>
              <mc:Fallback>
                <p:oleObj name="Equation" r:id="rId6" imgW="323088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000" y="3653638"/>
                        <a:ext cx="12192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72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5.如图5所示,一重为750 N、密度为5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金属块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沉在水中的斜面上,在沿斜面向上的拉力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作用下,金属块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以0.2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m/s的速度沿斜面匀速上升,斜面的倾角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,此时斜面的机械效率为75%,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若不计水的阻力,则金属块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55" kern="0" spc="235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图5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48" y="2893889"/>
            <a:ext cx="3745127" cy="22453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222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100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1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36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,金属块受到的浮力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N;斜面机械效率为75%,则不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用斜面做功与用斜面做功的比值为75%,不用斜面做功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=(750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N-150 N)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,斜面倾角为30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,根据勾股定理可知物体在斜面上通过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,用斜面做的功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4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=75%,解得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N;使用斜面拉动金属块时所做的额外功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44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77285" y="1248559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7285" y="1248559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9559" y="1277129"/>
          <a:ext cx="333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6" imgW="8839200" imgH="15849600" progId="Equation.DSMT4">
                  <p:embed/>
                </p:oleObj>
              </mc:Choice>
              <mc:Fallback>
                <p:oleObj name="Equation" r:id="rId6" imgW="8839200" imgH="158496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9559" y="1277129"/>
                        <a:ext cx="3333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37084" y="1248558"/>
          <a:ext cx="20859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8" imgW="55168800" imgH="15849600" progId="Equation.DSMT4">
                  <p:embed/>
                </p:oleObj>
              </mc:Choice>
              <mc:Fallback>
                <p:oleObj name="Equation" r:id="rId8" imgW="55168800" imgH="158496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37084" y="1248558"/>
                        <a:ext cx="20859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88355" y="3272636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0" imgW="10363200" imgH="17068800" progId="Equation.DSMT4">
                  <p:embed/>
                </p:oleObj>
              </mc:Choice>
              <mc:Fallback>
                <p:oleObj name="Equation" r:id="rId10" imgW="10363200" imgH="1706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88355" y="3272636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23029" y="3348831"/>
          <a:ext cx="8953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12" imgW="23774400" imgH="14630400" progId="Equation.DSMT4">
                  <p:embed/>
                </p:oleObj>
              </mc:Choice>
              <mc:Fallback>
                <p:oleObj name="Equation" r:id="rId12" imgW="23774400" imgH="146304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23029" y="3348831"/>
                        <a:ext cx="8953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8685" y="4420401"/>
          <a:ext cx="390524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14" imgW="10363200" imgH="15240000" progId="Equation.DSMT4">
                  <p:embed/>
                </p:oleObj>
              </mc:Choice>
              <mc:Fallback>
                <p:oleObj name="Equation" r:id="rId14" imgW="10363200" imgH="15240000" progId="Equation.DSMT4">
                  <p:embed/>
                  <p:pic>
                    <p:nvPicPr>
                      <p:cNvPr id="0" name="图片 4102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08685" y="4420401"/>
                        <a:ext cx="390524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943360" y="4491839"/>
          <a:ext cx="895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16" imgW="23774400" imgH="14630400" progId="Equation.DSMT4">
                  <p:embed/>
                </p:oleObj>
              </mc:Choice>
              <mc:Fallback>
                <p:oleObj name="Equation" r:id="rId16" imgW="23774400" imgH="14630400" progId="Equation.DSMT4">
                  <p:embed/>
                  <p:pic>
                    <p:nvPicPr>
                      <p:cNvPr id="0" name="图片 4103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43360" y="4491839"/>
                        <a:ext cx="8953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318</Words>
  <Application>Microsoft Office PowerPoint</Application>
  <PresentationFormat>自定义</PresentationFormat>
  <Paragraphs>116</Paragraphs>
  <Slides>24</Slides>
  <Notes>23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45</cp:revision>
  <dcterms:created xsi:type="dcterms:W3CDTF">2019-10-10T03:30:00Z</dcterms:created>
  <dcterms:modified xsi:type="dcterms:W3CDTF">2020-04-10T13:16:19Z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