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2EDC-1BFB-4320-A3F8-E32F2BB80749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75A90-9B85-46A8-81D9-EBC0DE58B5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675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85E3E-9C56-4C66-B0D0-93EB041E7F26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63C8EC-4D58-441F-943E-7FAFFF25DFB9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2685F8-B08C-454D-BF51-D1575608E8D6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765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A5B86D-6100-4ED1-9A51-EE15BFF759EA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277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080D10-5C01-4E1F-835E-CD675924EC38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958D8E-ABBA-4287-824D-94401B29854A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9950"/>
            <a:ext cx="914400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87"/>
          <p:cNvGrpSpPr>
            <a:grpSpLocks/>
          </p:cNvGrpSpPr>
          <p:nvPr/>
        </p:nvGrpSpPr>
        <p:grpSpPr bwMode="auto">
          <a:xfrm>
            <a:off x="2589213" y="3035300"/>
            <a:ext cx="3779837" cy="1577975"/>
            <a:chOff x="6240567" y="2900570"/>
            <a:chExt cx="3915294" cy="1916713"/>
          </a:xfrm>
        </p:grpSpPr>
        <p:grpSp>
          <p:nvGrpSpPr>
            <p:cNvPr id="3" name="组合 72"/>
            <p:cNvGrpSpPr>
              <a:grpSpLocks/>
            </p:cNvGrpSpPr>
            <p:nvPr/>
          </p:nvGrpSpPr>
          <p:grpSpPr bwMode="auto">
            <a:xfrm>
              <a:off x="6341196" y="2900570"/>
              <a:ext cx="3814665" cy="1916713"/>
              <a:chOff x="6341196" y="2900570"/>
              <a:chExt cx="3814665" cy="191671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340874" y="2900570"/>
                <a:ext cx="3814987" cy="1905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新课标沪粤版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chemeClr val="accent3"/>
                    </a:solidFill>
                  </a:rPr>
                  <a:t>物理</a:t>
                </a:r>
                <a:endParaRPr lang="en-US" altLang="zh-CN" dirty="0" smtClean="0">
                  <a:solidFill>
                    <a:schemeClr val="accent3"/>
                  </a:solidFill>
                </a:endParaRPr>
              </a:p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mtClean="0">
                    <a:solidFill>
                      <a:srgbClr val="FF0000"/>
                    </a:solidFill>
                  </a:rPr>
                  <a:t> 九年级</a:t>
                </a:r>
                <a:r>
                  <a:rPr lang="zh-CN" altLang="en-US" dirty="0" smtClean="0">
                    <a:solidFill>
                      <a:srgbClr val="FF0000"/>
                    </a:solidFill>
                  </a:rPr>
                  <a:t>下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938" y="3087614"/>
                <a:ext cx="3694947" cy="1729669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4" name="组合 45"/>
            <p:cNvGrpSpPr>
              <a:grpSpLocks/>
            </p:cNvGrpSpPr>
            <p:nvPr/>
          </p:nvGrpSpPr>
          <p:grpSpPr bwMode="auto"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226" name="Freeform 16"/>
              <p:cNvSpPr>
                <a:spLocks/>
              </p:cNvSpPr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148399 w 758"/>
                  <a:gd name="T1" fmla="*/ 564858 h 1081"/>
                  <a:gd name="T2" fmla="*/ 396080 w 758"/>
                  <a:gd name="T3" fmla="*/ 0 h 1081"/>
                  <a:gd name="T4" fmla="*/ 0 w 758"/>
                  <a:gd name="T5" fmla="*/ 150489 h 1081"/>
                  <a:gd name="T6" fmla="*/ 148399 w 758"/>
                  <a:gd name="T7" fmla="*/ 564858 h 10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8"/>
                  <a:gd name="T13" fmla="*/ 0 h 1081"/>
                  <a:gd name="T14" fmla="*/ 758 w 758"/>
                  <a:gd name="T15" fmla="*/ 1081 h 10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7" name="Freeform 30"/>
              <p:cNvSpPr>
                <a:spLocks/>
              </p:cNvSpPr>
              <p:nvPr/>
            </p:nvSpPr>
            <p:spPr bwMode="auto">
              <a:xfrm rot="-6303818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25714 w 261"/>
                  <a:gd name="T3" fmla="*/ 329602 h 312"/>
                  <a:gd name="T4" fmla="*/ 125714 w 261"/>
                  <a:gd name="T5" fmla="*/ 329602 h 312"/>
                  <a:gd name="T6" fmla="*/ 275725 w 261"/>
                  <a:gd name="T7" fmla="*/ 0 h 312"/>
                  <a:gd name="T8" fmla="*/ 0 w 261"/>
                  <a:gd name="T9" fmla="*/ 0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1"/>
                  <a:gd name="T16" fmla="*/ 0 h 312"/>
                  <a:gd name="T17" fmla="*/ 261 w 261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400474 w 1067"/>
                  <a:gd name="T1" fmla="*/ 0 h 793"/>
                  <a:gd name="T2" fmla="*/ 0 w 1067"/>
                  <a:gd name="T3" fmla="*/ 147489 h 793"/>
                  <a:gd name="T4" fmla="*/ 546427 w 1067"/>
                  <a:gd name="T5" fmla="*/ 406107 h 793"/>
                  <a:gd name="T6" fmla="*/ 400474 w 1067"/>
                  <a:gd name="T7" fmla="*/ 0 h 7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7"/>
                  <a:gd name="T13" fmla="*/ 0 h 793"/>
                  <a:gd name="T14" fmla="*/ 1067 w 1067"/>
                  <a:gd name="T15" fmla="*/ 793 h 7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7838" y="2343150"/>
            <a:ext cx="2908300" cy="62388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 smtClean="0">
                <a:solidFill>
                  <a:schemeClr val="accent1">
                    <a:lumMod val="75000"/>
                  </a:schemeClr>
                </a:solidFill>
              </a:rPr>
              <a:t>学科素养课件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2425" y="39688"/>
            <a:ext cx="6226175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439495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太阳能的利用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144838" y="1146175"/>
            <a:ext cx="5662612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一名法国设计师设计出“太阳能树”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它的外形与普通盆栽很像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但“长”出来的是数块太阳能板叶子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可根据太阳的方向调整每块太阳能板的位置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从而确保最大限度地吸收太阳能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最后将能量储存在太阳能树底座内置的蓄电池内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底座上还拥有一个</a:t>
            </a:r>
            <a:r>
              <a:rPr lang="en-US" altLang="zh-CN" sz="2000" b="1" dirty="0">
                <a:latin typeface="Calibri" pitchFamily="34" charset="0"/>
              </a:rPr>
              <a:t>USB</a:t>
            </a:r>
            <a:r>
              <a:rPr lang="zh-CN" altLang="zh-CN" sz="2000" b="1" dirty="0">
                <a:latin typeface="Calibri" pitchFamily="34" charset="0"/>
              </a:rPr>
              <a:t>输出口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可以为手机充电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且其输出电压可根据实际需要进行调节</a:t>
            </a:r>
            <a:r>
              <a:rPr lang="en-US" altLang="zh-CN" sz="2000" b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yh486.jpg" descr="id:2147509185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975" y="1992313"/>
            <a:ext cx="2490788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030572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核能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73150" y="1612900"/>
            <a:ext cx="6727825" cy="169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1.</a:t>
            </a:r>
            <a:r>
              <a:rPr lang="zh-CN" altLang="zh-CN" sz="2400" b="1" dirty="0">
                <a:latin typeface="Calibri" pitchFamily="34" charset="0"/>
              </a:rPr>
              <a:t>原子核分裂或聚合前需要储存能量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分裂或聚合后需要释放能量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前者不是核能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后者才是核能</a:t>
            </a:r>
            <a:r>
              <a:rPr lang="en-US" altLang="zh-CN" sz="2400" b="1" dirty="0">
                <a:latin typeface="Calibri" pitchFamily="34" charset="0"/>
              </a:rPr>
              <a:t>;</a:t>
            </a:r>
            <a:endParaRPr lang="zh-CN" altLang="zh-CN" sz="24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Calibri" pitchFamily="34" charset="0"/>
              </a:rPr>
              <a:t>2.</a:t>
            </a:r>
            <a:r>
              <a:rPr lang="zh-CN" altLang="zh-CN" sz="2400" b="1" dirty="0">
                <a:latin typeface="Calibri" pitchFamily="34" charset="0"/>
              </a:rPr>
              <a:t>核能和内能不是一个概念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容意混淆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030572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核能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186739" y="3075806"/>
            <a:ext cx="6726238" cy="127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1" dirty="0">
                <a:latin typeface="Calibri" pitchFamily="34" charset="0"/>
              </a:rPr>
              <a:t>                    1 kg                                                               200</a:t>
            </a:r>
            <a:r>
              <a:rPr lang="zh-CN" altLang="zh-CN" sz="2000" b="1" dirty="0">
                <a:latin typeface="Calibri" pitchFamily="34" charset="0"/>
              </a:rPr>
              <a:t>辆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Calibri" pitchFamily="34" charset="0"/>
              </a:rPr>
              <a:t>1</a:t>
            </a:r>
            <a:r>
              <a:rPr lang="zh-CN" altLang="zh-CN" sz="2000" b="1" dirty="0">
                <a:latin typeface="Calibri" pitchFamily="34" charset="0"/>
              </a:rPr>
              <a:t>千克的铀全部裂变释放的能量相当于</a:t>
            </a:r>
            <a:r>
              <a:rPr lang="en-US" altLang="zh-CN" sz="2000" b="1" dirty="0">
                <a:latin typeface="Calibri" pitchFamily="34" charset="0"/>
              </a:rPr>
              <a:t>2700</a:t>
            </a:r>
            <a:r>
              <a:rPr lang="zh-CN" altLang="zh-CN" sz="2000" b="1" dirty="0">
                <a:latin typeface="Calibri" pitchFamily="34" charset="0"/>
              </a:rPr>
              <a:t>吨的煤完全燃烧释放的能量</a:t>
            </a:r>
            <a:r>
              <a:rPr lang="en-US" altLang="zh-CN" sz="2000" b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yh490.jpg" descr="id:2147509264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672" y="1255465"/>
            <a:ext cx="2033588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yh491.jpg" descr="id:2147509271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8104" y="865180"/>
            <a:ext cx="1751013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030572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核能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316038" y="1563638"/>
            <a:ext cx="6726237" cy="169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latin typeface="Calibri" pitchFamily="34" charset="0"/>
              </a:rPr>
              <a:t>核电站、原子弹是典型的核裂变的应用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但它们有着重要的区别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即核电站的链式反应是可控的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而原子弹的链式反应是不可控的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030572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197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核能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641569" y="1497841"/>
            <a:ext cx="768072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Calibri" pitchFamily="34" charset="0"/>
              </a:rPr>
              <a:t>一个氘核由一个质子和一个中子组成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一个氚核由一个质子和两个中子组成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它们发生聚变反应结合成由两个质子和两个中子组成的氦核时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要放出一个中子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并释放出核能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Calibri" pitchFamily="34" charset="0"/>
              </a:rPr>
              <a:t>聚变需要在几百万摄氏度的高温下才能发生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因此聚变又叫热核反应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第二十章</a:t>
            </a:r>
          </a:p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能源与能量守恒定律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1927225" y="2179638"/>
            <a:ext cx="54784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能的转化与能量守恒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402171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能量守恒定律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44575" y="3003798"/>
            <a:ext cx="6726237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Calibri" pitchFamily="34" charset="0"/>
              </a:rPr>
              <a:t>汽车制动后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机械能并没有消失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由于摩擦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它们转化成轮胎、地面和空气的内能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en-US" sz="2000" b="1" dirty="0">
                <a:latin typeface="Calibri" pitchFamily="34" charset="0"/>
              </a:rPr>
              <a:t>也就是能的总量是不变的</a:t>
            </a:r>
            <a:r>
              <a:rPr lang="en-US" altLang="zh-CN" sz="20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yh505.jpg" descr="id:2147509709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8170" y="987574"/>
            <a:ext cx="4533708" cy="17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61547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612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能在转移和转化过程中的方向性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899592" y="2737049"/>
            <a:ext cx="79928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在热传递的过程中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热量只能自发地从高温物体转移到低温物体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不能相反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r>
              <a:rPr lang="zh-CN" altLang="en-US" sz="2400" b="1" dirty="0">
                <a:latin typeface="Calibri" pitchFamily="34" charset="0"/>
              </a:rPr>
              <a:t>如果要使热量从低温物体转移到高温物体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就需要消耗其他形式的能量</a:t>
            </a:r>
            <a:r>
              <a:rPr lang="en-US" altLang="zh-CN" sz="2400" b="1" dirty="0">
                <a:latin typeface="Calibri" pitchFamily="34" charset="0"/>
              </a:rPr>
              <a:t>. </a:t>
            </a:r>
            <a:r>
              <a:rPr lang="zh-CN" altLang="en-US" sz="2400" b="1" dirty="0">
                <a:latin typeface="Calibri" pitchFamily="34" charset="0"/>
              </a:rPr>
              <a:t>例如电冰箱就需要消耗电能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yh510.jpg" descr="id:2147509780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776" y="847924"/>
            <a:ext cx="3548062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615470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612775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能在转移和转化过程中的方向性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2910917" y="3700462"/>
            <a:ext cx="42025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没有被有效利用的内能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yh512.jpg" descr="id:2147509794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0917" y="987574"/>
            <a:ext cx="3249141" cy="253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第二十章</a:t>
            </a:r>
          </a:p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能源与能量守恒定律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1731963" y="2189163"/>
            <a:ext cx="63246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能源、环境与可持续发展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第二十章</a:t>
            </a:r>
          </a:p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能源与能量守恒定律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673350" y="2171700"/>
            <a:ext cx="46323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能源和能源危机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140915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能源与环境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465263" y="3859213"/>
            <a:ext cx="6877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 b="1" dirty="0">
                <a:latin typeface="Calibri" pitchFamily="34" charset="0"/>
              </a:rPr>
              <a:t>汽车尾气</a:t>
            </a:r>
            <a:r>
              <a:rPr lang="en-US" altLang="zh-CN" sz="2000" b="1" dirty="0">
                <a:latin typeface="Calibri" pitchFamily="34" charset="0"/>
              </a:rPr>
              <a:t>                                                           </a:t>
            </a:r>
            <a:r>
              <a:rPr lang="zh-CN" altLang="zh-CN" sz="2000" b="1" dirty="0">
                <a:latin typeface="Calibri" pitchFamily="34" charset="0"/>
              </a:rPr>
              <a:t>乱砍滥伐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yh520.jpg" descr="id:2147510088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600" y="1411593"/>
            <a:ext cx="20939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yh521.jpg" descr="id:2147510095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1419622"/>
            <a:ext cx="3219712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41299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40497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能源与可持续发展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679575" y="3570288"/>
            <a:ext cx="969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 b="1" dirty="0">
                <a:latin typeface="Calibri" pitchFamily="34" charset="0"/>
              </a:rPr>
              <a:t>太阳能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yh522.jpg" descr="id:2147510159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4575" y="1639888"/>
            <a:ext cx="203835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yh523.jpg" descr="id:2147510166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3975" y="1631950"/>
            <a:ext cx="2033588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389438" y="3554413"/>
            <a:ext cx="969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 b="1" dirty="0">
                <a:latin typeface="Calibri" pitchFamily="34" charset="0"/>
              </a:rPr>
              <a:t>风能</a:t>
            </a: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7200900" y="3575050"/>
            <a:ext cx="969963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 b="1" dirty="0">
                <a:latin typeface="Calibri" pitchFamily="34" charset="0"/>
              </a:rPr>
              <a:t>水能</a:t>
            </a:r>
          </a:p>
        </p:txBody>
      </p:sp>
      <p:pic>
        <p:nvPicPr>
          <p:cNvPr id="39946" name="yh524.jpg" descr="id:2147510173;FounderC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21450" y="1649413"/>
            <a:ext cx="215582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8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spcFirstLastPara="1" wrap="none" lIns="68580" tIns="34290" rIns="68580" bIns="3429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475" y="123825"/>
            <a:ext cx="322897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6700"/>
            <a:ext cx="91836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14350"/>
            <a:ext cx="51339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4300" y="3448050"/>
            <a:ext cx="4251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00" y="-3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4441737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43957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人类利用能源的历程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199799" y="3507854"/>
            <a:ext cx="71602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煤、石油、天然气是当今世界一次能源的三大支柱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yh475.jpg" descr="id:2147508809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4238" y="1776413"/>
            <a:ext cx="1930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yh476.jpg" descr="id:2147508816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60738" y="1846263"/>
            <a:ext cx="2085975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yh477.jpg" descr="id:2147508823;FounderC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8550" y="1831975"/>
            <a:ext cx="2084388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4441737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43957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人类利用能源的历程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43608" y="1758145"/>
            <a:ext cx="73326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Calibri" pitchFamily="34" charset="0"/>
              </a:rPr>
              <a:t>能量与能源之间既有区别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又有联系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不可混为一谈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3112924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0114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能源的分类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892154" y="1707654"/>
            <a:ext cx="704120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Calibri" pitchFamily="34" charset="0"/>
              </a:rPr>
              <a:t>生活中使用的汽油是通过石油炼制而成的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而煤气不同于天然气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所以汽油和煤气是二次能源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en-US" sz="2400" b="1" dirty="0">
                <a:latin typeface="Calibri" pitchFamily="34" charset="0"/>
              </a:rPr>
              <a:t>石油和天然气是一次能源</a:t>
            </a:r>
            <a:r>
              <a:rPr lang="en-US" altLang="zh-CN" sz="2400" b="1" dirty="0">
                <a:latin typeface="Calibri" pitchFamily="34" charset="0"/>
              </a:rPr>
              <a:t>.</a:t>
            </a: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3112924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26654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能源危机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419225" y="3201987"/>
            <a:ext cx="67262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>
                <a:latin typeface="Calibri" pitchFamily="34" charset="0"/>
              </a:rPr>
              <a:t>如果把全世界的能源消耗量折合成热值为</a:t>
            </a:r>
            <a:r>
              <a:rPr lang="en-US" altLang="zh-CN" sz="2000" b="1">
                <a:latin typeface="Calibri" pitchFamily="34" charset="0"/>
              </a:rPr>
              <a:t>2.93×10</a:t>
            </a:r>
            <a:r>
              <a:rPr lang="en-US" altLang="zh-CN" sz="2000" b="1" baseline="30000">
                <a:latin typeface="Calibri" pitchFamily="34" charset="0"/>
              </a:rPr>
              <a:t>7</a:t>
            </a:r>
            <a:r>
              <a:rPr lang="en-US" altLang="zh-CN" sz="2000" b="1">
                <a:latin typeface="Calibri" pitchFamily="34" charset="0"/>
              </a:rPr>
              <a:t> J/ kg</a:t>
            </a:r>
            <a:r>
              <a:rPr lang="zh-CN" altLang="zh-CN" sz="2000" b="1">
                <a:latin typeface="Calibri" pitchFamily="34" charset="0"/>
              </a:rPr>
              <a:t>的标准煤来计算</a:t>
            </a:r>
            <a:r>
              <a:rPr lang="en-US" altLang="zh-CN" sz="2000" b="1">
                <a:latin typeface="Calibri" pitchFamily="34" charset="0"/>
              </a:rPr>
              <a:t>,1950</a:t>
            </a:r>
            <a:r>
              <a:rPr lang="zh-CN" altLang="zh-CN" sz="2000" b="1">
                <a:latin typeface="Calibri" pitchFamily="34" charset="0"/>
              </a:rPr>
              <a:t>年为</a:t>
            </a:r>
            <a:r>
              <a:rPr lang="en-US" altLang="zh-CN" sz="2000" b="1">
                <a:latin typeface="Calibri" pitchFamily="34" charset="0"/>
              </a:rPr>
              <a:t>26</a:t>
            </a:r>
            <a:r>
              <a:rPr lang="zh-CN" altLang="zh-CN" sz="2000" b="1">
                <a:latin typeface="Calibri" pitchFamily="34" charset="0"/>
              </a:rPr>
              <a:t>亿吨</a:t>
            </a:r>
            <a:r>
              <a:rPr lang="en-US" altLang="zh-CN" sz="2000" b="1">
                <a:latin typeface="Calibri" pitchFamily="34" charset="0"/>
              </a:rPr>
              <a:t>,1987</a:t>
            </a:r>
            <a:r>
              <a:rPr lang="zh-CN" altLang="zh-CN" sz="2000" b="1">
                <a:latin typeface="Calibri" pitchFamily="34" charset="0"/>
              </a:rPr>
              <a:t>年为</a:t>
            </a:r>
            <a:r>
              <a:rPr lang="en-US" altLang="zh-CN" sz="2000" b="1">
                <a:latin typeface="Calibri" pitchFamily="34" charset="0"/>
              </a:rPr>
              <a:t>110</a:t>
            </a:r>
            <a:r>
              <a:rPr lang="zh-CN" altLang="zh-CN" sz="2000" b="1">
                <a:latin typeface="Calibri" pitchFamily="34" charset="0"/>
              </a:rPr>
              <a:t>多亿吨</a:t>
            </a:r>
            <a:r>
              <a:rPr lang="en-US" altLang="zh-CN" sz="2000" b="1">
                <a:latin typeface="Calibri" pitchFamily="34" charset="0"/>
              </a:rPr>
              <a:t>,2003</a:t>
            </a:r>
            <a:r>
              <a:rPr lang="zh-CN" altLang="zh-CN" sz="2000" b="1">
                <a:latin typeface="Calibri" pitchFamily="34" charset="0"/>
              </a:rPr>
              <a:t>年接近</a:t>
            </a:r>
            <a:r>
              <a:rPr lang="en-US" altLang="zh-CN" sz="2000" b="1">
                <a:latin typeface="Calibri" pitchFamily="34" charset="0"/>
              </a:rPr>
              <a:t>140</a:t>
            </a:r>
            <a:r>
              <a:rPr lang="zh-CN" altLang="zh-CN" sz="2000" b="1">
                <a:latin typeface="Calibri" pitchFamily="34" charset="0"/>
              </a:rPr>
              <a:t>亿吨</a:t>
            </a:r>
            <a:r>
              <a:rPr lang="en-US" altLang="zh-CN" sz="2000" b="1">
                <a:latin typeface="Calibri" pitchFamily="34" charset="0"/>
              </a:rPr>
              <a:t>,2007</a:t>
            </a:r>
            <a:r>
              <a:rPr lang="zh-CN" altLang="zh-CN" sz="2000" b="1">
                <a:latin typeface="Calibri" pitchFamily="34" charset="0"/>
              </a:rPr>
              <a:t>年达到</a:t>
            </a:r>
            <a:r>
              <a:rPr lang="en-US" altLang="zh-CN" sz="2000" b="1">
                <a:latin typeface="Calibri" pitchFamily="34" charset="0"/>
              </a:rPr>
              <a:t>160 </a:t>
            </a:r>
            <a:r>
              <a:rPr lang="zh-CN" altLang="zh-CN" sz="2000" b="1">
                <a:latin typeface="Calibri" pitchFamily="34" charset="0"/>
              </a:rPr>
              <a:t>亿吨</a:t>
            </a:r>
            <a:r>
              <a:rPr lang="en-US" altLang="zh-CN" sz="2000" b="1">
                <a:latin typeface="Calibri" pitchFamily="34" charset="0"/>
              </a:rPr>
              <a:t>.</a:t>
            </a:r>
            <a:endParaRPr lang="zh-CN" altLang="zh-CN" sz="2000" b="1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827088"/>
            <a:ext cx="15970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YH478.EPS" descr="id:2147508897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928" y="699542"/>
            <a:ext cx="2592288" cy="242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85825" y="346075"/>
            <a:ext cx="75025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第二十章</a:t>
            </a:r>
          </a:p>
          <a:p>
            <a:pPr algn="ctr"/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能源与能量守恒定律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673350" y="2171700"/>
            <a:ext cx="37861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开发新能源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5137665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508793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太阳能是永恒的动力之源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228551" y="2792412"/>
            <a:ext cx="672782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latin typeface="Calibri" pitchFamily="34" charset="0"/>
              </a:rPr>
              <a:t>太阳是个炽热的气体星球</a:t>
            </a:r>
            <a:r>
              <a:rPr lang="en-US" altLang="zh-CN" sz="2000" b="1" dirty="0">
                <a:latin typeface="Calibri" pitchFamily="34" charset="0"/>
              </a:rPr>
              <a:t>,</a:t>
            </a:r>
            <a:r>
              <a:rPr lang="zh-CN" altLang="zh-CN" sz="2000" b="1" dirty="0">
                <a:latin typeface="Calibri" pitchFamily="34" charset="0"/>
              </a:rPr>
              <a:t>太阳大气的主要成分是氢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质量约占</a:t>
            </a:r>
            <a:r>
              <a:rPr lang="en-US" altLang="zh-CN" sz="2000" b="1" dirty="0">
                <a:latin typeface="Calibri" pitchFamily="34" charset="0"/>
              </a:rPr>
              <a:t>71%)</a:t>
            </a:r>
            <a:r>
              <a:rPr lang="zh-CN" altLang="zh-CN" sz="2000" b="1" dirty="0">
                <a:latin typeface="Calibri" pitchFamily="34" charset="0"/>
              </a:rPr>
              <a:t>与氦</a:t>
            </a:r>
            <a:r>
              <a:rPr lang="en-US" altLang="zh-CN" sz="2000" b="1" dirty="0">
                <a:latin typeface="Calibri" pitchFamily="34" charset="0"/>
              </a:rPr>
              <a:t>(</a:t>
            </a:r>
            <a:r>
              <a:rPr lang="zh-CN" altLang="zh-CN" sz="2000" b="1" dirty="0">
                <a:latin typeface="Calibri" pitchFamily="34" charset="0"/>
              </a:rPr>
              <a:t>质量约占</a:t>
            </a:r>
            <a:r>
              <a:rPr lang="en-US" altLang="zh-CN" sz="2000" b="1" dirty="0">
                <a:latin typeface="Calibri" pitchFamily="34" charset="0"/>
              </a:rPr>
              <a:t>27%).</a:t>
            </a:r>
            <a:r>
              <a:rPr lang="zh-CN" altLang="zh-CN" sz="2000" b="1" dirty="0">
                <a:latin typeface="Calibri" pitchFamily="34" charset="0"/>
              </a:rPr>
              <a:t>太阳由内向外依次由太阳核心、辐射层、对流层、太阳大气组成</a:t>
            </a:r>
            <a:r>
              <a:rPr lang="en-US" altLang="zh-CN" sz="2000" b="1" dirty="0">
                <a:latin typeface="Calibri" pitchFamily="34" charset="0"/>
              </a:rPr>
              <a:t>.</a:t>
            </a:r>
            <a:endParaRPr lang="zh-CN" altLang="zh-CN" sz="20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yh479.jpg" descr="id:2147509127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2" y="484314"/>
            <a:ext cx="2376264" cy="205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3439495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8600" y="349250"/>
            <a:ext cx="3357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太阳能的利用</a:t>
            </a:r>
            <a:endParaRPr lang="en-US" altLang="zh-CN" sz="27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683568" y="1419622"/>
            <a:ext cx="781933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latin typeface="Calibri" pitchFamily="34" charset="0"/>
              </a:rPr>
              <a:t>太阳能资源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不仅包括直接投射到地球表面上的太阳辐射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而且也包括像所有的化石燃料、水能、风能、海洋能、潮汐能等间接的太阳能资源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还应包括绿色植物的光合作用固定下来的能量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即生物质能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r>
              <a:rPr lang="zh-CN" altLang="zh-CN" sz="2400" b="1" dirty="0">
                <a:latin typeface="Calibri" pitchFamily="34" charset="0"/>
              </a:rPr>
              <a:t>严格地说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除了地热能、核能、潮汐能以外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地球上所有其他能源全部来自太阳能</a:t>
            </a:r>
            <a:r>
              <a:rPr lang="en-US" altLang="zh-CN" sz="2400" b="1" dirty="0">
                <a:latin typeface="Calibri" pitchFamily="34" charset="0"/>
              </a:rPr>
              <a:t>,</a:t>
            </a:r>
            <a:r>
              <a:rPr lang="zh-CN" altLang="zh-CN" sz="2400" b="1" dirty="0">
                <a:latin typeface="Calibri" pitchFamily="34" charset="0"/>
              </a:rPr>
              <a:t>这是“广义太阳能”</a:t>
            </a:r>
            <a:r>
              <a:rPr lang="en-US" altLang="zh-CN" sz="2400" b="1" dirty="0">
                <a:latin typeface="Calibri" pitchFamily="34" charset="0"/>
              </a:rPr>
              <a:t>.</a:t>
            </a:r>
            <a:endParaRPr lang="zh-CN" altLang="zh-CN" sz="2400" b="1" dirty="0">
              <a:latin typeface="Calibri" pitchFamily="34" charset="0"/>
            </a:endParaRPr>
          </a:p>
        </p:txBody>
      </p:sp>
      <p:pic>
        <p:nvPicPr>
          <p:cNvPr id="14" name="图片 13" descr="画笔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49644" b="50000"/>
          <a:stretch>
            <a:fillRect/>
          </a:stretch>
        </p:blipFill>
        <p:spPr bwMode="auto">
          <a:xfrm>
            <a:off x="8210550" y="4216400"/>
            <a:ext cx="9334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838200"/>
            <a:ext cx="15478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724</Words>
  <Application>Microsoft Office PowerPoint</Application>
  <PresentationFormat>全屏显示(16:9)</PresentationFormat>
  <Paragraphs>59</Paragraphs>
  <Slides>22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10</cp:revision>
  <dcterms:created xsi:type="dcterms:W3CDTF">2020-02-27T09:21:44Z</dcterms:created>
  <dcterms:modified xsi:type="dcterms:W3CDTF">2020-03-14T00:43:57Z</dcterms:modified>
</cp:coreProperties>
</file>