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6"/>
  </p:notesMasterIdLst>
  <p:handoutMasterIdLst>
    <p:handoutMasterId r:id="rId27"/>
  </p:handoutMasterIdLst>
  <p:sldIdLst>
    <p:sldId id="291" r:id="rId3"/>
    <p:sldId id="290" r:id="rId4"/>
    <p:sldId id="265" r:id="rId5"/>
    <p:sldId id="312" r:id="rId6"/>
    <p:sldId id="318" r:id="rId7"/>
    <p:sldId id="319" r:id="rId8"/>
    <p:sldId id="311" r:id="rId9"/>
    <p:sldId id="307" r:id="rId10"/>
    <p:sldId id="317" r:id="rId11"/>
    <p:sldId id="295" r:id="rId12"/>
    <p:sldId id="308" r:id="rId13"/>
    <p:sldId id="271" r:id="rId14"/>
    <p:sldId id="272" r:id="rId15"/>
    <p:sldId id="273" r:id="rId16"/>
    <p:sldId id="304" r:id="rId17"/>
    <p:sldId id="266" r:id="rId18"/>
    <p:sldId id="313" r:id="rId19"/>
    <p:sldId id="314" r:id="rId20"/>
    <p:sldId id="315" r:id="rId21"/>
    <p:sldId id="316" r:id="rId22"/>
    <p:sldId id="310" r:id="rId23"/>
    <p:sldId id="301" r:id="rId24"/>
    <p:sldId id="309" r:id="rId25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C2EB"/>
    <a:srgbClr val="F9B03C"/>
    <a:srgbClr val="FBA10F"/>
    <a:srgbClr val="F8AF3A"/>
    <a:srgbClr val="CCE4F7"/>
    <a:srgbClr val="FFFFFF"/>
    <a:srgbClr val="026BA5"/>
    <a:srgbClr val="FCAE2A"/>
    <a:srgbClr val="FDC457"/>
    <a:srgbClr val="FDC0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787" autoAdjust="0"/>
    <p:restoredTop sz="94185" autoAdjust="0"/>
  </p:normalViewPr>
  <p:slideViewPr>
    <p:cSldViewPr snapToGrid="0">
      <p:cViewPr varScale="1">
        <p:scale>
          <a:sx n="90" d="100"/>
          <a:sy n="90" d="100"/>
        </p:scale>
        <p:origin x="86" y="19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-996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808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1328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1488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831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180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6165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8087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143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85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867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55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693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566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535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779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5921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927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2022/10/8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2022/10/8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2022/10/8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1.png"/><Relationship Id="rId7" Type="http://schemas.openxmlformats.org/officeDocument/2006/relationships/image" Target="../media/image3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30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jpg"/><Relationship Id="rId5" Type="http://schemas.openxmlformats.org/officeDocument/2006/relationships/image" Target="../media/image46.jp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1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jp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10.png"/><Relationship Id="rId9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57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5" Type="http://schemas.openxmlformats.org/officeDocument/2006/relationships/image" Target="../media/image60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png"/><Relationship Id="rId5" Type="http://schemas.openxmlformats.org/officeDocument/2006/relationships/image" Target="../media/image23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2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1.pn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1.pn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第二章 声现象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991804"/>
            <a:ext cx="5833655" cy="646331"/>
          </a:xfrm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噪声的危害和控制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2"/>
          <p:cNvSpPr/>
          <p:nvPr/>
        </p:nvSpPr>
        <p:spPr>
          <a:xfrm>
            <a:off x="6337300" y="0"/>
            <a:ext cx="5854700" cy="6870700"/>
          </a:xfrm>
          <a:custGeom>
            <a:avLst/>
            <a:gdLst>
              <a:gd name="connsiteX0" fmla="*/ 0 w 5321300"/>
              <a:gd name="connsiteY0" fmla="*/ 0 h 6858000"/>
              <a:gd name="connsiteX1" fmla="*/ 5321300 w 5321300"/>
              <a:gd name="connsiteY1" fmla="*/ 0 h 6858000"/>
              <a:gd name="connsiteX2" fmla="*/ 5321300 w 5321300"/>
              <a:gd name="connsiteY2" fmla="*/ 6858000 h 6858000"/>
              <a:gd name="connsiteX3" fmla="*/ 0 w 5321300"/>
              <a:gd name="connsiteY3" fmla="*/ 6858000 h 6858000"/>
              <a:gd name="connsiteX4" fmla="*/ 0 w 5321300"/>
              <a:gd name="connsiteY4" fmla="*/ 0 h 6858000"/>
              <a:gd name="connsiteX0-1" fmla="*/ 2489200 w 5321300"/>
              <a:gd name="connsiteY0-2" fmla="*/ 0 h 6858000"/>
              <a:gd name="connsiteX1-3" fmla="*/ 5321300 w 5321300"/>
              <a:gd name="connsiteY1-4" fmla="*/ 0 h 6858000"/>
              <a:gd name="connsiteX2-5" fmla="*/ 5321300 w 5321300"/>
              <a:gd name="connsiteY2-6" fmla="*/ 6858000 h 6858000"/>
              <a:gd name="connsiteX3-7" fmla="*/ 0 w 5321300"/>
              <a:gd name="connsiteY3-8" fmla="*/ 6858000 h 6858000"/>
              <a:gd name="connsiteX4-9" fmla="*/ 2489200 w 5321300"/>
              <a:gd name="connsiteY4-10" fmla="*/ 0 h 6858000"/>
              <a:gd name="connsiteX0-11" fmla="*/ 1930400 w 5321300"/>
              <a:gd name="connsiteY0-12" fmla="*/ 0 h 6858000"/>
              <a:gd name="connsiteX1-13" fmla="*/ 5321300 w 5321300"/>
              <a:gd name="connsiteY1-14" fmla="*/ 0 h 6858000"/>
              <a:gd name="connsiteX2-15" fmla="*/ 5321300 w 5321300"/>
              <a:gd name="connsiteY2-16" fmla="*/ 6858000 h 6858000"/>
              <a:gd name="connsiteX3-17" fmla="*/ 0 w 5321300"/>
              <a:gd name="connsiteY3-18" fmla="*/ 6858000 h 6858000"/>
              <a:gd name="connsiteX4-19" fmla="*/ 1930400 w 5321300"/>
              <a:gd name="connsiteY4-20" fmla="*/ 0 h 6858000"/>
              <a:gd name="connsiteX0-21" fmla="*/ 3098800 w 6489700"/>
              <a:gd name="connsiteY0-22" fmla="*/ 0 h 6858000"/>
              <a:gd name="connsiteX1-23" fmla="*/ 6489700 w 6489700"/>
              <a:gd name="connsiteY1-24" fmla="*/ 0 h 6858000"/>
              <a:gd name="connsiteX2-25" fmla="*/ 6489700 w 6489700"/>
              <a:gd name="connsiteY2-26" fmla="*/ 6858000 h 6858000"/>
              <a:gd name="connsiteX3-27" fmla="*/ 0 w 6489700"/>
              <a:gd name="connsiteY3-28" fmla="*/ 6858000 h 6858000"/>
              <a:gd name="connsiteX4-29" fmla="*/ 3098800 w 6489700"/>
              <a:gd name="connsiteY4-30" fmla="*/ 0 h 6858000"/>
              <a:gd name="connsiteX0-31" fmla="*/ 3556000 w 6489700"/>
              <a:gd name="connsiteY0-32" fmla="*/ 38100 h 6858000"/>
              <a:gd name="connsiteX1-33" fmla="*/ 6489700 w 6489700"/>
              <a:gd name="connsiteY1-34" fmla="*/ 0 h 6858000"/>
              <a:gd name="connsiteX2-35" fmla="*/ 6489700 w 6489700"/>
              <a:gd name="connsiteY2-36" fmla="*/ 6858000 h 6858000"/>
              <a:gd name="connsiteX3-37" fmla="*/ 0 w 6489700"/>
              <a:gd name="connsiteY3-38" fmla="*/ 6858000 h 6858000"/>
              <a:gd name="connsiteX4-39" fmla="*/ 3556000 w 6489700"/>
              <a:gd name="connsiteY4-40" fmla="*/ 38100 h 6858000"/>
              <a:gd name="connsiteX0-41" fmla="*/ 2527300 w 5461000"/>
              <a:gd name="connsiteY0-42" fmla="*/ 38100 h 6858000"/>
              <a:gd name="connsiteX1-43" fmla="*/ 5461000 w 5461000"/>
              <a:gd name="connsiteY1-44" fmla="*/ 0 h 6858000"/>
              <a:gd name="connsiteX2-45" fmla="*/ 5461000 w 5461000"/>
              <a:gd name="connsiteY2-46" fmla="*/ 6858000 h 6858000"/>
              <a:gd name="connsiteX3-47" fmla="*/ 0 w 5461000"/>
              <a:gd name="connsiteY3-48" fmla="*/ 6845300 h 6858000"/>
              <a:gd name="connsiteX4-49" fmla="*/ 2527300 w 5461000"/>
              <a:gd name="connsiteY4-50" fmla="*/ 38100 h 6858000"/>
              <a:gd name="connsiteX0-51" fmla="*/ 2503556 w 5461000"/>
              <a:gd name="connsiteY0-52" fmla="*/ 76200 h 6858000"/>
              <a:gd name="connsiteX1-53" fmla="*/ 5461000 w 5461000"/>
              <a:gd name="connsiteY1-54" fmla="*/ 0 h 6858000"/>
              <a:gd name="connsiteX2-55" fmla="*/ 5461000 w 5461000"/>
              <a:gd name="connsiteY2-56" fmla="*/ 6858000 h 6858000"/>
              <a:gd name="connsiteX3-57" fmla="*/ 0 w 5461000"/>
              <a:gd name="connsiteY3-58" fmla="*/ 6845300 h 6858000"/>
              <a:gd name="connsiteX4-59" fmla="*/ 2503556 w 5461000"/>
              <a:gd name="connsiteY4-60" fmla="*/ 76200 h 6858000"/>
              <a:gd name="connsiteX0-61" fmla="*/ 2515428 w 5461000"/>
              <a:gd name="connsiteY0-62" fmla="*/ 12700 h 6858000"/>
              <a:gd name="connsiteX1-63" fmla="*/ 5461000 w 5461000"/>
              <a:gd name="connsiteY1-64" fmla="*/ 0 h 6858000"/>
              <a:gd name="connsiteX2-65" fmla="*/ 5461000 w 5461000"/>
              <a:gd name="connsiteY2-66" fmla="*/ 6858000 h 6858000"/>
              <a:gd name="connsiteX3-67" fmla="*/ 0 w 5461000"/>
              <a:gd name="connsiteY3-68" fmla="*/ 6845300 h 6858000"/>
              <a:gd name="connsiteX4-69" fmla="*/ 2515428 w 5461000"/>
              <a:gd name="connsiteY4-70" fmla="*/ 12700 h 6858000"/>
              <a:gd name="connsiteX0-71" fmla="*/ 2527300 w 5472872"/>
              <a:gd name="connsiteY0-72" fmla="*/ 12700 h 6870700"/>
              <a:gd name="connsiteX1-73" fmla="*/ 5472872 w 5472872"/>
              <a:gd name="connsiteY1-74" fmla="*/ 0 h 6870700"/>
              <a:gd name="connsiteX2-75" fmla="*/ 5472872 w 5472872"/>
              <a:gd name="connsiteY2-76" fmla="*/ 6858000 h 6870700"/>
              <a:gd name="connsiteX3-77" fmla="*/ 0 w 5472872"/>
              <a:gd name="connsiteY3-78" fmla="*/ 6870700 h 6870700"/>
              <a:gd name="connsiteX4-79" fmla="*/ 2527300 w 5472872"/>
              <a:gd name="connsiteY4-80" fmla="*/ 12700 h 6870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72872" h="6870700">
                <a:moveTo>
                  <a:pt x="2527300" y="12700"/>
                </a:moveTo>
                <a:lnTo>
                  <a:pt x="5472872" y="0"/>
                </a:lnTo>
                <a:lnTo>
                  <a:pt x="5472872" y="6858000"/>
                </a:lnTo>
                <a:lnTo>
                  <a:pt x="0" y="6870700"/>
                </a:lnTo>
                <a:lnTo>
                  <a:pt x="2527300" y="12700"/>
                </a:lnTo>
                <a:close/>
              </a:path>
            </a:pathLst>
          </a:custGeom>
          <a:blipFill rotWithShape="1">
            <a:blip r:embed="rId3"/>
            <a:stretch>
              <a:fillRect l="-40000" t="-1000" r="-2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032476" y="554752"/>
            <a:ext cx="3066667" cy="735410"/>
            <a:chOff x="2816463" y="403136"/>
            <a:chExt cx="3791744" cy="899144"/>
          </a:xfrm>
        </p:grpSpPr>
        <p:grpSp>
          <p:nvGrpSpPr>
            <p:cNvPr id="52" name="组合 51"/>
            <p:cNvGrpSpPr/>
            <p:nvPr/>
          </p:nvGrpSpPr>
          <p:grpSpPr>
            <a:xfrm>
              <a:off x="2816463" y="403136"/>
              <a:ext cx="3791744" cy="899144"/>
              <a:chOff x="2758540" y="349904"/>
              <a:chExt cx="3791744" cy="899144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5" name="组合 54"/>
              <p:cNvGrpSpPr/>
              <p:nvPr/>
            </p:nvGrpSpPr>
            <p:grpSpPr>
              <a:xfrm>
                <a:off x="2758540" y="349904"/>
                <a:ext cx="3791744" cy="899144"/>
                <a:chOff x="3127094" y="518364"/>
                <a:chExt cx="2907223" cy="689395"/>
              </a:xfrm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3358903" y="667983"/>
                  <a:ext cx="2675414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6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56" name="文本框 55"/>
              <p:cNvSpPr txBox="1"/>
              <p:nvPr/>
            </p:nvSpPr>
            <p:spPr>
              <a:xfrm>
                <a:off x="3597685" y="566347"/>
                <a:ext cx="2922244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噪声强弱的等级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7" name="矩形 6"/>
          <p:cNvSpPr/>
          <p:nvPr/>
        </p:nvSpPr>
        <p:spPr>
          <a:xfrm>
            <a:off x="9232105" y="3299555"/>
            <a:ext cx="20697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保护听力，</a:t>
            </a:r>
            <a:endParaRPr lang="en-US" altLang="zh-CN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声音不能超过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90dB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79000" y="6023696"/>
            <a:ext cx="22333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保证休息和睡眠，声音不能超过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50dB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9803" y="4549042"/>
            <a:ext cx="2141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保证工作和学习，声音不能超过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70dB</a:t>
            </a:r>
            <a:r>
              <a:rPr lang="en-US" altLang="zh-CN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61014" y="3847620"/>
            <a:ext cx="3191400" cy="21436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5794" y="2346712"/>
            <a:ext cx="3263563" cy="2147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2798" y="1036512"/>
            <a:ext cx="3481853" cy="21387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6035" y="5320125"/>
            <a:ext cx="937684" cy="153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0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32476" y="554752"/>
            <a:ext cx="2530767" cy="735410"/>
            <a:chOff x="2816463" y="403136"/>
            <a:chExt cx="3129137" cy="899144"/>
          </a:xfrm>
        </p:grpSpPr>
        <p:grpSp>
          <p:nvGrpSpPr>
            <p:cNvPr id="40" name="组合 39"/>
            <p:cNvGrpSpPr/>
            <p:nvPr/>
          </p:nvGrpSpPr>
          <p:grpSpPr>
            <a:xfrm>
              <a:off x="2816463" y="403136"/>
              <a:ext cx="3129137" cy="899144"/>
              <a:chOff x="2758540" y="349904"/>
              <a:chExt cx="3129137" cy="899144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组合 42"/>
              <p:cNvGrpSpPr/>
              <p:nvPr/>
            </p:nvGrpSpPr>
            <p:grpSpPr>
              <a:xfrm>
                <a:off x="2758540" y="349904"/>
                <a:ext cx="3129137" cy="899144"/>
                <a:chOff x="3127094" y="518364"/>
                <a:chExt cx="2399186" cy="689395"/>
              </a:xfrm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3358903" y="667983"/>
                  <a:ext cx="216737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8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4" name="文本框 43"/>
              <p:cNvSpPr txBox="1"/>
              <p:nvPr/>
            </p:nvSpPr>
            <p:spPr>
              <a:xfrm>
                <a:off x="3657683" y="545045"/>
                <a:ext cx="217283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噪声的危害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13157" y="2351625"/>
            <a:ext cx="1771386" cy="635179"/>
            <a:chOff x="3629319" y="2275887"/>
            <a:chExt cx="1771386" cy="635179"/>
          </a:xfrm>
        </p:grpSpPr>
        <p:sp>
          <p:nvSpPr>
            <p:cNvPr id="6" name="圆角矩形 5"/>
            <p:cNvSpPr/>
            <p:nvPr/>
          </p:nvSpPr>
          <p:spPr>
            <a:xfrm>
              <a:off x="3629319" y="2275887"/>
              <a:ext cx="1771386" cy="635179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798575" y="2362644"/>
              <a:ext cx="1432875" cy="461665"/>
            </a:xfrm>
            <a:prstGeom prst="rect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心理影响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13157" y="4278511"/>
            <a:ext cx="1771386" cy="635179"/>
            <a:chOff x="3699617" y="3868674"/>
            <a:chExt cx="1771386" cy="635179"/>
          </a:xfrm>
        </p:grpSpPr>
        <p:sp>
          <p:nvSpPr>
            <p:cNvPr id="49" name="圆角矩形 48"/>
            <p:cNvSpPr/>
            <p:nvPr/>
          </p:nvSpPr>
          <p:spPr>
            <a:xfrm>
              <a:off x="3699617" y="3868674"/>
              <a:ext cx="1771386" cy="635179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830247" y="3955431"/>
              <a:ext cx="1510127" cy="461665"/>
            </a:xfrm>
            <a:prstGeom prst="rect">
              <a:avLst/>
            </a:prstGeom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生理影响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73917" y="1910701"/>
            <a:ext cx="5099901" cy="1334156"/>
            <a:chOff x="5773918" y="1920731"/>
            <a:chExt cx="5099901" cy="1334156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7" name="圆角矩形 6"/>
            <p:cNvSpPr/>
            <p:nvPr/>
          </p:nvSpPr>
          <p:spPr>
            <a:xfrm>
              <a:off x="5773918" y="1920731"/>
              <a:ext cx="5099901" cy="1334156"/>
            </a:xfrm>
            <a:prstGeom prst="roundRect">
              <a:avLst/>
            </a:prstGeom>
            <a:grpFill/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019015" y="2218732"/>
              <a:ext cx="4854804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使人烦躁、精力不集中，情绪不稳定，影响工作效率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73916" y="3937803"/>
            <a:ext cx="5099901" cy="1334156"/>
            <a:chOff x="5764490" y="3399552"/>
            <a:chExt cx="5099901" cy="1334156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50" name="圆角矩形 49"/>
            <p:cNvSpPr/>
            <p:nvPr/>
          </p:nvSpPr>
          <p:spPr>
            <a:xfrm>
              <a:off x="5764490" y="3399552"/>
              <a:ext cx="5099901" cy="1334156"/>
            </a:xfrm>
            <a:prstGeom prst="roundRect">
              <a:avLst/>
            </a:prstGeom>
            <a:grpFill/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19014" y="3533379"/>
              <a:ext cx="4845377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听觉疲劳，听力下降，引起耳部的不适，损害视力，损害人的中枢神经系统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373" y="5195373"/>
            <a:ext cx="1662627" cy="166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1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072028" y="3431951"/>
            <a:ext cx="1806164" cy="701409"/>
            <a:chOff x="3068167" y="3079691"/>
            <a:chExt cx="1806164" cy="701409"/>
          </a:xfrm>
        </p:grpSpPr>
        <p:sp>
          <p:nvSpPr>
            <p:cNvPr id="12" name="椭圆 11"/>
            <p:cNvSpPr/>
            <p:nvPr/>
          </p:nvSpPr>
          <p:spPr>
            <a:xfrm>
              <a:off x="3068167" y="3079691"/>
              <a:ext cx="1806164" cy="701409"/>
            </a:xfrm>
            <a:prstGeom prst="ellipse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493046" y="3230340"/>
              <a:ext cx="9564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声源处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32476" y="554752"/>
            <a:ext cx="2321949" cy="735410"/>
            <a:chOff x="2816462" y="403136"/>
            <a:chExt cx="2870946" cy="899144"/>
          </a:xfrm>
        </p:grpSpPr>
        <p:grpSp>
          <p:nvGrpSpPr>
            <p:cNvPr id="22" name="组合 21"/>
            <p:cNvGrpSpPr/>
            <p:nvPr/>
          </p:nvGrpSpPr>
          <p:grpSpPr>
            <a:xfrm>
              <a:off x="2816462" y="403136"/>
              <a:ext cx="2870946" cy="899144"/>
              <a:chOff x="2758539" y="349904"/>
              <a:chExt cx="2870946" cy="899144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组合 24"/>
              <p:cNvGrpSpPr/>
              <p:nvPr/>
            </p:nvGrpSpPr>
            <p:grpSpPr>
              <a:xfrm>
                <a:off x="2758539" y="349904"/>
                <a:ext cx="2870946" cy="899144"/>
                <a:chOff x="3127094" y="518364"/>
                <a:chExt cx="2201225" cy="689395"/>
              </a:xfrm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3358903" y="667983"/>
                  <a:ext cx="1969416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3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26" name="文本框 25"/>
              <p:cNvSpPr txBox="1"/>
              <p:nvPr/>
            </p:nvSpPr>
            <p:spPr>
              <a:xfrm>
                <a:off x="3657683" y="545045"/>
                <a:ext cx="181557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控制噪声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3147606" y="2375875"/>
            <a:ext cx="1575904" cy="707886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声源的振动产生声音</a:t>
            </a:r>
          </a:p>
        </p:txBody>
      </p:sp>
      <p:sp>
        <p:nvSpPr>
          <p:cNvPr id="3" name="矩形 2"/>
          <p:cNvSpPr/>
          <p:nvPr/>
        </p:nvSpPr>
        <p:spPr>
          <a:xfrm>
            <a:off x="5883727" y="2434013"/>
            <a:ext cx="1575904" cy="707886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空气等介质的传播</a:t>
            </a:r>
          </a:p>
        </p:txBody>
      </p:sp>
      <p:sp>
        <p:nvSpPr>
          <p:cNvPr id="4" name="矩形 3"/>
          <p:cNvSpPr/>
          <p:nvPr/>
        </p:nvSpPr>
        <p:spPr>
          <a:xfrm>
            <a:off x="8619846" y="2453806"/>
            <a:ext cx="1745382" cy="707886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鼓膜的振动引起听觉 </a:t>
            </a:r>
          </a:p>
        </p:txBody>
      </p:sp>
      <p:sp>
        <p:nvSpPr>
          <p:cNvPr id="5" name="矩形 4"/>
          <p:cNvSpPr/>
          <p:nvPr/>
        </p:nvSpPr>
        <p:spPr>
          <a:xfrm>
            <a:off x="3073783" y="4857680"/>
            <a:ext cx="1723549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防止噪声产生</a:t>
            </a:r>
          </a:p>
        </p:txBody>
      </p:sp>
      <p:sp>
        <p:nvSpPr>
          <p:cNvPr id="6" name="矩形 5"/>
          <p:cNvSpPr/>
          <p:nvPr/>
        </p:nvSpPr>
        <p:spPr>
          <a:xfrm>
            <a:off x="5921749" y="4857680"/>
            <a:ext cx="1723549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阻断噪声传播</a:t>
            </a:r>
          </a:p>
        </p:txBody>
      </p:sp>
      <p:sp>
        <p:nvSpPr>
          <p:cNvPr id="7" name="矩形 6"/>
          <p:cNvSpPr/>
          <p:nvPr/>
        </p:nvSpPr>
        <p:spPr>
          <a:xfrm>
            <a:off x="8619846" y="4857680"/>
            <a:ext cx="1723549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防止噪声入耳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839134" y="3467227"/>
            <a:ext cx="1806164" cy="701409"/>
            <a:chOff x="5754564" y="3079691"/>
            <a:chExt cx="1806164" cy="701409"/>
          </a:xfrm>
        </p:grpSpPr>
        <p:sp>
          <p:nvSpPr>
            <p:cNvPr id="50" name="椭圆 49"/>
            <p:cNvSpPr/>
            <p:nvPr/>
          </p:nvSpPr>
          <p:spPr>
            <a:xfrm>
              <a:off x="5754564" y="3079691"/>
              <a:ext cx="1806164" cy="701409"/>
            </a:xfrm>
            <a:prstGeom prst="ellipse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919749" y="3230340"/>
              <a:ext cx="147579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 dirty="0"/>
                <a:t>传播过程中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634241" y="3467226"/>
            <a:ext cx="1806164" cy="701409"/>
            <a:chOff x="8634241" y="3079691"/>
            <a:chExt cx="1806164" cy="701409"/>
          </a:xfrm>
        </p:grpSpPr>
        <p:sp>
          <p:nvSpPr>
            <p:cNvPr id="51" name="椭圆 50"/>
            <p:cNvSpPr/>
            <p:nvPr/>
          </p:nvSpPr>
          <p:spPr>
            <a:xfrm>
              <a:off x="8634241" y="3079691"/>
              <a:ext cx="1806164" cy="701409"/>
            </a:xfrm>
            <a:prstGeom prst="ellipse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063627" y="3230340"/>
              <a:ext cx="947393" cy="40011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zh-CN" altLang="en-US" dirty="0"/>
                <a:t>人耳处</a:t>
              </a: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5524">
            <a:off x="4935766" y="2666652"/>
            <a:ext cx="735705" cy="334411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5524">
            <a:off x="7671887" y="2735184"/>
            <a:ext cx="735705" cy="3344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01597">
            <a:off x="3673001" y="4361668"/>
            <a:ext cx="602335" cy="267704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01597">
            <a:off x="6463586" y="4361669"/>
            <a:ext cx="602335" cy="267704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01597">
            <a:off x="9254172" y="4361669"/>
            <a:ext cx="602335" cy="26770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896" y="214258"/>
            <a:ext cx="830945" cy="50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0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32476" y="554752"/>
            <a:ext cx="2321949" cy="735410"/>
            <a:chOff x="2816462" y="403136"/>
            <a:chExt cx="2870946" cy="899144"/>
          </a:xfrm>
        </p:grpSpPr>
        <p:grpSp>
          <p:nvGrpSpPr>
            <p:cNvPr id="26" name="组合 25"/>
            <p:cNvGrpSpPr/>
            <p:nvPr/>
          </p:nvGrpSpPr>
          <p:grpSpPr>
            <a:xfrm>
              <a:off x="2816462" y="403136"/>
              <a:ext cx="2870946" cy="899144"/>
              <a:chOff x="2758539" y="349904"/>
              <a:chExt cx="2870946" cy="899144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组合 28"/>
              <p:cNvGrpSpPr/>
              <p:nvPr/>
            </p:nvGrpSpPr>
            <p:grpSpPr>
              <a:xfrm>
                <a:off x="2758539" y="349904"/>
                <a:ext cx="2870946" cy="899144"/>
                <a:chOff x="3127094" y="518364"/>
                <a:chExt cx="2201225" cy="689395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3358903" y="667983"/>
                  <a:ext cx="1969416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2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3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34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30" name="文本框 29"/>
              <p:cNvSpPr txBox="1"/>
              <p:nvPr/>
            </p:nvSpPr>
            <p:spPr>
              <a:xfrm>
                <a:off x="3657683" y="545045"/>
                <a:ext cx="181557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控制噪声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274" y="2773662"/>
            <a:ext cx="2634331" cy="26001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08550" y="1679868"/>
            <a:ext cx="2934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在声源处减弱噪声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998" y="2705516"/>
            <a:ext cx="4291749" cy="2861166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315711" y="5760445"/>
            <a:ext cx="2006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摩托车的消声器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388712" y="5688437"/>
            <a:ext cx="1303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禁止鸣笛</a:t>
            </a:r>
          </a:p>
        </p:txBody>
      </p:sp>
      <p:sp>
        <p:nvSpPr>
          <p:cNvPr id="37" name="矩形 36"/>
          <p:cNvSpPr/>
          <p:nvPr/>
        </p:nvSpPr>
        <p:spPr>
          <a:xfrm>
            <a:off x="6706972" y="1710645"/>
            <a:ext cx="2031325" cy="46166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防止噪声产生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33857">
            <a:off x="5921951" y="1795489"/>
            <a:ext cx="602335" cy="26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1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6" grpId="0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32476" y="554752"/>
            <a:ext cx="2321949" cy="735410"/>
            <a:chOff x="2816462" y="403136"/>
            <a:chExt cx="2870946" cy="899144"/>
          </a:xfrm>
        </p:grpSpPr>
        <p:grpSp>
          <p:nvGrpSpPr>
            <p:cNvPr id="22" name="组合 21"/>
            <p:cNvGrpSpPr/>
            <p:nvPr/>
          </p:nvGrpSpPr>
          <p:grpSpPr>
            <a:xfrm>
              <a:off x="2816462" y="403136"/>
              <a:ext cx="2870946" cy="899144"/>
              <a:chOff x="2758539" y="349904"/>
              <a:chExt cx="2870946" cy="899144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组合 24"/>
              <p:cNvGrpSpPr/>
              <p:nvPr/>
            </p:nvGrpSpPr>
            <p:grpSpPr>
              <a:xfrm>
                <a:off x="2758539" y="349904"/>
                <a:ext cx="2870946" cy="899144"/>
                <a:chOff x="3127094" y="518364"/>
                <a:chExt cx="2201225" cy="689395"/>
              </a:xfrm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3358903" y="667983"/>
                  <a:ext cx="1969416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3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26" name="文本框 25"/>
              <p:cNvSpPr txBox="1"/>
              <p:nvPr/>
            </p:nvSpPr>
            <p:spPr>
              <a:xfrm>
                <a:off x="3657683" y="545045"/>
                <a:ext cx="181557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控制噪声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79001" y="1581489"/>
            <a:ext cx="3419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在传播过程中减弱噪声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736" y="2702769"/>
            <a:ext cx="4142461" cy="26173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2468" y="2700531"/>
            <a:ext cx="3925822" cy="2619594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4793088" y="5380393"/>
            <a:ext cx="1303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隔音墙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8983745" y="5380393"/>
            <a:ext cx="18232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道路两边植树</a:t>
            </a:r>
          </a:p>
        </p:txBody>
      </p:sp>
      <p:sp>
        <p:nvSpPr>
          <p:cNvPr id="35" name="矩形 34"/>
          <p:cNvSpPr/>
          <p:nvPr/>
        </p:nvSpPr>
        <p:spPr>
          <a:xfrm>
            <a:off x="7405197" y="1599025"/>
            <a:ext cx="2031325" cy="46166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阻断噪声传播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33857">
            <a:off x="6517106" y="1696006"/>
            <a:ext cx="602335" cy="26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12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  <p:bldP spid="3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032476" y="554752"/>
            <a:ext cx="2321949" cy="735410"/>
            <a:chOff x="2816462" y="403136"/>
            <a:chExt cx="2870946" cy="899144"/>
          </a:xfrm>
        </p:grpSpPr>
        <p:grpSp>
          <p:nvGrpSpPr>
            <p:cNvPr id="22" name="组合 21"/>
            <p:cNvGrpSpPr/>
            <p:nvPr/>
          </p:nvGrpSpPr>
          <p:grpSpPr>
            <a:xfrm>
              <a:off x="2816462" y="403136"/>
              <a:ext cx="2870946" cy="899144"/>
              <a:chOff x="2758539" y="349904"/>
              <a:chExt cx="2870946" cy="899144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组合 24"/>
              <p:cNvGrpSpPr/>
              <p:nvPr/>
            </p:nvGrpSpPr>
            <p:grpSpPr>
              <a:xfrm>
                <a:off x="2758539" y="349904"/>
                <a:ext cx="2870946" cy="899144"/>
                <a:chOff x="3127094" y="518364"/>
                <a:chExt cx="2201225" cy="689395"/>
              </a:xfrm>
            </p:grpSpPr>
            <p:sp>
              <p:nvSpPr>
                <p:cNvPr id="27" name="圆角矩形 26"/>
                <p:cNvSpPr/>
                <p:nvPr/>
              </p:nvSpPr>
              <p:spPr>
                <a:xfrm>
                  <a:off x="3358903" y="667983"/>
                  <a:ext cx="1969416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3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26" name="文本框 25"/>
              <p:cNvSpPr txBox="1"/>
              <p:nvPr/>
            </p:nvSpPr>
            <p:spPr>
              <a:xfrm>
                <a:off x="3657683" y="545045"/>
                <a:ext cx="181557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控制噪声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96078" y="1596365"/>
            <a:ext cx="2629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在人耳处减弱噪声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328" y="2529332"/>
            <a:ext cx="3990194" cy="242529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196" y="2539250"/>
            <a:ext cx="2415372" cy="2415372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31732" y="5749190"/>
            <a:ext cx="1169350" cy="94085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22444" y="5198780"/>
            <a:ext cx="1303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隔音耳罩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600062" y="5178500"/>
            <a:ext cx="13036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隔音耳塞</a:t>
            </a:r>
          </a:p>
        </p:txBody>
      </p:sp>
      <p:sp>
        <p:nvSpPr>
          <p:cNvPr id="37" name="矩形 36"/>
          <p:cNvSpPr/>
          <p:nvPr/>
        </p:nvSpPr>
        <p:spPr>
          <a:xfrm>
            <a:off x="7058167" y="1596365"/>
            <a:ext cx="2031325" cy="46166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防止噪声入耳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33857">
            <a:off x="6240941" y="1712623"/>
            <a:ext cx="602335" cy="26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80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6" grpId="0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32476" y="554752"/>
            <a:ext cx="2321949" cy="735410"/>
            <a:chOff x="2816462" y="403136"/>
            <a:chExt cx="2870946" cy="899144"/>
          </a:xfrm>
        </p:grpSpPr>
        <p:grpSp>
          <p:nvGrpSpPr>
            <p:cNvPr id="21" name="组合 20"/>
            <p:cNvGrpSpPr/>
            <p:nvPr/>
          </p:nvGrpSpPr>
          <p:grpSpPr>
            <a:xfrm>
              <a:off x="2816462" y="403136"/>
              <a:ext cx="2870946" cy="899144"/>
              <a:chOff x="2758539" y="349904"/>
              <a:chExt cx="2870946" cy="899144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" name="组合 23"/>
              <p:cNvGrpSpPr/>
              <p:nvPr/>
            </p:nvGrpSpPr>
            <p:grpSpPr>
              <a:xfrm>
                <a:off x="2758539" y="349904"/>
                <a:ext cx="2870946" cy="899144"/>
                <a:chOff x="3127094" y="518364"/>
                <a:chExt cx="2201225" cy="689395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3358903" y="667983"/>
                  <a:ext cx="1969416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2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2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25" name="文本框 24"/>
              <p:cNvSpPr txBox="1"/>
              <p:nvPr/>
            </p:nvSpPr>
            <p:spPr>
              <a:xfrm>
                <a:off x="3657683" y="545045"/>
                <a:ext cx="181557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控制噪声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30345" y="2658800"/>
            <a:ext cx="2683719" cy="2002900"/>
            <a:chOff x="3613158" y="2474622"/>
            <a:chExt cx="2683719" cy="20029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3158" y="2474622"/>
              <a:ext cx="2683719" cy="200290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3706337" y="3122129"/>
              <a:ext cx="251263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你能再举出一些生活中控制噪声的实例吗？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609" y="4409286"/>
            <a:ext cx="2579367" cy="18216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76871" y="4057754"/>
            <a:ext cx="2276064" cy="21643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9246074" y="944096"/>
            <a:ext cx="2643521" cy="2024982"/>
            <a:chOff x="8896521" y="1075295"/>
            <a:chExt cx="2643521" cy="202498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8896521" y="1075295"/>
              <a:ext cx="2643521" cy="2024982"/>
            </a:xfrm>
            <a:prstGeom prst="rect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>
              <a:off x="10149238" y="2054677"/>
              <a:ext cx="471340" cy="460254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9091648" y="2450812"/>
              <a:ext cx="471340" cy="460254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5186" y="4014193"/>
            <a:ext cx="1108569" cy="15686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38559" y="922457"/>
            <a:ext cx="2085318" cy="210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26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4632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1579420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29844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55055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69615" y="774593"/>
            <a:ext cx="90835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我们生活在声音的世界里，声音无处不在。分析下列声音：①工厂车间里机器的轰鸣声；②剧场里京剧表演的演奏声；③清晨公园里小鸟的鸣叫声；④装修房子时的电钻声；⑤阅览室里的低声说笑；⑥山间小溪的流水声。其中属于噪声的是（     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A.①③④     B.①②⑤      C.①④⑤     D.①④⑤⑥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727385" y="2476893"/>
            <a:ext cx="570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014568" y="4251770"/>
            <a:ext cx="1316142" cy="1813089"/>
            <a:chOff x="2766138" y="3864422"/>
            <a:chExt cx="1543461" cy="204605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3786612" y="4556517"/>
            <a:ext cx="5803930" cy="1745039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694439" y="5198157"/>
            <a:ext cx="4165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从物理学角度和环境保护的角度判断哪些为噪声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179" y="5386647"/>
            <a:ext cx="1356423" cy="135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7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7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082821" y="902592"/>
            <a:ext cx="82917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关于声现象，下列说法正确的是（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0dB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即为没有声音</a:t>
            </a:r>
            <a:endParaRPr lang="en-US" altLang="zh-CN" sz="24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用真空罩罩住发声体减弱噪声的做法是控制噪声的产生</a:t>
            </a:r>
            <a:endParaRPr lang="en-US" altLang="zh-CN" sz="24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从环境保护角度来说，一切干扰人们正常休息、学习和工作的声音都叫噪声</a:t>
            </a:r>
            <a:endParaRPr lang="en-US" altLang="zh-CN" sz="24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“请勿高声喧哗”，是在传播过程中减弱噪声</a:t>
            </a:r>
            <a:endParaRPr lang="zh-CN" altLang="en-US" sz="24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887408" y="4368206"/>
            <a:ext cx="1419582" cy="1909406"/>
            <a:chOff x="2766138" y="3864422"/>
            <a:chExt cx="1543461" cy="204605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3720129" y="4642395"/>
            <a:ext cx="6539219" cy="1814181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652925" y="5125885"/>
            <a:ext cx="4165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 0dB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为人刚听到的最微弱的声音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52387" y="5514250"/>
            <a:ext cx="4166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B</a:t>
            </a:r>
            <a:r>
              <a:rPr lang="zh-CN" altLang="en-US" dirty="0"/>
              <a:t> </a:t>
            </a:r>
            <a:r>
              <a:rPr lang="en-US" altLang="zh-CN" dirty="0"/>
              <a:t>.</a:t>
            </a:r>
            <a:r>
              <a:rPr lang="zh-CN" altLang="en-US" dirty="0"/>
              <a:t>此做法是在传播过程中减弱噪声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51850" y="5902614"/>
            <a:ext cx="4355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D.</a:t>
            </a:r>
            <a:r>
              <a:rPr lang="zh-CN" altLang="en-US" dirty="0"/>
              <a:t>请勿高声喧哗是在声源处减弱噪声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51770" y="981800"/>
            <a:ext cx="34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1090" y="279047"/>
            <a:ext cx="833800" cy="138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76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7" grpId="0" animBg="1"/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830" y="5614494"/>
            <a:ext cx="961357" cy="961357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2973055" y="4736491"/>
            <a:ext cx="1316142" cy="1813089"/>
            <a:chOff x="2766138" y="3864422"/>
            <a:chExt cx="1543461" cy="2046058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37" name="任意多边形 36"/>
          <p:cNvSpPr/>
          <p:nvPr/>
        </p:nvSpPr>
        <p:spPr>
          <a:xfrm>
            <a:off x="3839692" y="5008787"/>
            <a:ext cx="5803930" cy="1745039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354133" y="5510486"/>
            <a:ext cx="4165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在声源处减弱噪声：④</a:t>
            </a:r>
          </a:p>
        </p:txBody>
      </p:sp>
      <p:sp>
        <p:nvSpPr>
          <p:cNvPr id="28" name="矩形 27"/>
          <p:cNvSpPr/>
          <p:nvPr/>
        </p:nvSpPr>
        <p:spPr>
          <a:xfrm>
            <a:off x="2982322" y="347188"/>
            <a:ext cx="89747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噪声问题不断影响着我们的日常生活，下列属于在传播过程中减弱噪声的有（    ）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①影剧院内墙上使用吸声材料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②在城市道路两旁安装噪声检测仪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③现代城市住宅安装双层中空玻璃窗④考场周围禁鸣喇叭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⑤进行英语听力考试时关闭教室的门窗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⑥机场跑道工作人员戴防噪声耳罩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 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 4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 5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354133" y="5847825"/>
            <a:ext cx="4165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在传播过程中减弱噪声：①③⑤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429547" y="6175741"/>
            <a:ext cx="4165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在人耳处减弱噪声：⑥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845377" y="981800"/>
            <a:ext cx="556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28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" grpId="0"/>
      <p:bldP spid="28" grpId="0"/>
      <p:bldP spid="27" grpId="0"/>
      <p:bldP spid="29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949007" y="2325229"/>
            <a:ext cx="8162806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了解噪声的来源。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1"/>
          <p:cNvSpPr txBox="1">
            <a:spLocks/>
          </p:cNvSpPr>
          <p:nvPr/>
        </p:nvSpPr>
        <p:spPr>
          <a:xfrm>
            <a:off x="2949007" y="3287337"/>
            <a:ext cx="8789533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知道噪声的危害和控制噪声的途径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7" name="内容占位符 1"/>
          <p:cNvSpPr txBox="1">
            <a:spLocks/>
          </p:cNvSpPr>
          <p:nvPr/>
        </p:nvSpPr>
        <p:spPr>
          <a:xfrm>
            <a:off x="2949007" y="5211551"/>
            <a:ext cx="5429583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通过学习，增强环境保护的意识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内容占位符 1"/>
          <p:cNvSpPr txBox="1">
            <a:spLocks/>
          </p:cNvSpPr>
          <p:nvPr/>
        </p:nvSpPr>
        <p:spPr>
          <a:xfrm>
            <a:off x="2949007" y="4249444"/>
            <a:ext cx="8586669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通过体验和观察，了解控制噪声的思路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1898890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 rot="20913814">
            <a:off x="7990281" y="3188710"/>
            <a:ext cx="958917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</a:p>
        </p:txBody>
      </p:sp>
      <p:sp>
        <p:nvSpPr>
          <p:cNvPr id="48" name="Freeform 334"/>
          <p:cNvSpPr>
            <a:spLocks noEditPoints="1"/>
          </p:cNvSpPr>
          <p:nvPr/>
        </p:nvSpPr>
        <p:spPr bwMode="auto">
          <a:xfrm rot="10800000">
            <a:off x="3451551" y="3710553"/>
            <a:ext cx="4314552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450658" y="1879667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利用噪声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3310015" y="2857752"/>
            <a:ext cx="1502004" cy="565936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噪声除草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5408024" y="2857752"/>
            <a:ext cx="1502004" cy="565936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噪声除尘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3310015" y="3994863"/>
            <a:ext cx="1502004" cy="565936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噪声发电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3310015" y="5045749"/>
            <a:ext cx="1502004" cy="56593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噪声诊病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5408024" y="3994863"/>
            <a:ext cx="1502004" cy="565936"/>
          </a:xfrm>
          <a:prstGeom prst="round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噪声制冷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5408024" y="5045749"/>
            <a:ext cx="1502004" cy="565936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噪声武器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491" y="1016736"/>
            <a:ext cx="1269841" cy="126984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1899" y="2848075"/>
            <a:ext cx="4890101" cy="276361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 flipH="1">
            <a:off x="8627902" y="1841175"/>
            <a:ext cx="2030704" cy="46166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</a:rPr>
              <a:t>变</a:t>
            </a:r>
            <a:r>
              <a:rPr lang="zh-CN" altLang="en-US" sz="2400" b="1" dirty="0">
                <a:solidFill>
                  <a:srgbClr val="FF0000"/>
                </a:solidFill>
              </a:rPr>
              <a:t>噪音</a:t>
            </a:r>
            <a:r>
              <a:rPr lang="zh-CN" altLang="en-US" sz="2400" b="1" dirty="0">
                <a:solidFill>
                  <a:srgbClr val="0070C0"/>
                </a:solidFill>
              </a:rPr>
              <a:t>为</a:t>
            </a:r>
            <a:r>
              <a:rPr lang="zh-CN" altLang="en-US" sz="2400" b="1" dirty="0">
                <a:solidFill>
                  <a:srgbClr val="00B050"/>
                </a:solidFill>
              </a:rPr>
              <a:t>福音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3299" y="1066818"/>
            <a:ext cx="1368701" cy="138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843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41776" y="4650078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8128" y="1570011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259670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8128" y="3623389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5676768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455" y="5629653"/>
            <a:ext cx="1133248" cy="1226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4765" y="263239"/>
            <a:ext cx="561290" cy="56016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956692" y="3139853"/>
            <a:ext cx="1990889" cy="901648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噪声的危害和控制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5586553" y="1548083"/>
            <a:ext cx="1815731" cy="715723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噪声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8071626" y="1975763"/>
            <a:ext cx="1508148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环保角度</a:t>
            </a:r>
            <a:endParaRPr lang="zh-CN" altLang="en-US" sz="11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7980737" y="2759162"/>
            <a:ext cx="2072651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单位：分贝（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dB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）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7408808" y="1397191"/>
            <a:ext cx="656495" cy="894048"/>
            <a:chOff x="6771988" y="2623816"/>
            <a:chExt cx="988928" cy="1256945"/>
          </a:xfrm>
        </p:grpSpPr>
        <p:cxnSp>
          <p:nvCxnSpPr>
            <p:cNvPr id="58" name="直接箭头连接符 57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圆角矩形 77"/>
          <p:cNvSpPr/>
          <p:nvPr/>
        </p:nvSpPr>
        <p:spPr>
          <a:xfrm>
            <a:off x="5542504" y="4913930"/>
            <a:ext cx="1822967" cy="715723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控制噪声</a:t>
            </a:r>
          </a:p>
        </p:txBody>
      </p:sp>
      <p:sp>
        <p:nvSpPr>
          <p:cNvPr id="53" name="圆角矩形 52"/>
          <p:cNvSpPr/>
          <p:nvPr/>
        </p:nvSpPr>
        <p:spPr>
          <a:xfrm>
            <a:off x="5552609" y="3130373"/>
            <a:ext cx="1856198" cy="782137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噪声强弱的等级和危害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934952" y="1872851"/>
            <a:ext cx="626793" cy="3435652"/>
            <a:chOff x="4934952" y="1872851"/>
            <a:chExt cx="626793" cy="3435652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5223891" y="1872851"/>
              <a:ext cx="34279" cy="3435652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5255786" y="1902933"/>
              <a:ext cx="305959" cy="431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196123" y="5294249"/>
              <a:ext cx="347351" cy="13449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934952" y="3554649"/>
              <a:ext cx="288939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5257422" y="3554649"/>
              <a:ext cx="285355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7365471" y="3047052"/>
            <a:ext cx="656495" cy="770941"/>
            <a:chOff x="6771988" y="2623816"/>
            <a:chExt cx="988928" cy="1256945"/>
          </a:xfrm>
        </p:grpSpPr>
        <p:cxnSp>
          <p:nvCxnSpPr>
            <p:cNvPr id="66" name="直接箭头连接符 65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箭头连接符 70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圆角矩形 94"/>
          <p:cNvSpPr/>
          <p:nvPr/>
        </p:nvSpPr>
        <p:spPr>
          <a:xfrm>
            <a:off x="8071626" y="1169398"/>
            <a:ext cx="1508148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物理学角度</a:t>
            </a:r>
          </a:p>
        </p:txBody>
      </p:sp>
      <p:sp>
        <p:nvSpPr>
          <p:cNvPr id="96" name="圆角矩形 95"/>
          <p:cNvSpPr/>
          <p:nvPr/>
        </p:nvSpPr>
        <p:spPr>
          <a:xfrm>
            <a:off x="8045877" y="4197683"/>
            <a:ext cx="1908828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在声源处减弱</a:t>
            </a:r>
          </a:p>
        </p:txBody>
      </p:sp>
      <p:sp>
        <p:nvSpPr>
          <p:cNvPr id="98" name="圆角矩形 97"/>
          <p:cNvSpPr/>
          <p:nvPr/>
        </p:nvSpPr>
        <p:spPr>
          <a:xfrm>
            <a:off x="8033559" y="5676768"/>
            <a:ext cx="1921146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在人耳处减弱</a:t>
            </a:r>
            <a:endParaRPr lang="zh-CN" altLang="en-US" sz="11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848629" y="386386"/>
            <a:ext cx="2181336" cy="735410"/>
            <a:chOff x="2816464" y="403136"/>
            <a:chExt cx="2697087" cy="899144"/>
          </a:xfrm>
        </p:grpSpPr>
        <p:grpSp>
          <p:nvGrpSpPr>
            <p:cNvPr id="77" name="组合 76"/>
            <p:cNvGrpSpPr/>
            <p:nvPr/>
          </p:nvGrpSpPr>
          <p:grpSpPr>
            <a:xfrm>
              <a:off x="2816464" y="403136"/>
              <a:ext cx="2697087" cy="899144"/>
              <a:chOff x="2758541" y="349904"/>
              <a:chExt cx="2697087" cy="899144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3" name="组合 82"/>
              <p:cNvGrpSpPr/>
              <p:nvPr/>
            </p:nvGrpSpPr>
            <p:grpSpPr>
              <a:xfrm>
                <a:off x="2758541" y="349904"/>
                <a:ext cx="2579610" cy="899144"/>
                <a:chOff x="3127094" y="518364"/>
                <a:chExt cx="1977850" cy="689395"/>
              </a:xfrm>
            </p:grpSpPr>
            <p:sp>
              <p:nvSpPr>
                <p:cNvPr id="85" name="圆角矩形 84"/>
                <p:cNvSpPr/>
                <p:nvPr/>
              </p:nvSpPr>
              <p:spPr>
                <a:xfrm>
                  <a:off x="3358903" y="667983"/>
                  <a:ext cx="174604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8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87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9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84" name="文本框 83"/>
              <p:cNvSpPr txBox="1"/>
              <p:nvPr/>
            </p:nvSpPr>
            <p:spPr>
              <a:xfrm>
                <a:off x="3418752" y="565187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课堂小结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9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48245" y="4408685"/>
            <a:ext cx="656495" cy="1597295"/>
            <a:chOff x="7383059" y="4348926"/>
            <a:chExt cx="656495" cy="1597295"/>
          </a:xfrm>
        </p:grpSpPr>
        <p:grpSp>
          <p:nvGrpSpPr>
            <p:cNvPr id="80" name="组合 79"/>
            <p:cNvGrpSpPr/>
            <p:nvPr/>
          </p:nvGrpSpPr>
          <p:grpSpPr>
            <a:xfrm>
              <a:off x="7383059" y="4348926"/>
              <a:ext cx="656495" cy="1597295"/>
              <a:chOff x="6771988" y="2623816"/>
              <a:chExt cx="988928" cy="1256945"/>
            </a:xfrm>
          </p:grpSpPr>
          <p:cxnSp>
            <p:nvCxnSpPr>
              <p:cNvPr id="88" name="直接箭头连接符 87"/>
              <p:cNvCxnSpPr/>
              <p:nvPr/>
            </p:nvCxnSpPr>
            <p:spPr>
              <a:xfrm>
                <a:off x="7309410" y="2630166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7312585" y="3867085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>
                <a:off x="7322110" y="2623816"/>
                <a:ext cx="0" cy="1256945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6771988" y="3252288"/>
                <a:ext cx="550122" cy="0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0" name="直接箭头连接符 99"/>
            <p:cNvCxnSpPr/>
            <p:nvPr/>
          </p:nvCxnSpPr>
          <p:spPr>
            <a:xfrm>
              <a:off x="7738620" y="5147573"/>
              <a:ext cx="297622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圆角矩形 100"/>
          <p:cNvSpPr/>
          <p:nvPr/>
        </p:nvSpPr>
        <p:spPr>
          <a:xfrm>
            <a:off x="8033559" y="4882895"/>
            <a:ext cx="2279365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在传播过程中减弱</a:t>
            </a:r>
            <a:endParaRPr lang="zh-CN" altLang="en-US" sz="11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8033558" y="3517450"/>
            <a:ext cx="2543315" cy="535967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>
              <a:buClrTx/>
              <a:buSzTx/>
              <a:buFontTx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心理影响、生理影响</a:t>
            </a:r>
          </a:p>
        </p:txBody>
      </p:sp>
    </p:spTree>
    <p:extLst>
      <p:ext uri="{BB962C8B-B14F-4D97-AF65-F5344CB8AC3E}">
        <p14:creationId xmlns:p14="http://schemas.microsoft.com/office/powerpoint/2010/main" val="28669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46" grpId="0" animBg="1"/>
      <p:bldP spid="48" grpId="0" animBg="1"/>
      <p:bldP spid="78" grpId="0" animBg="1"/>
      <p:bldP spid="53" grpId="0" animBg="1"/>
      <p:bldP spid="95" grpId="0" animBg="1"/>
      <p:bldP spid="96" grpId="0" animBg="1"/>
      <p:bldP spid="98" grpId="0" animBg="1"/>
      <p:bldP spid="101" grpId="0" animBg="1"/>
      <p:bldP spid="10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19" cy="708895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089404" y="4964888"/>
            <a:ext cx="159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97647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7115110" y="3148485"/>
            <a:ext cx="823384" cy="810558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214" y="3737042"/>
            <a:ext cx="3810145" cy="25400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992" y="822085"/>
            <a:ext cx="3909984" cy="24511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288" y="3737042"/>
            <a:ext cx="3945688" cy="2466055"/>
          </a:xfrm>
          <a:prstGeom prst="rect">
            <a:avLst/>
          </a:prstGeom>
          <a:noFill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213" y="815694"/>
            <a:ext cx="3810145" cy="2457543"/>
          </a:xfrm>
          <a:prstGeom prst="rect">
            <a:avLst/>
          </a:prstGeom>
          <a:noFill/>
        </p:spPr>
      </p:pic>
      <p:grpSp>
        <p:nvGrpSpPr>
          <p:cNvPr id="86" name="组合 85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 rot="19879588">
            <a:off x="3840006" y="1424454"/>
            <a:ext cx="1168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水污染</a:t>
            </a:r>
          </a:p>
        </p:txBody>
      </p:sp>
      <p:sp>
        <p:nvSpPr>
          <p:cNvPr id="3" name="文本框 2"/>
          <p:cNvSpPr txBox="1"/>
          <p:nvPr/>
        </p:nvSpPr>
        <p:spPr>
          <a:xfrm rot="19844513">
            <a:off x="3566836" y="4087435"/>
            <a:ext cx="1630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大气污染</a:t>
            </a:r>
          </a:p>
        </p:txBody>
      </p:sp>
      <p:sp>
        <p:nvSpPr>
          <p:cNvPr id="4" name="文本框 3"/>
          <p:cNvSpPr txBox="1"/>
          <p:nvPr/>
        </p:nvSpPr>
        <p:spPr>
          <a:xfrm rot="20151498">
            <a:off x="9622157" y="4170622"/>
            <a:ext cx="1443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噪音污染</a:t>
            </a:r>
          </a:p>
        </p:txBody>
      </p:sp>
      <p:sp>
        <p:nvSpPr>
          <p:cNvPr id="5" name="文本框 4"/>
          <p:cNvSpPr txBox="1"/>
          <p:nvPr/>
        </p:nvSpPr>
        <p:spPr>
          <a:xfrm rot="20500030">
            <a:off x="9310147" y="1408255"/>
            <a:ext cx="2235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固体废物污染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127949" y="3138265"/>
            <a:ext cx="797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四大污染</a:t>
            </a:r>
          </a:p>
        </p:txBody>
      </p:sp>
    </p:spTree>
    <p:extLst>
      <p:ext uri="{BB962C8B-B14F-4D97-AF65-F5344CB8AC3E}">
        <p14:creationId xmlns:p14="http://schemas.microsoft.com/office/powerpoint/2010/main" val="221944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773" y="485633"/>
            <a:ext cx="5092182" cy="38191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109" y="3148485"/>
            <a:ext cx="5133091" cy="3477034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163613" y="1096983"/>
            <a:ext cx="25735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①噪声是怎样产生的？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163613" y="1794607"/>
            <a:ext cx="285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②噪声对人有哪些危害？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74797" y="5427477"/>
            <a:ext cx="29952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③怎样才能有效地防止或减弱噪声？</a:t>
            </a:r>
          </a:p>
        </p:txBody>
      </p:sp>
    </p:spTree>
    <p:extLst>
      <p:ext uri="{BB962C8B-B14F-4D97-AF65-F5344CB8AC3E}">
        <p14:creationId xmlns:p14="http://schemas.microsoft.com/office/powerpoint/2010/main" val="85823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26" name="组合 25"/>
          <p:cNvGrpSpPr/>
          <p:nvPr/>
        </p:nvGrpSpPr>
        <p:grpSpPr>
          <a:xfrm>
            <a:off x="3041903" y="554752"/>
            <a:ext cx="2530767" cy="735410"/>
            <a:chOff x="2816463" y="403136"/>
            <a:chExt cx="3129137" cy="899144"/>
          </a:xfrm>
        </p:grpSpPr>
        <p:grpSp>
          <p:nvGrpSpPr>
            <p:cNvPr id="27" name="组合 26"/>
            <p:cNvGrpSpPr/>
            <p:nvPr/>
          </p:nvGrpSpPr>
          <p:grpSpPr>
            <a:xfrm>
              <a:off x="2816463" y="403136"/>
              <a:ext cx="3129137" cy="899144"/>
              <a:chOff x="2758540" y="349904"/>
              <a:chExt cx="3129137" cy="899144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组合 29"/>
              <p:cNvGrpSpPr/>
              <p:nvPr/>
            </p:nvGrpSpPr>
            <p:grpSpPr>
              <a:xfrm>
                <a:off x="2758540" y="349904"/>
                <a:ext cx="3129137" cy="899144"/>
                <a:chOff x="3127094" y="518364"/>
                <a:chExt cx="2399186" cy="689395"/>
              </a:xfrm>
            </p:grpSpPr>
            <p:sp>
              <p:nvSpPr>
                <p:cNvPr id="32" name="圆角矩形 31"/>
                <p:cNvSpPr/>
                <p:nvPr/>
              </p:nvSpPr>
              <p:spPr>
                <a:xfrm>
                  <a:off x="3358903" y="667983"/>
                  <a:ext cx="216737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3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4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35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31" name="文本框 30"/>
              <p:cNvSpPr txBox="1"/>
              <p:nvPr/>
            </p:nvSpPr>
            <p:spPr>
              <a:xfrm>
                <a:off x="3616626" y="545045"/>
                <a:ext cx="217283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噪声的来源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31265" y="2911066"/>
            <a:ext cx="354305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发声体无规则振动产生的声音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85458" y="1839804"/>
            <a:ext cx="1741709" cy="400110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物理学的角度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3660" y="4180338"/>
            <a:ext cx="3746693" cy="1632034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4235326" y="6128034"/>
            <a:ext cx="2215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噪声的波形图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23510" y="1665060"/>
            <a:ext cx="869001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噪声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113" y="1949170"/>
            <a:ext cx="851475" cy="73106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2583" y="4191564"/>
            <a:ext cx="3922488" cy="1837418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8507240" y="6128034"/>
            <a:ext cx="22152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乐音的波形图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95348" y="299779"/>
            <a:ext cx="807765" cy="1344836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5722215" y="2813448"/>
            <a:ext cx="3761150" cy="616838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dash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31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6" grpId="0"/>
      <p:bldP spid="5" grpId="0" animBg="1"/>
      <p:bldP spid="41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051330" y="624681"/>
            <a:ext cx="2530767" cy="735410"/>
            <a:chOff x="2816463" y="403136"/>
            <a:chExt cx="3129137" cy="899144"/>
          </a:xfrm>
        </p:grpSpPr>
        <p:grpSp>
          <p:nvGrpSpPr>
            <p:cNvPr id="41" name="组合 40"/>
            <p:cNvGrpSpPr/>
            <p:nvPr/>
          </p:nvGrpSpPr>
          <p:grpSpPr>
            <a:xfrm>
              <a:off x="2816463" y="403136"/>
              <a:ext cx="3129137" cy="899144"/>
              <a:chOff x="2758540" y="349904"/>
              <a:chExt cx="3129137" cy="899144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组合 43"/>
              <p:cNvGrpSpPr/>
              <p:nvPr/>
            </p:nvGrpSpPr>
            <p:grpSpPr>
              <a:xfrm>
                <a:off x="2758540" y="349904"/>
                <a:ext cx="3129137" cy="899144"/>
                <a:chOff x="3127094" y="518364"/>
                <a:chExt cx="2399186" cy="689395"/>
              </a:xfrm>
            </p:grpSpPr>
            <p:sp>
              <p:nvSpPr>
                <p:cNvPr id="46" name="圆角矩形 45"/>
                <p:cNvSpPr/>
                <p:nvPr/>
              </p:nvSpPr>
              <p:spPr>
                <a:xfrm>
                  <a:off x="3358903" y="667983"/>
                  <a:ext cx="216737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7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48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49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5" name="文本框 44"/>
              <p:cNvSpPr txBox="1"/>
              <p:nvPr/>
            </p:nvSpPr>
            <p:spPr>
              <a:xfrm>
                <a:off x="3616626" y="545045"/>
                <a:ext cx="217283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噪声的来源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2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502659" y="2937438"/>
            <a:ext cx="480070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妨碍人们正常休息、学习和工作的声音，以及对人们要听的声音产生干扰的声音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45642" y="2021874"/>
            <a:ext cx="1983957" cy="400110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lt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环境保护的角度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4094791" y="1809583"/>
            <a:ext cx="885262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噪声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755887" y="4369867"/>
            <a:ext cx="2201966" cy="1588991"/>
            <a:chOff x="5693791" y="4229403"/>
            <a:chExt cx="2201966" cy="158899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693791" y="4229403"/>
              <a:ext cx="2201966" cy="1588991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5879242" y="4500910"/>
              <a:ext cx="13620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乐音会不会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成为噪声呢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944" y="5382728"/>
            <a:ext cx="1269841" cy="12698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762" y="2058311"/>
            <a:ext cx="851475" cy="731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76462" y="4220394"/>
            <a:ext cx="4019757" cy="24321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556258" y="6217940"/>
            <a:ext cx="2770160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乐音有时也会成为噪声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7853" y="259678"/>
            <a:ext cx="1114403" cy="827750"/>
          </a:xfrm>
          <a:prstGeom prst="rect">
            <a:avLst/>
          </a:prstGeom>
        </p:spPr>
      </p:pic>
      <p:sp>
        <p:nvSpPr>
          <p:cNvPr id="51" name="圆角矩形 50"/>
          <p:cNvSpPr/>
          <p:nvPr/>
        </p:nvSpPr>
        <p:spPr>
          <a:xfrm>
            <a:off x="5232666" y="2829958"/>
            <a:ext cx="5185644" cy="922845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dash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740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0" grpId="0" animBg="1"/>
      <p:bldP spid="11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22" name="组合 21"/>
          <p:cNvGrpSpPr/>
          <p:nvPr/>
        </p:nvGrpSpPr>
        <p:grpSpPr>
          <a:xfrm>
            <a:off x="3030368" y="555767"/>
            <a:ext cx="2530767" cy="735410"/>
            <a:chOff x="2816463" y="403136"/>
            <a:chExt cx="3129137" cy="899144"/>
          </a:xfrm>
        </p:grpSpPr>
        <p:grpSp>
          <p:nvGrpSpPr>
            <p:cNvPr id="24" name="组合 23"/>
            <p:cNvGrpSpPr/>
            <p:nvPr/>
          </p:nvGrpSpPr>
          <p:grpSpPr>
            <a:xfrm>
              <a:off x="2816463" y="403136"/>
              <a:ext cx="3129137" cy="899144"/>
              <a:chOff x="2758540" y="349904"/>
              <a:chExt cx="3129137" cy="899144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组合 26"/>
              <p:cNvGrpSpPr/>
              <p:nvPr/>
            </p:nvGrpSpPr>
            <p:grpSpPr>
              <a:xfrm>
                <a:off x="2758540" y="349904"/>
                <a:ext cx="3129137" cy="899144"/>
                <a:chOff x="3127094" y="518364"/>
                <a:chExt cx="2399186" cy="689395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>
                  <a:off x="3358903" y="667983"/>
                  <a:ext cx="2167377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1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32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28" name="文本框 27"/>
              <p:cNvSpPr txBox="1"/>
              <p:nvPr/>
            </p:nvSpPr>
            <p:spPr>
              <a:xfrm>
                <a:off x="3616626" y="545045"/>
                <a:ext cx="2172830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噪声的来源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81176" y="3786094"/>
            <a:ext cx="1696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交通运输噪声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82773" y="3760770"/>
            <a:ext cx="1234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工业噪声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80497" y="6488668"/>
            <a:ext cx="169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建筑施工噪声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89523" y="6488668"/>
            <a:ext cx="1621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社会生活噪声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611049" y="4112375"/>
            <a:ext cx="7084806" cy="17727"/>
          </a:xfrm>
          <a:prstGeom prst="line">
            <a:avLst/>
          </a:prstGeom>
          <a:ln w="28575"/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7273464" y="1442265"/>
            <a:ext cx="4029" cy="5094766"/>
          </a:xfrm>
          <a:prstGeom prst="line">
            <a:avLst/>
          </a:prstGeom>
          <a:ln w="28575"/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542" y="1442265"/>
            <a:ext cx="3134278" cy="2379573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786" y="4308770"/>
            <a:ext cx="3370348" cy="2228261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078" y="4293387"/>
            <a:ext cx="3134742" cy="2217540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787" y="1472581"/>
            <a:ext cx="3372690" cy="2352989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0406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32476" y="554752"/>
            <a:ext cx="3066667" cy="735410"/>
            <a:chOff x="2816463" y="403136"/>
            <a:chExt cx="3791744" cy="899144"/>
          </a:xfrm>
        </p:grpSpPr>
        <p:grpSp>
          <p:nvGrpSpPr>
            <p:cNvPr id="43" name="组合 42"/>
            <p:cNvGrpSpPr/>
            <p:nvPr/>
          </p:nvGrpSpPr>
          <p:grpSpPr>
            <a:xfrm>
              <a:off x="2816463" y="403136"/>
              <a:ext cx="3791744" cy="899144"/>
              <a:chOff x="2758540" y="349904"/>
              <a:chExt cx="3791744" cy="899144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" name="组合 45"/>
              <p:cNvGrpSpPr/>
              <p:nvPr/>
            </p:nvGrpSpPr>
            <p:grpSpPr>
              <a:xfrm>
                <a:off x="2758540" y="349904"/>
                <a:ext cx="3791744" cy="899144"/>
                <a:chOff x="3127094" y="518364"/>
                <a:chExt cx="2907223" cy="689395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3358903" y="667983"/>
                  <a:ext cx="2675414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9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5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47" name="文本框 46"/>
              <p:cNvSpPr txBox="1"/>
              <p:nvPr/>
            </p:nvSpPr>
            <p:spPr>
              <a:xfrm>
                <a:off x="3597685" y="566347"/>
                <a:ext cx="2922244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噪声强弱的等级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4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201352" y="2233025"/>
            <a:ext cx="2418215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声音强弱的等级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090888" y="3631709"/>
            <a:ext cx="862159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单位</a:t>
            </a:r>
            <a:r>
              <a:rPr lang="en-US" altLang="zh-CN" dirty="0"/>
              <a:t>:</a:t>
            </a:r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4932705" y="3631709"/>
            <a:ext cx="717681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algn="ctr"/>
            <a:r>
              <a:rPr lang="zh-CN" altLang="en-US" dirty="0"/>
              <a:t>分贝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689817" y="3631709"/>
            <a:ext cx="693853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70141">
            <a:off x="4074394" y="3071815"/>
            <a:ext cx="602335" cy="26770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396078" y="4812599"/>
            <a:ext cx="2864520" cy="1534564"/>
            <a:chOff x="3179000" y="4949373"/>
            <a:chExt cx="2864520" cy="1534564"/>
          </a:xfrm>
        </p:grpSpPr>
        <p:sp>
          <p:nvSpPr>
            <p:cNvPr id="55" name="文本框 54"/>
            <p:cNvSpPr txBox="1"/>
            <p:nvPr/>
          </p:nvSpPr>
          <p:spPr>
            <a:xfrm>
              <a:off x="3432533" y="5426894"/>
              <a:ext cx="24420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0dB</a:t>
              </a:r>
              <a:r>
                <a:rPr lang="zh-CN" altLang="en-US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是人刚能听到的</a:t>
              </a:r>
              <a:endPara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r>
                <a:rPr lang="zh-CN" altLang="en-US" sz="2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最微弱的声音</a:t>
              </a: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9000" y="4949373"/>
              <a:ext cx="2864520" cy="153456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4158" y="1353992"/>
            <a:ext cx="5277108" cy="5220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21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52" grpId="0" animBg="1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032476" y="554752"/>
            <a:ext cx="3066667" cy="735410"/>
            <a:chOff x="2816463" y="403136"/>
            <a:chExt cx="3791744" cy="899144"/>
          </a:xfrm>
        </p:grpSpPr>
        <p:grpSp>
          <p:nvGrpSpPr>
            <p:cNvPr id="52" name="组合 51"/>
            <p:cNvGrpSpPr/>
            <p:nvPr/>
          </p:nvGrpSpPr>
          <p:grpSpPr>
            <a:xfrm>
              <a:off x="2816463" y="403136"/>
              <a:ext cx="3791744" cy="899144"/>
              <a:chOff x="2758540" y="349904"/>
              <a:chExt cx="3791744" cy="899144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5" name="组合 54"/>
              <p:cNvGrpSpPr/>
              <p:nvPr/>
            </p:nvGrpSpPr>
            <p:grpSpPr>
              <a:xfrm>
                <a:off x="2758540" y="349904"/>
                <a:ext cx="3791744" cy="899144"/>
                <a:chOff x="3127094" y="518364"/>
                <a:chExt cx="2907223" cy="689395"/>
              </a:xfrm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3358903" y="667983"/>
                  <a:ext cx="2675414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5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  <p:sp>
                <p:nvSpPr>
                  <p:cNvPr id="6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 dirty="0"/>
                  </a:p>
                </p:txBody>
              </p:sp>
            </p:grpSp>
          </p:grpSp>
          <p:sp>
            <p:nvSpPr>
              <p:cNvPr id="56" name="文本框 55"/>
              <p:cNvSpPr txBox="1"/>
              <p:nvPr/>
            </p:nvSpPr>
            <p:spPr>
              <a:xfrm>
                <a:off x="3597685" y="566347"/>
                <a:ext cx="2922244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噪声强弱的等级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8196" y="2136885"/>
            <a:ext cx="849761" cy="234771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72783" y="4706416"/>
            <a:ext cx="15152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噪声检测仪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13812" y="2342942"/>
            <a:ext cx="2942955" cy="21416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781" y="2342942"/>
            <a:ext cx="2864316" cy="2146560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7400043" y="4706416"/>
            <a:ext cx="1834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噪声监测设备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738" y="5429839"/>
            <a:ext cx="1147262" cy="1405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3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6905</TotalTime>
  <Words>1061</Words>
  <Application>Microsoft Office PowerPoint</Application>
  <PresentationFormat>宽屏</PresentationFormat>
  <Paragraphs>276</Paragraphs>
  <Slides>23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第二章 声现象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ZS</cp:lastModifiedBy>
  <cp:revision>1008</cp:revision>
  <cp:lastPrinted>2021-03-01T08:24:18Z</cp:lastPrinted>
  <dcterms:created xsi:type="dcterms:W3CDTF">2018-12-13T05:08:29Z</dcterms:created>
  <dcterms:modified xsi:type="dcterms:W3CDTF">2022-10-08T12:40:14Z</dcterms:modified>
</cp:coreProperties>
</file>