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17.xml"/><Relationship Id="rId8" Type="http://schemas.openxmlformats.org/officeDocument/2006/relationships/slide" Target="slide13.xml"/><Relationship Id="rId7" Type="http://schemas.openxmlformats.org/officeDocument/2006/relationships/slide" Target="slide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7.xml"/><Relationship Id="rId12" Type="http://schemas.openxmlformats.org/officeDocument/2006/relationships/slide" Target="slide22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8.xml"/><Relationship Id="rId1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0.tiff"/><Relationship Id="rId1" Type="http://schemas.openxmlformats.org/officeDocument/2006/relationships/image" Target="../media/image1.tiff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0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0.tif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0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72068" y="543941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4" action="ppaction://hlinksldjump"/>
            </p:cNvPr>
            <p:cNvSpPr txBox="1"/>
            <p:nvPr/>
          </p:nvSpPr>
          <p:spPr>
            <a:xfrm>
              <a:off x="6089" y="3812"/>
              <a:ext cx="90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玩转广东省卷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77150" y="260096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5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7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7" action="ppaction://hlinksldjump"/>
          </p:cNvPr>
          <p:cNvSpPr txBox="1"/>
          <p:nvPr/>
        </p:nvSpPr>
        <p:spPr>
          <a:xfrm>
            <a:off x="3332798" y="357314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文本框 78">
            <a:hlinkClick r:id="rId8" action="ppaction://hlinksldjump"/>
          </p:cNvPr>
          <p:cNvSpPr txBox="1"/>
          <p:nvPr/>
        </p:nvSpPr>
        <p:spPr>
          <a:xfrm>
            <a:off x="5511483" y="357314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回归教材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文本框 78">
            <a:hlinkClick r:id="rId9" action="ppaction://hlinksldjump"/>
          </p:cNvPr>
          <p:cNvSpPr txBox="1"/>
          <p:nvPr/>
        </p:nvSpPr>
        <p:spPr>
          <a:xfrm>
            <a:off x="7527608" y="357314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572068" y="4269740"/>
            <a:ext cx="6904355" cy="828040"/>
            <a:chOff x="4370" y="4659"/>
            <a:chExt cx="10873" cy="1304"/>
          </a:xfrm>
        </p:grpSpPr>
        <p:grpSp>
          <p:nvGrpSpPr>
            <p:cNvPr id="2" name="组合 1"/>
            <p:cNvGrpSpPr/>
            <p:nvPr/>
          </p:nvGrpSpPr>
          <p:grpSpPr>
            <a:xfrm>
              <a:off x="4370" y="4659"/>
              <a:ext cx="10873" cy="1304"/>
              <a:chOff x="4509" y="3668"/>
              <a:chExt cx="10873" cy="1304"/>
            </a:xfrm>
          </p:grpSpPr>
          <p:sp>
            <p:nvSpPr>
              <p:cNvPr id="3" name="圆角矩形 6"/>
              <p:cNvSpPr/>
              <p:nvPr>
                <p:custDataLst>
                  <p:tags r:id="rId10"/>
                </p:custDataLst>
              </p:nvPr>
            </p:nvSpPr>
            <p:spPr>
              <a:xfrm flipV="1">
                <a:off x="6040" y="3668"/>
                <a:ext cx="9342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p>
                <a:pPr algn="ctr" fontAlgn="auto"/>
                <a:endParaRPr lang="zh-CN" altLang="en-US" sz="3200" strike="noStrike" noProof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4" name="椭圆 7"/>
              <p:cNvSpPr>
                <a:spLocks noChangeAspect="1"/>
              </p:cNvSpPr>
              <p:nvPr>
                <p:custDataLst>
                  <p:tags r:id="rId11"/>
                </p:custDataLst>
              </p:nvPr>
            </p:nvSpPr>
            <p:spPr>
              <a:xfrm rot="16200000">
                <a:off x="4510" y="3669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p>
                <a:pPr algn="ctr" fontAlgn="auto"/>
                <a:endParaRPr lang="zh-CN" altLang="en-US" strike="noStrike" noProof="1"/>
              </a:p>
            </p:txBody>
          </p:sp>
          <p:pic>
            <p:nvPicPr>
              <p:cNvPr id="5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6" y="3942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8" name="文本框 7">
              <a:hlinkClick r:id="rId12" action="ppaction://hlinksldjump"/>
            </p:cNvPr>
            <p:cNvSpPr txBox="1"/>
            <p:nvPr/>
          </p:nvSpPr>
          <p:spPr>
            <a:xfrm>
              <a:off x="6163" y="4812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科学探究素养提升</a:t>
              </a:r>
              <a:endPara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2076133" y="341630"/>
            <a:ext cx="80397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第八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力 运动和力</a:t>
            </a:r>
            <a:endParaRPr lang="zh-CN" altLang="en-US" sz="6000" b="1" dirty="0" smtClean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50758" y="1373505"/>
            <a:ext cx="7640955" cy="895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   重力 弹力 摩擦力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4083" y="1654810"/>
            <a:ext cx="72377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．测量时，所测量的力的大小不能超过弹簧测力计的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读数时，视线要正对刻度线，示数 ＝整刻度值 ＋后面的小格数 ×分度值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如图所示，弹簧测力计的量程为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，分度值为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，此时弹簧测力计的示数为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389823" y="3944620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257483" y="3944620"/>
            <a:ext cx="6591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42933" y="4508500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2.6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502093" y="2308860"/>
            <a:ext cx="987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pic>
        <p:nvPicPr>
          <p:cNvPr id="11" name="图片 10" descr="H1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6508" y="1473200"/>
            <a:ext cx="1999615" cy="3564890"/>
          </a:xfrm>
          <a:prstGeom prst="rect">
            <a:avLst/>
          </a:prstGeom>
        </p:spPr>
      </p:pic>
      <p:sp>
        <p:nvSpPr>
          <p:cNvPr id="12" name="流程图: 终止 11">
            <a:hlinkClick r:id="rId2" action="ppaction://hlinksldjump"/>
          </p:cNvPr>
          <p:cNvSpPr/>
          <p:nvPr/>
        </p:nvSpPr>
        <p:spPr>
          <a:xfrm>
            <a:off x="9068753" y="547941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3" grpId="0"/>
      <p:bldP spid="4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233988" y="1404620"/>
            <a:ext cx="1792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地球的吸引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73518" y="2005330"/>
            <a:ext cx="631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174423" y="2537460"/>
            <a:ext cx="977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正比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03233" y="3065780"/>
            <a:ext cx="640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mg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997893" y="3643630"/>
            <a:ext cx="669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6708" y="476631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N/kg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25308" y="5272405"/>
            <a:ext cx="688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9.8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42328" y="793750"/>
            <a:ext cx="10530205" cy="5694045"/>
            <a:chOff x="1325" y="1250"/>
            <a:chExt cx="16583" cy="8967"/>
          </a:xfrm>
        </p:grpSpPr>
        <p:sp>
          <p:nvSpPr>
            <p:cNvPr id="2" name="文本框 1"/>
            <p:cNvSpPr txBox="1"/>
            <p:nvPr/>
          </p:nvSpPr>
          <p:spPr>
            <a:xfrm>
              <a:off x="1325" y="1250"/>
              <a:ext cx="16583" cy="88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五、重力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定义：地球附近的物体，由于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而使物体受到的力，通常用字母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表示． 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2.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大小：物体所受的重力跟它的质量成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． 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3.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公式：</a:t>
              </a: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＝ 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__________</a:t>
              </a:r>
              <a:endPara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表示重力，单位必是牛顿，符号是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表示质量，单位必是千克，符号是 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kg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；(不是千克的要进行单位换算)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g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表示重力与质量的比值，单位是牛每千克，符号是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_________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 ；在粗略计算时</a:t>
              </a:r>
              <a:r>
                <a:rPr lang="en-US" altLang="zh-CN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g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=_________N/kg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，题设无要求时 ． 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变形式：求质量</a:t>
              </a:r>
              <a:r>
                <a:rPr lang="zh-CN" alt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3" name="对象 1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963" y="9028"/>
            <a:ext cx="1272" cy="11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1" imgW="444500" imgH="419100" progId="Equation.KSEE3">
                    <p:embed/>
                  </p:oleObj>
                </mc:Choice>
                <mc:Fallback>
                  <p:oleObj name="" r:id="rId1" imgW="444500" imgH="4191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963" y="9028"/>
                          <a:ext cx="1272" cy="118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流程图: 终止 14">
            <a:hlinkClick r:id="rId3" action="ppaction://hlinksldjump"/>
          </p:cNvPr>
          <p:cNvSpPr/>
          <p:nvPr/>
        </p:nvSpPr>
        <p:spPr>
          <a:xfrm>
            <a:off x="9167813" y="561848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9138" y="1278890"/>
            <a:ext cx="106108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方向：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；应用：利用铅垂线确定竖直方向等．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重心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定义：重力的等效作用点叫做物体的重心．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位置：形状规则，质量分布均匀的物体，重心在它的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上．不规则物体的重心可用悬挂法求出，物体的重心越低，其稳定性越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，重心不一定在物体上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常考重力估测：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个鸡蛋的重力约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；一个苹果的重力约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2.5N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；中学生的重力约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500N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；体育测试中用的 实心球的重力约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20N.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91043" y="1382395"/>
            <a:ext cx="1433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竖直向下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306753" y="3022600"/>
            <a:ext cx="1529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几何中心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238933" y="3571875"/>
            <a:ext cx="664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好</a:t>
            </a:r>
            <a:endParaRPr lang="zh-CN" altLang="en-US"/>
          </a:p>
        </p:txBody>
      </p:sp>
      <p:sp>
        <p:nvSpPr>
          <p:cNvPr id="6" name="流程图: 终止 5">
            <a:hlinkClick r:id="rId1" action="ppaction://hlinksldjump"/>
          </p:cNvPr>
          <p:cNvSpPr/>
          <p:nvPr/>
        </p:nvSpPr>
        <p:spPr>
          <a:xfrm>
            <a:off x="9295448" y="55092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93458" y="1266190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回归教材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100628" y="556133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6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4698" y="2778125"/>
            <a:ext cx="1487170" cy="240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3503" y="2157095"/>
            <a:ext cx="680085" cy="3045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849313" y="1948815"/>
            <a:ext cx="68789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，想想做做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如图所示，当用手推门时，手放到不同的位置，推动门使用的力不同，说明力的作用效果与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有关．手在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位置最容易将门推开．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2.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测量力的仪器叫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，如图所示，该测量仪器的分度值是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_____N.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该弹簧测力计的读数是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_____N.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34413" y="556133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97848" y="3167380"/>
            <a:ext cx="11925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980748" y="3141345"/>
            <a:ext cx="425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31223" y="4239895"/>
            <a:ext cx="1745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弹簧测力计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6658" y="4811395"/>
            <a:ext cx="640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282383" y="5346700"/>
            <a:ext cx="725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1.6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797243" y="784860"/>
            <a:ext cx="106197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如图所示，在两个靠的较近的小车上分别放一块磁铁，松手后小车分别向两侧运动，这说明两个不接触的物体间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产生力的作用，同时说明物体间力的作用是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4.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建筑工人将绳的一端固定在砖上，绳的另一端系上重锤，是利用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的原理来检查墙壁是否竖直．重锤静止时，与重锤的重力相平衡的力是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4318" y="4645025"/>
            <a:ext cx="3835400" cy="1092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743" y="3910965"/>
            <a:ext cx="2607945" cy="1689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692833" y="589788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21163" y="5897880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945823" y="1444625"/>
            <a:ext cx="736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能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80268" y="1991995"/>
            <a:ext cx="1216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相互的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82333" y="2352675"/>
            <a:ext cx="105346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重力的方向总是竖直向下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22588" y="3635375"/>
            <a:ext cx="2540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绳对重锤的拉力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274128" y="1255395"/>
            <a:ext cx="72732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如图所示，跳板被跳水运动员压弯的过程中，施力物体是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．此现象说明力可以改变物体的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6.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P26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自行车在设计制造中多处应用了摩擦力的知识，其中在车把、脚蹬等处有花纹，是通过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的方法增大摩擦的；在自行车的车轴处装有滚珠是通过变滑动为滚动来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摩擦的．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49728" y="2116455"/>
            <a:ext cx="1517015" cy="2443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9452928" y="470598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77123" y="1894840"/>
            <a:ext cx="1313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72883" y="2453640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747453" y="4099560"/>
            <a:ext cx="3006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增大接触面粗糙程度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48878" y="5198745"/>
            <a:ext cx="797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712788" y="1212215"/>
            <a:ext cx="108146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7. (RJ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八下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P5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，动手动脑学物理改编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如图所示，两只小船静止在水面上，小明用力推另一只小船，另一只小船会向前运动，说明力可以改变物体的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，同时小明所乘坐的小船向后运动，说明物体间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6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4776" y="3086100"/>
            <a:ext cx="4217035" cy="2339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467668" y="5639435"/>
            <a:ext cx="11112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735503" y="1854200"/>
            <a:ext cx="1456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28193" y="2416810"/>
            <a:ext cx="2872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力的作用是相互的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2963" y="1440180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  <a:endPara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6437" y="2097405"/>
            <a:ext cx="2510413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画力的示意图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19443" y="3787775"/>
            <a:ext cx="109220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受力分析作图时步骤如下：</a:t>
            </a:r>
            <a:endParaRPr lang="zh-CN" altLang="en-US" sz="2400" dirty="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(1)明确受力物体，确定力的作用点．题干中无特殊说明时，默认力的作用点都在物体的重心．</a:t>
            </a:r>
            <a:endParaRPr lang="zh-CN" altLang="en-US" sz="2400" dirty="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3515" y="3112135"/>
            <a:ext cx="2467363" cy="474345"/>
            <a:chOff x="1480" y="1114"/>
            <a:chExt cx="3886" cy="747"/>
          </a:xfrm>
        </p:grpSpPr>
        <p:pic>
          <p:nvPicPr>
            <p:cNvPr id="9" name="图片 8" descr="方块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0" y="1114"/>
              <a:ext cx="3499" cy="747"/>
            </a:xfrm>
            <a:prstGeom prst="rect">
              <a:avLst/>
            </a:prstGeom>
          </p:spPr>
        </p:pic>
        <p:sp>
          <p:nvSpPr>
            <p:cNvPr id="13" name="文本框 11"/>
            <p:cNvSpPr txBox="1"/>
            <p:nvPr/>
          </p:nvSpPr>
          <p:spPr>
            <a:xfrm>
              <a:off x="1524" y="1131"/>
              <a:ext cx="384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200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方法指导</a:t>
              </a:r>
              <a:endParaRPr lang="zh-CN" altLang="en-US" sz="2400" b="1" spc="200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03593" y="2296160"/>
            <a:ext cx="1081151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明确物体的运动状态．确定物体所处的状态是平衡态还是非平衡态，并根据物体所处状态判断各力的大小情况．处于静止或匀速直线运动的物体受力平衡；处于加速或减速运动的物体受力不平衡，并用长短不同的线段表示力的大小．</a:t>
            </a:r>
            <a:endParaRPr lang="zh-CN" altLang="en-US" sz="2400" dirty="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(3)画力的示意图．过力的作用点，沿力的方向画一条带箭头的线段，标上力的符号．若多个力之间存在大小关系，应通过力的作用线长短加以区分．</a:t>
            </a:r>
            <a:endParaRPr lang="zh-CN" altLang="en-US" sz="2400" dirty="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163003" y="1572895"/>
            <a:ext cx="100222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+mj-ea"/>
                <a:ea typeface="+mj-ea"/>
                <a:cs typeface="+mj-ea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永州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用力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将物体紧压在竖直的墙壁上，请在图中画出物体所受重力的示意图．</a:t>
            </a:r>
            <a:endParaRPr lang="zh-CN" altLang="en-US"/>
          </a:p>
        </p:txBody>
      </p:sp>
      <p:pic>
        <p:nvPicPr>
          <p:cNvPr id="2" name="图片 -21474826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0038" y="2827655"/>
            <a:ext cx="1268730" cy="1737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869851" y="508250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6284278" y="3658235"/>
            <a:ext cx="76200" cy="1109345"/>
          </a:xfrm>
          <a:custGeom>
            <a:avLst/>
            <a:gdLst>
              <a:gd name="connisteX0" fmla="*/ 0 w 0"/>
              <a:gd name="connsiteY0" fmla="*/ 0 h 1583690"/>
              <a:gd name="connisteX1" fmla="*/ 0 w 0"/>
              <a:gd name="connsiteY1" fmla="*/ 1583690 h 15836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583690">
                <a:moveTo>
                  <a:pt x="0" y="0"/>
                </a:moveTo>
                <a:lnTo>
                  <a:pt x="0" y="1583690"/>
                </a:lnTo>
              </a:path>
            </a:pathLst>
          </a:custGeom>
          <a:ln w="25400">
            <a:solidFill>
              <a:srgbClr val="FF0000"/>
            </a:solidFill>
            <a:headEnd type="none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tIns="0"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97868" y="4622165"/>
            <a:ext cx="56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217988" y="3086735"/>
            <a:ext cx="2647950" cy="1082040"/>
          </a:xfrm>
          <a:custGeom>
            <a:avLst/>
            <a:gdLst>
              <a:gd name="rtl" fmla="*/ 224960 w 1767760"/>
              <a:gd name="rtt" fmla="*/ 132240 h 547200"/>
              <a:gd name="rtr" fmla="*/ 1539760 w 1767760"/>
              <a:gd name="rtb" fmla="*/ 428640 h 547200"/>
            </a:gdLst>
            <a:ahLst/>
            <a:cxnLst/>
            <a:rect l="rtl" t="rtt" r="rtr" b="rtb"/>
            <a:pathLst>
              <a:path w="1767760" h="547200">
                <a:moveTo>
                  <a:pt x="273600" y="0"/>
                </a:moveTo>
                <a:lnTo>
                  <a:pt x="1494160" y="0"/>
                </a:lnTo>
                <a:cubicBezTo>
                  <a:pt x="1645269" y="0"/>
                  <a:pt x="1767760" y="122491"/>
                  <a:pt x="1767760" y="273600"/>
                </a:cubicBezTo>
                <a:cubicBezTo>
                  <a:pt x="1767760" y="424709"/>
                  <a:pt x="1645269" y="547200"/>
                  <a:pt x="1494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力 运动和力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657658" y="1541145"/>
            <a:ext cx="1717675" cy="2419985"/>
            <a:chOff x="10144" y="2427"/>
            <a:chExt cx="2705" cy="3811"/>
          </a:xfrm>
        </p:grpSpPr>
        <p:sp>
          <p:nvSpPr>
            <p:cNvPr id="103" name="MMConnector"/>
            <p:cNvSpPr/>
            <p:nvPr/>
          </p:nvSpPr>
          <p:spPr>
            <a:xfrm>
              <a:off x="10144" y="4253"/>
              <a:ext cx="1184" cy="1985"/>
            </a:xfrm>
            <a:custGeom>
              <a:avLst/>
              <a:gdLst/>
              <a:ahLst/>
              <a:cxnLst/>
              <a:pathLst>
                <a:path w="1025584" h="637503">
                  <a:moveTo>
                    <a:pt x="-202015" y="163734"/>
                  </a:moveTo>
                  <a:cubicBezTo>
                    <a:pt x="-216654" y="176084"/>
                    <a:pt x="-218371" y="193645"/>
                    <a:pt x="-208816" y="204724"/>
                  </a:cubicBezTo>
                  <a:cubicBezTo>
                    <a:pt x="-199262" y="215803"/>
                    <a:pt x="-181447" y="216900"/>
                    <a:pt x="-167272" y="204022"/>
                  </a:cubicBezTo>
                  <a:cubicBezTo>
                    <a:pt x="-153980" y="191946"/>
                    <a:pt x="-140688" y="179871"/>
                    <a:pt x="-127596" y="167630"/>
                  </a:cubicBezTo>
                  <a:cubicBezTo>
                    <a:pt x="-114504" y="155389"/>
                    <a:pt x="-101612" y="142982"/>
                    <a:pt x="-88826" y="130500"/>
                  </a:cubicBezTo>
                  <a:cubicBezTo>
                    <a:pt x="-76039" y="118018"/>
                    <a:pt x="-63358" y="105459"/>
                    <a:pt x="-50767" y="92844"/>
                  </a:cubicBezTo>
                  <a:cubicBezTo>
                    <a:pt x="-38176" y="80228"/>
                    <a:pt x="-25674" y="67555"/>
                    <a:pt x="-13224" y="54859"/>
                  </a:cubicBezTo>
                  <a:cubicBezTo>
                    <a:pt x="-773" y="42163"/>
                    <a:pt x="11625" y="29445"/>
                    <a:pt x="24005" y="16733"/>
                  </a:cubicBezTo>
                  <a:cubicBezTo>
                    <a:pt x="36384" y="4021"/>
                    <a:pt x="48743" y="-8684"/>
                    <a:pt x="61117" y="-21351"/>
                  </a:cubicBezTo>
                  <a:cubicBezTo>
                    <a:pt x="73490" y="-34019"/>
                    <a:pt x="85878" y="-46650"/>
                    <a:pt x="98312" y="-59212"/>
                  </a:cubicBezTo>
                  <a:cubicBezTo>
                    <a:pt x="110746" y="-71774"/>
                    <a:pt x="123227" y="-84269"/>
                    <a:pt x="135788" y="-96662"/>
                  </a:cubicBezTo>
                  <a:cubicBezTo>
                    <a:pt x="148348" y="-109056"/>
                    <a:pt x="160988" y="-121349"/>
                    <a:pt x="173739" y="-133507"/>
                  </a:cubicBezTo>
                  <a:cubicBezTo>
                    <a:pt x="186490" y="-145664"/>
                    <a:pt x="199353" y="-157687"/>
                    <a:pt x="212357" y="-169536"/>
                  </a:cubicBezTo>
                  <a:cubicBezTo>
                    <a:pt x="225362" y="-181386"/>
                    <a:pt x="238508" y="-193063"/>
                    <a:pt x="251826" y="-204526"/>
                  </a:cubicBezTo>
                  <a:cubicBezTo>
                    <a:pt x="265143" y="-215989"/>
                    <a:pt x="278632" y="-227238"/>
                    <a:pt x="292317" y="-238230"/>
                  </a:cubicBezTo>
                  <a:cubicBezTo>
                    <a:pt x="306002" y="-249221"/>
                    <a:pt x="319884" y="-259955"/>
                    <a:pt x="333985" y="-270383"/>
                  </a:cubicBezTo>
                  <a:cubicBezTo>
                    <a:pt x="348085" y="-280811"/>
                    <a:pt x="362404" y="-290934"/>
                    <a:pt x="376957" y="-300701"/>
                  </a:cubicBezTo>
                  <a:cubicBezTo>
                    <a:pt x="391510" y="-310469"/>
                    <a:pt x="406297" y="-319882"/>
                    <a:pt x="421326" y="-328890"/>
                  </a:cubicBezTo>
                  <a:cubicBezTo>
                    <a:pt x="436355" y="-337897"/>
                    <a:pt x="451625" y="-346500"/>
                    <a:pt x="467137" y="-354649"/>
                  </a:cubicBezTo>
                  <a:cubicBezTo>
                    <a:pt x="482649" y="-362799"/>
                    <a:pt x="498403" y="-370495"/>
                    <a:pt x="514382" y="-377696"/>
                  </a:cubicBezTo>
                  <a:cubicBezTo>
                    <a:pt x="530362" y="-384897"/>
                    <a:pt x="546567" y="-391602"/>
                    <a:pt x="562992" y="-397778"/>
                  </a:cubicBezTo>
                  <a:cubicBezTo>
                    <a:pt x="579417" y="-403953"/>
                    <a:pt x="596062" y="-409600"/>
                    <a:pt x="612840" y="-414693"/>
                  </a:cubicBezTo>
                  <a:cubicBezTo>
                    <a:pt x="629618" y="-419787"/>
                    <a:pt x="646528" y="-424329"/>
                    <a:pt x="663750" y="-428312"/>
                  </a:cubicBezTo>
                  <a:cubicBezTo>
                    <a:pt x="680971" y="-432295"/>
                    <a:pt x="698504" y="-435720"/>
                    <a:pt x="715511" y="-438579"/>
                  </a:cubicBezTo>
                  <a:cubicBezTo>
                    <a:pt x="732518" y="-441438"/>
                    <a:pt x="749000" y="-443730"/>
                    <a:pt x="767899" y="-445520"/>
                  </a:cubicBezTo>
                  <a:cubicBezTo>
                    <a:pt x="786797" y="-447310"/>
                    <a:pt x="808113" y="-448596"/>
                    <a:pt x="820690" y="-449230"/>
                  </a:cubicBezTo>
                  <a:cubicBezTo>
                    <a:pt x="833266" y="-449864"/>
                    <a:pt x="837103" y="-449844"/>
                    <a:pt x="840940" y="-449825"/>
                  </a:cubicBezTo>
                  <a:cubicBezTo>
                    <a:pt x="843676" y="-449811"/>
                    <a:pt x="845500" y="-451535"/>
                    <a:pt x="845500" y="-453625"/>
                  </a:cubicBezTo>
                  <a:cubicBezTo>
                    <a:pt x="845500" y="-455715"/>
                    <a:pt x="843674" y="-457311"/>
                    <a:pt x="840940" y="-457425"/>
                  </a:cubicBezTo>
                  <a:cubicBezTo>
                    <a:pt x="837079" y="-457586"/>
                    <a:pt x="833218" y="-457748"/>
                    <a:pt x="820506" y="-457574"/>
                  </a:cubicBezTo>
                  <a:cubicBezTo>
                    <a:pt x="807793" y="-457400"/>
                    <a:pt x="786228" y="-456890"/>
                    <a:pt x="767055" y="-455781"/>
                  </a:cubicBezTo>
                  <a:cubicBezTo>
                    <a:pt x="747882" y="-454672"/>
                    <a:pt x="731099" y="-452963"/>
                    <a:pt x="713742" y="-450697"/>
                  </a:cubicBezTo>
                  <a:cubicBezTo>
                    <a:pt x="696385" y="-448430"/>
                    <a:pt x="678452" y="-445605"/>
                    <a:pt x="660791" y="-442196"/>
                  </a:cubicBezTo>
                  <a:cubicBezTo>
                    <a:pt x="643129" y="-438788"/>
                    <a:pt x="625738" y="-434795"/>
                    <a:pt x="608442" y="-430230"/>
                  </a:cubicBezTo>
                  <a:cubicBezTo>
                    <a:pt x="591147" y="-425664"/>
                    <a:pt x="573946" y="-420524"/>
                    <a:pt x="556936" y="-414831"/>
                  </a:cubicBezTo>
                  <a:cubicBezTo>
                    <a:pt x="539925" y="-409137"/>
                    <a:pt x="523105" y="-402890"/>
                    <a:pt x="506487" y="-396123"/>
                  </a:cubicBezTo>
                  <a:cubicBezTo>
                    <a:pt x="489870" y="-389356"/>
                    <a:pt x="473456" y="-382070"/>
                    <a:pt x="457270" y="-374309"/>
                  </a:cubicBezTo>
                  <a:cubicBezTo>
                    <a:pt x="441083" y="-366548"/>
                    <a:pt x="425123" y="-358313"/>
                    <a:pt x="409398" y="-349655"/>
                  </a:cubicBezTo>
                  <a:cubicBezTo>
                    <a:pt x="393673" y="-340997"/>
                    <a:pt x="378183" y="-331917"/>
                    <a:pt x="362926" y="-322468"/>
                  </a:cubicBezTo>
                  <a:cubicBezTo>
                    <a:pt x="347669" y="-313020"/>
                    <a:pt x="332645" y="-303204"/>
                    <a:pt x="317844" y="-293076"/>
                  </a:cubicBezTo>
                  <a:cubicBezTo>
                    <a:pt x="303043" y="-282947"/>
                    <a:pt x="288465" y="-272505"/>
                    <a:pt x="274091" y="-261804"/>
                  </a:cubicBezTo>
                  <a:cubicBezTo>
                    <a:pt x="259718" y="-251102"/>
                    <a:pt x="245549" y="-240140"/>
                    <a:pt x="231563" y="-228967"/>
                  </a:cubicBezTo>
                  <a:cubicBezTo>
                    <a:pt x="217577" y="-217794"/>
                    <a:pt x="203773" y="-206410"/>
                    <a:pt x="190125" y="-194860"/>
                  </a:cubicBezTo>
                  <a:cubicBezTo>
                    <a:pt x="176477" y="-183310"/>
                    <a:pt x="162984" y="-171595"/>
                    <a:pt x="149620" y="-159756"/>
                  </a:cubicBezTo>
                  <a:cubicBezTo>
                    <a:pt x="136255" y="-147918"/>
                    <a:pt x="123017" y="-135955"/>
                    <a:pt x="109877" y="-123907"/>
                  </a:cubicBezTo>
                  <a:cubicBezTo>
                    <a:pt x="96737" y="-111860"/>
                    <a:pt x="83695" y="-99727"/>
                    <a:pt x="70720" y="-87546"/>
                  </a:cubicBezTo>
                  <a:cubicBezTo>
                    <a:pt x="57745" y="-75364"/>
                    <a:pt x="44838" y="-63134"/>
                    <a:pt x="31967" y="-50889"/>
                  </a:cubicBezTo>
                  <a:cubicBezTo>
                    <a:pt x="19097" y="-38644"/>
                    <a:pt x="6263" y="-26385"/>
                    <a:pt x="-6563" y="-14145"/>
                  </a:cubicBezTo>
                  <a:cubicBezTo>
                    <a:pt x="-19389" y="-1905"/>
                    <a:pt x="-32209" y="10315"/>
                    <a:pt x="-45050" y="22483"/>
                  </a:cubicBezTo>
                  <a:cubicBezTo>
                    <a:pt x="-57891" y="34652"/>
                    <a:pt x="-70754" y="46768"/>
                    <a:pt x="-83670" y="58794"/>
                  </a:cubicBezTo>
                  <a:cubicBezTo>
                    <a:pt x="-96587" y="70821"/>
                    <a:pt x="-109557" y="82756"/>
                    <a:pt x="-122596" y="94583"/>
                  </a:cubicBezTo>
                  <a:cubicBezTo>
                    <a:pt x="-135636" y="106411"/>
                    <a:pt x="-148745" y="118131"/>
                    <a:pt x="-161993" y="129638"/>
                  </a:cubicBezTo>
                  <a:cubicBezTo>
                    <a:pt x="-175241" y="141145"/>
                    <a:pt x="-188628" y="152439"/>
                    <a:pt x="-202015" y="16373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110" y="2427"/>
              <a:ext cx="1739" cy="923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34553" y="3766820"/>
            <a:ext cx="3238500" cy="586105"/>
            <a:chOff x="3021" y="5932"/>
            <a:chExt cx="5100" cy="923"/>
          </a:xfrm>
        </p:grpSpPr>
        <p:sp>
          <p:nvSpPr>
            <p:cNvPr id="115" name="MMConnector"/>
            <p:cNvSpPr/>
            <p:nvPr/>
          </p:nvSpPr>
          <p:spPr>
            <a:xfrm>
              <a:off x="6307" y="6053"/>
              <a:ext cx="1814" cy="358"/>
            </a:xfrm>
            <a:custGeom>
              <a:avLst/>
              <a:gdLst/>
              <a:ahLst/>
              <a:cxnLst/>
              <a:pathLst>
                <a:path w="818268" h="114962">
                  <a:moveTo>
                    <a:pt x="-17285" y="20337"/>
                  </a:moveTo>
                  <a:cubicBezTo>
                    <a:pt x="1567" y="16961"/>
                    <a:pt x="11550" y="2150"/>
                    <a:pt x="8587" y="-12177"/>
                  </a:cubicBezTo>
                  <a:cubicBezTo>
                    <a:pt x="5624" y="-26504"/>
                    <a:pt x="-9421" y="-36169"/>
                    <a:pt x="-28059" y="-31761"/>
                  </a:cubicBezTo>
                  <a:cubicBezTo>
                    <a:pt x="-45341" y="-27674"/>
                    <a:pt x="-62623" y="-23587"/>
                    <a:pt x="-79891" y="-19489"/>
                  </a:cubicBezTo>
                  <a:cubicBezTo>
                    <a:pt x="-97159" y="-15392"/>
                    <a:pt x="-114413" y="-11285"/>
                    <a:pt x="-131662" y="-7193"/>
                  </a:cubicBezTo>
                  <a:cubicBezTo>
                    <a:pt x="-148912" y="-3101"/>
                    <a:pt x="-166157" y="975"/>
                    <a:pt x="-183403" y="5018"/>
                  </a:cubicBezTo>
                  <a:cubicBezTo>
                    <a:pt x="-200648" y="9061"/>
                    <a:pt x="-217893" y="13072"/>
                    <a:pt x="-235144" y="17030"/>
                  </a:cubicBezTo>
                  <a:cubicBezTo>
                    <a:pt x="-252395" y="20988"/>
                    <a:pt x="-269651" y="24893"/>
                    <a:pt x="-286918" y="28726"/>
                  </a:cubicBezTo>
                  <a:cubicBezTo>
                    <a:pt x="-304185" y="32560"/>
                    <a:pt x="-321462" y="36321"/>
                    <a:pt x="-338755" y="39991"/>
                  </a:cubicBezTo>
                  <a:cubicBezTo>
                    <a:pt x="-356048" y="43661"/>
                    <a:pt x="-373356" y="47239"/>
                    <a:pt x="-390683" y="50707"/>
                  </a:cubicBezTo>
                  <a:cubicBezTo>
                    <a:pt x="-408010" y="54176"/>
                    <a:pt x="-425357" y="57533"/>
                    <a:pt x="-442726" y="60763"/>
                  </a:cubicBezTo>
                  <a:cubicBezTo>
                    <a:pt x="-460096" y="63992"/>
                    <a:pt x="-477488" y="67092"/>
                    <a:pt x="-494903" y="70047"/>
                  </a:cubicBezTo>
                  <a:cubicBezTo>
                    <a:pt x="-512318" y="73001"/>
                    <a:pt x="-529756" y="75810"/>
                    <a:pt x="-547228" y="78456"/>
                  </a:cubicBezTo>
                  <a:cubicBezTo>
                    <a:pt x="-564699" y="81103"/>
                    <a:pt x="-582206" y="83588"/>
                    <a:pt x="-599705" y="85896"/>
                  </a:cubicBezTo>
                  <a:cubicBezTo>
                    <a:pt x="-617205" y="88204"/>
                    <a:pt x="-634699" y="90335"/>
                    <a:pt x="-652336" y="92281"/>
                  </a:cubicBezTo>
                  <a:cubicBezTo>
                    <a:pt x="-669973" y="94227"/>
                    <a:pt x="-687754" y="95988"/>
                    <a:pt x="-705111" y="97536"/>
                  </a:cubicBezTo>
                  <a:cubicBezTo>
                    <a:pt x="-722468" y="99084"/>
                    <a:pt x="-739401" y="100418"/>
                    <a:pt x="-758017" y="101599"/>
                  </a:cubicBezTo>
                  <a:cubicBezTo>
                    <a:pt x="-776634" y="102779"/>
                    <a:pt x="-796933" y="103804"/>
                    <a:pt x="-811034" y="104421"/>
                  </a:cubicBezTo>
                  <a:cubicBezTo>
                    <a:pt x="-825135" y="105037"/>
                    <a:pt x="-833037" y="105243"/>
                    <a:pt x="-840940" y="105450"/>
                  </a:cubicBezTo>
                  <a:cubicBezTo>
                    <a:pt x="-843675" y="105522"/>
                    <a:pt x="-845500" y="107160"/>
                    <a:pt x="-845500" y="109250"/>
                  </a:cubicBezTo>
                  <a:cubicBezTo>
                    <a:pt x="-845500" y="111340"/>
                    <a:pt x="-843675" y="112971"/>
                    <a:pt x="-840940" y="113050"/>
                  </a:cubicBezTo>
                  <a:cubicBezTo>
                    <a:pt x="-833011" y="113279"/>
                    <a:pt x="-825082" y="113509"/>
                    <a:pt x="-810908" y="113670"/>
                  </a:cubicBezTo>
                  <a:cubicBezTo>
                    <a:pt x="-796733" y="113832"/>
                    <a:pt x="-776313" y="113925"/>
                    <a:pt x="-757562" y="113771"/>
                  </a:cubicBezTo>
                  <a:cubicBezTo>
                    <a:pt x="-738810" y="113616"/>
                    <a:pt x="-721727" y="113213"/>
                    <a:pt x="-704198" y="112619"/>
                  </a:cubicBezTo>
                  <a:cubicBezTo>
                    <a:pt x="-686669" y="112025"/>
                    <a:pt x="-668695" y="111240"/>
                    <a:pt x="-650848" y="110260"/>
                  </a:cubicBezTo>
                  <a:cubicBezTo>
                    <a:pt x="-633001" y="109281"/>
                    <a:pt x="-615282" y="108107"/>
                    <a:pt x="-597541" y="106755"/>
                  </a:cubicBezTo>
                  <a:cubicBezTo>
                    <a:pt x="-579801" y="105403"/>
                    <a:pt x="-562040" y="103872"/>
                    <a:pt x="-544302" y="102177"/>
                  </a:cubicBezTo>
                  <a:cubicBezTo>
                    <a:pt x="-526564" y="100482"/>
                    <a:pt x="-508849" y="98621"/>
                    <a:pt x="-491149" y="96613"/>
                  </a:cubicBezTo>
                  <a:cubicBezTo>
                    <a:pt x="-473449" y="94605"/>
                    <a:pt x="-455764" y="92448"/>
                    <a:pt x="-438097" y="90161"/>
                  </a:cubicBezTo>
                  <a:cubicBezTo>
                    <a:pt x="-420431" y="87874"/>
                    <a:pt x="-402784" y="85456"/>
                    <a:pt x="-385155" y="82927"/>
                  </a:cubicBezTo>
                  <a:cubicBezTo>
                    <a:pt x="-367527" y="80398"/>
                    <a:pt x="-349917" y="77758"/>
                    <a:pt x="-332325" y="75026"/>
                  </a:cubicBezTo>
                  <a:cubicBezTo>
                    <a:pt x="-314734" y="72294"/>
                    <a:pt x="-297161" y="69471"/>
                    <a:pt x="-279605" y="66577"/>
                  </a:cubicBezTo>
                  <a:cubicBezTo>
                    <a:pt x="-262049" y="63682"/>
                    <a:pt x="-244511" y="60716"/>
                    <a:pt x="-226987" y="57700"/>
                  </a:cubicBezTo>
                  <a:cubicBezTo>
                    <a:pt x="-209464" y="54683"/>
                    <a:pt x="-191956" y="51616"/>
                    <a:pt x="-174461" y="48519"/>
                  </a:cubicBezTo>
                  <a:cubicBezTo>
                    <a:pt x="-156966" y="45421"/>
                    <a:pt x="-139484" y="42293"/>
                    <a:pt x="-122012" y="39153"/>
                  </a:cubicBezTo>
                  <a:cubicBezTo>
                    <a:pt x="-104540" y="36013"/>
                    <a:pt x="-87078" y="32859"/>
                    <a:pt x="-69625" y="29721"/>
                  </a:cubicBezTo>
                  <a:cubicBezTo>
                    <a:pt x="-52172" y="26583"/>
                    <a:pt x="-34729" y="23460"/>
                    <a:pt x="-17285" y="20337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021" y="5932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弹力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51088" y="2070735"/>
            <a:ext cx="2941955" cy="1916430"/>
            <a:chOff x="3362" y="2809"/>
            <a:chExt cx="4633" cy="3018"/>
          </a:xfrm>
        </p:grpSpPr>
        <p:sp>
          <p:nvSpPr>
            <p:cNvPr id="117" name="MMConnector"/>
            <p:cNvSpPr/>
            <p:nvPr/>
          </p:nvSpPr>
          <p:spPr>
            <a:xfrm>
              <a:off x="6064" y="4379"/>
              <a:ext cx="1931" cy="1448"/>
            </a:xfrm>
            <a:custGeom>
              <a:avLst/>
              <a:gdLst/>
              <a:ahLst/>
              <a:cxnLst/>
              <a:pathLst>
                <a:path w="987257" h="524346">
                  <a:moveTo>
                    <a:pt x="130222" y="153175"/>
                  </a:moveTo>
                  <a:cubicBezTo>
                    <a:pt x="145164" y="165155"/>
                    <a:pt x="162878" y="162958"/>
                    <a:pt x="171731" y="151310"/>
                  </a:cubicBezTo>
                  <a:cubicBezTo>
                    <a:pt x="180583" y="139662"/>
                    <a:pt x="177819" y="122194"/>
                    <a:pt x="162412" y="110818"/>
                  </a:cubicBezTo>
                  <a:cubicBezTo>
                    <a:pt x="148285" y="100388"/>
                    <a:pt x="134159" y="89957"/>
                    <a:pt x="120126" y="79350"/>
                  </a:cubicBezTo>
                  <a:cubicBezTo>
                    <a:pt x="106093" y="68742"/>
                    <a:pt x="92154" y="57957"/>
                    <a:pt x="78253" y="47091"/>
                  </a:cubicBezTo>
                  <a:cubicBezTo>
                    <a:pt x="64351" y="36224"/>
                    <a:pt x="50488" y="25275"/>
                    <a:pt x="36645" y="14266"/>
                  </a:cubicBezTo>
                  <a:cubicBezTo>
                    <a:pt x="22802" y="3256"/>
                    <a:pt x="8978" y="-7813"/>
                    <a:pt x="-4854" y="-18903"/>
                  </a:cubicBezTo>
                  <a:cubicBezTo>
                    <a:pt x="-18686" y="-29992"/>
                    <a:pt x="-32528" y="-41100"/>
                    <a:pt x="-46406" y="-52192"/>
                  </a:cubicBezTo>
                  <a:cubicBezTo>
                    <a:pt x="-60284" y="-63284"/>
                    <a:pt x="-74199" y="-74359"/>
                    <a:pt x="-88178" y="-85379"/>
                  </a:cubicBezTo>
                  <a:cubicBezTo>
                    <a:pt x="-102158" y="-96399"/>
                    <a:pt x="-116202" y="-107363"/>
                    <a:pt x="-130338" y="-118232"/>
                  </a:cubicBezTo>
                  <a:cubicBezTo>
                    <a:pt x="-144474" y="-129101"/>
                    <a:pt x="-158703" y="-139874"/>
                    <a:pt x="-173051" y="-150510"/>
                  </a:cubicBezTo>
                  <a:cubicBezTo>
                    <a:pt x="-187398" y="-161146"/>
                    <a:pt x="-201864" y="-171644"/>
                    <a:pt x="-216474" y="-181960"/>
                  </a:cubicBezTo>
                  <a:cubicBezTo>
                    <a:pt x="-231084" y="-192275"/>
                    <a:pt x="-245837" y="-202408"/>
                    <a:pt x="-260754" y="-212311"/>
                  </a:cubicBezTo>
                  <a:cubicBezTo>
                    <a:pt x="-275672" y="-222214"/>
                    <a:pt x="-290754" y="-231887"/>
                    <a:pt x="-306017" y="-241280"/>
                  </a:cubicBezTo>
                  <a:cubicBezTo>
                    <a:pt x="-321281" y="-250674"/>
                    <a:pt x="-336726" y="-259787"/>
                    <a:pt x="-352362" y="-268569"/>
                  </a:cubicBezTo>
                  <a:cubicBezTo>
                    <a:pt x="-367999" y="-277351"/>
                    <a:pt x="-383828" y="-285802"/>
                    <a:pt x="-399852" y="-293872"/>
                  </a:cubicBezTo>
                  <a:cubicBezTo>
                    <a:pt x="-415875" y="-301941"/>
                    <a:pt x="-432094" y="-309629"/>
                    <a:pt x="-448503" y="-316887"/>
                  </a:cubicBezTo>
                  <a:cubicBezTo>
                    <a:pt x="-464911" y="-324145"/>
                    <a:pt x="-481510" y="-330973"/>
                    <a:pt x="-498281" y="-337330"/>
                  </a:cubicBezTo>
                  <a:cubicBezTo>
                    <a:pt x="-515052" y="-343686"/>
                    <a:pt x="-531995" y="-349571"/>
                    <a:pt x="-549100" y="-354951"/>
                  </a:cubicBezTo>
                  <a:cubicBezTo>
                    <a:pt x="-566204" y="-360331"/>
                    <a:pt x="-583470" y="-365206"/>
                    <a:pt x="-600823" y="-369555"/>
                  </a:cubicBezTo>
                  <a:cubicBezTo>
                    <a:pt x="-618176" y="-373904"/>
                    <a:pt x="-635616" y="-377726"/>
                    <a:pt x="-653277" y="-381011"/>
                  </a:cubicBezTo>
                  <a:cubicBezTo>
                    <a:pt x="-670937" y="-384296"/>
                    <a:pt x="-688818" y="-387042"/>
                    <a:pt x="-706262" y="-389264"/>
                  </a:cubicBezTo>
                  <a:cubicBezTo>
                    <a:pt x="-723706" y="-391486"/>
                    <a:pt x="-740714" y="-393182"/>
                    <a:pt x="-759575" y="-394334"/>
                  </a:cubicBezTo>
                  <a:cubicBezTo>
                    <a:pt x="-778435" y="-395487"/>
                    <a:pt x="-799149" y="-396095"/>
                    <a:pt x="-813019" y="-396307"/>
                  </a:cubicBezTo>
                  <a:cubicBezTo>
                    <a:pt x="-826889" y="-396519"/>
                    <a:pt x="-833914" y="-396334"/>
                    <a:pt x="-840940" y="-396150"/>
                  </a:cubicBezTo>
                  <a:cubicBezTo>
                    <a:pt x="-843675" y="-396078"/>
                    <a:pt x="-845500" y="-394440"/>
                    <a:pt x="-845500" y="-392350"/>
                  </a:cubicBezTo>
                  <a:cubicBezTo>
                    <a:pt x="-845500" y="-390260"/>
                    <a:pt x="-843676" y="-388587"/>
                    <a:pt x="-840940" y="-388550"/>
                  </a:cubicBezTo>
                  <a:cubicBezTo>
                    <a:pt x="-833964" y="-388455"/>
                    <a:pt x="-826988" y="-388360"/>
                    <a:pt x="-813267" y="-387603"/>
                  </a:cubicBezTo>
                  <a:cubicBezTo>
                    <a:pt x="-799546" y="-386847"/>
                    <a:pt x="-779080" y="-385428"/>
                    <a:pt x="-760497" y="-383548"/>
                  </a:cubicBezTo>
                  <a:cubicBezTo>
                    <a:pt x="-741913" y="-381668"/>
                    <a:pt x="-725212" y="-379326"/>
                    <a:pt x="-708123" y="-376454"/>
                  </a:cubicBezTo>
                  <a:cubicBezTo>
                    <a:pt x="-691033" y="-373582"/>
                    <a:pt x="-673554" y="-370179"/>
                    <a:pt x="-656335" y="-366261"/>
                  </a:cubicBezTo>
                  <a:cubicBezTo>
                    <a:pt x="-639117" y="-362344"/>
                    <a:pt x="-622158" y="-357912"/>
                    <a:pt x="-605323" y="-352973"/>
                  </a:cubicBezTo>
                  <a:cubicBezTo>
                    <a:pt x="-588488" y="-348033"/>
                    <a:pt x="-571776" y="-342587"/>
                    <a:pt x="-555254" y="-336658"/>
                  </a:cubicBezTo>
                  <a:cubicBezTo>
                    <a:pt x="-538733" y="-330729"/>
                    <a:pt x="-522402" y="-324317"/>
                    <a:pt x="-506265" y="-317454"/>
                  </a:cubicBezTo>
                  <a:cubicBezTo>
                    <a:pt x="-490128" y="-310591"/>
                    <a:pt x="-474185" y="-303277"/>
                    <a:pt x="-458446" y="-295552"/>
                  </a:cubicBezTo>
                  <a:cubicBezTo>
                    <a:pt x="-442708" y="-287827"/>
                    <a:pt x="-427173" y="-279691"/>
                    <a:pt x="-411840" y="-271188"/>
                  </a:cubicBezTo>
                  <a:cubicBezTo>
                    <a:pt x="-396508" y="-262685"/>
                    <a:pt x="-381377" y="-253815"/>
                    <a:pt x="-366438" y="-244624"/>
                  </a:cubicBezTo>
                  <a:cubicBezTo>
                    <a:pt x="-351500" y="-235433"/>
                    <a:pt x="-336753" y="-225921"/>
                    <a:pt x="-322184" y="-216135"/>
                  </a:cubicBezTo>
                  <a:cubicBezTo>
                    <a:pt x="-307614" y="-206348"/>
                    <a:pt x="-293221" y="-196286"/>
                    <a:pt x="-278982" y="-185995"/>
                  </a:cubicBezTo>
                  <a:cubicBezTo>
                    <a:pt x="-264744" y="-175703"/>
                    <a:pt x="-250661" y="-165181"/>
                    <a:pt x="-236708" y="-154472"/>
                  </a:cubicBezTo>
                  <a:cubicBezTo>
                    <a:pt x="-222754" y="-143763"/>
                    <a:pt x="-208931" y="-132866"/>
                    <a:pt x="-195210" y="-121821"/>
                  </a:cubicBezTo>
                  <a:cubicBezTo>
                    <a:pt x="-181489" y="-110777"/>
                    <a:pt x="-167870" y="-99585"/>
                    <a:pt x="-154323" y="-88283"/>
                  </a:cubicBezTo>
                  <a:cubicBezTo>
                    <a:pt x="-140776" y="-76982"/>
                    <a:pt x="-127302" y="-65571"/>
                    <a:pt x="-113869" y="-54086"/>
                  </a:cubicBezTo>
                  <a:cubicBezTo>
                    <a:pt x="-100436" y="-42601"/>
                    <a:pt x="-87044" y="-31043"/>
                    <a:pt x="-73663" y="-19445"/>
                  </a:cubicBezTo>
                  <a:cubicBezTo>
                    <a:pt x="-60282" y="-7848"/>
                    <a:pt x="-46910" y="3788"/>
                    <a:pt x="-33518" y="15430"/>
                  </a:cubicBezTo>
                  <a:cubicBezTo>
                    <a:pt x="-20125" y="27072"/>
                    <a:pt x="-6712" y="38720"/>
                    <a:pt x="6757" y="50336"/>
                  </a:cubicBezTo>
                  <a:cubicBezTo>
                    <a:pt x="20226" y="61952"/>
                    <a:pt x="33751" y="73537"/>
                    <a:pt x="47349" y="85068"/>
                  </a:cubicBezTo>
                  <a:cubicBezTo>
                    <a:pt x="60948" y="96600"/>
                    <a:pt x="74620" y="108077"/>
                    <a:pt x="88445" y="119419"/>
                  </a:cubicBezTo>
                  <a:cubicBezTo>
                    <a:pt x="102269" y="130762"/>
                    <a:pt x="116245" y="141968"/>
                    <a:pt x="130222" y="153175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362" y="2809"/>
              <a:ext cx="1058" cy="923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61783" y="4740275"/>
            <a:ext cx="1132840" cy="1060450"/>
            <a:chOff x="1533" y="5092"/>
            <a:chExt cx="1784" cy="1670"/>
          </a:xfrm>
        </p:grpSpPr>
        <p:sp>
          <p:nvSpPr>
            <p:cNvPr id="297" name="MMConnector"/>
            <p:cNvSpPr/>
            <p:nvPr/>
          </p:nvSpPr>
          <p:spPr>
            <a:xfrm>
              <a:off x="2725" y="6024"/>
              <a:ext cx="592" cy="73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1533" y="5092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4208" y="1537335"/>
            <a:ext cx="1894840" cy="1060450"/>
            <a:chOff x="674" y="1969"/>
            <a:chExt cx="2984" cy="1670"/>
          </a:xfrm>
        </p:grpSpPr>
        <p:sp>
          <p:nvSpPr>
            <p:cNvPr id="321" name="MMConnector"/>
            <p:cNvSpPr/>
            <p:nvPr/>
          </p:nvSpPr>
          <p:spPr>
            <a:xfrm>
              <a:off x="3066" y="2900"/>
              <a:ext cx="592" cy="73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674" y="1969"/>
              <a:ext cx="20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符号、单位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41718" y="1969135"/>
            <a:ext cx="1497330" cy="412750"/>
            <a:chOff x="1300" y="2649"/>
            <a:chExt cx="2358" cy="650"/>
          </a:xfrm>
        </p:grpSpPr>
        <p:sp>
          <p:nvSpPr>
            <p:cNvPr id="322" name="MMConnector"/>
            <p:cNvSpPr/>
            <p:nvPr/>
          </p:nvSpPr>
          <p:spPr>
            <a:xfrm>
              <a:off x="3066" y="3241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1300" y="2649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作用效果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23963" y="2400935"/>
            <a:ext cx="1315085" cy="553720"/>
            <a:chOff x="1587" y="3329"/>
            <a:chExt cx="2071" cy="872"/>
          </a:xfrm>
        </p:grpSpPr>
        <p:sp>
          <p:nvSpPr>
            <p:cNvPr id="390" name="MMConnector"/>
            <p:cNvSpPr/>
            <p:nvPr/>
          </p:nvSpPr>
          <p:spPr>
            <a:xfrm>
              <a:off x="3066" y="3581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587" y="332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三要素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5048" y="5172075"/>
            <a:ext cx="1679575" cy="413385"/>
            <a:chOff x="672" y="5772"/>
            <a:chExt cx="2645" cy="651"/>
          </a:xfrm>
        </p:grpSpPr>
        <p:sp>
          <p:nvSpPr>
            <p:cNvPr id="392" name="MMConnector"/>
            <p:cNvSpPr/>
            <p:nvPr/>
          </p:nvSpPr>
          <p:spPr>
            <a:xfrm>
              <a:off x="2725" y="6364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672" y="5772"/>
              <a:ext cx="1757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大小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、公式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23963" y="2776855"/>
            <a:ext cx="1315085" cy="825500"/>
            <a:chOff x="1587" y="3921"/>
            <a:chExt cx="2071" cy="1300"/>
          </a:xfrm>
        </p:grpSpPr>
        <p:sp>
          <p:nvSpPr>
            <p:cNvPr id="147" name="MMConnector"/>
            <p:cNvSpPr/>
            <p:nvPr/>
          </p:nvSpPr>
          <p:spPr>
            <a:xfrm>
              <a:off x="3066" y="3921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1587" y="4009"/>
              <a:ext cx="1183" cy="56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示意图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61783" y="5603875"/>
            <a:ext cx="1132840" cy="553720"/>
            <a:chOff x="1533" y="6452"/>
            <a:chExt cx="1784" cy="872"/>
          </a:xfrm>
        </p:grpSpPr>
        <p:sp>
          <p:nvSpPr>
            <p:cNvPr id="151" name="MMConnector"/>
            <p:cNvSpPr/>
            <p:nvPr/>
          </p:nvSpPr>
          <p:spPr>
            <a:xfrm>
              <a:off x="2725" y="6704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533" y="6452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61783" y="5979795"/>
            <a:ext cx="1132840" cy="825500"/>
            <a:chOff x="1533" y="7044"/>
            <a:chExt cx="1784" cy="1300"/>
          </a:xfrm>
        </p:grpSpPr>
        <p:sp>
          <p:nvSpPr>
            <p:cNvPr id="153" name="MMConnector"/>
            <p:cNvSpPr/>
            <p:nvPr/>
          </p:nvSpPr>
          <p:spPr>
            <a:xfrm>
              <a:off x="2725" y="7044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1533" y="7133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493328" y="4686300"/>
            <a:ext cx="3366770" cy="1443355"/>
            <a:chOff x="3586" y="7380"/>
            <a:chExt cx="5302" cy="2273"/>
          </a:xfrm>
        </p:grpSpPr>
        <p:sp>
          <p:nvSpPr>
            <p:cNvPr id="155" name="MMConnector"/>
            <p:cNvSpPr/>
            <p:nvPr/>
          </p:nvSpPr>
          <p:spPr>
            <a:xfrm>
              <a:off x="6702" y="7380"/>
              <a:ext cx="2186" cy="2273"/>
            </a:xfrm>
            <a:custGeom>
              <a:avLst/>
              <a:gdLst/>
              <a:ahLst/>
              <a:cxnLst/>
              <a:pathLst>
                <a:path w="1053638" h="730180">
                  <a:moveTo>
                    <a:pt x="230857" y="-209142"/>
                  </a:moveTo>
                  <a:cubicBezTo>
                    <a:pt x="244964" y="-222095"/>
                    <a:pt x="246011" y="-239680"/>
                    <a:pt x="236023" y="-250370"/>
                  </a:cubicBezTo>
                  <a:cubicBezTo>
                    <a:pt x="226036" y="-261061"/>
                    <a:pt x="208193" y="-261448"/>
                    <a:pt x="194540" y="-248018"/>
                  </a:cubicBezTo>
                  <a:cubicBezTo>
                    <a:pt x="181714" y="-235402"/>
                    <a:pt x="168889" y="-222786"/>
                    <a:pt x="156300" y="-209984"/>
                  </a:cubicBezTo>
                  <a:cubicBezTo>
                    <a:pt x="143712" y="-197183"/>
                    <a:pt x="131361" y="-184195"/>
                    <a:pt x="119140" y="-171117"/>
                  </a:cubicBezTo>
                  <a:cubicBezTo>
                    <a:pt x="106920" y="-158040"/>
                    <a:pt x="94831" y="-144872"/>
                    <a:pt x="82858" y="-131629"/>
                  </a:cubicBezTo>
                  <a:cubicBezTo>
                    <a:pt x="70886" y="-118386"/>
                    <a:pt x="59029" y="-105068"/>
                    <a:pt x="47250" y="-91710"/>
                  </a:cubicBezTo>
                  <a:cubicBezTo>
                    <a:pt x="35471" y="-78351"/>
                    <a:pt x="23770" y="-64951"/>
                    <a:pt x="12113" y="-51537"/>
                  </a:cubicBezTo>
                  <a:cubicBezTo>
                    <a:pt x="456" y="-38122"/>
                    <a:pt x="-11155" y="-24693"/>
                    <a:pt x="-22756" y="-11277"/>
                  </a:cubicBezTo>
                  <a:cubicBezTo>
                    <a:pt x="-34356" y="2139"/>
                    <a:pt x="-45945" y="15543"/>
                    <a:pt x="-57556" y="28907"/>
                  </a:cubicBezTo>
                  <a:cubicBezTo>
                    <a:pt x="-69167" y="42271"/>
                    <a:pt x="-80800" y="55596"/>
                    <a:pt x="-92487" y="68853"/>
                  </a:cubicBezTo>
                  <a:cubicBezTo>
                    <a:pt x="-104174" y="82111"/>
                    <a:pt x="-115916" y="95301"/>
                    <a:pt x="-127746" y="108394"/>
                  </a:cubicBezTo>
                  <a:cubicBezTo>
                    <a:pt x="-139576" y="121487"/>
                    <a:pt x="-151493" y="134483"/>
                    <a:pt x="-163529" y="147351"/>
                  </a:cubicBezTo>
                  <a:cubicBezTo>
                    <a:pt x="-175566" y="160219"/>
                    <a:pt x="-187723" y="172957"/>
                    <a:pt x="-200031" y="185532"/>
                  </a:cubicBezTo>
                  <a:cubicBezTo>
                    <a:pt x="-212339" y="198107"/>
                    <a:pt x="-224799" y="210519"/>
                    <a:pt x="-237441" y="222727"/>
                  </a:cubicBezTo>
                  <a:cubicBezTo>
                    <a:pt x="-250083" y="234936"/>
                    <a:pt x="-262906" y="246942"/>
                    <a:pt x="-275940" y="258702"/>
                  </a:cubicBezTo>
                  <a:cubicBezTo>
                    <a:pt x="-288974" y="270463"/>
                    <a:pt x="-302218" y="281977"/>
                    <a:pt x="-315698" y="293199"/>
                  </a:cubicBezTo>
                  <a:cubicBezTo>
                    <a:pt x="-329177" y="304422"/>
                    <a:pt x="-342891" y="315351"/>
                    <a:pt x="-356860" y="325937"/>
                  </a:cubicBezTo>
                  <a:cubicBezTo>
                    <a:pt x="-370828" y="336523"/>
                    <a:pt x="-385051" y="346765"/>
                    <a:pt x="-399541" y="356612"/>
                  </a:cubicBezTo>
                  <a:cubicBezTo>
                    <a:pt x="-414031" y="366458"/>
                    <a:pt x="-428787" y="375908"/>
                    <a:pt x="-443814" y="384909"/>
                  </a:cubicBezTo>
                  <a:cubicBezTo>
                    <a:pt x="-458840" y="393911"/>
                    <a:pt x="-474136" y="402463"/>
                    <a:pt x="-489694" y="410517"/>
                  </a:cubicBezTo>
                  <a:cubicBezTo>
                    <a:pt x="-505252" y="418572"/>
                    <a:pt x="-521072" y="426128"/>
                    <a:pt x="-537135" y="433146"/>
                  </a:cubicBezTo>
                  <a:cubicBezTo>
                    <a:pt x="-553199" y="440163"/>
                    <a:pt x="-569508" y="446641"/>
                    <a:pt x="-586024" y="452549"/>
                  </a:cubicBezTo>
                  <a:cubicBezTo>
                    <a:pt x="-602541" y="458456"/>
                    <a:pt x="-619266" y="463794"/>
                    <a:pt x="-636187" y="468548"/>
                  </a:cubicBezTo>
                  <a:cubicBezTo>
                    <a:pt x="-653108" y="473302"/>
                    <a:pt x="-670226" y="477473"/>
                    <a:pt x="-687403" y="481047"/>
                  </a:cubicBezTo>
                  <a:cubicBezTo>
                    <a:pt x="-704579" y="484620"/>
                    <a:pt x="-721815" y="487595"/>
                    <a:pt x="-739425" y="490037"/>
                  </a:cubicBezTo>
                  <a:cubicBezTo>
                    <a:pt x="-757036" y="492479"/>
                    <a:pt x="-775021" y="494388"/>
                    <a:pt x="-792003" y="495593"/>
                  </a:cubicBezTo>
                  <a:cubicBezTo>
                    <a:pt x="-808985" y="496798"/>
                    <a:pt x="-824962" y="497299"/>
                    <a:pt x="-840940" y="497800"/>
                  </a:cubicBezTo>
                  <a:cubicBezTo>
                    <a:pt x="-843675" y="497886"/>
                    <a:pt x="-845500" y="499510"/>
                    <a:pt x="-845500" y="501600"/>
                  </a:cubicBezTo>
                  <a:cubicBezTo>
                    <a:pt x="-845500" y="503690"/>
                    <a:pt x="-843676" y="505392"/>
                    <a:pt x="-840940" y="505400"/>
                  </a:cubicBezTo>
                  <a:cubicBezTo>
                    <a:pt x="-824810" y="505450"/>
                    <a:pt x="-808679" y="505499"/>
                    <a:pt x="-791481" y="504871"/>
                  </a:cubicBezTo>
                  <a:cubicBezTo>
                    <a:pt x="-774284" y="504244"/>
                    <a:pt x="-756018" y="502939"/>
                    <a:pt x="-738089" y="501078"/>
                  </a:cubicBezTo>
                  <a:cubicBezTo>
                    <a:pt x="-720160" y="499218"/>
                    <a:pt x="-702567" y="496801"/>
                    <a:pt x="-684987" y="493771"/>
                  </a:cubicBezTo>
                  <a:cubicBezTo>
                    <a:pt x="-667408" y="490740"/>
                    <a:pt x="-649843" y="487096"/>
                    <a:pt x="-632435" y="482845"/>
                  </a:cubicBezTo>
                  <a:cubicBezTo>
                    <a:pt x="-615028" y="478594"/>
                    <a:pt x="-597778" y="473737"/>
                    <a:pt x="-580703" y="468284"/>
                  </a:cubicBezTo>
                  <a:cubicBezTo>
                    <a:pt x="-563629" y="462831"/>
                    <a:pt x="-546729" y="456783"/>
                    <a:pt x="-530049" y="450170"/>
                  </a:cubicBezTo>
                  <a:cubicBezTo>
                    <a:pt x="-513368" y="443556"/>
                    <a:pt x="-496907" y="436378"/>
                    <a:pt x="-480690" y="428677"/>
                  </a:cubicBezTo>
                  <a:cubicBezTo>
                    <a:pt x="-464473" y="420977"/>
                    <a:pt x="-448501" y="412754"/>
                    <a:pt x="-432789" y="404062"/>
                  </a:cubicBezTo>
                  <a:cubicBezTo>
                    <a:pt x="-417077" y="395370"/>
                    <a:pt x="-401626" y="386208"/>
                    <a:pt x="-386439" y="376634"/>
                  </a:cubicBezTo>
                  <a:cubicBezTo>
                    <a:pt x="-371251" y="367060"/>
                    <a:pt x="-356328" y="357074"/>
                    <a:pt x="-341661" y="346733"/>
                  </a:cubicBezTo>
                  <a:cubicBezTo>
                    <a:pt x="-326995" y="336393"/>
                    <a:pt x="-312586" y="325698"/>
                    <a:pt x="-298418" y="314704"/>
                  </a:cubicBezTo>
                  <a:cubicBezTo>
                    <a:pt x="-284250" y="303711"/>
                    <a:pt x="-270323" y="292420"/>
                    <a:pt x="-256616" y="280882"/>
                  </a:cubicBezTo>
                  <a:cubicBezTo>
                    <a:pt x="-242909" y="269344"/>
                    <a:pt x="-229422" y="257560"/>
                    <a:pt x="-216128" y="245577"/>
                  </a:cubicBezTo>
                  <a:cubicBezTo>
                    <a:pt x="-202834" y="233594"/>
                    <a:pt x="-189734" y="221412"/>
                    <a:pt x="-176798" y="209075"/>
                  </a:cubicBezTo>
                  <a:cubicBezTo>
                    <a:pt x="-163862" y="196737"/>
                    <a:pt x="-151091" y="184244"/>
                    <a:pt x="-138455" y="171634"/>
                  </a:cubicBezTo>
                  <a:cubicBezTo>
                    <a:pt x="-125818" y="159024"/>
                    <a:pt x="-113317" y="146297"/>
                    <a:pt x="-100918" y="133488"/>
                  </a:cubicBezTo>
                  <a:cubicBezTo>
                    <a:pt x="-88520" y="120680"/>
                    <a:pt x="-76225" y="107790"/>
                    <a:pt x="-64003" y="94851"/>
                  </a:cubicBezTo>
                  <a:cubicBezTo>
                    <a:pt x="-51781" y="81912"/>
                    <a:pt x="-39632" y="68925"/>
                    <a:pt x="-27524" y="55921"/>
                  </a:cubicBezTo>
                  <a:cubicBezTo>
                    <a:pt x="-15416" y="42916"/>
                    <a:pt x="-3350" y="29894"/>
                    <a:pt x="8704" y="16884"/>
                  </a:cubicBezTo>
                  <a:cubicBezTo>
                    <a:pt x="20759" y="3875"/>
                    <a:pt x="32802" y="-9122"/>
                    <a:pt x="44865" y="-22076"/>
                  </a:cubicBezTo>
                  <a:cubicBezTo>
                    <a:pt x="56927" y="-35030"/>
                    <a:pt x="69009" y="-47940"/>
                    <a:pt x="81139" y="-60778"/>
                  </a:cubicBezTo>
                  <a:cubicBezTo>
                    <a:pt x="93268" y="-73617"/>
                    <a:pt x="105446" y="-86382"/>
                    <a:pt x="117704" y="-99038"/>
                  </a:cubicBezTo>
                  <a:cubicBezTo>
                    <a:pt x="129962" y="-111693"/>
                    <a:pt x="142301" y="-124238"/>
                    <a:pt x="154734" y="-136659"/>
                  </a:cubicBezTo>
                  <a:cubicBezTo>
                    <a:pt x="167168" y="-149080"/>
                    <a:pt x="179696" y="-161375"/>
                    <a:pt x="192398" y="-173435"/>
                  </a:cubicBezTo>
                  <a:cubicBezTo>
                    <a:pt x="205101" y="-185495"/>
                    <a:pt x="217979" y="-197319"/>
                    <a:pt x="230857" y="-209142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54" name="MainTopic"/>
            <p:cNvSpPr/>
            <p:nvPr/>
          </p:nvSpPr>
          <p:spPr>
            <a:xfrm>
              <a:off x="3586" y="8375"/>
              <a:ext cx="1398" cy="923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重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0378" y="3637915"/>
            <a:ext cx="1855470" cy="412750"/>
            <a:chOff x="960" y="8215"/>
            <a:chExt cx="2922" cy="650"/>
          </a:xfrm>
        </p:grpSpPr>
        <p:sp>
          <p:nvSpPr>
            <p:cNvPr id="158" name="MMConnector"/>
            <p:cNvSpPr/>
            <p:nvPr/>
          </p:nvSpPr>
          <p:spPr>
            <a:xfrm>
              <a:off x="3290" y="8807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960" y="8215"/>
              <a:ext cx="206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弹性形变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8133" y="4069715"/>
            <a:ext cx="2037715" cy="553720"/>
            <a:chOff x="673" y="8895"/>
            <a:chExt cx="3209" cy="872"/>
          </a:xfrm>
        </p:grpSpPr>
        <p:sp>
          <p:nvSpPr>
            <p:cNvPr id="160" name="MMConnector"/>
            <p:cNvSpPr/>
            <p:nvPr/>
          </p:nvSpPr>
          <p:spPr>
            <a:xfrm>
              <a:off x="3290" y="9147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673" y="8895"/>
              <a:ext cx="2394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弹簧测力计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563293" y="1440180"/>
            <a:ext cx="1662430" cy="412115"/>
            <a:chOff x="13145" y="2268"/>
            <a:chExt cx="2618" cy="649"/>
          </a:xfrm>
        </p:grpSpPr>
        <p:sp>
          <p:nvSpPr>
            <p:cNvPr id="165" name="MMConnector"/>
            <p:cNvSpPr/>
            <p:nvPr/>
          </p:nvSpPr>
          <p:spPr>
            <a:xfrm>
              <a:off x="13145" y="2859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3441" y="2268"/>
              <a:ext cx="2322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滑动摩擦力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563293" y="2247265"/>
            <a:ext cx="3185795" cy="825500"/>
            <a:chOff x="13145" y="3539"/>
            <a:chExt cx="5017" cy="1300"/>
          </a:xfrm>
        </p:grpSpPr>
        <p:sp>
          <p:nvSpPr>
            <p:cNvPr id="167" name="MMConnector"/>
            <p:cNvSpPr/>
            <p:nvPr/>
          </p:nvSpPr>
          <p:spPr>
            <a:xfrm>
              <a:off x="13145" y="3539"/>
              <a:ext cx="592" cy="130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3334" y="3628"/>
              <a:ext cx="4828" cy="562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增大、减小摩擦力的方法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413048" y="1007745"/>
            <a:ext cx="756920" cy="1004570"/>
            <a:chOff x="16058" y="1587"/>
            <a:chExt cx="1192" cy="1582"/>
          </a:xfrm>
        </p:grpSpPr>
        <p:sp>
          <p:nvSpPr>
            <p:cNvPr id="171" name="MMConnector"/>
            <p:cNvSpPr/>
            <p:nvPr/>
          </p:nvSpPr>
          <p:spPr>
            <a:xfrm>
              <a:off x="16058" y="2489"/>
              <a:ext cx="592" cy="680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109250"/>
                  </a:moveTo>
                  <a:cubicBezTo>
                    <a:pt x="162" y="109250"/>
                    <a:pt x="-8738" y="-109250"/>
                    <a:pt x="125400" y="-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6354" y="1587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413048" y="1440180"/>
            <a:ext cx="756920" cy="371475"/>
            <a:chOff x="16058" y="2268"/>
            <a:chExt cx="1192" cy="585"/>
          </a:xfrm>
        </p:grpSpPr>
        <p:sp>
          <p:nvSpPr>
            <p:cNvPr id="173" name="MMConnector"/>
            <p:cNvSpPr/>
            <p:nvPr/>
          </p:nvSpPr>
          <p:spPr>
            <a:xfrm>
              <a:off x="16058" y="2829"/>
              <a:ext cx="592" cy="24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-125400" y="0"/>
                  </a:moveTo>
                  <a:cubicBezTo>
                    <a:pt x="-25080" y="0"/>
                    <a:pt x="50160" y="0"/>
                    <a:pt x="125400" y="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6354" y="2268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341293" y="1871980"/>
            <a:ext cx="1121410" cy="572770"/>
            <a:chOff x="15945" y="2948"/>
            <a:chExt cx="1766" cy="902"/>
          </a:xfrm>
        </p:grpSpPr>
        <p:sp>
          <p:nvSpPr>
            <p:cNvPr id="175" name="MMConnector"/>
            <p:cNvSpPr/>
            <p:nvPr/>
          </p:nvSpPr>
          <p:spPr>
            <a:xfrm>
              <a:off x="15945" y="3170"/>
              <a:ext cx="592" cy="680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-125400" y="-109250"/>
                  </a:moveTo>
                  <a:cubicBezTo>
                    <a:pt x="162" y="-109250"/>
                    <a:pt x="-8738" y="109250"/>
                    <a:pt x="125400" y="1092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6241" y="2948"/>
              <a:ext cx="147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89698" y="1090295"/>
            <a:ext cx="1132840" cy="1713230"/>
            <a:chOff x="1874" y="1969"/>
            <a:chExt cx="1784" cy="2698"/>
          </a:xfrm>
        </p:grpSpPr>
        <p:sp>
          <p:nvSpPr>
            <p:cNvPr id="3" name="MMConnector"/>
            <p:cNvSpPr/>
            <p:nvPr/>
          </p:nvSpPr>
          <p:spPr>
            <a:xfrm>
              <a:off x="3066" y="3239"/>
              <a:ext cx="592" cy="142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1" name="SubTopic"/>
            <p:cNvSpPr/>
            <p:nvPr/>
          </p:nvSpPr>
          <p:spPr>
            <a:xfrm>
              <a:off x="1874" y="1969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49428" y="3143250"/>
            <a:ext cx="2005330" cy="915670"/>
            <a:chOff x="10370" y="4950"/>
            <a:chExt cx="3158" cy="1442"/>
          </a:xfrm>
        </p:grpSpPr>
        <p:sp>
          <p:nvSpPr>
            <p:cNvPr id="105" name="MMConnector"/>
            <p:cNvSpPr/>
            <p:nvPr/>
          </p:nvSpPr>
          <p:spPr>
            <a:xfrm>
              <a:off x="10370" y="5692"/>
              <a:ext cx="748" cy="24"/>
            </a:xfrm>
            <a:custGeom>
              <a:avLst/>
              <a:gdLst/>
              <a:ahLst/>
              <a:cxnLst/>
              <a:pathLst>
                <a:path w="798073" h="7600">
                  <a:moveTo>
                    <a:pt x="42544" y="-26353"/>
                  </a:moveTo>
                  <a:cubicBezTo>
                    <a:pt x="23395" y="-26667"/>
                    <a:pt x="10772" y="-13997"/>
                    <a:pt x="10949" y="632"/>
                  </a:cubicBezTo>
                  <a:cubicBezTo>
                    <a:pt x="11126" y="15261"/>
                    <a:pt x="24053" y="27623"/>
                    <a:pt x="43189" y="26843"/>
                  </a:cubicBezTo>
                  <a:cubicBezTo>
                    <a:pt x="60916" y="26121"/>
                    <a:pt x="78643" y="25399"/>
                    <a:pt x="96369" y="24676"/>
                  </a:cubicBezTo>
                  <a:cubicBezTo>
                    <a:pt x="114095" y="23953"/>
                    <a:pt x="131821" y="23229"/>
                    <a:pt x="149546" y="22506"/>
                  </a:cubicBezTo>
                  <a:cubicBezTo>
                    <a:pt x="167272" y="21782"/>
                    <a:pt x="184997" y="21060"/>
                    <a:pt x="202721" y="20339"/>
                  </a:cubicBezTo>
                  <a:cubicBezTo>
                    <a:pt x="220446" y="19618"/>
                    <a:pt x="238170" y="18898"/>
                    <a:pt x="255894" y="18182"/>
                  </a:cubicBezTo>
                  <a:cubicBezTo>
                    <a:pt x="273618" y="17465"/>
                    <a:pt x="291342" y="16751"/>
                    <a:pt x="309065" y="16041"/>
                  </a:cubicBezTo>
                  <a:cubicBezTo>
                    <a:pt x="326789" y="15330"/>
                    <a:pt x="344512" y="14624"/>
                    <a:pt x="362236" y="13923"/>
                  </a:cubicBezTo>
                  <a:cubicBezTo>
                    <a:pt x="379959" y="13222"/>
                    <a:pt x="397682" y="12526"/>
                    <a:pt x="415406" y="11836"/>
                  </a:cubicBezTo>
                  <a:cubicBezTo>
                    <a:pt x="433129" y="11146"/>
                    <a:pt x="450852" y="10463"/>
                    <a:pt x="468576" y="9787"/>
                  </a:cubicBezTo>
                  <a:cubicBezTo>
                    <a:pt x="486300" y="9111"/>
                    <a:pt x="504023" y="8443"/>
                    <a:pt x="521747" y="7784"/>
                  </a:cubicBezTo>
                  <a:cubicBezTo>
                    <a:pt x="539471" y="7124"/>
                    <a:pt x="557195" y="6474"/>
                    <a:pt x="574920" y="5833"/>
                  </a:cubicBezTo>
                  <a:cubicBezTo>
                    <a:pt x="592645" y="5193"/>
                    <a:pt x="610370" y="4563"/>
                    <a:pt x="628095" y="3944"/>
                  </a:cubicBezTo>
                  <a:cubicBezTo>
                    <a:pt x="645821" y="3326"/>
                    <a:pt x="663546" y="2719"/>
                    <a:pt x="681274" y="2124"/>
                  </a:cubicBezTo>
                  <a:cubicBezTo>
                    <a:pt x="699001" y="1530"/>
                    <a:pt x="716732" y="949"/>
                    <a:pt x="734455" y="381"/>
                  </a:cubicBezTo>
                  <a:cubicBezTo>
                    <a:pt x="752179" y="-188"/>
                    <a:pt x="769895" y="-743"/>
                    <a:pt x="787641" y="-1279"/>
                  </a:cubicBezTo>
                  <a:cubicBezTo>
                    <a:pt x="805387" y="-1815"/>
                    <a:pt x="823164" y="-2331"/>
                    <a:pt x="840940" y="-2847"/>
                  </a:cubicBezTo>
                  <a:cubicBezTo>
                    <a:pt x="843675" y="-2926"/>
                    <a:pt x="845500" y="-4560"/>
                    <a:pt x="845500" y="-6650"/>
                  </a:cubicBezTo>
                  <a:cubicBezTo>
                    <a:pt x="845500" y="-8740"/>
                    <a:pt x="843675" y="-10377"/>
                    <a:pt x="840940" y="-10453"/>
                  </a:cubicBezTo>
                  <a:cubicBezTo>
                    <a:pt x="823158" y="-10950"/>
                    <a:pt x="805376" y="-11447"/>
                    <a:pt x="787622" y="-11925"/>
                  </a:cubicBezTo>
                  <a:cubicBezTo>
                    <a:pt x="769868" y="-12402"/>
                    <a:pt x="752142" y="-12860"/>
                    <a:pt x="734408" y="-13305"/>
                  </a:cubicBezTo>
                  <a:cubicBezTo>
                    <a:pt x="716674" y="-13749"/>
                    <a:pt x="698932" y="-14181"/>
                    <a:pt x="681191" y="-14600"/>
                  </a:cubicBezTo>
                  <a:cubicBezTo>
                    <a:pt x="663450" y="-15019"/>
                    <a:pt x="645711" y="-15425"/>
                    <a:pt x="627971" y="-15820"/>
                  </a:cubicBezTo>
                  <a:cubicBezTo>
                    <a:pt x="610230" y="-16214"/>
                    <a:pt x="592489" y="-16597"/>
                    <a:pt x="574748" y="-16970"/>
                  </a:cubicBezTo>
                  <a:cubicBezTo>
                    <a:pt x="557007" y="-17343"/>
                    <a:pt x="539266" y="-17706"/>
                    <a:pt x="521525" y="-18059"/>
                  </a:cubicBezTo>
                  <a:cubicBezTo>
                    <a:pt x="503783" y="-18413"/>
                    <a:pt x="486042" y="-18758"/>
                    <a:pt x="468300" y="-19095"/>
                  </a:cubicBezTo>
                  <a:cubicBezTo>
                    <a:pt x="450559" y="-19432"/>
                    <a:pt x="432817" y="-19762"/>
                    <a:pt x="415076" y="-20085"/>
                  </a:cubicBezTo>
                  <a:cubicBezTo>
                    <a:pt x="397334" y="-20409"/>
                    <a:pt x="379593" y="-20726"/>
                    <a:pt x="361852" y="-21037"/>
                  </a:cubicBezTo>
                  <a:cubicBezTo>
                    <a:pt x="344111" y="-21349"/>
                    <a:pt x="326370" y="-21656"/>
                    <a:pt x="308629" y="-21959"/>
                  </a:cubicBezTo>
                  <a:cubicBezTo>
                    <a:pt x="290888" y="-22262"/>
                    <a:pt x="273148" y="-22561"/>
                    <a:pt x="255408" y="-22857"/>
                  </a:cubicBezTo>
                  <a:cubicBezTo>
                    <a:pt x="237667" y="-23154"/>
                    <a:pt x="219928" y="-23447"/>
                    <a:pt x="202188" y="-23739"/>
                  </a:cubicBezTo>
                  <a:cubicBezTo>
                    <a:pt x="184449" y="-24031"/>
                    <a:pt x="166709" y="-24322"/>
                    <a:pt x="148971" y="-24612"/>
                  </a:cubicBezTo>
                  <a:cubicBezTo>
                    <a:pt x="131232" y="-24901"/>
                    <a:pt x="113494" y="-25191"/>
                    <a:pt x="95756" y="-25481"/>
                  </a:cubicBezTo>
                  <a:cubicBezTo>
                    <a:pt x="78018" y="-25771"/>
                    <a:pt x="60281" y="-26062"/>
                    <a:pt x="42544" y="-2635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164" y="4950"/>
              <a:ext cx="2364" cy="1443"/>
            </a:xfrm>
            <a:custGeom>
              <a:avLst/>
              <a:gdLst>
                <a:gd name="rtl" fmla="*/ 135280 w 737200"/>
                <a:gd name="rtt" fmla="*/ 71440 h 463600"/>
                <a:gd name="rtr" fmla="*/ 598880 w 737200"/>
                <a:gd name="rtb" fmla="*/ 405840 h 463600"/>
              </a:gdLst>
              <a:ahLst/>
              <a:cxnLst/>
              <a:rect l="rtl" t="rtt" r="rtr" b="rtb"/>
              <a:pathLst>
                <a:path w="737200" h="4636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433200"/>
                  </a:lnTo>
                  <a:cubicBezTo>
                    <a:pt x="737200" y="449981"/>
                    <a:pt x="723581" y="463600"/>
                    <a:pt x="7068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牛顿第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042083" y="2990850"/>
            <a:ext cx="756920" cy="736600"/>
            <a:chOff x="13823" y="4710"/>
            <a:chExt cx="1192" cy="1160"/>
          </a:xfrm>
        </p:grpSpPr>
        <p:sp>
          <p:nvSpPr>
            <p:cNvPr id="23" name="MMConnector"/>
            <p:cNvSpPr/>
            <p:nvPr/>
          </p:nvSpPr>
          <p:spPr>
            <a:xfrm>
              <a:off x="13823" y="5472"/>
              <a:ext cx="592" cy="39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4119" y="4710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42083" y="3639185"/>
            <a:ext cx="756920" cy="553085"/>
            <a:chOff x="13823" y="5731"/>
            <a:chExt cx="1192" cy="871"/>
          </a:xfrm>
        </p:grpSpPr>
        <p:sp>
          <p:nvSpPr>
            <p:cNvPr id="33" name="MMConnector"/>
            <p:cNvSpPr/>
            <p:nvPr/>
          </p:nvSpPr>
          <p:spPr>
            <a:xfrm>
              <a:off x="13823" y="5982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5" name="SubTopic"/>
            <p:cNvSpPr/>
            <p:nvPr/>
          </p:nvSpPr>
          <p:spPr>
            <a:xfrm>
              <a:off x="14119" y="5731"/>
              <a:ext cx="896" cy="56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惯性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49428" y="4250690"/>
            <a:ext cx="2004695" cy="946785"/>
            <a:chOff x="10370" y="6744"/>
            <a:chExt cx="3157" cy="1491"/>
          </a:xfrm>
        </p:grpSpPr>
        <p:sp>
          <p:nvSpPr>
            <p:cNvPr id="37" name="MMConnector"/>
            <p:cNvSpPr/>
            <p:nvPr/>
          </p:nvSpPr>
          <p:spPr>
            <a:xfrm>
              <a:off x="10370" y="6744"/>
              <a:ext cx="1185" cy="1303"/>
            </a:xfrm>
            <a:custGeom>
              <a:avLst/>
              <a:gdLst/>
              <a:ahLst/>
              <a:cxnLst/>
              <a:pathLst>
                <a:path w="946862" h="418573">
                  <a:moveTo>
                    <a:pt x="-91465" y="-109826"/>
                  </a:moveTo>
                  <a:cubicBezTo>
                    <a:pt x="-107263" y="-120653"/>
                    <a:pt x="-124765" y="-117127"/>
                    <a:pt x="-132716" y="-104846"/>
                  </a:cubicBezTo>
                  <a:cubicBezTo>
                    <a:pt x="-140668" y="-92566"/>
                    <a:pt x="-136631" y="-75304"/>
                    <a:pt x="-120380" y="-65170"/>
                  </a:cubicBezTo>
                  <a:cubicBezTo>
                    <a:pt x="-105441" y="-55854"/>
                    <a:pt x="-90503" y="-46538"/>
                    <a:pt x="-75615" y="-37086"/>
                  </a:cubicBezTo>
                  <a:cubicBezTo>
                    <a:pt x="-60728" y="-27634"/>
                    <a:pt x="-45892" y="-18045"/>
                    <a:pt x="-31067" y="-8404"/>
                  </a:cubicBezTo>
                  <a:cubicBezTo>
                    <a:pt x="-16241" y="1236"/>
                    <a:pt x="-1426" y="10929"/>
                    <a:pt x="13396" y="20648"/>
                  </a:cubicBezTo>
                  <a:cubicBezTo>
                    <a:pt x="28219" y="30366"/>
                    <a:pt x="43049" y="40111"/>
                    <a:pt x="57911" y="49840"/>
                  </a:cubicBezTo>
                  <a:cubicBezTo>
                    <a:pt x="72774" y="59569"/>
                    <a:pt x="87669" y="69281"/>
                    <a:pt x="102620" y="78937"/>
                  </a:cubicBezTo>
                  <a:cubicBezTo>
                    <a:pt x="117571" y="88594"/>
                    <a:pt x="132578" y="98194"/>
                    <a:pt x="147664" y="107697"/>
                  </a:cubicBezTo>
                  <a:cubicBezTo>
                    <a:pt x="162750" y="117200"/>
                    <a:pt x="177916" y="126605"/>
                    <a:pt x="193182" y="135869"/>
                  </a:cubicBezTo>
                  <a:cubicBezTo>
                    <a:pt x="208449" y="145133"/>
                    <a:pt x="223817" y="154256"/>
                    <a:pt x="239304" y="163192"/>
                  </a:cubicBezTo>
                  <a:cubicBezTo>
                    <a:pt x="254792" y="172129"/>
                    <a:pt x="270400" y="180879"/>
                    <a:pt x="286144" y="189397"/>
                  </a:cubicBezTo>
                  <a:cubicBezTo>
                    <a:pt x="301888" y="197915"/>
                    <a:pt x="317768" y="206200"/>
                    <a:pt x="333794" y="214206"/>
                  </a:cubicBezTo>
                  <a:cubicBezTo>
                    <a:pt x="349821" y="222211"/>
                    <a:pt x="365994" y="229937"/>
                    <a:pt x="382319" y="237337"/>
                  </a:cubicBezTo>
                  <a:cubicBezTo>
                    <a:pt x="398644" y="244736"/>
                    <a:pt x="415121" y="251810"/>
                    <a:pt x="431747" y="258514"/>
                  </a:cubicBezTo>
                  <a:cubicBezTo>
                    <a:pt x="448374" y="265217"/>
                    <a:pt x="465151" y="271550"/>
                    <a:pt x="482068" y="277474"/>
                  </a:cubicBezTo>
                  <a:cubicBezTo>
                    <a:pt x="498985" y="283398"/>
                    <a:pt x="516042" y="288911"/>
                    <a:pt x="533228" y="293983"/>
                  </a:cubicBezTo>
                  <a:cubicBezTo>
                    <a:pt x="550414" y="299055"/>
                    <a:pt x="567729" y="303684"/>
                    <a:pt x="585133" y="307847"/>
                  </a:cubicBezTo>
                  <a:cubicBezTo>
                    <a:pt x="602538" y="312010"/>
                    <a:pt x="620032" y="315706"/>
                    <a:pt x="637655" y="318924"/>
                  </a:cubicBezTo>
                  <a:cubicBezTo>
                    <a:pt x="655279" y="322141"/>
                    <a:pt x="673030" y="324879"/>
                    <a:pt x="690643" y="327131"/>
                  </a:cubicBezTo>
                  <a:cubicBezTo>
                    <a:pt x="708255" y="329382"/>
                    <a:pt x="725728" y="331147"/>
                    <a:pt x="743933" y="332449"/>
                  </a:cubicBezTo>
                  <a:cubicBezTo>
                    <a:pt x="762137" y="333750"/>
                    <a:pt x="781072" y="334588"/>
                    <a:pt x="797362" y="334915"/>
                  </a:cubicBezTo>
                  <a:cubicBezTo>
                    <a:pt x="813651" y="335242"/>
                    <a:pt x="827296" y="335059"/>
                    <a:pt x="840940" y="334875"/>
                  </a:cubicBezTo>
                  <a:cubicBezTo>
                    <a:pt x="843676" y="334838"/>
                    <a:pt x="845500" y="333165"/>
                    <a:pt x="845500" y="331075"/>
                  </a:cubicBezTo>
                  <a:cubicBezTo>
                    <a:pt x="845500" y="328985"/>
                    <a:pt x="843675" y="327357"/>
                    <a:pt x="840940" y="327275"/>
                  </a:cubicBezTo>
                  <a:cubicBezTo>
                    <a:pt x="827403" y="326871"/>
                    <a:pt x="813866" y="326468"/>
                    <a:pt x="797754" y="325446"/>
                  </a:cubicBezTo>
                  <a:cubicBezTo>
                    <a:pt x="781643" y="324425"/>
                    <a:pt x="762958" y="322785"/>
                    <a:pt x="745039" y="320722"/>
                  </a:cubicBezTo>
                  <a:cubicBezTo>
                    <a:pt x="727120" y="318660"/>
                    <a:pt x="709967" y="316173"/>
                    <a:pt x="692718" y="313205"/>
                  </a:cubicBezTo>
                  <a:cubicBezTo>
                    <a:pt x="675470" y="310237"/>
                    <a:pt x="658125" y="306787"/>
                    <a:pt x="640946" y="302877"/>
                  </a:cubicBezTo>
                  <a:cubicBezTo>
                    <a:pt x="623768" y="298966"/>
                    <a:pt x="606755" y="294595"/>
                    <a:pt x="589865" y="289774"/>
                  </a:cubicBezTo>
                  <a:cubicBezTo>
                    <a:pt x="572976" y="284954"/>
                    <a:pt x="556209" y="279684"/>
                    <a:pt x="539597" y="273990"/>
                  </a:cubicBezTo>
                  <a:cubicBezTo>
                    <a:pt x="522986" y="268296"/>
                    <a:pt x="506529" y="262178"/>
                    <a:pt x="490232" y="255668"/>
                  </a:cubicBezTo>
                  <a:cubicBezTo>
                    <a:pt x="473934" y="249157"/>
                    <a:pt x="457796" y="242253"/>
                    <a:pt x="441820" y="234994"/>
                  </a:cubicBezTo>
                  <a:cubicBezTo>
                    <a:pt x="425844" y="227735"/>
                    <a:pt x="410030" y="220120"/>
                    <a:pt x="394373" y="212190"/>
                  </a:cubicBezTo>
                  <a:cubicBezTo>
                    <a:pt x="378715" y="204259"/>
                    <a:pt x="363215" y="196014"/>
                    <a:pt x="347859" y="187495"/>
                  </a:cubicBezTo>
                  <a:cubicBezTo>
                    <a:pt x="332504" y="178976"/>
                    <a:pt x="317294" y="170183"/>
                    <a:pt x="302213" y="161160"/>
                  </a:cubicBezTo>
                  <a:cubicBezTo>
                    <a:pt x="287131" y="152136"/>
                    <a:pt x="272179" y="142882"/>
                    <a:pt x="257334" y="133438"/>
                  </a:cubicBezTo>
                  <a:cubicBezTo>
                    <a:pt x="242490" y="123995"/>
                    <a:pt x="227753" y="114362"/>
                    <a:pt x="213101" y="104579"/>
                  </a:cubicBezTo>
                  <a:cubicBezTo>
                    <a:pt x="198449" y="94797"/>
                    <a:pt x="183881" y="84866"/>
                    <a:pt x="169371" y="74825"/>
                  </a:cubicBezTo>
                  <a:cubicBezTo>
                    <a:pt x="154862" y="64784"/>
                    <a:pt x="140411" y="54632"/>
                    <a:pt x="125990" y="44409"/>
                  </a:cubicBezTo>
                  <a:cubicBezTo>
                    <a:pt x="111570" y="34185"/>
                    <a:pt x="97180" y="23890"/>
                    <a:pt x="82795" y="13558"/>
                  </a:cubicBezTo>
                  <a:cubicBezTo>
                    <a:pt x="68409" y="3226"/>
                    <a:pt x="54026" y="-7142"/>
                    <a:pt x="39617" y="-17508"/>
                  </a:cubicBezTo>
                  <a:cubicBezTo>
                    <a:pt x="25208" y="-27873"/>
                    <a:pt x="10771" y="-38236"/>
                    <a:pt x="-3710" y="-48571"/>
                  </a:cubicBezTo>
                  <a:cubicBezTo>
                    <a:pt x="-18191" y="-58905"/>
                    <a:pt x="-32718" y="-69211"/>
                    <a:pt x="-47351" y="-79416"/>
                  </a:cubicBezTo>
                  <a:cubicBezTo>
                    <a:pt x="-61985" y="-89620"/>
                    <a:pt x="-76725" y="-99723"/>
                    <a:pt x="-91465" y="-109826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38" name="MainTopic"/>
            <p:cNvSpPr/>
            <p:nvPr/>
          </p:nvSpPr>
          <p:spPr>
            <a:xfrm>
              <a:off x="11449" y="7313"/>
              <a:ext cx="2079" cy="923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二力平衡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49428" y="4791075"/>
            <a:ext cx="3227705" cy="1785620"/>
            <a:chOff x="10370" y="7545"/>
            <a:chExt cx="5083" cy="2812"/>
          </a:xfrm>
        </p:grpSpPr>
        <p:sp>
          <p:nvSpPr>
            <p:cNvPr id="181" name="MMConnector"/>
            <p:cNvSpPr/>
            <p:nvPr/>
          </p:nvSpPr>
          <p:spPr>
            <a:xfrm>
              <a:off x="10370" y="7545"/>
              <a:ext cx="1592" cy="2813"/>
            </a:xfrm>
            <a:custGeom>
              <a:avLst/>
              <a:gdLst/>
              <a:ahLst/>
              <a:cxnLst/>
              <a:pathLst>
                <a:path w="1098417" h="903450">
                  <a:moveTo>
                    <a:pt x="-238246" y="-333302"/>
                  </a:moveTo>
                  <a:cubicBezTo>
                    <a:pt x="-251117" y="-347484"/>
                    <a:pt x="-268953" y="-348110"/>
                    <a:pt x="-279530" y="-338003"/>
                  </a:cubicBezTo>
                  <a:cubicBezTo>
                    <a:pt x="-290107" y="-327895"/>
                    <a:pt x="-290010" y="-310327"/>
                    <a:pt x="-276709" y="-296548"/>
                  </a:cubicBezTo>
                  <a:cubicBezTo>
                    <a:pt x="-264603" y="-284008"/>
                    <a:pt x="-252498" y="-271469"/>
                    <a:pt x="-240628" y="-258660"/>
                  </a:cubicBezTo>
                  <a:cubicBezTo>
                    <a:pt x="-228757" y="-245851"/>
                    <a:pt x="-217121" y="-232772"/>
                    <a:pt x="-205621" y="-219546"/>
                  </a:cubicBezTo>
                  <a:cubicBezTo>
                    <a:pt x="-194122" y="-206319"/>
                    <a:pt x="-182759" y="-192946"/>
                    <a:pt x="-171522" y="-179436"/>
                  </a:cubicBezTo>
                  <a:cubicBezTo>
                    <a:pt x="-160286" y="-165926"/>
                    <a:pt x="-149176" y="-152281"/>
                    <a:pt x="-138158" y="-138535"/>
                  </a:cubicBezTo>
                  <a:cubicBezTo>
                    <a:pt x="-127141" y="-124790"/>
                    <a:pt x="-116216" y="-110946"/>
                    <a:pt x="-105355" y="-97027"/>
                  </a:cubicBezTo>
                  <a:cubicBezTo>
                    <a:pt x="-94495" y="-83109"/>
                    <a:pt x="-83699" y="-69117"/>
                    <a:pt x="-72938" y="-55078"/>
                  </a:cubicBezTo>
                  <a:cubicBezTo>
                    <a:pt x="-62177" y="-41038"/>
                    <a:pt x="-51451" y="-26951"/>
                    <a:pt x="-40731" y="-12841"/>
                  </a:cubicBezTo>
                  <a:cubicBezTo>
                    <a:pt x="-30011" y="1270"/>
                    <a:pt x="-19298" y="15404"/>
                    <a:pt x="-8560" y="29538"/>
                  </a:cubicBezTo>
                  <a:cubicBezTo>
                    <a:pt x="2177" y="43672"/>
                    <a:pt x="12937" y="57806"/>
                    <a:pt x="23751" y="71915"/>
                  </a:cubicBezTo>
                  <a:cubicBezTo>
                    <a:pt x="34564" y="86024"/>
                    <a:pt x="45430" y="100110"/>
                    <a:pt x="56380" y="114146"/>
                  </a:cubicBezTo>
                  <a:cubicBezTo>
                    <a:pt x="67329" y="128182"/>
                    <a:pt x="78361" y="142169"/>
                    <a:pt x="89506" y="156079"/>
                  </a:cubicBezTo>
                  <a:cubicBezTo>
                    <a:pt x="100652" y="169990"/>
                    <a:pt x="111911" y="183825"/>
                    <a:pt x="123314" y="197555"/>
                  </a:cubicBezTo>
                  <a:cubicBezTo>
                    <a:pt x="134718" y="211284"/>
                    <a:pt x="146265" y="224908"/>
                    <a:pt x="157988" y="238393"/>
                  </a:cubicBezTo>
                  <a:cubicBezTo>
                    <a:pt x="169711" y="251879"/>
                    <a:pt x="181610" y="265225"/>
                    <a:pt x="193715" y="278396"/>
                  </a:cubicBezTo>
                  <a:cubicBezTo>
                    <a:pt x="205820" y="291567"/>
                    <a:pt x="218131" y="304562"/>
                    <a:pt x="230678" y="317338"/>
                  </a:cubicBezTo>
                  <a:cubicBezTo>
                    <a:pt x="243226" y="330114"/>
                    <a:pt x="256009" y="342671"/>
                    <a:pt x="269056" y="354961"/>
                  </a:cubicBezTo>
                  <a:cubicBezTo>
                    <a:pt x="282103" y="367251"/>
                    <a:pt x="295413" y="379274"/>
                    <a:pt x="309010" y="390975"/>
                  </a:cubicBezTo>
                  <a:cubicBezTo>
                    <a:pt x="322607" y="402676"/>
                    <a:pt x="336490" y="414055"/>
                    <a:pt x="350675" y="425053"/>
                  </a:cubicBezTo>
                  <a:cubicBezTo>
                    <a:pt x="364861" y="436051"/>
                    <a:pt x="379349" y="446668"/>
                    <a:pt x="394147" y="456841"/>
                  </a:cubicBezTo>
                  <a:cubicBezTo>
                    <a:pt x="408944" y="467014"/>
                    <a:pt x="424050" y="476743"/>
                    <a:pt x="439460" y="485966"/>
                  </a:cubicBezTo>
                  <a:cubicBezTo>
                    <a:pt x="454870" y="495189"/>
                    <a:pt x="470583" y="503905"/>
                    <a:pt x="486580" y="512059"/>
                  </a:cubicBezTo>
                  <a:cubicBezTo>
                    <a:pt x="502577" y="520212"/>
                    <a:pt x="518856" y="527802"/>
                    <a:pt x="535390" y="534783"/>
                  </a:cubicBezTo>
                  <a:cubicBezTo>
                    <a:pt x="551923" y="541763"/>
                    <a:pt x="568710" y="548134"/>
                    <a:pt x="585692" y="553865"/>
                  </a:cubicBezTo>
                  <a:cubicBezTo>
                    <a:pt x="602673" y="559596"/>
                    <a:pt x="619848" y="564686"/>
                    <a:pt x="637223" y="569126"/>
                  </a:cubicBezTo>
                  <a:cubicBezTo>
                    <a:pt x="654598" y="573566"/>
                    <a:pt x="672173" y="577357"/>
                    <a:pt x="689682" y="580497"/>
                  </a:cubicBezTo>
                  <a:cubicBezTo>
                    <a:pt x="707190" y="583636"/>
                    <a:pt x="724634" y="586124"/>
                    <a:pt x="742753" y="588019"/>
                  </a:cubicBezTo>
                  <a:cubicBezTo>
                    <a:pt x="760873" y="589913"/>
                    <a:pt x="779667" y="591214"/>
                    <a:pt x="796144" y="591832"/>
                  </a:cubicBezTo>
                  <a:cubicBezTo>
                    <a:pt x="812621" y="592451"/>
                    <a:pt x="826781" y="592388"/>
                    <a:pt x="840940" y="592325"/>
                  </a:cubicBezTo>
                  <a:cubicBezTo>
                    <a:pt x="843676" y="592313"/>
                    <a:pt x="845500" y="590615"/>
                    <a:pt x="845500" y="588525"/>
                  </a:cubicBezTo>
                  <a:cubicBezTo>
                    <a:pt x="845500" y="586435"/>
                    <a:pt x="843675" y="584797"/>
                    <a:pt x="840940" y="584725"/>
                  </a:cubicBezTo>
                  <a:cubicBezTo>
                    <a:pt x="826916" y="584355"/>
                    <a:pt x="812891" y="583985"/>
                    <a:pt x="796621" y="582872"/>
                  </a:cubicBezTo>
                  <a:cubicBezTo>
                    <a:pt x="780351" y="581759"/>
                    <a:pt x="761836" y="579903"/>
                    <a:pt x="744031" y="577485"/>
                  </a:cubicBezTo>
                  <a:cubicBezTo>
                    <a:pt x="726226" y="575068"/>
                    <a:pt x="709133" y="572089"/>
                    <a:pt x="692018" y="568473"/>
                  </a:cubicBezTo>
                  <a:cubicBezTo>
                    <a:pt x="674904" y="564857"/>
                    <a:pt x="657768" y="560604"/>
                    <a:pt x="640870" y="555727"/>
                  </a:cubicBezTo>
                  <a:cubicBezTo>
                    <a:pt x="623972" y="550850"/>
                    <a:pt x="607312" y="545348"/>
                    <a:pt x="590877" y="539232"/>
                  </a:cubicBezTo>
                  <a:cubicBezTo>
                    <a:pt x="574443" y="533116"/>
                    <a:pt x="558235" y="526387"/>
                    <a:pt x="542306" y="519075"/>
                  </a:cubicBezTo>
                  <a:cubicBezTo>
                    <a:pt x="526376" y="511764"/>
                    <a:pt x="510724" y="503870"/>
                    <a:pt x="495371" y="495440"/>
                  </a:cubicBezTo>
                  <a:cubicBezTo>
                    <a:pt x="480018" y="487009"/>
                    <a:pt x="464964" y="478041"/>
                    <a:pt x="450222" y="468590"/>
                  </a:cubicBezTo>
                  <a:cubicBezTo>
                    <a:pt x="435480" y="459138"/>
                    <a:pt x="421049" y="449203"/>
                    <a:pt x="406929" y="438841"/>
                  </a:cubicBezTo>
                  <a:cubicBezTo>
                    <a:pt x="392809" y="428479"/>
                    <a:pt x="378999" y="417691"/>
                    <a:pt x="365489" y="406534"/>
                  </a:cubicBezTo>
                  <a:cubicBezTo>
                    <a:pt x="351980" y="395378"/>
                    <a:pt x="338769" y="383852"/>
                    <a:pt x="325838" y="372012"/>
                  </a:cubicBezTo>
                  <a:cubicBezTo>
                    <a:pt x="312907" y="360172"/>
                    <a:pt x="300256" y="348017"/>
                    <a:pt x="287860" y="335598"/>
                  </a:cubicBezTo>
                  <a:cubicBezTo>
                    <a:pt x="275464" y="323179"/>
                    <a:pt x="263323" y="310495"/>
                    <a:pt x="251408" y="297591"/>
                  </a:cubicBezTo>
                  <a:cubicBezTo>
                    <a:pt x="239492" y="284687"/>
                    <a:pt x="227803" y="271563"/>
                    <a:pt x="216310" y="258257"/>
                  </a:cubicBezTo>
                  <a:cubicBezTo>
                    <a:pt x="204816" y="244952"/>
                    <a:pt x="193518" y="231465"/>
                    <a:pt x="182384" y="217831"/>
                  </a:cubicBezTo>
                  <a:cubicBezTo>
                    <a:pt x="171250" y="204198"/>
                    <a:pt x="160280" y="190417"/>
                    <a:pt x="149443" y="176520"/>
                  </a:cubicBezTo>
                  <a:cubicBezTo>
                    <a:pt x="138605" y="162623"/>
                    <a:pt x="127900" y="148609"/>
                    <a:pt x="117296" y="134505"/>
                  </a:cubicBezTo>
                  <a:cubicBezTo>
                    <a:pt x="106692" y="120401"/>
                    <a:pt x="96188" y="106207"/>
                    <a:pt x="85755" y="91947"/>
                  </a:cubicBezTo>
                  <a:cubicBezTo>
                    <a:pt x="75321" y="77687"/>
                    <a:pt x="64956" y="63362"/>
                    <a:pt x="54630" y="48993"/>
                  </a:cubicBezTo>
                  <a:cubicBezTo>
                    <a:pt x="44304" y="34624"/>
                    <a:pt x="34017" y="20212"/>
                    <a:pt x="23736" y="5777"/>
                  </a:cubicBezTo>
                  <a:cubicBezTo>
                    <a:pt x="13456" y="-8657"/>
                    <a:pt x="3183" y="-23114"/>
                    <a:pt x="-7115" y="-37572"/>
                  </a:cubicBezTo>
                  <a:cubicBezTo>
                    <a:pt x="-17412" y="-52029"/>
                    <a:pt x="-27734" y="-66489"/>
                    <a:pt x="-38111" y="-80928"/>
                  </a:cubicBezTo>
                  <a:cubicBezTo>
                    <a:pt x="-48489" y="-95367"/>
                    <a:pt x="-58923" y="-109787"/>
                    <a:pt x="-69446" y="-124164"/>
                  </a:cubicBezTo>
                  <a:cubicBezTo>
                    <a:pt x="-79969" y="-138541"/>
                    <a:pt x="-90581" y="-152876"/>
                    <a:pt x="-101314" y="-167145"/>
                  </a:cubicBezTo>
                  <a:cubicBezTo>
                    <a:pt x="-112047" y="-181414"/>
                    <a:pt x="-122901" y="-195618"/>
                    <a:pt x="-133918" y="-209725"/>
                  </a:cubicBezTo>
                  <a:cubicBezTo>
                    <a:pt x="-144934" y="-223831"/>
                    <a:pt x="-156112" y="-237841"/>
                    <a:pt x="-167465" y="-251740"/>
                  </a:cubicBezTo>
                  <a:cubicBezTo>
                    <a:pt x="-178817" y="-265639"/>
                    <a:pt x="-190343" y="-279429"/>
                    <a:pt x="-202168" y="-293004"/>
                  </a:cubicBezTo>
                  <a:cubicBezTo>
                    <a:pt x="-213994" y="-306580"/>
                    <a:pt x="-226120" y="-319941"/>
                    <a:pt x="-238246" y="-333302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80" name="MainTopic"/>
            <p:cNvSpPr/>
            <p:nvPr/>
          </p:nvSpPr>
          <p:spPr>
            <a:xfrm>
              <a:off x="11555" y="8916"/>
              <a:ext cx="3899" cy="923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受力分析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986963" y="3423285"/>
            <a:ext cx="1264285" cy="680720"/>
            <a:chOff x="15311" y="5391"/>
            <a:chExt cx="1991" cy="1072"/>
          </a:xfrm>
        </p:grpSpPr>
        <p:sp>
          <p:nvSpPr>
            <p:cNvPr id="41" name="MMConnector"/>
            <p:cNvSpPr/>
            <p:nvPr/>
          </p:nvSpPr>
          <p:spPr>
            <a:xfrm>
              <a:off x="15311" y="6123"/>
              <a:ext cx="592" cy="34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2" name="SubTopic"/>
            <p:cNvSpPr/>
            <p:nvPr/>
          </p:nvSpPr>
          <p:spPr>
            <a:xfrm>
              <a:off x="15590" y="5391"/>
              <a:ext cx="1713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986963" y="3855085"/>
            <a:ext cx="1662430" cy="464820"/>
            <a:chOff x="15311" y="6071"/>
            <a:chExt cx="2618" cy="732"/>
          </a:xfrm>
        </p:grpSpPr>
        <p:sp>
          <p:nvSpPr>
            <p:cNvPr id="44" name="MMConnector"/>
            <p:cNvSpPr/>
            <p:nvPr/>
          </p:nvSpPr>
          <p:spPr>
            <a:xfrm>
              <a:off x="15311" y="6463"/>
              <a:ext cx="592" cy="340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45" name="SubTopic"/>
            <p:cNvSpPr/>
            <p:nvPr/>
          </p:nvSpPr>
          <p:spPr>
            <a:xfrm>
              <a:off x="15589" y="6071"/>
              <a:ext cx="2340" cy="56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利用和防范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43353" y="4542155"/>
            <a:ext cx="1336040" cy="412750"/>
            <a:chOff x="13825" y="7153"/>
            <a:chExt cx="2104" cy="650"/>
          </a:xfrm>
        </p:grpSpPr>
        <p:sp>
          <p:nvSpPr>
            <p:cNvPr id="189" name="MMConnector"/>
            <p:cNvSpPr/>
            <p:nvPr/>
          </p:nvSpPr>
          <p:spPr>
            <a:xfrm>
              <a:off x="13825" y="7745"/>
              <a:ext cx="592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4119" y="7153"/>
              <a:ext cx="1810" cy="56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平衡状态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043353" y="4974590"/>
            <a:ext cx="2753360" cy="553085"/>
            <a:chOff x="13825" y="7834"/>
            <a:chExt cx="4336" cy="871"/>
          </a:xfrm>
        </p:grpSpPr>
        <p:sp>
          <p:nvSpPr>
            <p:cNvPr id="191" name="MMConnector"/>
            <p:cNvSpPr/>
            <p:nvPr/>
          </p:nvSpPr>
          <p:spPr>
            <a:xfrm>
              <a:off x="13825" y="8085"/>
              <a:ext cx="592" cy="62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4119" y="7834"/>
              <a:ext cx="4042" cy="562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平衡力与相互作用力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012508" y="1219200"/>
            <a:ext cx="103435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+mn-ea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黄石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用力踢出的足球，在草地上运动，如图所示，请画出运动足球受到的弹力和摩擦力的示意图．</a:t>
            </a:r>
            <a:endParaRPr lang="zh-CN" altLang="en-US"/>
          </a:p>
        </p:txBody>
      </p:sp>
      <p:pic>
        <p:nvPicPr>
          <p:cNvPr id="2" name="图片 -2147482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768" y="3122930"/>
            <a:ext cx="3235325" cy="205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352326" y="548636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 flipH="1">
            <a:off x="5761038" y="3122930"/>
            <a:ext cx="94615" cy="1156335"/>
          </a:xfrm>
          <a:custGeom>
            <a:avLst/>
            <a:gdLst>
              <a:gd name="connisteX0" fmla="*/ 0 w 0"/>
              <a:gd name="connsiteY0" fmla="*/ 1487805 h 1487805"/>
              <a:gd name="connisteX1" fmla="*/ 0 w 0"/>
              <a:gd name="connsiteY1" fmla="*/ 0 h 14878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487805">
                <a:moveTo>
                  <a:pt x="0" y="1487805"/>
                </a:moveTo>
                <a:lnTo>
                  <a:pt x="0" y="0"/>
                </a:lnTo>
              </a:path>
            </a:pathLst>
          </a:custGeom>
          <a:ln w="25400">
            <a:solidFill>
              <a:srgbClr val="FF0000"/>
            </a:solidFill>
            <a:headEnd type="none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4435793" y="4255135"/>
            <a:ext cx="1401445" cy="76200"/>
          </a:xfrm>
          <a:custGeom>
            <a:avLst/>
            <a:gdLst>
              <a:gd name="connisteX0" fmla="*/ 2207895 w 2207895"/>
              <a:gd name="connsiteY0" fmla="*/ 0 h 0"/>
              <a:gd name="connisteX1" fmla="*/ 0 w 220789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207895">
                <a:moveTo>
                  <a:pt x="2207895" y="0"/>
                </a:moveTo>
                <a:lnTo>
                  <a:pt x="0" y="0"/>
                </a:lnTo>
              </a:path>
            </a:pathLst>
          </a:custGeom>
          <a:ln w="25400">
            <a:solidFill>
              <a:srgbClr val="FF0000"/>
            </a:solidFill>
            <a:headEnd type="none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74198" y="4358005"/>
            <a:ext cx="618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0238" y="2670175"/>
            <a:ext cx="817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921068" y="1343025"/>
            <a:ext cx="10454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+mn-ea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贺州改编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如图所示，一物体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沿斜面下滑，请画出物体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受到的重力及支持力的示意图．</a:t>
            </a:r>
            <a:endParaRPr lang="zh-CN" altLang="en-US"/>
          </a:p>
        </p:txBody>
      </p:sp>
      <p:pic>
        <p:nvPicPr>
          <p:cNvPr id="2" name="图片 -21474826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133" y="3178175"/>
            <a:ext cx="2407285" cy="1757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685701" y="5234270"/>
            <a:ext cx="994183" cy="3683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 flipH="1">
            <a:off x="5550218" y="3648710"/>
            <a:ext cx="0" cy="972820"/>
          </a:xfrm>
          <a:custGeom>
            <a:avLst/>
            <a:gdLst>
              <a:gd name="connisteX0" fmla="*/ 0 w 24130"/>
              <a:gd name="connsiteY0" fmla="*/ 0 h 1367790"/>
              <a:gd name="connisteX1" fmla="*/ 24130 w 24130"/>
              <a:gd name="connsiteY1" fmla="*/ 1367790 h 13677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130" h="1367790">
                <a:moveTo>
                  <a:pt x="0" y="0"/>
                </a:moveTo>
                <a:lnTo>
                  <a:pt x="24130" y="1367790"/>
                </a:lnTo>
              </a:path>
            </a:pathLst>
          </a:custGeom>
          <a:ln w="25400">
            <a:solidFill>
              <a:srgbClr val="FF0000"/>
            </a:solidFill>
            <a:headEnd type="none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526088" y="2976880"/>
            <a:ext cx="424180" cy="784860"/>
          </a:xfrm>
          <a:custGeom>
            <a:avLst/>
            <a:gdLst>
              <a:gd name="connisteX0" fmla="*/ 0 w 311785"/>
              <a:gd name="connsiteY0" fmla="*/ 791845 h 791845"/>
              <a:gd name="connisteX1" fmla="*/ 311785 w 311785"/>
              <a:gd name="connsiteY1" fmla="*/ 0 h 7918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11785" h="791845">
                <a:moveTo>
                  <a:pt x="0" y="791845"/>
                </a:moveTo>
                <a:lnTo>
                  <a:pt x="311785" y="0"/>
                </a:lnTo>
              </a:path>
            </a:pathLst>
          </a:custGeom>
          <a:noFill/>
          <a:ln w="25400" cmpd="sng">
            <a:solidFill>
              <a:srgbClr val="FF0000"/>
            </a:solidFill>
            <a:prstDash val="solid"/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74348" y="2656840"/>
            <a:ext cx="469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6663" y="4220210"/>
            <a:ext cx="52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72194" y="91696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949804" y="3815660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1076804" y="3942660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3804" y="4069660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  <a:endParaRPr lang="zh-CN" altLang="en-US" sz="2800" b="1" spc="1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0263" y="242882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  <a:endPara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30263" y="1670050"/>
            <a:ext cx="9430385" cy="558165"/>
            <a:chOff x="1388" y="4017"/>
            <a:chExt cx="14851" cy="879"/>
          </a:xfrm>
        </p:grpSpPr>
        <p:pic>
          <p:nvPicPr>
            <p:cNvPr id="65" name="图片 64" descr="无序号考点3字以上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88" y="4017"/>
              <a:ext cx="1740" cy="879"/>
            </a:xfrm>
            <a:prstGeom prst="rect">
              <a:avLst/>
            </a:prstGeom>
          </p:spPr>
        </p:pic>
        <p:grpSp>
          <p:nvGrpSpPr>
            <p:cNvPr id="66" name="组合 65"/>
            <p:cNvGrpSpPr/>
            <p:nvPr/>
          </p:nvGrpSpPr>
          <p:grpSpPr>
            <a:xfrm>
              <a:off x="1570" y="4047"/>
              <a:ext cx="14669" cy="824"/>
              <a:chOff x="1457" y="4047"/>
              <a:chExt cx="14669" cy="824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1457" y="4049"/>
                <a:ext cx="155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3423" y="4047"/>
                <a:ext cx="1270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浮力的相关计算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省卷7考，昆明卷必考，曲靖卷4考)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7" name="文本框 106"/>
          <p:cNvSpPr txBox="1"/>
          <p:nvPr/>
        </p:nvSpPr>
        <p:spPr>
          <a:xfrm>
            <a:off x="758508" y="2950845"/>
            <a:ext cx="107492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【提出问题或猜想】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滑动摩擦力大小可能与接触面的粗糙程度、压力大小有关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【设计与进行实验】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 测量方法(用弹簧测力计沿水平方向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拉动物块，根据二力平衡原理可知此时滑动摩擦力大小</a:t>
            </a:r>
            <a:r>
              <a:rPr lang="zh-CN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弹簧测力计的示数)[2010.18(1)]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弹簧测力计的使用和读数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05340" y="275116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32803" y="737870"/>
            <a:ext cx="106426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 b="0">
                <a:ea typeface="宋体" panose="02010600030101010101" pitchFamily="2" charset="-122"/>
              </a:rPr>
              <a:t>实验方法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转换法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用弹簧测力计示数的大小</a:t>
            </a:r>
            <a:r>
              <a:rPr lang="zh-CN" sz="2400" b="0" u="sng">
                <a:ea typeface="宋体" panose="02010600030101010101" pitchFamily="2" charset="-122"/>
              </a:rPr>
              <a:t>反映滑动摩擦力的大小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控制变量法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a</a:t>
            </a:r>
            <a:r>
              <a:rPr lang="zh-CN" sz="2400" b="0">
                <a:ea typeface="宋体" panose="02010600030101010101" pitchFamily="2" charset="-122"/>
              </a:rPr>
              <a:t>．探究滑动摩擦力的大小与压力的关系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控制接触面的粗糙程度不变、改变物块对接触面的压力，比较压力不同时滑动摩擦力的大小关系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[2010.18(2)]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 b="0">
                <a:ea typeface="宋体" panose="02010600030101010101" pitchFamily="2" charset="-122"/>
              </a:rPr>
              <a:t>．探究滑动摩擦力的大小与接触面粗糙程度的关系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控制压力不变、改变接触面粗糙程度，比较接触面粗糙程度不同时滑动摩擦力的大小关系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[2018.17(6)</a:t>
            </a:r>
            <a:r>
              <a:rPr lang="zh-CN" sz="2400" b="0">
                <a:cs typeface="仿宋_GB2312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2010.18(4)]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c</a:t>
            </a:r>
            <a:r>
              <a:rPr lang="zh-CN" sz="2400" b="0">
                <a:ea typeface="宋体" panose="02010600030101010101" pitchFamily="2" charset="-122"/>
              </a:rPr>
              <a:t>．探究滑动摩擦力的大小与接触面积的关系的实验方案设计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将同一物块以不同的方式分别放在同一长木板上，测出不同情况下的滑动摩擦力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665163" y="699135"/>
            <a:ext cx="108616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【分析数据和现象，总结结论】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 b="0">
                <a:ea typeface="宋体" panose="02010600030101010101" pitchFamily="2" charset="-122"/>
              </a:rPr>
              <a:t>表格的设计、数据补充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[2010.18(3)]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 b="0">
                <a:ea typeface="宋体" panose="02010600030101010101" pitchFamily="2" charset="-122"/>
              </a:rPr>
              <a:t>根据现象和数据，总结影响滑动摩擦力的因素</a:t>
            </a:r>
            <a:r>
              <a:rPr lang="zh-CN" sz="2400" b="0">
                <a:ea typeface="黑体" panose="02010609060101010101" pitchFamily="49" charset="-122"/>
              </a:rPr>
              <a:t>【交流与反思】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 b="0">
                <a:ea typeface="宋体" panose="02010600030101010101" pitchFamily="2" charset="-122"/>
              </a:rPr>
              <a:t>反思实验中存在的问题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比较难控制物块做匀速运动、弹簧测力计移动过程中不便于读数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 b="0">
                <a:ea typeface="宋体" panose="02010600030101010101" pitchFamily="2" charset="-122"/>
              </a:rPr>
              <a:t>实验改进：如图所示，将长木板放在水平桌面上，物块放在长木板上，弹簧测力计的一端固定，一端挂在物块上，拉动长木板，物块稳定时读取弹簧测力计的示数；</a:t>
            </a:r>
            <a:endParaRPr lang="zh-CN" altLang="en-US"/>
          </a:p>
        </p:txBody>
      </p:sp>
      <p:pic>
        <p:nvPicPr>
          <p:cNvPr id="2" name="图片 -21474826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3498" y="5257165"/>
            <a:ext cx="4485640" cy="9728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772478" y="1203960"/>
            <a:ext cx="106838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zh-CN" sz="2400" b="0">
                <a:ea typeface="宋体" panose="02010600030101010101" pitchFamily="2" charset="-122"/>
              </a:rPr>
              <a:t>判断滑动摩擦力的大小变化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压力、接触面的粗糙程度不变时，摩擦力不变；其与接触面积、运动状态等无关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 b="0">
                <a:ea typeface="宋体" panose="02010600030101010101" pitchFamily="2" charset="-122"/>
              </a:rPr>
              <a:t>根据拉力与摩擦力的大小关系</a:t>
            </a:r>
            <a:r>
              <a:rPr lang="zh-CN" sz="2400" b="0" u="sng">
                <a:ea typeface="宋体" panose="02010600030101010101" pitchFamily="2" charset="-122"/>
              </a:rPr>
              <a:t>判断物块的运动状态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拉力小于摩擦力时，物块静止；拉力等于摩擦力时，物块静止或做匀速直线运动；拉力大于摩擦力时，物块做变速运动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黑体" panose="02010609060101010101" pitchFamily="49" charset="-122"/>
              </a:rPr>
              <a:t>实验结论：</a:t>
            </a:r>
            <a:r>
              <a:rPr lang="zh-CN" sz="2400" b="0">
                <a:ea typeface="宋体" panose="02010600030101010101" pitchFamily="2" charset="-122"/>
              </a:rPr>
              <a:t>滑动摩擦力的大小与</a:t>
            </a:r>
            <a:r>
              <a:rPr lang="zh-CN" sz="2400" b="0" u="sng">
                <a:ea typeface="宋体" panose="02010600030101010101" pitchFamily="2" charset="-122"/>
              </a:rPr>
              <a:t>接触面所受的压力</a:t>
            </a:r>
            <a:r>
              <a:rPr lang="zh-CN" sz="2400" b="0">
                <a:ea typeface="宋体" panose="02010600030101010101" pitchFamily="2" charset="-122"/>
              </a:rPr>
              <a:t>和接触面的</a:t>
            </a:r>
            <a:r>
              <a:rPr lang="zh-CN" sz="2400" b="0" u="sng">
                <a:ea typeface="宋体" panose="02010600030101010101" pitchFamily="2" charset="-122"/>
              </a:rPr>
              <a:t>粗糙程度</a:t>
            </a:r>
            <a:r>
              <a:rPr lang="zh-CN" sz="2400" b="0">
                <a:ea typeface="宋体" panose="02010600030101010101" pitchFamily="2" charset="-122"/>
              </a:rPr>
              <a:t>有关．接触面所受的压力越大，接触面越粗糙，滑动摩擦力就</a:t>
            </a:r>
            <a:r>
              <a:rPr lang="zh-CN" sz="2400" b="0" u="sng">
                <a:ea typeface="宋体" panose="02010600030101010101" pitchFamily="2" charset="-122"/>
              </a:rPr>
              <a:t>越大</a:t>
            </a:r>
            <a:r>
              <a:rPr lang="zh-CN" sz="2400" b="0">
                <a:ea typeface="宋体" panose="02010600030101010101" pitchFamily="2" charset="-122"/>
              </a:rPr>
              <a:t>．滑动摩擦力的大小与相对运动速度、接触面面积等无关．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4168" y="119574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  <a:endParaRPr lang="zh-CN" altLang="en-US" sz="2800" b="1" spc="1900" dirty="0">
                <a:solidFill>
                  <a:srgbClr val="068A3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-21474826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203" y="3051810"/>
            <a:ext cx="8214995" cy="2433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710883" y="1789430"/>
            <a:ext cx="105918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+mn-ea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研究影响滑动摩擦力大小的因素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实验中，实验小组设计了如图所示的实验装置．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2736" y="5604475"/>
            <a:ext cx="8686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例题图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5"/>
          <p:cNvGrpSpPr/>
          <p:nvPr/>
        </p:nvGrpSpPr>
        <p:grpSpPr>
          <a:xfrm>
            <a:off x="721704" y="116239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基础设问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593408" y="1635125"/>
            <a:ext cx="110655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为了准确测量滑动摩擦力，实验时应沿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方向拉动弹簧测力计，使物块做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运动，利用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原理可知，此时弹簧测力计的示数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物块所受的滑动摩擦力的大小．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如图甲所示，小明同学拉着物块沿水平面向右做匀速直线运动，则物块与长木板之间的摩擦力为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_______N.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两图可知，在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一定时，接触面越粗糙，滑动摩擦力越大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(4)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比较乙、丙两图可以得出的结论是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13818" y="173609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水平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171893" y="2268220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匀速直线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524693" y="2268220"/>
            <a:ext cx="1545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二力平衡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74078" y="283718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32798" y="3942715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3.4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745933" y="4494530"/>
            <a:ext cx="1216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甲、乙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41558" y="449453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69913" y="4856480"/>
            <a:ext cx="108800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当接触面的粗糙程度相同时，压力越大，滑动摩擦力越大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" name="组合 31"/>
          <p:cNvGrpSpPr/>
          <p:nvPr/>
        </p:nvGrpSpPr>
        <p:grpSpPr>
          <a:xfrm>
            <a:off x="832803" y="1659255"/>
            <a:ext cx="2414905" cy="460375"/>
            <a:chOff x="5377" y="4501"/>
            <a:chExt cx="3803" cy="725"/>
          </a:xfrm>
        </p:grpSpPr>
        <p:pic>
          <p:nvPicPr>
            <p:cNvPr id="33" name="图片 2" descr="4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" descr="4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en-US" sz="2400" b="1">
                <a:solidFill>
                  <a:srgbClr val="18924B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689293" y="2049145"/>
            <a:ext cx="108134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在实验操作中小明发现，弹簧测力计不沿水平方向拉动时，也可使物块在长木板上沿水平方向做匀速直线运动，此过程中，物块处于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平衡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非平衡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状态；弹簧测力计对物块的拉力和物块受到的滑动摩擦力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一对平衡力，理由是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；竖直方向上，物块受到的重力和木板对它的支持力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一对平衡力．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8213" y="2692400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平衡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046018" y="3242310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92203" y="3797935"/>
            <a:ext cx="4573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拉力和摩擦力不在同一条直线上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76478" y="4347210"/>
            <a:ext cx="866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不是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138238" y="2158365"/>
            <a:ext cx="10214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组的小红同学认为滑动摩擦力的大小可能跟接触面的面积有关，于是她在上述甲实验的基础上，将物块沿竖直方向切成两部分继续进行实验，测得的滑动摩擦力变小，由此得出结论：滑动摩擦力的大小随接触面积的减小而减小．你认为她探究过程中存在的问题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，改进方法是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2398" y="3909060"/>
            <a:ext cx="2872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没有控制压力不变　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84500" y="444595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将截掉的部分叠放在物块上进行实验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2" name="组合 61"/>
          <p:cNvGrpSpPr/>
          <p:nvPr/>
        </p:nvGrpSpPr>
        <p:grpSpPr>
          <a:xfrm>
            <a:off x="3044508" y="92845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  <a:endPara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6276" y="175323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2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l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70893" y="346265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9933" y="2322195"/>
            <a:ext cx="108388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+mn-ea"/>
                <a:cs typeface="Times New Roman" panose="02020603050405020304" pitchFamily="18" charset="0"/>
              </a:rPr>
              <a:t>定义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力是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的作用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．发生作用的两个物体，一个是施力物体，另一个是受力物体；力是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物体运动状态的原因．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符号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：牛顿，简称牛，符号是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>
                <a:latin typeface="+mn-ea"/>
                <a:cs typeface="Times New Roman" panose="02020603050405020304" pitchFamily="18" charset="0"/>
              </a:rPr>
              <a:t>常见力的估测：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托起两个鸡蛋所用的力大约是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1N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；(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一个中学生的重力约为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500N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752408" y="2983230"/>
            <a:ext cx="1911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物体对物体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555173" y="3519805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改变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97113" y="4083050"/>
            <a:ext cx="593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zh-CN" altLang="en-US"/>
          </a:p>
        </p:txBody>
      </p:sp>
      <p:sp>
        <p:nvSpPr>
          <p:cNvPr id="3" name="流程图: 终止 2">
            <a:hlinkClick r:id="rId3" action="ppaction://hlinksldjump"/>
          </p:cNvPr>
          <p:cNvSpPr/>
          <p:nvPr/>
        </p:nvSpPr>
        <p:spPr>
          <a:xfrm>
            <a:off x="9157653" y="581406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532448" y="1167765"/>
            <a:ext cx="111264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小梦想知道滑动摩擦力的大小是否与物体运动的速度有关呢？她用甲实验装置进行实验：先水平拉动物块匀速运动，紧接着增大拉力使物块加速滑动，读出此时弹簧测力计的示数为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．小梦得到了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在压力和接触面粗糙程度一定时，物体运动的速度越大，滑动摩擦力越大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的结论．分析操作过程，你认为小梦的结论可信吗？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，原因是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(8)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在丙图中砝码随物块一起匀速运动时，砝码受到的摩擦力为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，假如此时砝码受到的力全部消失，则它将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9408" y="3456305"/>
            <a:ext cx="1288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不可信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2303" y="3297555"/>
            <a:ext cx="107842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物块没有做匀速直线运动，弹簧测力计示数不等于滑动摩擦力大小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77008" y="4584065"/>
            <a:ext cx="544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17783" y="5100955"/>
            <a:ext cx="2609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做匀速直线运动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773113" y="843915"/>
            <a:ext cx="106457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摩擦力有利有弊，生活中根据需要来改变摩擦力，例如用力捏自行车车闸是通过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来增大摩擦力，而在车轴处上润滑油是通过使接触面分离来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摩擦．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(10)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小明在实验后反思：操作中不能保证匀速拉动物块，所以弹簧测力计的示数不稳定．经小组其他同学提醒，将实验装置改成如图丁所示，木板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放在水平桌面上，物块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放在木板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上，弹簧测力计一端固定，一端挂在物块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上，拉动木板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，物块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稳定时，弹簧测力计示数如图所示．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7813" y="4944110"/>
            <a:ext cx="3919855" cy="849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671096" y="6021035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dirty="0"/>
              <a:t>例题图丁</a:t>
            </a:r>
            <a:endParaRPr lang="zh-CN" altLang="zh-CN" dirty="0"/>
          </a:p>
        </p:txBody>
      </p:sp>
      <p:sp>
        <p:nvSpPr>
          <p:cNvPr id="3" name="文本框 2"/>
          <p:cNvSpPr txBox="1"/>
          <p:nvPr/>
        </p:nvSpPr>
        <p:spPr>
          <a:xfrm>
            <a:off x="1616393" y="1518920"/>
            <a:ext cx="16002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增大压力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47788" y="205105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21373" y="987425"/>
            <a:ext cx="104292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①读取测力计的示数是为了测量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滑动摩擦力大小，此摩擦力的方向向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受到桌面的　　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受到物块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　　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受到桌面的　　     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受到木板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②实验中小明发现：当拉力为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5.8 N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时，物块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相对于地面静止且长木板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刚好做匀速直线运动，则长木板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受到桌面的摩擦力大小为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________N.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③用相同的木板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和物块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，发现拉动木板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的快慢不同时，弹簧测力计的示数相等．由此得出的结论是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，据此可知若在甲图装置中木块在运动过程中拉力突然变大，滑动摩擦力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6063" y="1112520"/>
            <a:ext cx="521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61403" y="1618615"/>
            <a:ext cx="640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40408" y="3822065"/>
            <a:ext cx="713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795203" y="4939665"/>
            <a:ext cx="4605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滑动摩擦力大小与运动快慢无关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256713" y="547624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807528" y="1103971"/>
            <a:ext cx="8839200" cy="645147"/>
            <a:chOff x="2362" y="1210"/>
            <a:chExt cx="13920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62" y="1246"/>
              <a:ext cx="13920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102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玩转广东省卷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10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1843" y="1870075"/>
            <a:ext cx="10523220" cy="737235"/>
            <a:chOff x="1342" y="2836"/>
            <a:chExt cx="16572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 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36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弹簧测力计的读数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10年5考)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2" name="图片 -21474825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118" y="2875915"/>
            <a:ext cx="1460500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5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4116" y="2242820"/>
            <a:ext cx="923925" cy="3128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" name="文本框 106"/>
          <p:cNvSpPr txBox="1"/>
          <p:nvPr/>
        </p:nvSpPr>
        <p:spPr>
          <a:xfrm>
            <a:off x="843598" y="2870200"/>
            <a:ext cx="62553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[2019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16(1)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题第二空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2.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16(3)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题第二、三空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如图所示，弹簧测力计的示数为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________kg(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34588" y="551624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2873" y="551624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1943" y="3482975"/>
            <a:ext cx="760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60483" y="4635500"/>
            <a:ext cx="664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33738" y="5126355"/>
            <a:ext cx="977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62343" y="864235"/>
            <a:ext cx="10523220" cy="737235"/>
            <a:chOff x="1342" y="2812"/>
            <a:chExt cx="16572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 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重力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[2017.19(1)]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23093" y="1906305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951548" y="2384425"/>
            <a:ext cx="102419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湘潭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如图所示，纸做的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不倒翁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小鸟翅膀上装有两个回形针，将鸟嘴放在指尖上转动而不会掉下来．下列说法正确的是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装回形针降低了小鸟的重心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装回形针升高了小鸟的重心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小鸟的重心一定在其几何中心上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小鸟不掉下来是因为鸟嘴上有胶水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2138" y="3638550"/>
            <a:ext cx="3797300" cy="2161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449628" y="594296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73808" y="3106420"/>
            <a:ext cx="497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152843" y="2901315"/>
            <a:ext cx="102419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 (2017广州19题第一空1分) 停在水平地面的汽车质量为2 400 kg，汽车所受重力为_____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___N．(g取10 N/kg)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87918" y="3552825"/>
            <a:ext cx="1361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2.4</a:t>
            </a:r>
            <a:r>
              <a:rPr lang="en-US" sz="2400" b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88048" y="1652270"/>
            <a:ext cx="10451465" cy="737235"/>
            <a:chOff x="1342" y="2853"/>
            <a:chExt cx="16459" cy="1161"/>
          </a:xfrm>
        </p:grpSpPr>
        <p:pic>
          <p:nvPicPr>
            <p:cNvPr id="3" name="图片 2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 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424" y="2853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增大减小摩擦力的方法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2012.3)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850583" y="2694305"/>
            <a:ext cx="10525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图中的四个实例，目的是为了减小摩擦的是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zh-CN" sz="2400"/>
          </a:p>
        </p:txBody>
      </p:sp>
      <p:pic>
        <p:nvPicPr>
          <p:cNvPr id="2" name="图片 -21474825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828" y="3670300"/>
            <a:ext cx="10634345" cy="1464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579928" y="2879090"/>
            <a:ext cx="461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99268" y="1721520"/>
            <a:ext cx="2295295" cy="475615"/>
            <a:chOff x="1698" y="7133"/>
            <a:chExt cx="3615" cy="749"/>
          </a:xfrm>
        </p:grpSpPr>
        <p:pic>
          <p:nvPicPr>
            <p:cNvPr id="13" name="图片 12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45" y="7133"/>
              <a:ext cx="3269" cy="725"/>
            </a:xfrm>
            <a:prstGeom prst="rect">
              <a:avLst/>
            </a:prstGeom>
          </p:spPr>
        </p:pic>
        <p:sp>
          <p:nvSpPr>
            <p:cNvPr id="14" name="文本框 11"/>
            <p:cNvSpPr txBox="1"/>
            <p:nvPr/>
          </p:nvSpPr>
          <p:spPr>
            <a:xfrm>
              <a:off x="1698" y="7157"/>
              <a:ext cx="361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 spc="1700" dirty="0" smtClean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考</a:t>
              </a:r>
              <a:r>
                <a:rPr lang="zh-CN" altLang="en-US" sz="2400" b="1" spc="1700" dirty="0">
                  <a:solidFill>
                    <a:srgbClr val="00923F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向拓展</a:t>
              </a:r>
              <a:endParaRPr lang="zh-CN" altLang="en-US" sz="2400" b="1" spc="1700" dirty="0">
                <a:solidFill>
                  <a:srgbClr val="00923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5813" y="2166620"/>
            <a:ext cx="69780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怀化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现在我国大力提倡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低碳环保、绿色出行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，选择自行车出行是大家喜爱的方式之一．如图是自行车的手刹示意图，要让自行车更快地停下来，可以用力捏闸，增大轮胎与车闸之间的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来增大摩擦；手把上刻有花纹，是通过增大接触面的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来增大摩擦．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5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798" y="2389505"/>
            <a:ext cx="3146425" cy="2234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240838" y="472884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3148" y="4460875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压力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40648" y="5008245"/>
            <a:ext cx="1672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粗糙程度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92823" y="1017270"/>
            <a:ext cx="10523220" cy="737235"/>
            <a:chOff x="1342" y="2812"/>
            <a:chExt cx="16572" cy="1161"/>
          </a:xfrm>
        </p:grpSpPr>
        <p:pic>
          <p:nvPicPr>
            <p:cNvPr id="8" name="图片 7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 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画指定力的示意图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10年4考，物体均静止)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107" name="文本框 106"/>
          <p:cNvSpPr txBox="1"/>
          <p:nvPr/>
        </p:nvSpPr>
        <p:spPr>
          <a:xfrm>
            <a:off x="955993" y="1853565"/>
            <a:ext cx="104044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如图所示，物体静止在斜面上，请画出物体所受到的重力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、摩擦力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和物体对斜面的压力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的示意图．</a:t>
            </a:r>
            <a:endParaRPr lang="zh-CN" altLang="en-US"/>
          </a:p>
        </p:txBody>
      </p:sp>
      <p:pic>
        <p:nvPicPr>
          <p:cNvPr id="2" name="图片 -21474825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843" y="3591560"/>
            <a:ext cx="3063240" cy="193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534343" y="575056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120448" y="4391025"/>
            <a:ext cx="545465" cy="805180"/>
          </a:xfrm>
          <a:custGeom>
            <a:avLst/>
            <a:gdLst>
              <a:gd name="connisteX0" fmla="*/ 0 w 545465"/>
              <a:gd name="connsiteY0" fmla="*/ 0 h 805180"/>
              <a:gd name="connisteX1" fmla="*/ 545465 w 545465"/>
              <a:gd name="connsiteY1" fmla="*/ 805180 h 8051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545465" h="805180">
                <a:moveTo>
                  <a:pt x="0" y="0"/>
                </a:moveTo>
                <a:lnTo>
                  <a:pt x="545465" y="805180"/>
                </a:lnTo>
              </a:path>
            </a:pathLst>
          </a:custGeom>
          <a:noFill/>
          <a:ln>
            <a:solidFill>
              <a:srgbClr val="FF0000"/>
            </a:solidFill>
            <a:headEnd type="oval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976303" y="3498215"/>
            <a:ext cx="1030605" cy="623570"/>
          </a:xfrm>
          <a:custGeom>
            <a:avLst/>
            <a:gdLst>
              <a:gd name="connisteX0" fmla="*/ 0 w 1030605"/>
              <a:gd name="connsiteY0" fmla="*/ 623570 h 623570"/>
              <a:gd name="connisteX1" fmla="*/ 1030605 w 1030605"/>
              <a:gd name="connsiteY1" fmla="*/ 0 h 62357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1030605" h="623570">
                <a:moveTo>
                  <a:pt x="0" y="623570"/>
                </a:moveTo>
                <a:lnTo>
                  <a:pt x="1030605" y="0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968048" y="4112895"/>
            <a:ext cx="0" cy="1301750"/>
          </a:xfrm>
          <a:custGeom>
            <a:avLst/>
            <a:gdLst>
              <a:gd name="connisteX0" fmla="*/ 0 w 0"/>
              <a:gd name="connsiteY0" fmla="*/ 0 h 1870710"/>
              <a:gd name="connisteX1" fmla="*/ 0 w 0"/>
              <a:gd name="connsiteY1" fmla="*/ 1870710 h 18707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870710">
                <a:moveTo>
                  <a:pt x="0" y="0"/>
                </a:moveTo>
                <a:lnTo>
                  <a:pt x="0" y="1870710"/>
                </a:lnTo>
              </a:path>
            </a:pathLst>
          </a:custGeom>
          <a:noFill/>
          <a:ln>
            <a:solidFill>
              <a:srgbClr val="FF0000"/>
            </a:solidFill>
            <a:headEnd type="oval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184583" y="4338320"/>
            <a:ext cx="77470" cy="138430"/>
          </a:xfrm>
          <a:custGeom>
            <a:avLst/>
            <a:gdLst>
              <a:gd name="connisteX0" fmla="*/ 0 w 77470"/>
              <a:gd name="connsiteY0" fmla="*/ 138430 h 138430"/>
              <a:gd name="connisteX1" fmla="*/ 77470 w 77470"/>
              <a:gd name="connsiteY1" fmla="*/ 60325 h 138430"/>
              <a:gd name="connisteX2" fmla="*/ 25400 w 77470"/>
              <a:gd name="connsiteY2" fmla="*/ 0 h 1384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77470" h="138430">
                <a:moveTo>
                  <a:pt x="0" y="138430"/>
                </a:moveTo>
                <a:lnTo>
                  <a:pt x="77470" y="60325"/>
                </a:lnTo>
                <a:lnTo>
                  <a:pt x="2540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006908" y="3267710"/>
            <a:ext cx="52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68303" y="5059045"/>
            <a:ext cx="50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5913" y="4609465"/>
            <a:ext cx="374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/>
      <p:bldP spid="16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988378" y="1515110"/>
            <a:ext cx="10454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画出图中静止在水平桌面上的物体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所受重力及支持力的示意图．</a:t>
            </a:r>
            <a:endParaRPr lang="zh-CN" altLang="en-US"/>
          </a:p>
        </p:txBody>
      </p:sp>
      <p:pic>
        <p:nvPicPr>
          <p:cNvPr id="2" name="图片 -21474825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4883" y="3268345"/>
            <a:ext cx="2876550" cy="1296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724208" y="5490845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216968" y="2771775"/>
            <a:ext cx="0" cy="1080000"/>
          </a:xfrm>
          <a:custGeom>
            <a:avLst/>
            <a:gdLst>
              <a:gd name="connisteX0" fmla="*/ 24130 w 24130"/>
              <a:gd name="connsiteY0" fmla="*/ 1247775 h 1247775"/>
              <a:gd name="connisteX1" fmla="*/ 0 w 24130"/>
              <a:gd name="connsiteY1" fmla="*/ 0 h 12477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4130" h="1247775">
                <a:moveTo>
                  <a:pt x="24130" y="1247775"/>
                </a:moveTo>
                <a:lnTo>
                  <a:pt x="0" y="0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6215698" y="3856355"/>
            <a:ext cx="0" cy="1080000"/>
          </a:xfrm>
          <a:custGeom>
            <a:avLst/>
            <a:gdLst>
              <a:gd name="connisteX0" fmla="*/ 0 w 23495"/>
              <a:gd name="connsiteY0" fmla="*/ 0 h 1583690"/>
              <a:gd name="connisteX1" fmla="*/ 23495 w 23495"/>
              <a:gd name="connsiteY1" fmla="*/ 1583690 h 15836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23495" h="1583690">
                <a:moveTo>
                  <a:pt x="0" y="0"/>
                </a:moveTo>
                <a:lnTo>
                  <a:pt x="23495" y="1583690"/>
                </a:lnTo>
              </a:path>
            </a:pathLst>
          </a:custGeom>
          <a:noFill/>
          <a:ln>
            <a:solidFill>
              <a:srgbClr val="FF0000"/>
            </a:solidFill>
            <a:headEnd type="none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746433" y="4655820"/>
            <a:ext cx="636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6743" y="2567305"/>
            <a:ext cx="715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i="1" baseline="-25000">
                <a:solidFill>
                  <a:srgbClr val="FF0000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altLang="zh-CN" sz="2400" i="1" baseline="-25000">
              <a:solidFill>
                <a:srgbClr val="FF0000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4703" y="1167765"/>
            <a:ext cx="1060259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力的作用效果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力能改变物体的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，使它发生形变． 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力可以改变物体的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(改变方向，改变运动快慢)． 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力的描述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力的三要素：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、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、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力的示意图：通常用一段带箭头的线段表示力，箭头表示力的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，线段的起点或终点表 示力的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，线段的长度表示力的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物体间力的作用是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的．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530918" y="1818005"/>
            <a:ext cx="905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形状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19208" y="2365375"/>
            <a:ext cx="1649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42628" y="3465195"/>
            <a:ext cx="81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45063" y="3465195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530023" y="346519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87853" y="3997325"/>
            <a:ext cx="856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21188" y="4575175"/>
            <a:ext cx="1217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作用点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889048" y="4559935"/>
            <a:ext cx="81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大小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72853" y="5112385"/>
            <a:ext cx="834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相互</a:t>
            </a:r>
            <a:endParaRPr lang="zh-CN" altLang="en-US"/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67813" y="598551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1480503" y="1118235"/>
            <a:ext cx="100711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 b="0">
                <a:ea typeface="宋体" panose="02010600030101010101" pitchFamily="2" charset="-122"/>
              </a:rPr>
              <a:t>画出如图所示小球所受重力的示意图．</a:t>
            </a:r>
            <a:endParaRPr lang="zh-CN" altLang="en-US"/>
          </a:p>
        </p:txBody>
      </p:sp>
      <p:pic>
        <p:nvPicPr>
          <p:cNvPr id="2" name="图片 -21474825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768" y="2177415"/>
            <a:ext cx="1941830" cy="2503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597208" y="5797550"/>
            <a:ext cx="982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6088698" y="4001135"/>
            <a:ext cx="0" cy="1343660"/>
          </a:xfrm>
          <a:custGeom>
            <a:avLst/>
            <a:gdLst>
              <a:gd name="connisteX0" fmla="*/ 0 w 0"/>
              <a:gd name="connsiteY0" fmla="*/ 0 h 1343660"/>
              <a:gd name="connisteX1" fmla="*/ 0 w 0"/>
              <a:gd name="connsiteY1" fmla="*/ 1343660 h 13436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1343660">
                <a:moveTo>
                  <a:pt x="0" y="0"/>
                </a:moveTo>
                <a:lnTo>
                  <a:pt x="0" y="1343660"/>
                </a:lnTo>
              </a:path>
            </a:pathLst>
          </a:custGeom>
          <a:ln w="25400">
            <a:solidFill>
              <a:srgbClr val="FF0000"/>
            </a:solidFill>
            <a:headEnd type="oval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61088" y="5033010"/>
            <a:ext cx="8591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950278" y="2247265"/>
            <a:ext cx="105238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10. (2010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省卷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滑动摩擦力的大小与哪些因素有关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的实验中．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5673" y="1297305"/>
            <a:ext cx="10523220" cy="737235"/>
            <a:chOff x="1342" y="2812"/>
            <a:chExt cx="16572" cy="1161"/>
          </a:xfrm>
        </p:grpSpPr>
        <p:pic>
          <p:nvPicPr>
            <p:cNvPr id="8" name="图片 7" descr="带序号考点标2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类 型 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90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探究摩擦力的大小与哪些因素有关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2010.18)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-21474825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453" y="3089910"/>
            <a:ext cx="7604125" cy="22421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796598" y="556006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" name="文本框 106"/>
          <p:cNvSpPr txBox="1"/>
          <p:nvPr/>
        </p:nvSpPr>
        <p:spPr>
          <a:xfrm>
            <a:off x="834073" y="1619250"/>
            <a:ext cx="105238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小明的三次实验情况分别如图中的甲、乙、丙所示．实验时，用弹簧测力计拉木块在水平木板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或毛巾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上做匀速直线运动，根据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知识可知，这时滑动摩擦力的大小等于弹簧测力计的示数．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小明在探究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滑动摩擦力的大小与压力的关系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时，利用图中甲、乙两组数据比较得出：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压力越大，滑动摩擦力就越大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的结论．你认为他这样对比这两组数据就得出这样的结论对吗？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．你的理由是：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16913" y="2265680"/>
            <a:ext cx="1480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二力平衡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369243" y="4472940"/>
            <a:ext cx="852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不对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82968" y="4288155"/>
            <a:ext cx="104533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未控制接触面粗糙程度不变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0908" y="1321435"/>
            <a:ext cx="105251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请你根据小明这三次实验情况设计一个实验数据记录表格．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从图中甲、丙两组数据比较，你能得出的结论是：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324928" y="2265680"/>
          <a:ext cx="86436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9710"/>
                <a:gridCol w="3024505"/>
                <a:gridCol w="1872615"/>
                <a:gridCol w="2256790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实验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接触面间材料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压力/N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摩擦力/N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甲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木块与木板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乙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木块与毛巾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丙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木块与毛巾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55053" y="4552315"/>
            <a:ext cx="102793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压力一定时，接触面越粗糙，滑动摩擦力越大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4703" y="917575"/>
            <a:ext cx="1060196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二、摩擦力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定义：两个相互接触的物体，当它们相对滑动或具有相对运动趋势时，在接触面上会产生一种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相对运动的力．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产生条件：(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两物体相互接触、挤压；(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接触面粗糙；(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相对滑动或具有相对运动趋势．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影响因素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压力(在其他条件相同时，压力越大，摩擦力越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)；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．接触面的粗糙程度(在其他条件相同时，接触面越粗糙，摩擦力越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3261043" y="2673350"/>
            <a:ext cx="85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阻碍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14933" y="4855210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16503" y="5402580"/>
            <a:ext cx="579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5" name="流程图: 终止 4">
            <a:hlinkClick r:id="rId1" action="ppaction://hlinksldjump"/>
          </p:cNvPr>
          <p:cNvSpPr/>
          <p:nvPr/>
        </p:nvSpPr>
        <p:spPr>
          <a:xfrm>
            <a:off x="9177973" y="413956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33083" y="2070100"/>
          <a:ext cx="11142980" cy="530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100"/>
                <a:gridCol w="9834880"/>
              </a:tblGrid>
              <a:tr h="53009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增大有益摩擦 的方法</a:t>
                      </a:r>
                      <a:endParaRPr lang="zh-CN" altLang="en-US" sz="2400" b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(1)________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接触面的粗糙程度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，如：汽车轮胎刻上花纹、体操运动员上场前在 手上擦镁粉、给在冰雪路面上行驶的汽车轮子加上防滑链等．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(2)_______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压力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，如：骑自行车捏闸的力越大，摩擦力越大；双手用力按黑板擦擦黑板等．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(3)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变滚动为滑动</a:t>
                      </a:r>
                      <a:r>
                        <a:rPr 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，如：汽车急刹车时车轮只滑不滚等</a:t>
                      </a:r>
                      <a:endParaRPr lang="zh-CN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76898" y="1514475"/>
            <a:ext cx="4027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增大、减小 摩擦的方法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25383" y="2154555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94903" y="3238500"/>
            <a:ext cx="904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增大</a:t>
            </a:r>
            <a:endParaRPr lang="zh-CN" altLang="en-US"/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641523" y="551942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533083" y="1352550"/>
          <a:ext cx="11142980" cy="530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100"/>
                <a:gridCol w="9834880"/>
              </a:tblGrid>
              <a:tr h="53009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减小有 害摩擦 的方法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(1)_________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接触面的粗糙程度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，如：缝衣针的表面做的很光滑等．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(2)_________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，如：在杠杆上做回环动作时手握单杠不能太紧等．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用滚动代替滑动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，如：使用滚动轴承移动重物时，在它下面垫上圆柱形钢管等． 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(4)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使接触面</a:t>
                      </a:r>
                      <a:r>
                        <a:rPr lang="en-US" altLang="zh-CN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，如：磁悬浮列车等．</a:t>
                      </a:r>
                      <a:endParaRPr lang="zh-CN" altLang="en-US" sz="24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594928" y="1440180"/>
            <a:ext cx="1144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23173" y="2002790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减小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642043" y="3620770"/>
            <a:ext cx="945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分离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90868" y="4478020"/>
            <a:ext cx="110096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注意：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摩擦力的方向不一定和物体的运动方向相反，有时也和物体的运动方向相同，如自行车后轮受到 的摩擦力；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摩擦力有时会起动力作用，如人走路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流程图: 终止 2">
            <a:hlinkClick r:id="rId2" action="ppaction://hlinksldjump"/>
          </p:cNvPr>
          <p:cNvSpPr/>
          <p:nvPr/>
        </p:nvSpPr>
        <p:spPr>
          <a:xfrm>
            <a:off x="9466898" y="583628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2623" y="1162050"/>
            <a:ext cx="1100963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三、弹力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弹性：物体受力发生形变，不受力时能自动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原状的特性，物体的弹性有一定的限度，超过这个限度就不能恢复到原来的形状．例如，使用弹簧时不能超过它的弹性限度，否则会使弹簧损坏．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塑性：有些物体形变后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自动地恢复到原来的形状的性质，如橡皮泥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定义：物体由于发生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而产生的力，弹力的方向与施力物体形变的方向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越大，弹力越大．常见的弹力有支持力、压力等．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产生条件：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．物体相互接触；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．发生弹性形变 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6914198" y="1801495"/>
            <a:ext cx="1073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恢复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8618" y="3459480"/>
            <a:ext cx="852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31908" y="4006850"/>
            <a:ext cx="1649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11263" y="4554220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585403" y="4554220"/>
            <a:ext cx="1672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弹性形变</a:t>
            </a:r>
            <a:endParaRPr lang="zh-CN" altLang="en-US"/>
          </a:p>
        </p:txBody>
      </p:sp>
      <p:sp>
        <p:nvSpPr>
          <p:cNvPr id="7" name="流程图: 终止 6">
            <a:hlinkClick r:id="rId1" action="ppaction://hlinksldjump"/>
          </p:cNvPr>
          <p:cNvSpPr/>
          <p:nvPr/>
        </p:nvSpPr>
        <p:spPr>
          <a:xfrm>
            <a:off x="9167813" y="5518785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1203" y="796925"/>
            <a:ext cx="1084262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四、弹簧测力计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常见测力计：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、握力计等．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原理：在弹性限度内，弹簧受到的拉力越大，弹簧的伸长量越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使用前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．看清它的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．检查弹簧测力计的指针是否指在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上．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．轻轻拉动挂钩几次，防止弹簧被外壳卡住．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．测量时，要使弹簧的伸长方向与所测拉力方向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，避免弹簧与外壳发生摩擦．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811463" y="1449705"/>
            <a:ext cx="19113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弹簧测力计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475788" y="1997075"/>
            <a:ext cx="688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52713" y="3099435"/>
            <a:ext cx="952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量程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79888" y="3084195"/>
            <a:ext cx="1186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分度值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2598" y="3644265"/>
            <a:ext cx="1497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零刻度线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651433" y="5298440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平行</a:t>
            </a:r>
            <a:endParaRPr lang="zh-CN" altLang="en-US"/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167813" y="587629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10.xml><?xml version="1.0" encoding="utf-8"?>
<p:tagLst xmlns:p="http://schemas.openxmlformats.org/presentationml/2006/main">
  <p:tag name="KSO_WM_UNIT_TABLE_BEAUTIFY" val="smartTable{efc14a91-a94e-44d7-ab5f-c18b2e691b82}"/>
</p:tagLst>
</file>

<file path=ppt/tags/tag11.xml><?xml version="1.0" encoding="utf-8"?>
<p:tagLst xmlns:p="http://schemas.openxmlformats.org/presentationml/2006/main">
  <p:tag name="KSO_WM_UNIT_TABLE_BEAUTIFY" val="smartTable{4b9aecb7-c636-4527-b582-64824d7cdea4}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8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ags/tag9.xml><?xml version="1.0" encoding="utf-8"?>
<p:tagLst xmlns:p="http://schemas.openxmlformats.org/presentationml/2006/main">
  <p:tag name="KSO_WM_UNIT_TABLE_BEAUTIFY" val="smartTable{efc14a91-a94e-44d7-ab5f-c18b2e691b8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7944</Words>
  <Application>WPS 演示</Application>
  <PresentationFormat>宽屏</PresentationFormat>
  <Paragraphs>637</Paragraphs>
  <Slides>43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8" baseType="lpstr">
      <vt:lpstr>Arial</vt:lpstr>
      <vt:lpstr>宋体</vt:lpstr>
      <vt:lpstr>Wingdings</vt:lpstr>
      <vt:lpstr>微软雅黑</vt:lpstr>
      <vt:lpstr>黑体</vt:lpstr>
      <vt:lpstr>Times New Roman</vt:lpstr>
      <vt:lpstr>Tahoma</vt:lpstr>
      <vt:lpstr>方正粗黑宋简体</vt:lpstr>
      <vt:lpstr>Calibri</vt:lpstr>
      <vt:lpstr>楷体_GB2312</vt:lpstr>
      <vt:lpstr>新宋体</vt:lpstr>
      <vt:lpstr>仿宋_GB2312</vt:lpstr>
      <vt:lpstr>仿宋</vt:lpstr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2020-02-05T14:28:40Z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