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7DD8A-65FC-4D9B-913B-563A40A4E7A2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14621-23F1-4244-8DB8-31B7E4116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0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/>
              <a:t>思考</a:t>
            </a:r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7517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7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10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1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1326D-4C23-478B-9101-FB3A774DE365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83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BBE39-FAF1-4C11-92B0-EBB0789F0344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0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7D31F-E601-4F96-877A-32791DAD94AB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1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718C8-DD14-4CCF-A588-0ED4E9E1A78D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45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73220-6125-47B2-A182-6D1B1A424A93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2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F0693-91A4-4154-A0EC-57371BF9BF85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19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35A84-6871-4783-9CBD-BA5F22701E30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83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CFA0B-404A-4786-88A3-00E9F56566F1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14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84C5D-E9C2-48AD-99BF-FCBAF7F0F304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8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90DEC-F825-4B6E-B2B4-AFCD4697CA6F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1BBC4-2DDD-419D-B186-7CF6FE6EF074}" type="slidenum">
              <a:rPr lang="en-US" altLang="zh-CN">
                <a:solidFill>
                  <a:srgbClr val="002EC2"/>
                </a:solidFill>
              </a:rPr>
              <a:pPr/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25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18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11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9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6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80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36923-0DCA-4412-9368-1211327FD66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B8FDC-D536-4FA0-B3CF-42FBC19A9A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7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 b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 b="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2EC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59517E8-8AB9-407D-A8B6-4F22BD4C415F}" type="slidenum">
              <a:rPr lang="en-US" altLang="zh-CN">
                <a:solidFill>
                  <a:srgbClr val="002EC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0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hyperlink" Target="H://2014&#20809;&#27839;&#30452;&#32447;&#20256;&#25773;/2015&#35762;&#35838;&#29992;&#20809;&#30340;&#30452;&#32447;&#20256;&#25773;/&#30707;&#23478;&#24196;2014&#20809;&#27839;&#30452;&#32447;&#20256;&#25773;/&#25163;&#24433;.wmv" TargetMode="Externa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../../Documents/Tencent%20Files/296845751/FileRecv/&#26085;&#39135;.mp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005122893442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1955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bv009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226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219551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25209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3" descr="校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416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2286000" y="1571625"/>
            <a:ext cx="4857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002EC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第四章   光现象</a:t>
            </a:r>
          </a:p>
        </p:txBody>
      </p:sp>
    </p:spTree>
    <p:extLst>
      <p:ext uri="{BB962C8B-B14F-4D97-AF65-F5344CB8AC3E}">
        <p14:creationId xmlns:p14="http://schemas.microsoft.com/office/powerpoint/2010/main" val="10084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S00112"/>
          <p:cNvPicPr>
            <a:picLocks noChangeAspect="1" noChangeArrowheads="1"/>
          </p:cNvPicPr>
          <p:nvPr/>
        </p:nvPicPr>
        <p:blipFill>
          <a:blip r:embed="rId2">
            <a:lum bright="3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2971800"/>
            <a:ext cx="692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BAS00112"/>
          <p:cNvPicPr>
            <a:picLocks noChangeAspect="1" noChangeArrowheads="1"/>
          </p:cNvPicPr>
          <p:nvPr/>
        </p:nvPicPr>
        <p:blipFill>
          <a:blip r:embed="rId3">
            <a:lum bright="3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66950"/>
            <a:ext cx="1117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2493963"/>
            <a:ext cx="7850187" cy="2460625"/>
            <a:chOff x="0" y="0"/>
            <a:chExt cx="3992" cy="1769"/>
          </a:xfrm>
        </p:grpSpPr>
        <p:sp>
          <p:nvSpPr>
            <p:cNvPr id="11288" name="Line 5"/>
            <p:cNvSpPr>
              <a:spLocks noChangeShapeType="1"/>
            </p:cNvSpPr>
            <p:nvPr/>
          </p:nvSpPr>
          <p:spPr bwMode="auto">
            <a:xfrm>
              <a:off x="0" y="0"/>
              <a:ext cx="3992" cy="17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grpSp>
          <p:nvGrpSpPr>
            <p:cNvPr id="11289" name="Group 6"/>
            <p:cNvGrpSpPr>
              <a:grpSpLocks/>
            </p:cNvGrpSpPr>
            <p:nvPr/>
          </p:nvGrpSpPr>
          <p:grpSpPr bwMode="auto">
            <a:xfrm>
              <a:off x="1633" y="681"/>
              <a:ext cx="136" cy="90"/>
              <a:chOff x="0" y="0"/>
              <a:chExt cx="136" cy="90"/>
            </a:xfrm>
          </p:grpSpPr>
          <p:sp>
            <p:nvSpPr>
              <p:cNvPr id="11290" name="Line 7"/>
              <p:cNvSpPr>
                <a:spLocks noChangeShapeType="1"/>
              </p:cNvSpPr>
              <p:nvPr/>
            </p:nvSpPr>
            <p:spPr bwMode="auto">
              <a:xfrm>
                <a:off x="45" y="0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1291" name="Line 8"/>
              <p:cNvSpPr>
                <a:spLocks noChangeShapeType="1"/>
              </p:cNvSpPr>
              <p:nvPr/>
            </p:nvSpPr>
            <p:spPr bwMode="auto">
              <a:xfrm flipH="1">
                <a:off x="0" y="90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-3183073">
            <a:off x="1054894" y="2066131"/>
            <a:ext cx="7107238" cy="4664075"/>
            <a:chOff x="0" y="0"/>
            <a:chExt cx="3992" cy="1769"/>
          </a:xfrm>
        </p:grpSpPr>
        <p:sp>
          <p:nvSpPr>
            <p:cNvPr id="11284" name="Line 10"/>
            <p:cNvSpPr>
              <a:spLocks noChangeShapeType="1"/>
            </p:cNvSpPr>
            <p:nvPr/>
          </p:nvSpPr>
          <p:spPr bwMode="auto">
            <a:xfrm>
              <a:off x="0" y="0"/>
              <a:ext cx="3992" cy="17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grpSp>
          <p:nvGrpSpPr>
            <p:cNvPr id="11285" name="Group 11"/>
            <p:cNvGrpSpPr>
              <a:grpSpLocks/>
            </p:cNvGrpSpPr>
            <p:nvPr/>
          </p:nvGrpSpPr>
          <p:grpSpPr bwMode="auto">
            <a:xfrm>
              <a:off x="1633" y="681"/>
              <a:ext cx="136" cy="90"/>
              <a:chOff x="0" y="0"/>
              <a:chExt cx="136" cy="90"/>
            </a:xfrm>
          </p:grpSpPr>
          <p:sp>
            <p:nvSpPr>
              <p:cNvPr id="11286" name="Line 12"/>
              <p:cNvSpPr>
                <a:spLocks noChangeShapeType="1"/>
              </p:cNvSpPr>
              <p:nvPr/>
            </p:nvSpPr>
            <p:spPr bwMode="auto">
              <a:xfrm>
                <a:off x="45" y="0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1287" name="Line 13"/>
              <p:cNvSpPr>
                <a:spLocks noChangeShapeType="1"/>
              </p:cNvSpPr>
              <p:nvPr/>
            </p:nvSpPr>
            <p:spPr bwMode="auto">
              <a:xfrm flipH="1">
                <a:off x="0" y="90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</p:grp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57200" y="19812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8077200" y="4953000"/>
            <a:ext cx="612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A`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8077200" y="23622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B`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638800" y="2133600"/>
            <a:ext cx="3276600" cy="3810000"/>
            <a:chOff x="0" y="0"/>
            <a:chExt cx="2064" cy="2400"/>
          </a:xfrm>
        </p:grpSpPr>
        <p:sp>
          <p:nvSpPr>
            <p:cNvPr id="11279" name="Line 18"/>
            <p:cNvSpPr>
              <a:spLocks noChangeShapeType="1"/>
            </p:cNvSpPr>
            <p:nvPr/>
          </p:nvSpPr>
          <p:spPr bwMode="auto">
            <a:xfrm>
              <a:off x="0" y="0"/>
              <a:ext cx="0" cy="11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1280" name="Line 19"/>
            <p:cNvSpPr>
              <a:spLocks noChangeShapeType="1"/>
            </p:cNvSpPr>
            <p:nvPr/>
          </p:nvSpPr>
          <p:spPr bwMode="auto">
            <a:xfrm>
              <a:off x="0" y="1248"/>
              <a:ext cx="0" cy="11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1281" name="Line 20"/>
            <p:cNvSpPr>
              <a:spLocks noChangeShapeType="1"/>
            </p:cNvSpPr>
            <p:nvPr/>
          </p:nvSpPr>
          <p:spPr bwMode="auto">
            <a:xfrm>
              <a:off x="0" y="0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1282" name="Line 21"/>
            <p:cNvSpPr>
              <a:spLocks noChangeShapeType="1"/>
            </p:cNvSpPr>
            <p:nvPr/>
          </p:nvSpPr>
          <p:spPr bwMode="auto">
            <a:xfrm flipH="1">
              <a:off x="2064" y="0"/>
              <a:ext cx="0" cy="2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1283" name="Line 22"/>
            <p:cNvSpPr>
              <a:spLocks noChangeShapeType="1"/>
            </p:cNvSpPr>
            <p:nvPr/>
          </p:nvSpPr>
          <p:spPr bwMode="auto">
            <a:xfrm>
              <a:off x="0" y="2400"/>
              <a:ext cx="2064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066800" y="5562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1275" name="Text Box 25"/>
          <p:cNvSpPr txBox="1">
            <a:spLocks noChangeArrowheads="1"/>
          </p:cNvSpPr>
          <p:nvPr/>
        </p:nvSpPr>
        <p:spPr bwMode="auto">
          <a:xfrm>
            <a:off x="179388" y="836613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早在两千多年前，我国战国时期著名的科学家——墨子，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和他的学生做了世界上最早的“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小孔成像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”实验。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276" name="Group 25"/>
          <p:cNvGrpSpPr>
            <a:grpSpLocks/>
          </p:cNvGrpSpPr>
          <p:nvPr/>
        </p:nvGrpSpPr>
        <p:grpSpPr bwMode="auto">
          <a:xfrm>
            <a:off x="-7938" y="44450"/>
            <a:ext cx="6700838" cy="647700"/>
            <a:chOff x="0" y="0"/>
            <a:chExt cx="10616" cy="1021"/>
          </a:xfrm>
        </p:grpSpPr>
        <p:sp>
          <p:nvSpPr>
            <p:cNvPr id="11277" name="Text Box 3"/>
            <p:cNvSpPr txBox="1">
              <a:spLocks noChangeArrowheads="1"/>
            </p:cNvSpPr>
            <p:nvPr/>
          </p:nvSpPr>
          <p:spPr bwMode="auto">
            <a:xfrm>
              <a:off x="56" y="0"/>
              <a:ext cx="105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002EC2"/>
                  </a:solidFill>
                  <a:latin typeface="Arial" panose="020B0604020202020204" pitchFamily="34" charset="0"/>
                  <a:ea typeface="方正姚体" panose="02010601030101010101" pitchFamily="2" charset="-122"/>
                </a:rPr>
                <a:t>三、光的直线传播现象</a:t>
              </a:r>
            </a:p>
          </p:txBody>
        </p:sp>
        <p:sp>
          <p:nvSpPr>
            <p:cNvPr id="11278" name="Line 27"/>
            <p:cNvSpPr>
              <a:spLocks noChangeShapeType="1"/>
            </p:cNvSpPr>
            <p:nvPr/>
          </p:nvSpPr>
          <p:spPr bwMode="auto">
            <a:xfrm>
              <a:off x="0" y="1021"/>
              <a:ext cx="6462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565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utoUpdateAnimBg="0"/>
      <p:bldP spid="17423" grpId="0" autoUpdateAnimBg="0"/>
      <p:bldP spid="17424" grpId="0" autoUpdateAnimBg="0"/>
      <p:bldP spid="1743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57325"/>
            <a:ext cx="8748712" cy="514032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．激光准直：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zh-CN" altLang="en-US" sz="2800" b="1" smtClean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zh-CN" altLang="en-US" sz="2800" b="1" smtClean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．瞄准：看图说明打枪是如何利用光的直线传播的。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US" altLang="zh-CN" sz="2800" b="1" smtClean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US" altLang="zh-CN" sz="2800" b="1" smtClean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US" altLang="zh-CN" sz="2800" b="1" smtClean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．排队：</a:t>
            </a:r>
            <a:r>
              <a:rPr lang="en-US" altLang="zh-CN" sz="2800" b="1" smtClean="0">
                <a:solidFill>
                  <a:schemeClr val="tx2"/>
                </a:solidFill>
              </a:rPr>
              <a:t>10</a:t>
            </a:r>
            <a:r>
              <a:rPr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名同学排成一行（或列），说说怎样才能排直。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913" y="3716338"/>
            <a:ext cx="6624637" cy="2157412"/>
            <a:chOff x="4914" y="12366"/>
            <a:chExt cx="4140" cy="1092"/>
          </a:xfrm>
        </p:grpSpPr>
        <p:pic>
          <p:nvPicPr>
            <p:cNvPr id="12295" name="Picture 4" descr="图像-01"/>
            <p:cNvPicPr>
              <a:picLocks noChangeAspect="1" noChangeArrowheads="1"/>
            </p:cNvPicPr>
            <p:nvPr/>
          </p:nvPicPr>
          <p:blipFill>
            <a:blip r:embed="rId2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" y="12366"/>
              <a:ext cx="4140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5"/>
            <p:cNvSpPr txBox="1">
              <a:spLocks noChangeArrowheads="1"/>
            </p:cNvSpPr>
            <p:nvPr/>
          </p:nvSpPr>
          <p:spPr bwMode="auto">
            <a:xfrm>
              <a:off x="7614" y="12990"/>
              <a:ext cx="10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 b="0">
                <a:solidFill>
                  <a:srgbClr val="002EC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71563"/>
            <a:ext cx="58943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395288" y="350838"/>
            <a:ext cx="3638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</a:rPr>
              <a:t>4</a:t>
            </a:r>
            <a:r>
              <a:rPr lang="zh-CN" altLang="en-US" sz="3200">
                <a:solidFill>
                  <a:srgbClr val="FF0000"/>
                </a:solidFill>
                <a:ea typeface="宋体" panose="02010600030101010101" pitchFamily="2" charset="-122"/>
              </a:rPr>
              <a:t>．解决实际问题：</a:t>
            </a:r>
          </a:p>
        </p:txBody>
      </p:sp>
      <p:pic>
        <p:nvPicPr>
          <p:cNvPr id="1229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31750" y="908050"/>
            <a:ext cx="8959850" cy="504825"/>
          </a:xfrm>
          <a:noFill/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700" b="1" smtClean="0">
                <a:solidFill>
                  <a:schemeClr val="tx2"/>
                </a:solidFill>
              </a:rPr>
              <a:t>　                  </a:t>
            </a:r>
            <a:r>
              <a:rPr lang="zh-CN" altLang="en-US" sz="2000" b="1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闪电和雷声是同时发生， 为什么我们总是先看见闪电后听到雷声呢？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650" y="1557338"/>
            <a:ext cx="4248150" cy="396875"/>
            <a:chOff x="0" y="0"/>
            <a:chExt cx="6691" cy="624"/>
          </a:xfrm>
        </p:grpSpPr>
        <p:sp>
          <p:nvSpPr>
            <p:cNvPr id="133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8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0">
                  <a:solidFill>
                    <a:srgbClr val="99003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【光速】</a:t>
              </a:r>
            </a:p>
          </p:txBody>
        </p:sp>
        <p:sp>
          <p:nvSpPr>
            <p:cNvPr id="13324" name="Rectangle 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01" y="0"/>
              <a:ext cx="499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光在1秒钟里传播的路程</a:t>
              </a:r>
              <a:r>
                <a:rPr lang="zh-CN" altLang="en-US" sz="2000" b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197100" y="2060575"/>
            <a:ext cx="4248150" cy="2014538"/>
            <a:chOff x="0" y="0"/>
            <a:chExt cx="5080" cy="2223"/>
          </a:xfrm>
        </p:grpSpPr>
        <p:sp>
          <p:nvSpPr>
            <p:cNvPr id="13321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5080" cy="2223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2EC2"/>
                </a:solidFill>
              </a:endParaRPr>
            </a:p>
          </p:txBody>
        </p:sp>
        <p:pic>
          <p:nvPicPr>
            <p:cNvPr id="1332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51"/>
              <a:ext cx="4717" cy="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476375" y="4149725"/>
            <a:ext cx="5832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b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0">
                <a:solidFill>
                  <a:srgbClr val="000000"/>
                </a:solidFill>
              </a:rPr>
              <a:t>1．光在真空中传播的速度是多大？在空气中呢？</a:t>
            </a:r>
            <a:endParaRPr lang="zh-CN" altLang="en-US" sz="1600" b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0">
                <a:solidFill>
                  <a:srgbClr val="000000"/>
                </a:solidFill>
              </a:rPr>
              <a:t>2．在其他透明介质中传播的速度都比在真空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0">
                <a:solidFill>
                  <a:srgbClr val="000000"/>
                </a:solidFill>
              </a:rPr>
              <a:t>中传播的快还是慢？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 b="0">
              <a:solidFill>
                <a:srgbClr val="000000"/>
              </a:solidFill>
            </a:endParaRPr>
          </a:p>
        </p:txBody>
      </p:sp>
      <p:pic>
        <p:nvPicPr>
          <p:cNvPr id="13318" name="Picture 10" descr="sy_201008311959124950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6"/>
          <a:stretch>
            <a:fillRect/>
          </a:stretch>
        </p:blipFill>
        <p:spPr bwMode="auto">
          <a:xfrm>
            <a:off x="7235825" y="4005263"/>
            <a:ext cx="13493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357188" y="21431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002EC2"/>
                </a:solidFill>
              </a:rPr>
              <a:t>四、光速</a:t>
            </a:r>
          </a:p>
        </p:txBody>
      </p:sp>
      <p:cxnSp>
        <p:nvCxnSpPr>
          <p:cNvPr id="13320" name="直接连接符 14"/>
          <p:cNvCxnSpPr>
            <a:cxnSpLocks noChangeShapeType="1"/>
          </p:cNvCxnSpPr>
          <p:nvPr/>
        </p:nvCxnSpPr>
        <p:spPr bwMode="auto">
          <a:xfrm>
            <a:off x="214313" y="785813"/>
            <a:ext cx="27146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054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908050"/>
            <a:ext cx="6280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四、光在不同介质中的传播速度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/>
        </p:nvGraphicFramePr>
        <p:xfrm>
          <a:off x="785813" y="1643063"/>
          <a:ext cx="7777162" cy="3241675"/>
        </p:xfrm>
        <a:graphic>
          <a:graphicData uri="http://schemas.openxmlformats.org/drawingml/2006/table">
            <a:tbl>
              <a:tblPr/>
              <a:tblGrid>
                <a:gridCol w="2143125"/>
                <a:gridCol w="5634037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介质</a:t>
                      </a:r>
                      <a:endParaRPr kumimoji="0" 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楷体_GB2312" pitchFamily="1" charset="-122"/>
                          <a:ea typeface="楷体_GB2312" pitchFamily="1" charset="-122"/>
                        </a:rPr>
                        <a:t>光     速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楷体_GB2312" pitchFamily="1" charset="-122"/>
                        <a:ea typeface="宋体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楷体_GB2312" pitchFamily="1" charset="-122"/>
                        </a:rPr>
                        <a:t>真空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楷体_GB2312" pitchFamily="1" charset="-122"/>
                        </a:rPr>
                        <a:t>空气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楷体_GB2312" pitchFamily="1" charset="-122"/>
                        </a:rPr>
                        <a:t>水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楷体_GB2312" pitchFamily="1" charset="-122"/>
                        </a:rPr>
                        <a:t>玻璃</a:t>
                      </a:r>
                      <a:endParaRPr kumimoji="0" 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572000" y="2205038"/>
            <a:ext cx="3241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</a:rPr>
              <a:t>C=3×10</a:t>
            </a:r>
            <a:r>
              <a:rPr lang="zh-CN" altLang="en-US" sz="3200" baseline="30000">
                <a:solidFill>
                  <a:srgbClr val="FF0000"/>
                </a:solidFill>
                <a:latin typeface="楷体_GB2312" pitchFamily="49" charset="-122"/>
              </a:rPr>
              <a:t>8</a:t>
            </a: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</a:rPr>
              <a:t>m/s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924300" y="2854325"/>
            <a:ext cx="4681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</a:rPr>
              <a:t>稍小于真空中的速度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4356100" y="3502025"/>
            <a:ext cx="3744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</a:rPr>
              <a:t>约空气中的3/4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4356100" y="4149725"/>
            <a:ext cx="3744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0000"/>
                </a:solidFill>
                <a:latin typeface="楷体_GB2312" pitchFamily="49" charset="-122"/>
              </a:rPr>
              <a:t>约空气中的2/3</a:t>
            </a:r>
          </a:p>
        </p:txBody>
      </p:sp>
    </p:spTree>
    <p:extLst>
      <p:ext uri="{BB962C8B-B14F-4D97-AF65-F5344CB8AC3E}">
        <p14:creationId xmlns:p14="http://schemas.microsoft.com/office/powerpoint/2010/main" val="236310775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79" grpId="0" autoUpdateAnimBg="0"/>
      <p:bldP spid="19480" grpId="0" autoUpdateAnimBg="0"/>
      <p:bldP spid="19481" grpId="0" autoUpdateAnimBg="0"/>
      <p:bldP spid="1948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050"/>
            <a:ext cx="8856662" cy="793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/>
              <a:t> </a:t>
            </a:r>
            <a:r>
              <a:rPr lang="zh-CN" altLang="en-US" sz="2400" b="1" smtClean="0">
                <a:solidFill>
                  <a:schemeClr val="tx2"/>
                </a:solidFill>
              </a:rPr>
              <a:t>1.如图所示，是“千手观音”的剧照，观众看不见（领舞者）身后站着的其她舞蹈者，这是因为光的</a:t>
            </a:r>
            <a:r>
              <a:rPr lang="zh-CN" altLang="en-US" sz="2400" b="1" u="sng" smtClean="0">
                <a:solidFill>
                  <a:schemeClr val="tx2"/>
                </a:solidFill>
              </a:rPr>
              <a:t>                        </a:t>
            </a:r>
            <a:r>
              <a:rPr lang="zh-CN" altLang="en-US" sz="2400" b="1" smtClean="0">
                <a:solidFill>
                  <a:schemeClr val="tx2"/>
                </a:solidFill>
              </a:rPr>
              <a:t>的缘故．</a:t>
            </a: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1600" b="1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20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sz="2400" b="1" smtClean="0">
              <a:solidFill>
                <a:schemeClr val="tx2"/>
              </a:solidFill>
            </a:endParaRPr>
          </a:p>
        </p:txBody>
      </p:sp>
      <p:pic>
        <p:nvPicPr>
          <p:cNvPr id="15363" name="Picture 3" descr="48374289497501985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44675"/>
            <a:ext cx="17287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WordArt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7463"/>
            <a:ext cx="27686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787900" y="1268413"/>
            <a:ext cx="293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0000"/>
                </a:solidFill>
              </a:rPr>
              <a:t>       光沿直线传播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6445250" y="3644900"/>
            <a:ext cx="293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0000"/>
                </a:solidFill>
              </a:rPr>
              <a:t>光沿直线传播   </a:t>
            </a:r>
            <a:r>
              <a:rPr lang="zh-CN" altLang="en-US" sz="2000">
                <a:solidFill>
                  <a:srgbClr val="000000"/>
                </a:solidFill>
              </a:rPr>
              <a:t>。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6875" y="3644900"/>
            <a:ext cx="8280400" cy="457200"/>
            <a:chOff x="0" y="0"/>
            <a:chExt cx="13040" cy="720"/>
          </a:xfrm>
        </p:grpSpPr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130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00000"/>
                  </a:solidFill>
                </a:rPr>
                <a:t>2.起舞弄清影，何似在人间。其中影的形成利用                                      </a:t>
              </a:r>
            </a:p>
          </p:txBody>
        </p:sp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>
              <a:off x="10319" y="567"/>
              <a:ext cx="2495" cy="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96875" y="4076700"/>
            <a:ext cx="8135938" cy="2087563"/>
            <a:chOff x="0" y="0"/>
            <a:chExt cx="12814" cy="3287"/>
          </a:xfrm>
        </p:grpSpPr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793"/>
              <a:ext cx="7206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1281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00000"/>
                  </a:solidFill>
                </a:rPr>
                <a:t>3.挖掘隧道时，激光器有什么作用呢？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</a:rPr>
                <a:t>                        </a:t>
              </a:r>
              <a:endParaRPr lang="zh-CN" altLang="en-US">
                <a:solidFill>
                  <a:srgbClr val="002EC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4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66725" y="1052513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</a:rPr>
              <a:t> 早晨，太阳</a:t>
            </a:r>
            <a:r>
              <a:rPr lang="zh-CN" altLang="en-US" sz="2400">
                <a:solidFill>
                  <a:srgbClr val="000000"/>
                </a:solidFill>
              </a:rPr>
              <a:t>光射入大气层时是沿</a:t>
            </a:r>
            <a:r>
              <a:rPr lang="zh-CN" altLang="en-US" sz="2400" u="sng">
                <a:solidFill>
                  <a:srgbClr val="000000"/>
                </a:solidFill>
              </a:rPr>
              <a:t>                        </a:t>
            </a:r>
            <a:r>
              <a:rPr lang="zh-CN" altLang="en-US" sz="2400">
                <a:solidFill>
                  <a:srgbClr val="000000"/>
                </a:solidFill>
              </a:rPr>
              <a:t>传播的。</a:t>
            </a:r>
          </a:p>
        </p:txBody>
      </p:sp>
      <p:pic>
        <p:nvPicPr>
          <p:cNvPr id="16387" name="Picture 5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917700"/>
            <a:ext cx="42306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429125" y="1103313"/>
            <a:ext cx="293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FF0000"/>
                </a:solidFill>
              </a:rPr>
              <a:t>曲线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11188" y="4149725"/>
            <a:ext cx="7777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</a:rPr>
              <a:t>4.光在空气中的传播速度是</a:t>
            </a:r>
            <a:r>
              <a:rPr lang="zh-CN" altLang="en-US" sz="2400" u="sng">
                <a:solidFill>
                  <a:srgbClr val="000000"/>
                </a:solidFill>
              </a:rPr>
              <a:t>                      </a:t>
            </a:r>
            <a:r>
              <a:rPr lang="zh-CN" altLang="en-US" sz="2400">
                <a:solidFill>
                  <a:srgbClr val="000000"/>
                </a:solidFill>
              </a:rPr>
              <a:t>m/s,如果光的传播速度是1m/s，使室内电灯忽然发光，你会看到什么现象呢？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643438" y="4071938"/>
            <a:ext cx="195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2EC2"/>
                </a:solidFill>
              </a:rPr>
              <a:t>3</a:t>
            </a:r>
            <a:r>
              <a:rPr lang="zh-CN" altLang="en-US" sz="2400">
                <a:solidFill>
                  <a:srgbClr val="002EC2"/>
                </a:solidFill>
                <a:sym typeface="Arial" panose="020B0604020202020204" pitchFamily="34" charset="0"/>
              </a:rPr>
              <a:t>×10</a:t>
            </a:r>
            <a:r>
              <a:rPr lang="zh-CN" altLang="en-US" sz="2400" baseline="30000">
                <a:solidFill>
                  <a:srgbClr val="002EC2"/>
                </a:solidFill>
                <a:sym typeface="Arial" panose="020B0604020202020204" pitchFamily="34" charset="0"/>
              </a:rPr>
              <a:t>8</a:t>
            </a:r>
          </a:p>
        </p:txBody>
      </p:sp>
      <p:sp>
        <p:nvSpPr>
          <p:cNvPr id="16391" name="矩形 6"/>
          <p:cNvSpPr>
            <a:spLocks noChangeArrowheads="1"/>
          </p:cNvSpPr>
          <p:nvPr/>
        </p:nvSpPr>
        <p:spPr bwMode="auto">
          <a:xfrm>
            <a:off x="2855913" y="3167063"/>
            <a:ext cx="343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自身能够发光的物体</a:t>
            </a:r>
            <a:endParaRPr lang="zh-CN" altLang="en-US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bldLvl="0" autoUpdateAnimBg="0"/>
      <p:bldP spid="21513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  <a:noFill/>
        </p:spPr>
        <p:txBody>
          <a:bodyPr/>
          <a:lstStyle/>
          <a:p>
            <a:pPr algn="l"/>
            <a:endParaRPr lang="zh-CN" altLang="en-US" sz="3600" b="1" smtClean="0">
              <a:solidFill>
                <a:srgbClr val="0066CC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24075"/>
            <a:ext cx="8134350" cy="1592263"/>
          </a:xfrm>
          <a:noFill/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　　阅读教材第</a:t>
            </a:r>
            <a:r>
              <a:rPr lang="en-US" altLang="zh-CN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71</a:t>
            </a:r>
            <a:r>
              <a:rPr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页：</a:t>
            </a:r>
            <a:r>
              <a:rPr lang="en-US" altLang="zh-CN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我们看到了古老的光</a:t>
            </a:r>
            <a:r>
              <a:rPr lang="en-US" altLang="zh-CN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》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 smtClean="0">
                <a:solidFill>
                  <a:schemeClr val="tx2"/>
                </a:solidFill>
                <a:latin typeface="宋体" panose="02010600030101010101" pitchFamily="2" charset="-122"/>
              </a:rPr>
              <a:t>　　小组内讨论回答文章后面的三个问题。</a:t>
            </a:r>
          </a:p>
          <a:p>
            <a:pPr>
              <a:buFontTx/>
              <a:buNone/>
            </a:pPr>
            <a:endParaRPr lang="zh-CN" altLang="en-US" sz="2800" b="1" smtClean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endParaRPr lang="zh-CN" altLang="en-US" sz="2800" smtClean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1741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42910" y="571480"/>
            <a:ext cx="43588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zh-CN" altLang="en-US" sz="5400" b="1" dirty="0">
                <a:solidFill>
                  <a:srgbClr val="0066CC"/>
                </a:solidFill>
                <a:ea typeface="楷体_GB2312" pitchFamily="49" charset="-122"/>
              </a:rPr>
              <a:t>走进科学世界</a:t>
            </a:r>
            <a:endParaRPr lang="zh-CN" altLang="en-US" sz="5400" b="1" spc="300" dirty="0">
              <a:ln w="11430" cmpd="sng">
                <a:solidFill>
                  <a:srgbClr val="00CC99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0CC99">
                      <a:tint val="83000"/>
                      <a:shade val="100000"/>
                      <a:satMod val="200000"/>
                    </a:srgbClr>
                  </a:gs>
                  <a:gs pos="75000">
                    <a:srgbClr val="00CC99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0CC99">
                    <a:satMod val="220000"/>
                    <a:alpha val="35000"/>
                  </a:srgbClr>
                </a:glow>
              </a:effectLst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9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4605337" cy="782637"/>
          </a:xfrm>
          <a:noFill/>
        </p:spPr>
        <p:txBody>
          <a:bodyPr/>
          <a:lstStyle/>
          <a:p>
            <a:pPr algn="l"/>
            <a:endParaRPr lang="zh-CN" altLang="en-US" sz="3600" b="1" smtClean="0">
              <a:solidFill>
                <a:srgbClr val="0066CC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81013" y="2151063"/>
            <a:ext cx="8424862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1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条件：在同种均匀介质中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光的直线传播     现象：影子的形成、小孔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成像、日食月食等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应用：激光准直、排队、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打枪等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光在真空中传播的速度：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3×10</a:t>
            </a:r>
            <a:r>
              <a:rPr lang="en-US" altLang="zh-CN" baseline="30000">
                <a:solidFill>
                  <a:srgbClr val="000000"/>
                </a:solidFill>
                <a:ea typeface="宋体" panose="02010600030101010101" pitchFamily="2" charset="-122"/>
              </a:rPr>
              <a:t>8</a:t>
            </a: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</a:rPr>
              <a:t>m/s</a:t>
            </a: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3503613" y="2366963"/>
            <a:ext cx="360362" cy="2017712"/>
          </a:xfrm>
          <a:prstGeom prst="leftBrace">
            <a:avLst>
              <a:gd name="adj1" fmla="val 46659"/>
              <a:gd name="adj2" fmla="val 38704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2EC2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3446463"/>
            <a:ext cx="6111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1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楷体_GB2312" pitchFamily="49" charset="-122"/>
              </a:rPr>
              <a:t>光的传播</a:t>
            </a:r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912813" y="3014663"/>
            <a:ext cx="287337" cy="2736850"/>
          </a:xfrm>
          <a:prstGeom prst="leftBrace">
            <a:avLst>
              <a:gd name="adj1" fmla="val 79374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2EC2"/>
              </a:solidFill>
            </a:endParaRPr>
          </a:p>
        </p:txBody>
      </p:sp>
      <p:pic>
        <p:nvPicPr>
          <p:cNvPr id="1843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71472" y="571480"/>
            <a:ext cx="57502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zh-CN" altLang="en-US" sz="5400" b="1" dirty="0">
                <a:solidFill>
                  <a:srgbClr val="0066CC"/>
                </a:solidFill>
                <a:ea typeface="楷体_GB2312" pitchFamily="49" charset="-122"/>
              </a:rPr>
              <a:t>本节重点内容小结</a:t>
            </a:r>
            <a:endParaRPr lang="zh-CN" altLang="en-US" sz="5400" b="1" dirty="0">
              <a:ln w="11430"/>
              <a:gradFill>
                <a:gsLst>
                  <a:gs pos="0">
                    <a:srgbClr val="008A00">
                      <a:tint val="90000"/>
                      <a:satMod val="120000"/>
                    </a:srgbClr>
                  </a:gs>
                  <a:gs pos="25000">
                    <a:srgbClr val="008A00">
                      <a:tint val="93000"/>
                      <a:satMod val="120000"/>
                    </a:srgbClr>
                  </a:gs>
                  <a:gs pos="50000">
                    <a:srgbClr val="008A00">
                      <a:shade val="89000"/>
                      <a:satMod val="110000"/>
                    </a:srgbClr>
                  </a:gs>
                  <a:gs pos="75000">
                    <a:srgbClr val="008A00">
                      <a:tint val="93000"/>
                      <a:satMod val="120000"/>
                    </a:srgbClr>
                  </a:gs>
                  <a:gs pos="100000">
                    <a:srgbClr val="008A00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00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908050"/>
            <a:ext cx="8248650" cy="3600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600" i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r>
              <a:rPr lang="en-US" altLang="zh-CN" sz="3600" i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zh-CN" altLang="en-US" sz="3600" i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1.如果光不沿直线传播，我们会看到怎样的世界？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2.自制针孔照相机，看一看，在什么情况下，蜡烛所成的像放大，在什么情况下所成的像较小？并试着解释为什么？</a:t>
            </a:r>
          </a:p>
          <a:p>
            <a:pPr>
              <a:lnSpc>
                <a:spcPct val="90000"/>
              </a:lnSpc>
            </a:pPr>
            <a:endParaRPr lang="zh-CN" altLang="en-US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459" name="Picture 3" descr="sy_20100831195912495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6"/>
          <a:stretch>
            <a:fillRect/>
          </a:stretch>
        </p:blipFill>
        <p:spPr bwMode="auto">
          <a:xfrm>
            <a:off x="7164388" y="3789363"/>
            <a:ext cx="134778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19250" y="2636838"/>
            <a:ext cx="576103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000000"/>
                </a:solidFill>
                <a:ea typeface="黑体" panose="02010609060101010101" pitchFamily="49" charset="-122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31066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y_20100831195912495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6"/>
          <a:stretch>
            <a:fillRect/>
          </a:stretch>
        </p:blipFill>
        <p:spPr bwMode="auto">
          <a:xfrm>
            <a:off x="500063" y="357188"/>
            <a:ext cx="19288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4438" y="4071938"/>
            <a:ext cx="712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00000"/>
                </a:solidFill>
                <a:ea typeface="黑体" panose="02010609060101010101" pitchFamily="49" charset="-122"/>
              </a:rPr>
              <a:t>要看到物体，必须有光，进入人的眼睛。</a:t>
            </a:r>
          </a:p>
        </p:txBody>
      </p:sp>
    </p:spTree>
    <p:extLst>
      <p:ext uri="{BB962C8B-B14F-4D97-AF65-F5344CB8AC3E}">
        <p14:creationId xmlns:p14="http://schemas.microsoft.com/office/powerpoint/2010/main" val="4275928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660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02EC2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一、光源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（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自身能够发光的物体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6147" name="Picture 4" descr="1水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r="33023"/>
          <a:stretch>
            <a:fillRect/>
          </a:stretch>
        </p:blipFill>
        <p:spPr bwMode="auto">
          <a:xfrm>
            <a:off x="5580063" y="1484313"/>
            <a:ext cx="16557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萤火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r="24211" b="12614"/>
          <a:stretch>
            <a:fillRect/>
          </a:stretch>
        </p:blipFill>
        <p:spPr bwMode="auto">
          <a:xfrm>
            <a:off x="3851275" y="1484313"/>
            <a:ext cx="16271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太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r="20679"/>
          <a:stretch>
            <a:fillRect/>
          </a:stretch>
        </p:blipFill>
        <p:spPr bwMode="auto">
          <a:xfrm>
            <a:off x="3924300" y="3933825"/>
            <a:ext cx="15462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电灯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2"/>
          <a:stretch>
            <a:fillRect/>
          </a:stretch>
        </p:blipFill>
        <p:spPr bwMode="auto">
          <a:xfrm>
            <a:off x="5651500" y="3933825"/>
            <a:ext cx="15748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火把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5936" r="4958" b="19711"/>
          <a:stretch>
            <a:fillRect/>
          </a:stretch>
        </p:blipFill>
        <p:spPr bwMode="auto">
          <a:xfrm>
            <a:off x="2051050" y="3933825"/>
            <a:ext cx="15859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蜡烛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8" r="18135" b="20819"/>
          <a:stretch>
            <a:fillRect/>
          </a:stretch>
        </p:blipFill>
        <p:spPr bwMode="auto">
          <a:xfrm>
            <a:off x="7380288" y="1484313"/>
            <a:ext cx="158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-71438" y="2997200"/>
            <a:ext cx="657226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CC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光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CC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源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539750" y="263525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自然光源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539750" y="40767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人造光源</a:t>
            </a:r>
          </a:p>
        </p:txBody>
      </p:sp>
      <p:sp>
        <p:nvSpPr>
          <p:cNvPr id="6156" name="AutoShape 13"/>
          <p:cNvSpPr>
            <a:spLocks/>
          </p:cNvSpPr>
          <p:nvPr/>
        </p:nvSpPr>
        <p:spPr bwMode="auto">
          <a:xfrm>
            <a:off x="539750" y="2781300"/>
            <a:ext cx="73025" cy="1831975"/>
          </a:xfrm>
          <a:prstGeom prst="leftBrace">
            <a:avLst>
              <a:gd name="adj1" fmla="val 2090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2EC2"/>
              </a:solidFill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0" y="836613"/>
            <a:ext cx="63722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pic>
        <p:nvPicPr>
          <p:cNvPr id="6158" name="Picture 14" descr="u=586421830,394649280&amp;fm=23&amp;gp=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1657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2b5b69cf5cb58367474fe81a98e9_1200_12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933825"/>
            <a:ext cx="158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94792 -0.367500 " pathEditMode="relative" rAng="0" ptsTypes="">
                                      <p:cBhvr>
                                        <p:cTn id="4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0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77986 0.357037 " pathEditMode="relative" rAng="0" ptsTypes="">
                                      <p:cBhvr>
                                        <p:cTn id="4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84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6154" grpId="0" bldLvl="0" autoUpdateAnimBg="0"/>
      <p:bldP spid="6155" grpId="0" bldLvl="0" autoUpdateAnimBg="0"/>
      <p:bldP spid="6156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105141165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0376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42938" y="357188"/>
            <a:ext cx="5127625" cy="588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光的传播路径是怎样的呢？</a:t>
            </a:r>
          </a:p>
        </p:txBody>
      </p:sp>
    </p:spTree>
    <p:extLst>
      <p:ext uri="{BB962C8B-B14F-4D97-AF65-F5344CB8AC3E}">
        <p14:creationId xmlns:p14="http://schemas.microsoft.com/office/powerpoint/2010/main" val="25734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187450" y="4437063"/>
            <a:ext cx="7599363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2EC2"/>
                </a:solidFill>
              </a:rPr>
              <a:t>实验器材：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2EC2"/>
                </a:solidFill>
              </a:rPr>
              <a:t>火柴 、 水（加少许墨水）、水槽、果冻、激光笔、</a:t>
            </a:r>
            <a:endParaRPr lang="en-US" altLang="zh-CN" sz="2400">
              <a:solidFill>
                <a:srgbClr val="002EC2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2EC2"/>
                </a:solidFill>
              </a:rPr>
              <a:t>小喷壶、玻璃砖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2EC2"/>
                </a:solidFill>
              </a:rPr>
              <a:t>注意：不要用激光笔照射眼睛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>
              <a:solidFill>
                <a:srgbClr val="002EC2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971550" y="908050"/>
            <a:ext cx="7200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zh-CN" alt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/>
        </p:nvSpPr>
        <p:spPr bwMode="auto">
          <a:xfrm>
            <a:off x="1117600" y="1774825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探究一：光在空气中是</a:t>
            </a:r>
            <a:r>
              <a:rPr lang="zh-CN" altLang="en-US" u="sng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    </a:t>
            </a:r>
            <a:r>
              <a:rPr lang="en-US" altLang="zh-CN" u="sng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en-US" u="sng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 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传播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143000" y="2405063"/>
            <a:ext cx="611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探究二：光在水中是</a:t>
            </a:r>
            <a:r>
              <a:rPr lang="zh-CN" altLang="en-US" b="0" u="sng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en-US" altLang="zh-CN" b="0" u="sng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en-US" b="0" u="sng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传播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117600" y="3070225"/>
            <a:ext cx="685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探究三：光在透明固体中是</a:t>
            </a:r>
            <a:r>
              <a:rPr lang="zh-CN" altLang="en-US" b="0" u="sng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en-US" altLang="zh-CN" b="0" u="sng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en-US" b="0" u="sng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 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传播</a:t>
            </a:r>
            <a:endParaRPr lang="zh-CN" altLang="en-US">
              <a:solidFill>
                <a:srgbClr val="002EC2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87450" y="3789363"/>
            <a:ext cx="5976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BF0C03"/>
                </a:solidFill>
              </a:rPr>
              <a:t>结论：光在介质中是沿直线传播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438650"/>
            <a:ext cx="52863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500063" y="571500"/>
            <a:ext cx="314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i="1">
                <a:solidFill>
                  <a:srgbClr val="0070C0"/>
                </a:solidFill>
                <a:latin typeface="MingLiU_HKSCS-ExtB" panose="02020500000000000000" pitchFamily="18" charset="-120"/>
                <a:ea typeface="华文琥珀" panose="02010800040101010101" pitchFamily="2" charset="-122"/>
              </a:rPr>
              <a:t>动手试一试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298767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i="1">
                <a:solidFill>
                  <a:srgbClr val="FF0000"/>
                </a:solidFill>
              </a:rPr>
              <a:t>沿直线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00563" y="2344738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i="1">
                <a:solidFill>
                  <a:srgbClr val="FF0000"/>
                </a:solidFill>
              </a:rPr>
              <a:t>沿直线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6313" y="171450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i="1">
                <a:solidFill>
                  <a:srgbClr val="FF0000"/>
                </a:solidFill>
              </a:rPr>
              <a:t>沿直线</a:t>
            </a:r>
          </a:p>
        </p:txBody>
      </p:sp>
    </p:spTree>
    <p:extLst>
      <p:ext uri="{BB962C8B-B14F-4D97-AF65-F5344CB8AC3E}">
        <p14:creationId xmlns:p14="http://schemas.microsoft.com/office/powerpoint/2010/main" val="31368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utoUpdateAnimBg="0"/>
      <p:bldP spid="9220" grpId="0" build="p" autoUpdateAnimBg="0"/>
      <p:bldP spid="9221" grpId="0" bldLvl="0" autoUpdateAnimBg="0"/>
      <p:bldP spid="9222" grpId="0" bldLvl="0" autoUpdateAnimBg="0"/>
      <p:bldP spid="9223" grpId="0" bldLvl="0" autoUpdateAnimBg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0" y="117475"/>
            <a:ext cx="4683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zh-CN" altLang="en-US" sz="320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光的传播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0" y="765175"/>
            <a:ext cx="24844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79388" y="836613"/>
            <a:ext cx="7489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光</a:t>
            </a:r>
            <a:r>
              <a:rPr lang="zh-CN" alt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总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是沿直线传播吗？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14375" y="1643063"/>
            <a:ext cx="6048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>
              <a:solidFill>
                <a:srgbClr val="BF0C03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8625" y="1785938"/>
            <a:ext cx="83518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Arial" panose="020B0604020202020204" pitchFamily="34" charset="0"/>
              </a:rPr>
              <a:t>探究四：让激光从空气斜着射入水中时，仔细观察在界面处发生什么现象？光在空气中是如何传播的，在水中是如何传播的？这说明：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2EC2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429250" y="3071813"/>
            <a:ext cx="2449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002EC2"/>
              </a:solidFill>
              <a:ea typeface="楷体_GB2312" pitchFamily="49" charset="-122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42938" y="6143625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BF0C03"/>
                </a:solidFill>
                <a:sym typeface="Arial" panose="020B0604020202020204" pitchFamily="34" charset="0"/>
              </a:rPr>
              <a:t>结论</a:t>
            </a:r>
            <a:r>
              <a:rPr lang="zh-CN" altLang="en-US">
                <a:solidFill>
                  <a:srgbClr val="BF0C03"/>
                </a:solidFill>
              </a:rPr>
              <a:t>：</a:t>
            </a:r>
            <a:r>
              <a:rPr lang="zh-CN" altLang="en-US" sz="3200">
                <a:solidFill>
                  <a:srgbClr val="BF0C03"/>
                </a:solidFill>
                <a:sym typeface="Arial" panose="020B0604020202020204" pitchFamily="34" charset="0"/>
              </a:rPr>
              <a:t>光在同种均匀介质中是沿直线传播</a:t>
            </a:r>
          </a:p>
        </p:txBody>
      </p:sp>
      <p:pic>
        <p:nvPicPr>
          <p:cNvPr id="10262" name="Picture 22" descr="H:\74008271217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286125"/>
            <a:ext cx="54292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3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utoUpdateAnimBg="0"/>
      <p:bldP spid="10246" grpId="0" bldLvl="0" autoUpdateAnimBg="0"/>
      <p:bldP spid="10247" grpId="0" animBg="1"/>
      <p:bldP spid="1024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71750"/>
            <a:ext cx="77771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428625" y="357188"/>
            <a:ext cx="8215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>
                <a:solidFill>
                  <a:srgbClr val="0066CC"/>
                </a:solidFill>
                <a:latin typeface="宋体" panose="02010600030101010101" pitchFamily="2" charset="-122"/>
              </a:rPr>
              <a:t>归纳总结：</a:t>
            </a:r>
            <a:endParaRPr lang="en-US" altLang="zh-CN" sz="4000">
              <a:solidFill>
                <a:srgbClr val="0066CC"/>
              </a:solidFill>
              <a:latin typeface="宋体" panose="02010600030101010101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4000">
              <a:solidFill>
                <a:srgbClr val="0066CC"/>
              </a:solidFill>
              <a:latin typeface="宋体" panose="02010600030101010101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00000"/>
                </a:solidFill>
              </a:rPr>
              <a:t>实验表明：光在同种均匀介质中沿直线传播。</a:t>
            </a:r>
          </a:p>
        </p:txBody>
      </p:sp>
    </p:spTree>
    <p:extLst>
      <p:ext uri="{BB962C8B-B14F-4D97-AF65-F5344CB8AC3E}">
        <p14:creationId xmlns:p14="http://schemas.microsoft.com/office/powerpoint/2010/main" val="30823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28575" y="260350"/>
            <a:ext cx="6699250" cy="647700"/>
            <a:chOff x="0" y="0"/>
            <a:chExt cx="10616" cy="1021"/>
          </a:xfrm>
        </p:grpSpPr>
        <p:sp>
          <p:nvSpPr>
            <p:cNvPr id="9232" name="Text Box 3"/>
            <p:cNvSpPr txBox="1">
              <a:spLocks noChangeArrowheads="1"/>
            </p:cNvSpPr>
            <p:nvPr/>
          </p:nvSpPr>
          <p:spPr bwMode="auto">
            <a:xfrm>
              <a:off x="56" y="0"/>
              <a:ext cx="105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002EC2"/>
                  </a:solidFill>
                  <a:latin typeface="Arial" panose="020B0604020202020204" pitchFamily="34" charset="0"/>
                  <a:ea typeface="方正姚体" panose="02010601030101010101" pitchFamily="2" charset="-122"/>
                </a:rPr>
                <a:t>三、光的直线传播现象</a:t>
              </a:r>
            </a:p>
          </p:txBody>
        </p:sp>
        <p:sp>
          <p:nvSpPr>
            <p:cNvPr id="9233" name="Line 4"/>
            <p:cNvSpPr>
              <a:spLocks noChangeShapeType="1"/>
            </p:cNvSpPr>
            <p:nvPr/>
          </p:nvSpPr>
          <p:spPr bwMode="auto">
            <a:xfrm>
              <a:off x="0" y="1021"/>
              <a:ext cx="6462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sp>
        <p:nvSpPr>
          <p:cNvPr id="9219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000125"/>
            <a:ext cx="642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、影子的形成 </a:t>
            </a:r>
          </a:p>
        </p:txBody>
      </p:sp>
      <p:pic>
        <p:nvPicPr>
          <p:cNvPr id="11270" name="Picture 7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28813"/>
            <a:ext cx="278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aa64034f78f0f736c672f7090a55b319ebc413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28813"/>
            <a:ext cx="22336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285875" y="4286250"/>
            <a:ext cx="6300788" cy="2179638"/>
            <a:chOff x="1791" y="2387"/>
            <a:chExt cx="3969" cy="1373"/>
          </a:xfrm>
        </p:grpSpPr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1791" y="3430"/>
              <a:ext cx="39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grpSp>
          <p:nvGrpSpPr>
            <p:cNvPr id="9224" name="Group 6"/>
            <p:cNvGrpSpPr>
              <a:grpSpLocks/>
            </p:cNvGrpSpPr>
            <p:nvPr/>
          </p:nvGrpSpPr>
          <p:grpSpPr bwMode="auto">
            <a:xfrm>
              <a:off x="2517" y="2387"/>
              <a:ext cx="2949" cy="1373"/>
              <a:chOff x="2400" y="698"/>
              <a:chExt cx="2949" cy="2870"/>
            </a:xfrm>
          </p:grpSpPr>
          <p:pic>
            <p:nvPicPr>
              <p:cNvPr id="9225" name="Picture 7" descr="PE01549_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112"/>
                <a:ext cx="969" cy="1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Picture 8" descr="BD04924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" y="698"/>
                <a:ext cx="417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7" name="Rectangle 9"/>
              <p:cNvSpPr>
                <a:spLocks noChangeArrowheads="1"/>
              </p:cNvSpPr>
              <p:nvPr/>
            </p:nvSpPr>
            <p:spPr bwMode="auto">
              <a:xfrm>
                <a:off x="5088" y="1248"/>
                <a:ext cx="48" cy="17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2EC2"/>
                  </a:solidFill>
                </a:endParaRPr>
              </a:p>
            </p:txBody>
          </p:sp>
          <p:sp>
            <p:nvSpPr>
              <p:cNvPr id="9228" name="Freeform 10"/>
              <p:cNvSpPr>
                <a:spLocks/>
              </p:cNvSpPr>
              <p:nvPr/>
            </p:nvSpPr>
            <p:spPr bwMode="auto">
              <a:xfrm>
                <a:off x="2424" y="3120"/>
                <a:ext cx="1616" cy="448"/>
              </a:xfrm>
              <a:custGeom>
                <a:avLst/>
                <a:gdLst>
                  <a:gd name="T0" fmla="*/ 192 w 1616"/>
                  <a:gd name="T1" fmla="*/ 96 h 448"/>
                  <a:gd name="T2" fmla="*/ 48 w 1616"/>
                  <a:gd name="T3" fmla="*/ 144 h 448"/>
                  <a:gd name="T4" fmla="*/ 0 w 1616"/>
                  <a:gd name="T5" fmla="*/ 240 h 448"/>
                  <a:gd name="T6" fmla="*/ 48 w 1616"/>
                  <a:gd name="T7" fmla="*/ 336 h 448"/>
                  <a:gd name="T8" fmla="*/ 288 w 1616"/>
                  <a:gd name="T9" fmla="*/ 336 h 448"/>
                  <a:gd name="T10" fmla="*/ 384 w 1616"/>
                  <a:gd name="T11" fmla="*/ 288 h 448"/>
                  <a:gd name="T12" fmla="*/ 528 w 1616"/>
                  <a:gd name="T13" fmla="*/ 384 h 448"/>
                  <a:gd name="T14" fmla="*/ 720 w 1616"/>
                  <a:gd name="T15" fmla="*/ 432 h 448"/>
                  <a:gd name="T16" fmla="*/ 816 w 1616"/>
                  <a:gd name="T17" fmla="*/ 432 h 448"/>
                  <a:gd name="T18" fmla="*/ 960 w 1616"/>
                  <a:gd name="T19" fmla="*/ 336 h 448"/>
                  <a:gd name="T20" fmla="*/ 1200 w 1616"/>
                  <a:gd name="T21" fmla="*/ 432 h 448"/>
                  <a:gd name="T22" fmla="*/ 1392 w 1616"/>
                  <a:gd name="T23" fmla="*/ 384 h 448"/>
                  <a:gd name="T24" fmla="*/ 1584 w 1616"/>
                  <a:gd name="T25" fmla="*/ 288 h 448"/>
                  <a:gd name="T26" fmla="*/ 1584 w 1616"/>
                  <a:gd name="T27" fmla="*/ 192 h 448"/>
                  <a:gd name="T28" fmla="*/ 1488 w 1616"/>
                  <a:gd name="T29" fmla="*/ 192 h 448"/>
                  <a:gd name="T30" fmla="*/ 1392 w 1616"/>
                  <a:gd name="T31" fmla="*/ 240 h 448"/>
                  <a:gd name="T32" fmla="*/ 1200 w 1616"/>
                  <a:gd name="T33" fmla="*/ 288 h 448"/>
                  <a:gd name="T34" fmla="*/ 1104 w 1616"/>
                  <a:gd name="T35" fmla="*/ 192 h 448"/>
                  <a:gd name="T36" fmla="*/ 1248 w 1616"/>
                  <a:gd name="T37" fmla="*/ 96 h 448"/>
                  <a:gd name="T38" fmla="*/ 1104 w 1616"/>
                  <a:gd name="T39" fmla="*/ 48 h 448"/>
                  <a:gd name="T40" fmla="*/ 1008 w 1616"/>
                  <a:gd name="T41" fmla="*/ 96 h 448"/>
                  <a:gd name="T42" fmla="*/ 816 w 1616"/>
                  <a:gd name="T43" fmla="*/ 48 h 448"/>
                  <a:gd name="T44" fmla="*/ 672 w 1616"/>
                  <a:gd name="T45" fmla="*/ 96 h 448"/>
                  <a:gd name="T46" fmla="*/ 480 w 1616"/>
                  <a:gd name="T47" fmla="*/ 0 h 448"/>
                  <a:gd name="T48" fmla="*/ 384 w 1616"/>
                  <a:gd name="T49" fmla="*/ 96 h 448"/>
                  <a:gd name="T50" fmla="*/ 288 w 1616"/>
                  <a:gd name="T51" fmla="*/ 96 h 448"/>
                  <a:gd name="T52" fmla="*/ 192 w 1616"/>
                  <a:gd name="T53" fmla="*/ 96 h 4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16"/>
                  <a:gd name="T82" fmla="*/ 0 h 448"/>
                  <a:gd name="T83" fmla="*/ 1616 w 1616"/>
                  <a:gd name="T84" fmla="*/ 448 h 4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16" h="448">
                    <a:moveTo>
                      <a:pt x="192" y="96"/>
                    </a:moveTo>
                    <a:cubicBezTo>
                      <a:pt x="152" y="104"/>
                      <a:pt x="80" y="120"/>
                      <a:pt x="48" y="144"/>
                    </a:cubicBezTo>
                    <a:cubicBezTo>
                      <a:pt x="16" y="168"/>
                      <a:pt x="0" y="208"/>
                      <a:pt x="0" y="240"/>
                    </a:cubicBezTo>
                    <a:cubicBezTo>
                      <a:pt x="0" y="272"/>
                      <a:pt x="0" y="320"/>
                      <a:pt x="48" y="336"/>
                    </a:cubicBezTo>
                    <a:cubicBezTo>
                      <a:pt x="96" y="352"/>
                      <a:pt x="232" y="344"/>
                      <a:pt x="288" y="336"/>
                    </a:cubicBezTo>
                    <a:cubicBezTo>
                      <a:pt x="344" y="328"/>
                      <a:pt x="344" y="280"/>
                      <a:pt x="384" y="288"/>
                    </a:cubicBezTo>
                    <a:cubicBezTo>
                      <a:pt x="424" y="296"/>
                      <a:pt x="472" y="360"/>
                      <a:pt x="528" y="384"/>
                    </a:cubicBezTo>
                    <a:cubicBezTo>
                      <a:pt x="584" y="408"/>
                      <a:pt x="672" y="424"/>
                      <a:pt x="720" y="432"/>
                    </a:cubicBezTo>
                    <a:cubicBezTo>
                      <a:pt x="768" y="440"/>
                      <a:pt x="776" y="448"/>
                      <a:pt x="816" y="432"/>
                    </a:cubicBezTo>
                    <a:cubicBezTo>
                      <a:pt x="856" y="416"/>
                      <a:pt x="896" y="336"/>
                      <a:pt x="960" y="336"/>
                    </a:cubicBezTo>
                    <a:cubicBezTo>
                      <a:pt x="1024" y="336"/>
                      <a:pt x="1128" y="424"/>
                      <a:pt x="1200" y="432"/>
                    </a:cubicBezTo>
                    <a:cubicBezTo>
                      <a:pt x="1272" y="440"/>
                      <a:pt x="1328" y="408"/>
                      <a:pt x="1392" y="384"/>
                    </a:cubicBezTo>
                    <a:cubicBezTo>
                      <a:pt x="1456" y="360"/>
                      <a:pt x="1552" y="320"/>
                      <a:pt x="1584" y="288"/>
                    </a:cubicBezTo>
                    <a:cubicBezTo>
                      <a:pt x="1616" y="256"/>
                      <a:pt x="1600" y="208"/>
                      <a:pt x="1584" y="192"/>
                    </a:cubicBezTo>
                    <a:cubicBezTo>
                      <a:pt x="1568" y="176"/>
                      <a:pt x="1520" y="184"/>
                      <a:pt x="1488" y="192"/>
                    </a:cubicBezTo>
                    <a:cubicBezTo>
                      <a:pt x="1456" y="200"/>
                      <a:pt x="1440" y="224"/>
                      <a:pt x="1392" y="240"/>
                    </a:cubicBezTo>
                    <a:cubicBezTo>
                      <a:pt x="1344" y="256"/>
                      <a:pt x="1248" y="296"/>
                      <a:pt x="1200" y="288"/>
                    </a:cubicBezTo>
                    <a:cubicBezTo>
                      <a:pt x="1152" y="280"/>
                      <a:pt x="1096" y="224"/>
                      <a:pt x="1104" y="192"/>
                    </a:cubicBezTo>
                    <a:cubicBezTo>
                      <a:pt x="1112" y="160"/>
                      <a:pt x="1248" y="120"/>
                      <a:pt x="1248" y="96"/>
                    </a:cubicBezTo>
                    <a:cubicBezTo>
                      <a:pt x="1248" y="72"/>
                      <a:pt x="1144" y="48"/>
                      <a:pt x="1104" y="48"/>
                    </a:cubicBezTo>
                    <a:cubicBezTo>
                      <a:pt x="1064" y="48"/>
                      <a:pt x="1056" y="96"/>
                      <a:pt x="1008" y="96"/>
                    </a:cubicBezTo>
                    <a:cubicBezTo>
                      <a:pt x="960" y="96"/>
                      <a:pt x="872" y="48"/>
                      <a:pt x="816" y="48"/>
                    </a:cubicBezTo>
                    <a:cubicBezTo>
                      <a:pt x="760" y="48"/>
                      <a:pt x="728" y="104"/>
                      <a:pt x="672" y="96"/>
                    </a:cubicBezTo>
                    <a:cubicBezTo>
                      <a:pt x="616" y="88"/>
                      <a:pt x="528" y="0"/>
                      <a:pt x="480" y="0"/>
                    </a:cubicBezTo>
                    <a:cubicBezTo>
                      <a:pt x="432" y="0"/>
                      <a:pt x="416" y="80"/>
                      <a:pt x="384" y="96"/>
                    </a:cubicBezTo>
                    <a:cubicBezTo>
                      <a:pt x="352" y="112"/>
                      <a:pt x="320" y="96"/>
                      <a:pt x="288" y="96"/>
                    </a:cubicBezTo>
                    <a:cubicBezTo>
                      <a:pt x="256" y="96"/>
                      <a:pt x="232" y="88"/>
                      <a:pt x="192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2EC2"/>
                  </a:solidFill>
                </a:endParaRPr>
              </a:p>
            </p:txBody>
          </p:sp>
          <p:grpSp>
            <p:nvGrpSpPr>
              <p:cNvPr id="9229" name="Group 11"/>
              <p:cNvGrpSpPr>
                <a:grpSpLocks/>
              </p:cNvGrpSpPr>
              <p:nvPr/>
            </p:nvGrpSpPr>
            <p:grpSpPr bwMode="auto">
              <a:xfrm>
                <a:off x="2400" y="816"/>
                <a:ext cx="2640" cy="2496"/>
                <a:chOff x="2400" y="816"/>
                <a:chExt cx="2640" cy="2496"/>
              </a:xfrm>
            </p:grpSpPr>
            <p:sp>
              <p:nvSpPr>
                <p:cNvPr id="923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400" y="816"/>
                  <a:ext cx="2640" cy="24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  <p:sp>
              <p:nvSpPr>
                <p:cNvPr id="923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128" y="1536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800" b="1">
                    <a:solidFill>
                      <a:srgbClr val="002EC2"/>
                    </a:solidFill>
                    <a:ea typeface="楷体_GB2312" pitchFamily="49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8156981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7343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1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、日食和月食</a:t>
            </a:r>
            <a:endParaRPr lang="zh-CN" altLang="en-US">
              <a:solidFill>
                <a:srgbClr val="0066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835150" y="1916113"/>
            <a:ext cx="5041900" cy="3024187"/>
            <a:chOff x="1156" y="1207"/>
            <a:chExt cx="3176" cy="1905"/>
          </a:xfrm>
        </p:grpSpPr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3676" y="2635"/>
              <a:ext cx="656" cy="345"/>
            </a:xfrm>
            <a:custGeom>
              <a:avLst/>
              <a:gdLst>
                <a:gd name="T0" fmla="*/ 0 w 1200"/>
                <a:gd name="T1" fmla="*/ 0 h 624"/>
                <a:gd name="T2" fmla="*/ 43 w 1200"/>
                <a:gd name="T3" fmla="*/ 59 h 624"/>
                <a:gd name="T4" fmla="*/ 57 w 1200"/>
                <a:gd name="T5" fmla="*/ 103 h 624"/>
                <a:gd name="T6" fmla="*/ 43 w 1200"/>
                <a:gd name="T7" fmla="*/ 147 h 624"/>
                <a:gd name="T8" fmla="*/ 0 w 1200"/>
                <a:gd name="T9" fmla="*/ 191 h 624"/>
                <a:gd name="T10" fmla="*/ 359 w 1200"/>
                <a:gd name="T11" fmla="*/ 176 h 624"/>
                <a:gd name="T12" fmla="*/ 344 w 1200"/>
                <a:gd name="T13" fmla="*/ 59 h 624"/>
                <a:gd name="T14" fmla="*/ 0 w 1200"/>
                <a:gd name="T15" fmla="*/ 0 h 6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0"/>
                <a:gd name="T25" fmla="*/ 0 h 624"/>
                <a:gd name="T26" fmla="*/ 1200 w 1200"/>
                <a:gd name="T27" fmla="*/ 624 h 6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0" h="624">
                  <a:moveTo>
                    <a:pt x="0" y="0"/>
                  </a:moveTo>
                  <a:lnTo>
                    <a:pt x="144" y="192"/>
                  </a:lnTo>
                  <a:lnTo>
                    <a:pt x="192" y="336"/>
                  </a:lnTo>
                  <a:lnTo>
                    <a:pt x="144" y="480"/>
                  </a:lnTo>
                  <a:lnTo>
                    <a:pt x="0" y="624"/>
                  </a:lnTo>
                  <a:lnTo>
                    <a:pt x="1200" y="576"/>
                  </a:lnTo>
                  <a:lnTo>
                    <a:pt x="1152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2EC2"/>
                </a:solidFill>
              </a:endParaRPr>
            </a:p>
          </p:txBody>
        </p:sp>
        <p:sp>
          <p:nvSpPr>
            <p:cNvPr id="10247" name="Text Box 7">
              <a:hlinkClick r:id="rId2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2508" y="1207"/>
              <a:ext cx="9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0066CC"/>
                  </a:solidFill>
                  <a:ea typeface="宋体" panose="02010600030101010101" pitchFamily="2" charset="-122"/>
                </a:rPr>
                <a:t>日食</a:t>
              </a:r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1156" y="1232"/>
              <a:ext cx="866" cy="82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000000"/>
                  </a:solidFill>
                  <a:ea typeface="宋体" panose="02010600030101010101" pitchFamily="2" charset="-122"/>
                </a:rPr>
                <a:t>太阳</a:t>
              </a:r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3807" y="1629"/>
              <a:ext cx="420" cy="4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ea typeface="宋体" panose="02010600030101010101" pitchFamily="2" charset="-122"/>
                </a:rPr>
                <a:t>地球</a:t>
              </a: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3492" y="1709"/>
              <a:ext cx="341" cy="185"/>
            </a:xfrm>
            <a:custGeom>
              <a:avLst/>
              <a:gdLst>
                <a:gd name="T0" fmla="*/ 0 w 624"/>
                <a:gd name="T1" fmla="*/ 102 h 336"/>
                <a:gd name="T2" fmla="*/ 43 w 624"/>
                <a:gd name="T3" fmla="*/ 73 h 336"/>
                <a:gd name="T4" fmla="*/ 43 w 624"/>
                <a:gd name="T5" fmla="*/ 29 h 336"/>
                <a:gd name="T6" fmla="*/ 14 w 624"/>
                <a:gd name="T7" fmla="*/ 0 h 336"/>
                <a:gd name="T8" fmla="*/ 186 w 624"/>
                <a:gd name="T9" fmla="*/ 43 h 336"/>
                <a:gd name="T10" fmla="*/ 172 w 624"/>
                <a:gd name="T11" fmla="*/ 88 h 336"/>
                <a:gd name="T12" fmla="*/ 0 w 624"/>
                <a:gd name="T13" fmla="*/ 102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336"/>
                <a:gd name="T23" fmla="*/ 624 w 624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336">
                  <a:moveTo>
                    <a:pt x="0" y="336"/>
                  </a:moveTo>
                  <a:lnTo>
                    <a:pt x="144" y="240"/>
                  </a:lnTo>
                  <a:lnTo>
                    <a:pt x="144" y="96"/>
                  </a:lnTo>
                  <a:lnTo>
                    <a:pt x="48" y="0"/>
                  </a:lnTo>
                  <a:lnTo>
                    <a:pt x="624" y="144"/>
                  </a:lnTo>
                  <a:lnTo>
                    <a:pt x="576" y="288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2EC2"/>
                </a:solidFill>
              </a:endParaRPr>
            </a:p>
          </p:txBody>
        </p:sp>
        <p:grpSp>
          <p:nvGrpSpPr>
            <p:cNvPr id="10251" name="Group 11"/>
            <p:cNvGrpSpPr>
              <a:grpSpLocks/>
            </p:cNvGrpSpPr>
            <p:nvPr/>
          </p:nvGrpSpPr>
          <p:grpSpPr bwMode="auto">
            <a:xfrm>
              <a:off x="1639" y="1232"/>
              <a:ext cx="2284" cy="821"/>
              <a:chOff x="192" y="864"/>
              <a:chExt cx="4176" cy="1488"/>
            </a:xfrm>
          </p:grpSpPr>
          <p:sp>
            <p:nvSpPr>
              <p:cNvPr id="10270" name="Line 12"/>
              <p:cNvSpPr>
                <a:spLocks noChangeShapeType="1"/>
              </p:cNvSpPr>
              <p:nvPr/>
            </p:nvSpPr>
            <p:spPr bwMode="auto">
              <a:xfrm>
                <a:off x="192" y="864"/>
                <a:ext cx="417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0271" name="Line 13"/>
              <p:cNvSpPr>
                <a:spLocks noChangeShapeType="1"/>
              </p:cNvSpPr>
              <p:nvPr/>
            </p:nvSpPr>
            <p:spPr bwMode="auto">
              <a:xfrm flipV="1">
                <a:off x="192" y="2016"/>
                <a:ext cx="39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0272" name="Line 14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0273" name="Line 15"/>
              <p:cNvSpPr>
                <a:spLocks noChangeShapeType="1"/>
              </p:cNvSpPr>
              <p:nvPr/>
            </p:nvSpPr>
            <p:spPr bwMode="auto">
              <a:xfrm>
                <a:off x="816" y="1296"/>
                <a:ext cx="254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0274" name="Line 16"/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40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0275" name="Line 17"/>
              <p:cNvSpPr>
                <a:spLocks noChangeShapeType="1"/>
              </p:cNvSpPr>
              <p:nvPr/>
            </p:nvSpPr>
            <p:spPr bwMode="auto">
              <a:xfrm>
                <a:off x="1776" y="148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0276" name="Line 18"/>
              <p:cNvSpPr>
                <a:spLocks noChangeShapeType="1"/>
              </p:cNvSpPr>
              <p:nvPr/>
            </p:nvSpPr>
            <p:spPr bwMode="auto">
              <a:xfrm>
                <a:off x="1632" y="182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800" b="1">
                  <a:solidFill>
                    <a:srgbClr val="002EC2"/>
                  </a:solidFill>
                  <a:ea typeface="楷体_GB2312" pitchFamily="49" charset="-122"/>
                </a:endParaRPr>
              </a:p>
            </p:txBody>
          </p:sp>
        </p:grpSp>
        <p:grpSp>
          <p:nvGrpSpPr>
            <p:cNvPr id="10252" name="Group 19"/>
            <p:cNvGrpSpPr>
              <a:grpSpLocks/>
            </p:cNvGrpSpPr>
            <p:nvPr/>
          </p:nvGrpSpPr>
          <p:grpSpPr bwMode="auto">
            <a:xfrm>
              <a:off x="1156" y="2291"/>
              <a:ext cx="3097" cy="821"/>
              <a:chOff x="0" y="2448"/>
              <a:chExt cx="5664" cy="1488"/>
            </a:xfrm>
          </p:grpSpPr>
          <p:sp>
            <p:nvSpPr>
              <p:cNvPr id="10267" name="Oval 20"/>
              <p:cNvSpPr>
                <a:spLocks noChangeArrowheads="1"/>
              </p:cNvSpPr>
              <p:nvPr/>
            </p:nvSpPr>
            <p:spPr bwMode="auto">
              <a:xfrm>
                <a:off x="0" y="2448"/>
                <a:ext cx="1584" cy="1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3200">
                    <a:solidFill>
                      <a:srgbClr val="000000"/>
                    </a:solidFill>
                    <a:ea typeface="宋体" panose="02010600030101010101" pitchFamily="2" charset="-122"/>
                  </a:rPr>
                  <a:t>太阳</a:t>
                </a:r>
              </a:p>
            </p:txBody>
          </p:sp>
          <p:sp>
            <p:nvSpPr>
              <p:cNvPr id="10268" name="Oval 21"/>
              <p:cNvSpPr>
                <a:spLocks noChangeArrowheads="1"/>
              </p:cNvSpPr>
              <p:nvPr/>
            </p:nvSpPr>
            <p:spPr bwMode="auto">
              <a:xfrm>
                <a:off x="5328" y="3264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 b="0">
                    <a:solidFill>
                      <a:srgbClr val="0066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月</a:t>
                </a:r>
                <a:r>
                  <a:rPr lang="zh-CN" altLang="en-US" sz="1600" b="0">
                    <a:solidFill>
                      <a:srgbClr val="0066CC"/>
                    </a:solidFill>
                    <a:ea typeface="宋体" panose="02010600030101010101" pitchFamily="2" charset="-122"/>
                  </a:rPr>
                  <a:t>球</a:t>
                </a:r>
              </a:p>
            </p:txBody>
          </p:sp>
          <p:sp>
            <p:nvSpPr>
              <p:cNvPr id="10269" name="Oval 22"/>
              <p:cNvSpPr>
                <a:spLocks noChangeArrowheads="1"/>
              </p:cNvSpPr>
              <p:nvPr/>
            </p:nvSpPr>
            <p:spPr bwMode="auto">
              <a:xfrm>
                <a:off x="4128" y="3048"/>
                <a:ext cx="672" cy="67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>
                    <a:solidFill>
                      <a:srgbClr val="FFFFFF"/>
                    </a:solidFill>
                    <a:ea typeface="宋体" panose="02010600030101010101" pitchFamily="2" charset="-122"/>
                  </a:rPr>
                  <a:t>地球</a:t>
                </a:r>
              </a:p>
            </p:txBody>
          </p:sp>
        </p:grpSp>
        <p:sp>
          <p:nvSpPr>
            <p:cNvPr id="10253" name="Line 24"/>
            <p:cNvSpPr>
              <a:spLocks noChangeShapeType="1"/>
            </p:cNvSpPr>
            <p:nvPr/>
          </p:nvSpPr>
          <p:spPr bwMode="auto">
            <a:xfrm>
              <a:off x="1655" y="2291"/>
              <a:ext cx="2651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0254" name="Line 25"/>
            <p:cNvSpPr>
              <a:spLocks noChangeShapeType="1"/>
            </p:cNvSpPr>
            <p:nvPr/>
          </p:nvSpPr>
          <p:spPr bwMode="auto">
            <a:xfrm flipV="1">
              <a:off x="1602" y="2953"/>
              <a:ext cx="2704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0255" name="Line 26"/>
            <p:cNvSpPr>
              <a:spLocks noChangeShapeType="1"/>
            </p:cNvSpPr>
            <p:nvPr/>
          </p:nvSpPr>
          <p:spPr bwMode="auto">
            <a:xfrm>
              <a:off x="2010" y="2568"/>
              <a:ext cx="1414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0256" name="Line 27"/>
            <p:cNvSpPr>
              <a:spLocks noChangeShapeType="1"/>
            </p:cNvSpPr>
            <p:nvPr/>
          </p:nvSpPr>
          <p:spPr bwMode="auto">
            <a:xfrm>
              <a:off x="1996" y="2874"/>
              <a:ext cx="13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0257" name="Line 28"/>
            <p:cNvSpPr>
              <a:spLocks noChangeShapeType="1"/>
            </p:cNvSpPr>
            <p:nvPr/>
          </p:nvSpPr>
          <p:spPr bwMode="auto">
            <a:xfrm>
              <a:off x="2442" y="2423"/>
              <a:ext cx="158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0258" name="Line 29"/>
            <p:cNvSpPr>
              <a:spLocks noChangeShapeType="1"/>
            </p:cNvSpPr>
            <p:nvPr/>
          </p:nvSpPr>
          <p:spPr bwMode="auto">
            <a:xfrm>
              <a:off x="2336" y="2614"/>
              <a:ext cx="363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0259" name="Line 30"/>
            <p:cNvSpPr>
              <a:spLocks noChangeShapeType="1"/>
            </p:cNvSpPr>
            <p:nvPr/>
          </p:nvSpPr>
          <p:spPr bwMode="auto">
            <a:xfrm>
              <a:off x="2416" y="2874"/>
              <a:ext cx="1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0260" name="Line 31"/>
            <p:cNvSpPr>
              <a:spLocks noChangeShapeType="1"/>
            </p:cNvSpPr>
            <p:nvPr/>
          </p:nvSpPr>
          <p:spPr bwMode="auto">
            <a:xfrm>
              <a:off x="2416" y="3059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0261" name="Text Box 32"/>
            <p:cNvSpPr txBox="1">
              <a:spLocks noChangeArrowheads="1"/>
            </p:cNvSpPr>
            <p:nvPr/>
          </p:nvSpPr>
          <p:spPr bwMode="auto">
            <a:xfrm>
              <a:off x="2495" y="2158"/>
              <a:ext cx="8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0066CC"/>
                  </a:solidFill>
                  <a:ea typeface="宋体" panose="02010600030101010101" pitchFamily="2" charset="-122"/>
                </a:rPr>
                <a:t>月食</a:t>
              </a:r>
            </a:p>
          </p:txBody>
        </p:sp>
        <p:sp>
          <p:nvSpPr>
            <p:cNvPr id="10262" name="Freeform 33"/>
            <p:cNvSpPr>
              <a:spLocks/>
            </p:cNvSpPr>
            <p:nvPr/>
          </p:nvSpPr>
          <p:spPr bwMode="auto">
            <a:xfrm>
              <a:off x="3833" y="1788"/>
              <a:ext cx="27" cy="53"/>
            </a:xfrm>
            <a:custGeom>
              <a:avLst/>
              <a:gdLst>
                <a:gd name="T0" fmla="*/ 0 w 48"/>
                <a:gd name="T1" fmla="*/ 0 h 96"/>
                <a:gd name="T2" fmla="*/ 15 w 48"/>
                <a:gd name="T3" fmla="*/ 29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0" y="0"/>
                  </a:moveTo>
                  <a:cubicBezTo>
                    <a:pt x="0" y="0"/>
                    <a:pt x="48" y="96"/>
                    <a:pt x="48" y="96"/>
                  </a:cubicBezTo>
                  <a:cubicBezTo>
                    <a:pt x="48" y="9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2EC2"/>
                </a:solidFill>
              </a:endParaRPr>
            </a:p>
          </p:txBody>
        </p:sp>
        <p:sp>
          <p:nvSpPr>
            <p:cNvPr id="10263" name="Oval 34"/>
            <p:cNvSpPr>
              <a:spLocks noChangeArrowheads="1"/>
            </p:cNvSpPr>
            <p:nvPr/>
          </p:nvSpPr>
          <p:spPr bwMode="auto">
            <a:xfrm>
              <a:off x="3394" y="1702"/>
              <a:ext cx="183" cy="18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0">
                  <a:solidFill>
                    <a:srgbClr val="0066CC"/>
                  </a:solidFill>
                  <a:ea typeface="宋体" panose="02010600030101010101" pitchFamily="2" charset="-122"/>
                </a:rPr>
                <a:t>月球</a:t>
              </a:r>
            </a:p>
          </p:txBody>
        </p:sp>
        <p:sp>
          <p:nvSpPr>
            <p:cNvPr id="10264" name="Oval 35"/>
            <p:cNvSpPr>
              <a:spLocks noChangeArrowheads="1"/>
            </p:cNvSpPr>
            <p:nvPr/>
          </p:nvSpPr>
          <p:spPr bwMode="auto">
            <a:xfrm>
              <a:off x="3800" y="1788"/>
              <a:ext cx="40" cy="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2EC2"/>
                </a:solidFill>
              </a:endParaRPr>
            </a:p>
          </p:txBody>
        </p:sp>
        <p:sp>
          <p:nvSpPr>
            <p:cNvPr id="10265" name="Line 36"/>
            <p:cNvSpPr>
              <a:spLocks noChangeShapeType="1"/>
            </p:cNvSpPr>
            <p:nvPr/>
          </p:nvSpPr>
          <p:spPr bwMode="auto">
            <a:xfrm flipH="1">
              <a:off x="3518" y="1577"/>
              <a:ext cx="53" cy="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  <p:sp>
          <p:nvSpPr>
            <p:cNvPr id="10266" name="Line 37"/>
            <p:cNvSpPr>
              <a:spLocks noChangeShapeType="1"/>
            </p:cNvSpPr>
            <p:nvPr/>
          </p:nvSpPr>
          <p:spPr bwMode="auto">
            <a:xfrm>
              <a:off x="2381" y="197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800" b="1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  <p:pic>
        <p:nvPicPr>
          <p:cNvPr id="1024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矩形 36"/>
          <p:cNvSpPr>
            <a:spLocks noChangeArrowheads="1"/>
          </p:cNvSpPr>
          <p:nvPr/>
        </p:nvSpPr>
        <p:spPr bwMode="auto">
          <a:xfrm>
            <a:off x="642938" y="5286375"/>
            <a:ext cx="7572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元前1217年5月26日,居住在我国河南省安阳的人们,正在从事着各种各样的正常活动，可是一件惊人的事情发生了。人们仰望天空，之前光芒四射的太阳，突然产生了缺口，光色也暗淡下来。但是，在缺了很大一部分后，却又开始复原了。这就是人类历史上关于</a:t>
            </a: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日食</a:t>
            </a:r>
            <a: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的最早记录。它刻在一片甲骨文上。</a:t>
            </a:r>
            <a:endParaRPr lang="zh-CN" altLang="en-US" sz="1800">
              <a:solidFill>
                <a:srgbClr val="002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2EC2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900"/>
      </a:accent2>
      <a:accent3>
        <a:srgbClr val="FFFFFF"/>
      </a:accent3>
      <a:accent4>
        <a:srgbClr val="0026A5"/>
      </a:accent4>
      <a:accent5>
        <a:srgbClr val="AAE2CA"/>
      </a:accent5>
      <a:accent6>
        <a:srgbClr val="008A00"/>
      </a:accent6>
      <a:hlink>
        <a:srgbClr val="CC3300"/>
      </a:hlink>
      <a:folHlink>
        <a:srgbClr val="00808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1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720</Words>
  <Application>Microsoft Office PowerPoint</Application>
  <PresentationFormat>全屏显示(4:3)</PresentationFormat>
  <Paragraphs>113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MingLiU_HKSCS-ExtB</vt:lpstr>
      <vt:lpstr>方正姚体</vt:lpstr>
      <vt:lpstr>黑体</vt:lpstr>
      <vt:lpstr>华文琥珀</vt:lpstr>
      <vt:lpstr>华文细黑</vt:lpstr>
      <vt:lpstr>楷体</vt:lpstr>
      <vt:lpstr>楷体_GB2312</vt:lpstr>
      <vt:lpstr>隶书</vt:lpstr>
      <vt:lpstr>宋体</vt:lpstr>
      <vt:lpstr>Arial</vt:lpstr>
      <vt:lpstr>Calibri</vt:lpstr>
      <vt:lpstr>Calibri Light</vt:lpstr>
      <vt:lpstr>Times New Roman</vt:lpstr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2018-11-22T07:10:58Z</dcterms:created>
  <dcterms:modified xsi:type="dcterms:W3CDTF">2018-11-22T07:16:01Z</dcterms:modified>
</cp:coreProperties>
</file>