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06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97DD8A-65FC-4D9B-913B-563A40A4E7A2}" type="datetimeFigureOut">
              <a:rPr lang="zh-CN" altLang="en-US" smtClean="0"/>
              <a:t>2018/11/22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214621-23F1-4244-8DB8-31B7E41161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2904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9825" y="684213"/>
            <a:ext cx="4573588" cy="3429000"/>
          </a:xfrm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4341813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mtClean="0"/>
              <a:t>思考</a:t>
            </a:r>
          </a:p>
          <a:p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27751799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36923-0DCA-4412-9368-1211327FD669}" type="datetimeFigureOut">
              <a:rPr lang="zh-CN" altLang="en-US" smtClean="0"/>
              <a:t>2018/11/22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8FDC-D536-4FA0-B3CF-42FBC19A9A0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9795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36923-0DCA-4412-9368-1211327FD669}" type="datetimeFigureOut">
              <a:rPr lang="zh-CN" altLang="en-US" smtClean="0"/>
              <a:t>2018/11/22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8FDC-D536-4FA0-B3CF-42FBC19A9A0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9106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36923-0DCA-4412-9368-1211327FD669}" type="datetimeFigureOut">
              <a:rPr lang="zh-CN" altLang="en-US" smtClean="0"/>
              <a:t>2018/11/22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8FDC-D536-4FA0-B3CF-42FBC19A9A0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4152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2EC2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2EC2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11326D-4C23-478B-9101-FB3A774DE365}" type="slidenum">
              <a:rPr lang="en-US" altLang="zh-CN">
                <a:solidFill>
                  <a:srgbClr val="002EC2"/>
                </a:solidFill>
              </a:rPr>
              <a:pPr/>
              <a:t>‹#›</a:t>
            </a:fld>
            <a:endParaRPr lang="en-US" altLang="zh-CN">
              <a:solidFill>
                <a:srgbClr val="002E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4830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2EC2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2EC2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FBBE39-FAF1-4C11-92B0-EBB0789F0344}" type="slidenum">
              <a:rPr lang="en-US" altLang="zh-CN">
                <a:solidFill>
                  <a:srgbClr val="002EC2"/>
                </a:solidFill>
              </a:rPr>
              <a:pPr/>
              <a:t>‹#›</a:t>
            </a:fld>
            <a:endParaRPr lang="en-US" altLang="zh-CN">
              <a:solidFill>
                <a:srgbClr val="002E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2052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2EC2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2EC2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57D31F-E601-4F96-877A-32791DAD94AB}" type="slidenum">
              <a:rPr lang="en-US" altLang="zh-CN">
                <a:solidFill>
                  <a:srgbClr val="002EC2"/>
                </a:solidFill>
              </a:rPr>
              <a:pPr/>
              <a:t>‹#›</a:t>
            </a:fld>
            <a:endParaRPr lang="en-US" altLang="zh-CN">
              <a:solidFill>
                <a:srgbClr val="002E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1170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2EC2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2EC2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C718C8-DD14-4CCF-A588-0ED4E9E1A78D}" type="slidenum">
              <a:rPr lang="en-US" altLang="zh-CN">
                <a:solidFill>
                  <a:srgbClr val="002EC2"/>
                </a:solidFill>
              </a:rPr>
              <a:pPr/>
              <a:t>‹#›</a:t>
            </a:fld>
            <a:endParaRPr lang="en-US" altLang="zh-CN">
              <a:solidFill>
                <a:srgbClr val="002E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545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2EC2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2EC2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773220-6125-47B2-A182-6D1B1A424A93}" type="slidenum">
              <a:rPr lang="en-US" altLang="zh-CN">
                <a:solidFill>
                  <a:srgbClr val="002EC2"/>
                </a:solidFill>
              </a:rPr>
              <a:pPr/>
              <a:t>‹#›</a:t>
            </a:fld>
            <a:endParaRPr lang="en-US" altLang="zh-CN">
              <a:solidFill>
                <a:srgbClr val="002E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8270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2EC2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2EC2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EF0693-91A4-4154-A0EC-57371BF9BF85}" type="slidenum">
              <a:rPr lang="en-US" altLang="zh-CN">
                <a:solidFill>
                  <a:srgbClr val="002EC2"/>
                </a:solidFill>
              </a:rPr>
              <a:pPr/>
              <a:t>‹#›</a:t>
            </a:fld>
            <a:endParaRPr lang="en-US" altLang="zh-CN">
              <a:solidFill>
                <a:srgbClr val="002E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7191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2EC2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2EC2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435A84-6871-4783-9CBD-BA5F22701E30}" type="slidenum">
              <a:rPr lang="en-US" altLang="zh-CN">
                <a:solidFill>
                  <a:srgbClr val="002EC2"/>
                </a:solidFill>
              </a:rPr>
              <a:pPr/>
              <a:t>‹#›</a:t>
            </a:fld>
            <a:endParaRPr lang="en-US" altLang="zh-CN">
              <a:solidFill>
                <a:srgbClr val="002E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6833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2EC2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2EC2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0CFA0B-404A-4786-88A3-00E9F56566F1}" type="slidenum">
              <a:rPr lang="en-US" altLang="zh-CN">
                <a:solidFill>
                  <a:srgbClr val="002EC2"/>
                </a:solidFill>
              </a:rPr>
              <a:pPr/>
              <a:t>‹#›</a:t>
            </a:fld>
            <a:endParaRPr lang="en-US" altLang="zh-CN">
              <a:solidFill>
                <a:srgbClr val="002E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9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36923-0DCA-4412-9368-1211327FD669}" type="datetimeFigureOut">
              <a:rPr lang="zh-CN" altLang="en-US" smtClean="0"/>
              <a:t>2018/11/22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8FDC-D536-4FA0-B3CF-42FBC19A9A0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71453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2EC2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2EC2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B84C5D-E9C2-48AD-99BF-FCBAF7F0F304}" type="slidenum">
              <a:rPr lang="en-US" altLang="zh-CN">
                <a:solidFill>
                  <a:srgbClr val="002EC2"/>
                </a:solidFill>
              </a:rPr>
              <a:pPr/>
              <a:t>‹#›</a:t>
            </a:fld>
            <a:endParaRPr lang="en-US" altLang="zh-CN">
              <a:solidFill>
                <a:srgbClr val="002E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8877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2EC2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2EC2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590DEC-F825-4B6E-B2B4-AFCD4697CA6F}" type="slidenum">
              <a:rPr lang="en-US" altLang="zh-CN">
                <a:solidFill>
                  <a:srgbClr val="002EC2"/>
                </a:solidFill>
              </a:rPr>
              <a:pPr/>
              <a:t>‹#›</a:t>
            </a:fld>
            <a:endParaRPr lang="en-US" altLang="zh-CN">
              <a:solidFill>
                <a:srgbClr val="002E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00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2EC2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2EC2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01BBC4-2DDD-419D-B186-7CF6FE6EF074}" type="slidenum">
              <a:rPr lang="en-US" altLang="zh-CN">
                <a:solidFill>
                  <a:srgbClr val="002EC2"/>
                </a:solidFill>
              </a:rPr>
              <a:pPr/>
              <a:t>‹#›</a:t>
            </a:fld>
            <a:endParaRPr lang="en-US" altLang="zh-CN">
              <a:solidFill>
                <a:srgbClr val="002E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678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36923-0DCA-4412-9368-1211327FD669}" type="datetimeFigureOut">
              <a:rPr lang="zh-CN" altLang="en-US" smtClean="0"/>
              <a:t>2018/11/22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8FDC-D536-4FA0-B3CF-42FBC19A9A0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7254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36923-0DCA-4412-9368-1211327FD669}" type="datetimeFigureOut">
              <a:rPr lang="zh-CN" altLang="en-US" smtClean="0"/>
              <a:t>2018/11/22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8FDC-D536-4FA0-B3CF-42FBC19A9A0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2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36923-0DCA-4412-9368-1211327FD669}" type="datetimeFigureOut">
              <a:rPr lang="zh-CN" altLang="en-US" smtClean="0"/>
              <a:t>2018/11/22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8FDC-D536-4FA0-B3CF-42FBC19A9A0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3186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36923-0DCA-4412-9368-1211327FD669}" type="datetimeFigureOut">
              <a:rPr lang="zh-CN" altLang="en-US" smtClean="0"/>
              <a:t>2018/11/22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8FDC-D536-4FA0-B3CF-42FBC19A9A0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3116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36923-0DCA-4412-9368-1211327FD669}" type="datetimeFigureOut">
              <a:rPr lang="zh-CN" altLang="en-US" smtClean="0"/>
              <a:t>2018/11/22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8FDC-D536-4FA0-B3CF-42FBC19A9A0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1893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36923-0DCA-4412-9368-1211327FD669}" type="datetimeFigureOut">
              <a:rPr lang="zh-CN" altLang="en-US" smtClean="0"/>
              <a:t>2018/11/22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8FDC-D536-4FA0-B3CF-42FBC19A9A0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7668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36923-0DCA-4412-9368-1211327FD669}" type="datetimeFigureOut">
              <a:rPr lang="zh-CN" altLang="en-US" smtClean="0"/>
              <a:t>2018/11/22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B8FDC-D536-4FA0-B3CF-42FBC19A9A0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7803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36923-0DCA-4412-9368-1211327FD669}" type="datetimeFigureOut">
              <a:rPr lang="zh-CN" altLang="en-US" smtClean="0"/>
              <a:t>2018/11/22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B8FDC-D536-4FA0-B3CF-42FBC19A9A0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470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pitchFamily="34" charset="0"/>
              <a:buNone/>
              <a:defRPr sz="1400" b="0"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2EC2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pitchFamily="34" charset="0"/>
              <a:buNone/>
              <a:defRPr sz="1400" b="0"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2EC2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ea typeface="宋体" panose="02010600030101010101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fld id="{A59517E8-8AB9-407D-A8B6-4F22BD4C415F}" type="slidenum">
              <a:rPr lang="en-US" altLang="zh-CN">
                <a:solidFill>
                  <a:srgbClr val="002EC2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t>‹#›</a:t>
            </a:fld>
            <a:endParaRPr lang="en-US" altLang="zh-CN">
              <a:solidFill>
                <a:srgbClr val="002E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700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jpeg"/><Relationship Id="rId5" Type="http://schemas.openxmlformats.org/officeDocument/2006/relationships/hyperlink" Target="H://2014&#20809;&#27839;&#30452;&#32447;&#20256;&#25773;/2015&#35762;&#35838;&#29992;&#20809;&#30340;&#30452;&#32447;&#20256;&#25773;/&#30707;&#23478;&#24196;2014&#20809;&#27839;&#30452;&#32447;&#20256;&#25773;/&#25163;&#24433;.wmv" TargetMode="External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../../Documents/Tencent%20Files/296845751/FileRecv/&#26085;&#39135;.mpg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20051228934428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2738"/>
            <a:ext cx="2195513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5" descr="bv009-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2852738"/>
            <a:ext cx="22606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2852738"/>
            <a:ext cx="2195512" cy="168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7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2852738"/>
            <a:ext cx="2520950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13" descr="校徽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54163" cy="155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Box 8"/>
          <p:cNvSpPr txBox="1">
            <a:spLocks noChangeArrowheads="1"/>
          </p:cNvSpPr>
          <p:nvPr/>
        </p:nvSpPr>
        <p:spPr bwMode="auto">
          <a:xfrm>
            <a:off x="2286000" y="1571625"/>
            <a:ext cx="48577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400">
                <a:solidFill>
                  <a:srgbClr val="002EC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第四章   光现象</a:t>
            </a:r>
          </a:p>
        </p:txBody>
      </p:sp>
    </p:spTree>
    <p:extLst>
      <p:ext uri="{BB962C8B-B14F-4D97-AF65-F5344CB8AC3E}">
        <p14:creationId xmlns:p14="http://schemas.microsoft.com/office/powerpoint/2010/main" val="100845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BAS00112"/>
          <p:cNvPicPr>
            <a:picLocks noChangeAspect="1" noChangeArrowheads="1"/>
          </p:cNvPicPr>
          <p:nvPr/>
        </p:nvPicPr>
        <p:blipFill>
          <a:blip r:embed="rId2">
            <a:lum bright="30000" contras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0" y="2971800"/>
            <a:ext cx="69215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 descr="BAS00112"/>
          <p:cNvPicPr>
            <a:picLocks noChangeAspect="1" noChangeArrowheads="1"/>
          </p:cNvPicPr>
          <p:nvPr/>
        </p:nvPicPr>
        <p:blipFill>
          <a:blip r:embed="rId3">
            <a:lum bright="30000" contras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2266950"/>
            <a:ext cx="11176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84213" y="2493963"/>
            <a:ext cx="7850187" cy="2460625"/>
            <a:chOff x="0" y="0"/>
            <a:chExt cx="3992" cy="1769"/>
          </a:xfrm>
        </p:grpSpPr>
        <p:sp>
          <p:nvSpPr>
            <p:cNvPr id="11288" name="Line 5"/>
            <p:cNvSpPr>
              <a:spLocks noChangeShapeType="1"/>
            </p:cNvSpPr>
            <p:nvPr/>
          </p:nvSpPr>
          <p:spPr bwMode="auto">
            <a:xfrm>
              <a:off x="0" y="0"/>
              <a:ext cx="3992" cy="176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grpSp>
          <p:nvGrpSpPr>
            <p:cNvPr id="11289" name="Group 6"/>
            <p:cNvGrpSpPr>
              <a:grpSpLocks/>
            </p:cNvGrpSpPr>
            <p:nvPr/>
          </p:nvGrpSpPr>
          <p:grpSpPr bwMode="auto">
            <a:xfrm>
              <a:off x="1633" y="681"/>
              <a:ext cx="136" cy="90"/>
              <a:chOff x="0" y="0"/>
              <a:chExt cx="136" cy="90"/>
            </a:xfrm>
          </p:grpSpPr>
          <p:sp>
            <p:nvSpPr>
              <p:cNvPr id="11290" name="Line 7"/>
              <p:cNvSpPr>
                <a:spLocks noChangeShapeType="1"/>
              </p:cNvSpPr>
              <p:nvPr/>
            </p:nvSpPr>
            <p:spPr bwMode="auto">
              <a:xfrm>
                <a:off x="45" y="0"/>
                <a:ext cx="91" cy="9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291" name="Line 8"/>
              <p:cNvSpPr>
                <a:spLocks noChangeShapeType="1"/>
              </p:cNvSpPr>
              <p:nvPr/>
            </p:nvSpPr>
            <p:spPr bwMode="auto">
              <a:xfrm flipH="1">
                <a:off x="0" y="90"/>
                <a:ext cx="136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</p:grpSp>
      </p:grpSp>
      <p:grpSp>
        <p:nvGrpSpPr>
          <p:cNvPr id="4" name="Group 9"/>
          <p:cNvGrpSpPr>
            <a:grpSpLocks/>
          </p:cNvGrpSpPr>
          <p:nvPr/>
        </p:nvGrpSpPr>
        <p:grpSpPr bwMode="auto">
          <a:xfrm rot="-3183073">
            <a:off x="1054894" y="2066131"/>
            <a:ext cx="7107238" cy="4664075"/>
            <a:chOff x="0" y="0"/>
            <a:chExt cx="3992" cy="1769"/>
          </a:xfrm>
        </p:grpSpPr>
        <p:sp>
          <p:nvSpPr>
            <p:cNvPr id="11284" name="Line 10"/>
            <p:cNvSpPr>
              <a:spLocks noChangeShapeType="1"/>
            </p:cNvSpPr>
            <p:nvPr/>
          </p:nvSpPr>
          <p:spPr bwMode="auto">
            <a:xfrm>
              <a:off x="0" y="0"/>
              <a:ext cx="3992" cy="176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grpSp>
          <p:nvGrpSpPr>
            <p:cNvPr id="11285" name="Group 11"/>
            <p:cNvGrpSpPr>
              <a:grpSpLocks/>
            </p:cNvGrpSpPr>
            <p:nvPr/>
          </p:nvGrpSpPr>
          <p:grpSpPr bwMode="auto">
            <a:xfrm>
              <a:off x="1633" y="681"/>
              <a:ext cx="136" cy="90"/>
              <a:chOff x="0" y="0"/>
              <a:chExt cx="136" cy="90"/>
            </a:xfrm>
          </p:grpSpPr>
          <p:sp>
            <p:nvSpPr>
              <p:cNvPr id="11286" name="Line 12"/>
              <p:cNvSpPr>
                <a:spLocks noChangeShapeType="1"/>
              </p:cNvSpPr>
              <p:nvPr/>
            </p:nvSpPr>
            <p:spPr bwMode="auto">
              <a:xfrm>
                <a:off x="45" y="0"/>
                <a:ext cx="91" cy="9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287" name="Line 13"/>
              <p:cNvSpPr>
                <a:spLocks noChangeShapeType="1"/>
              </p:cNvSpPr>
              <p:nvPr/>
            </p:nvSpPr>
            <p:spPr bwMode="auto">
              <a:xfrm flipH="1">
                <a:off x="0" y="90"/>
                <a:ext cx="136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</p:grpSp>
      </p:grpSp>
      <p:sp>
        <p:nvSpPr>
          <p:cNvPr id="17422" name="Text Box 14"/>
          <p:cNvSpPr txBox="1">
            <a:spLocks noChangeArrowheads="1"/>
          </p:cNvSpPr>
          <p:nvPr/>
        </p:nvSpPr>
        <p:spPr bwMode="auto">
          <a:xfrm>
            <a:off x="457200" y="1981200"/>
            <a:ext cx="4778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>
                <a:solidFill>
                  <a:srgbClr val="0000FF"/>
                </a:solidFill>
              </a:rPr>
              <a:t>A</a:t>
            </a:r>
          </a:p>
        </p:txBody>
      </p:sp>
      <p:sp>
        <p:nvSpPr>
          <p:cNvPr id="17423" name="Text Box 15"/>
          <p:cNvSpPr txBox="1">
            <a:spLocks noChangeArrowheads="1"/>
          </p:cNvSpPr>
          <p:nvPr/>
        </p:nvSpPr>
        <p:spPr bwMode="auto">
          <a:xfrm>
            <a:off x="8077200" y="4953000"/>
            <a:ext cx="6127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>
                <a:solidFill>
                  <a:srgbClr val="0000FF"/>
                </a:solidFill>
              </a:rPr>
              <a:t>A`</a:t>
            </a:r>
          </a:p>
        </p:txBody>
      </p:sp>
      <p:sp>
        <p:nvSpPr>
          <p:cNvPr id="17424" name="Text Box 16"/>
          <p:cNvSpPr txBox="1">
            <a:spLocks noChangeArrowheads="1"/>
          </p:cNvSpPr>
          <p:nvPr/>
        </p:nvSpPr>
        <p:spPr bwMode="auto">
          <a:xfrm>
            <a:off x="8077200" y="2362200"/>
            <a:ext cx="5905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>
                <a:solidFill>
                  <a:srgbClr val="0000FF"/>
                </a:solidFill>
              </a:rPr>
              <a:t>B`</a:t>
            </a:r>
          </a:p>
        </p:txBody>
      </p: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5638800" y="2133600"/>
            <a:ext cx="3276600" cy="3810000"/>
            <a:chOff x="0" y="0"/>
            <a:chExt cx="2064" cy="2400"/>
          </a:xfrm>
        </p:grpSpPr>
        <p:sp>
          <p:nvSpPr>
            <p:cNvPr id="11279" name="Line 18"/>
            <p:cNvSpPr>
              <a:spLocks noChangeShapeType="1"/>
            </p:cNvSpPr>
            <p:nvPr/>
          </p:nvSpPr>
          <p:spPr bwMode="auto">
            <a:xfrm>
              <a:off x="0" y="0"/>
              <a:ext cx="0" cy="1152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11280" name="Line 19"/>
            <p:cNvSpPr>
              <a:spLocks noChangeShapeType="1"/>
            </p:cNvSpPr>
            <p:nvPr/>
          </p:nvSpPr>
          <p:spPr bwMode="auto">
            <a:xfrm>
              <a:off x="0" y="1248"/>
              <a:ext cx="0" cy="1152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11281" name="Line 20"/>
            <p:cNvSpPr>
              <a:spLocks noChangeShapeType="1"/>
            </p:cNvSpPr>
            <p:nvPr/>
          </p:nvSpPr>
          <p:spPr bwMode="auto">
            <a:xfrm>
              <a:off x="0" y="0"/>
              <a:ext cx="2064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11282" name="Line 21"/>
            <p:cNvSpPr>
              <a:spLocks noChangeShapeType="1"/>
            </p:cNvSpPr>
            <p:nvPr/>
          </p:nvSpPr>
          <p:spPr bwMode="auto">
            <a:xfrm flipH="1">
              <a:off x="2064" y="0"/>
              <a:ext cx="0" cy="240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11283" name="Line 22"/>
            <p:cNvSpPr>
              <a:spLocks noChangeShapeType="1"/>
            </p:cNvSpPr>
            <p:nvPr/>
          </p:nvSpPr>
          <p:spPr bwMode="auto">
            <a:xfrm>
              <a:off x="0" y="2400"/>
              <a:ext cx="2064" cy="0"/>
            </a:xfrm>
            <a:prstGeom prst="line">
              <a:avLst/>
            </a:prstGeom>
            <a:noFill/>
            <a:ln w="57150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</p:grpSp>
      <p:sp>
        <p:nvSpPr>
          <p:cNvPr id="17431" name="Text Box 23"/>
          <p:cNvSpPr txBox="1">
            <a:spLocks noChangeArrowheads="1"/>
          </p:cNvSpPr>
          <p:nvPr/>
        </p:nvSpPr>
        <p:spPr bwMode="auto">
          <a:xfrm>
            <a:off x="1066800" y="5562600"/>
            <a:ext cx="457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>
                <a:solidFill>
                  <a:srgbClr val="0000FF"/>
                </a:solidFill>
              </a:rPr>
              <a:t>B</a:t>
            </a:r>
          </a:p>
        </p:txBody>
      </p:sp>
      <p:sp>
        <p:nvSpPr>
          <p:cNvPr id="11275" name="Text Box 25"/>
          <p:cNvSpPr txBox="1">
            <a:spLocks noChangeArrowheads="1"/>
          </p:cNvSpPr>
          <p:nvPr/>
        </p:nvSpPr>
        <p:spPr bwMode="auto">
          <a:xfrm>
            <a:off x="179388" y="836613"/>
            <a:ext cx="83534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4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24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zh-CN" altLang="en-US" sz="24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早在两千多年前，我国战国时期著名的科学家——墨子，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和他的学生做了世界上最早的“</a:t>
            </a:r>
            <a:r>
              <a:rPr lang="zh-CN" altLang="en-US" sz="24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小孔成像</a:t>
            </a:r>
            <a:r>
              <a:rPr lang="zh-CN" altLang="en-US" sz="24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”实验。</a:t>
            </a:r>
            <a:endParaRPr lang="zh-CN" altLang="en-US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1276" name="Group 25"/>
          <p:cNvGrpSpPr>
            <a:grpSpLocks/>
          </p:cNvGrpSpPr>
          <p:nvPr/>
        </p:nvGrpSpPr>
        <p:grpSpPr bwMode="auto">
          <a:xfrm>
            <a:off x="-7938" y="44450"/>
            <a:ext cx="6700838" cy="647700"/>
            <a:chOff x="0" y="0"/>
            <a:chExt cx="10616" cy="1021"/>
          </a:xfrm>
        </p:grpSpPr>
        <p:sp>
          <p:nvSpPr>
            <p:cNvPr id="11277" name="Text Box 3"/>
            <p:cNvSpPr txBox="1">
              <a:spLocks noChangeArrowheads="1"/>
            </p:cNvSpPr>
            <p:nvPr/>
          </p:nvSpPr>
          <p:spPr bwMode="auto">
            <a:xfrm>
              <a:off x="56" y="0"/>
              <a:ext cx="10560" cy="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3200">
                  <a:solidFill>
                    <a:srgbClr val="002EC2"/>
                  </a:solidFill>
                  <a:latin typeface="Arial" panose="020B0604020202020204" pitchFamily="34" charset="0"/>
                  <a:ea typeface="方正姚体" panose="02010601030101010101" pitchFamily="2" charset="-122"/>
                </a:rPr>
                <a:t>三、光的直线传播现象</a:t>
              </a:r>
            </a:p>
          </p:txBody>
        </p:sp>
        <p:sp>
          <p:nvSpPr>
            <p:cNvPr id="11278" name="Line 27"/>
            <p:cNvSpPr>
              <a:spLocks noChangeShapeType="1"/>
            </p:cNvSpPr>
            <p:nvPr/>
          </p:nvSpPr>
          <p:spPr bwMode="auto">
            <a:xfrm>
              <a:off x="0" y="1021"/>
              <a:ext cx="6462" cy="1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25654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2" grpId="0" autoUpdateAnimBg="0"/>
      <p:bldP spid="17423" grpId="0" autoUpdateAnimBg="0"/>
      <p:bldP spid="17424" grpId="0" autoUpdateAnimBg="0"/>
      <p:bldP spid="17431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457325"/>
            <a:ext cx="8748712" cy="5140325"/>
          </a:xfrm>
        </p:spPr>
        <p:txBody>
          <a:bodyPr/>
          <a:lstStyle/>
          <a:p>
            <a:pPr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800" b="1" smtClean="0">
                <a:solidFill>
                  <a:schemeClr val="tx2"/>
                </a:solidFill>
                <a:latin typeface="宋体" panose="02010600030101010101" pitchFamily="2" charset="-122"/>
              </a:rPr>
              <a:t>a</a:t>
            </a:r>
            <a:r>
              <a:rPr lang="zh-CN" altLang="en-US" sz="2800" b="1" smtClean="0">
                <a:solidFill>
                  <a:schemeClr val="tx2"/>
                </a:solidFill>
                <a:latin typeface="宋体" panose="02010600030101010101" pitchFamily="2" charset="-122"/>
              </a:rPr>
              <a:t>．激光准直：</a:t>
            </a:r>
          </a:p>
          <a:p>
            <a:pPr>
              <a:lnSpc>
                <a:spcPct val="125000"/>
              </a:lnSpc>
              <a:spcBef>
                <a:spcPct val="0"/>
              </a:spcBef>
              <a:buFontTx/>
              <a:buNone/>
            </a:pPr>
            <a:endParaRPr lang="zh-CN" altLang="en-US" sz="2800" b="1" smtClean="0">
              <a:solidFill>
                <a:schemeClr val="tx2"/>
              </a:solidFill>
              <a:latin typeface="宋体" panose="02010600030101010101" pitchFamily="2" charset="-122"/>
            </a:endParaRPr>
          </a:p>
          <a:p>
            <a:pPr>
              <a:lnSpc>
                <a:spcPct val="125000"/>
              </a:lnSpc>
              <a:spcBef>
                <a:spcPct val="0"/>
              </a:spcBef>
              <a:buFontTx/>
              <a:buNone/>
            </a:pPr>
            <a:endParaRPr lang="zh-CN" altLang="en-US" sz="2800" b="1" smtClean="0">
              <a:solidFill>
                <a:schemeClr val="tx2"/>
              </a:solidFill>
              <a:latin typeface="宋体" panose="02010600030101010101" pitchFamily="2" charset="-122"/>
            </a:endParaRPr>
          </a:p>
          <a:p>
            <a:pPr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800" b="1" smtClean="0">
                <a:solidFill>
                  <a:schemeClr val="tx2"/>
                </a:solidFill>
                <a:latin typeface="宋体" panose="02010600030101010101" pitchFamily="2" charset="-122"/>
              </a:rPr>
              <a:t>b</a:t>
            </a:r>
            <a:r>
              <a:rPr lang="zh-CN" altLang="en-US" sz="2800" b="1" smtClean="0">
                <a:solidFill>
                  <a:schemeClr val="tx2"/>
                </a:solidFill>
                <a:latin typeface="宋体" panose="02010600030101010101" pitchFamily="2" charset="-122"/>
              </a:rPr>
              <a:t>．瞄准：看图说明打枪是如何利用光的直线传播的。</a:t>
            </a:r>
          </a:p>
          <a:p>
            <a:pPr>
              <a:lnSpc>
                <a:spcPct val="125000"/>
              </a:lnSpc>
              <a:spcBef>
                <a:spcPct val="0"/>
              </a:spcBef>
              <a:buFontTx/>
              <a:buNone/>
            </a:pPr>
            <a:endParaRPr lang="en-US" altLang="zh-CN" sz="2800" b="1" smtClean="0">
              <a:solidFill>
                <a:schemeClr val="tx2"/>
              </a:solidFill>
              <a:latin typeface="宋体" panose="02010600030101010101" pitchFamily="2" charset="-122"/>
            </a:endParaRPr>
          </a:p>
          <a:p>
            <a:pPr>
              <a:lnSpc>
                <a:spcPct val="125000"/>
              </a:lnSpc>
              <a:spcBef>
                <a:spcPct val="0"/>
              </a:spcBef>
              <a:buFontTx/>
              <a:buNone/>
            </a:pPr>
            <a:endParaRPr lang="en-US" altLang="zh-CN" sz="2800" b="1" smtClean="0">
              <a:solidFill>
                <a:schemeClr val="tx2"/>
              </a:solidFill>
              <a:latin typeface="宋体" panose="02010600030101010101" pitchFamily="2" charset="-122"/>
            </a:endParaRPr>
          </a:p>
          <a:p>
            <a:pPr>
              <a:lnSpc>
                <a:spcPct val="125000"/>
              </a:lnSpc>
              <a:spcBef>
                <a:spcPct val="0"/>
              </a:spcBef>
              <a:buFontTx/>
              <a:buNone/>
            </a:pPr>
            <a:endParaRPr lang="en-US" altLang="zh-CN" sz="2800" b="1" smtClean="0">
              <a:solidFill>
                <a:schemeClr val="tx2"/>
              </a:solidFill>
              <a:latin typeface="宋体" panose="02010600030101010101" pitchFamily="2" charset="-122"/>
            </a:endParaRPr>
          </a:p>
          <a:p>
            <a:pPr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 sz="2800" b="1" smtClean="0">
                <a:solidFill>
                  <a:schemeClr val="tx2"/>
                </a:solidFill>
                <a:latin typeface="宋体" panose="02010600030101010101" pitchFamily="2" charset="-122"/>
              </a:rPr>
              <a:t>c</a:t>
            </a:r>
            <a:r>
              <a:rPr lang="zh-CN" altLang="en-US" sz="2800" b="1" smtClean="0">
                <a:solidFill>
                  <a:schemeClr val="tx2"/>
                </a:solidFill>
                <a:latin typeface="宋体" panose="02010600030101010101" pitchFamily="2" charset="-122"/>
              </a:rPr>
              <a:t>．排队：</a:t>
            </a:r>
            <a:r>
              <a:rPr lang="en-US" altLang="zh-CN" sz="2800" b="1" smtClean="0">
                <a:solidFill>
                  <a:schemeClr val="tx2"/>
                </a:solidFill>
              </a:rPr>
              <a:t>10</a:t>
            </a:r>
            <a:r>
              <a:rPr lang="zh-CN" altLang="en-US" sz="2800" b="1" smtClean="0">
                <a:solidFill>
                  <a:schemeClr val="tx2"/>
                </a:solidFill>
                <a:latin typeface="宋体" panose="02010600030101010101" pitchFamily="2" charset="-122"/>
              </a:rPr>
              <a:t>名同学排成一行（或列），说说怎样才能排直。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331913" y="3716338"/>
            <a:ext cx="6624637" cy="2157412"/>
            <a:chOff x="4914" y="12366"/>
            <a:chExt cx="4140" cy="1092"/>
          </a:xfrm>
        </p:grpSpPr>
        <p:pic>
          <p:nvPicPr>
            <p:cNvPr id="12295" name="Picture 4" descr="图像-01"/>
            <p:cNvPicPr>
              <a:picLocks noChangeAspect="1" noChangeArrowheads="1"/>
            </p:cNvPicPr>
            <p:nvPr/>
          </p:nvPicPr>
          <p:blipFill>
            <a:blip r:embed="rId2">
              <a:lum bright="6000" contrast="-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4" y="12366"/>
              <a:ext cx="4140" cy="7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296" name="Text Box 5"/>
            <p:cNvSpPr txBox="1">
              <a:spLocks noChangeArrowheads="1"/>
            </p:cNvSpPr>
            <p:nvPr/>
          </p:nvSpPr>
          <p:spPr bwMode="auto">
            <a:xfrm>
              <a:off x="7614" y="12990"/>
              <a:ext cx="1080" cy="4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algn="just" eaLnBrk="1" fontAlgn="base" hangingPunct="1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1800" b="0">
                <a:solidFill>
                  <a:srgbClr val="002EC2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1071563"/>
            <a:ext cx="5894387" cy="185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Rectangle 8"/>
          <p:cNvSpPr>
            <a:spLocks noChangeArrowheads="1"/>
          </p:cNvSpPr>
          <p:nvPr/>
        </p:nvSpPr>
        <p:spPr bwMode="auto">
          <a:xfrm>
            <a:off x="395288" y="350838"/>
            <a:ext cx="36385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>
                <a:solidFill>
                  <a:srgbClr val="FF0000"/>
                </a:solidFill>
              </a:rPr>
              <a:t>4</a:t>
            </a:r>
            <a:r>
              <a:rPr lang="zh-CN" altLang="en-US" sz="3200">
                <a:solidFill>
                  <a:srgbClr val="FF0000"/>
                </a:solidFill>
                <a:ea typeface="宋体" panose="02010600030101010101" pitchFamily="2" charset="-122"/>
              </a:rPr>
              <a:t>．解决实际问题：</a:t>
            </a:r>
          </a:p>
        </p:txBody>
      </p:sp>
      <p:pic>
        <p:nvPicPr>
          <p:cNvPr id="12294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8685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-31750" y="908050"/>
            <a:ext cx="8959850" cy="504825"/>
          </a:xfrm>
          <a:noFill/>
        </p:spPr>
        <p:txBody>
          <a:bodyPr/>
          <a:lstStyle/>
          <a:p>
            <a:pPr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700" b="1" smtClean="0">
                <a:solidFill>
                  <a:schemeClr val="tx2"/>
                </a:solidFill>
              </a:rPr>
              <a:t>　                  </a:t>
            </a:r>
            <a:r>
              <a:rPr lang="zh-CN" altLang="en-US" sz="2000" b="1" smtClean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闪电和雷声是同时发生， 为什么我们总是先看见闪电后听到雷声呢？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55650" y="1557338"/>
            <a:ext cx="4248150" cy="396875"/>
            <a:chOff x="0" y="0"/>
            <a:chExt cx="6691" cy="624"/>
          </a:xfrm>
        </p:grpSpPr>
        <p:sp>
          <p:nvSpPr>
            <p:cNvPr id="13323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382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fontAlgn="base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2000" b="0">
                  <a:solidFill>
                    <a:srgbClr val="990033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【光速】</a:t>
              </a:r>
            </a:p>
          </p:txBody>
        </p:sp>
        <p:sp>
          <p:nvSpPr>
            <p:cNvPr id="13324" name="Rectangle 5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1701" y="0"/>
              <a:ext cx="4990" cy="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2000" b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光在1秒钟里传播的路程</a:t>
              </a:r>
              <a:r>
                <a:rPr lang="zh-CN" altLang="en-US" sz="2000" b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2197100" y="2060575"/>
            <a:ext cx="4248150" cy="2014538"/>
            <a:chOff x="0" y="0"/>
            <a:chExt cx="5080" cy="2223"/>
          </a:xfrm>
        </p:grpSpPr>
        <p:sp>
          <p:nvSpPr>
            <p:cNvPr id="13321" name="AutoShape 7"/>
            <p:cNvSpPr>
              <a:spLocks noChangeArrowheads="1"/>
            </p:cNvSpPr>
            <p:nvPr/>
          </p:nvSpPr>
          <p:spPr bwMode="auto">
            <a:xfrm>
              <a:off x="0" y="0"/>
              <a:ext cx="5080" cy="2223"/>
            </a:xfrm>
            <a:prstGeom prst="roundRect">
              <a:avLst>
                <a:gd name="adj" fmla="val 7315"/>
              </a:avLst>
            </a:prstGeom>
            <a:noFill/>
            <a:ln w="22225" cap="rnd">
              <a:solidFill>
                <a:srgbClr val="1C1C1C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2EC2"/>
                </a:solidFill>
              </a:endParaRPr>
            </a:p>
          </p:txBody>
        </p:sp>
        <p:pic>
          <p:nvPicPr>
            <p:cNvPr id="13322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" y="51"/>
              <a:ext cx="4717" cy="2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1476375" y="4149725"/>
            <a:ext cx="583247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2000" b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1800" b="0">
                <a:solidFill>
                  <a:srgbClr val="000000"/>
                </a:solidFill>
              </a:rPr>
              <a:t>1．光在真空中传播的速度是多大？在空气中呢？</a:t>
            </a:r>
            <a:endParaRPr lang="zh-CN" altLang="en-US" sz="1600" b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1800" b="0">
                <a:solidFill>
                  <a:srgbClr val="000000"/>
                </a:solidFill>
              </a:rPr>
              <a:t>2．在其他透明介质中传播的速度都比在真空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1800" b="0">
                <a:solidFill>
                  <a:srgbClr val="000000"/>
                </a:solidFill>
              </a:rPr>
              <a:t>中传播的快还是慢？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2000" b="0">
              <a:solidFill>
                <a:srgbClr val="000000"/>
              </a:solidFill>
            </a:endParaRPr>
          </a:p>
        </p:txBody>
      </p:sp>
      <p:pic>
        <p:nvPicPr>
          <p:cNvPr id="13318" name="Picture 10" descr="sy_201008311959124950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76"/>
          <a:stretch>
            <a:fillRect/>
          </a:stretch>
        </p:blipFill>
        <p:spPr bwMode="auto">
          <a:xfrm>
            <a:off x="7235825" y="4005263"/>
            <a:ext cx="1349375" cy="207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TextBox 10"/>
          <p:cNvSpPr txBox="1">
            <a:spLocks noChangeArrowheads="1"/>
          </p:cNvSpPr>
          <p:nvPr/>
        </p:nvSpPr>
        <p:spPr bwMode="auto">
          <a:xfrm>
            <a:off x="357188" y="214313"/>
            <a:ext cx="24288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>
                <a:solidFill>
                  <a:srgbClr val="002EC2"/>
                </a:solidFill>
              </a:rPr>
              <a:t>四、光速</a:t>
            </a:r>
          </a:p>
        </p:txBody>
      </p:sp>
      <p:cxnSp>
        <p:nvCxnSpPr>
          <p:cNvPr id="13320" name="直接连接符 14"/>
          <p:cNvCxnSpPr>
            <a:cxnSpLocks noChangeShapeType="1"/>
          </p:cNvCxnSpPr>
          <p:nvPr/>
        </p:nvCxnSpPr>
        <p:spPr bwMode="auto">
          <a:xfrm>
            <a:off x="214313" y="785813"/>
            <a:ext cx="2714625" cy="1587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50543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1" grpId="0" bldLvl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755650" y="908050"/>
            <a:ext cx="628015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四、光在不同介质中的传播速度</a:t>
            </a:r>
          </a:p>
        </p:txBody>
      </p:sp>
      <p:graphicFrame>
        <p:nvGraphicFramePr>
          <p:cNvPr id="19459" name="Group 3"/>
          <p:cNvGraphicFramePr>
            <a:graphicFrameLocks noGrp="1"/>
          </p:cNvGraphicFramePr>
          <p:nvPr/>
        </p:nvGraphicFramePr>
        <p:xfrm>
          <a:off x="785813" y="1643063"/>
          <a:ext cx="7777162" cy="3241675"/>
        </p:xfrm>
        <a:graphic>
          <a:graphicData uri="http://schemas.openxmlformats.org/drawingml/2006/table">
            <a:tbl>
              <a:tblPr/>
              <a:tblGrid>
                <a:gridCol w="2143125"/>
                <a:gridCol w="5634037"/>
              </a:tblGrid>
              <a:tr h="6492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介质</a:t>
                      </a:r>
                      <a:endParaRPr kumimoji="0" lang="zh-CN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楷体_GB2312" pitchFamily="1" charset="-122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楷体_GB2312" pitchFamily="1" charset="-122"/>
                          <a:ea typeface="楷体_GB2312" pitchFamily="1" charset="-122"/>
                        </a:rPr>
                        <a:t>光     速</a:t>
                      </a:r>
                      <a:endParaRPr kumimoji="0" 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楷体_GB2312" pitchFamily="1" charset="-122"/>
                        <a:ea typeface="宋体" pitchFamily="2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ea typeface="楷体_GB2312" pitchFamily="1" charset="-122"/>
                        </a:rPr>
                        <a:t>真空</a:t>
                      </a:r>
                      <a:endParaRPr kumimoji="0" 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ea typeface="楷体_GB2312" pitchFamily="1" charset="-122"/>
                        </a:rPr>
                        <a:t>空气</a:t>
                      </a:r>
                      <a:endParaRPr kumimoji="0" 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ea typeface="楷体_GB2312" pitchFamily="1" charset="-122"/>
                        </a:rPr>
                        <a:t>水</a:t>
                      </a:r>
                      <a:endParaRPr kumimoji="0" 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92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ea typeface="楷体_GB2312" pitchFamily="1" charset="-122"/>
                        </a:rPr>
                        <a:t>玻璃</a:t>
                      </a:r>
                      <a:endParaRPr kumimoji="0" lang="zh-CN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479" name="Text Box 23"/>
          <p:cNvSpPr txBox="1">
            <a:spLocks noChangeArrowheads="1"/>
          </p:cNvSpPr>
          <p:nvPr/>
        </p:nvSpPr>
        <p:spPr bwMode="auto">
          <a:xfrm>
            <a:off x="4572000" y="2205038"/>
            <a:ext cx="32416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>
                <a:solidFill>
                  <a:srgbClr val="FF0000"/>
                </a:solidFill>
                <a:latin typeface="楷体_GB2312" pitchFamily="49" charset="-122"/>
              </a:rPr>
              <a:t>C=3×10</a:t>
            </a:r>
            <a:r>
              <a:rPr lang="zh-CN" altLang="en-US" sz="3200" baseline="30000">
                <a:solidFill>
                  <a:srgbClr val="FF0000"/>
                </a:solidFill>
                <a:latin typeface="楷体_GB2312" pitchFamily="49" charset="-122"/>
              </a:rPr>
              <a:t>8</a:t>
            </a:r>
            <a:r>
              <a:rPr lang="zh-CN" altLang="en-US" sz="3200">
                <a:solidFill>
                  <a:srgbClr val="FF0000"/>
                </a:solidFill>
                <a:latin typeface="楷体_GB2312" pitchFamily="49" charset="-122"/>
              </a:rPr>
              <a:t>m/s</a:t>
            </a:r>
          </a:p>
        </p:txBody>
      </p:sp>
      <p:sp>
        <p:nvSpPr>
          <p:cNvPr id="19480" name="Rectangle 24"/>
          <p:cNvSpPr>
            <a:spLocks noChangeArrowheads="1"/>
          </p:cNvSpPr>
          <p:nvPr/>
        </p:nvSpPr>
        <p:spPr bwMode="auto">
          <a:xfrm>
            <a:off x="3924300" y="2854325"/>
            <a:ext cx="46815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>
                <a:solidFill>
                  <a:srgbClr val="FF0000"/>
                </a:solidFill>
                <a:latin typeface="楷体_GB2312" pitchFamily="49" charset="-122"/>
              </a:rPr>
              <a:t>稍小于真空中的速度</a:t>
            </a:r>
          </a:p>
        </p:txBody>
      </p:sp>
      <p:sp>
        <p:nvSpPr>
          <p:cNvPr id="19481" name="Rectangle 25"/>
          <p:cNvSpPr>
            <a:spLocks noChangeArrowheads="1"/>
          </p:cNvSpPr>
          <p:nvPr/>
        </p:nvSpPr>
        <p:spPr bwMode="auto">
          <a:xfrm>
            <a:off x="4356100" y="3502025"/>
            <a:ext cx="37449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>
                <a:solidFill>
                  <a:srgbClr val="FF0000"/>
                </a:solidFill>
                <a:latin typeface="楷体_GB2312" pitchFamily="49" charset="-122"/>
              </a:rPr>
              <a:t>约空气中的3/4</a:t>
            </a:r>
          </a:p>
        </p:txBody>
      </p:sp>
      <p:sp>
        <p:nvSpPr>
          <p:cNvPr id="19482" name="Rectangle 26"/>
          <p:cNvSpPr>
            <a:spLocks noChangeArrowheads="1"/>
          </p:cNvSpPr>
          <p:nvPr/>
        </p:nvSpPr>
        <p:spPr bwMode="auto">
          <a:xfrm>
            <a:off x="4356100" y="4149725"/>
            <a:ext cx="37449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>
                <a:solidFill>
                  <a:srgbClr val="FF0000"/>
                </a:solidFill>
                <a:latin typeface="楷体_GB2312" pitchFamily="49" charset="-122"/>
              </a:rPr>
              <a:t>约空气中的2/3</a:t>
            </a:r>
          </a:p>
        </p:txBody>
      </p:sp>
    </p:spTree>
    <p:extLst>
      <p:ext uri="{BB962C8B-B14F-4D97-AF65-F5344CB8AC3E}">
        <p14:creationId xmlns:p14="http://schemas.microsoft.com/office/powerpoint/2010/main" val="236310775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19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19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8" dur="500"/>
                                        <p:tgtEl>
                                          <p:spTgt spid="19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3" dur="500"/>
                                        <p:tgtEl>
                                          <p:spTgt spid="19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utoUpdateAnimBg="0"/>
      <p:bldP spid="19479" grpId="0" autoUpdateAnimBg="0"/>
      <p:bldP spid="19480" grpId="0" autoUpdateAnimBg="0"/>
      <p:bldP spid="19481" grpId="0" autoUpdateAnimBg="0"/>
      <p:bldP spid="19482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908050"/>
            <a:ext cx="8856662" cy="79375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zh-CN" altLang="en-US" b="1" smtClean="0"/>
              <a:t> </a:t>
            </a:r>
            <a:r>
              <a:rPr lang="zh-CN" altLang="en-US" sz="2400" b="1" smtClean="0">
                <a:solidFill>
                  <a:schemeClr val="tx2"/>
                </a:solidFill>
              </a:rPr>
              <a:t>1.如图所示，是“千手观音”的剧照，观众看不见（领舞者）身后站着的其她舞蹈者，这是因为光的</a:t>
            </a:r>
            <a:r>
              <a:rPr lang="zh-CN" altLang="en-US" sz="2400" b="1" u="sng" smtClean="0">
                <a:solidFill>
                  <a:schemeClr val="tx2"/>
                </a:solidFill>
              </a:rPr>
              <a:t>                        </a:t>
            </a:r>
            <a:r>
              <a:rPr lang="zh-CN" altLang="en-US" sz="2400" b="1" smtClean="0">
                <a:solidFill>
                  <a:schemeClr val="tx2"/>
                </a:solidFill>
              </a:rPr>
              <a:t>的缘故．</a:t>
            </a:r>
          </a:p>
          <a:p>
            <a:pPr>
              <a:lnSpc>
                <a:spcPct val="80000"/>
              </a:lnSpc>
              <a:buFontTx/>
              <a:buNone/>
            </a:pPr>
            <a:endParaRPr lang="zh-CN" altLang="en-US" sz="1600" smtClean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zh-CN" altLang="en-US" sz="1600" smtClean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zh-CN" altLang="en-US" sz="1600" smtClean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zh-CN" altLang="en-US" sz="1600" smtClean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zh-CN" altLang="en-US" sz="1600" smtClean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zh-CN" altLang="en-US" sz="1600" smtClean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zh-CN" altLang="en-US" sz="1600" smtClean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zh-CN" altLang="en-US" sz="1600" smtClean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zh-CN" altLang="en-US" sz="1600" smtClean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zh-CN" altLang="en-US" sz="1600" smtClean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zh-CN" altLang="en-US" sz="1600" b="1" smtClean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zh-CN" altLang="en-US" sz="2000" smtClean="0">
              <a:solidFill>
                <a:schemeClr val="tx2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zh-CN" altLang="en-US" sz="2400" b="1" smtClean="0">
              <a:solidFill>
                <a:schemeClr val="tx2"/>
              </a:solidFill>
            </a:endParaRPr>
          </a:p>
        </p:txBody>
      </p:sp>
      <p:pic>
        <p:nvPicPr>
          <p:cNvPr id="15363" name="Picture 3" descr="483742894975019858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844675"/>
            <a:ext cx="1728787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WordArt 1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-17463"/>
            <a:ext cx="2768600" cy="10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Text Box 4"/>
          <p:cNvSpPr txBox="1">
            <a:spLocks noChangeArrowheads="1"/>
          </p:cNvSpPr>
          <p:nvPr/>
        </p:nvSpPr>
        <p:spPr bwMode="auto">
          <a:xfrm>
            <a:off x="4787900" y="1268413"/>
            <a:ext cx="2936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000">
                <a:solidFill>
                  <a:srgbClr val="FF0000"/>
                </a:solidFill>
              </a:rPr>
              <a:t>       光沿直线传播</a:t>
            </a:r>
          </a:p>
        </p:txBody>
      </p:sp>
      <p:sp>
        <p:nvSpPr>
          <p:cNvPr id="20486" name="Text Box 4"/>
          <p:cNvSpPr txBox="1">
            <a:spLocks noChangeArrowheads="1"/>
          </p:cNvSpPr>
          <p:nvPr/>
        </p:nvSpPr>
        <p:spPr bwMode="auto">
          <a:xfrm>
            <a:off x="6445250" y="3644900"/>
            <a:ext cx="2936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000">
                <a:solidFill>
                  <a:srgbClr val="FF0000"/>
                </a:solidFill>
              </a:rPr>
              <a:t>光沿直线传播   </a:t>
            </a:r>
            <a:r>
              <a:rPr lang="zh-CN" altLang="en-US" sz="2000">
                <a:solidFill>
                  <a:srgbClr val="000000"/>
                </a:solidFill>
              </a:rPr>
              <a:t>。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96875" y="3644900"/>
            <a:ext cx="8280400" cy="457200"/>
            <a:chOff x="0" y="0"/>
            <a:chExt cx="13040" cy="720"/>
          </a:xfrm>
        </p:grpSpPr>
        <p:sp>
          <p:nvSpPr>
            <p:cNvPr id="15371" name="Text Box 8"/>
            <p:cNvSpPr txBox="1">
              <a:spLocks noChangeArrowheads="1"/>
            </p:cNvSpPr>
            <p:nvPr/>
          </p:nvSpPr>
          <p:spPr bwMode="auto">
            <a:xfrm>
              <a:off x="0" y="0"/>
              <a:ext cx="1304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2400">
                  <a:solidFill>
                    <a:srgbClr val="000000"/>
                  </a:solidFill>
                </a:rPr>
                <a:t>2.起舞弄清影，何似在人间。其中影的形成利用                                      </a:t>
              </a:r>
            </a:p>
          </p:txBody>
        </p:sp>
        <p:sp>
          <p:nvSpPr>
            <p:cNvPr id="15372" name="Line 9"/>
            <p:cNvSpPr>
              <a:spLocks noChangeShapeType="1"/>
            </p:cNvSpPr>
            <p:nvPr/>
          </p:nvSpPr>
          <p:spPr bwMode="auto">
            <a:xfrm>
              <a:off x="10319" y="567"/>
              <a:ext cx="2495" cy="2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396875" y="4076700"/>
            <a:ext cx="8135938" cy="2087563"/>
            <a:chOff x="0" y="0"/>
            <a:chExt cx="12814" cy="3287"/>
          </a:xfrm>
        </p:grpSpPr>
        <p:pic>
          <p:nvPicPr>
            <p:cNvPr id="15369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5" y="793"/>
              <a:ext cx="7206" cy="2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70" name="Text Box 12"/>
            <p:cNvSpPr txBox="1">
              <a:spLocks noChangeArrowheads="1"/>
            </p:cNvSpPr>
            <p:nvPr/>
          </p:nvSpPr>
          <p:spPr bwMode="auto">
            <a:xfrm>
              <a:off x="0" y="0"/>
              <a:ext cx="12814" cy="1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2400">
                  <a:solidFill>
                    <a:srgbClr val="000000"/>
                  </a:solidFill>
                </a:rPr>
                <a:t>3.挖掘隧道时，激光器有什么作用呢？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>
                  <a:solidFill>
                    <a:srgbClr val="000000"/>
                  </a:solidFill>
                </a:rPr>
                <a:t>                        </a:t>
              </a:r>
              <a:endParaRPr lang="zh-CN" altLang="en-US">
                <a:solidFill>
                  <a:srgbClr val="002EC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7485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 autoUpdateAnimBg="0"/>
      <p:bldP spid="20486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466725" y="1052513"/>
            <a:ext cx="84248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000000"/>
                </a:solidFill>
              </a:rPr>
              <a:t>3.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</a:rPr>
              <a:t> 早晨，太阳</a:t>
            </a:r>
            <a:r>
              <a:rPr lang="zh-CN" altLang="en-US" sz="2400">
                <a:solidFill>
                  <a:srgbClr val="000000"/>
                </a:solidFill>
              </a:rPr>
              <a:t>光射入大气层时是沿</a:t>
            </a:r>
            <a:r>
              <a:rPr lang="zh-CN" altLang="en-US" sz="2400" u="sng">
                <a:solidFill>
                  <a:srgbClr val="000000"/>
                </a:solidFill>
              </a:rPr>
              <a:t>                        </a:t>
            </a:r>
            <a:r>
              <a:rPr lang="zh-CN" altLang="en-US" sz="2400">
                <a:solidFill>
                  <a:srgbClr val="000000"/>
                </a:solidFill>
              </a:rPr>
              <a:t>传播的。</a:t>
            </a:r>
          </a:p>
        </p:txBody>
      </p:sp>
      <p:pic>
        <p:nvPicPr>
          <p:cNvPr id="16387" name="Picture 5" descr="图片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0" y="1917700"/>
            <a:ext cx="4230688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Text Box 4"/>
          <p:cNvSpPr txBox="1">
            <a:spLocks noChangeArrowheads="1"/>
          </p:cNvSpPr>
          <p:nvPr/>
        </p:nvSpPr>
        <p:spPr bwMode="auto">
          <a:xfrm>
            <a:off x="4429125" y="1103313"/>
            <a:ext cx="2936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000">
                <a:solidFill>
                  <a:srgbClr val="FF0000"/>
                </a:solidFill>
              </a:rPr>
              <a:t>曲线</a:t>
            </a: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611188" y="4149725"/>
            <a:ext cx="77771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000000"/>
                </a:solidFill>
              </a:rPr>
              <a:t>4.光在空气中的传播速度是</a:t>
            </a:r>
            <a:r>
              <a:rPr lang="zh-CN" altLang="en-US" sz="2400" u="sng">
                <a:solidFill>
                  <a:srgbClr val="000000"/>
                </a:solidFill>
              </a:rPr>
              <a:t>                      </a:t>
            </a:r>
            <a:r>
              <a:rPr lang="zh-CN" altLang="en-US" sz="2400">
                <a:solidFill>
                  <a:srgbClr val="000000"/>
                </a:solidFill>
              </a:rPr>
              <a:t>m/s,如果光的传播速度是1m/s，使室内电灯忽然发光，你会看到什么现象呢？</a:t>
            </a:r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4643438" y="4071938"/>
            <a:ext cx="1952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002EC2"/>
                </a:solidFill>
              </a:rPr>
              <a:t>3</a:t>
            </a:r>
            <a:r>
              <a:rPr lang="zh-CN" altLang="en-US" sz="2400">
                <a:solidFill>
                  <a:srgbClr val="002EC2"/>
                </a:solidFill>
                <a:sym typeface="Arial" panose="020B0604020202020204" pitchFamily="34" charset="0"/>
              </a:rPr>
              <a:t>×10</a:t>
            </a:r>
            <a:r>
              <a:rPr lang="zh-CN" altLang="en-US" sz="2400" baseline="30000">
                <a:solidFill>
                  <a:srgbClr val="002EC2"/>
                </a:solidFill>
                <a:sym typeface="Arial" panose="020B0604020202020204" pitchFamily="34" charset="0"/>
              </a:rPr>
              <a:t>8</a:t>
            </a:r>
          </a:p>
        </p:txBody>
      </p:sp>
      <p:sp>
        <p:nvSpPr>
          <p:cNvPr id="16391" name="矩形 6"/>
          <p:cNvSpPr>
            <a:spLocks noChangeArrowheads="1"/>
          </p:cNvSpPr>
          <p:nvPr/>
        </p:nvSpPr>
        <p:spPr bwMode="auto">
          <a:xfrm>
            <a:off x="2855913" y="3167063"/>
            <a:ext cx="3432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0000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自身能够发光的物体</a:t>
            </a:r>
            <a:endParaRPr lang="zh-CN" altLang="en-US">
              <a:solidFill>
                <a:srgbClr val="002E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167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1" grpId="0" autoUpdateAnimBg="0"/>
      <p:bldP spid="21512" grpId="0" bldLvl="0" autoUpdateAnimBg="0"/>
      <p:bldP spid="21513" grpId="0" bldLvl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1143000"/>
          </a:xfrm>
          <a:noFill/>
        </p:spPr>
        <p:txBody>
          <a:bodyPr/>
          <a:lstStyle/>
          <a:p>
            <a:pPr algn="l"/>
            <a:endParaRPr lang="zh-CN" altLang="en-US" sz="3600" b="1" smtClean="0">
              <a:solidFill>
                <a:srgbClr val="0066CC"/>
              </a:solidFill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124075"/>
            <a:ext cx="8134350" cy="1592263"/>
          </a:xfrm>
          <a:noFill/>
        </p:spPr>
        <p:txBody>
          <a:bodyPr/>
          <a:lstStyle/>
          <a:p>
            <a:pPr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2800" b="1" smtClean="0">
                <a:solidFill>
                  <a:schemeClr val="tx2"/>
                </a:solidFill>
                <a:latin typeface="宋体" panose="02010600030101010101" pitchFamily="2" charset="-122"/>
              </a:rPr>
              <a:t>　　阅读教材第</a:t>
            </a:r>
            <a:r>
              <a:rPr lang="en-US" altLang="zh-CN" sz="2800" b="1" smtClean="0">
                <a:solidFill>
                  <a:schemeClr val="tx2"/>
                </a:solidFill>
                <a:latin typeface="宋体" panose="02010600030101010101" pitchFamily="2" charset="-122"/>
              </a:rPr>
              <a:t>71</a:t>
            </a:r>
            <a:r>
              <a:rPr lang="zh-CN" altLang="en-US" sz="2800" b="1" smtClean="0">
                <a:solidFill>
                  <a:schemeClr val="tx2"/>
                </a:solidFill>
                <a:latin typeface="宋体" panose="02010600030101010101" pitchFamily="2" charset="-122"/>
              </a:rPr>
              <a:t>页：</a:t>
            </a:r>
            <a:r>
              <a:rPr lang="en-US" altLang="zh-CN" sz="2800" b="1" smtClean="0">
                <a:solidFill>
                  <a:schemeClr val="tx2"/>
                </a:solidFill>
                <a:latin typeface="宋体" panose="02010600030101010101" pitchFamily="2" charset="-122"/>
              </a:rPr>
              <a:t>《</a:t>
            </a:r>
            <a:r>
              <a:rPr lang="zh-CN" altLang="en-US" sz="2800" b="1" smtClean="0">
                <a:solidFill>
                  <a:schemeClr val="tx2"/>
                </a:solidFill>
                <a:latin typeface="宋体" panose="02010600030101010101" pitchFamily="2" charset="-122"/>
              </a:rPr>
              <a:t>我们看到了古老的光</a:t>
            </a:r>
            <a:r>
              <a:rPr lang="en-US" altLang="zh-CN" sz="2800" b="1" smtClean="0">
                <a:solidFill>
                  <a:schemeClr val="tx2"/>
                </a:solidFill>
                <a:latin typeface="宋体" panose="02010600030101010101" pitchFamily="2" charset="-122"/>
              </a:rPr>
              <a:t>》</a:t>
            </a:r>
          </a:p>
          <a:p>
            <a:pPr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2800" b="1" smtClean="0">
                <a:solidFill>
                  <a:schemeClr val="tx2"/>
                </a:solidFill>
                <a:latin typeface="宋体" panose="02010600030101010101" pitchFamily="2" charset="-122"/>
              </a:rPr>
              <a:t>　　小组内讨论回答文章后面的三个问题。</a:t>
            </a:r>
          </a:p>
          <a:p>
            <a:pPr>
              <a:buFontTx/>
              <a:buNone/>
            </a:pPr>
            <a:endParaRPr lang="zh-CN" altLang="en-US" sz="2800" b="1" smtClean="0">
              <a:solidFill>
                <a:schemeClr val="tx2"/>
              </a:solidFill>
              <a:latin typeface="宋体" panose="02010600030101010101" pitchFamily="2" charset="-122"/>
            </a:endParaRPr>
          </a:p>
          <a:p>
            <a:endParaRPr lang="zh-CN" altLang="en-US" sz="2800" smtClean="0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pic>
        <p:nvPicPr>
          <p:cNvPr id="17412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642910" y="571480"/>
            <a:ext cx="435888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zh-CN" altLang="en-US" sz="5400" b="1" dirty="0">
                <a:solidFill>
                  <a:srgbClr val="0066CC"/>
                </a:solidFill>
                <a:ea typeface="楷体_GB2312" pitchFamily="49" charset="-122"/>
              </a:rPr>
              <a:t>走进科学世界</a:t>
            </a:r>
            <a:endParaRPr lang="zh-CN" altLang="en-US" sz="5400" b="1" spc="300" dirty="0">
              <a:ln w="11430" cmpd="sng">
                <a:solidFill>
                  <a:srgbClr val="00CC99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00CC99">
                      <a:tint val="83000"/>
                      <a:shade val="100000"/>
                      <a:satMod val="200000"/>
                    </a:srgbClr>
                  </a:gs>
                  <a:gs pos="75000">
                    <a:srgbClr val="00CC99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00CC99">
                    <a:satMod val="220000"/>
                    <a:alpha val="35000"/>
                  </a:srgbClr>
                </a:glow>
              </a:effectLst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64988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4605337" cy="782637"/>
          </a:xfrm>
          <a:noFill/>
        </p:spPr>
        <p:txBody>
          <a:bodyPr/>
          <a:lstStyle/>
          <a:p>
            <a:pPr algn="l"/>
            <a:endParaRPr lang="zh-CN" altLang="en-US" sz="3600" b="1" smtClean="0">
              <a:solidFill>
                <a:srgbClr val="0066CC"/>
              </a:solidFill>
            </a:endParaRP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481013" y="2151063"/>
            <a:ext cx="8424862" cy="372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619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b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           </a:t>
            </a:r>
            <a:r>
              <a:rPr lang="zh-CN" altLang="en-US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条件：在同种均匀介质中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光的直线传播     现象：影子的形成、小孔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                  成像、日食月食等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           应用：激光准直、排队、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                 打枪等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光在真空中传播的速度：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</a:rPr>
              <a:t>3×10</a:t>
            </a:r>
            <a:r>
              <a:rPr lang="en-US" altLang="zh-CN" baseline="30000">
                <a:solidFill>
                  <a:srgbClr val="000000"/>
                </a:solidFill>
                <a:ea typeface="宋体" panose="02010600030101010101" pitchFamily="2" charset="-122"/>
              </a:rPr>
              <a:t>8</a:t>
            </a:r>
            <a:r>
              <a:rPr lang="en-US" altLang="zh-CN">
                <a:solidFill>
                  <a:srgbClr val="000000"/>
                </a:solidFill>
                <a:ea typeface="宋体" panose="02010600030101010101" pitchFamily="2" charset="-122"/>
              </a:rPr>
              <a:t>m/s</a:t>
            </a:r>
          </a:p>
        </p:txBody>
      </p:sp>
      <p:sp>
        <p:nvSpPr>
          <p:cNvPr id="18436" name="AutoShape 4"/>
          <p:cNvSpPr>
            <a:spLocks/>
          </p:cNvSpPr>
          <p:nvPr/>
        </p:nvSpPr>
        <p:spPr bwMode="auto">
          <a:xfrm>
            <a:off x="3503613" y="2366963"/>
            <a:ext cx="360362" cy="2017712"/>
          </a:xfrm>
          <a:prstGeom prst="leftBrace">
            <a:avLst>
              <a:gd name="adj1" fmla="val 46659"/>
              <a:gd name="adj2" fmla="val 38704"/>
            </a:avLst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2EC2"/>
              </a:solidFill>
            </a:endParaRP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468313" y="3446463"/>
            <a:ext cx="611187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619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光的传播</a:t>
            </a:r>
          </a:p>
        </p:txBody>
      </p:sp>
      <p:sp>
        <p:nvSpPr>
          <p:cNvPr id="18438" name="AutoShape 6"/>
          <p:cNvSpPr>
            <a:spLocks/>
          </p:cNvSpPr>
          <p:nvPr/>
        </p:nvSpPr>
        <p:spPr bwMode="auto">
          <a:xfrm>
            <a:off x="912813" y="3014663"/>
            <a:ext cx="287337" cy="2736850"/>
          </a:xfrm>
          <a:prstGeom prst="leftBrace">
            <a:avLst>
              <a:gd name="adj1" fmla="val 79374"/>
              <a:gd name="adj2" fmla="val 50000"/>
            </a:avLst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2EC2"/>
              </a:solidFill>
            </a:endParaRPr>
          </a:p>
        </p:txBody>
      </p:sp>
      <p:pic>
        <p:nvPicPr>
          <p:cNvPr id="18439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/>
          <p:cNvSpPr/>
          <p:nvPr/>
        </p:nvSpPr>
        <p:spPr>
          <a:xfrm>
            <a:off x="571472" y="571480"/>
            <a:ext cx="5750292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zh-CN" altLang="en-US" sz="5400" b="1" dirty="0">
                <a:solidFill>
                  <a:srgbClr val="0066CC"/>
                </a:solidFill>
                <a:ea typeface="楷体_GB2312" pitchFamily="49" charset="-122"/>
              </a:rPr>
              <a:t>本节重点内容小结</a:t>
            </a:r>
            <a:endParaRPr lang="zh-CN" altLang="en-US" sz="5400" b="1" dirty="0">
              <a:ln w="11430"/>
              <a:gradFill>
                <a:gsLst>
                  <a:gs pos="0">
                    <a:srgbClr val="008A00">
                      <a:tint val="90000"/>
                      <a:satMod val="120000"/>
                    </a:srgbClr>
                  </a:gs>
                  <a:gs pos="25000">
                    <a:srgbClr val="008A00">
                      <a:tint val="93000"/>
                      <a:satMod val="120000"/>
                    </a:srgbClr>
                  </a:gs>
                  <a:gs pos="50000">
                    <a:srgbClr val="008A00">
                      <a:shade val="89000"/>
                      <a:satMod val="110000"/>
                    </a:srgbClr>
                  </a:gs>
                  <a:gs pos="75000">
                    <a:srgbClr val="008A00">
                      <a:tint val="93000"/>
                      <a:satMod val="120000"/>
                    </a:srgbClr>
                  </a:gs>
                  <a:gs pos="100000">
                    <a:srgbClr val="008A00">
                      <a:tint val="90000"/>
                      <a:satMod val="120000"/>
                    </a:srgb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3004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908050"/>
            <a:ext cx="8248650" cy="360045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zh-CN" altLang="en-US" sz="3600" i="1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作业</a:t>
            </a:r>
            <a:r>
              <a:rPr lang="en-US" altLang="zh-CN" sz="3600" i="1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:</a:t>
            </a:r>
            <a:endParaRPr lang="zh-CN" altLang="en-US" sz="3600" i="1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mtClean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1.如果光不沿直线传播，我们会看到怎样的世界？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mtClean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2.自制针孔照相机，看一看，在什么情况下，蜡烛所成的像放大，在什么情况下所成的像较小？并试着解释为什么？</a:t>
            </a:r>
          </a:p>
          <a:p>
            <a:pPr>
              <a:lnSpc>
                <a:spcPct val="90000"/>
              </a:lnSpc>
            </a:pPr>
            <a:endParaRPr lang="zh-CN" altLang="en-US" smtClean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9459" name="Picture 3" descr="sy_201008311959124950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76"/>
          <a:stretch>
            <a:fillRect/>
          </a:stretch>
        </p:blipFill>
        <p:spPr bwMode="auto">
          <a:xfrm>
            <a:off x="7164388" y="3789363"/>
            <a:ext cx="1347787" cy="207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903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1619250" y="2636838"/>
            <a:ext cx="5761038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6600">
                <a:solidFill>
                  <a:srgbClr val="000000"/>
                </a:solidFill>
                <a:ea typeface="黑体" panose="02010609060101010101" pitchFamily="49" charset="-122"/>
              </a:rPr>
              <a:t>谢谢大家</a:t>
            </a:r>
          </a:p>
        </p:txBody>
      </p:sp>
    </p:spTree>
    <p:extLst>
      <p:ext uri="{BB962C8B-B14F-4D97-AF65-F5344CB8AC3E}">
        <p14:creationId xmlns:p14="http://schemas.microsoft.com/office/powerpoint/2010/main" val="310661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y_201008311959124950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76"/>
          <a:stretch>
            <a:fillRect/>
          </a:stretch>
        </p:blipFill>
        <p:spPr bwMode="auto">
          <a:xfrm>
            <a:off x="500063" y="357188"/>
            <a:ext cx="1928812" cy="296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1214438" y="4071938"/>
            <a:ext cx="7127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>
                <a:solidFill>
                  <a:srgbClr val="000000"/>
                </a:solidFill>
                <a:ea typeface="黑体" panose="02010609060101010101" pitchFamily="49" charset="-122"/>
              </a:rPr>
              <a:t>要看到物体，必须有光，进入人的眼睛。</a:t>
            </a:r>
          </a:p>
        </p:txBody>
      </p:sp>
    </p:spTree>
    <p:extLst>
      <p:ext uri="{BB962C8B-B14F-4D97-AF65-F5344CB8AC3E}">
        <p14:creationId xmlns:p14="http://schemas.microsoft.com/office/powerpoint/2010/main" val="42759280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79388" y="188913"/>
            <a:ext cx="6607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>
                <a:solidFill>
                  <a:srgbClr val="002EC2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一、光源</a:t>
            </a:r>
            <a:r>
              <a:rPr lang="zh-CN" altLang="en-US" sz="3200">
                <a:solidFill>
                  <a:srgbClr val="000000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（</a:t>
            </a:r>
            <a:r>
              <a:rPr lang="zh-CN" altLang="en-US">
                <a:solidFill>
                  <a:srgbClr val="000000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自身能够发光的物体</a:t>
            </a:r>
            <a:r>
              <a:rPr lang="zh-CN" altLang="en-US" sz="3200">
                <a:solidFill>
                  <a:srgbClr val="000000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）</a:t>
            </a:r>
          </a:p>
        </p:txBody>
      </p:sp>
      <p:pic>
        <p:nvPicPr>
          <p:cNvPr id="6147" name="Picture 4" descr="1水母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1" r="33023"/>
          <a:stretch>
            <a:fillRect/>
          </a:stretch>
        </p:blipFill>
        <p:spPr bwMode="auto">
          <a:xfrm>
            <a:off x="5580063" y="1484313"/>
            <a:ext cx="1655762" cy="188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5" descr="萤火虫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0" r="24211" b="12614"/>
          <a:stretch>
            <a:fillRect/>
          </a:stretch>
        </p:blipFill>
        <p:spPr bwMode="auto">
          <a:xfrm>
            <a:off x="3851275" y="1484313"/>
            <a:ext cx="1627188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6" descr="太阳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3" r="20679"/>
          <a:stretch>
            <a:fillRect/>
          </a:stretch>
        </p:blipFill>
        <p:spPr bwMode="auto">
          <a:xfrm>
            <a:off x="3924300" y="3933825"/>
            <a:ext cx="1546225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7" descr="电灯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12"/>
          <a:stretch>
            <a:fillRect/>
          </a:stretch>
        </p:blipFill>
        <p:spPr bwMode="auto">
          <a:xfrm>
            <a:off x="5651500" y="3933825"/>
            <a:ext cx="1574800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8" descr="火把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5" t="5936" r="4958" b="19711"/>
          <a:stretch>
            <a:fillRect/>
          </a:stretch>
        </p:blipFill>
        <p:spPr bwMode="auto">
          <a:xfrm>
            <a:off x="2051050" y="3933825"/>
            <a:ext cx="1585913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9" descr="蜡烛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78" r="18135" b="20819"/>
          <a:stretch>
            <a:fillRect/>
          </a:stretch>
        </p:blipFill>
        <p:spPr bwMode="auto">
          <a:xfrm>
            <a:off x="7380288" y="1484313"/>
            <a:ext cx="1584325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3" name="Rectangle 10"/>
          <p:cNvSpPr>
            <a:spLocks noChangeArrowheads="1"/>
          </p:cNvSpPr>
          <p:nvPr/>
        </p:nvSpPr>
        <p:spPr bwMode="auto">
          <a:xfrm>
            <a:off x="-71438" y="2997200"/>
            <a:ext cx="657226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000">
                <a:solidFill>
                  <a:srgbClr val="CC3300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光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000">
                <a:solidFill>
                  <a:srgbClr val="CC3300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源</a:t>
            </a:r>
          </a:p>
        </p:txBody>
      </p:sp>
      <p:sp>
        <p:nvSpPr>
          <p:cNvPr id="6154" name="Rectangle 11"/>
          <p:cNvSpPr>
            <a:spLocks noChangeArrowheads="1"/>
          </p:cNvSpPr>
          <p:nvPr/>
        </p:nvSpPr>
        <p:spPr bwMode="auto">
          <a:xfrm>
            <a:off x="539750" y="2635250"/>
            <a:ext cx="1409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000000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自然光源</a:t>
            </a:r>
          </a:p>
        </p:txBody>
      </p:sp>
      <p:sp>
        <p:nvSpPr>
          <p:cNvPr id="6155" name="Rectangle 12"/>
          <p:cNvSpPr>
            <a:spLocks noChangeArrowheads="1"/>
          </p:cNvSpPr>
          <p:nvPr/>
        </p:nvSpPr>
        <p:spPr bwMode="auto">
          <a:xfrm>
            <a:off x="539750" y="4076700"/>
            <a:ext cx="1409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000000"/>
                </a:solidFill>
                <a:latin typeface="Arial" panose="020B0604020202020204" pitchFamily="34" charset="0"/>
                <a:ea typeface="隶书" panose="02010509060101010101" pitchFamily="49" charset="-122"/>
                <a:sym typeface="Arial" panose="020B0604020202020204" pitchFamily="34" charset="0"/>
              </a:rPr>
              <a:t>人造光源</a:t>
            </a:r>
          </a:p>
        </p:txBody>
      </p:sp>
      <p:sp>
        <p:nvSpPr>
          <p:cNvPr id="6156" name="AutoShape 13"/>
          <p:cNvSpPr>
            <a:spLocks/>
          </p:cNvSpPr>
          <p:nvPr/>
        </p:nvSpPr>
        <p:spPr bwMode="auto">
          <a:xfrm>
            <a:off x="539750" y="2781300"/>
            <a:ext cx="73025" cy="1831975"/>
          </a:xfrm>
          <a:prstGeom prst="leftBrace">
            <a:avLst>
              <a:gd name="adj1" fmla="val 209058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2EC2"/>
              </a:solidFill>
            </a:endParaRPr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>
            <a:off x="0" y="836613"/>
            <a:ext cx="6372225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pic>
        <p:nvPicPr>
          <p:cNvPr id="6158" name="Picture 14" descr="u=586421830,394649280&amp;fm=23&amp;gp=0[1]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557338"/>
            <a:ext cx="16573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9" name="Picture 15" descr="2b5b69cf5cb58367474fe81a98e9_1200_1200[1]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75" y="3933825"/>
            <a:ext cx="1584325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942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194792 -0.367500 " pathEditMode="relative" rAng="0" ptsTypes="">
                                      <p:cBhvr>
                                        <p:cTn id="42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-7000" y="-16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377986 0.357037 " pathEditMode="relative" rAng="0" ptsTypes="">
                                      <p:cBhvr>
                                        <p:cTn id="46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-18400" y="1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3" grpId="0" bldLvl="0" autoUpdateAnimBg="0"/>
      <p:bldP spid="6154" grpId="0" bldLvl="0" autoUpdateAnimBg="0"/>
      <p:bldP spid="6155" grpId="0" bldLvl="0" autoUpdateAnimBg="0"/>
      <p:bldP spid="6156" grpId="0" bldLvl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51051411651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7313"/>
            <a:ext cx="9037638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642938" y="357188"/>
            <a:ext cx="5127625" cy="588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zh-CN" alt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49" charset="-122"/>
              </a:rPr>
              <a:t>光的传播路径是怎样的呢？</a:t>
            </a:r>
          </a:p>
        </p:txBody>
      </p:sp>
    </p:spTree>
    <p:extLst>
      <p:ext uri="{BB962C8B-B14F-4D97-AF65-F5344CB8AC3E}">
        <p14:creationId xmlns:p14="http://schemas.microsoft.com/office/powerpoint/2010/main" val="2573441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3"/>
          <p:cNvSpPr txBox="1">
            <a:spLocks noChangeArrowheads="1"/>
          </p:cNvSpPr>
          <p:nvPr/>
        </p:nvSpPr>
        <p:spPr bwMode="auto">
          <a:xfrm>
            <a:off x="1187450" y="4437063"/>
            <a:ext cx="7599363" cy="184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002EC2"/>
                </a:solidFill>
              </a:rPr>
              <a:t>实验器材：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002EC2"/>
                </a:solidFill>
              </a:rPr>
              <a:t>火柴 、 水（加少许墨水）、水槽、果冻、激光笔、</a:t>
            </a:r>
            <a:endParaRPr lang="en-US" altLang="zh-CN" sz="2400">
              <a:solidFill>
                <a:srgbClr val="002EC2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002EC2"/>
                </a:solidFill>
              </a:rPr>
              <a:t>小喷壶、玻璃砖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rgbClr val="002EC2"/>
                </a:solidFill>
              </a:rPr>
              <a:t>注意：不要用激光笔照射眼睛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1800">
              <a:solidFill>
                <a:srgbClr val="002EC2"/>
              </a:solidFill>
            </a:endParaRPr>
          </a:p>
        </p:txBody>
      </p:sp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971550" y="908050"/>
            <a:ext cx="72009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zh-CN" altLang="en-US" sz="4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黑体" pitchFamily="49" charset="-122"/>
            </a:endParaRPr>
          </a:p>
        </p:txBody>
      </p:sp>
      <p:sp>
        <p:nvSpPr>
          <p:cNvPr id="9220" name="Rectangle 2"/>
          <p:cNvSpPr>
            <a:spLocks noGrp="1" noChangeArrowheads="1"/>
          </p:cNvSpPr>
          <p:nvPr/>
        </p:nvSpPr>
        <p:spPr bwMode="auto">
          <a:xfrm>
            <a:off x="1117600" y="1774825"/>
            <a:ext cx="63357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Arial" panose="020B0604020202020204" pitchFamily="34" charset="0"/>
              </a:rPr>
              <a:t>探究一：光在空气中是</a:t>
            </a:r>
            <a:r>
              <a:rPr lang="zh-CN" altLang="en-US" u="sng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Arial" panose="020B0604020202020204" pitchFamily="34" charset="0"/>
              </a:rPr>
              <a:t>    </a:t>
            </a:r>
            <a:r>
              <a:rPr lang="en-US" altLang="zh-CN" u="sng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Arial" panose="020B0604020202020204" pitchFamily="34" charset="0"/>
              </a:rPr>
              <a:t>   </a:t>
            </a:r>
            <a:r>
              <a:rPr lang="zh-CN" altLang="en-US" u="sng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Arial" panose="020B0604020202020204" pitchFamily="34" charset="0"/>
              </a:rPr>
              <a:t>  </a:t>
            </a:r>
            <a:r>
              <a:rPr lang="zh-CN" altLang="en-US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Arial" panose="020B0604020202020204" pitchFamily="34" charset="0"/>
              </a:rPr>
              <a:t>传播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　　</a:t>
            </a:r>
          </a:p>
        </p:txBody>
      </p:sp>
      <p:sp>
        <p:nvSpPr>
          <p:cNvPr id="9221" name="Text Box 6"/>
          <p:cNvSpPr txBox="1">
            <a:spLocks noChangeArrowheads="1"/>
          </p:cNvSpPr>
          <p:nvPr/>
        </p:nvSpPr>
        <p:spPr bwMode="auto">
          <a:xfrm>
            <a:off x="1143000" y="2405063"/>
            <a:ext cx="61198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Arial" panose="020B0604020202020204" pitchFamily="34" charset="0"/>
              </a:rPr>
              <a:t>探究二：光在水中是</a:t>
            </a:r>
            <a:r>
              <a:rPr lang="zh-CN" altLang="en-US" b="0" u="sng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Arial" panose="020B0604020202020204" pitchFamily="34" charset="0"/>
              </a:rPr>
              <a:t>   </a:t>
            </a:r>
            <a:r>
              <a:rPr lang="en-US" altLang="zh-CN" b="0" u="sng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Arial" panose="020B0604020202020204" pitchFamily="34" charset="0"/>
              </a:rPr>
              <a:t>   </a:t>
            </a:r>
            <a:r>
              <a:rPr lang="zh-CN" altLang="en-US" b="0" u="sng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Arial" panose="020B0604020202020204" pitchFamily="34" charset="0"/>
              </a:rPr>
              <a:t>   </a:t>
            </a:r>
            <a:r>
              <a:rPr lang="zh-CN" altLang="en-US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Arial" panose="020B0604020202020204" pitchFamily="34" charset="0"/>
              </a:rPr>
              <a:t>传播</a:t>
            </a:r>
          </a:p>
        </p:txBody>
      </p:sp>
      <p:sp>
        <p:nvSpPr>
          <p:cNvPr id="9222" name="Text Box 7"/>
          <p:cNvSpPr txBox="1">
            <a:spLocks noChangeArrowheads="1"/>
          </p:cNvSpPr>
          <p:nvPr/>
        </p:nvSpPr>
        <p:spPr bwMode="auto">
          <a:xfrm>
            <a:off x="1117600" y="3070225"/>
            <a:ext cx="68548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Arial" panose="020B0604020202020204" pitchFamily="34" charset="0"/>
              </a:rPr>
              <a:t>探究三：光在透明固体中是</a:t>
            </a:r>
            <a:r>
              <a:rPr lang="zh-CN" altLang="en-US" b="0" u="sng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Arial" panose="020B0604020202020204" pitchFamily="34" charset="0"/>
              </a:rPr>
              <a:t>   </a:t>
            </a:r>
            <a:r>
              <a:rPr lang="en-US" altLang="zh-CN" b="0" u="sng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Arial" panose="020B0604020202020204" pitchFamily="34" charset="0"/>
              </a:rPr>
              <a:t>   </a:t>
            </a:r>
            <a:r>
              <a:rPr lang="zh-CN" altLang="en-US" b="0" u="sng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Arial" panose="020B0604020202020204" pitchFamily="34" charset="0"/>
              </a:rPr>
              <a:t>  </a:t>
            </a:r>
            <a:r>
              <a:rPr lang="zh-CN" altLang="en-US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Arial" panose="020B0604020202020204" pitchFamily="34" charset="0"/>
              </a:rPr>
              <a:t>传播</a:t>
            </a:r>
            <a:endParaRPr lang="zh-CN" altLang="en-US">
              <a:solidFill>
                <a:srgbClr val="002EC2"/>
              </a:solidFill>
            </a:endParaRP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1187450" y="3789363"/>
            <a:ext cx="597693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>
                <a:solidFill>
                  <a:srgbClr val="BF0C03"/>
                </a:solidFill>
              </a:rPr>
              <a:t>结论：光在介质中是沿直线传播</a:t>
            </a:r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4438650"/>
            <a:ext cx="5286375" cy="220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3" name="TextBox 8"/>
          <p:cNvSpPr txBox="1">
            <a:spLocks noChangeArrowheads="1"/>
          </p:cNvSpPr>
          <p:nvPr/>
        </p:nvSpPr>
        <p:spPr bwMode="auto">
          <a:xfrm>
            <a:off x="500063" y="571500"/>
            <a:ext cx="31432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000" i="1">
                <a:solidFill>
                  <a:srgbClr val="0070C0"/>
                </a:solidFill>
                <a:latin typeface="MingLiU_HKSCS-ExtB" panose="02020500000000000000" pitchFamily="18" charset="-120"/>
                <a:ea typeface="华文琥珀" panose="02010800040101010101" pitchFamily="2" charset="-122"/>
              </a:rPr>
              <a:t>动手试一试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429250" y="2987675"/>
            <a:ext cx="20002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i="1">
                <a:solidFill>
                  <a:srgbClr val="FF0000"/>
                </a:solidFill>
              </a:rPr>
              <a:t>沿直线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500563" y="2344738"/>
            <a:ext cx="20002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i="1">
                <a:solidFill>
                  <a:srgbClr val="FF0000"/>
                </a:solidFill>
              </a:rPr>
              <a:t>沿直线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786313" y="1714500"/>
            <a:ext cx="20002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i="1">
                <a:solidFill>
                  <a:srgbClr val="FF0000"/>
                </a:solidFill>
              </a:rPr>
              <a:t>沿直线</a:t>
            </a:r>
          </a:p>
        </p:txBody>
      </p:sp>
    </p:spTree>
    <p:extLst>
      <p:ext uri="{BB962C8B-B14F-4D97-AF65-F5344CB8AC3E}">
        <p14:creationId xmlns:p14="http://schemas.microsoft.com/office/powerpoint/2010/main" val="313686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bldLvl="0" autoUpdateAnimBg="0"/>
      <p:bldP spid="9220" grpId="0" build="p" autoUpdateAnimBg="0"/>
      <p:bldP spid="9221" grpId="0" bldLvl="0" autoUpdateAnimBg="0"/>
      <p:bldP spid="9222" grpId="0" bldLvl="0" autoUpdateAnimBg="0"/>
      <p:bldP spid="9223" grpId="0" bldLvl="0" autoUpdateAnimBg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3"/>
          <p:cNvSpPr txBox="1">
            <a:spLocks noChangeArrowheads="1"/>
          </p:cNvSpPr>
          <p:nvPr/>
        </p:nvSpPr>
        <p:spPr bwMode="auto">
          <a:xfrm>
            <a:off x="0" y="117475"/>
            <a:ext cx="4683125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>
                <a:solidFill>
                  <a:srgbClr val="0066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二、</a:t>
            </a:r>
            <a:r>
              <a:rPr lang="zh-CN" altLang="en-US" sz="320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光的传播</a:t>
            </a:r>
          </a:p>
        </p:txBody>
      </p:sp>
      <p:sp>
        <p:nvSpPr>
          <p:cNvPr id="7171" name="Line 3"/>
          <p:cNvSpPr>
            <a:spLocks noChangeShapeType="1"/>
          </p:cNvSpPr>
          <p:nvPr/>
        </p:nvSpPr>
        <p:spPr bwMode="auto">
          <a:xfrm flipV="1">
            <a:off x="0" y="765175"/>
            <a:ext cx="2484438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10244" name="Rectangle 2"/>
          <p:cNvSpPr>
            <a:spLocks noChangeArrowheads="1"/>
          </p:cNvSpPr>
          <p:nvPr/>
        </p:nvSpPr>
        <p:spPr bwMode="auto">
          <a:xfrm>
            <a:off x="179388" y="836613"/>
            <a:ext cx="74898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zh-CN" alt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49" charset="-122"/>
              </a:rPr>
              <a:t>光</a:t>
            </a:r>
            <a:r>
              <a:rPr lang="zh-CN" altLang="en-US" sz="40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49" charset="-122"/>
              </a:rPr>
              <a:t>总</a:t>
            </a:r>
            <a:r>
              <a:rPr lang="zh-CN" alt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黑体" pitchFamily="49" charset="-122"/>
              </a:rPr>
              <a:t>是沿直线传播吗？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714375" y="1643063"/>
            <a:ext cx="60483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3200">
              <a:solidFill>
                <a:srgbClr val="BF0C03"/>
              </a:solidFill>
            </a:endParaRP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428625" y="1785938"/>
            <a:ext cx="8351838" cy="179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  <a:sym typeface="Arial" panose="020B0604020202020204" pitchFamily="34" charset="0"/>
              </a:rPr>
              <a:t>探究四：让激光从空气斜着射入水中时，仔细观察在界面处发生什么现象？光在空气中是如何传播的，在水中是如何传播的？这说明：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2EC2"/>
              </a:solidFill>
            </a:endParaRPr>
          </a:p>
        </p:txBody>
      </p:sp>
      <p:sp>
        <p:nvSpPr>
          <p:cNvPr id="10247" name="Line 7"/>
          <p:cNvSpPr>
            <a:spLocks noChangeShapeType="1"/>
          </p:cNvSpPr>
          <p:nvPr/>
        </p:nvSpPr>
        <p:spPr bwMode="auto">
          <a:xfrm>
            <a:off x="5429250" y="3071813"/>
            <a:ext cx="24495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2800" b="1">
              <a:solidFill>
                <a:srgbClr val="002EC2"/>
              </a:solidFill>
              <a:ea typeface="楷体_GB2312" pitchFamily="49" charset="-122"/>
            </a:endParaRP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642938" y="6143625"/>
            <a:ext cx="8001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>
                <a:solidFill>
                  <a:srgbClr val="BF0C03"/>
                </a:solidFill>
                <a:sym typeface="Arial" panose="020B0604020202020204" pitchFamily="34" charset="0"/>
              </a:rPr>
              <a:t>结论</a:t>
            </a:r>
            <a:r>
              <a:rPr lang="zh-CN" altLang="en-US">
                <a:solidFill>
                  <a:srgbClr val="BF0C03"/>
                </a:solidFill>
              </a:rPr>
              <a:t>：</a:t>
            </a:r>
            <a:r>
              <a:rPr lang="zh-CN" altLang="en-US" sz="3200">
                <a:solidFill>
                  <a:srgbClr val="BF0C03"/>
                </a:solidFill>
                <a:sym typeface="Arial" panose="020B0604020202020204" pitchFamily="34" charset="0"/>
              </a:rPr>
              <a:t>光在同种均匀介质中是沿直线传播</a:t>
            </a:r>
          </a:p>
        </p:txBody>
      </p:sp>
      <p:pic>
        <p:nvPicPr>
          <p:cNvPr id="10262" name="Picture 22" descr="H:\740082712179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3286125"/>
            <a:ext cx="542925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2393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bldLvl="0" autoUpdateAnimBg="0"/>
      <p:bldP spid="10246" grpId="0" bldLvl="0" autoUpdateAnimBg="0"/>
      <p:bldP spid="10247" grpId="0" animBg="1"/>
      <p:bldP spid="10248" grpId="0" bldLvl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2571750"/>
            <a:ext cx="7777162" cy="354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矩形 2"/>
          <p:cNvSpPr>
            <a:spLocks noChangeArrowheads="1"/>
          </p:cNvSpPr>
          <p:nvPr/>
        </p:nvSpPr>
        <p:spPr bwMode="auto">
          <a:xfrm>
            <a:off x="428625" y="357188"/>
            <a:ext cx="8215313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000">
                <a:solidFill>
                  <a:srgbClr val="0066CC"/>
                </a:solidFill>
                <a:latin typeface="宋体" panose="02010600030101010101" pitchFamily="2" charset="-122"/>
              </a:rPr>
              <a:t>归纳总结：</a:t>
            </a:r>
            <a:endParaRPr lang="en-US" altLang="zh-CN" sz="4000">
              <a:solidFill>
                <a:srgbClr val="0066CC"/>
              </a:solidFill>
              <a:latin typeface="宋体" panose="02010600030101010101" pitchFamily="2" charset="-122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4000">
              <a:solidFill>
                <a:srgbClr val="0066CC"/>
              </a:solidFill>
              <a:latin typeface="宋体" panose="02010600030101010101" pitchFamily="2" charset="-122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000000"/>
                </a:solidFill>
              </a:rPr>
              <a:t>实验表明：光在同种均匀介质中沿直线传播。</a:t>
            </a:r>
          </a:p>
        </p:txBody>
      </p:sp>
    </p:spTree>
    <p:extLst>
      <p:ext uri="{BB962C8B-B14F-4D97-AF65-F5344CB8AC3E}">
        <p14:creationId xmlns:p14="http://schemas.microsoft.com/office/powerpoint/2010/main" val="3082396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-28575" y="260350"/>
            <a:ext cx="6699250" cy="647700"/>
            <a:chOff x="0" y="0"/>
            <a:chExt cx="10616" cy="1021"/>
          </a:xfrm>
        </p:grpSpPr>
        <p:sp>
          <p:nvSpPr>
            <p:cNvPr id="9232" name="Text Box 3"/>
            <p:cNvSpPr txBox="1">
              <a:spLocks noChangeArrowheads="1"/>
            </p:cNvSpPr>
            <p:nvPr/>
          </p:nvSpPr>
          <p:spPr bwMode="auto">
            <a:xfrm>
              <a:off x="56" y="0"/>
              <a:ext cx="10560" cy="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3200">
                  <a:solidFill>
                    <a:srgbClr val="002EC2"/>
                  </a:solidFill>
                  <a:latin typeface="Arial" panose="020B0604020202020204" pitchFamily="34" charset="0"/>
                  <a:ea typeface="方正姚体" panose="02010601030101010101" pitchFamily="2" charset="-122"/>
                </a:rPr>
                <a:t>三、光的直线传播现象</a:t>
              </a:r>
            </a:p>
          </p:txBody>
        </p:sp>
        <p:sp>
          <p:nvSpPr>
            <p:cNvPr id="9233" name="Line 4"/>
            <p:cNvSpPr>
              <a:spLocks noChangeShapeType="1"/>
            </p:cNvSpPr>
            <p:nvPr/>
          </p:nvSpPr>
          <p:spPr bwMode="auto">
            <a:xfrm>
              <a:off x="0" y="1021"/>
              <a:ext cx="6462" cy="1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</p:grpSp>
      <p:sp>
        <p:nvSpPr>
          <p:cNvPr id="9219" name="Rectangle 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0" y="1000125"/>
            <a:ext cx="6429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、影子的形成 </a:t>
            </a:r>
          </a:p>
        </p:txBody>
      </p:sp>
      <p:pic>
        <p:nvPicPr>
          <p:cNvPr id="11270" name="Picture 7" descr="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1928813"/>
            <a:ext cx="2784475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8" descr="aa64034f78f0f736c672f7090a55b319ebc4132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1928813"/>
            <a:ext cx="2233613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1285875" y="4286250"/>
            <a:ext cx="6300788" cy="2179638"/>
            <a:chOff x="1791" y="2387"/>
            <a:chExt cx="3969" cy="1373"/>
          </a:xfrm>
        </p:grpSpPr>
        <p:sp>
          <p:nvSpPr>
            <p:cNvPr id="9223" name="Line 5"/>
            <p:cNvSpPr>
              <a:spLocks noChangeShapeType="1"/>
            </p:cNvSpPr>
            <p:nvPr/>
          </p:nvSpPr>
          <p:spPr bwMode="auto">
            <a:xfrm>
              <a:off x="1791" y="3430"/>
              <a:ext cx="39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grpSp>
          <p:nvGrpSpPr>
            <p:cNvPr id="9224" name="Group 6"/>
            <p:cNvGrpSpPr>
              <a:grpSpLocks/>
            </p:cNvGrpSpPr>
            <p:nvPr/>
          </p:nvGrpSpPr>
          <p:grpSpPr bwMode="auto">
            <a:xfrm>
              <a:off x="2517" y="2387"/>
              <a:ext cx="2949" cy="1373"/>
              <a:chOff x="2400" y="698"/>
              <a:chExt cx="2949" cy="2870"/>
            </a:xfrm>
          </p:grpSpPr>
          <p:pic>
            <p:nvPicPr>
              <p:cNvPr id="9225" name="Picture 7" descr="PE01549_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16" y="2112"/>
                <a:ext cx="969" cy="13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226" name="Picture 8" descr="BD04924_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32" y="698"/>
                <a:ext cx="417" cy="5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227" name="Rectangle 9"/>
              <p:cNvSpPr>
                <a:spLocks noChangeArrowheads="1"/>
              </p:cNvSpPr>
              <p:nvPr/>
            </p:nvSpPr>
            <p:spPr bwMode="auto">
              <a:xfrm>
                <a:off x="5088" y="1248"/>
                <a:ext cx="48" cy="177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>
                  <a:solidFill>
                    <a:srgbClr val="002EC2"/>
                  </a:solidFill>
                </a:endParaRPr>
              </a:p>
            </p:txBody>
          </p:sp>
          <p:sp>
            <p:nvSpPr>
              <p:cNvPr id="9228" name="Freeform 10"/>
              <p:cNvSpPr>
                <a:spLocks/>
              </p:cNvSpPr>
              <p:nvPr/>
            </p:nvSpPr>
            <p:spPr bwMode="auto">
              <a:xfrm>
                <a:off x="2424" y="3120"/>
                <a:ext cx="1616" cy="448"/>
              </a:xfrm>
              <a:custGeom>
                <a:avLst/>
                <a:gdLst>
                  <a:gd name="T0" fmla="*/ 192 w 1616"/>
                  <a:gd name="T1" fmla="*/ 96 h 448"/>
                  <a:gd name="T2" fmla="*/ 48 w 1616"/>
                  <a:gd name="T3" fmla="*/ 144 h 448"/>
                  <a:gd name="T4" fmla="*/ 0 w 1616"/>
                  <a:gd name="T5" fmla="*/ 240 h 448"/>
                  <a:gd name="T6" fmla="*/ 48 w 1616"/>
                  <a:gd name="T7" fmla="*/ 336 h 448"/>
                  <a:gd name="T8" fmla="*/ 288 w 1616"/>
                  <a:gd name="T9" fmla="*/ 336 h 448"/>
                  <a:gd name="T10" fmla="*/ 384 w 1616"/>
                  <a:gd name="T11" fmla="*/ 288 h 448"/>
                  <a:gd name="T12" fmla="*/ 528 w 1616"/>
                  <a:gd name="T13" fmla="*/ 384 h 448"/>
                  <a:gd name="T14" fmla="*/ 720 w 1616"/>
                  <a:gd name="T15" fmla="*/ 432 h 448"/>
                  <a:gd name="T16" fmla="*/ 816 w 1616"/>
                  <a:gd name="T17" fmla="*/ 432 h 448"/>
                  <a:gd name="T18" fmla="*/ 960 w 1616"/>
                  <a:gd name="T19" fmla="*/ 336 h 448"/>
                  <a:gd name="T20" fmla="*/ 1200 w 1616"/>
                  <a:gd name="T21" fmla="*/ 432 h 448"/>
                  <a:gd name="T22" fmla="*/ 1392 w 1616"/>
                  <a:gd name="T23" fmla="*/ 384 h 448"/>
                  <a:gd name="T24" fmla="*/ 1584 w 1616"/>
                  <a:gd name="T25" fmla="*/ 288 h 448"/>
                  <a:gd name="T26" fmla="*/ 1584 w 1616"/>
                  <a:gd name="T27" fmla="*/ 192 h 448"/>
                  <a:gd name="T28" fmla="*/ 1488 w 1616"/>
                  <a:gd name="T29" fmla="*/ 192 h 448"/>
                  <a:gd name="T30" fmla="*/ 1392 w 1616"/>
                  <a:gd name="T31" fmla="*/ 240 h 448"/>
                  <a:gd name="T32" fmla="*/ 1200 w 1616"/>
                  <a:gd name="T33" fmla="*/ 288 h 448"/>
                  <a:gd name="T34" fmla="*/ 1104 w 1616"/>
                  <a:gd name="T35" fmla="*/ 192 h 448"/>
                  <a:gd name="T36" fmla="*/ 1248 w 1616"/>
                  <a:gd name="T37" fmla="*/ 96 h 448"/>
                  <a:gd name="T38" fmla="*/ 1104 w 1616"/>
                  <a:gd name="T39" fmla="*/ 48 h 448"/>
                  <a:gd name="T40" fmla="*/ 1008 w 1616"/>
                  <a:gd name="T41" fmla="*/ 96 h 448"/>
                  <a:gd name="T42" fmla="*/ 816 w 1616"/>
                  <a:gd name="T43" fmla="*/ 48 h 448"/>
                  <a:gd name="T44" fmla="*/ 672 w 1616"/>
                  <a:gd name="T45" fmla="*/ 96 h 448"/>
                  <a:gd name="T46" fmla="*/ 480 w 1616"/>
                  <a:gd name="T47" fmla="*/ 0 h 448"/>
                  <a:gd name="T48" fmla="*/ 384 w 1616"/>
                  <a:gd name="T49" fmla="*/ 96 h 448"/>
                  <a:gd name="T50" fmla="*/ 288 w 1616"/>
                  <a:gd name="T51" fmla="*/ 96 h 448"/>
                  <a:gd name="T52" fmla="*/ 192 w 1616"/>
                  <a:gd name="T53" fmla="*/ 96 h 44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616"/>
                  <a:gd name="T82" fmla="*/ 0 h 448"/>
                  <a:gd name="T83" fmla="*/ 1616 w 1616"/>
                  <a:gd name="T84" fmla="*/ 448 h 448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616" h="448">
                    <a:moveTo>
                      <a:pt x="192" y="96"/>
                    </a:moveTo>
                    <a:cubicBezTo>
                      <a:pt x="152" y="104"/>
                      <a:pt x="80" y="120"/>
                      <a:pt x="48" y="144"/>
                    </a:cubicBezTo>
                    <a:cubicBezTo>
                      <a:pt x="16" y="168"/>
                      <a:pt x="0" y="208"/>
                      <a:pt x="0" y="240"/>
                    </a:cubicBezTo>
                    <a:cubicBezTo>
                      <a:pt x="0" y="272"/>
                      <a:pt x="0" y="320"/>
                      <a:pt x="48" y="336"/>
                    </a:cubicBezTo>
                    <a:cubicBezTo>
                      <a:pt x="96" y="352"/>
                      <a:pt x="232" y="344"/>
                      <a:pt x="288" y="336"/>
                    </a:cubicBezTo>
                    <a:cubicBezTo>
                      <a:pt x="344" y="328"/>
                      <a:pt x="344" y="280"/>
                      <a:pt x="384" y="288"/>
                    </a:cubicBezTo>
                    <a:cubicBezTo>
                      <a:pt x="424" y="296"/>
                      <a:pt x="472" y="360"/>
                      <a:pt x="528" y="384"/>
                    </a:cubicBezTo>
                    <a:cubicBezTo>
                      <a:pt x="584" y="408"/>
                      <a:pt x="672" y="424"/>
                      <a:pt x="720" y="432"/>
                    </a:cubicBezTo>
                    <a:cubicBezTo>
                      <a:pt x="768" y="440"/>
                      <a:pt x="776" y="448"/>
                      <a:pt x="816" y="432"/>
                    </a:cubicBezTo>
                    <a:cubicBezTo>
                      <a:pt x="856" y="416"/>
                      <a:pt x="896" y="336"/>
                      <a:pt x="960" y="336"/>
                    </a:cubicBezTo>
                    <a:cubicBezTo>
                      <a:pt x="1024" y="336"/>
                      <a:pt x="1128" y="424"/>
                      <a:pt x="1200" y="432"/>
                    </a:cubicBezTo>
                    <a:cubicBezTo>
                      <a:pt x="1272" y="440"/>
                      <a:pt x="1328" y="408"/>
                      <a:pt x="1392" y="384"/>
                    </a:cubicBezTo>
                    <a:cubicBezTo>
                      <a:pt x="1456" y="360"/>
                      <a:pt x="1552" y="320"/>
                      <a:pt x="1584" y="288"/>
                    </a:cubicBezTo>
                    <a:cubicBezTo>
                      <a:pt x="1616" y="256"/>
                      <a:pt x="1600" y="208"/>
                      <a:pt x="1584" y="192"/>
                    </a:cubicBezTo>
                    <a:cubicBezTo>
                      <a:pt x="1568" y="176"/>
                      <a:pt x="1520" y="184"/>
                      <a:pt x="1488" y="192"/>
                    </a:cubicBezTo>
                    <a:cubicBezTo>
                      <a:pt x="1456" y="200"/>
                      <a:pt x="1440" y="224"/>
                      <a:pt x="1392" y="240"/>
                    </a:cubicBezTo>
                    <a:cubicBezTo>
                      <a:pt x="1344" y="256"/>
                      <a:pt x="1248" y="296"/>
                      <a:pt x="1200" y="288"/>
                    </a:cubicBezTo>
                    <a:cubicBezTo>
                      <a:pt x="1152" y="280"/>
                      <a:pt x="1096" y="224"/>
                      <a:pt x="1104" y="192"/>
                    </a:cubicBezTo>
                    <a:cubicBezTo>
                      <a:pt x="1112" y="160"/>
                      <a:pt x="1248" y="120"/>
                      <a:pt x="1248" y="96"/>
                    </a:cubicBezTo>
                    <a:cubicBezTo>
                      <a:pt x="1248" y="72"/>
                      <a:pt x="1144" y="48"/>
                      <a:pt x="1104" y="48"/>
                    </a:cubicBezTo>
                    <a:cubicBezTo>
                      <a:pt x="1064" y="48"/>
                      <a:pt x="1056" y="96"/>
                      <a:pt x="1008" y="96"/>
                    </a:cubicBezTo>
                    <a:cubicBezTo>
                      <a:pt x="960" y="96"/>
                      <a:pt x="872" y="48"/>
                      <a:pt x="816" y="48"/>
                    </a:cubicBezTo>
                    <a:cubicBezTo>
                      <a:pt x="760" y="48"/>
                      <a:pt x="728" y="104"/>
                      <a:pt x="672" y="96"/>
                    </a:cubicBezTo>
                    <a:cubicBezTo>
                      <a:pt x="616" y="88"/>
                      <a:pt x="528" y="0"/>
                      <a:pt x="480" y="0"/>
                    </a:cubicBezTo>
                    <a:cubicBezTo>
                      <a:pt x="432" y="0"/>
                      <a:pt x="416" y="80"/>
                      <a:pt x="384" y="96"/>
                    </a:cubicBezTo>
                    <a:cubicBezTo>
                      <a:pt x="352" y="112"/>
                      <a:pt x="320" y="96"/>
                      <a:pt x="288" y="96"/>
                    </a:cubicBezTo>
                    <a:cubicBezTo>
                      <a:pt x="256" y="96"/>
                      <a:pt x="232" y="88"/>
                      <a:pt x="192" y="96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>
                  <a:solidFill>
                    <a:srgbClr val="002EC2"/>
                  </a:solidFill>
                </a:endParaRPr>
              </a:p>
            </p:txBody>
          </p:sp>
          <p:grpSp>
            <p:nvGrpSpPr>
              <p:cNvPr id="9229" name="Group 11"/>
              <p:cNvGrpSpPr>
                <a:grpSpLocks/>
              </p:cNvGrpSpPr>
              <p:nvPr/>
            </p:nvGrpSpPr>
            <p:grpSpPr bwMode="auto">
              <a:xfrm>
                <a:off x="2400" y="816"/>
                <a:ext cx="2640" cy="2496"/>
                <a:chOff x="2400" y="816"/>
                <a:chExt cx="2640" cy="2496"/>
              </a:xfrm>
            </p:grpSpPr>
            <p:sp>
              <p:nvSpPr>
                <p:cNvPr id="9230" name="Line 12"/>
                <p:cNvSpPr>
                  <a:spLocks noChangeShapeType="1"/>
                </p:cNvSpPr>
                <p:nvPr/>
              </p:nvSpPr>
              <p:spPr bwMode="auto">
                <a:xfrm flipH="1">
                  <a:off x="2400" y="816"/>
                  <a:ext cx="2640" cy="24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zh-CN" altLang="en-US" sz="2800" b="1">
                    <a:solidFill>
                      <a:srgbClr val="002EC2"/>
                    </a:solidFill>
                    <a:ea typeface="楷体_GB2312" pitchFamily="49" charset="-122"/>
                  </a:endParaRPr>
                </a:p>
              </p:txBody>
            </p:sp>
            <p:sp>
              <p:nvSpPr>
                <p:cNvPr id="9231" name="Line 13"/>
                <p:cNvSpPr>
                  <a:spLocks noChangeShapeType="1"/>
                </p:cNvSpPr>
                <p:nvPr/>
              </p:nvSpPr>
              <p:spPr bwMode="auto">
                <a:xfrm flipH="1">
                  <a:off x="4128" y="1536"/>
                  <a:ext cx="144" cy="14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zh-CN" altLang="en-US" sz="2800" b="1">
                    <a:solidFill>
                      <a:srgbClr val="002EC2"/>
                    </a:solidFill>
                    <a:ea typeface="楷体_GB2312" pitchFamily="49" charset="-122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68156981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4"/>
          <p:cNvSpPr txBox="1">
            <a:spLocks noChangeArrowheads="1"/>
          </p:cNvSpPr>
          <p:nvPr/>
        </p:nvSpPr>
        <p:spPr bwMode="auto">
          <a:xfrm>
            <a:off x="395288" y="692150"/>
            <a:ext cx="73437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619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2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32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、日食和月食</a:t>
            </a:r>
            <a:endParaRPr lang="zh-CN" altLang="en-US">
              <a:solidFill>
                <a:srgbClr val="0066CC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2" name="Group 47"/>
          <p:cNvGrpSpPr>
            <a:grpSpLocks/>
          </p:cNvGrpSpPr>
          <p:nvPr/>
        </p:nvGrpSpPr>
        <p:grpSpPr bwMode="auto">
          <a:xfrm>
            <a:off x="1835150" y="1916113"/>
            <a:ext cx="5041900" cy="3024187"/>
            <a:chOff x="1156" y="1207"/>
            <a:chExt cx="3176" cy="1905"/>
          </a:xfrm>
        </p:grpSpPr>
        <p:sp>
          <p:nvSpPr>
            <p:cNvPr id="10246" name="Freeform 6"/>
            <p:cNvSpPr>
              <a:spLocks/>
            </p:cNvSpPr>
            <p:nvPr/>
          </p:nvSpPr>
          <p:spPr bwMode="auto">
            <a:xfrm>
              <a:off x="3676" y="2635"/>
              <a:ext cx="656" cy="345"/>
            </a:xfrm>
            <a:custGeom>
              <a:avLst/>
              <a:gdLst>
                <a:gd name="T0" fmla="*/ 0 w 1200"/>
                <a:gd name="T1" fmla="*/ 0 h 624"/>
                <a:gd name="T2" fmla="*/ 43 w 1200"/>
                <a:gd name="T3" fmla="*/ 59 h 624"/>
                <a:gd name="T4" fmla="*/ 57 w 1200"/>
                <a:gd name="T5" fmla="*/ 103 h 624"/>
                <a:gd name="T6" fmla="*/ 43 w 1200"/>
                <a:gd name="T7" fmla="*/ 147 h 624"/>
                <a:gd name="T8" fmla="*/ 0 w 1200"/>
                <a:gd name="T9" fmla="*/ 191 h 624"/>
                <a:gd name="T10" fmla="*/ 359 w 1200"/>
                <a:gd name="T11" fmla="*/ 176 h 624"/>
                <a:gd name="T12" fmla="*/ 344 w 1200"/>
                <a:gd name="T13" fmla="*/ 59 h 624"/>
                <a:gd name="T14" fmla="*/ 0 w 1200"/>
                <a:gd name="T15" fmla="*/ 0 h 6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00"/>
                <a:gd name="T25" fmla="*/ 0 h 624"/>
                <a:gd name="T26" fmla="*/ 1200 w 1200"/>
                <a:gd name="T27" fmla="*/ 624 h 62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00" h="624">
                  <a:moveTo>
                    <a:pt x="0" y="0"/>
                  </a:moveTo>
                  <a:lnTo>
                    <a:pt x="144" y="192"/>
                  </a:lnTo>
                  <a:lnTo>
                    <a:pt x="192" y="336"/>
                  </a:lnTo>
                  <a:lnTo>
                    <a:pt x="144" y="480"/>
                  </a:lnTo>
                  <a:lnTo>
                    <a:pt x="0" y="624"/>
                  </a:lnTo>
                  <a:lnTo>
                    <a:pt x="1200" y="576"/>
                  </a:lnTo>
                  <a:lnTo>
                    <a:pt x="1152" y="1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2EC2"/>
                </a:solidFill>
              </a:endParaRPr>
            </a:p>
          </p:txBody>
        </p:sp>
        <p:sp>
          <p:nvSpPr>
            <p:cNvPr id="10247" name="Text Box 7">
              <a:hlinkClick r:id="rId2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2508" y="1207"/>
              <a:ext cx="908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3200">
                  <a:solidFill>
                    <a:srgbClr val="0066CC"/>
                  </a:solidFill>
                  <a:ea typeface="宋体" panose="02010600030101010101" pitchFamily="2" charset="-122"/>
                </a:rPr>
                <a:t>日食</a:t>
              </a:r>
            </a:p>
          </p:txBody>
        </p:sp>
        <p:sp>
          <p:nvSpPr>
            <p:cNvPr id="10248" name="Oval 8"/>
            <p:cNvSpPr>
              <a:spLocks noChangeArrowheads="1"/>
            </p:cNvSpPr>
            <p:nvPr/>
          </p:nvSpPr>
          <p:spPr bwMode="auto">
            <a:xfrm>
              <a:off x="1156" y="1232"/>
              <a:ext cx="866" cy="821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3200">
                  <a:solidFill>
                    <a:srgbClr val="000000"/>
                  </a:solidFill>
                  <a:ea typeface="宋体" panose="02010600030101010101" pitchFamily="2" charset="-122"/>
                </a:rPr>
                <a:t>太阳</a:t>
              </a:r>
            </a:p>
          </p:txBody>
        </p:sp>
        <p:sp>
          <p:nvSpPr>
            <p:cNvPr id="10249" name="Oval 9"/>
            <p:cNvSpPr>
              <a:spLocks noChangeArrowheads="1"/>
            </p:cNvSpPr>
            <p:nvPr/>
          </p:nvSpPr>
          <p:spPr bwMode="auto">
            <a:xfrm>
              <a:off x="3807" y="1629"/>
              <a:ext cx="420" cy="42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1600">
                  <a:solidFill>
                    <a:srgbClr val="FFFFFF"/>
                  </a:solidFill>
                  <a:ea typeface="宋体" panose="02010600030101010101" pitchFamily="2" charset="-122"/>
                </a:rPr>
                <a:t>地球</a:t>
              </a:r>
            </a:p>
          </p:txBody>
        </p:sp>
        <p:sp>
          <p:nvSpPr>
            <p:cNvPr id="10250" name="Freeform 10"/>
            <p:cNvSpPr>
              <a:spLocks/>
            </p:cNvSpPr>
            <p:nvPr/>
          </p:nvSpPr>
          <p:spPr bwMode="auto">
            <a:xfrm>
              <a:off x="3492" y="1709"/>
              <a:ext cx="341" cy="185"/>
            </a:xfrm>
            <a:custGeom>
              <a:avLst/>
              <a:gdLst>
                <a:gd name="T0" fmla="*/ 0 w 624"/>
                <a:gd name="T1" fmla="*/ 102 h 336"/>
                <a:gd name="T2" fmla="*/ 43 w 624"/>
                <a:gd name="T3" fmla="*/ 73 h 336"/>
                <a:gd name="T4" fmla="*/ 43 w 624"/>
                <a:gd name="T5" fmla="*/ 29 h 336"/>
                <a:gd name="T6" fmla="*/ 14 w 624"/>
                <a:gd name="T7" fmla="*/ 0 h 336"/>
                <a:gd name="T8" fmla="*/ 186 w 624"/>
                <a:gd name="T9" fmla="*/ 43 h 336"/>
                <a:gd name="T10" fmla="*/ 172 w 624"/>
                <a:gd name="T11" fmla="*/ 88 h 336"/>
                <a:gd name="T12" fmla="*/ 0 w 624"/>
                <a:gd name="T13" fmla="*/ 102 h 3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24"/>
                <a:gd name="T22" fmla="*/ 0 h 336"/>
                <a:gd name="T23" fmla="*/ 624 w 624"/>
                <a:gd name="T24" fmla="*/ 336 h 3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24" h="336">
                  <a:moveTo>
                    <a:pt x="0" y="336"/>
                  </a:moveTo>
                  <a:lnTo>
                    <a:pt x="144" y="240"/>
                  </a:lnTo>
                  <a:lnTo>
                    <a:pt x="144" y="96"/>
                  </a:lnTo>
                  <a:lnTo>
                    <a:pt x="48" y="0"/>
                  </a:lnTo>
                  <a:lnTo>
                    <a:pt x="624" y="144"/>
                  </a:lnTo>
                  <a:lnTo>
                    <a:pt x="576" y="288"/>
                  </a:lnTo>
                  <a:lnTo>
                    <a:pt x="0" y="336"/>
                  </a:lnTo>
                  <a:close/>
                </a:path>
              </a:pathLst>
            </a:custGeom>
            <a:solidFill>
              <a:srgbClr val="FF00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2EC2"/>
                </a:solidFill>
              </a:endParaRPr>
            </a:p>
          </p:txBody>
        </p:sp>
        <p:grpSp>
          <p:nvGrpSpPr>
            <p:cNvPr id="10251" name="Group 11"/>
            <p:cNvGrpSpPr>
              <a:grpSpLocks/>
            </p:cNvGrpSpPr>
            <p:nvPr/>
          </p:nvGrpSpPr>
          <p:grpSpPr bwMode="auto">
            <a:xfrm>
              <a:off x="1639" y="1232"/>
              <a:ext cx="2284" cy="821"/>
              <a:chOff x="192" y="864"/>
              <a:chExt cx="4176" cy="1488"/>
            </a:xfrm>
          </p:grpSpPr>
          <p:sp>
            <p:nvSpPr>
              <p:cNvPr id="10270" name="Line 12"/>
              <p:cNvSpPr>
                <a:spLocks noChangeShapeType="1"/>
              </p:cNvSpPr>
              <p:nvPr/>
            </p:nvSpPr>
            <p:spPr bwMode="auto">
              <a:xfrm>
                <a:off x="192" y="864"/>
                <a:ext cx="4176" cy="10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0271" name="Line 13"/>
              <p:cNvSpPr>
                <a:spLocks noChangeShapeType="1"/>
              </p:cNvSpPr>
              <p:nvPr/>
            </p:nvSpPr>
            <p:spPr bwMode="auto">
              <a:xfrm flipV="1">
                <a:off x="192" y="2016"/>
                <a:ext cx="3936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0272" name="Line 14"/>
              <p:cNvSpPr>
                <a:spLocks noChangeShapeType="1"/>
              </p:cNvSpPr>
              <p:nvPr/>
            </p:nvSpPr>
            <p:spPr bwMode="auto">
              <a:xfrm>
                <a:off x="1728" y="1248"/>
                <a:ext cx="336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0273" name="Line 15"/>
              <p:cNvSpPr>
                <a:spLocks noChangeShapeType="1"/>
              </p:cNvSpPr>
              <p:nvPr/>
            </p:nvSpPr>
            <p:spPr bwMode="auto">
              <a:xfrm>
                <a:off x="816" y="1296"/>
                <a:ext cx="2544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0274" name="Line 16"/>
              <p:cNvSpPr>
                <a:spLocks noChangeShapeType="1"/>
              </p:cNvSpPr>
              <p:nvPr/>
            </p:nvSpPr>
            <p:spPr bwMode="auto">
              <a:xfrm>
                <a:off x="912" y="1776"/>
                <a:ext cx="240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0275" name="Line 17"/>
              <p:cNvSpPr>
                <a:spLocks noChangeShapeType="1"/>
              </p:cNvSpPr>
              <p:nvPr/>
            </p:nvSpPr>
            <p:spPr bwMode="auto">
              <a:xfrm>
                <a:off x="1776" y="1488"/>
                <a:ext cx="192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0276" name="Line 18"/>
              <p:cNvSpPr>
                <a:spLocks noChangeShapeType="1"/>
              </p:cNvSpPr>
              <p:nvPr/>
            </p:nvSpPr>
            <p:spPr bwMode="auto">
              <a:xfrm>
                <a:off x="1632" y="1824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 sz="2800" b="1">
                  <a:solidFill>
                    <a:srgbClr val="002EC2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10252" name="Group 19"/>
            <p:cNvGrpSpPr>
              <a:grpSpLocks/>
            </p:cNvGrpSpPr>
            <p:nvPr/>
          </p:nvGrpSpPr>
          <p:grpSpPr bwMode="auto">
            <a:xfrm>
              <a:off x="1156" y="2291"/>
              <a:ext cx="3097" cy="821"/>
              <a:chOff x="0" y="2448"/>
              <a:chExt cx="5664" cy="1488"/>
            </a:xfrm>
          </p:grpSpPr>
          <p:sp>
            <p:nvSpPr>
              <p:cNvPr id="10267" name="Oval 20"/>
              <p:cNvSpPr>
                <a:spLocks noChangeArrowheads="1"/>
              </p:cNvSpPr>
              <p:nvPr/>
            </p:nvSpPr>
            <p:spPr bwMode="auto">
              <a:xfrm>
                <a:off x="0" y="2448"/>
                <a:ext cx="1584" cy="1488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r>
                  <a:rPr lang="zh-CN" altLang="en-US" sz="3200">
                    <a:solidFill>
                      <a:srgbClr val="000000"/>
                    </a:solidFill>
                    <a:ea typeface="宋体" panose="02010600030101010101" pitchFamily="2" charset="-122"/>
                  </a:rPr>
                  <a:t>太阳</a:t>
                </a:r>
              </a:p>
            </p:txBody>
          </p:sp>
          <p:sp>
            <p:nvSpPr>
              <p:cNvPr id="10268" name="Oval 21"/>
              <p:cNvSpPr>
                <a:spLocks noChangeArrowheads="1"/>
              </p:cNvSpPr>
              <p:nvPr/>
            </p:nvSpPr>
            <p:spPr bwMode="auto">
              <a:xfrm>
                <a:off x="5328" y="3264"/>
                <a:ext cx="336" cy="33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r>
                  <a:rPr lang="zh-CN" altLang="en-US" sz="1600" b="0">
                    <a:solidFill>
                      <a:srgbClr val="0066CC"/>
                    </a:solidFill>
                    <a:latin typeface="Arial" panose="020B0604020202020204" pitchFamily="34" charset="0"/>
                    <a:ea typeface="宋体" panose="02010600030101010101" pitchFamily="2" charset="-122"/>
                  </a:rPr>
                  <a:t>月</a:t>
                </a:r>
                <a:r>
                  <a:rPr lang="zh-CN" altLang="en-US" sz="1600" b="0">
                    <a:solidFill>
                      <a:srgbClr val="0066CC"/>
                    </a:solidFill>
                    <a:ea typeface="宋体" panose="02010600030101010101" pitchFamily="2" charset="-122"/>
                  </a:rPr>
                  <a:t>球</a:t>
                </a:r>
              </a:p>
            </p:txBody>
          </p:sp>
          <p:sp>
            <p:nvSpPr>
              <p:cNvPr id="10269" name="Oval 22"/>
              <p:cNvSpPr>
                <a:spLocks noChangeArrowheads="1"/>
              </p:cNvSpPr>
              <p:nvPr/>
            </p:nvSpPr>
            <p:spPr bwMode="auto">
              <a:xfrm>
                <a:off x="4128" y="3048"/>
                <a:ext cx="672" cy="672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1pPr>
                <a:lvl2pPr marL="742950" indent="-28575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2pPr>
                <a:lvl3pPr marL="11430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3pPr>
                <a:lvl4pPr marL="16002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4pPr>
                <a:lvl5pPr marL="2057400" indent="-228600" eaLnBrk="0" hangingPunct="0"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 sz="28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楷体_GB2312" pitchFamily="49" charset="-122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r>
                  <a:rPr lang="zh-CN" altLang="en-US">
                    <a:solidFill>
                      <a:srgbClr val="FFFFFF"/>
                    </a:solidFill>
                    <a:ea typeface="宋体" panose="02010600030101010101" pitchFamily="2" charset="-122"/>
                  </a:rPr>
                  <a:t>地球</a:t>
                </a:r>
              </a:p>
            </p:txBody>
          </p:sp>
        </p:grpSp>
        <p:sp>
          <p:nvSpPr>
            <p:cNvPr id="10253" name="Line 24"/>
            <p:cNvSpPr>
              <a:spLocks noChangeShapeType="1"/>
            </p:cNvSpPr>
            <p:nvPr/>
          </p:nvSpPr>
          <p:spPr bwMode="auto">
            <a:xfrm>
              <a:off x="1655" y="2291"/>
              <a:ext cx="2651" cy="4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10254" name="Line 25"/>
            <p:cNvSpPr>
              <a:spLocks noChangeShapeType="1"/>
            </p:cNvSpPr>
            <p:nvPr/>
          </p:nvSpPr>
          <p:spPr bwMode="auto">
            <a:xfrm flipV="1">
              <a:off x="1602" y="2953"/>
              <a:ext cx="2704" cy="1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10255" name="Line 26"/>
            <p:cNvSpPr>
              <a:spLocks noChangeShapeType="1"/>
            </p:cNvSpPr>
            <p:nvPr/>
          </p:nvSpPr>
          <p:spPr bwMode="auto">
            <a:xfrm>
              <a:off x="2010" y="2568"/>
              <a:ext cx="1414" cy="1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10256" name="Line 27"/>
            <p:cNvSpPr>
              <a:spLocks noChangeShapeType="1"/>
            </p:cNvSpPr>
            <p:nvPr/>
          </p:nvSpPr>
          <p:spPr bwMode="auto">
            <a:xfrm>
              <a:off x="1996" y="2874"/>
              <a:ext cx="13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10257" name="Line 28"/>
            <p:cNvSpPr>
              <a:spLocks noChangeShapeType="1"/>
            </p:cNvSpPr>
            <p:nvPr/>
          </p:nvSpPr>
          <p:spPr bwMode="auto">
            <a:xfrm>
              <a:off x="2442" y="2423"/>
              <a:ext cx="158" cy="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10258" name="Line 29"/>
            <p:cNvSpPr>
              <a:spLocks noChangeShapeType="1"/>
            </p:cNvSpPr>
            <p:nvPr/>
          </p:nvSpPr>
          <p:spPr bwMode="auto">
            <a:xfrm>
              <a:off x="2336" y="2614"/>
              <a:ext cx="363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10259" name="Line 30"/>
            <p:cNvSpPr>
              <a:spLocks noChangeShapeType="1"/>
            </p:cNvSpPr>
            <p:nvPr/>
          </p:nvSpPr>
          <p:spPr bwMode="auto">
            <a:xfrm>
              <a:off x="2416" y="2874"/>
              <a:ext cx="15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10260" name="Line 31"/>
            <p:cNvSpPr>
              <a:spLocks noChangeShapeType="1"/>
            </p:cNvSpPr>
            <p:nvPr/>
          </p:nvSpPr>
          <p:spPr bwMode="auto">
            <a:xfrm>
              <a:off x="2416" y="3059"/>
              <a:ext cx="21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10261" name="Text Box 32"/>
            <p:cNvSpPr txBox="1">
              <a:spLocks noChangeArrowheads="1"/>
            </p:cNvSpPr>
            <p:nvPr/>
          </p:nvSpPr>
          <p:spPr bwMode="auto">
            <a:xfrm>
              <a:off x="2495" y="2158"/>
              <a:ext cx="80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3200">
                  <a:solidFill>
                    <a:srgbClr val="0066CC"/>
                  </a:solidFill>
                  <a:ea typeface="宋体" panose="02010600030101010101" pitchFamily="2" charset="-122"/>
                </a:rPr>
                <a:t>月食</a:t>
              </a:r>
            </a:p>
          </p:txBody>
        </p:sp>
        <p:sp>
          <p:nvSpPr>
            <p:cNvPr id="10262" name="Freeform 33"/>
            <p:cNvSpPr>
              <a:spLocks/>
            </p:cNvSpPr>
            <p:nvPr/>
          </p:nvSpPr>
          <p:spPr bwMode="auto">
            <a:xfrm>
              <a:off x="3833" y="1788"/>
              <a:ext cx="27" cy="53"/>
            </a:xfrm>
            <a:custGeom>
              <a:avLst/>
              <a:gdLst>
                <a:gd name="T0" fmla="*/ 0 w 48"/>
                <a:gd name="T1" fmla="*/ 0 h 96"/>
                <a:gd name="T2" fmla="*/ 15 w 48"/>
                <a:gd name="T3" fmla="*/ 29 h 96"/>
                <a:gd name="T4" fmla="*/ 0 w 48"/>
                <a:gd name="T5" fmla="*/ 0 h 96"/>
                <a:gd name="T6" fmla="*/ 0 60000 65536"/>
                <a:gd name="T7" fmla="*/ 0 60000 65536"/>
                <a:gd name="T8" fmla="*/ 0 60000 65536"/>
                <a:gd name="T9" fmla="*/ 0 w 48"/>
                <a:gd name="T10" fmla="*/ 0 h 96"/>
                <a:gd name="T11" fmla="*/ 48 w 48"/>
                <a:gd name="T12" fmla="*/ 96 h 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96">
                  <a:moveTo>
                    <a:pt x="0" y="0"/>
                  </a:moveTo>
                  <a:cubicBezTo>
                    <a:pt x="0" y="0"/>
                    <a:pt x="48" y="96"/>
                    <a:pt x="48" y="96"/>
                  </a:cubicBezTo>
                  <a:cubicBezTo>
                    <a:pt x="48" y="96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00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2EC2"/>
                </a:solidFill>
              </a:endParaRPr>
            </a:p>
          </p:txBody>
        </p:sp>
        <p:sp>
          <p:nvSpPr>
            <p:cNvPr id="10263" name="Oval 34"/>
            <p:cNvSpPr>
              <a:spLocks noChangeArrowheads="1"/>
            </p:cNvSpPr>
            <p:nvPr/>
          </p:nvSpPr>
          <p:spPr bwMode="auto">
            <a:xfrm>
              <a:off x="3394" y="1702"/>
              <a:ext cx="183" cy="18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2000" b="0">
                  <a:solidFill>
                    <a:srgbClr val="0066CC"/>
                  </a:solidFill>
                  <a:ea typeface="宋体" panose="02010600030101010101" pitchFamily="2" charset="-122"/>
                </a:rPr>
                <a:t>月球</a:t>
              </a:r>
            </a:p>
          </p:txBody>
        </p:sp>
        <p:sp>
          <p:nvSpPr>
            <p:cNvPr id="10264" name="Oval 35"/>
            <p:cNvSpPr>
              <a:spLocks noChangeArrowheads="1"/>
            </p:cNvSpPr>
            <p:nvPr/>
          </p:nvSpPr>
          <p:spPr bwMode="auto">
            <a:xfrm>
              <a:off x="3800" y="1788"/>
              <a:ext cx="40" cy="8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2EC2"/>
                </a:solidFill>
              </a:endParaRPr>
            </a:p>
          </p:txBody>
        </p:sp>
        <p:sp>
          <p:nvSpPr>
            <p:cNvPr id="10265" name="Line 36"/>
            <p:cNvSpPr>
              <a:spLocks noChangeShapeType="1"/>
            </p:cNvSpPr>
            <p:nvPr/>
          </p:nvSpPr>
          <p:spPr bwMode="auto">
            <a:xfrm flipH="1">
              <a:off x="3518" y="1577"/>
              <a:ext cx="53" cy="7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  <p:sp>
          <p:nvSpPr>
            <p:cNvPr id="10266" name="Line 37"/>
            <p:cNvSpPr>
              <a:spLocks noChangeShapeType="1"/>
            </p:cNvSpPr>
            <p:nvPr/>
          </p:nvSpPr>
          <p:spPr bwMode="auto">
            <a:xfrm>
              <a:off x="2381" y="1979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2800" b="1">
                <a:solidFill>
                  <a:srgbClr val="002EC2"/>
                </a:solidFill>
                <a:ea typeface="楷体_GB2312" pitchFamily="49" charset="-122"/>
              </a:endParaRPr>
            </a:p>
          </p:txBody>
        </p:sp>
      </p:grpSp>
      <p:pic>
        <p:nvPicPr>
          <p:cNvPr id="10244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矩形 36"/>
          <p:cNvSpPr>
            <a:spLocks noChangeArrowheads="1"/>
          </p:cNvSpPr>
          <p:nvPr/>
        </p:nvSpPr>
        <p:spPr bwMode="auto">
          <a:xfrm>
            <a:off x="642938" y="5286375"/>
            <a:ext cx="7572375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16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</a:t>
            </a:r>
            <a:r>
              <a:rPr lang="zh-CN" altLang="en-US" sz="18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公元前1217年5月26日,居住在我国河南省安阳的人们,正在从事着各种各样的正常活动，可是一件惊人的事情发生了。人们仰望天空，之前光芒四射的太阳，突然产生了缺口，光色也暗淡下来。但是，在缺了很大一部分后，却又开始复原了。这就是人类历史上关于</a:t>
            </a:r>
            <a:r>
              <a:rPr lang="zh-CN" altLang="en-US" sz="1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日食</a:t>
            </a:r>
            <a:r>
              <a:rPr lang="zh-CN" altLang="en-US" sz="18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的最早记录。它刻在一片甲骨文上。</a:t>
            </a:r>
            <a:endParaRPr lang="zh-CN" altLang="en-US" sz="1800">
              <a:solidFill>
                <a:srgbClr val="002E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4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">
      <a:dk1>
        <a:srgbClr val="002EC2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009900"/>
      </a:accent2>
      <a:accent3>
        <a:srgbClr val="FFFFFF"/>
      </a:accent3>
      <a:accent4>
        <a:srgbClr val="0026A5"/>
      </a:accent4>
      <a:accent5>
        <a:srgbClr val="AAE2CA"/>
      </a:accent5>
      <a:accent6>
        <a:srgbClr val="008A00"/>
      </a:accent6>
      <a:hlink>
        <a:srgbClr val="CC3300"/>
      </a:hlink>
      <a:folHlink>
        <a:srgbClr val="008080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楷体_GB2312" pitchFamily="1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楷体_GB2312" pitchFamily="1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720</Words>
  <Application>Microsoft Office PowerPoint</Application>
  <PresentationFormat>全屏显示(4:3)</PresentationFormat>
  <Paragraphs>113</Paragraphs>
  <Slides>19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19</vt:i4>
      </vt:variant>
    </vt:vector>
  </HeadingPairs>
  <TitlesOfParts>
    <vt:vector size="34" baseType="lpstr">
      <vt:lpstr>MingLiU_HKSCS-ExtB</vt:lpstr>
      <vt:lpstr>方正姚体</vt:lpstr>
      <vt:lpstr>黑体</vt:lpstr>
      <vt:lpstr>华文琥珀</vt:lpstr>
      <vt:lpstr>华文细黑</vt:lpstr>
      <vt:lpstr>楷体</vt:lpstr>
      <vt:lpstr>楷体_GB2312</vt:lpstr>
      <vt:lpstr>隶书</vt:lpstr>
      <vt:lpstr>宋体</vt:lpstr>
      <vt:lpstr>Arial</vt:lpstr>
      <vt:lpstr>Calibri</vt:lpstr>
      <vt:lpstr>Calibri Light</vt:lpstr>
      <vt:lpstr>Times New Roman</vt:lpstr>
      <vt:lpstr>Office 主题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2</cp:revision>
  <dcterms:created xsi:type="dcterms:W3CDTF">2018-11-22T07:10:58Z</dcterms:created>
  <dcterms:modified xsi:type="dcterms:W3CDTF">2018-11-22T07:16:01Z</dcterms:modified>
</cp:coreProperties>
</file>