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  <p:sldId id="3999" r:id="rId40"/>
    <p:sldId id="4000" r:id="rId41"/>
    <p:sldId id="4001" r:id="rId42"/>
    <p:sldId id="4002" r:id="rId43"/>
    <p:sldId id="4003" r:id="rId44"/>
  </p:sldIdLst>
  <p:sldSz cx="9144000" cy="6858000" type="screen4x3"/>
  <p:notesSz cx="6858000" cy="9144000"/>
  <p:custDataLst>
    <p:tags r:id="rId4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第十一章  功和机械能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（2019·连云港）小明同学用20N的水平推力，将重为280N的购物车沿水平地面向前推动了10m，在此过程中，推力对购物车做功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J，购物车的重力做功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J；一个皮球落地后弹起，弹起的高度越来越低，皮球在运动过程中，机械能总量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（选填“增加”“减少”或“保持不变”）.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5982" y="305308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200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7387" y="2979420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8637" y="4021455"/>
            <a:ext cx="1612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减少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0205" y="4422140"/>
            <a:ext cx="4025900" cy="11779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（2019·乐山）在斜面上将一个重600N的物体匀速拉到高处，沿斜面向上的拉力F=400N，拉动的距离s=4.5m，提升高度h=1.8m，所用时间t=30s. 则拉力F做功的功率为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W，此过程中物体受到的摩擦力为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90032" y="2962910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60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73142" y="3502025"/>
            <a:ext cx="716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160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（2019·泸州）截至2019年4月14日，泸州云龙机场已开通31条航线. 从云龙机场飞往北京的某航班在水平跑道上加速的初始阶段，牵引力沿水平方向，大小为9.2×10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N，经过的路程为1000m，则牵引力所做的功为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J；若飞机发动机的效率为25%，在此过程中，消耗的汽油为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kg，这些汽油的体积为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．（取汽油的密度ρ=0.7×10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，汽油的热值q=4.6×10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J/kg）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30964" y="3259455"/>
            <a:ext cx="14560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9.2×10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7727" y="4264660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1572" y="475488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0.01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6530" y="4668520"/>
            <a:ext cx="4117340" cy="15271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如图甲所示，木块放在水平面上，用弹簧测力计沿水平方向拉木块使其做直线运动，两次拉动木块得到的s-t图像分别是图乙中的图线①、②. 两次对应的弹簧测力计示数分别为F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，两次拉力的功率分别为P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．则F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zh-CN" altLang="en-US" sz="2800" baseline="-250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．（均选填“＜”“=”或“＞”）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7939" y="3804920"/>
            <a:ext cx="385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25000" y="382905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＞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140" y="4149090"/>
            <a:ext cx="4808220" cy="1172210"/>
          </a:xfrm>
          <a:prstGeom prst="rect">
            <a:avLst/>
          </a:prstGeom>
        </p:spPr>
      </p:pic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160337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12．（2018·广州）如图所示，OQ是水平地面，物体在水平拉力作用下从O匀速直线运动到Q，OP段拉力F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为300 N，F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做的功为W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，功率为P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，PQ段拉力F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为200 N，F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做的功为W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，功率为P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，则（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W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&gt; W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		B． W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&lt; W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&gt; 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		D． 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&lt; 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endParaRPr lang="zh-CN" altLang="en-US" sz="2800" baseline="-250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6432" y="369887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1575" y="4881880"/>
            <a:ext cx="4141470" cy="1649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4881880"/>
            <a:ext cx="2174240" cy="15100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13．（2018·云南）如图甲所示，张华用水平推力F推置于水平地面上的木箱，在此过程中，推力F的大小随时间t变化的情况如图乙所示，木箱运动速度v的大小随时间t变化的情况如图丙所示，则1～3s木箱做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（选填“匀速”或“变速”）运动；3～5s推力对木箱做的功是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　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J.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5372" y="325183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变速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40867" y="4257040"/>
            <a:ext cx="716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400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9330" y="4823460"/>
            <a:ext cx="3767455" cy="13550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14. （2018·遂宁）小丽同学用水平力F拉动如图所示装置，使重100N的A物体4s内在水平地面上匀速运动了80cm，物体B重50N（物体B与A始终接触），此过程中地面受到的摩擦力为10N，弹簧测力计的示数为8N．若不计轮重、弹簧测力计重、绳重和绳与滑轮间摩擦，则滑轮移动的速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m/s，物体A受到B施加的摩擦力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（选填“水平向左”“水平向右”或“为零”），水平拉力F为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N，水平拉力F的功率为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W.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9192" y="3754120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4232" y="418147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水平向右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1472" y="458279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36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63317" y="5022850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3.6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15． （2019·德州）2018年10月24日，港珠澳大桥正式建成通车. 如图所示，一辆汽车行驶在其中一段长15km的直桥上，已知：汽车的总质量为1.5t（包括车、车上的人和物品等），轮胎与地面的总接触面积为0.2m2，汽车以90km/h的速度匀速通过大桥的这一段路段，行驶过程中受到的阻力为900N．（g取10N/kg），求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（1）汽车静止在水平地面时对地面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的压强；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（2）此过程中汽车牵引力所做的功；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（3）此过程中汽车牵引力做功的功率.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3190" y="4384675"/>
            <a:ext cx="1939925" cy="112522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08075" y="1337310"/>
            <a:ext cx="6942455" cy="4146550"/>
            <a:chOff x="1745" y="2106"/>
            <a:chExt cx="10933" cy="6530"/>
          </a:xfrm>
        </p:grpSpPr>
        <p:sp>
          <p:nvSpPr>
            <p:cNvPr id="3" name="文本框 2"/>
            <p:cNvSpPr txBox="1"/>
            <p:nvPr/>
          </p:nvSpPr>
          <p:spPr>
            <a:xfrm>
              <a:off x="1745" y="2106"/>
              <a:ext cx="10933" cy="6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解：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（1）汽车质量：m=1.5t＝1.5×10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kg，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其重力：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G=mg=1.5×10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kg×10N/kg=1.5×10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4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N，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汽车静止时对地面的压力：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F＝G=1.5×10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4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N，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汽车静止时对地面的压强：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87" y="7415"/>
              <a:ext cx="5948" cy="1221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108075" y="1337310"/>
            <a:ext cx="6942455" cy="3573780"/>
            <a:chOff x="1745" y="2106"/>
            <a:chExt cx="10933" cy="5628"/>
          </a:xfrm>
        </p:grpSpPr>
        <p:sp>
          <p:nvSpPr>
            <p:cNvPr id="3" name="文本框 2"/>
            <p:cNvSpPr txBox="1"/>
            <p:nvPr/>
          </p:nvSpPr>
          <p:spPr>
            <a:xfrm>
              <a:off x="1745" y="2106"/>
              <a:ext cx="10933" cy="462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（2）因为匀速通过大桥，所以牵引力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F＝f＝900N，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牵引力所做的功：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W＝Fs＝900N×15×10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3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m=1.35×10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7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J；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（3）汽车牵引力做功的功率：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146" y="5865"/>
              <a:ext cx="5978" cy="1869"/>
              <a:chOff x="2146" y="5865"/>
              <a:chExt cx="5978" cy="1869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59" y="6902"/>
                <a:ext cx="2594" cy="833"/>
              </a:xfrm>
              <a:prstGeom prst="rect">
                <a:avLst/>
              </a:prstGeom>
            </p:spPr>
          </p:pic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146" y="5865"/>
                <a:ext cx="5978" cy="115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2607945"/>
            <a:ext cx="743267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1.（2019·北京）如图为一名举重运动员做挺举连续动作时的几个状态图. 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104833" y="1657985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663" y="941070"/>
            <a:ext cx="743267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第1课时   功   功率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420" y="4156710"/>
            <a:ext cx="4041140" cy="129286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16. （2018·湖州）在拓展课上，小泉同学模拟某建筑工地上拉动工件的情景，设置了如图所示的滑轮组. 他用该滑轮组在4秒内将一个重为100牛的物体，沿着水平地面匀速拉动了2米. 人的拉力为18牛，物体移动时受到地面的摩擦力为物重的0.35倍，不计绳重及机械的摩擦. 求：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（1）人的拉力所做的功.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（2）人的拉力做功的功率.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（3）动滑轮受到的重力.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2330" y="4313555"/>
            <a:ext cx="1858010" cy="189928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08075" y="1337310"/>
            <a:ext cx="6942455" cy="3609975"/>
            <a:chOff x="1745" y="2106"/>
            <a:chExt cx="10933" cy="5685"/>
          </a:xfrm>
        </p:grpSpPr>
        <p:sp>
          <p:nvSpPr>
            <p:cNvPr id="3" name="文本框 2"/>
            <p:cNvSpPr txBox="1"/>
            <p:nvPr/>
          </p:nvSpPr>
          <p:spPr>
            <a:xfrm>
              <a:off x="1745" y="2106"/>
              <a:ext cx="10933" cy="462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解：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（1）由图知，n=2，则绳端移动的距离：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s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绳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=ns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物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=2×2m=4m，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人的拉力所做的功：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W=Fs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绳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=18N×4m=72J；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（2）拉力F做功的功率：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48" y="6595"/>
              <a:ext cx="4406" cy="119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08075" y="1337310"/>
            <a:ext cx="694245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（3）因为物体移动时受到地面的摩擦力为物重的0.35倍，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所以物体受到的摩擦力：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f=0.35G=0.35×100N=35N；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因物体匀速移动时处于平衡状态，物体受到的拉力F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拉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和摩擦力是一对平衡力，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所以，滑轮组对物体的拉力：F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拉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=f=35N，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不计绳重及机械的摩擦，由F=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1/n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（G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动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+F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拉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）可得，动滑轮的重力：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0000"/>
              </a:lnSpc>
            </a:pP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动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=nF-F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拉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=2×18N-35N=1N.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5150" y="3451225"/>
            <a:ext cx="3363595" cy="2885440"/>
          </a:xfrm>
          <a:prstGeom prst="rect">
            <a:avLst/>
          </a:prstGeom>
        </p:spPr>
      </p:pic>
      <p:sp>
        <p:nvSpPr>
          <p:cNvPr id="8194" name="TextBox 1"/>
          <p:cNvSpPr txBox="1"/>
          <p:nvPr/>
        </p:nvSpPr>
        <p:spPr>
          <a:xfrm>
            <a:off x="3104833" y="1657985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1012825"/>
            <a:ext cx="743267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课时   动能和势能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2464435"/>
            <a:ext cx="743267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1.（2019·乐山）下列关于能量转化的说法正确的是（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甲图中，风力发电将空气的动能转化为电能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乙图中，拉开的弹弓将石子弹出的过程，弹性势能增大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丙图中，“神舟五号”载人飞船成功返航，返回舱在减速着陆过程中机械能守恒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丁图中，水平路面上疾驰的汽车，将重力势能转化为动能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4642" y="528701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（2019·北京）下列说法不正确的是（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A．风力发电机可以将机械能转化为电能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B．太阳能电池可以将太阳能转化为电能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C．电暖气正常工作时，主要是将电能转化为机械能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D．电风扇正常工作时，主要是将电能转化为机械能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9347" y="153162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7225" y="3493770"/>
            <a:ext cx="2551430" cy="18434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（2019·潍坊）无人机已被应用于诸多领域，如图所示是一款四翼无人机. 在无人机匀速上升过程中，下列对其分析正确的是（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质量增加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动能增加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重力势能增加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机械能不变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6337" y="254508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4.（2019·临沂）如图是运动员参加射箭比赛时的场景，下列说法错误的是（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运动员将弓举起的过程对弓做功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弓被拉的越弯产生的弹力越小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弓被拉的越弯弹性势能越大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箭被射出说明力可以改变物体的运动状态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5155" y="4652010"/>
            <a:ext cx="2371090" cy="16344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71237" y="205486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4585" y="5187950"/>
            <a:ext cx="4624070" cy="12814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（2019·聊城）如图是探究“物体的动能跟哪些因素有关”的实验. 实验中，让同一铜球从斜面的不同高度由静止释放，撞击同一木块.下列说法正确的是（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该实验探究的是物体动能大小与高度的关系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该实验探究的是物体动能大小与质量的关系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该实验中，物体的动能是指木块B的动能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该实验结论可以解释为什么对机动车限速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4257" y="273685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6．（2019·荆州）如图，粗糙水平面AB与光滑斜面BC平滑连接，弹簧左端固定. 小木块P被压缩的弹簧弹出并冲上斜面BC的过程中（空气阻力忽略不计）.下列说法正确的是（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A．在弹簧恢复原状的过程中，弹簧的弹性势能全部转化为小木块P的动能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B．小木块P离开弹簧后在粗糙水平面AB上滑行时机械能守恒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C．小木块P在斜面上向上运动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时，动能减小，重力势能增加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小木块P运动到最高点时处于平衡状态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9265" y="4391660"/>
            <a:ext cx="3079750" cy="9378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62497" y="244792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881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从发力到上拉的过程中，运动员对杠铃不做功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从上拉到翻站的过程中，运动员对杠铃不做功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从翻站到上挺的过程中，运动员对杠铃不做功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举着杠铃稳定站立的过程中，运动员对杠铃不做功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7177" y="534162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0485" y="3893820"/>
            <a:ext cx="2387600" cy="21361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7．（2019·宜宾）用轻绳将小球系好后，固定在天花板上，做成一个摆，如图所示，小球在a、c之间往返运动，不计空气阻力，对小球从a点向右摆动到c点的过程，下列说法正确的是（　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A．小球的运动状态没有发生变化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B．小球所受重力的方向总是竖直向下的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小球的动能先减小后增大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小球的机械能不守恒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0227" y="328295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（2019·天水）“夏日荷花盛开，飘来阵阵花香”，这是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现象；“弓开如满月，箭去似流星”形容射箭运动员拉弓放箭的情形，那么在这个过程中弓的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能转化为箭的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9507" y="19964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扩散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92664" y="300164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弹性势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6859" y="3541395"/>
            <a:ext cx="6292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动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9.（2019·宿迁）会荡秋千的人，不用别人帮助，就能把秋千荡得很高. 做法是：当人从高处向下摆时，身体由直立变为下蹲，此过程降低重心高度，将更多的重力势能转化为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能；而从最低点向上摆时，用力将身体由下蹲变为直立，此过程克服身体重力做功，增加了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能. 如此循环往复，机械能越积越多，秋千就越荡越高.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5869" y="350329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67575" y="460438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机械（重力势） 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10．（2018·无锡）如图，弹簧的左端固定，右端连接一个小球，把它们套在光滑的水平杆上，a是压缩弹簧后小球静止释放的位置，b是弹簧原长时小球的位置，c是小球到达最右端的位置. 则小球从a运动到c的过程中，在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（选填“a”“b”或“c”）位置机械能最大；从b到c的过程中，小球的动能转化为弹簧的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2585" y="4746625"/>
            <a:ext cx="4116070" cy="1653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97434" y="3251835"/>
            <a:ext cx="3803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4109" y="474662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弹性势能　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0337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11.（2019·烟台）如图所示，小球沿轨道由静止A处经B、C运动到D处的过程中，忽略空气阻力和摩擦力，则（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小球在A处的动能等于在D处的动能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小球在A处的动能大于在D处的动能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小球在B处的机械能小于在C处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的机械能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小球在B处的机械能等于在C处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的机械能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9350" y="4335780"/>
            <a:ext cx="2327910" cy="17640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52597" y="266192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12.（2018·襄阳）在排球比赛中，小明把排球竖直向上抛出，排球在运动中动能E随时间t变化的图像最接近的是（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5235" y="3289935"/>
            <a:ext cx="4112895" cy="25920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10152" y="250761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3555" y="4191635"/>
            <a:ext cx="2705100" cy="20675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 （2018·青岛）利用如图所示装置研究电功，电动机工作时两端电压为6V，通过的电流为1A，在5s内将质量为4kg的重物匀速提升0.6m. 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重物上升过程中动能转化为重力势能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重物增加的机械能是由电能转化来的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此过程中电动机消耗的电能为300J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此过程中电动机对重物做的功等于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电流做的功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8612" y="278384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14. 如图所示，质量为40g的金属小球从导轨的a处自由滑下，依次经过b处、c处，到达d处时恰好停下. 在从a到b的过程中，重力做功为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J；在整个运动过程中，小球克服导轨摩擦消耗的机械能为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3175" y="4233545"/>
            <a:ext cx="3205480" cy="1693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48742" y="300037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2437" y="3503295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0.12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2889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15.小宇看到南平到武夷山高速公路旁的限速牌如图甲，小宇猜想限速的原因可能是：车辆的动能越大，发生交通事故后果越严重．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（1）探究小宇的猜想，如图乙所示让铁球从斜面上撞击木块，记录的实验数据如下表：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210" y="4259580"/>
            <a:ext cx="4291965" cy="1442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175" y="4152265"/>
            <a:ext cx="3459480" cy="151384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①为了使铁球到达斜面底端时速度相同，小宇将质量不等的铁球从斜面的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高度释放.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②物理学中将不易直接测量的量转化为可感知、可量度的量，这种研究方法叫转化法．实验时铁球从斜面上释放，通过改变铁球的质量、速度，比较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来反映铁球动能的大小．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③探究动能与速度、质量的关系，综合表中实验数据可得出的结论是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0522" y="169481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同一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8774" y="3754120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木块被撞击后运动的距离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6615" y="5226685"/>
            <a:ext cx="722820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速度越大，质量越大，动能就越大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7513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（2018·盐城）小明将掉在地面上的物理书捡起来放在课桌上，他对课本所做功最接近于（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0.02J	    			B． 2J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0.2J	          	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20J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2927" y="275145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8811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（2）下列实例中与此实验研究方法相同的是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推导密度公式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认识电流时，用水流进行类比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用吸引大头针数目来判定电磁铁磁性的强弱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（3）小宇通过互联网找到一幅车的质量与限制车速关系的坐标图像．如图所示，请你判断车辆的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越大，限制车速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（选填“越大”或“越小”）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4642" y="191325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6627" y="50247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质量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21377" y="50247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越小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818640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用50N的力将重4N的球踢出去，球滚20米远停下．则踢球的力所做功的大小为（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1000J      	B． 80J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1080J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条件不够，无法确定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2757" y="23475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 （2017·怀化）小张用40N的推力将重力为100N的物体沿水平方向匀速推动了10m，则小张对物体所做的功是（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400 J        		B． 600 J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1000 J           	D． 1400 J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86607" y="253619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60337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下列关于功率的说法正确的是（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做功多的机械，功率一定大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机械效率高的机械，功率一定大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做功快的机械，功率一定大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做功时间短的机械，功率一定大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8762" y="170688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为了迎接体育中考，很多男生加强了引体向上的训练，如果想粗略测量某位同学引体向上运动的功率时，下列物理量不需要测量的是（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小明的质量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单杠的高度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每次身体上升的高度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做引体向上的时间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0657" y="302577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74688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小强同学家住在花园小区3号楼五楼．放学后，他从一楼上到五楼共用了20s．若小强及书包总重为400N，每层楼的高度为3m，则他上楼的功率为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　　　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W.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4997" y="3277235"/>
            <a:ext cx="716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240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5336</Words>
  <Application>WPS 演示</Application>
  <PresentationFormat>自定义</PresentationFormat>
  <Paragraphs>296</Paragraphs>
  <Slides>41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