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vml" ContentType="application/vnd.openxmlformats-officedocument.vmlDrawing"/>
  <Default Extension="bin" ContentType="application/vnd.openxmlformats-officedocument.oleObject"/>
  <Default Extension="fntdata" ContentType="application/x-fontdata"/>
  <Default Extension="png" ContentType="image/png"/>
  <Default Extension="wmf" ContentType="image/x-wmf"/>
  <Default Extension="gif" ContentType="image/gif"/>
  <Default Extension="svg" ContentType="image/svg"/>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embedTrueTypeFonts="1" saveSubsetFonts="1">
  <p:sldMasterIdLst>
    <p:sldMasterId id="2147483648" r:id="rId2"/>
    <p:sldMasterId id="2147483654" r:id="rId3"/>
  </p:sldMasterIdLst>
  <p:notesMasterIdLst>
    <p:notesMasterId r:id="rId4"/>
  </p:notesMasterIdLst>
  <p:handoutMasterIdLst>
    <p:handoutMasterId r:id="rId5"/>
  </p:handoutMasterIdLst>
  <p:sldIdLst>
    <p:sldId id="1488" r:id="rId6"/>
    <p:sldId id="1489" r:id="rId7"/>
    <p:sldId id="1490" r:id="rId8"/>
    <p:sldId id="1491" r:id="rId9"/>
    <p:sldId id="1492" r:id="rId10"/>
    <p:sldId id="1493" r:id="rId11"/>
    <p:sldId id="1494" r:id="rId12"/>
    <p:sldId id="1495" r:id="rId13"/>
    <p:sldId id="1496" r:id="rId14"/>
    <p:sldId id="1497" r:id="rId15"/>
    <p:sldId id="1498" r:id="rId16"/>
    <p:sldId id="1499" r:id="rId17"/>
    <p:sldId id="1500" r:id="rId18"/>
    <p:sldId id="1501" r:id="rId19"/>
    <p:sldId id="1502" r:id="rId20"/>
    <p:sldId id="1503" r:id="rId21"/>
    <p:sldId id="1504" r:id="rId22"/>
    <p:sldId id="1505" r:id="rId23"/>
    <p:sldId id="1506" r:id="rId24"/>
    <p:sldId id="1507" r:id="rId25"/>
    <p:sldId id="1508" r:id="rId26"/>
    <p:sldId id="1509" r:id="rId27"/>
    <p:sldId id="1510" r:id="rId28"/>
    <p:sldId id="1511" r:id="rId29"/>
    <p:sldId id="1512" r:id="rId30"/>
    <p:sldId id="1513" r:id="rId31"/>
    <p:sldId id="1514" r:id="rId32"/>
  </p:sldIdLst>
  <p:sldSz cx="12192000" cy="6858000"/>
  <p:notesSz cx="6858000" cy="9144000"/>
  <p:embeddedFontLst>
    <p:embeddedFont>
      <p:font typeface="方正大标宋简体" panose="02000000000000000000" charset="-122"/>
      <p:regular r:id="rId34"/>
    </p:embeddedFont>
    <p:embeddedFont>
      <p:font typeface="黑体" panose="02010609060101010101" charset="-122"/>
      <p:regular r:id="rId35"/>
    </p:embeddedFont>
    <p:embeddedFont>
      <p:font typeface="楷体" panose="02010609060101010101" pitchFamily="49" charset="-122"/>
      <p:regular r:id="rId36"/>
    </p:embeddedFont>
    <p:embeddedFont>
      <p:font typeface="微软雅黑" panose="020B0503020204020204" charset="-122"/>
      <p:regular r:id="rId37"/>
    </p:embeddedFont>
    <p:embeddedFont>
      <p:font typeface="Calibri" panose="020F0502020204030204" charset="0"/>
      <p:regular r:id="rId38"/>
      <p:bold r:id="rId39"/>
      <p:italic r:id="rId40"/>
      <p:boldItalic r:id="rId41"/>
    </p:embeddedFont>
    <p:embeddedFont>
      <p:font typeface="新宋体" panose="02010609030101010101" charset="-122"/>
      <p:regular r:id="rId42"/>
    </p:embeddedFont>
  </p:embeddedFontLst>
  <p:custDataLst>
    <p:tags r:id="rId33"/>
  </p:custDataLst>
  <p:defaultTex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528" userDrawn="1">
          <p15:clr>
            <a:srgbClr val="A4A3A4"/>
          </p15:clr>
        </p15:guide>
        <p15:guide id="2" pos="3646" userDrawn="1">
          <p15:clr>
            <a:srgbClr val="A4A3A4"/>
          </p15:clr>
        </p15:guide>
      </p15:sldGuideLst>
    </p:ext>
  </p:extLst>
</p:presentation>
</file>

<file path=ppt/commentAuthors.xml><?xml version="1.0" encoding="utf-8"?>
<p:cmAuthorLst xmlns:p="http://schemas.openxmlformats.org/presentationml/2006/main">
  <p:cmAuthor id="1" name="作者" initials="作" lastIdx="0" clrIdx="1"/>
  <p:cmAuthor id="2" name="xjj" initials="x" lastIdx="0" clrIdx="1"/>
  <p:cmAuthor id="3" name="lenovo" initials="l" lastIdx="0" clrIdx="2"/>
  <p:cmAuthor id="4" name="admin" initials="a" lastIdx="0" clrIdx="3"/>
  <p:cmAuthor id="5" name="Administrator" initials="A" lastIdx="0" clrIdx="4"/>
  <p:cmAuthor id="6" name="夏风sunny" initials="夏" lastIdx="0" clrIdx="5"/>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3778"/>
    <p:restoredTop sz="94660"/>
  </p:normalViewPr>
  <p:slideViewPr>
    <p:cSldViewPr snapToGrid="0" showGuides="1">
      <p:cViewPr varScale="1">
        <p:scale>
          <a:sx n="99" d="100"/>
          <a:sy n="99" d="100"/>
        </p:scale>
        <p:origin x="84" y="582"/>
      </p:cViewPr>
      <p:guideLst>
        <p:guide orient="horz" pos="3528"/>
        <p:guide pos="3646"/>
      </p:guideLst>
    </p:cSldViewPr>
  </p:slideViewPr>
  <p:notesTextViewPr>
    <p:cViewPr>
      <p:scale>
        <a:sx n="3" d="2"/>
        <a:sy n="3" d="2"/>
      </p:scale>
      <p:origin x="0" y="0"/>
    </p:cViewPr>
  </p:notesTextViewPr>
  <p:notesViewPr>
    <p:cSldViewPr>
      <p:cViewPr>
        <p:scale>
          <a:sx n="1" d="100"/>
          <a:sy n="1" d="100"/>
        </p:scale>
        <p:origin x="0" y="0"/>
      </p:cViewPr>
    </p:cSldViewPr>
  </p:notesViewPr>
  <p:gridSpacing cx="72000" cy="720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5.xml" /><Relationship Id="rId11" Type="http://schemas.openxmlformats.org/officeDocument/2006/relationships/slide" Target="slides/slide6.xml" /><Relationship Id="rId12" Type="http://schemas.openxmlformats.org/officeDocument/2006/relationships/slide" Target="slides/slide7.xml" /><Relationship Id="rId13" Type="http://schemas.openxmlformats.org/officeDocument/2006/relationships/slide" Target="slides/slide8.xml" /><Relationship Id="rId14" Type="http://schemas.openxmlformats.org/officeDocument/2006/relationships/slide" Target="slides/slide9.xml" /><Relationship Id="rId15" Type="http://schemas.openxmlformats.org/officeDocument/2006/relationships/slide" Target="slides/slide10.xml" /><Relationship Id="rId16" Type="http://schemas.openxmlformats.org/officeDocument/2006/relationships/slide" Target="slides/slide11.xml" /><Relationship Id="rId17" Type="http://schemas.openxmlformats.org/officeDocument/2006/relationships/slide" Target="slides/slide12.xml" /><Relationship Id="rId18" Type="http://schemas.openxmlformats.org/officeDocument/2006/relationships/slide" Target="slides/slide13.xml" /><Relationship Id="rId19" Type="http://schemas.openxmlformats.org/officeDocument/2006/relationships/slide" Target="slides/slide14.xml" /><Relationship Id="rId2" Type="http://schemas.openxmlformats.org/officeDocument/2006/relationships/slideMaster" Target="slideMasters/slideMaster1.xml" /><Relationship Id="rId20" Type="http://schemas.openxmlformats.org/officeDocument/2006/relationships/slide" Target="slides/slide15.xml" /><Relationship Id="rId21" Type="http://schemas.openxmlformats.org/officeDocument/2006/relationships/slide" Target="slides/slide16.xml" /><Relationship Id="rId22" Type="http://schemas.openxmlformats.org/officeDocument/2006/relationships/slide" Target="slides/slide17.xml" /><Relationship Id="rId23" Type="http://schemas.openxmlformats.org/officeDocument/2006/relationships/slide" Target="slides/slide18.xml" /><Relationship Id="rId24" Type="http://schemas.openxmlformats.org/officeDocument/2006/relationships/slide" Target="slides/slide19.xml" /><Relationship Id="rId25" Type="http://schemas.openxmlformats.org/officeDocument/2006/relationships/slide" Target="slides/slide20.xml" /><Relationship Id="rId26" Type="http://schemas.openxmlformats.org/officeDocument/2006/relationships/slide" Target="slides/slide21.xml" /><Relationship Id="rId27" Type="http://schemas.openxmlformats.org/officeDocument/2006/relationships/slide" Target="slides/slide22.xml" /><Relationship Id="rId28" Type="http://schemas.openxmlformats.org/officeDocument/2006/relationships/slide" Target="slides/slide23.xml" /><Relationship Id="rId29" Type="http://schemas.openxmlformats.org/officeDocument/2006/relationships/slide" Target="slides/slide24.xml" /><Relationship Id="rId3" Type="http://schemas.openxmlformats.org/officeDocument/2006/relationships/slideMaster" Target="slideMasters/slideMaster2.xml" /><Relationship Id="rId30" Type="http://schemas.openxmlformats.org/officeDocument/2006/relationships/slide" Target="slides/slide25.xml" /><Relationship Id="rId31" Type="http://schemas.openxmlformats.org/officeDocument/2006/relationships/slide" Target="slides/slide26.xml" /><Relationship Id="rId32" Type="http://schemas.openxmlformats.org/officeDocument/2006/relationships/slide" Target="slides/slide27.xml" /><Relationship Id="rId33" Type="http://schemas.openxmlformats.org/officeDocument/2006/relationships/tags" Target="tags/tag276.xml" /><Relationship Id="rId34" Type="http://schemas.openxmlformats.org/officeDocument/2006/relationships/font" Target="fonts/font1.fntdata" /><Relationship Id="rId35" Type="http://schemas.openxmlformats.org/officeDocument/2006/relationships/font" Target="fonts/font2.fntdata" /><Relationship Id="rId36" Type="http://schemas.openxmlformats.org/officeDocument/2006/relationships/font" Target="fonts/font3.fntdata" /><Relationship Id="rId37" Type="http://schemas.openxmlformats.org/officeDocument/2006/relationships/font" Target="fonts/font4.fntdata" /><Relationship Id="rId38" Type="http://schemas.openxmlformats.org/officeDocument/2006/relationships/font" Target="fonts/font5.fntdata" /><Relationship Id="rId39" Type="http://schemas.openxmlformats.org/officeDocument/2006/relationships/font" Target="fonts/font6.fntdata" /><Relationship Id="rId4" Type="http://schemas.openxmlformats.org/officeDocument/2006/relationships/notesMaster" Target="notesMasters/notesMaster1.xml" /><Relationship Id="rId40" Type="http://schemas.openxmlformats.org/officeDocument/2006/relationships/font" Target="fonts/font7.fntdata" /><Relationship Id="rId41" Type="http://schemas.openxmlformats.org/officeDocument/2006/relationships/font" Target="fonts/font8.fntdata" /><Relationship Id="rId42" Type="http://schemas.openxmlformats.org/officeDocument/2006/relationships/font" Target="fonts/font9.fntdata"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heme" Target="theme/theme1.xml" /><Relationship Id="rId46" Type="http://schemas.openxmlformats.org/officeDocument/2006/relationships/tableStyles" Target="tableStyles.xml" /><Relationship Id="rId5" Type="http://schemas.openxmlformats.org/officeDocument/2006/relationships/handoutMaster" Target="handoutMasters/handoutMaster1.xml" /><Relationship Id="rId6" Type="http://schemas.openxmlformats.org/officeDocument/2006/relationships/slide" Target="slides/slide1.xml" /><Relationship Id="rId7" Type="http://schemas.openxmlformats.org/officeDocument/2006/relationships/slide" Target="slides/slide2.xml" /><Relationship Id="rId8" Type="http://schemas.openxmlformats.org/officeDocument/2006/relationships/slide" Target="slides/slide3.xml" /><Relationship Id="rId9" Type="http://schemas.openxmlformats.org/officeDocument/2006/relationships/slide" Target="slides/slide4.xml" /></Relationships>
</file>

<file path=ppt/drawings/_rels/vmlDrawing1.vml.rels>&#65279;<?xml version="1.0" encoding="utf-8" standalone="yes"?><Relationships xmlns="http://schemas.openxmlformats.org/package/2006/relationships"><Relationship Id="rId1" Type="http://schemas.openxmlformats.org/officeDocument/2006/relationships/image" Target="../media/image24.wmf" /><Relationship Id="rId2" Type="http://schemas.openxmlformats.org/officeDocument/2006/relationships/image" Target="../media/image25.wmf" /></Relationships>
</file>

<file path=ppt/drawings/_rels/vmlDrawing2.vml.rels>&#65279;<?xml version="1.0" encoding="utf-8" standalone="yes"?><Relationships xmlns="http://schemas.openxmlformats.org/package/2006/relationships"><Relationship Id="rId1" Type="http://schemas.openxmlformats.org/officeDocument/2006/relationships/image" Target="../media/image34.wmf" /><Relationship Id="rId2" Type="http://schemas.openxmlformats.org/officeDocument/2006/relationships/image" Target="../media/image35.wmf" /></Relationships>
</file>

<file path=ppt/drawings/_rels/vmlDrawing3.vml.rels>&#65279;<?xml version="1.0" encoding="utf-8" standalone="yes"?><Relationships xmlns="http://schemas.openxmlformats.org/package/2006/relationships"><Relationship Id="rId1" Type="http://schemas.openxmlformats.org/officeDocument/2006/relationships/image" Target="../media/image38.wmf" /><Relationship Id="rId2" Type="http://schemas.openxmlformats.org/officeDocument/2006/relationships/image" Target="../media/image39.wmf" /></Relationships>
</file>

<file path=ppt/drawings/_rels/vmlDrawing4.vml.rels>&#65279;<?xml version="1.0" encoding="utf-8" standalone="yes"?><Relationships xmlns="http://schemas.openxmlformats.org/package/2006/relationships"><Relationship Id="rId1" Type="http://schemas.openxmlformats.org/officeDocument/2006/relationships/image" Target="../media/image40.wmf" /></Relationships>
</file>

<file path=ppt/handoutMasters/_rels/handoutMaster1.xml.rels>&#65279;<?xml version="1.0" encoding="utf-8" standalone="yes"?><Relationships xmlns="http://schemas.openxmlformats.org/package/2006/relationships"><Relationship Id="rId1" Type="http://schemas.openxmlformats.org/officeDocument/2006/relationships/theme" Target="../theme/theme4.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&#65279;<?xml version="1.0" encoding="utf-8" standalone="yes"?><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auto"/>
            <a:endParaRPr lang="zh-CN" altLang="en-US" strike="noStrike" noProof="1"/>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auto"/>
            <a:fld id="{D2A48B96-639E-45A3-A0BA-2464DFDB1FAA}" type="datetimeFigureOut">
              <a:rPr lang="zh-CN" altLang="en-US" strike="noStrike" noProof="1" smtClean="0">
                <a:latin typeface="+mn-lt"/>
                <a:ea typeface="+mn-ea"/>
                <a:cs typeface="+mn-cs"/>
              </a:rPr>
              <a:t/>
            </a:fld>
            <a:endParaRPr lang="zh-CN" altLang="en-US" strike="noStrike" noProof="1"/>
          </a:p>
        </p:txBody>
      </p:sp>
      <p:sp>
        <p:nvSpPr>
          <p:cNvPr id="13316" name="幻灯片图像占位符 3"/>
          <p:cNvSpPr>
            <a:spLocks noGrp="1" noRot="1" noChangeAspect="1"/>
          </p:cNvSpPr>
          <p:nvPr>
            <p:ph type="sldImg" idx="6"/>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13317" name="备注占位符 4"/>
          <p:cNvSpPr>
            <a:spLocks noGrp="1"/>
          </p:cNvSpPr>
          <p:nvPr>
            <p:ph type="body" sz="quarter" idx="7"/>
          </p:nvPr>
        </p:nvSpPr>
        <p:spPr>
          <a:xfrm>
            <a:off x="685800" y="4400550"/>
            <a:ext cx="5486400" cy="3600450"/>
          </a:xfrm>
          <a:prstGeom prst="rect">
            <a:avLst/>
          </a:prstGeom>
          <a:noFill/>
          <a:ln w="9525">
            <a:noFill/>
          </a:ln>
        </p:spPr>
        <p:txBody>
          <a:bodyPr vert="horz" lIns="91440" tIns="45720" rIns="91440" bIns="45720" anchor="t" anchorCtr="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auto"/>
            <a:endParaRPr lang="zh-CN" altLang="en-US" strike="noStrike" noProof="1"/>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auto"/>
            <a:fld id="{A6837353-30EB-4A48-80EB-173D804AEFBD}" type="slidenum">
              <a:rPr lang="zh-CN" altLang="en-US" strike="noStrike" noProof="1" smtClean="0">
                <a:latin typeface="+mn-lt"/>
                <a:ea typeface="+mn-ea"/>
                <a:cs typeface="+mn-cs"/>
              </a:rPr>
              <a:t/>
            </a:fld>
            <a:endParaRPr lang="zh-CN" alt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p:nvPr>
            <p:ph type="sldImg"/>
          </p:nvPr>
        </p:nvSpPr>
        <p:spPr/>
      </p:sp>
      <p:sp>
        <p:nvSpPr>
          <p:cNvPr id="3" name="文本占位符 2"/>
          <p:cNvSpPr txBox="1"/>
          <p:nvPr>
            <p:ph type="body" idx="1"/>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p:cNvSpPr>
          <p:nvPr>
            <p:ph type="sldImg"/>
          </p:nvPr>
        </p:nvSpPr>
        <p:spPr/>
      </p:sp>
      <p:sp>
        <p:nvSpPr>
          <p:cNvPr id="3" name="文本占位符 2"/>
          <p:cNvSpPr txBox="1">
            <a:spLocks noGrp="1"/>
          </p:cNvSpPr>
          <p:nvPr>
            <p:ph type="body" idx="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p:nvPr>
            <p:ph type="sldImg"/>
          </p:nvPr>
        </p:nvSpPr>
        <p:spPr/>
      </p:sp>
      <p:sp>
        <p:nvSpPr>
          <p:cNvPr id="3" name="文本占位符 2"/>
          <p:cNvSpPr txBox="1"/>
          <p:nvPr>
            <p:ph type="body" idx="1"/>
          </p:nvPr>
        </p:nvSpPr>
        <p:spPr/>
        <p:txBody>
          <a:bodyPr/>
          <a:lstStyle/>
          <a:p>
            <a:endParaRPr lang="zh-CN" alt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image" Target="../media/image3.jpeg" /><Relationship Id="rId2" Type="http://schemas.openxmlformats.org/officeDocument/2006/relationships/tags" Target="../tags/tag17.xml" /><Relationship Id="rId3" Type="http://schemas.openxmlformats.org/officeDocument/2006/relationships/image" Target="../media/image4.png" /><Relationship Id="rId4" Type="http://schemas.openxmlformats.org/officeDocument/2006/relationships/tags" Target="../tags/tag18.xml" /><Relationship Id="rId5" Type="http://schemas.openxmlformats.org/officeDocument/2006/relationships/slideMaster" Target="../slideMasters/slideMaster2.xml" /></Relationships>
</file>

<file path=ppt/slideLayouts/_rels/slideLayout2.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tags" Target="../tags/tag1.xml" /><Relationship Id="rId3" Type="http://schemas.openxmlformats.org/officeDocument/2006/relationships/tags" Target="../tags/tag2.xml" /><Relationship Id="rId4" Type="http://schemas.openxmlformats.org/officeDocument/2006/relationships/image" Target="../media/image2.png" /><Relationship Id="rId5" Type="http://schemas.openxmlformats.org/officeDocument/2006/relationships/tags" Target="../tags/tag3.xml" /><Relationship Id="rId6"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image" Target="../media/image3.jpeg" /><Relationship Id="rId2"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image" Target="../media/image3.jpeg" /><Relationship Id="rId2" Type="http://schemas.openxmlformats.org/officeDocument/2006/relationships/image" Target="../media/image2.png" /><Relationship Id="rId3" Type="http://schemas.openxmlformats.org/officeDocument/2006/relationships/tags" Target="../tags/tag4.xml" /><Relationship Id="rId4" Type="http://schemas.openxmlformats.org/officeDocument/2006/relationships/tags" Target="../tags/tag5.xml" /><Relationship Id="rId5" Type="http://schemas.openxmlformats.org/officeDocument/2006/relationships/tags" Target="../tags/tag6.xml" /><Relationship Id="rId6" Type="http://schemas.openxmlformats.org/officeDocument/2006/relationships/tags" Target="../tags/tag7.xml" /><Relationship Id="rId7"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image" Target="../media/image3.jpeg" /><Relationship Id="rId2" Type="http://schemas.openxmlformats.org/officeDocument/2006/relationships/tags" Target="../tags/tag8.xml" /><Relationship Id="rId3" Type="http://schemas.openxmlformats.org/officeDocument/2006/relationships/image" Target="../media/image4.png" /><Relationship Id="rId4" Type="http://schemas.openxmlformats.org/officeDocument/2006/relationships/tags" Target="../tags/tag9.xml" /><Relationship Id="rId5"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slideMaster" Target="../slideMasters/slideMaster2.xml" /></Relationships>
</file>

<file path=ppt/slideLayouts/_rels/slideLayout7.xml.rels>&#65279;<?xml version="1.0" encoding="utf-8" standalone="yes"?><Relationships xmlns="http://schemas.openxmlformats.org/package/2006/relationships"><Relationship Id="rId1" Type="http://schemas.openxmlformats.org/officeDocument/2006/relationships/image" Target="../media/image1.jpeg" /><Relationship Id="rId2" Type="http://schemas.openxmlformats.org/officeDocument/2006/relationships/tags" Target="../tags/tag10.xml" /><Relationship Id="rId3" Type="http://schemas.openxmlformats.org/officeDocument/2006/relationships/tags" Target="../tags/tag11.xml" /><Relationship Id="rId4" Type="http://schemas.openxmlformats.org/officeDocument/2006/relationships/image" Target="../media/image2.png" /><Relationship Id="rId5" Type="http://schemas.openxmlformats.org/officeDocument/2006/relationships/tags" Target="../tags/tag12.xml" /><Relationship Id="rId6" Type="http://schemas.openxmlformats.org/officeDocument/2006/relationships/slideMaster" Target="../slideMasters/slideMaster2.xml" /></Relationships>
</file>

<file path=ppt/slideLayouts/_rels/slideLayout8.xml.rels>&#65279;<?xml version="1.0" encoding="utf-8" standalone="yes"?><Relationships xmlns="http://schemas.openxmlformats.org/package/2006/relationships"><Relationship Id="rId1" Type="http://schemas.openxmlformats.org/officeDocument/2006/relationships/image" Target="../media/image3.jpeg" /><Relationship Id="rId2" Type="http://schemas.openxmlformats.org/officeDocument/2006/relationships/slideMaster" Target="../slideMasters/slideMaster2.xml" /></Relationships>
</file>

<file path=ppt/slideLayouts/_rels/slideLayout9.xml.rels>&#65279;<?xml version="1.0" encoding="utf-8" standalone="yes"?><Relationships xmlns="http://schemas.openxmlformats.org/package/2006/relationships"><Relationship Id="rId1" Type="http://schemas.openxmlformats.org/officeDocument/2006/relationships/image" Target="../media/image3.jpeg" /><Relationship Id="rId2" Type="http://schemas.openxmlformats.org/officeDocument/2006/relationships/image" Target="../media/image2.png" /><Relationship Id="rId3" Type="http://schemas.openxmlformats.org/officeDocument/2006/relationships/tags" Target="../tags/tag13.xml" /><Relationship Id="rId4" Type="http://schemas.openxmlformats.org/officeDocument/2006/relationships/tags" Target="../tags/tag14.xml" /><Relationship Id="rId5" Type="http://schemas.openxmlformats.org/officeDocument/2006/relationships/tags" Target="../tags/tag15.xml" /><Relationship Id="rId6" Type="http://schemas.openxmlformats.org/officeDocument/2006/relationships/tags" Target="../tags/tag16.xml" /><Relationship Id="rId7"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2_自定义版式">
    <p:spTree>
      <p:nvGrpSpPr>
        <p:cNvPr id="1" name=""/>
        <p:cNvGrpSpPr/>
        <p:nvPr/>
      </p:nvGrpSpPr>
      <p:grpSpPr>
        <a:xfrm>
          <a:off x="0" y="0"/>
          <a:ext cx="0" cy="0"/>
        </a:xfrm>
      </p:grpSpPr>
      <p:pic>
        <p:nvPicPr>
          <p:cNvPr id="7" name="https://docer-ks3.wpscdn.cn/picture/23643068/bfc26cefe9ff3da878adb1e090403ce2_612.jpg" descr="Bungee Jump"/>
          <p:cNvPicPr>
            <a:picLocks noChangeAspect="1"/>
          </p:cNvPicPr>
          <p:nvPr userDrawn="1"/>
        </p:nvPicPr>
        <p:blipFill>
          <a:blip r:embed="rId1"/>
          <a:stretch>
            <a:fillRect/>
          </a:stretch>
        </p:blipFill>
        <p:spPr>
          <a:xfrm>
            <a:off x="0" y="0"/>
            <a:ext cx="12192000" cy="6858000"/>
          </a:xfrm>
          <a:prstGeom prst="rect">
            <a:avLst/>
          </a:prstGeom>
        </p:spPr>
      </p:pic>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blank" preserve="1">
  <p:cSld name="空白">
    <p:spTree>
      <p:nvGrpSpPr>
        <p:cNvPr id="1" name=""/>
        <p:cNvGrpSpPr/>
        <p:nvPr/>
      </p:nvGrpSpPr>
      <p:grpSpPr>
        <a:xfrm>
          <a:off x="0" y="0"/>
          <a:ext cx="0" cy="0"/>
        </a:xfrm>
      </p:grpSpPr>
      <p:pic>
        <p:nvPicPr>
          <p:cNvPr id="117" name="图片 116"/>
          <p:cNvPicPr>
            <a:picLocks noChangeAspect="1"/>
          </p:cNvPicPr>
          <p:nvPr userDrawn="1"/>
        </p:nvPicPr>
        <p:blipFill>
          <a:blip r:embed="rId1"/>
          <a:stretch>
            <a:fillRect/>
          </a:stretch>
        </p:blipFill>
        <p:spPr>
          <a:xfrm>
            <a:off x="0" y="0"/>
            <a:ext cx="12204700" cy="6858635"/>
          </a:xfrm>
          <a:prstGeom prst="rect">
            <a:avLst/>
          </a:prstGeom>
          <a:noFill/>
          <a:ln w="9525">
            <a:noFill/>
          </a:ln>
        </p:spPr>
      </p:pic>
      <p:grpSp>
        <p:nvGrpSpPr>
          <p:cNvPr id="6" name="组合 5"/>
          <p:cNvGrpSpPr/>
          <p:nvPr userDrawn="1"/>
        </p:nvGrpSpPr>
        <p:grpSpPr>
          <a:xfrm>
            <a:off x="603885" y="527050"/>
            <a:ext cx="10990580" cy="5844540"/>
            <a:chOff x="1040" y="973"/>
            <a:chExt cx="17308" cy="9204"/>
          </a:xfrm>
        </p:grpSpPr>
        <p:sp>
          <p:nvSpPr>
            <p:cNvPr id="10" name="矩形 9"/>
            <p:cNvSpPr/>
            <p:nvPr>
              <p:custDataLst>
                <p:tags r:id="rId2"/>
              </p:custDataLst>
            </p:nvPr>
          </p:nvSpPr>
          <p:spPr>
            <a:xfrm>
              <a:off x="1040" y="973"/>
              <a:ext cx="17309" cy="9205"/>
            </a:xfrm>
            <a:prstGeom prst="rect">
              <a:avLst/>
            </a:prstGeom>
            <a:solidFill>
              <a:schemeClr val="bg1">
                <a:alpha val="90000"/>
              </a:schemeClr>
            </a:solidFill>
            <a:ln w="22225">
              <a:noFill/>
            </a:ln>
            <a:effectLst>
              <a:outerShdw blurRad="203200" dist="1016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2400">
                <a:sym typeface="+mn-ea"/>
              </a:endParaRPr>
            </a:p>
          </p:txBody>
        </p:sp>
        <p:pic>
          <p:nvPicPr>
            <p:cNvPr id="11" name="图片 10"/>
            <p:cNvPicPr>
              <a:picLocks noChangeAspect="1"/>
            </p:cNvPicPr>
            <p:nvPr userDrawn="1">
              <p:custDataLst>
                <p:tags r:id="rId4"/>
              </p:custDataLst>
            </p:nvPr>
          </p:nvPicPr>
          <p:blipFill>
            <a:blip r:embed="rId3">
              <a:clrChange>
                <a:clrFrom>
                  <a:srgbClr val="FFFFFF">
                    <a:alpha val="100000"/>
                  </a:srgbClr>
                </a:clrFrom>
                <a:clrTo>
                  <a:srgbClr val="FFFFFF">
                    <a:alpha val="100000"/>
                    <a:alpha val="0"/>
                  </a:srgbClr>
                </a:clrTo>
              </a:clrChange>
            </a:blip>
            <a:stretch>
              <a:fillRect/>
            </a:stretch>
          </p:blipFill>
          <p:spPr>
            <a:xfrm>
              <a:off x="2348" y="1729"/>
              <a:ext cx="14505" cy="7482"/>
            </a:xfrm>
            <a:prstGeom prst="rect">
              <a:avLst/>
            </a:prstGeom>
          </p:spPr>
        </p:pic>
      </p:gr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3_自定义版式">
    <p:spTree>
      <p:nvGrpSpPr>
        <p:cNvPr id="1" name=""/>
        <p:cNvGrpSpPr/>
        <p:nvPr/>
      </p:nvGrpSpPr>
      <p:grpSpPr>
        <a:xfrm>
          <a:off x="0" y="0"/>
          <a:ext cx="0" cy="0"/>
        </a:xfrm>
      </p:grpSpPr>
      <p:pic>
        <p:nvPicPr>
          <p:cNvPr id="2" name="https://docer-ks3.wpscdn.cn/picture/23643068/bfc26cefe9ff3da878adb1e090403ce2_612.jpg" descr="Bungee Jump"/>
          <p:cNvPicPr>
            <a:picLocks noChangeAspect="1"/>
          </p:cNvPicPr>
          <p:nvPr userDrawn="1"/>
        </p:nvPicPr>
        <p:blipFill>
          <a:blip r:embed="rId1"/>
          <a:stretch>
            <a:fillRect/>
          </a:stretch>
        </p:blipFill>
        <p:spPr>
          <a:xfrm>
            <a:off x="0" y="0"/>
            <a:ext cx="12192000" cy="6858000"/>
          </a:xfrm>
          <a:prstGeom prst="rect">
            <a:avLst/>
          </a:prstGeom>
        </p:spPr>
      </p:pic>
      <p:sp>
        <p:nvSpPr>
          <p:cNvPr id="6" name="文本框 5"/>
          <p:cNvSpPr txBox="1"/>
          <p:nvPr userDrawn="1">
            <p:custDataLst>
              <p:tags r:id="rId2"/>
            </p:custDataLst>
          </p:nvPr>
        </p:nvSpPr>
        <p:spPr>
          <a:xfrm>
            <a:off x="207748" y="47631"/>
            <a:ext cx="2783840" cy="460375"/>
          </a:xfrm>
          <a:prstGeom prst="rect">
            <a:avLst/>
          </a:prstGeom>
          <a:noFill/>
        </p:spPr>
        <p:txBody>
          <a:bodyPr wrap="none" rtlCol="0" anchor="t">
            <a:spAutoFit/>
          </a:bodyPr>
          <a:lstStyle/>
          <a:p>
            <a:pPr lvl="0" algn="l">
              <a:buClrTx/>
              <a:buSzTx/>
              <a:buFontTx/>
            </a:pPr>
            <a:r>
              <a:rPr 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第十章 </a:t>
            </a:r>
            <a:r>
              <a:rPr lang="en-US" alt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 </a:t>
            </a:r>
            <a:r>
              <a:rPr 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功</a:t>
            </a:r>
            <a:r>
              <a:rPr lang="zh-CN" altLang="en-US" sz="2400" b="1">
                <a:solidFill>
                  <a:schemeClr val="tx1"/>
                </a:solidFill>
                <a:latin typeface="Times New Roman" panose="02020603050405020304" charset="0"/>
                <a:ea typeface="方正大标宋简体" panose="02000000000000000000" charset="-122"/>
                <a:cs typeface="Times New Roman" panose="02020603050405020304" charset="0"/>
                <a:sym typeface="+mn-ea"/>
              </a:rPr>
              <a:t>与</a:t>
            </a:r>
            <a:r>
              <a:rPr 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机械能</a:t>
            </a:r>
            <a:endParaRPr lang="en-US" alt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endParaRPr>
          </a:p>
        </p:txBody>
      </p:sp>
      <p:sp>
        <p:nvSpPr>
          <p:cNvPr id="7" name="矩形 6"/>
          <p:cNvSpPr/>
          <p:nvPr userDrawn="1">
            <p:custDataLst>
              <p:tags r:id="rId3"/>
            </p:custDataLst>
          </p:nvPr>
        </p:nvSpPr>
        <p:spPr>
          <a:xfrm>
            <a:off x="73025" y="508000"/>
            <a:ext cx="12037695" cy="6250305"/>
          </a:xfrm>
          <a:prstGeom prst="rect">
            <a:avLst/>
          </a:prstGeom>
          <a:solidFill>
            <a:schemeClr val="bg1">
              <a:alpha val="80000"/>
            </a:schemeClr>
          </a:solidFill>
          <a:ln w="22225">
            <a:noFill/>
          </a:ln>
          <a:effectLst>
            <a:outerShdw blurRad="203200" dist="1016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8" name="文本框 7"/>
          <p:cNvSpPr txBox="1"/>
          <p:nvPr userDrawn="1"/>
        </p:nvSpPr>
        <p:spPr>
          <a:xfrm>
            <a:off x="9596755" y="-5080"/>
            <a:ext cx="2595245" cy="460375"/>
          </a:xfrm>
          <a:prstGeom prst="rect">
            <a:avLst/>
          </a:prstGeom>
          <a:noFill/>
        </p:spPr>
        <p:txBody>
          <a:bodyPr wrap="square" rtlCol="0">
            <a:spAutoFit/>
          </a:bodyPr>
          <a:lstStyle/>
          <a:p>
            <a:r>
              <a:rPr lang="zh-CN" altLang="en-US" sz="2400" b="1">
                <a:solidFill>
                  <a:srgbClr val="DA251D"/>
                </a:solidFill>
                <a:latin typeface="方正大标宋简体" panose="02000000000000000000" charset="-122"/>
                <a:ea typeface="方正大标宋简体" panose="02000000000000000000" charset="-122"/>
              </a:rPr>
              <a:t>情境题</a:t>
            </a:r>
            <a:r>
              <a:rPr lang="zh-CN" altLang="en-US" b="1">
                <a:solidFill>
                  <a:srgbClr val="DA251D"/>
                </a:solidFill>
                <a:latin typeface="方正大标宋简体" panose="02000000000000000000" charset="-122"/>
                <a:ea typeface="方正大标宋简体" panose="02000000000000000000" charset="-122"/>
              </a:rPr>
              <a:t>与中考新考法</a:t>
            </a:r>
            <a:endParaRPr lang="zh-CN" altLang="en-US" b="1">
              <a:solidFill>
                <a:srgbClr val="DA251D"/>
              </a:solidFill>
              <a:latin typeface="方正大标宋简体" panose="02000000000000000000" charset="-122"/>
              <a:ea typeface="方正大标宋简体" panose="02000000000000000000" charset="-122"/>
            </a:endParaRPr>
          </a:p>
        </p:txBody>
      </p:sp>
      <p:pic>
        <p:nvPicPr>
          <p:cNvPr id="9" name="图片 8"/>
          <p:cNvPicPr>
            <a:picLocks noChangeAspect="1"/>
          </p:cNvPicPr>
          <p:nvPr userDrawn="1">
            <p:custDataLst>
              <p:tags r:id="rId5"/>
            </p:custDataLst>
          </p:nvPr>
        </p:nvPicPr>
        <p:blipFill>
          <a:blip r:embed="rId4">
            <a:extLst>
              <a:ext uri="{28A0092B-C50C-407E-A947-70E740481C1C}">
                <a14:useLocalDpi xmlns:a14="http://schemas.microsoft.com/office/drawing/2010/main" val="0"/>
              </a:ext>
            </a:extLst>
          </a:blip>
          <a:srcRect l="11089"/>
          <a:stretch>
            <a:fillRect/>
          </a:stretch>
        </p:blipFill>
        <p:spPr>
          <a:xfrm>
            <a:off x="9129395" y="0"/>
            <a:ext cx="715662" cy="522000"/>
          </a:xfrm>
          <a:prstGeom prst="rect">
            <a:avLst/>
          </a:prstGeom>
        </p:spPr>
      </p:pic>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自定义版式">
    <p:spTree>
      <p:nvGrpSpPr>
        <p:cNvPr id="1" name=""/>
        <p:cNvGrpSpPr/>
        <p:nvPr/>
      </p:nvGrpSpPr>
      <p:grpSpPr>
        <a:xfrm>
          <a:off x="0" y="0"/>
          <a:ext cx="0" cy="0"/>
        </a:xfrm>
      </p:grpSpPr>
      <p:pic>
        <p:nvPicPr>
          <p:cNvPr id="117" name="图片 116"/>
          <p:cNvPicPr>
            <a:picLocks noChangeAspect="1"/>
          </p:cNvPicPr>
          <p:nvPr userDrawn="1"/>
        </p:nvPicPr>
        <p:blipFill>
          <a:blip r:embed="rId1">
            <a:alphaModFix amt="80000"/>
          </a:blip>
          <a:stretch>
            <a:fillRect/>
          </a:stretch>
        </p:blipFill>
        <p:spPr>
          <a:xfrm>
            <a:off x="0" y="0"/>
            <a:ext cx="12204700" cy="6858635"/>
          </a:xfrm>
          <a:prstGeom prst="rect">
            <a:avLst/>
          </a:prstGeom>
          <a:noFill/>
          <a:ln w="9525">
            <a:noFill/>
          </a:ln>
        </p:spPr>
      </p:pic>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1_自定义版式">
    <p:spTree>
      <p:nvGrpSpPr>
        <p:cNvPr id="1" name=""/>
        <p:cNvGrpSpPr/>
        <p:nvPr/>
      </p:nvGrpSpPr>
      <p:grpSpPr>
        <a:xfrm>
          <a:off x="0" y="0"/>
          <a:ext cx="0" cy="0"/>
        </a:xfrm>
      </p:grpSpPr>
      <p:pic>
        <p:nvPicPr>
          <p:cNvPr id="117" name="图片 116"/>
          <p:cNvPicPr>
            <a:picLocks noChangeAspect="1"/>
          </p:cNvPicPr>
          <p:nvPr userDrawn="1"/>
        </p:nvPicPr>
        <p:blipFill>
          <a:blip r:embed="rId1">
            <a:alphaModFix amt="80000"/>
          </a:blip>
          <a:stretch>
            <a:fillRect/>
          </a:stretch>
        </p:blipFill>
        <p:spPr>
          <a:xfrm>
            <a:off x="0" y="0"/>
            <a:ext cx="12204700" cy="6858635"/>
          </a:xfrm>
          <a:prstGeom prst="rect">
            <a:avLst/>
          </a:prstGeom>
          <a:noFill/>
          <a:ln w="9525">
            <a:noFill/>
          </a:ln>
        </p:spPr>
      </p:pic>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rcRect l="11089"/>
          <a:stretch>
            <a:fillRect/>
          </a:stretch>
        </p:blipFill>
        <p:spPr>
          <a:xfrm>
            <a:off x="9129395" y="0"/>
            <a:ext cx="715662" cy="522000"/>
          </a:xfrm>
          <a:prstGeom prst="rect">
            <a:avLst/>
          </a:prstGeom>
        </p:spPr>
      </p:pic>
      <p:sp>
        <p:nvSpPr>
          <p:cNvPr id="5" name="文本框 4"/>
          <p:cNvSpPr txBox="1"/>
          <p:nvPr userDrawn="1">
            <p:custDataLst>
              <p:tags r:id="rId4"/>
            </p:custDataLst>
          </p:nvPr>
        </p:nvSpPr>
        <p:spPr>
          <a:xfrm>
            <a:off x="9596755" y="33020"/>
            <a:ext cx="2595245" cy="460375"/>
          </a:xfrm>
          <a:prstGeom prst="rect">
            <a:avLst/>
          </a:prstGeom>
          <a:noFill/>
        </p:spPr>
        <p:txBody>
          <a:bodyPr wrap="square" rtlCol="0">
            <a:spAutoFit/>
          </a:bodyPr>
          <a:lstStyle/>
          <a:p>
            <a:r>
              <a:rPr lang="zh-CN" altLang="en-US" sz="2400" b="1">
                <a:solidFill>
                  <a:srgbClr val="DA251D"/>
                </a:solidFill>
                <a:latin typeface="方正大标宋简体" panose="02000000000000000000" charset="-122"/>
                <a:ea typeface="方正大标宋简体" panose="02000000000000000000" charset="-122"/>
              </a:rPr>
              <a:t>情境题</a:t>
            </a:r>
            <a:r>
              <a:rPr lang="zh-CN" altLang="en-US" b="1">
                <a:solidFill>
                  <a:srgbClr val="DA251D"/>
                </a:solidFill>
                <a:latin typeface="方正大标宋简体" panose="02000000000000000000" charset="-122"/>
                <a:ea typeface="方正大标宋简体" panose="02000000000000000000" charset="-122"/>
              </a:rPr>
              <a:t>与中考新考法</a:t>
            </a:r>
            <a:endParaRPr lang="zh-CN" altLang="en-US" b="1">
              <a:solidFill>
                <a:srgbClr val="DA251D"/>
              </a:solidFill>
              <a:latin typeface="方正大标宋简体" panose="02000000000000000000" charset="-122"/>
              <a:ea typeface="方正大标宋简体" panose="02000000000000000000" charset="-122"/>
            </a:endParaRPr>
          </a:p>
        </p:txBody>
      </p:sp>
      <p:sp>
        <p:nvSpPr>
          <p:cNvPr id="6" name="文本框 5"/>
          <p:cNvSpPr txBox="1"/>
          <p:nvPr userDrawn="1">
            <p:custDataLst>
              <p:tags r:id="rId5"/>
            </p:custDataLst>
          </p:nvPr>
        </p:nvSpPr>
        <p:spPr>
          <a:xfrm>
            <a:off x="207645" y="47625"/>
            <a:ext cx="2818765" cy="521970"/>
          </a:xfrm>
          <a:prstGeom prst="rect">
            <a:avLst/>
          </a:prstGeom>
          <a:noFill/>
        </p:spPr>
        <p:txBody>
          <a:bodyPr wrap="square" rtlCol="0" anchor="t">
            <a:spAutoFit/>
          </a:bodyPr>
          <a:lstStyle/>
          <a:p>
            <a:pPr lvl="0" algn="l">
              <a:buClrTx/>
              <a:buSzTx/>
              <a:buFontTx/>
            </a:pPr>
            <a:r>
              <a:rPr lang="zh-CN" altLang="en-US" sz="2800" b="1">
                <a:solidFill>
                  <a:schemeClr val="tx1"/>
                </a:solidFill>
                <a:latin typeface="Times New Roman" panose="02020603050405020304" charset="0"/>
                <a:ea typeface="方正大标宋简体" panose="02000000000000000000" charset="-122"/>
                <a:cs typeface="Times New Roman" panose="02020603050405020304" charset="0"/>
                <a:sym typeface="+mn-ea"/>
              </a:rPr>
              <a:t>第一节</a:t>
            </a:r>
            <a:r>
              <a:rPr lang="en-US" altLang="zh-CN" sz="2800" b="1">
                <a:solidFill>
                  <a:schemeClr val="tx1"/>
                </a:solidFill>
                <a:latin typeface="Times New Roman" panose="02020603050405020304" charset="0"/>
                <a:ea typeface="方正大标宋简体" panose="02000000000000000000" charset="-122"/>
                <a:cs typeface="Times New Roman" panose="02020603050405020304" charset="0"/>
                <a:sym typeface="+mn-ea"/>
              </a:rPr>
              <a:t>  </a:t>
            </a:r>
            <a:r>
              <a:rPr lang="zh-CN" altLang="en-US" sz="2800" b="1">
                <a:solidFill>
                  <a:schemeClr val="tx1"/>
                </a:solidFill>
                <a:latin typeface="Times New Roman" panose="02020603050405020304" charset="0"/>
                <a:ea typeface="方正大标宋简体" panose="02000000000000000000" charset="-122"/>
                <a:cs typeface="Times New Roman" panose="02020603050405020304" charset="0"/>
                <a:sym typeface="+mn-ea"/>
              </a:rPr>
              <a:t>机械功</a:t>
            </a:r>
            <a:endParaRPr lang="zh-CN" altLang="en-US" sz="2800" b="1">
              <a:solidFill>
                <a:schemeClr val="tx1"/>
              </a:solidFill>
              <a:latin typeface="Times New Roman" panose="02020603050405020304" charset="0"/>
              <a:ea typeface="方正大标宋简体" panose="02000000000000000000" charset="-122"/>
              <a:cs typeface="Times New Roman" panose="02020603050405020304" charset="0"/>
              <a:sym typeface="+mn-ea"/>
            </a:endParaRPr>
          </a:p>
        </p:txBody>
      </p:sp>
      <p:sp>
        <p:nvSpPr>
          <p:cNvPr id="2" name="矩形 1"/>
          <p:cNvSpPr/>
          <p:nvPr userDrawn="1">
            <p:custDataLst>
              <p:tags r:id="rId6"/>
            </p:custDataLst>
          </p:nvPr>
        </p:nvSpPr>
        <p:spPr>
          <a:xfrm>
            <a:off x="73025" y="508000"/>
            <a:ext cx="12037695" cy="6250305"/>
          </a:xfrm>
          <a:prstGeom prst="rect">
            <a:avLst/>
          </a:prstGeom>
          <a:solidFill>
            <a:schemeClr val="bg1">
              <a:alpha val="92000"/>
            </a:schemeClr>
          </a:solidFill>
          <a:ln w="22225">
            <a:noFill/>
          </a:ln>
          <a:effectLst>
            <a:outerShdw blurRad="203200" dist="101600" dir="2700000" sx="101000" sy="101000" algn="tl"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blank" preserve="1">
  <p:cSld name="空白">
    <p:spTree>
      <p:nvGrpSpPr>
        <p:cNvPr id="1" name=""/>
        <p:cNvGrpSpPr/>
        <p:nvPr/>
      </p:nvGrpSpPr>
      <p:grpSpPr>
        <a:xfrm>
          <a:off x="0" y="0"/>
          <a:ext cx="0" cy="0"/>
        </a:xfrm>
      </p:grpSpPr>
      <p:pic>
        <p:nvPicPr>
          <p:cNvPr id="117" name="图片 116"/>
          <p:cNvPicPr>
            <a:picLocks noChangeAspect="1"/>
          </p:cNvPicPr>
          <p:nvPr userDrawn="1"/>
        </p:nvPicPr>
        <p:blipFill>
          <a:blip r:embed="rId1"/>
          <a:stretch>
            <a:fillRect/>
          </a:stretch>
        </p:blipFill>
        <p:spPr>
          <a:xfrm>
            <a:off x="0" y="0"/>
            <a:ext cx="12204700" cy="6858635"/>
          </a:xfrm>
          <a:prstGeom prst="rect">
            <a:avLst/>
          </a:prstGeom>
          <a:noFill/>
          <a:ln w="9525">
            <a:noFill/>
          </a:ln>
        </p:spPr>
      </p:pic>
      <p:grpSp>
        <p:nvGrpSpPr>
          <p:cNvPr id="6" name="组合 5"/>
          <p:cNvGrpSpPr/>
          <p:nvPr userDrawn="1"/>
        </p:nvGrpSpPr>
        <p:grpSpPr>
          <a:xfrm>
            <a:off x="603885" y="527050"/>
            <a:ext cx="10990580" cy="5844540"/>
            <a:chOff x="1040" y="973"/>
            <a:chExt cx="17308" cy="9204"/>
          </a:xfrm>
        </p:grpSpPr>
        <p:sp>
          <p:nvSpPr>
            <p:cNvPr id="10" name="矩形 9"/>
            <p:cNvSpPr/>
            <p:nvPr>
              <p:custDataLst>
                <p:tags r:id="rId2"/>
              </p:custDataLst>
            </p:nvPr>
          </p:nvSpPr>
          <p:spPr>
            <a:xfrm>
              <a:off x="1040" y="973"/>
              <a:ext cx="17309" cy="9205"/>
            </a:xfrm>
            <a:prstGeom prst="rect">
              <a:avLst/>
            </a:prstGeom>
            <a:solidFill>
              <a:schemeClr val="bg1">
                <a:alpha val="90000"/>
              </a:schemeClr>
            </a:solidFill>
            <a:ln w="22225">
              <a:noFill/>
            </a:ln>
            <a:effectLst>
              <a:outerShdw blurRad="203200" dist="1016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2400">
                <a:sym typeface="+mn-ea"/>
              </a:endParaRPr>
            </a:p>
          </p:txBody>
        </p:sp>
        <p:pic>
          <p:nvPicPr>
            <p:cNvPr id="11" name="图片 10"/>
            <p:cNvPicPr>
              <a:picLocks noChangeAspect="1"/>
            </p:cNvPicPr>
            <p:nvPr userDrawn="1">
              <p:custDataLst>
                <p:tags r:id="rId4"/>
              </p:custDataLst>
            </p:nvPr>
          </p:nvPicPr>
          <p:blipFill>
            <a:blip r:embed="rId3">
              <a:clrChange>
                <a:clrFrom>
                  <a:srgbClr val="FFFFFF">
                    <a:alpha val="100000"/>
                  </a:srgbClr>
                </a:clrFrom>
                <a:clrTo>
                  <a:srgbClr val="FFFFFF">
                    <a:alpha val="100000"/>
                    <a:alpha val="0"/>
                  </a:srgbClr>
                </a:clrTo>
              </a:clrChange>
            </a:blip>
            <a:stretch>
              <a:fillRect/>
            </a:stretch>
          </p:blipFill>
          <p:spPr>
            <a:xfrm>
              <a:off x="2348" y="1729"/>
              <a:ext cx="14505" cy="7482"/>
            </a:xfrm>
            <a:prstGeom prst="rect">
              <a:avLst/>
            </a:prstGeom>
          </p:spPr>
        </p:pic>
      </p:grpSp>
    </p:spTree>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2_自定义版式">
    <p:spTree>
      <p:nvGrpSpPr>
        <p:cNvPr id="1" name=""/>
        <p:cNvGrpSpPr/>
        <p:nvPr/>
      </p:nvGrpSpPr>
      <p:grpSpPr>
        <a:xfrm>
          <a:off x="0" y="0"/>
          <a:ext cx="0" cy="0"/>
        </a:xfrm>
      </p:grpSpPr>
      <p:pic>
        <p:nvPicPr>
          <p:cNvPr id="7" name="https://docer-ks3.wpscdn.cn/picture/23643068/bfc26cefe9ff3da878adb1e090403ce2_612.jpg" descr="Bungee Jump"/>
          <p:cNvPicPr>
            <a:picLocks noChangeAspect="1"/>
          </p:cNvPicPr>
          <p:nvPr userDrawn="1"/>
        </p:nvPicPr>
        <p:blipFill>
          <a:blip r:embed="rId1"/>
          <a:stretch>
            <a:fillRect/>
          </a:stretch>
        </p:blipFill>
        <p:spPr>
          <a:xfrm>
            <a:off x="0" y="0"/>
            <a:ext cx="12192000" cy="6858000"/>
          </a:xfrm>
          <a:prstGeom prst="rect">
            <a:avLst/>
          </a:prstGeom>
        </p:spPr>
      </p:pic>
    </p:spTree>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3_自定义版式">
    <p:spTree>
      <p:nvGrpSpPr>
        <p:cNvPr id="1" name=""/>
        <p:cNvGrpSpPr/>
        <p:nvPr/>
      </p:nvGrpSpPr>
      <p:grpSpPr>
        <a:xfrm>
          <a:off x="0" y="0"/>
          <a:ext cx="0" cy="0"/>
        </a:xfrm>
      </p:grpSpPr>
      <p:pic>
        <p:nvPicPr>
          <p:cNvPr id="2" name="https://docer-ks3.wpscdn.cn/picture/23643068/bfc26cefe9ff3da878adb1e090403ce2_612.jpg" descr="Bungee Jump"/>
          <p:cNvPicPr>
            <a:picLocks noChangeAspect="1"/>
          </p:cNvPicPr>
          <p:nvPr userDrawn="1"/>
        </p:nvPicPr>
        <p:blipFill>
          <a:blip r:embed="rId1"/>
          <a:stretch>
            <a:fillRect/>
          </a:stretch>
        </p:blipFill>
        <p:spPr>
          <a:xfrm>
            <a:off x="0" y="0"/>
            <a:ext cx="12192000" cy="6858000"/>
          </a:xfrm>
          <a:prstGeom prst="rect">
            <a:avLst/>
          </a:prstGeom>
        </p:spPr>
      </p:pic>
      <p:sp>
        <p:nvSpPr>
          <p:cNvPr id="6" name="文本框 5"/>
          <p:cNvSpPr txBox="1"/>
          <p:nvPr userDrawn="1">
            <p:custDataLst>
              <p:tags r:id="rId2"/>
            </p:custDataLst>
          </p:nvPr>
        </p:nvSpPr>
        <p:spPr>
          <a:xfrm>
            <a:off x="207748" y="47631"/>
            <a:ext cx="2783840" cy="460375"/>
          </a:xfrm>
          <a:prstGeom prst="rect">
            <a:avLst/>
          </a:prstGeom>
          <a:noFill/>
        </p:spPr>
        <p:txBody>
          <a:bodyPr wrap="none" rtlCol="0" anchor="t">
            <a:spAutoFit/>
          </a:bodyPr>
          <a:lstStyle/>
          <a:p>
            <a:pPr lvl="0" algn="l">
              <a:buClrTx/>
              <a:buSzTx/>
              <a:buFontTx/>
            </a:pPr>
            <a:r>
              <a:rPr 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第十章 </a:t>
            </a:r>
            <a:r>
              <a:rPr lang="en-US" alt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 </a:t>
            </a:r>
            <a:r>
              <a:rPr 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功</a:t>
            </a:r>
            <a:r>
              <a:rPr lang="zh-CN" altLang="en-US" sz="2400" b="1">
                <a:solidFill>
                  <a:schemeClr val="tx1"/>
                </a:solidFill>
                <a:latin typeface="Times New Roman" panose="02020603050405020304" charset="0"/>
                <a:ea typeface="方正大标宋简体" panose="02000000000000000000" charset="-122"/>
                <a:cs typeface="Times New Roman" panose="02020603050405020304" charset="0"/>
                <a:sym typeface="+mn-ea"/>
              </a:rPr>
              <a:t>与</a:t>
            </a:r>
            <a:r>
              <a:rPr 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机械能</a:t>
            </a:r>
            <a:endParaRPr lang="en-US" alt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endParaRPr>
          </a:p>
        </p:txBody>
      </p:sp>
      <p:sp>
        <p:nvSpPr>
          <p:cNvPr id="7" name="矩形 6"/>
          <p:cNvSpPr/>
          <p:nvPr userDrawn="1">
            <p:custDataLst>
              <p:tags r:id="rId3"/>
            </p:custDataLst>
          </p:nvPr>
        </p:nvSpPr>
        <p:spPr>
          <a:xfrm>
            <a:off x="73025" y="508000"/>
            <a:ext cx="12037695" cy="6250305"/>
          </a:xfrm>
          <a:prstGeom prst="rect">
            <a:avLst/>
          </a:prstGeom>
          <a:solidFill>
            <a:schemeClr val="bg1">
              <a:alpha val="80000"/>
            </a:schemeClr>
          </a:solidFill>
          <a:ln w="22225">
            <a:noFill/>
          </a:ln>
          <a:effectLst>
            <a:outerShdw blurRad="203200" dist="1016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8" name="文本框 7"/>
          <p:cNvSpPr txBox="1"/>
          <p:nvPr userDrawn="1"/>
        </p:nvSpPr>
        <p:spPr>
          <a:xfrm>
            <a:off x="9596755" y="-5080"/>
            <a:ext cx="2595245" cy="460375"/>
          </a:xfrm>
          <a:prstGeom prst="rect">
            <a:avLst/>
          </a:prstGeom>
          <a:noFill/>
        </p:spPr>
        <p:txBody>
          <a:bodyPr wrap="square" rtlCol="0">
            <a:spAutoFit/>
          </a:bodyPr>
          <a:lstStyle/>
          <a:p>
            <a:r>
              <a:rPr lang="zh-CN" altLang="en-US" sz="2400" b="1">
                <a:solidFill>
                  <a:srgbClr val="DA251D"/>
                </a:solidFill>
                <a:latin typeface="方正大标宋简体" panose="02000000000000000000" charset="-122"/>
                <a:ea typeface="方正大标宋简体" panose="02000000000000000000" charset="-122"/>
              </a:rPr>
              <a:t>情境题</a:t>
            </a:r>
            <a:r>
              <a:rPr lang="zh-CN" altLang="en-US" sz="1800" b="1">
                <a:solidFill>
                  <a:srgbClr val="DA251D"/>
                </a:solidFill>
                <a:latin typeface="方正大标宋简体" panose="02000000000000000000" charset="-122"/>
                <a:ea typeface="方正大标宋简体" panose="02000000000000000000" charset="-122"/>
              </a:rPr>
              <a:t>与中考新考法</a:t>
            </a:r>
            <a:endParaRPr lang="zh-CN" altLang="en-US" sz="1800" b="1">
              <a:solidFill>
                <a:srgbClr val="DA251D"/>
              </a:solidFill>
              <a:latin typeface="方正大标宋简体" panose="02000000000000000000" charset="-122"/>
              <a:ea typeface="方正大标宋简体" panose="02000000000000000000" charset="-122"/>
            </a:endParaRPr>
          </a:p>
        </p:txBody>
      </p:sp>
      <p:pic>
        <p:nvPicPr>
          <p:cNvPr id="9" name="图片 8"/>
          <p:cNvPicPr>
            <a:picLocks noChangeAspect="1"/>
          </p:cNvPicPr>
          <p:nvPr userDrawn="1">
            <p:custDataLst>
              <p:tags r:id="rId5"/>
            </p:custDataLst>
          </p:nvPr>
        </p:nvPicPr>
        <p:blipFill>
          <a:blip r:embed="rId4">
            <a:extLst>
              <a:ext uri="{28A0092B-C50C-407E-A947-70E740481C1C}">
                <a14:useLocalDpi xmlns:a14="http://schemas.microsoft.com/office/drawing/2010/main" val="0"/>
              </a:ext>
            </a:extLst>
          </a:blip>
          <a:srcRect l="11089"/>
          <a:stretch>
            <a:fillRect/>
          </a:stretch>
        </p:blipFill>
        <p:spPr>
          <a:xfrm>
            <a:off x="9129395" y="0"/>
            <a:ext cx="715662" cy="522000"/>
          </a:xfrm>
          <a:prstGeom prst="rect">
            <a:avLst/>
          </a:prstGeom>
        </p:spPr>
      </p:pic>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自定义版式">
    <p:spTree>
      <p:nvGrpSpPr>
        <p:cNvPr id="1" name=""/>
        <p:cNvGrpSpPr/>
        <p:nvPr/>
      </p:nvGrpSpPr>
      <p:grpSpPr>
        <a:xfrm>
          <a:off x="0" y="0"/>
          <a:ext cx="0" cy="0"/>
        </a:xfrm>
      </p:grpSpPr>
      <p:pic>
        <p:nvPicPr>
          <p:cNvPr id="117" name="图片 116"/>
          <p:cNvPicPr>
            <a:picLocks noChangeAspect="1"/>
          </p:cNvPicPr>
          <p:nvPr userDrawn="1"/>
        </p:nvPicPr>
        <p:blipFill>
          <a:blip r:embed="rId1">
            <a:alphaModFix amt="80000"/>
          </a:blip>
          <a:stretch>
            <a:fillRect/>
          </a:stretch>
        </p:blipFill>
        <p:spPr>
          <a:xfrm>
            <a:off x="0" y="0"/>
            <a:ext cx="12204700" cy="6858635"/>
          </a:xfrm>
          <a:prstGeom prst="rect">
            <a:avLst/>
          </a:prstGeom>
          <a:noFill/>
          <a:ln w="9525">
            <a:noFill/>
          </a:ln>
        </p:spPr>
      </p:pic>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1_自定义版式">
    <p:spTree>
      <p:nvGrpSpPr>
        <p:cNvPr id="1" name=""/>
        <p:cNvGrpSpPr/>
        <p:nvPr/>
      </p:nvGrpSpPr>
      <p:grpSpPr>
        <a:xfrm>
          <a:off x="0" y="0"/>
          <a:ext cx="0" cy="0"/>
        </a:xfrm>
      </p:grpSpPr>
      <p:pic>
        <p:nvPicPr>
          <p:cNvPr id="117" name="图片 116"/>
          <p:cNvPicPr>
            <a:picLocks noChangeAspect="1"/>
          </p:cNvPicPr>
          <p:nvPr userDrawn="1"/>
        </p:nvPicPr>
        <p:blipFill>
          <a:blip r:embed="rId1">
            <a:alphaModFix amt="80000"/>
          </a:blip>
          <a:stretch>
            <a:fillRect/>
          </a:stretch>
        </p:blipFill>
        <p:spPr>
          <a:xfrm>
            <a:off x="0" y="0"/>
            <a:ext cx="12204700" cy="6858635"/>
          </a:xfrm>
          <a:prstGeom prst="rect">
            <a:avLst/>
          </a:prstGeom>
          <a:noFill/>
          <a:ln w="9525">
            <a:noFill/>
          </a:ln>
        </p:spPr>
      </p:pic>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rcRect l="11089"/>
          <a:stretch>
            <a:fillRect/>
          </a:stretch>
        </p:blipFill>
        <p:spPr>
          <a:xfrm>
            <a:off x="9129395" y="0"/>
            <a:ext cx="715662" cy="522000"/>
          </a:xfrm>
          <a:prstGeom prst="rect">
            <a:avLst/>
          </a:prstGeom>
        </p:spPr>
      </p:pic>
      <p:sp>
        <p:nvSpPr>
          <p:cNvPr id="5" name="文本框 4"/>
          <p:cNvSpPr txBox="1"/>
          <p:nvPr userDrawn="1">
            <p:custDataLst>
              <p:tags r:id="rId4"/>
            </p:custDataLst>
          </p:nvPr>
        </p:nvSpPr>
        <p:spPr>
          <a:xfrm>
            <a:off x="9596755" y="33020"/>
            <a:ext cx="2595245" cy="460375"/>
          </a:xfrm>
          <a:prstGeom prst="rect">
            <a:avLst/>
          </a:prstGeom>
          <a:noFill/>
        </p:spPr>
        <p:txBody>
          <a:bodyPr wrap="square" rtlCol="0">
            <a:spAutoFit/>
          </a:bodyPr>
          <a:lstStyle/>
          <a:p>
            <a:r>
              <a:rPr lang="zh-CN" altLang="en-US" sz="2400" b="1">
                <a:solidFill>
                  <a:srgbClr val="DA251D"/>
                </a:solidFill>
                <a:latin typeface="方正大标宋简体" panose="02000000000000000000" charset="-122"/>
                <a:ea typeface="方正大标宋简体" panose="02000000000000000000" charset="-122"/>
              </a:rPr>
              <a:t>情境题</a:t>
            </a:r>
            <a:r>
              <a:rPr lang="zh-CN" altLang="en-US" sz="1800" b="1">
                <a:solidFill>
                  <a:srgbClr val="DA251D"/>
                </a:solidFill>
                <a:latin typeface="方正大标宋简体" panose="02000000000000000000" charset="-122"/>
                <a:ea typeface="方正大标宋简体" panose="02000000000000000000" charset="-122"/>
              </a:rPr>
              <a:t>与中考新考法</a:t>
            </a:r>
            <a:endParaRPr lang="zh-CN" altLang="en-US" sz="1800" b="1">
              <a:solidFill>
                <a:srgbClr val="DA251D"/>
              </a:solidFill>
              <a:latin typeface="方正大标宋简体" panose="02000000000000000000" charset="-122"/>
              <a:ea typeface="方正大标宋简体" panose="02000000000000000000" charset="-122"/>
            </a:endParaRPr>
          </a:p>
        </p:txBody>
      </p:sp>
      <p:sp>
        <p:nvSpPr>
          <p:cNvPr id="6" name="文本框 5"/>
          <p:cNvSpPr txBox="1"/>
          <p:nvPr userDrawn="1">
            <p:custDataLst>
              <p:tags r:id="rId5"/>
            </p:custDataLst>
          </p:nvPr>
        </p:nvSpPr>
        <p:spPr>
          <a:xfrm>
            <a:off x="207645" y="47625"/>
            <a:ext cx="2818765" cy="521970"/>
          </a:xfrm>
          <a:prstGeom prst="rect">
            <a:avLst/>
          </a:prstGeom>
          <a:noFill/>
        </p:spPr>
        <p:txBody>
          <a:bodyPr wrap="square" rtlCol="0" anchor="t">
            <a:spAutoFit/>
          </a:bodyPr>
          <a:lstStyle/>
          <a:p>
            <a:pPr lvl="0" algn="l">
              <a:buClrTx/>
              <a:buSzTx/>
              <a:buFontTx/>
            </a:pPr>
            <a:r>
              <a:rPr lang="zh-CN" altLang="en-US" sz="2800" b="1">
                <a:solidFill>
                  <a:schemeClr val="tx1"/>
                </a:solidFill>
                <a:latin typeface="Times New Roman" panose="02020603050405020304" charset="0"/>
                <a:ea typeface="方正大标宋简体" panose="02000000000000000000" charset="-122"/>
                <a:cs typeface="Times New Roman" panose="02020603050405020304" charset="0"/>
                <a:sym typeface="+mn-ea"/>
              </a:rPr>
              <a:t>第一节</a:t>
            </a:r>
            <a:r>
              <a:rPr lang="en-US" altLang="zh-CN" sz="2800" b="1">
                <a:solidFill>
                  <a:schemeClr val="tx1"/>
                </a:solidFill>
                <a:latin typeface="Times New Roman" panose="02020603050405020304" charset="0"/>
                <a:ea typeface="方正大标宋简体" panose="02000000000000000000" charset="-122"/>
                <a:cs typeface="Times New Roman" panose="02020603050405020304" charset="0"/>
                <a:sym typeface="+mn-ea"/>
              </a:rPr>
              <a:t>  </a:t>
            </a:r>
            <a:r>
              <a:rPr lang="zh-CN" altLang="en-US" sz="2800" b="1">
                <a:solidFill>
                  <a:schemeClr val="tx1"/>
                </a:solidFill>
                <a:latin typeface="Times New Roman" panose="02020603050405020304" charset="0"/>
                <a:ea typeface="方正大标宋简体" panose="02000000000000000000" charset="-122"/>
                <a:cs typeface="Times New Roman" panose="02020603050405020304" charset="0"/>
                <a:sym typeface="+mn-ea"/>
              </a:rPr>
              <a:t>机械功</a:t>
            </a:r>
            <a:endParaRPr lang="zh-CN" altLang="en-US" sz="2800" b="1">
              <a:solidFill>
                <a:schemeClr val="tx1"/>
              </a:solidFill>
              <a:latin typeface="Times New Roman" panose="02020603050405020304" charset="0"/>
              <a:ea typeface="方正大标宋简体" panose="02000000000000000000" charset="-122"/>
              <a:cs typeface="Times New Roman" panose="02020603050405020304" charset="0"/>
              <a:sym typeface="+mn-ea"/>
            </a:endParaRPr>
          </a:p>
        </p:txBody>
      </p:sp>
      <p:sp>
        <p:nvSpPr>
          <p:cNvPr id="2" name="矩形 1"/>
          <p:cNvSpPr/>
          <p:nvPr userDrawn="1">
            <p:custDataLst>
              <p:tags r:id="rId6"/>
            </p:custDataLst>
          </p:nvPr>
        </p:nvSpPr>
        <p:spPr>
          <a:xfrm>
            <a:off x="73025" y="508000"/>
            <a:ext cx="12037695" cy="6250305"/>
          </a:xfrm>
          <a:prstGeom prst="rect">
            <a:avLst/>
          </a:prstGeom>
          <a:solidFill>
            <a:schemeClr val="bg1">
              <a:alpha val="92000"/>
            </a:schemeClr>
          </a:solidFill>
          <a:ln w="22225">
            <a:noFill/>
          </a:ln>
          <a:effectLst>
            <a:outerShdw blurRad="203200" dist="101600" dir="2700000" sx="101000" sy="101000" algn="tl"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image" Target="file:///D:\qq&#25991;&#20214;\712321467\Image\C2C\Image2\%7b75232B38-A165-1FB7-499C-2E1C792CACB5%7d.png" TargetMode="External" /><Relationship Id="rId7" Type="http://schemas.openxmlformats.org/officeDocument/2006/relationships/image" Target="../media/image5.png" /><Relationship Id="rId8" Type="http://schemas.openxmlformats.org/officeDocument/2006/relationships/theme" Target="../theme/theme1.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slideLayout" Target="../slideLayouts/slideLayout7.xml" /><Relationship Id="rId3" Type="http://schemas.openxmlformats.org/officeDocument/2006/relationships/slideLayout" Target="../slideLayouts/slideLayout8.xml" /><Relationship Id="rId4" Type="http://schemas.openxmlformats.org/officeDocument/2006/relationships/slideLayout" Target="../slideLayouts/slideLayout9.xml" /><Relationship Id="rId5" Type="http://schemas.openxmlformats.org/officeDocument/2006/relationships/slideLayout" Target="../slideLayouts/slideLayout10.xml" /><Relationship Id="rId6" Type="http://schemas.openxmlformats.org/officeDocument/2006/relationships/image" Target="file:///D:\qq&#25991;&#20214;\712321467\Image\C2C\Image2\%7b75232B38-A165-1FB7-499C-2E1C792CACB5%7d.png" TargetMode="External" /><Relationship Id="rId7" Type="http://schemas.openxmlformats.org/officeDocument/2006/relationships/image" Target="../media/image5.png" /><Relationship Id="rId8" Type="http://schemas.openxmlformats.org/officeDocument/2006/relationships/theme" Target="../theme/theme2.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xfrm>
      </p:grpSpPr>
      <p:pic>
        <p:nvPicPr>
          <p:cNvPr id="2" name="图片 1073743875" descr="学科网 zxxk.com" title=""/>
          <p:cNvPicPr>
            <a:picLocks noChangeAspect="1"/>
          </p:cNvPicPr>
          <p:nvPr/>
        </p:nvPicPr>
        <p:blipFill>
          <a:blip r:embed="rId7" r:link="rId6"/>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ransition/>
  <p:timing/>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599565"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5565"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0965"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165"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6965"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xfrm>
      </p:grpSpPr>
      <p:pic>
        <p:nvPicPr>
          <p:cNvPr id="2" name="图片 1073743875" descr="学科网 zxxk.com" title=""/>
          <p:cNvPicPr>
            <a:picLocks noChangeAspect="1"/>
          </p:cNvPicPr>
          <p:nvPr/>
        </p:nvPicPr>
        <p:blipFill>
          <a:blip r:embed="rId7" r:link="rId6"/>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transition/>
  <p:timing/>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599565"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5565"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0965"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165"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6965"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tags" Target="../tags/tag19.xml" /><Relationship Id="rId3" Type="http://schemas.openxmlformats.org/officeDocument/2006/relationships/tags" Target="../tags/tag20.xml" /><Relationship Id="rId4" Type="http://schemas.openxmlformats.org/officeDocument/2006/relationships/tags" Target="../tags/tag21.xml" /><Relationship Id="rId5" Type="http://schemas.openxmlformats.org/officeDocument/2006/relationships/tags" Target="../tags/tag22.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tags" Target="../tags/tag130.xml" /><Relationship Id="rId11" Type="http://schemas.openxmlformats.org/officeDocument/2006/relationships/tags" Target="../tags/tag131.xml" /><Relationship Id="rId12" Type="http://schemas.openxmlformats.org/officeDocument/2006/relationships/tags" Target="../tags/tag132.xml" /><Relationship Id="rId13" Type="http://schemas.openxmlformats.org/officeDocument/2006/relationships/tags" Target="../tags/tag133.xml" /><Relationship Id="rId14" Type="http://schemas.openxmlformats.org/officeDocument/2006/relationships/image" Target="../media/image7.png" /><Relationship Id="rId15" Type="http://schemas.openxmlformats.org/officeDocument/2006/relationships/tags" Target="../tags/tag134.xml" /><Relationship Id="rId16" Type="http://schemas.openxmlformats.org/officeDocument/2006/relationships/tags" Target="../tags/tag135.xml" /><Relationship Id="rId17" Type="http://schemas.openxmlformats.org/officeDocument/2006/relationships/tags" Target="../tags/tag136.xml" /><Relationship Id="rId18" Type="http://schemas.openxmlformats.org/officeDocument/2006/relationships/tags" Target="../tags/tag137.xml" /><Relationship Id="rId19" Type="http://schemas.openxmlformats.org/officeDocument/2006/relationships/tags" Target="../tags/tag138.xml" /><Relationship Id="rId2" Type="http://schemas.openxmlformats.org/officeDocument/2006/relationships/image" Target="../media/image15.png" /><Relationship Id="rId20" Type="http://schemas.openxmlformats.org/officeDocument/2006/relationships/tags" Target="../tags/tag139.xml" /><Relationship Id="rId21" Type="http://schemas.openxmlformats.org/officeDocument/2006/relationships/tags" Target="../tags/tag140.xml" /><Relationship Id="rId22" Type="http://schemas.openxmlformats.org/officeDocument/2006/relationships/tags" Target="../tags/tag141.xml" /><Relationship Id="rId23" Type="http://schemas.openxmlformats.org/officeDocument/2006/relationships/tags" Target="../tags/tag142.xml" /><Relationship Id="rId24" Type="http://schemas.openxmlformats.org/officeDocument/2006/relationships/tags" Target="../tags/tag143.xml" /><Relationship Id="rId25" Type="http://schemas.openxmlformats.org/officeDocument/2006/relationships/tags" Target="../tags/tag144.xml" /><Relationship Id="rId26" Type="http://schemas.openxmlformats.org/officeDocument/2006/relationships/tags" Target="../tags/tag145.xml" /><Relationship Id="rId27" Type="http://schemas.openxmlformats.org/officeDocument/2006/relationships/tags" Target="../tags/tag146.xml" /><Relationship Id="rId28" Type="http://schemas.openxmlformats.org/officeDocument/2006/relationships/tags" Target="../tags/tag147.xml" /><Relationship Id="rId29" Type="http://schemas.openxmlformats.org/officeDocument/2006/relationships/tags" Target="../tags/tag148.xml" /><Relationship Id="rId3" Type="http://schemas.openxmlformats.org/officeDocument/2006/relationships/image" Target="../media/image16.png" /><Relationship Id="rId30" Type="http://schemas.openxmlformats.org/officeDocument/2006/relationships/tags" Target="../tags/tag149.xml" /><Relationship Id="rId31" Type="http://schemas.openxmlformats.org/officeDocument/2006/relationships/tags" Target="../tags/tag150.xml" /><Relationship Id="rId4" Type="http://schemas.openxmlformats.org/officeDocument/2006/relationships/image" Target="../media/image17.png" /><Relationship Id="rId5" Type="http://schemas.openxmlformats.org/officeDocument/2006/relationships/image" Target="../media/image18.png" /><Relationship Id="rId6" Type="http://schemas.openxmlformats.org/officeDocument/2006/relationships/tags" Target="../tags/tag126.xml" /><Relationship Id="rId7" Type="http://schemas.openxmlformats.org/officeDocument/2006/relationships/tags" Target="../tags/tag127.xml" /><Relationship Id="rId8" Type="http://schemas.openxmlformats.org/officeDocument/2006/relationships/tags" Target="../tags/tag128.xml" /><Relationship Id="rId9" Type="http://schemas.openxmlformats.org/officeDocument/2006/relationships/tags" Target="../tags/tag129.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tags" Target="../tags/tag157.xml" /><Relationship Id="rId11" Type="http://schemas.openxmlformats.org/officeDocument/2006/relationships/tags" Target="../tags/tag158.xml" /><Relationship Id="rId12" Type="http://schemas.openxmlformats.org/officeDocument/2006/relationships/tags" Target="../tags/tag159.xml" /><Relationship Id="rId13" Type="http://schemas.openxmlformats.org/officeDocument/2006/relationships/tags" Target="../tags/tag160.xml" /><Relationship Id="rId14" Type="http://schemas.openxmlformats.org/officeDocument/2006/relationships/tags" Target="../tags/tag161.xml" /><Relationship Id="rId15" Type="http://schemas.openxmlformats.org/officeDocument/2006/relationships/image" Target="../media/image16.png" /><Relationship Id="rId16" Type="http://schemas.openxmlformats.org/officeDocument/2006/relationships/image" Target="../media/image17.png" /><Relationship Id="rId17" Type="http://schemas.openxmlformats.org/officeDocument/2006/relationships/tags" Target="../tags/tag162.xml" /><Relationship Id="rId18" Type="http://schemas.openxmlformats.org/officeDocument/2006/relationships/tags" Target="../tags/tag163.xml" /><Relationship Id="rId19" Type="http://schemas.openxmlformats.org/officeDocument/2006/relationships/tags" Target="../tags/tag164.xml" /><Relationship Id="rId2" Type="http://schemas.openxmlformats.org/officeDocument/2006/relationships/tags" Target="../tags/tag151.xml" /><Relationship Id="rId20" Type="http://schemas.openxmlformats.org/officeDocument/2006/relationships/tags" Target="../tags/tag165.xml" /><Relationship Id="rId21" Type="http://schemas.openxmlformats.org/officeDocument/2006/relationships/tags" Target="../tags/tag166.xml" /><Relationship Id="rId22" Type="http://schemas.openxmlformats.org/officeDocument/2006/relationships/tags" Target="../tags/tag167.xml" /><Relationship Id="rId23" Type="http://schemas.openxmlformats.org/officeDocument/2006/relationships/tags" Target="../tags/tag168.xml" /><Relationship Id="rId24" Type="http://schemas.openxmlformats.org/officeDocument/2006/relationships/tags" Target="../tags/tag169.xml" /><Relationship Id="rId3" Type="http://schemas.openxmlformats.org/officeDocument/2006/relationships/tags" Target="../tags/tag152.xml" /><Relationship Id="rId4" Type="http://schemas.openxmlformats.org/officeDocument/2006/relationships/tags" Target="../tags/tag153.xml" /><Relationship Id="rId5" Type="http://schemas.openxmlformats.org/officeDocument/2006/relationships/image" Target="../media/image15.png" /><Relationship Id="rId6" Type="http://schemas.openxmlformats.org/officeDocument/2006/relationships/image" Target="../media/image18.png" /><Relationship Id="rId7" Type="http://schemas.openxmlformats.org/officeDocument/2006/relationships/tags" Target="../tags/tag154.xml" /><Relationship Id="rId8" Type="http://schemas.openxmlformats.org/officeDocument/2006/relationships/tags" Target="../tags/tag155.xml" /><Relationship Id="rId9" Type="http://schemas.openxmlformats.org/officeDocument/2006/relationships/tags" Target="../tags/tag156.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image" Target="../media/image7.png" /><Relationship Id="rId11" Type="http://schemas.openxmlformats.org/officeDocument/2006/relationships/tags" Target="../tags/tag178.xml" /><Relationship Id="rId12" Type="http://schemas.openxmlformats.org/officeDocument/2006/relationships/tags" Target="../tags/tag179.xml" /><Relationship Id="rId13" Type="http://schemas.openxmlformats.org/officeDocument/2006/relationships/tags" Target="../tags/tag180.xml" /><Relationship Id="rId14" Type="http://schemas.openxmlformats.org/officeDocument/2006/relationships/tags" Target="../tags/tag181.xml" /><Relationship Id="rId15" Type="http://schemas.openxmlformats.org/officeDocument/2006/relationships/tags" Target="../tags/tag182.xml" /><Relationship Id="rId16" Type="http://schemas.openxmlformats.org/officeDocument/2006/relationships/tags" Target="../tags/tag183.xml" /><Relationship Id="rId17" Type="http://schemas.openxmlformats.org/officeDocument/2006/relationships/image" Target="../media/image19.png" /><Relationship Id="rId2" Type="http://schemas.openxmlformats.org/officeDocument/2006/relationships/tags" Target="../tags/tag170.xml" /><Relationship Id="rId3" Type="http://schemas.openxmlformats.org/officeDocument/2006/relationships/tags" Target="../tags/tag171.xml" /><Relationship Id="rId4" Type="http://schemas.openxmlformats.org/officeDocument/2006/relationships/tags" Target="../tags/tag172.xml" /><Relationship Id="rId5" Type="http://schemas.openxmlformats.org/officeDocument/2006/relationships/tags" Target="../tags/tag173.xml" /><Relationship Id="rId6" Type="http://schemas.openxmlformats.org/officeDocument/2006/relationships/tags" Target="../tags/tag174.xml" /><Relationship Id="rId7" Type="http://schemas.openxmlformats.org/officeDocument/2006/relationships/tags" Target="../tags/tag175.xml" /><Relationship Id="rId8" Type="http://schemas.openxmlformats.org/officeDocument/2006/relationships/tags" Target="../tags/tag176.xml" /><Relationship Id="rId9" Type="http://schemas.openxmlformats.org/officeDocument/2006/relationships/tags" Target="../tags/tag177.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image" Target="../media/image7.png" /><Relationship Id="rId11" Type="http://schemas.openxmlformats.org/officeDocument/2006/relationships/tags" Target="../tags/tag191.xml" /><Relationship Id="rId12" Type="http://schemas.openxmlformats.org/officeDocument/2006/relationships/tags" Target="../tags/tag192.xml" /><Relationship Id="rId13" Type="http://schemas.openxmlformats.org/officeDocument/2006/relationships/tags" Target="../tags/tag193.xml" /><Relationship Id="rId14" Type="http://schemas.openxmlformats.org/officeDocument/2006/relationships/tags" Target="../tags/tag194.xml" /><Relationship Id="rId15" Type="http://schemas.openxmlformats.org/officeDocument/2006/relationships/tags" Target="../tags/tag195.xml" /><Relationship Id="rId16" Type="http://schemas.openxmlformats.org/officeDocument/2006/relationships/tags" Target="../tags/tag196.xml" /><Relationship Id="rId17" Type="http://schemas.openxmlformats.org/officeDocument/2006/relationships/tags" Target="../tags/tag197.xml" /><Relationship Id="rId18" Type="http://schemas.openxmlformats.org/officeDocument/2006/relationships/tags" Target="../tags/tag198.xml" /><Relationship Id="rId19" Type="http://schemas.openxmlformats.org/officeDocument/2006/relationships/tags" Target="../tags/tag199.xml" /><Relationship Id="rId2" Type="http://schemas.openxmlformats.org/officeDocument/2006/relationships/image" Target="../media/image20.png" /><Relationship Id="rId20" Type="http://schemas.openxmlformats.org/officeDocument/2006/relationships/tags" Target="../tags/tag200.xml" /><Relationship Id="rId21" Type="http://schemas.openxmlformats.org/officeDocument/2006/relationships/tags" Target="../tags/tag201.xml" /><Relationship Id="rId22" Type="http://schemas.openxmlformats.org/officeDocument/2006/relationships/tags" Target="../tags/tag202.xml" /><Relationship Id="rId23" Type="http://schemas.openxmlformats.org/officeDocument/2006/relationships/tags" Target="../tags/tag203.xml" /><Relationship Id="rId24" Type="http://schemas.openxmlformats.org/officeDocument/2006/relationships/tags" Target="../tags/tag204.xml" /><Relationship Id="rId25" Type="http://schemas.openxmlformats.org/officeDocument/2006/relationships/tags" Target="../tags/tag205.xml" /><Relationship Id="rId26" Type="http://schemas.openxmlformats.org/officeDocument/2006/relationships/tags" Target="../tags/tag206.xml" /><Relationship Id="rId3" Type="http://schemas.openxmlformats.org/officeDocument/2006/relationships/tags" Target="../tags/tag184.xml" /><Relationship Id="rId4" Type="http://schemas.openxmlformats.org/officeDocument/2006/relationships/tags" Target="../tags/tag185.xml" /><Relationship Id="rId5" Type="http://schemas.openxmlformats.org/officeDocument/2006/relationships/tags" Target="../tags/tag186.xml" /><Relationship Id="rId6" Type="http://schemas.openxmlformats.org/officeDocument/2006/relationships/tags" Target="../tags/tag187.xml" /><Relationship Id="rId7" Type="http://schemas.openxmlformats.org/officeDocument/2006/relationships/tags" Target="../tags/tag188.xml" /><Relationship Id="rId8" Type="http://schemas.openxmlformats.org/officeDocument/2006/relationships/tags" Target="../tags/tag189.xml" /><Relationship Id="rId9" Type="http://schemas.openxmlformats.org/officeDocument/2006/relationships/tags" Target="../tags/tag190.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tags" Target="../tags/tag214.xml" /><Relationship Id="rId11" Type="http://schemas.openxmlformats.org/officeDocument/2006/relationships/image" Target="../media/image7.png" /><Relationship Id="rId12" Type="http://schemas.openxmlformats.org/officeDocument/2006/relationships/tags" Target="../tags/tag215.xml" /><Relationship Id="rId13" Type="http://schemas.openxmlformats.org/officeDocument/2006/relationships/tags" Target="../tags/tag216.xml" /><Relationship Id="rId14" Type="http://schemas.openxmlformats.org/officeDocument/2006/relationships/tags" Target="../tags/tag217.xml" /><Relationship Id="rId15" Type="http://schemas.openxmlformats.org/officeDocument/2006/relationships/tags" Target="../tags/tag218.xml" /><Relationship Id="rId16" Type="http://schemas.openxmlformats.org/officeDocument/2006/relationships/tags" Target="../tags/tag219.xml" /><Relationship Id="rId17" Type="http://schemas.openxmlformats.org/officeDocument/2006/relationships/tags" Target="../tags/tag220.xml" /><Relationship Id="rId18" Type="http://schemas.openxmlformats.org/officeDocument/2006/relationships/image" Target="../media/image21.png" /><Relationship Id="rId19" Type="http://schemas.openxmlformats.org/officeDocument/2006/relationships/tags" Target="../tags/tag221.xml" /><Relationship Id="rId2" Type="http://schemas.openxmlformats.org/officeDocument/2006/relationships/tags" Target="../tags/tag207.xml" /><Relationship Id="rId3" Type="http://schemas.openxmlformats.org/officeDocument/2006/relationships/tags" Target="../tags/tag208.xml" /><Relationship Id="rId4" Type="http://schemas.openxmlformats.org/officeDocument/2006/relationships/tags" Target="../tags/tag209.xml" /><Relationship Id="rId5" Type="http://schemas.openxmlformats.org/officeDocument/2006/relationships/tags" Target="../tags/tag210.xml" /><Relationship Id="rId6" Type="http://schemas.openxmlformats.org/officeDocument/2006/relationships/tags" Target="../tags/tag211.xml" /><Relationship Id="rId7" Type="http://schemas.openxmlformats.org/officeDocument/2006/relationships/tags" Target="../tags/tag212.xml" /><Relationship Id="rId8" Type="http://schemas.openxmlformats.org/officeDocument/2006/relationships/tags" Target="../tags/tag213.xml" /><Relationship Id="rId9" Type="http://schemas.openxmlformats.org/officeDocument/2006/relationships/image" Target="../media/image12.pn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image" Target="../media/image7.png" /><Relationship Id="rId11" Type="http://schemas.openxmlformats.org/officeDocument/2006/relationships/tags" Target="../tags/tag230.xml" /><Relationship Id="rId12" Type="http://schemas.openxmlformats.org/officeDocument/2006/relationships/tags" Target="../tags/tag231.xml" /><Relationship Id="rId13" Type="http://schemas.openxmlformats.org/officeDocument/2006/relationships/tags" Target="../tags/tag232.xml" /><Relationship Id="rId14" Type="http://schemas.openxmlformats.org/officeDocument/2006/relationships/tags" Target="../tags/tag233.xml" /><Relationship Id="rId15" Type="http://schemas.openxmlformats.org/officeDocument/2006/relationships/tags" Target="../tags/tag234.xml" /><Relationship Id="rId16" Type="http://schemas.openxmlformats.org/officeDocument/2006/relationships/tags" Target="../tags/tag235.xml" /><Relationship Id="rId17" Type="http://schemas.openxmlformats.org/officeDocument/2006/relationships/tags" Target="../tags/tag236.xml" /><Relationship Id="rId18" Type="http://schemas.openxmlformats.org/officeDocument/2006/relationships/tags" Target="../tags/tag237.xml" /><Relationship Id="rId19" Type="http://schemas.openxmlformats.org/officeDocument/2006/relationships/tags" Target="../tags/tag238.xml" /><Relationship Id="rId2" Type="http://schemas.openxmlformats.org/officeDocument/2006/relationships/tags" Target="../tags/tag222.xml" /><Relationship Id="rId20" Type="http://schemas.openxmlformats.org/officeDocument/2006/relationships/tags" Target="../tags/tag239.xml" /><Relationship Id="rId21" Type="http://schemas.openxmlformats.org/officeDocument/2006/relationships/tags" Target="../tags/tag240.xml" /><Relationship Id="rId22" Type="http://schemas.openxmlformats.org/officeDocument/2006/relationships/tags" Target="../tags/tag241.xml" /><Relationship Id="rId23" Type="http://schemas.openxmlformats.org/officeDocument/2006/relationships/tags" Target="../tags/tag242.xml" /><Relationship Id="rId24" Type="http://schemas.openxmlformats.org/officeDocument/2006/relationships/tags" Target="../tags/tag243.xml" /><Relationship Id="rId25" Type="http://schemas.openxmlformats.org/officeDocument/2006/relationships/tags" Target="../tags/tag244.xml" /><Relationship Id="rId26" Type="http://schemas.openxmlformats.org/officeDocument/2006/relationships/tags" Target="../tags/tag245.xml" /><Relationship Id="rId27" Type="http://schemas.openxmlformats.org/officeDocument/2006/relationships/tags" Target="../tags/tag246.xml" /><Relationship Id="rId28" Type="http://schemas.openxmlformats.org/officeDocument/2006/relationships/tags" Target="../tags/tag247.xml" /><Relationship Id="rId29" Type="http://schemas.openxmlformats.org/officeDocument/2006/relationships/image" Target="../media/image13.jpeg" /><Relationship Id="rId3" Type="http://schemas.openxmlformats.org/officeDocument/2006/relationships/tags" Target="../tags/tag223.xml" /><Relationship Id="rId4" Type="http://schemas.openxmlformats.org/officeDocument/2006/relationships/tags" Target="../tags/tag224.xml" /><Relationship Id="rId5" Type="http://schemas.openxmlformats.org/officeDocument/2006/relationships/tags" Target="../tags/tag225.xml" /><Relationship Id="rId6" Type="http://schemas.openxmlformats.org/officeDocument/2006/relationships/tags" Target="../tags/tag226.xml" /><Relationship Id="rId7" Type="http://schemas.openxmlformats.org/officeDocument/2006/relationships/tags" Target="../tags/tag227.xml" /><Relationship Id="rId8" Type="http://schemas.openxmlformats.org/officeDocument/2006/relationships/tags" Target="../tags/tag228.xml" /><Relationship Id="rId9" Type="http://schemas.openxmlformats.org/officeDocument/2006/relationships/tags" Target="../tags/tag229.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tags" Target="../tags/tag248.xml" /><Relationship Id="rId3" Type="http://schemas.openxmlformats.org/officeDocument/2006/relationships/image" Target="../media/image22.png" /><Relationship Id="rId4" Type="http://schemas.openxmlformats.org/officeDocument/2006/relationships/tags" Target="../tags/tag249.xml" /><Relationship Id="rId5" Type="http://schemas.openxmlformats.org/officeDocument/2006/relationships/tags" Target="../tags/tag250.xml" /><Relationship Id="rId6" Type="http://schemas.openxmlformats.org/officeDocument/2006/relationships/image" Target="../media/image23.png" /><Relationship Id="rId7" Type="http://schemas.openxmlformats.org/officeDocument/2006/relationships/tags" Target="../tags/tag251.xml" /><Relationship Id="rId8" Type="http://schemas.openxmlformats.org/officeDocument/2006/relationships/tags" Target="../tags/tag252.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image" Target="../media/image7.png" /><Relationship Id="rId11" Type="http://schemas.openxmlformats.org/officeDocument/2006/relationships/tags" Target="../tags/tag261.xml" /><Relationship Id="rId12" Type="http://schemas.openxmlformats.org/officeDocument/2006/relationships/image" Target="../media/image13.jpeg" /><Relationship Id="rId2" Type="http://schemas.openxmlformats.org/officeDocument/2006/relationships/tags" Target="../tags/tag253.xml" /><Relationship Id="rId3" Type="http://schemas.openxmlformats.org/officeDocument/2006/relationships/tags" Target="../tags/tag254.xml" /><Relationship Id="rId4" Type="http://schemas.openxmlformats.org/officeDocument/2006/relationships/tags" Target="../tags/tag255.xml" /><Relationship Id="rId5" Type="http://schemas.openxmlformats.org/officeDocument/2006/relationships/tags" Target="../tags/tag256.xml" /><Relationship Id="rId6" Type="http://schemas.openxmlformats.org/officeDocument/2006/relationships/tags" Target="../tags/tag257.xml" /><Relationship Id="rId7" Type="http://schemas.openxmlformats.org/officeDocument/2006/relationships/tags" Target="../tags/tag258.xml" /><Relationship Id="rId8" Type="http://schemas.openxmlformats.org/officeDocument/2006/relationships/tags" Target="../tags/tag259.xml" /><Relationship Id="rId9" Type="http://schemas.openxmlformats.org/officeDocument/2006/relationships/tags" Target="../tags/tag260.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tags" Target="../tags/tag262.xml" /><Relationship Id="rId3" Type="http://schemas.openxmlformats.org/officeDocument/2006/relationships/oleObject" Target="../embeddings/oleObject1.bin" TargetMode="Internal" /><Relationship Id="rId4" Type="http://schemas.openxmlformats.org/officeDocument/2006/relationships/image" Target="../media/image24.wmf" /><Relationship Id="rId5" Type="http://schemas.openxmlformats.org/officeDocument/2006/relationships/oleObject" Target="../embeddings/oleObject2.bin" TargetMode="Internal" /><Relationship Id="rId6" Type="http://schemas.openxmlformats.org/officeDocument/2006/relationships/image" Target="../media/image25.wmf" /><Relationship Id="rId7" Type="http://schemas.openxmlformats.org/officeDocument/2006/relationships/tags" Target="../tags/tag263.xml" /><Relationship Id="rId8" Type="http://schemas.openxmlformats.org/officeDocument/2006/relationships/vmlDrawing" Target="../drawings/vmlDrawing1.v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26.png" /><Relationship Id="rId3" Type="http://schemas.openxmlformats.org/officeDocument/2006/relationships/image" Target="../media/image27.png" /><Relationship Id="rId4" Type="http://schemas.openxmlformats.org/officeDocument/2006/relationships/image" Target="../media/image28.jpeg" /><Relationship Id="rId5" Type="http://schemas.openxmlformats.org/officeDocument/2006/relationships/tags" Target="../tags/tag264.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6.gif" /><Relationship Id="rId3" Type="http://schemas.openxmlformats.org/officeDocument/2006/relationships/tags" Target="../tags/tag23.xml" /><Relationship Id="rId4" Type="http://schemas.openxmlformats.org/officeDocument/2006/relationships/image" Target="../media/image7.png" /><Relationship Id="rId5" Type="http://schemas.openxmlformats.org/officeDocument/2006/relationships/tags" Target="../tags/tag24.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29.png" /><Relationship Id="rId3" Type="http://schemas.openxmlformats.org/officeDocument/2006/relationships/image" Target="../media/image30.jpeg" /><Relationship Id="rId4" Type="http://schemas.openxmlformats.org/officeDocument/2006/relationships/image" Target="../media/image31.png"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32.jpeg" /><Relationship Id="rId3" Type="http://schemas.openxmlformats.org/officeDocument/2006/relationships/tags" Target="../tags/tag265.xml" /><Relationship Id="rId4" Type="http://schemas.openxmlformats.org/officeDocument/2006/relationships/image" Target="../media/image33.jpeg"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tags" Target="../tags/tag269.xml" /><Relationship Id="rId11" Type="http://schemas.openxmlformats.org/officeDocument/2006/relationships/tags" Target="../tags/tag270.xml" /><Relationship Id="rId12" Type="http://schemas.openxmlformats.org/officeDocument/2006/relationships/tags" Target="../tags/tag271.xml" /><Relationship Id="rId13" Type="http://schemas.openxmlformats.org/officeDocument/2006/relationships/tags" Target="../tags/tag272.xml" /><Relationship Id="rId14" Type="http://schemas.openxmlformats.org/officeDocument/2006/relationships/vmlDrawing" Target="../drawings/vmlDrawing2.vml" /><Relationship Id="rId2" Type="http://schemas.openxmlformats.org/officeDocument/2006/relationships/tags" Target="../tags/tag266.xml" /><Relationship Id="rId3" Type="http://schemas.openxmlformats.org/officeDocument/2006/relationships/tags" Target="../tags/tag267.xml" /><Relationship Id="rId4" Type="http://schemas.openxmlformats.org/officeDocument/2006/relationships/tags" Target="../tags/tag268.xml" /><Relationship Id="rId5" Type="http://schemas.openxmlformats.org/officeDocument/2006/relationships/oleObject" Target="../embeddings/oleObject3.bin" TargetMode="Internal" /><Relationship Id="rId6" Type="http://schemas.openxmlformats.org/officeDocument/2006/relationships/image" Target="../media/image34.wmf" /><Relationship Id="rId7" Type="http://schemas.openxmlformats.org/officeDocument/2006/relationships/oleObject" Target="../embeddings/oleObject4.bin" TargetMode="Internal" /><Relationship Id="rId8" Type="http://schemas.openxmlformats.org/officeDocument/2006/relationships/image" Target="../media/image35.wmf" /><Relationship Id="rId9" Type="http://schemas.openxmlformats.org/officeDocument/2006/relationships/image" Target="../media/image10.pn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36.png" /><Relationship Id="rId3" Type="http://schemas.openxmlformats.org/officeDocument/2006/relationships/image" Target="../media/image10.png" /><Relationship Id="rId4" Type="http://schemas.openxmlformats.org/officeDocument/2006/relationships/tags" Target="../tags/tag273.xml" /><Relationship Id="rId5" Type="http://schemas.openxmlformats.org/officeDocument/2006/relationships/tags" Target="../tags/tag274.xml" /><Relationship Id="rId6" Type="http://schemas.openxmlformats.org/officeDocument/2006/relationships/tags" Target="../tags/tag275.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37.png"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oleObject" Target="../embeddings/oleObject5.bin" TargetMode="Internal" /><Relationship Id="rId3" Type="http://schemas.openxmlformats.org/officeDocument/2006/relationships/image" Target="../media/image38.wmf" /><Relationship Id="rId4" Type="http://schemas.openxmlformats.org/officeDocument/2006/relationships/oleObject" Target="../embeddings/oleObject6.bin" TargetMode="Internal" /><Relationship Id="rId5" Type="http://schemas.openxmlformats.org/officeDocument/2006/relationships/image" Target="../media/image39.wmf" /><Relationship Id="rId6" Type="http://schemas.openxmlformats.org/officeDocument/2006/relationships/vmlDrawing" Target="../drawings/vmlDrawing3.v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oleObject" Target="../embeddings/oleObject7.bin" TargetMode="Internal" /><Relationship Id="rId3" Type="http://schemas.openxmlformats.org/officeDocument/2006/relationships/image" Target="../media/image40.wmf" /><Relationship Id="rId4" Type="http://schemas.openxmlformats.org/officeDocument/2006/relationships/vmlDrawing" Target="../drawings/vmlDrawing4.v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image" Target="../media/image41.png"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33.xml" /><Relationship Id="rId11" Type="http://schemas.openxmlformats.org/officeDocument/2006/relationships/tags" Target="../tags/tag34.xml" /><Relationship Id="rId12" Type="http://schemas.openxmlformats.org/officeDocument/2006/relationships/tags" Target="../tags/tag35.xml" /><Relationship Id="rId13" Type="http://schemas.openxmlformats.org/officeDocument/2006/relationships/tags" Target="../tags/tag36.xml" /><Relationship Id="rId14" Type="http://schemas.openxmlformats.org/officeDocument/2006/relationships/tags" Target="../tags/tag37.xml" /><Relationship Id="rId15" Type="http://schemas.openxmlformats.org/officeDocument/2006/relationships/tags" Target="../tags/tag38.xml" /><Relationship Id="rId16" Type="http://schemas.openxmlformats.org/officeDocument/2006/relationships/tags" Target="../tags/tag39.xml" /><Relationship Id="rId17" Type="http://schemas.openxmlformats.org/officeDocument/2006/relationships/tags" Target="../tags/tag40.xml" /><Relationship Id="rId18" Type="http://schemas.openxmlformats.org/officeDocument/2006/relationships/tags" Target="../tags/tag41.xml" /><Relationship Id="rId19" Type="http://schemas.openxmlformats.org/officeDocument/2006/relationships/tags" Target="../tags/tag42.xml" /><Relationship Id="rId2" Type="http://schemas.openxmlformats.org/officeDocument/2006/relationships/tags" Target="../tags/tag25.xml" /><Relationship Id="rId3" Type="http://schemas.openxmlformats.org/officeDocument/2006/relationships/tags" Target="../tags/tag26.xml" /><Relationship Id="rId4" Type="http://schemas.openxmlformats.org/officeDocument/2006/relationships/tags" Target="../tags/tag27.xml" /><Relationship Id="rId5" Type="http://schemas.openxmlformats.org/officeDocument/2006/relationships/tags" Target="../tags/tag28.xml" /><Relationship Id="rId6" Type="http://schemas.openxmlformats.org/officeDocument/2006/relationships/tags" Target="../tags/tag29.xml" /><Relationship Id="rId7" Type="http://schemas.openxmlformats.org/officeDocument/2006/relationships/tags" Target="../tags/tag30.xml" /><Relationship Id="rId8" Type="http://schemas.openxmlformats.org/officeDocument/2006/relationships/tags" Target="../tags/tag31.xml" /><Relationship Id="rId9" Type="http://schemas.openxmlformats.org/officeDocument/2006/relationships/tags" Target="../tags/tag32.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51.xml" /><Relationship Id="rId11" Type="http://schemas.openxmlformats.org/officeDocument/2006/relationships/tags" Target="../tags/tag52.xml" /><Relationship Id="rId12" Type="http://schemas.openxmlformats.org/officeDocument/2006/relationships/tags" Target="../tags/tag53.xml" /><Relationship Id="rId2" Type="http://schemas.openxmlformats.org/officeDocument/2006/relationships/tags" Target="../tags/tag43.xml" /><Relationship Id="rId3" Type="http://schemas.openxmlformats.org/officeDocument/2006/relationships/tags" Target="../tags/tag44.xml" /><Relationship Id="rId4" Type="http://schemas.openxmlformats.org/officeDocument/2006/relationships/tags" Target="../tags/tag45.xml" /><Relationship Id="rId5" Type="http://schemas.openxmlformats.org/officeDocument/2006/relationships/tags" Target="../tags/tag46.xml" /><Relationship Id="rId6" Type="http://schemas.openxmlformats.org/officeDocument/2006/relationships/tags" Target="../tags/tag47.xml" /><Relationship Id="rId7" Type="http://schemas.openxmlformats.org/officeDocument/2006/relationships/tags" Target="../tags/tag48.xml" /><Relationship Id="rId8" Type="http://schemas.openxmlformats.org/officeDocument/2006/relationships/tags" Target="../tags/tag49.xml" /><Relationship Id="rId9" Type="http://schemas.openxmlformats.org/officeDocument/2006/relationships/tags" Target="../tags/tag50.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8.xml" /><Relationship Id="rId2" Type="http://schemas.openxmlformats.org/officeDocument/2006/relationships/notesSlide" Target="../notesSlides/notesSlide1.xml" /><Relationship Id="rId3" Type="http://schemas.openxmlformats.org/officeDocument/2006/relationships/tags" Target="../tags/tag54.xml" /><Relationship Id="rId4" Type="http://schemas.openxmlformats.org/officeDocument/2006/relationships/tags" Target="../tags/tag55.xml" /><Relationship Id="rId5" Type="http://schemas.openxmlformats.org/officeDocument/2006/relationships/image" Target="../media/image8.png" /><Relationship Id="rId6" Type="http://schemas.openxmlformats.org/officeDocument/2006/relationships/image" Target="../media/image9.svg" /><Relationship Id="rId7" Type="http://schemas.openxmlformats.org/officeDocument/2006/relationships/tags" Target="../tags/tag56.xml" /><Relationship Id="rId8" Type="http://schemas.openxmlformats.org/officeDocument/2006/relationships/tags" Target="../tags/tag57.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8.xml" /><Relationship Id="rId10" Type="http://schemas.openxmlformats.org/officeDocument/2006/relationships/tags" Target="../tags/tag66.xml" /><Relationship Id="rId11" Type="http://schemas.openxmlformats.org/officeDocument/2006/relationships/tags" Target="../tags/tag67.xml" /><Relationship Id="rId12" Type="http://schemas.openxmlformats.org/officeDocument/2006/relationships/tags" Target="../tags/tag68.xml" /><Relationship Id="rId13" Type="http://schemas.openxmlformats.org/officeDocument/2006/relationships/tags" Target="../tags/tag69.xml" /><Relationship Id="rId14" Type="http://schemas.openxmlformats.org/officeDocument/2006/relationships/tags" Target="../tags/tag70.xml" /><Relationship Id="rId15" Type="http://schemas.openxmlformats.org/officeDocument/2006/relationships/tags" Target="../tags/tag71.xml" /><Relationship Id="rId16" Type="http://schemas.openxmlformats.org/officeDocument/2006/relationships/tags" Target="../tags/tag72.xml" /><Relationship Id="rId17" Type="http://schemas.openxmlformats.org/officeDocument/2006/relationships/tags" Target="../tags/tag73.xml" /><Relationship Id="rId18" Type="http://schemas.openxmlformats.org/officeDocument/2006/relationships/tags" Target="../tags/tag74.xml" /><Relationship Id="rId19" Type="http://schemas.openxmlformats.org/officeDocument/2006/relationships/tags" Target="../tags/tag75.xml" /><Relationship Id="rId2" Type="http://schemas.openxmlformats.org/officeDocument/2006/relationships/tags" Target="../tags/tag58.xml" /><Relationship Id="rId20" Type="http://schemas.openxmlformats.org/officeDocument/2006/relationships/tags" Target="../tags/tag76.xml" /><Relationship Id="rId21" Type="http://schemas.openxmlformats.org/officeDocument/2006/relationships/tags" Target="../tags/tag77.xml" /><Relationship Id="rId22" Type="http://schemas.openxmlformats.org/officeDocument/2006/relationships/tags" Target="../tags/tag78.xml" /><Relationship Id="rId23" Type="http://schemas.openxmlformats.org/officeDocument/2006/relationships/tags" Target="../tags/tag79.xml" /><Relationship Id="rId3" Type="http://schemas.openxmlformats.org/officeDocument/2006/relationships/tags" Target="../tags/tag59.xml" /><Relationship Id="rId4" Type="http://schemas.openxmlformats.org/officeDocument/2006/relationships/tags" Target="../tags/tag60.xml" /><Relationship Id="rId5" Type="http://schemas.openxmlformats.org/officeDocument/2006/relationships/tags" Target="../tags/tag61.xml" /><Relationship Id="rId6" Type="http://schemas.openxmlformats.org/officeDocument/2006/relationships/tags" Target="../tags/tag62.xml" /><Relationship Id="rId7" Type="http://schemas.openxmlformats.org/officeDocument/2006/relationships/tags" Target="../tags/tag63.xml" /><Relationship Id="rId8" Type="http://schemas.openxmlformats.org/officeDocument/2006/relationships/tags" Target="../tags/tag64.xml" /><Relationship Id="rId9" Type="http://schemas.openxmlformats.org/officeDocument/2006/relationships/tags" Target="../tags/tag65.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tags" Target="../tags/tag87.xml" /><Relationship Id="rId11" Type="http://schemas.openxmlformats.org/officeDocument/2006/relationships/tags" Target="../tags/tag88.xml" /><Relationship Id="rId12" Type="http://schemas.openxmlformats.org/officeDocument/2006/relationships/tags" Target="../tags/tag89.xml" /><Relationship Id="rId13" Type="http://schemas.openxmlformats.org/officeDocument/2006/relationships/tags" Target="../tags/tag90.xml" /><Relationship Id="rId14" Type="http://schemas.openxmlformats.org/officeDocument/2006/relationships/tags" Target="../tags/tag91.xml" /><Relationship Id="rId15" Type="http://schemas.openxmlformats.org/officeDocument/2006/relationships/tags" Target="../tags/tag92.xml" /><Relationship Id="rId16" Type="http://schemas.openxmlformats.org/officeDocument/2006/relationships/tags" Target="../tags/tag93.xml" /><Relationship Id="rId17" Type="http://schemas.openxmlformats.org/officeDocument/2006/relationships/tags" Target="../tags/tag94.xml" /><Relationship Id="rId18" Type="http://schemas.openxmlformats.org/officeDocument/2006/relationships/tags" Target="../tags/tag95.xml" /><Relationship Id="rId19" Type="http://schemas.openxmlformats.org/officeDocument/2006/relationships/tags" Target="../tags/tag96.xml" /><Relationship Id="rId2" Type="http://schemas.openxmlformats.org/officeDocument/2006/relationships/notesSlide" Target="../notesSlides/notesSlide2.xml" /><Relationship Id="rId20" Type="http://schemas.openxmlformats.org/officeDocument/2006/relationships/tags" Target="../tags/tag97.xml" /><Relationship Id="rId21" Type="http://schemas.openxmlformats.org/officeDocument/2006/relationships/tags" Target="../tags/tag98.xml" /><Relationship Id="rId22" Type="http://schemas.openxmlformats.org/officeDocument/2006/relationships/tags" Target="../tags/tag99.xml" /><Relationship Id="rId23" Type="http://schemas.openxmlformats.org/officeDocument/2006/relationships/tags" Target="../tags/tag100.xml" /><Relationship Id="rId24" Type="http://schemas.openxmlformats.org/officeDocument/2006/relationships/tags" Target="../tags/tag101.xml" /><Relationship Id="rId25" Type="http://schemas.openxmlformats.org/officeDocument/2006/relationships/tags" Target="../tags/tag102.xml" /><Relationship Id="rId26" Type="http://schemas.openxmlformats.org/officeDocument/2006/relationships/tags" Target="../tags/tag103.xml" /><Relationship Id="rId27" Type="http://schemas.openxmlformats.org/officeDocument/2006/relationships/tags" Target="../tags/tag104.xml" /><Relationship Id="rId28" Type="http://schemas.openxmlformats.org/officeDocument/2006/relationships/tags" Target="../tags/tag105.xml" /><Relationship Id="rId29" Type="http://schemas.openxmlformats.org/officeDocument/2006/relationships/tags" Target="../tags/tag106.xml" /><Relationship Id="rId3" Type="http://schemas.openxmlformats.org/officeDocument/2006/relationships/tags" Target="../tags/tag80.xml" /><Relationship Id="rId30" Type="http://schemas.openxmlformats.org/officeDocument/2006/relationships/tags" Target="../tags/tag107.xml" /><Relationship Id="rId31" Type="http://schemas.openxmlformats.org/officeDocument/2006/relationships/tags" Target="../tags/tag108.xml" /><Relationship Id="rId32" Type="http://schemas.openxmlformats.org/officeDocument/2006/relationships/tags" Target="../tags/tag109.xml" /><Relationship Id="rId33" Type="http://schemas.openxmlformats.org/officeDocument/2006/relationships/tags" Target="../tags/tag110.xml" /><Relationship Id="rId34" Type="http://schemas.openxmlformats.org/officeDocument/2006/relationships/tags" Target="../tags/tag111.xml" /><Relationship Id="rId35" Type="http://schemas.openxmlformats.org/officeDocument/2006/relationships/tags" Target="../tags/tag112.xml" /><Relationship Id="rId36" Type="http://schemas.openxmlformats.org/officeDocument/2006/relationships/tags" Target="../tags/tag113.xml" /><Relationship Id="rId37" Type="http://schemas.openxmlformats.org/officeDocument/2006/relationships/tags" Target="../tags/tag114.xml" /><Relationship Id="rId38" Type="http://schemas.openxmlformats.org/officeDocument/2006/relationships/tags" Target="../tags/tag115.xml" /><Relationship Id="rId4" Type="http://schemas.openxmlformats.org/officeDocument/2006/relationships/tags" Target="../tags/tag81.xml" /><Relationship Id="rId5" Type="http://schemas.openxmlformats.org/officeDocument/2006/relationships/tags" Target="../tags/tag82.xml" /><Relationship Id="rId6" Type="http://schemas.openxmlformats.org/officeDocument/2006/relationships/tags" Target="../tags/tag83.xml" /><Relationship Id="rId7" Type="http://schemas.openxmlformats.org/officeDocument/2006/relationships/tags" Target="../tags/tag84.xml" /><Relationship Id="rId8" Type="http://schemas.openxmlformats.org/officeDocument/2006/relationships/tags" Target="../tags/tag85.xml" /><Relationship Id="rId9" Type="http://schemas.openxmlformats.org/officeDocument/2006/relationships/tags" Target="../tags/tag86.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tags" Target="../tags/tag116.xml" /><Relationship Id="rId3" Type="http://schemas.openxmlformats.org/officeDocument/2006/relationships/image" Target="../media/image10.png" /><Relationship Id="rId4" Type="http://schemas.openxmlformats.org/officeDocument/2006/relationships/tags" Target="../tags/tag117.xml" /><Relationship Id="rId5" Type="http://schemas.openxmlformats.org/officeDocument/2006/relationships/tags" Target="../tags/tag118.xml" /><Relationship Id="rId6" Type="http://schemas.openxmlformats.org/officeDocument/2006/relationships/tags" Target="../tags/tag119.xml" /><Relationship Id="rId7" Type="http://schemas.openxmlformats.org/officeDocument/2006/relationships/image" Target="../media/image11.png" /><Relationship Id="rId8" Type="http://schemas.openxmlformats.org/officeDocument/2006/relationships/tags" Target="../tags/tag120.xml" /><Relationship Id="rId9" Type="http://schemas.openxmlformats.org/officeDocument/2006/relationships/tags" Target="../tags/tag121.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image" Target="../media/image14.png" /><Relationship Id="rId2" Type="http://schemas.openxmlformats.org/officeDocument/2006/relationships/notesSlide" Target="../notesSlides/notesSlide3.xml" /><Relationship Id="rId3" Type="http://schemas.openxmlformats.org/officeDocument/2006/relationships/tags" Target="../tags/tag122.xml" /><Relationship Id="rId4" Type="http://schemas.openxmlformats.org/officeDocument/2006/relationships/image" Target="../media/image10.png" /><Relationship Id="rId5" Type="http://schemas.openxmlformats.org/officeDocument/2006/relationships/tags" Target="../tags/tag123.xml" /><Relationship Id="rId6" Type="http://schemas.openxmlformats.org/officeDocument/2006/relationships/tags" Target="../tags/tag124.xml" /><Relationship Id="rId7" Type="http://schemas.openxmlformats.org/officeDocument/2006/relationships/tags" Target="../tags/tag125.xml" /><Relationship Id="rId8" Type="http://schemas.openxmlformats.org/officeDocument/2006/relationships/image" Target="../media/image12.png" /><Relationship Id="rId9" Type="http://schemas.openxmlformats.org/officeDocument/2006/relationships/image" Target="../media/image13.jpe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 name="矩形 1" title=""/>
          <p:cNvSpPr/>
          <p:nvPr userDrawn="1">
            <p:custDataLst>
              <p:tags r:id="rId2"/>
            </p:custDataLst>
          </p:nvPr>
        </p:nvSpPr>
        <p:spPr>
          <a:xfrm>
            <a:off x="-12700" y="1801495"/>
            <a:ext cx="12218035" cy="2509520"/>
          </a:xfrm>
          <a:prstGeom prst="rect">
            <a:avLst/>
          </a:prstGeom>
          <a:solidFill>
            <a:schemeClr val="bg1">
              <a:alpha val="70000"/>
            </a:schemeClr>
          </a:solidFill>
          <a:ln w="22225">
            <a:noFill/>
          </a:ln>
          <a:effectLst>
            <a:outerShdw blurRad="203200" dist="1016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 name="文本框 22" title=""/>
          <p:cNvSpPr txBox="1"/>
          <p:nvPr>
            <p:custDataLst>
              <p:tags r:id="rId3"/>
            </p:custDataLst>
          </p:nvPr>
        </p:nvSpPr>
        <p:spPr>
          <a:xfrm>
            <a:off x="0" y="2541905"/>
            <a:ext cx="12205335" cy="1106805"/>
          </a:xfrm>
          <a:prstGeom prst="rect">
            <a:avLst/>
          </a:prstGeom>
          <a:noFill/>
        </p:spPr>
        <p:txBody>
          <a:bodyPr wrap="square" rtlCol="0" anchor="t" anchorCtr="0">
            <a:spAutoFit/>
          </a:bodyPr>
          <a:lstStyle/>
          <a:p>
            <a:pPr lvl="0" algn="ctr">
              <a:buClrTx/>
              <a:buSzTx/>
              <a:buFontTx/>
            </a:pPr>
            <a:r>
              <a:rPr lang="zh-CN"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rPr>
              <a:t>第</a:t>
            </a:r>
            <a:r>
              <a:rPr lang="zh-CN" altLang="en-US"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rPr>
              <a:t>十章</a:t>
            </a:r>
            <a:r>
              <a:rPr lang="zh-CN"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rPr>
              <a:t>  功</a:t>
            </a:r>
            <a:r>
              <a:rPr lang="zh-CN" altLang="en-US"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rPr>
              <a:t>与</a:t>
            </a:r>
            <a:r>
              <a:rPr lang="zh-CN"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rPr>
              <a:t>机械能</a:t>
            </a:r>
            <a:endParaRPr lang="zh-CN"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endParaRPr>
          </a:p>
        </p:txBody>
      </p:sp>
      <p:grpSp>
        <p:nvGrpSpPr>
          <p:cNvPr id="8" name="组合 7" title=""/>
          <p:cNvGrpSpPr/>
          <p:nvPr/>
        </p:nvGrpSpPr>
        <p:grpSpPr>
          <a:xfrm>
            <a:off x="9573260" y="6089015"/>
            <a:ext cx="2603500" cy="577850"/>
            <a:chOff x="14966" y="9320"/>
            <a:chExt cx="4100" cy="910"/>
          </a:xfrm>
        </p:grpSpPr>
        <p:sp>
          <p:nvSpPr>
            <p:cNvPr id="9" name="文本框 21" descr="7b0a20202020227461726765744964223a202270726f636573734f6e6c696e6542756c6c6574220a7d0a"/>
            <p:cNvSpPr txBox="1"/>
            <p:nvPr>
              <p:custDataLst>
                <p:tags r:id="rId4"/>
              </p:custDataLst>
            </p:nvPr>
          </p:nvSpPr>
          <p:spPr>
            <a:xfrm>
              <a:off x="14966" y="9320"/>
              <a:ext cx="4101" cy="910"/>
            </a:xfrm>
            <a:prstGeom prst="rect">
              <a:avLst/>
            </a:prstGeom>
            <a:noFill/>
            <a:ln w="9525">
              <a:noFill/>
            </a:ln>
          </p:spPr>
          <p:txBody>
            <a:bodyPr wrap="square" anchor="t" anchorCtr="0">
              <a:noAutofit/>
            </a:bodyPr>
            <a:lstStyle/>
            <a:p>
              <a:pPr algn="ctr">
                <a:lnSpc>
                  <a:spcPct val="100000"/>
                </a:lnSpc>
              </a:pPr>
              <a:r>
                <a:rPr lang="zh-CN" altLang="en-US" sz="3600" b="1">
                  <a:solidFill>
                    <a:srgbClr val="DA251D"/>
                  </a:solidFill>
                  <a:latin typeface="方正大标宋简体" panose="02000000000000000000" charset="-122"/>
                  <a:ea typeface="方正大标宋简体" panose="02000000000000000000" charset="-122"/>
                  <a:cs typeface="方正大标宋简体" panose="02000000000000000000" charset="-122"/>
                  <a:sym typeface="宋体" panose="02010600030101010101" pitchFamily="2" charset="-122"/>
                </a:rPr>
                <a:t>八</a:t>
              </a:r>
              <a:r>
                <a:rPr lang="zh-CN" altLang="en-US" sz="2800" b="1">
                  <a:solidFill>
                    <a:srgbClr val="DA251D"/>
                  </a:solidFill>
                  <a:latin typeface="方正大标宋简体" panose="02000000000000000000" charset="-122"/>
                  <a:ea typeface="方正大标宋简体" panose="02000000000000000000" charset="-122"/>
                  <a:cs typeface="方正大标宋简体" panose="02000000000000000000" charset="-122"/>
                  <a:sym typeface="宋体" panose="02010600030101010101" pitchFamily="2" charset="-122"/>
                </a:rPr>
                <a:t>年级下</a:t>
              </a:r>
              <a:r>
                <a:rPr lang="en-US" altLang="zh-CN" sz="2800" b="1">
                  <a:solidFill>
                    <a:srgbClr val="0093DD"/>
                  </a:solidFill>
                  <a:latin typeface="方正大标宋简体" panose="02000000000000000000" charset="-122"/>
                  <a:ea typeface="方正大标宋简体" panose="02000000000000000000" charset="-122"/>
                  <a:cs typeface="方正大标宋简体" panose="02000000000000000000" charset="-122"/>
                  <a:sym typeface="宋体" panose="02010600030101010101" pitchFamily="2" charset="-122"/>
                </a:rPr>
                <a:t> </a:t>
              </a:r>
              <a:r>
                <a:rPr lang="en-US" altLang="zh-CN" sz="2800" b="1">
                  <a:solidFill>
                    <a:srgbClr val="DA251D"/>
                  </a:solidFill>
                  <a:latin typeface="方正大标宋简体" panose="02000000000000000000" charset="-122"/>
                  <a:ea typeface="方正大标宋简体" panose="02000000000000000000" charset="-122"/>
                  <a:cs typeface="方正大标宋简体" panose="02000000000000000000" charset="-122"/>
                  <a:sym typeface="宋体" panose="02010600030101010101" pitchFamily="2" charset="-122"/>
                </a:rPr>
                <a:t>HK</a:t>
              </a:r>
              <a:r>
                <a:rPr lang="en-US" altLang="zh-CN" sz="2800" b="1">
                  <a:solidFill>
                    <a:srgbClr val="0093DD"/>
                  </a:solidFill>
                  <a:latin typeface="方正大标宋简体" panose="02000000000000000000" charset="-122"/>
                  <a:ea typeface="方正大标宋简体" panose="02000000000000000000" charset="-122"/>
                  <a:cs typeface="方正大标宋简体" panose="02000000000000000000" charset="-122"/>
                  <a:sym typeface="宋体" panose="02010600030101010101" pitchFamily="2" charset="-122"/>
                </a:rPr>
                <a:t>   </a:t>
              </a:r>
              <a:endParaRPr lang="en-US" altLang="zh-CN" sz="2800" b="1">
                <a:solidFill>
                  <a:srgbClr val="0093DD"/>
                </a:solidFill>
                <a:latin typeface="方正大标宋简体" panose="02000000000000000000" charset="-122"/>
                <a:ea typeface="方正大标宋简体" panose="02000000000000000000" charset="-122"/>
                <a:cs typeface="方正大标宋简体" panose="02000000000000000000" charset="-122"/>
                <a:sym typeface="宋体" panose="02010600030101010101" pitchFamily="2" charset="-122"/>
              </a:endParaRPr>
            </a:p>
          </p:txBody>
        </p:sp>
        <p:cxnSp>
          <p:nvCxnSpPr>
            <p:cNvPr id="10" name="直接连接符 9"/>
            <p:cNvCxnSpPr/>
            <p:nvPr>
              <p:custDataLst>
                <p:tags r:id="rId5"/>
              </p:custDataLst>
            </p:nvPr>
          </p:nvCxnSpPr>
          <p:spPr>
            <a:xfrm flipH="1">
              <a:off x="17808" y="9528"/>
              <a:ext cx="0" cy="680"/>
            </a:xfrm>
            <a:prstGeom prst="line">
              <a:avLst/>
            </a:prstGeom>
            <a:ln w="28575">
              <a:solidFill>
                <a:srgbClr val="DA251D"/>
              </a:solidFill>
            </a:ln>
          </p:spPr>
          <p:style>
            <a:lnRef idx="3">
              <a:schemeClr val="dk1"/>
            </a:lnRef>
            <a:fillRef idx="0">
              <a:schemeClr val="dk1"/>
            </a:fillRef>
            <a:effectRef idx="2">
              <a:schemeClr val="dk1"/>
            </a:effectRef>
            <a:fontRef idx="minor">
              <a:schemeClr val="tx1"/>
            </a:fontRef>
          </p:style>
        </p:cxnSp>
      </p:grpSp>
    </p:spTree>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pic>
        <p:nvPicPr>
          <p:cNvPr id="13" name="图片 12" title=""/>
          <p:cNvPicPr>
            <a:picLocks noChangeAspect="1"/>
          </p:cNvPicPr>
          <p:nvPr/>
        </p:nvPicPr>
        <p:blipFill>
          <a:blip r:embed="rId2">
            <a:clrChange>
              <a:clrFrom>
                <a:srgbClr val="FFFFFF">
                  <a:alpha val="100000"/>
                </a:srgbClr>
              </a:clrFrom>
              <a:clrTo>
                <a:srgbClr val="FFFFFF">
                  <a:alpha val="100000"/>
                  <a:alpha val="0"/>
                </a:srgbClr>
              </a:clrTo>
            </a:clrChange>
          </a:blip>
          <a:srcRect t="2708" r="16694" b="2600"/>
          <a:stretch>
            <a:fillRect/>
          </a:stretch>
        </p:blipFill>
        <p:spPr>
          <a:xfrm flipH="1">
            <a:off x="871220" y="1922780"/>
            <a:ext cx="2528570" cy="2915285"/>
          </a:xfrm>
          <a:prstGeom prst="rect">
            <a:avLst/>
          </a:prstGeom>
        </p:spPr>
      </p:pic>
      <p:grpSp>
        <p:nvGrpSpPr>
          <p:cNvPr id="56" name="组合 55" title=""/>
          <p:cNvGrpSpPr>
            <a:grpSpLocks noChangeAspect="1"/>
          </p:cNvGrpSpPr>
          <p:nvPr/>
        </p:nvGrpSpPr>
        <p:grpSpPr>
          <a:xfrm>
            <a:off x="4883785" y="1886585"/>
            <a:ext cx="2760980" cy="2915920"/>
            <a:chOff x="5931" y="4427"/>
            <a:chExt cx="5073" cy="5358"/>
          </a:xfrm>
        </p:grpSpPr>
        <p:pic>
          <p:nvPicPr>
            <p:cNvPr id="55" name="图片 54"/>
            <p:cNvPicPr>
              <a:picLocks noChangeAspect="1"/>
            </p:cNvPicPr>
            <p:nvPr/>
          </p:nvPicPr>
          <p:blipFill>
            <a:blip r:embed="rId3">
              <a:clrChange>
                <a:clrFrom>
                  <a:srgbClr val="FFFFFF">
                    <a:alpha val="100000"/>
                  </a:srgbClr>
                </a:clrFrom>
                <a:clrTo>
                  <a:srgbClr val="FFFFFF">
                    <a:alpha val="100000"/>
                    <a:alpha val="0"/>
                  </a:srgbClr>
                </a:clrTo>
              </a:clrChange>
            </a:blip>
            <a:srcRect l="12585" t="2708" r="28420" b="2600"/>
            <a:stretch>
              <a:fillRect/>
            </a:stretch>
          </p:blipFill>
          <p:spPr>
            <a:xfrm flipH="1">
              <a:off x="5931" y="4427"/>
              <a:ext cx="3572" cy="5358"/>
            </a:xfrm>
            <a:prstGeom prst="rect">
              <a:avLst/>
            </a:prstGeom>
          </p:spPr>
        </p:pic>
        <p:grpSp>
          <p:nvGrpSpPr>
            <p:cNvPr id="50" name="组合 49"/>
            <p:cNvGrpSpPr>
              <a:grpSpLocks noChangeAspect="1"/>
            </p:cNvGrpSpPr>
            <p:nvPr/>
          </p:nvGrpSpPr>
          <p:grpSpPr>
            <a:xfrm>
              <a:off x="7718" y="7165"/>
              <a:ext cx="3286" cy="2476"/>
              <a:chOff x="6551" y="6171"/>
              <a:chExt cx="2893" cy="2745"/>
            </a:xfrm>
          </p:grpSpPr>
          <p:pic>
            <p:nvPicPr>
              <p:cNvPr id="48" name="图片 47"/>
              <p:cNvPicPr>
                <a:picLocks noChangeAspect="1"/>
              </p:cNvPicPr>
              <p:nvPr/>
            </p:nvPicPr>
            <p:blipFill>
              <a:blip r:embed="rId4">
                <a:clrChange>
                  <a:clrFrom>
                    <a:srgbClr val="FFFFFF">
                      <a:alpha val="100000"/>
                    </a:srgbClr>
                  </a:clrFrom>
                  <a:clrTo>
                    <a:srgbClr val="FFFFFF">
                      <a:alpha val="100000"/>
                      <a:alpha val="0"/>
                    </a:srgbClr>
                  </a:clrTo>
                </a:clrChange>
              </a:blip>
              <a:srcRect r="15050" b="21275"/>
              <a:stretch>
                <a:fillRect/>
              </a:stretch>
            </p:blipFill>
            <p:spPr>
              <a:xfrm>
                <a:off x="6551" y="6171"/>
                <a:ext cx="2893" cy="2745"/>
              </a:xfrm>
              <a:prstGeom prst="rect">
                <a:avLst/>
              </a:prstGeom>
            </p:spPr>
          </p:pic>
          <p:pic>
            <p:nvPicPr>
              <p:cNvPr id="49" name="图片 48"/>
              <p:cNvPicPr>
                <a:picLocks noChangeAspect="1"/>
              </p:cNvPicPr>
              <p:nvPr/>
            </p:nvPicPr>
            <p:blipFill>
              <a:blip r:embed="rId5">
                <a:clrChange>
                  <a:clrFrom>
                    <a:srgbClr val="FFFFFF">
                      <a:alpha val="100000"/>
                    </a:srgbClr>
                  </a:clrFrom>
                  <a:clrTo>
                    <a:srgbClr val="FFFFFF">
                      <a:alpha val="100000"/>
                      <a:alpha val="0"/>
                    </a:srgbClr>
                  </a:clrTo>
                </a:clrChange>
              </a:blip>
              <a:srcRect l="6680" t="8504"/>
              <a:stretch>
                <a:fillRect/>
              </a:stretch>
            </p:blipFill>
            <p:spPr>
              <a:xfrm>
                <a:off x="7634" y="7058"/>
                <a:ext cx="1527" cy="1259"/>
              </a:xfrm>
              <a:prstGeom prst="rect">
                <a:avLst/>
              </a:prstGeom>
            </p:spPr>
          </p:pic>
        </p:grpSp>
      </p:grpSp>
      <p:pic>
        <p:nvPicPr>
          <p:cNvPr id="43" name="图片 42" title=""/>
          <p:cNvPicPr>
            <a:picLocks noChangeAspect="1"/>
          </p:cNvPicPr>
          <p:nvPr/>
        </p:nvPicPr>
        <p:blipFill>
          <a:blip r:embed="rId5">
            <a:clrChange>
              <a:clrFrom>
                <a:srgbClr val="FFFFFF">
                  <a:alpha val="100000"/>
                </a:srgbClr>
              </a:clrFrom>
              <a:clrTo>
                <a:srgbClr val="FFFFFF">
                  <a:alpha val="100000"/>
                  <a:alpha val="0"/>
                </a:srgbClr>
              </a:clrTo>
            </a:clrChange>
          </a:blip>
          <a:srcRect l="6680" t="8504"/>
          <a:stretch>
            <a:fillRect/>
          </a:stretch>
        </p:blipFill>
        <p:spPr>
          <a:xfrm>
            <a:off x="1951355" y="4037330"/>
            <a:ext cx="917575" cy="713740"/>
          </a:xfrm>
          <a:prstGeom prst="rect">
            <a:avLst/>
          </a:prstGeom>
        </p:spPr>
      </p:pic>
      <p:grpSp>
        <p:nvGrpSpPr>
          <p:cNvPr id="2" name="组合 1" title=""/>
          <p:cNvGrpSpPr/>
          <p:nvPr/>
        </p:nvGrpSpPr>
        <p:grpSpPr>
          <a:xfrm>
            <a:off x="528320" y="681355"/>
            <a:ext cx="11396980" cy="588645"/>
            <a:chOff x="-440" y="1017"/>
            <a:chExt cx="17948" cy="927"/>
          </a:xfrm>
        </p:grpSpPr>
        <p:grpSp>
          <p:nvGrpSpPr>
            <p:cNvPr id="6" name="组合 5"/>
            <p:cNvGrpSpPr/>
            <p:nvPr>
              <p:custDataLst>
                <p:tags r:id="rId6"/>
              </p:custDataLst>
            </p:nvPr>
          </p:nvGrpSpPr>
          <p:grpSpPr>
            <a:xfrm>
              <a:off x="-440" y="1079"/>
              <a:ext cx="17948" cy="849"/>
              <a:chOff x="-1770" y="1319"/>
              <a:chExt cx="17948" cy="849"/>
            </a:xfrm>
          </p:grpSpPr>
          <p:sp>
            <p:nvSpPr>
              <p:cNvPr id="7" name="矩形 6"/>
              <p:cNvSpPr/>
              <p:nvPr>
                <p:custDataLst>
                  <p:tags r:id="rId7"/>
                </p:custDataLst>
              </p:nvPr>
            </p:nvSpPr>
            <p:spPr>
              <a:xfrm>
                <a:off x="-1770" y="1319"/>
                <a:ext cx="1770" cy="849"/>
              </a:xfrm>
              <a:prstGeom prst="rect">
                <a:avLst/>
              </a:prstGeom>
              <a:solidFill>
                <a:srgbClr val="19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800" b="1">
                    <a:solidFill>
                      <a:schemeClr val="bg1"/>
                    </a:solidFill>
                    <a:latin typeface="黑体" panose="02010609060101010101" charset="-122"/>
                    <a:ea typeface="黑体" panose="02010609060101010101" charset="-122"/>
                    <a:cs typeface="Times New Roman" panose="02020603050405020304" charset="0"/>
                    <a:sym typeface="+mn-ea"/>
                  </a:rPr>
                  <a:t>情境</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1</a:t>
                </a:r>
                <a:endPar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endParaRPr>
              </a:p>
            </p:txBody>
          </p:sp>
          <p:sp>
            <p:nvSpPr>
              <p:cNvPr id="17" name="矩形 16"/>
              <p:cNvSpPr/>
              <p:nvPr>
                <p:custDataLst>
                  <p:tags r:id="rId8"/>
                </p:custDataLst>
              </p:nvPr>
            </p:nvSpPr>
            <p:spPr>
              <a:xfrm>
                <a:off x="117" y="1319"/>
                <a:ext cx="187" cy="849"/>
              </a:xfrm>
              <a:prstGeom prst="rect">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lt1"/>
                  </a:solidFill>
                </a:endParaRPr>
              </a:p>
            </p:txBody>
          </p:sp>
          <p:sp>
            <p:nvSpPr>
              <p:cNvPr id="18" name="半闭框 17"/>
              <p:cNvSpPr/>
              <p:nvPr>
                <p:custDataLst>
                  <p:tags r:id="rId9"/>
                </p:custDataLst>
              </p:nvPr>
            </p:nvSpPr>
            <p:spPr>
              <a:xfrm rot="8100000">
                <a:off x="15636" y="1524"/>
                <a:ext cx="449" cy="449"/>
              </a:xfrm>
              <a:prstGeom prst="halfFrame">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dk1"/>
                  </a:solidFill>
                </a:endParaRPr>
              </a:p>
            </p:txBody>
          </p:sp>
          <p:sp>
            <p:nvSpPr>
              <p:cNvPr id="22" name="半闭框 21"/>
              <p:cNvSpPr/>
              <p:nvPr>
                <p:custDataLst>
                  <p:tags r:id="rId10"/>
                </p:custDataLst>
              </p:nvPr>
            </p:nvSpPr>
            <p:spPr>
              <a:xfrm rot="8100000">
                <a:off x="15325" y="1524"/>
                <a:ext cx="449" cy="449"/>
              </a:xfrm>
              <a:prstGeom prst="halfFrame">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dk1"/>
                  </a:solidFill>
                </a:endParaRPr>
              </a:p>
            </p:txBody>
          </p:sp>
          <p:cxnSp>
            <p:nvCxnSpPr>
              <p:cNvPr id="23" name="直接连接符 22"/>
              <p:cNvCxnSpPr/>
              <p:nvPr>
                <p:custDataLst>
                  <p:tags r:id="rId11"/>
                </p:custDataLst>
              </p:nvPr>
            </p:nvCxnSpPr>
            <p:spPr>
              <a:xfrm flipV="1">
                <a:off x="701" y="2140"/>
                <a:ext cx="15477" cy="0"/>
              </a:xfrm>
              <a:prstGeom prst="line">
                <a:avLst/>
              </a:prstGeom>
              <a:ln w="25400">
                <a:solidFill>
                  <a:srgbClr val="19994B"/>
                </a:solidFill>
              </a:ln>
            </p:spPr>
            <p:style>
              <a:lnRef idx="1">
                <a:schemeClr val="accent1"/>
              </a:lnRef>
              <a:fillRef idx="0">
                <a:schemeClr val="accent1"/>
              </a:fillRef>
              <a:effectRef idx="0">
                <a:schemeClr val="accent1"/>
              </a:effectRef>
              <a:fontRef idx="minor">
                <a:schemeClr val="tx1"/>
              </a:fontRef>
            </p:style>
          </p:cxnSp>
        </p:grpSp>
        <p:sp>
          <p:nvSpPr>
            <p:cNvPr id="24" name="Title 6"/>
            <p:cNvSpPr txBox="1"/>
            <p:nvPr>
              <p:custDataLst>
                <p:tags r:id="rId12"/>
              </p:custDataLst>
            </p:nvPr>
          </p:nvSpPr>
          <p:spPr>
            <a:xfrm>
              <a:off x="1874" y="1017"/>
              <a:ext cx="15075" cy="927"/>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algn="l">
                <a:lnSpc>
                  <a:spcPct val="120000"/>
                </a:lnSpc>
              </a:pPr>
              <a:r>
                <a:rPr lang="zh-CN" altLang="en-US" sz="2800" b="1" spc="-100">
                  <a:solidFill>
                    <a:srgbClr val="00923F"/>
                  </a:solidFill>
                  <a:uFillTx/>
                  <a:latin typeface="Times New Roman" panose="02020603050405020304" charset="0"/>
                  <a:ea typeface="黑体" panose="02010609060101010101" charset="-122"/>
                  <a:cs typeface="Times New Roman" panose="02020603050405020304" charset="0"/>
                  <a:sym typeface="+mn-ea"/>
                </a:rPr>
                <a:t>小明将器材箱从地上搬起放在板车上，推着板车走向比赛场地</a:t>
              </a:r>
              <a:endParaRPr lang="zh-CN" altLang="en-US" sz="2800" b="1" spc="-100">
                <a:solidFill>
                  <a:srgbClr val="00923F"/>
                </a:solidFill>
                <a:uFillTx/>
                <a:latin typeface="Times New Roman" panose="02020603050405020304" charset="0"/>
                <a:ea typeface="黑体" panose="02010609060101010101" charset="-122"/>
                <a:cs typeface="Times New Roman" panose="02020603050405020304" charset="0"/>
                <a:sym typeface="+mn-ea"/>
              </a:endParaRPr>
            </a:p>
          </p:txBody>
        </p:sp>
      </p:grpSp>
      <p:sp>
        <p:nvSpPr>
          <p:cNvPr id="5" name="文本框 4" title=""/>
          <p:cNvSpPr txBox="1"/>
          <p:nvPr/>
        </p:nvSpPr>
        <p:spPr>
          <a:xfrm>
            <a:off x="4177030" y="5808980"/>
            <a:ext cx="5744210" cy="600710"/>
          </a:xfrm>
          <a:prstGeom prst="rect">
            <a:avLst/>
          </a:prstGeom>
          <a:solidFill>
            <a:schemeClr val="accent5">
              <a:lumMod val="40000"/>
              <a:lumOff val="60000"/>
            </a:schemeClr>
          </a:solidFill>
        </p:spPr>
        <p:txBody>
          <a:bodyPr wrap="square" rtlCol="0">
            <a:noAutofit/>
          </a:bodyPr>
          <a:lstStyle/>
          <a:p>
            <a:pPr>
              <a:lnSpc>
                <a:spcPct val="110000"/>
              </a:lnSpc>
            </a:pPr>
            <a:r>
              <a:rPr sz="2800" b="1">
                <a:solidFill>
                  <a:srgbClr val="0000FF"/>
                </a:solidFill>
                <a:latin typeface="Times New Roman" panose="02020603050405020304" charset="0"/>
                <a:ea typeface="黑体" panose="02010609060101010101" charset="-122"/>
                <a:cs typeface="Times New Roman" panose="02020603050405020304" charset="0"/>
              </a:rPr>
              <a:t>物体的力的方向上移动了一</a:t>
            </a:r>
            <a:r>
              <a:rPr lang="zh-CN" sz="2800" b="1">
                <a:solidFill>
                  <a:srgbClr val="0000FF"/>
                </a:solidFill>
                <a:latin typeface="Times New Roman" panose="02020603050405020304" charset="0"/>
                <a:ea typeface="黑体" panose="02010609060101010101" charset="-122"/>
                <a:cs typeface="Times New Roman" panose="02020603050405020304" charset="0"/>
              </a:rPr>
              <a:t>段</a:t>
            </a:r>
            <a:r>
              <a:rPr sz="2800" b="1">
                <a:solidFill>
                  <a:srgbClr val="0000FF"/>
                </a:solidFill>
                <a:latin typeface="Times New Roman" panose="02020603050405020304" charset="0"/>
                <a:ea typeface="黑体" panose="02010609060101010101" charset="-122"/>
                <a:cs typeface="Times New Roman" panose="02020603050405020304" charset="0"/>
              </a:rPr>
              <a:t>距离.</a:t>
            </a:r>
            <a:endParaRPr sz="2800" b="1">
              <a:solidFill>
                <a:srgbClr val="0000FF"/>
              </a:solidFill>
              <a:latin typeface="Times New Roman" panose="02020603050405020304" charset="0"/>
              <a:ea typeface="黑体" panose="02010609060101010101" charset="-122"/>
              <a:cs typeface="Times New Roman" panose="02020603050405020304" charset="0"/>
            </a:endParaRPr>
          </a:p>
        </p:txBody>
      </p:sp>
      <p:grpSp>
        <p:nvGrpSpPr>
          <p:cNvPr id="14" name="组合 13" title=""/>
          <p:cNvGrpSpPr/>
          <p:nvPr/>
        </p:nvGrpSpPr>
        <p:grpSpPr>
          <a:xfrm>
            <a:off x="278130" y="1299210"/>
            <a:ext cx="12007850" cy="699135"/>
            <a:chOff x="438" y="2059"/>
            <a:chExt cx="18910" cy="1101"/>
          </a:xfrm>
        </p:grpSpPr>
        <p:sp>
          <p:nvSpPr>
            <p:cNvPr id="4" name="文本框 3"/>
            <p:cNvSpPr txBox="1"/>
            <p:nvPr/>
          </p:nvSpPr>
          <p:spPr>
            <a:xfrm>
              <a:off x="2854" y="2059"/>
              <a:ext cx="16494" cy="1093"/>
            </a:xfrm>
            <a:prstGeom prst="rect">
              <a:avLst/>
            </a:prstGeom>
            <a:noFill/>
          </p:spPr>
          <p:txBody>
            <a:bodyPr wrap="square" rtlCol="0" anchor="t">
              <a:spAutoFit/>
            </a:bodyPr>
            <a:lstStyle/>
            <a:p>
              <a:pPr>
                <a:lnSpc>
                  <a:spcPct val="140000"/>
                </a:lnSpc>
              </a:pPr>
              <a:r>
                <a:rPr sz="2800" b="1">
                  <a:latin typeface="黑体" panose="02010609060101010101" charset="-122"/>
                  <a:ea typeface="黑体" panose="02010609060101010101" charset="-122"/>
                  <a:cs typeface="Times New Roman" panose="02020603050405020304" charset="0"/>
                  <a:sym typeface="+mn-ea"/>
                </a:rPr>
                <a:t>在整体过程中，小明施加的作用力的成效是如何体现的？</a:t>
              </a:r>
              <a:endParaRPr sz="2800" b="1">
                <a:latin typeface="黑体" panose="02010609060101010101" charset="-122"/>
                <a:ea typeface="黑体" panose="02010609060101010101" charset="-122"/>
                <a:cs typeface="Times New Roman" panose="02020603050405020304" charset="0"/>
                <a:sym typeface="+mn-ea"/>
              </a:endParaRPr>
            </a:p>
          </p:txBody>
        </p:sp>
        <p:grpSp>
          <p:nvGrpSpPr>
            <p:cNvPr id="8" name="组合 7"/>
            <p:cNvGrpSpPr/>
            <p:nvPr/>
          </p:nvGrpSpPr>
          <p:grpSpPr>
            <a:xfrm>
              <a:off x="438" y="2178"/>
              <a:ext cx="3159" cy="982"/>
              <a:chOff x="437" y="3488"/>
              <a:chExt cx="3159" cy="982"/>
            </a:xfrm>
          </p:grpSpPr>
          <p:sp>
            <p:nvSpPr>
              <p:cNvPr id="28" name="文本框 27"/>
              <p:cNvSpPr txBox="1"/>
              <p:nvPr>
                <p:custDataLst>
                  <p:tags r:id="rId13"/>
                </p:custDataLst>
              </p:nvPr>
            </p:nvSpPr>
            <p:spPr>
              <a:xfrm>
                <a:off x="1381" y="3543"/>
                <a:ext cx="2215" cy="871"/>
              </a:xfrm>
              <a:prstGeom prst="rect">
                <a:avLst/>
              </a:prstGeom>
              <a:noFill/>
            </p:spPr>
            <p:txBody>
              <a:bodyPr wrap="none" rtlCol="0" anchor="t">
                <a:spAutoFit/>
              </a:bodyPr>
              <a:lstStyle/>
              <a:p>
                <a:r>
                  <a:rPr lang="zh-CN" altLang="en-US" sz="3000" b="1">
                    <a:solidFill>
                      <a:srgbClr val="00923F"/>
                    </a:solidFill>
                    <a:latin typeface="黑体" panose="02010609060101010101" charset="-122"/>
                    <a:ea typeface="黑体" panose="02010609060101010101" charset="-122"/>
                    <a:sym typeface="+mn-ea"/>
                  </a:rPr>
                  <a:t>问题</a:t>
                </a:r>
                <a:endParaRPr lang="zh-CN" altLang="en-US" sz="3000" b="1">
                  <a:solidFill>
                    <a:srgbClr val="00923F"/>
                  </a:solidFill>
                  <a:latin typeface="黑体" panose="02010609060101010101" charset="-122"/>
                  <a:ea typeface="黑体" panose="02010609060101010101" charset="-122"/>
                  <a:sym typeface="+mn-ea"/>
                </a:endParaRPr>
              </a:p>
            </p:txBody>
          </p:sp>
          <p:pic>
            <p:nvPicPr>
              <p:cNvPr id="29" name="图片 28" descr="303b32303233353030363bb5c6c5dd"/>
              <p:cNvPicPr>
                <a:picLocks noChangeAspect="1"/>
              </p:cNvPicPr>
              <p:nvPr>
                <p:custDataLst>
                  <p:tags r:id="rId15"/>
                </p:custDataLst>
              </p:nvPr>
            </p:nvPicPr>
            <p:blipFill>
              <a:blip r:embed="rId14"/>
              <a:stretch>
                <a:fillRect/>
              </a:stretch>
            </p:blipFill>
            <p:spPr>
              <a:xfrm>
                <a:off x="437" y="3488"/>
                <a:ext cx="1181" cy="982"/>
              </a:xfrm>
              <a:prstGeom prst="rect">
                <a:avLst/>
              </a:prstGeom>
            </p:spPr>
          </p:pic>
        </p:grpSp>
      </p:grpSp>
      <p:grpSp>
        <p:nvGrpSpPr>
          <p:cNvPr id="10" name="组合 9" title=""/>
          <p:cNvGrpSpPr/>
          <p:nvPr/>
        </p:nvGrpSpPr>
        <p:grpSpPr>
          <a:xfrm>
            <a:off x="1951990" y="2172335"/>
            <a:ext cx="414655" cy="992505"/>
            <a:chOff x="6072" y="3837"/>
            <a:chExt cx="653" cy="1563"/>
          </a:xfrm>
        </p:grpSpPr>
        <p:sp>
          <p:nvSpPr>
            <p:cNvPr id="3" name="直接连接符 2"/>
            <p:cNvSpPr/>
            <p:nvPr>
              <p:custDataLst>
                <p:tags r:id="rId16"/>
              </p:custDataLst>
            </p:nvPr>
          </p:nvSpPr>
          <p:spPr>
            <a:xfrm flipH="1" flipV="1">
              <a:off x="6725" y="4057"/>
              <a:ext cx="0" cy="1343"/>
            </a:xfrm>
            <a:prstGeom prst="line">
              <a:avLst/>
            </a:prstGeom>
            <a:ln w="38100" cap="flat" cmpd="sng">
              <a:solidFill>
                <a:srgbClr val="CC0000"/>
              </a:solidFill>
              <a:prstDash val="solid"/>
              <a:headEnd type="oval" w="med" len="med"/>
              <a:tailEnd type="triangle" w="med" len="lg"/>
            </a:ln>
          </p:spPr>
          <p:txBody>
            <a:bodyPr/>
            <a:lstStyle/>
            <a:p/>
          </p:txBody>
        </p:sp>
        <p:sp>
          <p:nvSpPr>
            <p:cNvPr id="9" name="文本框 8"/>
            <p:cNvSpPr txBox="1"/>
            <p:nvPr>
              <p:custDataLst>
                <p:tags r:id="rId17"/>
              </p:custDataLst>
            </p:nvPr>
          </p:nvSpPr>
          <p:spPr>
            <a:xfrm>
              <a:off x="6072" y="3837"/>
              <a:ext cx="602" cy="823"/>
            </a:xfrm>
            <a:prstGeom prst="rect">
              <a:avLst/>
            </a:prstGeom>
            <a:noFill/>
            <a:ln w="9525">
              <a:noFill/>
            </a:ln>
          </p:spPr>
          <p:txBody>
            <a:bodyPr>
              <a:spAutoFit/>
            </a:bodyPr>
            <a:lstStyle/>
            <a:p>
              <a:pPr>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grpSp>
        <p:nvGrpSpPr>
          <p:cNvPr id="35" name="组合 34" title=""/>
          <p:cNvGrpSpPr/>
          <p:nvPr/>
        </p:nvGrpSpPr>
        <p:grpSpPr>
          <a:xfrm>
            <a:off x="1989455" y="3301365"/>
            <a:ext cx="412115" cy="1013460"/>
            <a:chOff x="6076" y="3804"/>
            <a:chExt cx="649" cy="1596"/>
          </a:xfrm>
        </p:grpSpPr>
        <p:sp>
          <p:nvSpPr>
            <p:cNvPr id="36" name="直接连接符 35"/>
            <p:cNvSpPr/>
            <p:nvPr>
              <p:custDataLst>
                <p:tags r:id="rId18"/>
              </p:custDataLst>
            </p:nvPr>
          </p:nvSpPr>
          <p:spPr>
            <a:xfrm flipH="1" flipV="1">
              <a:off x="6725" y="4057"/>
              <a:ext cx="0" cy="1343"/>
            </a:xfrm>
            <a:prstGeom prst="line">
              <a:avLst/>
            </a:prstGeom>
            <a:ln w="38100" cap="flat" cmpd="sng">
              <a:solidFill>
                <a:srgbClr val="CC0000"/>
              </a:solidFill>
              <a:prstDash val="solid"/>
              <a:headEnd type="oval" w="med" len="med"/>
              <a:tailEnd type="triangle" w="med" len="lg"/>
            </a:ln>
          </p:spPr>
          <p:txBody>
            <a:bodyPr/>
            <a:lstStyle/>
            <a:p/>
          </p:txBody>
        </p:sp>
        <p:sp>
          <p:nvSpPr>
            <p:cNvPr id="37" name="文本框 36"/>
            <p:cNvSpPr txBox="1"/>
            <p:nvPr>
              <p:custDataLst>
                <p:tags r:id="rId19"/>
              </p:custDataLst>
            </p:nvPr>
          </p:nvSpPr>
          <p:spPr>
            <a:xfrm>
              <a:off x="6076" y="3804"/>
              <a:ext cx="602" cy="823"/>
            </a:xfrm>
            <a:prstGeom prst="rect">
              <a:avLst/>
            </a:prstGeom>
            <a:noFill/>
            <a:ln w="9525">
              <a:noFill/>
            </a:ln>
          </p:spPr>
          <p:txBody>
            <a:bodyPr>
              <a:spAutoFit/>
            </a:bodyPr>
            <a:lstStyle/>
            <a:p>
              <a:pPr>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grpSp>
        <p:nvGrpSpPr>
          <p:cNvPr id="38976" name="组合 38975" title=""/>
          <p:cNvGrpSpPr/>
          <p:nvPr/>
        </p:nvGrpSpPr>
        <p:grpSpPr>
          <a:xfrm rot="5400000">
            <a:off x="2135520" y="3433417"/>
            <a:ext cx="1151820" cy="614492"/>
            <a:chOff x="3143" y="40"/>
            <a:chExt cx="889" cy="428"/>
          </a:xfrm>
        </p:grpSpPr>
        <p:sp>
          <p:nvSpPr>
            <p:cNvPr id="38977" name="直接连接符 38976"/>
            <p:cNvSpPr/>
            <p:nvPr>
              <p:custDataLst>
                <p:tags r:id="rId20"/>
              </p:custDataLst>
            </p:nvPr>
          </p:nvSpPr>
          <p:spPr>
            <a:xfrm flipH="1">
              <a:off x="3149" y="161"/>
              <a:ext cx="0" cy="295"/>
            </a:xfrm>
            <a:prstGeom prst="line">
              <a:avLst/>
            </a:prstGeom>
            <a:ln w="19050" cap="flat" cmpd="sng">
              <a:solidFill>
                <a:srgbClr val="CC0000"/>
              </a:solidFill>
              <a:prstDash val="solid"/>
              <a:headEnd type="none" w="med" len="med"/>
              <a:tailEnd type="none" w="med" len="med"/>
            </a:ln>
          </p:spPr>
          <p:txBody>
            <a:bodyPr/>
            <a:lstStyle/>
            <a:p/>
          </p:txBody>
        </p:sp>
        <p:sp>
          <p:nvSpPr>
            <p:cNvPr id="38978" name="直接连接符 38977"/>
            <p:cNvSpPr/>
            <p:nvPr>
              <p:custDataLst>
                <p:tags r:id="rId21"/>
              </p:custDataLst>
            </p:nvPr>
          </p:nvSpPr>
          <p:spPr>
            <a:xfrm flipH="1">
              <a:off x="4032" y="142"/>
              <a:ext cx="0" cy="326"/>
            </a:xfrm>
            <a:prstGeom prst="line">
              <a:avLst/>
            </a:prstGeom>
            <a:ln w="19050" cap="flat" cmpd="sng">
              <a:solidFill>
                <a:srgbClr val="CC0000"/>
              </a:solidFill>
              <a:prstDash val="solid"/>
              <a:headEnd type="none" w="med" len="med"/>
              <a:tailEnd type="none" w="med" len="med"/>
            </a:ln>
          </p:spPr>
          <p:txBody>
            <a:bodyPr/>
            <a:lstStyle/>
            <a:p/>
          </p:txBody>
        </p:sp>
        <p:sp>
          <p:nvSpPr>
            <p:cNvPr id="38979" name="直接连接符 38978"/>
            <p:cNvSpPr/>
            <p:nvPr>
              <p:custDataLst>
                <p:tags r:id="rId22"/>
              </p:custDataLst>
            </p:nvPr>
          </p:nvSpPr>
          <p:spPr>
            <a:xfrm flipV="1">
              <a:off x="3143" y="197"/>
              <a:ext cx="883" cy="0"/>
            </a:xfrm>
            <a:prstGeom prst="line">
              <a:avLst/>
            </a:prstGeom>
            <a:ln w="28575" cap="flat" cmpd="sng">
              <a:solidFill>
                <a:srgbClr val="CC0000"/>
              </a:solidFill>
              <a:prstDash val="solid"/>
              <a:headEnd type="arrow" w="med" len="med"/>
              <a:tailEnd type="arrow" w="med" len="med"/>
            </a:ln>
          </p:spPr>
          <p:txBody>
            <a:bodyPr/>
            <a:lstStyle/>
            <a:p/>
          </p:txBody>
        </p:sp>
        <p:sp>
          <p:nvSpPr>
            <p:cNvPr id="38980" name="文本框 38979"/>
            <p:cNvSpPr txBox="1"/>
            <p:nvPr>
              <p:custDataLst>
                <p:tags r:id="rId23"/>
              </p:custDataLst>
            </p:nvPr>
          </p:nvSpPr>
          <p:spPr>
            <a:xfrm rot="5400000" flipV="1">
              <a:off x="3456" y="45"/>
              <a:ext cx="266" cy="256"/>
            </a:xfrm>
            <a:prstGeom prst="rect">
              <a:avLst/>
            </a:prstGeom>
            <a:solidFill>
              <a:srgbClr val="FBFDFE"/>
            </a:solidFill>
            <a:ln w="9525">
              <a:noFill/>
            </a:ln>
          </p:spPr>
          <p:txBody>
            <a:bodyPr>
              <a:noAutofit/>
            </a:bodyPr>
            <a:lstStyle/>
            <a:p>
              <a:pPr>
                <a:lnSpc>
                  <a:spcPct val="80000"/>
                </a:lnSpc>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h</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grpSp>
        <p:nvGrpSpPr>
          <p:cNvPr id="58" name="组合 57" title=""/>
          <p:cNvGrpSpPr>
            <a:grpSpLocks noChangeAspect="1"/>
          </p:cNvGrpSpPr>
          <p:nvPr/>
        </p:nvGrpSpPr>
        <p:grpSpPr>
          <a:xfrm>
            <a:off x="8843010" y="1922780"/>
            <a:ext cx="2760980" cy="2915920"/>
            <a:chOff x="5931" y="4427"/>
            <a:chExt cx="5073" cy="5358"/>
          </a:xfrm>
        </p:grpSpPr>
        <p:pic>
          <p:nvPicPr>
            <p:cNvPr id="59" name="图片 58"/>
            <p:cNvPicPr>
              <a:picLocks noChangeAspect="1"/>
            </p:cNvPicPr>
            <p:nvPr/>
          </p:nvPicPr>
          <p:blipFill>
            <a:blip r:embed="rId3">
              <a:clrChange>
                <a:clrFrom>
                  <a:srgbClr val="FFFFFF">
                    <a:alpha val="100000"/>
                  </a:srgbClr>
                </a:clrFrom>
                <a:clrTo>
                  <a:srgbClr val="FFFFFF">
                    <a:alpha val="100000"/>
                    <a:alpha val="0"/>
                  </a:srgbClr>
                </a:clrTo>
              </a:clrChange>
            </a:blip>
            <a:srcRect l="12585" t="2708" r="28420" b="2600"/>
            <a:stretch>
              <a:fillRect/>
            </a:stretch>
          </p:blipFill>
          <p:spPr>
            <a:xfrm flipH="1">
              <a:off x="5931" y="4427"/>
              <a:ext cx="3572" cy="5358"/>
            </a:xfrm>
            <a:prstGeom prst="rect">
              <a:avLst/>
            </a:prstGeom>
          </p:spPr>
        </p:pic>
        <p:grpSp>
          <p:nvGrpSpPr>
            <p:cNvPr id="60" name="组合 59"/>
            <p:cNvGrpSpPr>
              <a:grpSpLocks noChangeAspect="1"/>
            </p:cNvGrpSpPr>
            <p:nvPr/>
          </p:nvGrpSpPr>
          <p:grpSpPr>
            <a:xfrm>
              <a:off x="7718" y="7165"/>
              <a:ext cx="3286" cy="2476"/>
              <a:chOff x="6551" y="6171"/>
              <a:chExt cx="2893" cy="2745"/>
            </a:xfrm>
          </p:grpSpPr>
          <p:pic>
            <p:nvPicPr>
              <p:cNvPr id="61" name="图片 60"/>
              <p:cNvPicPr>
                <a:picLocks noChangeAspect="1"/>
              </p:cNvPicPr>
              <p:nvPr/>
            </p:nvPicPr>
            <p:blipFill>
              <a:blip r:embed="rId4">
                <a:clrChange>
                  <a:clrFrom>
                    <a:srgbClr val="FFFFFF">
                      <a:alpha val="100000"/>
                    </a:srgbClr>
                  </a:clrFrom>
                  <a:clrTo>
                    <a:srgbClr val="FFFFFF">
                      <a:alpha val="100000"/>
                      <a:alpha val="0"/>
                    </a:srgbClr>
                  </a:clrTo>
                </a:clrChange>
              </a:blip>
              <a:srcRect r="15050" b="21275"/>
              <a:stretch>
                <a:fillRect/>
              </a:stretch>
            </p:blipFill>
            <p:spPr>
              <a:xfrm>
                <a:off x="6551" y="6171"/>
                <a:ext cx="2893" cy="2745"/>
              </a:xfrm>
              <a:prstGeom prst="rect">
                <a:avLst/>
              </a:prstGeom>
            </p:spPr>
          </p:pic>
          <p:pic>
            <p:nvPicPr>
              <p:cNvPr id="62" name="图片 61"/>
              <p:cNvPicPr>
                <a:picLocks noChangeAspect="1"/>
              </p:cNvPicPr>
              <p:nvPr/>
            </p:nvPicPr>
            <p:blipFill>
              <a:blip r:embed="rId5">
                <a:clrChange>
                  <a:clrFrom>
                    <a:srgbClr val="FFFFFF">
                      <a:alpha val="100000"/>
                    </a:srgbClr>
                  </a:clrFrom>
                  <a:clrTo>
                    <a:srgbClr val="FFFFFF">
                      <a:alpha val="100000"/>
                      <a:alpha val="0"/>
                    </a:srgbClr>
                  </a:clrTo>
                </a:clrChange>
              </a:blip>
              <a:srcRect l="6680" t="8504"/>
              <a:stretch>
                <a:fillRect/>
              </a:stretch>
            </p:blipFill>
            <p:spPr>
              <a:xfrm>
                <a:off x="7634" y="7058"/>
                <a:ext cx="1444" cy="1259"/>
              </a:xfrm>
              <a:prstGeom prst="rect">
                <a:avLst/>
              </a:prstGeom>
            </p:spPr>
          </p:pic>
        </p:grpSp>
      </p:grpSp>
      <p:grpSp>
        <p:nvGrpSpPr>
          <p:cNvPr id="63" name="组合 62" title=""/>
          <p:cNvGrpSpPr/>
          <p:nvPr/>
        </p:nvGrpSpPr>
        <p:grpSpPr>
          <a:xfrm>
            <a:off x="6396990" y="4483100"/>
            <a:ext cx="3963035" cy="418505"/>
            <a:chOff x="3121" y="175"/>
            <a:chExt cx="3059" cy="577"/>
          </a:xfrm>
        </p:grpSpPr>
        <p:sp>
          <p:nvSpPr>
            <p:cNvPr id="64" name="直接连接符 63"/>
            <p:cNvSpPr/>
            <p:nvPr>
              <p:custDataLst>
                <p:tags r:id="rId24"/>
              </p:custDataLst>
            </p:nvPr>
          </p:nvSpPr>
          <p:spPr>
            <a:xfrm flipH="1">
              <a:off x="3121" y="175"/>
              <a:ext cx="0" cy="577"/>
            </a:xfrm>
            <a:prstGeom prst="line">
              <a:avLst/>
            </a:prstGeom>
            <a:ln w="19050" cap="flat" cmpd="sng">
              <a:solidFill>
                <a:srgbClr val="CC0000"/>
              </a:solidFill>
              <a:prstDash val="solid"/>
              <a:headEnd type="none" w="med" len="med"/>
              <a:tailEnd type="none" w="med" len="med"/>
            </a:ln>
          </p:spPr>
          <p:txBody>
            <a:bodyPr/>
            <a:lstStyle/>
            <a:p/>
          </p:txBody>
        </p:sp>
        <p:sp>
          <p:nvSpPr>
            <p:cNvPr id="65" name="直接连接符 64"/>
            <p:cNvSpPr/>
            <p:nvPr>
              <p:custDataLst>
                <p:tags r:id="rId25"/>
              </p:custDataLst>
            </p:nvPr>
          </p:nvSpPr>
          <p:spPr>
            <a:xfrm flipH="1">
              <a:off x="6180" y="198"/>
              <a:ext cx="0" cy="552"/>
            </a:xfrm>
            <a:prstGeom prst="line">
              <a:avLst/>
            </a:prstGeom>
            <a:ln w="19050" cap="flat" cmpd="sng">
              <a:solidFill>
                <a:srgbClr val="CC0000"/>
              </a:solidFill>
              <a:prstDash val="solid"/>
              <a:headEnd type="none" w="med" len="med"/>
              <a:tailEnd type="none" w="med" len="med"/>
            </a:ln>
          </p:spPr>
          <p:txBody>
            <a:bodyPr/>
            <a:lstStyle/>
            <a:p/>
          </p:txBody>
        </p:sp>
        <p:sp>
          <p:nvSpPr>
            <p:cNvPr id="66" name="直接连接符 65"/>
            <p:cNvSpPr/>
            <p:nvPr>
              <p:custDataLst>
                <p:tags r:id="rId26"/>
              </p:custDataLst>
            </p:nvPr>
          </p:nvSpPr>
          <p:spPr>
            <a:xfrm flipV="1">
              <a:off x="3121" y="530"/>
              <a:ext cx="3047" cy="33"/>
            </a:xfrm>
            <a:prstGeom prst="line">
              <a:avLst/>
            </a:prstGeom>
            <a:ln w="28575" cap="flat" cmpd="sng">
              <a:solidFill>
                <a:srgbClr val="CC0000"/>
              </a:solidFill>
              <a:prstDash val="solid"/>
              <a:headEnd type="arrow" w="med" len="med"/>
              <a:tailEnd type="arrow" w="med" len="med"/>
            </a:ln>
          </p:spPr>
          <p:txBody>
            <a:bodyPr/>
            <a:lstStyle/>
            <a:p/>
          </p:txBody>
        </p:sp>
        <p:sp>
          <p:nvSpPr>
            <p:cNvPr id="67" name="文本框 66"/>
            <p:cNvSpPr txBox="1"/>
            <p:nvPr>
              <p:custDataLst>
                <p:tags r:id="rId27"/>
              </p:custDataLst>
            </p:nvPr>
          </p:nvSpPr>
          <p:spPr>
            <a:xfrm>
              <a:off x="4367" y="312"/>
              <a:ext cx="282" cy="263"/>
            </a:xfrm>
            <a:prstGeom prst="rect">
              <a:avLst/>
            </a:prstGeom>
            <a:solidFill>
              <a:srgbClr val="FFFFFF"/>
            </a:solidFill>
            <a:ln w="9525">
              <a:noFill/>
            </a:ln>
          </p:spPr>
          <p:txBody>
            <a:bodyPr>
              <a:noAutofit/>
            </a:bodyPr>
            <a:lstStyle/>
            <a:p>
              <a:pPr>
                <a:lnSpc>
                  <a:spcPct val="70000"/>
                </a:lnSpc>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s</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grpSp>
        <p:nvGrpSpPr>
          <p:cNvPr id="38981" name="组合 38980" title=""/>
          <p:cNvGrpSpPr/>
          <p:nvPr/>
        </p:nvGrpSpPr>
        <p:grpSpPr>
          <a:xfrm>
            <a:off x="5765140" y="2976765"/>
            <a:ext cx="898846" cy="522490"/>
            <a:chOff x="3160" y="-368"/>
            <a:chExt cx="694" cy="364"/>
          </a:xfrm>
        </p:grpSpPr>
        <p:sp>
          <p:nvSpPr>
            <p:cNvPr id="38982" name="直接连接符 38981"/>
            <p:cNvSpPr/>
            <p:nvPr>
              <p:custDataLst>
                <p:tags r:id="rId28"/>
              </p:custDataLst>
            </p:nvPr>
          </p:nvSpPr>
          <p:spPr>
            <a:xfrm rot="5400000" flipH="1" flipV="1">
              <a:off x="3489" y="-363"/>
              <a:ext cx="0" cy="658"/>
            </a:xfrm>
            <a:prstGeom prst="line">
              <a:avLst/>
            </a:prstGeom>
            <a:ln w="38100" cap="flat" cmpd="sng">
              <a:solidFill>
                <a:srgbClr val="CC0000"/>
              </a:solidFill>
              <a:prstDash val="solid"/>
              <a:headEnd type="oval" w="med" len="med"/>
              <a:tailEnd type="triangle" w="med" len="lg"/>
            </a:ln>
          </p:spPr>
          <p:txBody>
            <a:bodyPr/>
            <a:lstStyle/>
            <a:p/>
          </p:txBody>
        </p:sp>
        <p:sp>
          <p:nvSpPr>
            <p:cNvPr id="38983" name="文本框 38982"/>
            <p:cNvSpPr txBox="1"/>
            <p:nvPr>
              <p:custDataLst>
                <p:tags r:id="rId29"/>
              </p:custDataLst>
            </p:nvPr>
          </p:nvSpPr>
          <p:spPr>
            <a:xfrm>
              <a:off x="3559" y="-368"/>
              <a:ext cx="295" cy="364"/>
            </a:xfrm>
            <a:prstGeom prst="rect">
              <a:avLst/>
            </a:prstGeom>
            <a:noFill/>
            <a:ln w="9525">
              <a:noFill/>
            </a:ln>
          </p:spPr>
          <p:txBody>
            <a:bodyPr>
              <a:spAutoFit/>
            </a:bodyPr>
            <a:lstStyle/>
            <a:p>
              <a:pPr>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grpSp>
        <p:nvGrpSpPr>
          <p:cNvPr id="68" name="组合 67" title=""/>
          <p:cNvGrpSpPr/>
          <p:nvPr/>
        </p:nvGrpSpPr>
        <p:grpSpPr>
          <a:xfrm>
            <a:off x="9738360" y="3001010"/>
            <a:ext cx="852805" cy="522605"/>
            <a:chOff x="6742" y="4660"/>
            <a:chExt cx="1343" cy="823"/>
          </a:xfrm>
        </p:grpSpPr>
        <p:sp>
          <p:nvSpPr>
            <p:cNvPr id="69" name="直接连接符 68"/>
            <p:cNvSpPr/>
            <p:nvPr>
              <p:custDataLst>
                <p:tags r:id="rId30"/>
              </p:custDataLst>
            </p:nvPr>
          </p:nvSpPr>
          <p:spPr>
            <a:xfrm rot="5400000" flipH="1" flipV="1">
              <a:off x="7413" y="4749"/>
              <a:ext cx="0" cy="1343"/>
            </a:xfrm>
            <a:prstGeom prst="line">
              <a:avLst/>
            </a:prstGeom>
            <a:ln w="38100" cap="flat" cmpd="sng">
              <a:solidFill>
                <a:srgbClr val="CC0000"/>
              </a:solidFill>
              <a:prstDash val="solid"/>
              <a:headEnd type="oval" w="med" len="med"/>
              <a:tailEnd type="triangle" w="med" len="lg"/>
            </a:ln>
          </p:spPr>
          <p:txBody>
            <a:bodyPr/>
            <a:lstStyle/>
            <a:p/>
          </p:txBody>
        </p:sp>
        <p:sp>
          <p:nvSpPr>
            <p:cNvPr id="70" name="文本框 69"/>
            <p:cNvSpPr txBox="1"/>
            <p:nvPr>
              <p:custDataLst>
                <p:tags r:id="rId31"/>
              </p:custDataLst>
            </p:nvPr>
          </p:nvSpPr>
          <p:spPr>
            <a:xfrm>
              <a:off x="7443" y="4660"/>
              <a:ext cx="602" cy="823"/>
            </a:xfrm>
            <a:prstGeom prst="rect">
              <a:avLst/>
            </a:prstGeom>
            <a:noFill/>
            <a:ln w="9525">
              <a:noFill/>
            </a:ln>
          </p:spPr>
          <p:txBody>
            <a:bodyPr>
              <a:spAutoFit/>
            </a:bodyPr>
            <a:lstStyle/>
            <a:p>
              <a:pPr>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sp>
        <p:nvSpPr>
          <p:cNvPr id="71" name="文本框 70" title=""/>
          <p:cNvSpPr txBox="1"/>
          <p:nvPr/>
        </p:nvSpPr>
        <p:spPr>
          <a:xfrm>
            <a:off x="528320" y="4766945"/>
            <a:ext cx="3180715" cy="953135"/>
          </a:xfrm>
          <a:prstGeom prst="rect">
            <a:avLst/>
          </a:prstGeom>
          <a:noFill/>
        </p:spPr>
        <p:txBody>
          <a:bodyPr wrap="square" rtlCol="0" anchor="t">
            <a:spAutoFit/>
          </a:bodyPr>
          <a:lstStyle/>
          <a:p>
            <a:r>
              <a:rPr lang="zh-CN" altLang="en-US" sz="2800" b="1">
                <a:latin typeface="黑体" panose="02010609060101010101" charset="-122"/>
                <a:ea typeface="黑体" panose="02010609060101010101" charset="-122"/>
              </a:rPr>
              <a:t>器材箱在力的作用下上升了一段距离</a:t>
            </a:r>
            <a:endParaRPr lang="zh-CN" altLang="en-US" sz="2800" b="1">
              <a:latin typeface="黑体" panose="02010609060101010101" charset="-122"/>
              <a:ea typeface="黑体" panose="02010609060101010101" charset="-122"/>
            </a:endParaRPr>
          </a:p>
        </p:txBody>
      </p:sp>
      <p:sp>
        <p:nvSpPr>
          <p:cNvPr id="72" name="文本框 71" title=""/>
          <p:cNvSpPr txBox="1"/>
          <p:nvPr/>
        </p:nvSpPr>
        <p:spPr>
          <a:xfrm>
            <a:off x="5426075" y="5109845"/>
            <a:ext cx="6096000" cy="521970"/>
          </a:xfrm>
          <a:prstGeom prst="rect">
            <a:avLst/>
          </a:prstGeom>
          <a:noFill/>
        </p:spPr>
        <p:txBody>
          <a:bodyPr wrap="square" rtlCol="0" anchor="t">
            <a:spAutoFit/>
          </a:bodyPr>
          <a:lstStyle/>
          <a:p>
            <a:r>
              <a:rPr lang="zh-CN" altLang="en-US" sz="2800" b="1">
                <a:latin typeface="黑体" panose="02010609060101010101" charset="-122"/>
                <a:ea typeface="黑体" panose="02010609060101010101" charset="-122"/>
                <a:cs typeface="黑体" panose="02010609060101010101" charset="-122"/>
              </a:rPr>
              <a:t> 板车在推力的作用下移动了一段距离</a:t>
            </a:r>
            <a:endParaRPr lang="zh-CN" altLang="en-US" sz="2800" b="1">
              <a:latin typeface="黑体" panose="02010609060101010101" charset="-122"/>
              <a:ea typeface="黑体" panose="02010609060101010101" charset="-122"/>
              <a:cs typeface="黑体" panose="02010609060101010101" charset="-122"/>
            </a:endParaRPr>
          </a:p>
        </p:txBody>
      </p:sp>
      <p:sp>
        <p:nvSpPr>
          <p:cNvPr id="73" name="文本框 72" title=""/>
          <p:cNvSpPr txBox="1"/>
          <p:nvPr/>
        </p:nvSpPr>
        <p:spPr>
          <a:xfrm>
            <a:off x="2714625" y="5845175"/>
            <a:ext cx="1673225" cy="521970"/>
          </a:xfrm>
          <a:prstGeom prst="rect">
            <a:avLst/>
          </a:prstGeom>
          <a:noFill/>
        </p:spPr>
        <p:txBody>
          <a:bodyPr wrap="square" rtlCol="0">
            <a:spAutoFit/>
          </a:bodyPr>
          <a:lstStyle/>
          <a:p>
            <a:r>
              <a:rPr sz="2800" b="1">
                <a:solidFill>
                  <a:srgbClr val="FF0000"/>
                </a:solidFill>
                <a:latin typeface="Times New Roman" panose="02020603050405020304" charset="0"/>
                <a:ea typeface="黑体" panose="02010609060101010101" charset="-122"/>
                <a:cs typeface="Times New Roman" panose="02020603050405020304" charset="0"/>
                <a:sym typeface="+mn-ea"/>
              </a:rPr>
              <a:t>共同点：</a:t>
            </a:r>
            <a:endParaRPr sz="2800" b="1">
              <a:solidFill>
                <a:srgbClr val="FF0000"/>
              </a:solidFill>
              <a:latin typeface="Times New Roman" panose="02020603050405020304" charset="0"/>
              <a:ea typeface="黑体" panose="02010609060101010101" charset="-122"/>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left)">
                                      <p:cBhvr>
                                        <p:cTn id="7" dur="500"/>
                                        <p:tgtEl>
                                          <p:spTgt spid="1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43"/>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down)">
                                      <p:cBhvr>
                                        <p:cTn id="16" dur="500"/>
                                        <p:tgtEl>
                                          <p:spTgt spid="35"/>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childTnLst>
                    </p:cTn>
                  </p:par>
                  <p:par>
                    <p:cTn id="26" fill="hold" nodeType="clickPar">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8976"/>
                                        </p:tgtEl>
                                        <p:attrNameLst>
                                          <p:attrName>style.visibility</p:attrName>
                                        </p:attrNameLst>
                                      </p:cBhvr>
                                      <p:to>
                                        <p:strVal val="visible"/>
                                      </p:to>
                                    </p:set>
                                    <p:animEffect transition="in" filter="blinds(horizontal)">
                                      <p:cBhvr>
                                        <p:cTn id="30" dur="500"/>
                                        <p:tgtEl>
                                          <p:spTgt spid="38976"/>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3" presetClass="entr" presetSubtype="10" fill="hold" grpId="0" nodeType="clickEffect">
                                  <p:stCondLst>
                                    <p:cond delay="0"/>
                                  </p:stCondLst>
                                  <p:childTnLst>
                                    <p:set>
                                      <p:cBhvr>
                                        <p:cTn id="34" dur="1" fill="hold">
                                          <p:stCondLst>
                                            <p:cond delay="0"/>
                                          </p:stCondLst>
                                        </p:cTn>
                                        <p:tgtEl>
                                          <p:spTgt spid="71"/>
                                        </p:tgtEl>
                                        <p:attrNameLst>
                                          <p:attrName>style.visibility</p:attrName>
                                        </p:attrNameLst>
                                      </p:cBhvr>
                                      <p:to>
                                        <p:strVal val="visible"/>
                                      </p:to>
                                    </p:set>
                                    <p:animEffect transition="in" filter="blinds(horizontal)">
                                      <p:cBhvr>
                                        <p:cTn id="35" dur="500"/>
                                        <p:tgtEl>
                                          <p:spTgt spid="71"/>
                                        </p:tgtEl>
                                      </p:cBhvr>
                                    </p:animEffect>
                                  </p:childTnLst>
                                </p:cTn>
                              </p:par>
                            </p:childTnLst>
                          </p:cTn>
                        </p:par>
                      </p:childTnLst>
                    </p:cTn>
                  </p:par>
                  <p:par>
                    <p:cTn id="36" fill="hold" nodeType="clickPar">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56"/>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38981"/>
                                        </p:tgtEl>
                                        <p:attrNameLst>
                                          <p:attrName>style.visibility</p:attrName>
                                        </p:attrNameLst>
                                      </p:cBhvr>
                                      <p:to>
                                        <p:strVal val="visible"/>
                                      </p:to>
                                    </p:set>
                                    <p:animEffect transition="in" filter="wipe(left)">
                                      <p:cBhvr>
                                        <p:cTn id="44" dur="500"/>
                                        <p:tgtEl>
                                          <p:spTgt spid="38981"/>
                                        </p:tgtEl>
                                      </p:cBhvr>
                                    </p:animEffect>
                                  </p:childTnLst>
                                </p:cTn>
                              </p:par>
                            </p:childTnLst>
                          </p:cTn>
                        </p:par>
                      </p:childTnLst>
                    </p:cTn>
                  </p:par>
                  <p:par>
                    <p:cTn id="45" fill="hold" nodeType="clickPar">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58"/>
                                        </p:tgtEl>
                                        <p:attrNameLst>
                                          <p:attrName>style.visibility</p:attrName>
                                        </p:attrNameLst>
                                      </p:cBhvr>
                                      <p:to>
                                        <p:strVal val="visible"/>
                                      </p:to>
                                    </p:set>
                                    <p:animEffect transition="in" filter="wipe(left)">
                                      <p:cBhvr>
                                        <p:cTn id="49" dur="500"/>
                                        <p:tgtEl>
                                          <p:spTgt spid="58"/>
                                        </p:tgtEl>
                                      </p:cBhvr>
                                    </p:animEffect>
                                  </p:childTnLst>
                                </p:cTn>
                              </p:par>
                            </p:childTnLst>
                          </p:cTn>
                        </p:par>
                      </p:childTnLst>
                    </p:cTn>
                  </p:par>
                  <p:par>
                    <p:cTn id="50" fill="hold" nodeType="clickPar">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68"/>
                                        </p:tgtEl>
                                        <p:attrNameLst>
                                          <p:attrName>style.visibility</p:attrName>
                                        </p:attrNameLst>
                                      </p:cBhvr>
                                      <p:to>
                                        <p:strVal val="visible"/>
                                      </p:to>
                                    </p:set>
                                    <p:animEffect transition="in" filter="wipe(left)">
                                      <p:cBhvr>
                                        <p:cTn id="54" dur="500"/>
                                        <p:tgtEl>
                                          <p:spTgt spid="68"/>
                                        </p:tgtEl>
                                      </p:cBhvr>
                                    </p:animEffect>
                                  </p:childTnLst>
                                </p:cTn>
                              </p:par>
                            </p:childTnLst>
                          </p:cTn>
                        </p:par>
                      </p:childTnLst>
                    </p:cTn>
                  </p:par>
                  <p:par>
                    <p:cTn id="55" fill="hold" nodeType="clickPar">
                      <p:stCondLst>
                        <p:cond delay="indefinite"/>
                      </p:stCondLst>
                      <p:childTnLst>
                        <p:par>
                          <p:cTn id="56" fill="hold">
                            <p:stCondLst>
                              <p:cond delay="0"/>
                            </p:stCondLst>
                            <p:childTnLst>
                              <p:par>
                                <p:cTn id="57" presetID="3" presetClass="entr" presetSubtype="10" fill="hold" nodeType="clickEffect">
                                  <p:stCondLst>
                                    <p:cond delay="0"/>
                                  </p:stCondLst>
                                  <p:childTnLst>
                                    <p:set>
                                      <p:cBhvr>
                                        <p:cTn id="58" dur="1" fill="hold">
                                          <p:stCondLst>
                                            <p:cond delay="0"/>
                                          </p:stCondLst>
                                        </p:cTn>
                                        <p:tgtEl>
                                          <p:spTgt spid="63"/>
                                        </p:tgtEl>
                                        <p:attrNameLst>
                                          <p:attrName>style.visibility</p:attrName>
                                        </p:attrNameLst>
                                      </p:cBhvr>
                                      <p:to>
                                        <p:strVal val="visible"/>
                                      </p:to>
                                    </p:set>
                                    <p:animEffect transition="in" filter="blinds(horizontal)">
                                      <p:cBhvr>
                                        <p:cTn id="59" dur="500"/>
                                        <p:tgtEl>
                                          <p:spTgt spid="63"/>
                                        </p:tgtEl>
                                      </p:cBhvr>
                                    </p:animEffect>
                                  </p:childTnLst>
                                </p:cTn>
                              </p:par>
                            </p:childTnLst>
                          </p:cTn>
                        </p:par>
                      </p:childTnLst>
                    </p:cTn>
                  </p:par>
                  <p:par>
                    <p:cTn id="60" fill="hold" nodeType="clickPar">
                      <p:stCondLst>
                        <p:cond delay="indefinite"/>
                      </p:stCondLst>
                      <p:childTnLst>
                        <p:par>
                          <p:cTn id="61" fill="hold">
                            <p:stCondLst>
                              <p:cond delay="0"/>
                            </p:stCondLst>
                            <p:childTnLst>
                              <p:par>
                                <p:cTn id="62" presetID="3" presetClass="entr" presetSubtype="10" fill="hold" grpId="0" nodeType="clickEffect">
                                  <p:stCondLst>
                                    <p:cond delay="0"/>
                                  </p:stCondLst>
                                  <p:childTnLst>
                                    <p:set>
                                      <p:cBhvr>
                                        <p:cTn id="63" dur="1" fill="hold">
                                          <p:stCondLst>
                                            <p:cond delay="0"/>
                                          </p:stCondLst>
                                        </p:cTn>
                                        <p:tgtEl>
                                          <p:spTgt spid="72"/>
                                        </p:tgtEl>
                                        <p:attrNameLst>
                                          <p:attrName>style.visibility</p:attrName>
                                        </p:attrNameLst>
                                      </p:cBhvr>
                                      <p:to>
                                        <p:strVal val="visible"/>
                                      </p:to>
                                    </p:set>
                                    <p:animEffect transition="in" filter="blinds(horizontal)">
                                      <p:cBhvr>
                                        <p:cTn id="64" dur="500"/>
                                        <p:tgtEl>
                                          <p:spTgt spid="72"/>
                                        </p:tgtEl>
                                      </p:cBhvr>
                                    </p:animEffect>
                                  </p:childTnLst>
                                </p:cTn>
                              </p:par>
                            </p:childTnLst>
                          </p:cTn>
                        </p:par>
                      </p:childTnLst>
                    </p:cTn>
                  </p:par>
                  <p:par>
                    <p:cTn id="65" fill="hold" nodeType="clickPar">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73"/>
                                        </p:tgtEl>
                                        <p:attrNameLst>
                                          <p:attrName>style.visibility</p:attrName>
                                        </p:attrNameLst>
                                      </p:cBhvr>
                                      <p:to>
                                        <p:strVal val="visible"/>
                                      </p:to>
                                    </p:set>
                                    <p:animEffect transition="in" filter="wipe(left)">
                                      <p:cBhvr>
                                        <p:cTn id="69" dur="500"/>
                                        <p:tgtEl>
                                          <p:spTgt spid="73"/>
                                        </p:tgtEl>
                                      </p:cBhvr>
                                    </p:animEffect>
                                  </p:childTnLst>
                                </p:cTn>
                              </p:par>
                            </p:childTnLst>
                          </p:cTn>
                        </p:par>
                        <p:par>
                          <p:cTn id="70" fill="hold" nodeType="afterGroup">
                            <p:stCondLst>
                              <p:cond delay="500"/>
                            </p:stCondLst>
                            <p:childTnLst>
                              <p:par>
                                <p:cTn id="71" presetID="22" presetClass="entr" presetSubtype="8" fill="hold" grpId="0" nodeType="afterEffect">
                                  <p:stCondLst>
                                    <p:cond delay="0"/>
                                  </p:stCondLst>
                                  <p:childTnLst>
                                    <p:set>
                                      <p:cBhvr>
                                        <p:cTn id="72" dur="1" fill="hold">
                                          <p:stCondLst>
                                            <p:cond delay="0"/>
                                          </p:stCondLst>
                                        </p:cTn>
                                        <p:tgtEl>
                                          <p:spTgt spid="5"/>
                                        </p:tgtEl>
                                        <p:attrNameLst>
                                          <p:attrName>style.visibility</p:attrName>
                                        </p:attrNameLst>
                                      </p:cBhvr>
                                      <p:to>
                                        <p:strVal val="visible"/>
                                      </p:to>
                                    </p:set>
                                    <p:animEffect transition="in" filter="wipe(left)">
                                      <p:cBhvr>
                                        <p:cTn id="7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3" grpId="0"/>
      <p:bldP spid="71" grpId="0"/>
      <p:bldP spid="72"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6" name="文本框 5" title=""/>
          <p:cNvSpPr txBox="1"/>
          <p:nvPr>
            <p:custDataLst>
              <p:tags r:id="rId2"/>
            </p:custDataLst>
          </p:nvPr>
        </p:nvSpPr>
        <p:spPr>
          <a:xfrm>
            <a:off x="1637665" y="1386840"/>
            <a:ext cx="10554335" cy="694055"/>
          </a:xfrm>
          <a:prstGeom prst="rect">
            <a:avLst/>
          </a:prstGeom>
          <a:noFill/>
          <a:ln w="9525">
            <a:noFill/>
          </a:ln>
        </p:spPr>
        <p:txBody>
          <a:bodyPr wrap="square">
            <a:spAutoFit/>
          </a:bodyPr>
          <a:lstStyle/>
          <a:p>
            <a:pPr algn="l">
              <a:lnSpc>
                <a:spcPct val="140000"/>
              </a:lnSpc>
            </a:pPr>
            <a:r>
              <a:rPr lang="zh-CN" sz="2800" b="1">
                <a:latin typeface="黑体" panose="02010609060101010101" charset="-122"/>
                <a:ea typeface="黑体" panose="02010609060101010101" charset="-122"/>
                <a:cs typeface="Times New Roman" panose="02020603050405020304" charset="0"/>
              </a:rPr>
              <a:t>物理学中把</a:t>
            </a:r>
            <a:r>
              <a:rPr lang="zh-CN" sz="2800" b="1">
                <a:solidFill>
                  <a:srgbClr val="0000FF"/>
                </a:solidFill>
                <a:latin typeface="黑体" panose="02010609060101010101" charset="-122"/>
                <a:ea typeface="黑体" panose="02010609060101010101" charset="-122"/>
                <a:cs typeface="Times New Roman" panose="02020603050405020304" charset="0"/>
              </a:rPr>
              <a:t>力</a:t>
            </a:r>
            <a:r>
              <a:rPr lang="zh-CN" sz="2800" b="1">
                <a:latin typeface="黑体" panose="02010609060101010101" charset="-122"/>
                <a:ea typeface="黑体" panose="02010609060101010101" charset="-122"/>
                <a:cs typeface="Times New Roman" panose="02020603050405020304" charset="0"/>
              </a:rPr>
              <a:t>和</a:t>
            </a:r>
            <a:r>
              <a:rPr lang="zh-CN" sz="2800" b="1">
                <a:solidFill>
                  <a:srgbClr val="0000FF"/>
                </a:solidFill>
                <a:latin typeface="黑体" panose="02010609060101010101" charset="-122"/>
                <a:ea typeface="黑体" panose="02010609060101010101" charset="-122"/>
                <a:cs typeface="Times New Roman" panose="02020603050405020304" charset="0"/>
              </a:rPr>
              <a:t>物体在力的方向上移动的距离</a:t>
            </a:r>
            <a:r>
              <a:rPr lang="zh-CN" sz="2800" b="1">
                <a:latin typeface="黑体" panose="02010609060101010101" charset="-122"/>
                <a:ea typeface="黑体" panose="02010609060101010101" charset="-122"/>
                <a:cs typeface="Times New Roman" panose="02020603050405020304" charset="0"/>
              </a:rPr>
              <a:t>的</a:t>
            </a:r>
            <a:r>
              <a:rPr lang="zh-CN" sz="2800" b="1">
                <a:solidFill>
                  <a:schemeClr val="tx1"/>
                </a:solidFill>
                <a:latin typeface="黑体" panose="02010609060101010101" charset="-122"/>
                <a:ea typeface="黑体" panose="02010609060101010101" charset="-122"/>
                <a:cs typeface="Times New Roman" panose="02020603050405020304" charset="0"/>
              </a:rPr>
              <a:t>乘积叫做</a:t>
            </a:r>
            <a:r>
              <a:rPr lang="zh-CN" sz="2800" b="1">
                <a:solidFill>
                  <a:srgbClr val="FF0000"/>
                </a:solidFill>
                <a:latin typeface="黑体" panose="02010609060101010101" charset="-122"/>
                <a:ea typeface="黑体" panose="02010609060101010101" charset="-122"/>
                <a:cs typeface="Times New Roman" panose="02020603050405020304" charset="0"/>
              </a:rPr>
              <a:t>机械功．</a:t>
            </a:r>
            <a:endParaRPr lang="zh-CN" altLang="en-US" sz="2800" b="1">
              <a:solidFill>
                <a:srgbClr val="FF0000"/>
              </a:solidFill>
              <a:latin typeface="黑体" panose="02010609060101010101" charset="-122"/>
              <a:ea typeface="黑体" panose="02010609060101010101" charset="-122"/>
              <a:cs typeface="Times New Roman" panose="02020603050405020304" charset="0"/>
            </a:endParaRPr>
          </a:p>
        </p:txBody>
      </p:sp>
      <p:sp>
        <p:nvSpPr>
          <p:cNvPr id="4" name="文本框 3" title=""/>
          <p:cNvSpPr txBox="1"/>
          <p:nvPr>
            <p:custDataLst>
              <p:tags r:id="rId3"/>
            </p:custDataLst>
          </p:nvPr>
        </p:nvSpPr>
        <p:spPr>
          <a:xfrm>
            <a:off x="297815" y="1489710"/>
            <a:ext cx="1339850" cy="626745"/>
          </a:xfrm>
          <a:prstGeom prst="rect">
            <a:avLst/>
          </a:prstGeom>
          <a:solidFill>
            <a:srgbClr val="00923F"/>
          </a:solidFill>
        </p:spPr>
        <p:txBody>
          <a:bodyPr wrap="square" rtlCol="0" anchor="ctr" anchorCtr="0">
            <a:noAutofit/>
          </a:bodyPr>
          <a:lstStyle/>
          <a:p>
            <a:pPr>
              <a:lnSpc>
                <a:spcPct val="100000"/>
              </a:lnSpc>
            </a:pP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1. </a:t>
            </a:r>
            <a:r>
              <a:rPr lang="zh-CN" altLang="en-US" sz="2800" b="1">
                <a:solidFill>
                  <a:schemeClr val="bg1"/>
                </a:solidFill>
                <a:latin typeface="Times New Roman" panose="02020603050405020304" charset="0"/>
                <a:ea typeface="黑体" panose="02010609060101010101" charset="-122"/>
                <a:cs typeface="Times New Roman" panose="02020603050405020304" charset="0"/>
                <a:sym typeface="+mn-ea"/>
              </a:rPr>
              <a:t>定义</a:t>
            </a: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zh-CN" sz="2800" b="1">
              <a:solidFill>
                <a:schemeClr val="bg1"/>
              </a:solidFill>
              <a:latin typeface="Times New Roman" panose="02020603050405020304" charset="0"/>
              <a:ea typeface="黑体" panose="02010609060101010101" charset="-122"/>
              <a:cs typeface="Times New Roman" panose="02020603050405020304" charset="0"/>
              <a:sym typeface="+mn-ea"/>
            </a:endParaRPr>
          </a:p>
        </p:txBody>
      </p:sp>
      <p:grpSp>
        <p:nvGrpSpPr>
          <p:cNvPr id="13" name="组合 12" title=""/>
          <p:cNvGrpSpPr/>
          <p:nvPr/>
        </p:nvGrpSpPr>
        <p:grpSpPr>
          <a:xfrm>
            <a:off x="297815" y="692785"/>
            <a:ext cx="2924810" cy="650875"/>
            <a:chOff x="3186" y="7638"/>
            <a:chExt cx="4606" cy="1025"/>
          </a:xfrm>
        </p:grpSpPr>
        <p:sp>
          <p:nvSpPr>
            <p:cNvPr id="14" name="圆角矩形 13"/>
            <p:cNvSpPr/>
            <p:nvPr/>
          </p:nvSpPr>
          <p:spPr>
            <a:xfrm>
              <a:off x="3186" y="7638"/>
              <a:ext cx="4606" cy="1025"/>
            </a:xfrm>
            <a:prstGeom prst="roundRect">
              <a:avLst/>
            </a:prstGeom>
            <a:gradFill>
              <a:gsLst>
                <a:gs pos="0">
                  <a:srgbClr val="6ABC91">
                    <a:lumMod val="84000"/>
                    <a:alpha val="100000"/>
                  </a:srgbClr>
                </a:gs>
                <a:gs pos="100000">
                  <a:srgbClr val="FFFFFF">
                    <a:alpha val="100000"/>
                  </a:srgbClr>
                </a:gs>
              </a:gsLst>
              <a:path path="circle">
                <a:fillToRect t="100000" r="100000"/>
              </a:path>
              <a:tileRect l="-100000" b="-10000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15" name="圆角矩形 14"/>
            <p:cNvSpPr/>
            <p:nvPr/>
          </p:nvSpPr>
          <p:spPr>
            <a:xfrm>
              <a:off x="3460" y="7776"/>
              <a:ext cx="4332" cy="750"/>
            </a:xfrm>
            <a:prstGeom prst="roundRect">
              <a:avLst/>
            </a:prstGeom>
            <a:solidFill>
              <a:schemeClr val="bg1">
                <a:alpha val="63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17" name="文本框 16"/>
            <p:cNvSpPr txBox="1"/>
            <p:nvPr/>
          </p:nvSpPr>
          <p:spPr>
            <a:xfrm>
              <a:off x="3460" y="7840"/>
              <a:ext cx="4332" cy="686"/>
            </a:xfrm>
            <a:prstGeom prst="rect">
              <a:avLst/>
            </a:prstGeom>
            <a:noFill/>
          </p:spPr>
          <p:txBody>
            <a:bodyPr wrap="square" rtlCol="0">
              <a:spAutoFit/>
            </a:bodyPr>
            <a:lstStyle/>
            <a:p>
              <a:pPr indent="0">
                <a:lnSpc>
                  <a:spcPct val="80000"/>
                </a:lnSpc>
                <a:spcBef>
                  <a:spcPct val="50000"/>
                </a:spcBef>
                <a:buFont typeface="Wingdings" panose="05000000000000000000" charset="0"/>
                <a:buNone/>
              </a:pPr>
              <a:r>
                <a:rPr lang="zh-CN" altLang="en-US" sz="2800" b="1">
                  <a:latin typeface="黑体" panose="02010609060101010101" charset="-122"/>
                  <a:ea typeface="黑体" panose="02010609060101010101" charset="-122"/>
                  <a:cs typeface="+mn-ea"/>
                  <a:sym typeface="+mn-ea"/>
                </a:rPr>
                <a:t>一、做功了吗</a:t>
              </a:r>
              <a:endParaRPr lang="en-US" altLang="zh-CN" sz="2800" b="1">
                <a:latin typeface="黑体" panose="02010609060101010101" charset="-122"/>
                <a:ea typeface="黑体" panose="02010609060101010101" charset="-122"/>
                <a:cs typeface="+mn-ea"/>
                <a:sym typeface="+mn-ea"/>
              </a:endParaRPr>
            </a:p>
          </p:txBody>
        </p:sp>
      </p:grpSp>
      <p:sp>
        <p:nvSpPr>
          <p:cNvPr id="5" name="文本框 4" title=""/>
          <p:cNvSpPr txBox="1"/>
          <p:nvPr/>
        </p:nvSpPr>
        <p:spPr>
          <a:xfrm>
            <a:off x="297815" y="6002655"/>
            <a:ext cx="4845050" cy="737235"/>
          </a:xfrm>
          <a:prstGeom prst="rect">
            <a:avLst/>
          </a:prstGeom>
          <a:noFill/>
        </p:spPr>
        <p:txBody>
          <a:bodyPr wrap="square" rtlCol="0" anchor="t">
            <a:spAutoFit/>
          </a:bodyPr>
          <a:lstStyle/>
          <a:p>
            <a:pPr>
              <a:lnSpc>
                <a:spcPct val="150000"/>
              </a:lnSpc>
            </a:pPr>
            <a:r>
              <a:rPr sz="2800" b="1">
                <a:latin typeface="黑体" panose="02010609060101010101" charset="-122"/>
                <a:ea typeface="黑体" panose="02010609060101010101" charset="-122"/>
                <a:cs typeface="Times New Roman" panose="02020603050405020304" charset="0"/>
                <a:sym typeface="+mn-ea"/>
              </a:rPr>
              <a:t>小明对器材箱的力</a:t>
            </a:r>
            <a:r>
              <a:rPr lang="zh-CN" altLang="en-US" sz="2800" b="1">
                <a:solidFill>
                  <a:schemeClr val="tx1"/>
                </a:solidFill>
                <a:latin typeface="Times New Roman" panose="02020603050405020304" charset="0"/>
                <a:ea typeface="黑体" panose="02010609060101010101" charset="-122"/>
                <a:cs typeface="Times New Roman" panose="02020603050405020304" charset="0"/>
              </a:rPr>
              <a:t>做了功</a:t>
            </a:r>
            <a:endParaRPr lang="zh-CN" altLang="en-US" sz="2800" b="1">
              <a:solidFill>
                <a:schemeClr val="tx1"/>
              </a:solidFill>
              <a:latin typeface="Times New Roman" panose="02020603050405020304" charset="0"/>
              <a:ea typeface="黑体" panose="02010609060101010101" charset="-122"/>
              <a:cs typeface="Times New Roman" panose="02020603050405020304" charset="0"/>
            </a:endParaRPr>
          </a:p>
        </p:txBody>
      </p:sp>
      <p:sp>
        <p:nvSpPr>
          <p:cNvPr id="2" name="文本框 1" title=""/>
          <p:cNvSpPr txBox="1"/>
          <p:nvPr>
            <p:custDataLst>
              <p:tags r:id="rId4"/>
            </p:custDataLst>
          </p:nvPr>
        </p:nvSpPr>
        <p:spPr>
          <a:xfrm>
            <a:off x="297815" y="2233930"/>
            <a:ext cx="3291205" cy="626745"/>
          </a:xfrm>
          <a:prstGeom prst="rect">
            <a:avLst/>
          </a:prstGeom>
          <a:solidFill>
            <a:srgbClr val="00923F"/>
          </a:solidFill>
        </p:spPr>
        <p:txBody>
          <a:bodyPr wrap="square" rtlCol="0" anchor="ctr" anchorCtr="0">
            <a:noAutofit/>
          </a:bodyPr>
          <a:lstStyle/>
          <a:p>
            <a:pPr>
              <a:lnSpc>
                <a:spcPct val="100000"/>
              </a:lnSpc>
            </a:pP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2. </a:t>
            </a:r>
            <a:r>
              <a:rPr lang="zh-CN" altLang="en-US" sz="2800" b="1">
                <a:solidFill>
                  <a:schemeClr val="bg1"/>
                </a:solidFill>
                <a:latin typeface="Times New Roman" panose="02020603050405020304" charset="0"/>
                <a:ea typeface="黑体" panose="02010609060101010101" charset="-122"/>
                <a:cs typeface="Times New Roman" panose="02020603050405020304" charset="0"/>
                <a:sym typeface="+mn-ea"/>
              </a:rPr>
              <a:t>做功的两个条件：</a:t>
            </a:r>
            <a:endParaRPr lang="zh-CN" sz="2800" b="1">
              <a:solidFill>
                <a:schemeClr val="bg1"/>
              </a:solidFill>
              <a:latin typeface="Times New Roman" panose="02020603050405020304" charset="0"/>
              <a:ea typeface="黑体" panose="02010609060101010101" charset="-122"/>
              <a:cs typeface="Times New Roman" panose="02020603050405020304" charset="0"/>
              <a:sym typeface="+mn-ea"/>
            </a:endParaRPr>
          </a:p>
        </p:txBody>
      </p:sp>
      <p:sp>
        <p:nvSpPr>
          <p:cNvPr id="3" name="文本框 2" title=""/>
          <p:cNvSpPr txBox="1"/>
          <p:nvPr/>
        </p:nvSpPr>
        <p:spPr>
          <a:xfrm>
            <a:off x="3589020" y="2122170"/>
            <a:ext cx="8300720" cy="1210945"/>
          </a:xfrm>
          <a:prstGeom prst="rect">
            <a:avLst/>
          </a:prstGeom>
          <a:noFill/>
        </p:spPr>
        <p:txBody>
          <a:bodyPr wrap="square" rtlCol="0" anchor="t">
            <a:spAutoFit/>
          </a:bodyPr>
          <a:lstStyle/>
          <a:p>
            <a:pPr>
              <a:lnSpc>
                <a:spcPct val="130000"/>
              </a:lnSpc>
            </a:pPr>
            <a:r>
              <a:rPr lang="zh-CN" sz="2800" b="1">
                <a:latin typeface="黑体" panose="02010609060101010101" charset="-122"/>
                <a:ea typeface="黑体" panose="02010609060101010101" charset="-122"/>
                <a:cs typeface="Times New Roman" panose="02020603050405020304" charset="0"/>
              </a:rPr>
              <a:t>①有力作用在物体上；</a:t>
            </a:r>
            <a:endParaRPr lang="zh-CN" sz="2800" b="1">
              <a:latin typeface="黑体" panose="02010609060101010101" charset="-122"/>
              <a:ea typeface="黑体" panose="02010609060101010101" charset="-122"/>
              <a:cs typeface="Times New Roman" panose="02020603050405020304" charset="0"/>
            </a:endParaRPr>
          </a:p>
          <a:p>
            <a:pPr>
              <a:lnSpc>
                <a:spcPct val="130000"/>
              </a:lnSpc>
            </a:pPr>
            <a:r>
              <a:rPr lang="zh-CN" sz="2800" b="1">
                <a:latin typeface="黑体" panose="02010609060101010101" charset="-122"/>
                <a:ea typeface="黑体" panose="02010609060101010101" charset="-122"/>
                <a:cs typeface="Times New Roman" panose="02020603050405020304" charset="0"/>
              </a:rPr>
              <a:t>②物体在这个力的方向上移动了一段距离.</a:t>
            </a:r>
            <a:endParaRPr lang="zh-CN" sz="2800" b="1">
              <a:latin typeface="黑体" panose="02010609060101010101" charset="-122"/>
              <a:ea typeface="黑体" panose="02010609060101010101" charset="-122"/>
              <a:cs typeface="Times New Roman" panose="02020603050405020304" charset="0"/>
            </a:endParaRPr>
          </a:p>
        </p:txBody>
      </p:sp>
      <p:grpSp>
        <p:nvGrpSpPr>
          <p:cNvPr id="21" name="组合 20" title=""/>
          <p:cNvGrpSpPr/>
          <p:nvPr/>
        </p:nvGrpSpPr>
        <p:grpSpPr>
          <a:xfrm>
            <a:off x="871855" y="3174365"/>
            <a:ext cx="2528570" cy="2914650"/>
            <a:chOff x="1373" y="4999"/>
            <a:chExt cx="3982" cy="4590"/>
          </a:xfrm>
        </p:grpSpPr>
        <p:pic>
          <p:nvPicPr>
            <p:cNvPr id="7" name="图片 6"/>
            <p:cNvPicPr>
              <a:picLocks noChangeAspect="1"/>
            </p:cNvPicPr>
            <p:nvPr/>
          </p:nvPicPr>
          <p:blipFill>
            <a:blip r:embed="rId5">
              <a:clrChange>
                <a:clrFrom>
                  <a:srgbClr val="FFFFFF">
                    <a:alpha val="100000"/>
                  </a:srgbClr>
                </a:clrFrom>
                <a:clrTo>
                  <a:srgbClr val="FFFFFF">
                    <a:alpha val="100000"/>
                    <a:alpha val="0"/>
                  </a:srgbClr>
                </a:clrTo>
              </a:clrChange>
            </a:blip>
            <a:srcRect t="2708" r="16694" b="2600"/>
            <a:stretch>
              <a:fillRect/>
            </a:stretch>
          </p:blipFill>
          <p:spPr>
            <a:xfrm flipH="1">
              <a:off x="1373" y="4999"/>
              <a:ext cx="3982" cy="4591"/>
            </a:xfrm>
            <a:prstGeom prst="rect">
              <a:avLst/>
            </a:prstGeom>
          </p:spPr>
        </p:pic>
        <p:pic>
          <p:nvPicPr>
            <p:cNvPr id="43" name="图片 42"/>
            <p:cNvPicPr>
              <a:picLocks noChangeAspect="1"/>
            </p:cNvPicPr>
            <p:nvPr/>
          </p:nvPicPr>
          <p:blipFill>
            <a:blip r:embed="rId6">
              <a:clrChange>
                <a:clrFrom>
                  <a:srgbClr val="FFFFFF">
                    <a:alpha val="100000"/>
                  </a:srgbClr>
                </a:clrFrom>
                <a:clrTo>
                  <a:srgbClr val="FFFFFF">
                    <a:alpha val="100000"/>
                    <a:alpha val="0"/>
                  </a:srgbClr>
                </a:clrTo>
              </a:clrChange>
            </a:blip>
            <a:srcRect l="6680" t="8504"/>
            <a:stretch>
              <a:fillRect/>
            </a:stretch>
          </p:blipFill>
          <p:spPr>
            <a:xfrm>
              <a:off x="3074" y="8329"/>
              <a:ext cx="1445" cy="1124"/>
            </a:xfrm>
            <a:prstGeom prst="rect">
              <a:avLst/>
            </a:prstGeom>
          </p:spPr>
        </p:pic>
        <p:grpSp>
          <p:nvGrpSpPr>
            <p:cNvPr id="10" name="组合 9"/>
            <p:cNvGrpSpPr/>
            <p:nvPr/>
          </p:nvGrpSpPr>
          <p:grpSpPr>
            <a:xfrm>
              <a:off x="3075" y="5392"/>
              <a:ext cx="653" cy="1563"/>
              <a:chOff x="6072" y="3837"/>
              <a:chExt cx="653" cy="1563"/>
            </a:xfrm>
          </p:grpSpPr>
          <p:sp>
            <p:nvSpPr>
              <p:cNvPr id="8" name="直接连接符 7"/>
              <p:cNvSpPr/>
              <p:nvPr>
                <p:custDataLst>
                  <p:tags r:id="rId7"/>
                </p:custDataLst>
              </p:nvPr>
            </p:nvSpPr>
            <p:spPr>
              <a:xfrm flipH="1" flipV="1">
                <a:off x="6725" y="4057"/>
                <a:ext cx="0" cy="1343"/>
              </a:xfrm>
              <a:prstGeom prst="line">
                <a:avLst/>
              </a:prstGeom>
              <a:ln w="38100" cap="flat" cmpd="sng">
                <a:solidFill>
                  <a:srgbClr val="CC0000"/>
                </a:solidFill>
                <a:prstDash val="solid"/>
                <a:headEnd type="oval" w="med" len="med"/>
                <a:tailEnd type="triangle" w="med" len="lg"/>
              </a:ln>
            </p:spPr>
            <p:txBody>
              <a:bodyPr/>
              <a:lstStyle/>
              <a:p/>
            </p:txBody>
          </p:sp>
          <p:sp>
            <p:nvSpPr>
              <p:cNvPr id="9" name="文本框 8"/>
              <p:cNvSpPr txBox="1"/>
              <p:nvPr>
                <p:custDataLst>
                  <p:tags r:id="rId8"/>
                </p:custDataLst>
              </p:nvPr>
            </p:nvSpPr>
            <p:spPr>
              <a:xfrm>
                <a:off x="6072" y="3837"/>
                <a:ext cx="602" cy="823"/>
              </a:xfrm>
              <a:prstGeom prst="rect">
                <a:avLst/>
              </a:prstGeom>
              <a:noFill/>
              <a:ln w="9525">
                <a:noFill/>
              </a:ln>
            </p:spPr>
            <p:txBody>
              <a:bodyPr>
                <a:spAutoFit/>
              </a:bodyPr>
              <a:lstStyle/>
              <a:p>
                <a:pPr>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grpSp>
          <p:nvGrpSpPr>
            <p:cNvPr id="11" name="组合 10"/>
            <p:cNvGrpSpPr/>
            <p:nvPr/>
          </p:nvGrpSpPr>
          <p:grpSpPr>
            <a:xfrm>
              <a:off x="3134" y="7170"/>
              <a:ext cx="649" cy="1596"/>
              <a:chOff x="6076" y="3804"/>
              <a:chExt cx="649" cy="1596"/>
            </a:xfrm>
          </p:grpSpPr>
          <p:sp>
            <p:nvSpPr>
              <p:cNvPr id="16" name="直接连接符 15"/>
              <p:cNvSpPr/>
              <p:nvPr>
                <p:custDataLst>
                  <p:tags r:id="rId9"/>
                </p:custDataLst>
              </p:nvPr>
            </p:nvSpPr>
            <p:spPr>
              <a:xfrm flipH="1" flipV="1">
                <a:off x="6725" y="4057"/>
                <a:ext cx="0" cy="1343"/>
              </a:xfrm>
              <a:prstGeom prst="line">
                <a:avLst/>
              </a:prstGeom>
              <a:ln w="38100" cap="flat" cmpd="sng">
                <a:solidFill>
                  <a:srgbClr val="CC0000"/>
                </a:solidFill>
                <a:prstDash val="solid"/>
                <a:headEnd type="oval" w="med" len="med"/>
                <a:tailEnd type="triangle" w="med" len="lg"/>
              </a:ln>
            </p:spPr>
            <p:txBody>
              <a:bodyPr/>
              <a:lstStyle/>
              <a:p/>
            </p:txBody>
          </p:sp>
          <p:sp>
            <p:nvSpPr>
              <p:cNvPr id="18" name="文本框 17"/>
              <p:cNvSpPr txBox="1"/>
              <p:nvPr>
                <p:custDataLst>
                  <p:tags r:id="rId10"/>
                </p:custDataLst>
              </p:nvPr>
            </p:nvSpPr>
            <p:spPr>
              <a:xfrm>
                <a:off x="6076" y="3804"/>
                <a:ext cx="602" cy="823"/>
              </a:xfrm>
              <a:prstGeom prst="rect">
                <a:avLst/>
              </a:prstGeom>
              <a:noFill/>
              <a:ln w="9525">
                <a:noFill/>
              </a:ln>
            </p:spPr>
            <p:txBody>
              <a:bodyPr>
                <a:spAutoFit/>
              </a:bodyPr>
              <a:lstStyle/>
              <a:p>
                <a:pPr>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grpSp>
          <p:nvGrpSpPr>
            <p:cNvPr id="38976" name="组合 38975"/>
            <p:cNvGrpSpPr/>
            <p:nvPr/>
          </p:nvGrpSpPr>
          <p:grpSpPr>
            <a:xfrm rot="5400000">
              <a:off x="3364" y="7378"/>
              <a:ext cx="1814" cy="968"/>
              <a:chOff x="3143" y="40"/>
              <a:chExt cx="889" cy="428"/>
            </a:xfrm>
          </p:grpSpPr>
          <p:sp>
            <p:nvSpPr>
              <p:cNvPr id="38977" name="直接连接符 38976"/>
              <p:cNvSpPr/>
              <p:nvPr>
                <p:custDataLst>
                  <p:tags r:id="rId11"/>
                </p:custDataLst>
              </p:nvPr>
            </p:nvSpPr>
            <p:spPr>
              <a:xfrm flipH="1">
                <a:off x="3149" y="161"/>
                <a:ext cx="0" cy="295"/>
              </a:xfrm>
              <a:prstGeom prst="line">
                <a:avLst/>
              </a:prstGeom>
              <a:ln w="19050" cap="flat" cmpd="sng">
                <a:solidFill>
                  <a:srgbClr val="CC0000"/>
                </a:solidFill>
                <a:prstDash val="solid"/>
                <a:headEnd type="none" w="med" len="med"/>
                <a:tailEnd type="none" w="med" len="med"/>
              </a:ln>
            </p:spPr>
            <p:txBody>
              <a:bodyPr/>
              <a:lstStyle/>
              <a:p/>
            </p:txBody>
          </p:sp>
          <p:sp>
            <p:nvSpPr>
              <p:cNvPr id="38978" name="直接连接符 38977"/>
              <p:cNvSpPr/>
              <p:nvPr>
                <p:custDataLst>
                  <p:tags r:id="rId12"/>
                </p:custDataLst>
              </p:nvPr>
            </p:nvSpPr>
            <p:spPr>
              <a:xfrm flipH="1">
                <a:off x="4032" y="142"/>
                <a:ext cx="0" cy="326"/>
              </a:xfrm>
              <a:prstGeom prst="line">
                <a:avLst/>
              </a:prstGeom>
              <a:ln w="19050" cap="flat" cmpd="sng">
                <a:solidFill>
                  <a:srgbClr val="CC0000"/>
                </a:solidFill>
                <a:prstDash val="solid"/>
                <a:headEnd type="none" w="med" len="med"/>
                <a:tailEnd type="none" w="med" len="med"/>
              </a:ln>
            </p:spPr>
            <p:txBody>
              <a:bodyPr/>
              <a:lstStyle/>
              <a:p/>
            </p:txBody>
          </p:sp>
          <p:sp>
            <p:nvSpPr>
              <p:cNvPr id="38979" name="直接连接符 38978"/>
              <p:cNvSpPr/>
              <p:nvPr>
                <p:custDataLst>
                  <p:tags r:id="rId13"/>
                </p:custDataLst>
              </p:nvPr>
            </p:nvSpPr>
            <p:spPr>
              <a:xfrm flipV="1">
                <a:off x="3143" y="197"/>
                <a:ext cx="883" cy="0"/>
              </a:xfrm>
              <a:prstGeom prst="line">
                <a:avLst/>
              </a:prstGeom>
              <a:ln w="28575" cap="flat" cmpd="sng">
                <a:solidFill>
                  <a:srgbClr val="CC0000"/>
                </a:solidFill>
                <a:prstDash val="solid"/>
                <a:headEnd type="arrow" w="med" len="med"/>
                <a:tailEnd type="arrow" w="med" len="med"/>
              </a:ln>
            </p:spPr>
            <p:txBody>
              <a:bodyPr/>
              <a:lstStyle/>
              <a:p/>
            </p:txBody>
          </p:sp>
          <p:sp>
            <p:nvSpPr>
              <p:cNvPr id="38980" name="文本框 38979"/>
              <p:cNvSpPr txBox="1"/>
              <p:nvPr>
                <p:custDataLst>
                  <p:tags r:id="rId14"/>
                </p:custDataLst>
              </p:nvPr>
            </p:nvSpPr>
            <p:spPr>
              <a:xfrm rot="5400000" flipV="1">
                <a:off x="3456" y="45"/>
                <a:ext cx="266" cy="256"/>
              </a:xfrm>
              <a:prstGeom prst="rect">
                <a:avLst/>
              </a:prstGeom>
              <a:solidFill>
                <a:srgbClr val="FBFDFE"/>
              </a:solidFill>
              <a:ln w="9525">
                <a:noFill/>
              </a:ln>
            </p:spPr>
            <p:txBody>
              <a:bodyPr>
                <a:noAutofit/>
              </a:bodyPr>
              <a:lstStyle/>
              <a:p>
                <a:pPr>
                  <a:lnSpc>
                    <a:spcPct val="80000"/>
                  </a:lnSpc>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h</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grpSp>
      <p:sp>
        <p:nvSpPr>
          <p:cNvPr id="20" name="文本框 19" title=""/>
          <p:cNvSpPr txBox="1"/>
          <p:nvPr/>
        </p:nvSpPr>
        <p:spPr>
          <a:xfrm>
            <a:off x="5942965" y="6002655"/>
            <a:ext cx="5661660" cy="737235"/>
          </a:xfrm>
          <a:prstGeom prst="rect">
            <a:avLst/>
          </a:prstGeom>
          <a:noFill/>
        </p:spPr>
        <p:txBody>
          <a:bodyPr wrap="square" rtlCol="0" anchor="t">
            <a:spAutoFit/>
          </a:bodyPr>
          <a:lstStyle/>
          <a:p>
            <a:pPr>
              <a:lnSpc>
                <a:spcPct val="150000"/>
              </a:lnSpc>
            </a:pPr>
            <a:r>
              <a:rPr sz="2800" b="1">
                <a:latin typeface="黑体" panose="02010609060101010101" charset="-122"/>
                <a:ea typeface="黑体" panose="02010609060101010101" charset="-122"/>
                <a:cs typeface="Times New Roman" panose="02020603050405020304" charset="0"/>
                <a:sym typeface="+mn-ea"/>
              </a:rPr>
              <a:t>小明</a:t>
            </a:r>
            <a:r>
              <a:rPr sz="2800" b="1">
                <a:ea typeface="黑体" panose="02010609060101010101" charset="-122"/>
                <a:cs typeface="Times New Roman" panose="02020603050405020304" charset="0"/>
              </a:rPr>
              <a:t>对板车的推力对板车做了功</a:t>
            </a:r>
            <a:endParaRPr sz="2800" b="1">
              <a:ea typeface="黑体" panose="02010609060101010101" charset="-122"/>
              <a:cs typeface="Times New Roman" panose="02020603050405020304" charset="0"/>
            </a:endParaRPr>
          </a:p>
        </p:txBody>
      </p:sp>
      <p:grpSp>
        <p:nvGrpSpPr>
          <p:cNvPr id="42" name="组合 41" title=""/>
          <p:cNvGrpSpPr/>
          <p:nvPr/>
        </p:nvGrpSpPr>
        <p:grpSpPr>
          <a:xfrm>
            <a:off x="5325745" y="3197225"/>
            <a:ext cx="6720205" cy="3014345"/>
            <a:chOff x="7691" y="2971"/>
            <a:chExt cx="10583" cy="4747"/>
          </a:xfrm>
        </p:grpSpPr>
        <p:grpSp>
          <p:nvGrpSpPr>
            <p:cNvPr id="12" name="组合 11"/>
            <p:cNvGrpSpPr>
              <a:grpSpLocks noChangeAspect="1"/>
            </p:cNvGrpSpPr>
            <p:nvPr/>
          </p:nvGrpSpPr>
          <p:grpSpPr>
            <a:xfrm>
              <a:off x="7691" y="2971"/>
              <a:ext cx="4348" cy="4592"/>
              <a:chOff x="5931" y="4427"/>
              <a:chExt cx="5073" cy="5358"/>
            </a:xfrm>
          </p:grpSpPr>
          <p:pic>
            <p:nvPicPr>
              <p:cNvPr id="19" name="图片 18"/>
              <p:cNvPicPr>
                <a:picLocks noChangeAspect="1"/>
              </p:cNvPicPr>
              <p:nvPr/>
            </p:nvPicPr>
            <p:blipFill>
              <a:blip r:embed="rId15">
                <a:clrChange>
                  <a:clrFrom>
                    <a:srgbClr val="FFFFFF">
                      <a:alpha val="100000"/>
                    </a:srgbClr>
                  </a:clrFrom>
                  <a:clrTo>
                    <a:srgbClr val="FFFFFF">
                      <a:alpha val="100000"/>
                      <a:alpha val="0"/>
                    </a:srgbClr>
                  </a:clrTo>
                </a:clrChange>
              </a:blip>
              <a:srcRect l="12585" t="2708" r="28420" b="2600"/>
              <a:stretch>
                <a:fillRect/>
              </a:stretch>
            </p:blipFill>
            <p:spPr>
              <a:xfrm flipH="1">
                <a:off x="5931" y="4427"/>
                <a:ext cx="3572" cy="5358"/>
              </a:xfrm>
              <a:prstGeom prst="rect">
                <a:avLst/>
              </a:prstGeom>
            </p:spPr>
          </p:pic>
          <p:grpSp>
            <p:nvGrpSpPr>
              <p:cNvPr id="23" name="组合 22"/>
              <p:cNvGrpSpPr>
                <a:grpSpLocks noChangeAspect="1"/>
              </p:cNvGrpSpPr>
              <p:nvPr/>
            </p:nvGrpSpPr>
            <p:grpSpPr>
              <a:xfrm>
                <a:off x="7718" y="7165"/>
                <a:ext cx="3286" cy="2476"/>
                <a:chOff x="6551" y="6171"/>
                <a:chExt cx="2893" cy="2745"/>
              </a:xfrm>
            </p:grpSpPr>
            <p:pic>
              <p:nvPicPr>
                <p:cNvPr id="24" name="图片 23"/>
                <p:cNvPicPr>
                  <a:picLocks noChangeAspect="1"/>
                </p:cNvPicPr>
                <p:nvPr/>
              </p:nvPicPr>
              <p:blipFill>
                <a:blip r:embed="rId16">
                  <a:clrChange>
                    <a:clrFrom>
                      <a:srgbClr val="FFFFFF">
                        <a:alpha val="100000"/>
                      </a:srgbClr>
                    </a:clrFrom>
                    <a:clrTo>
                      <a:srgbClr val="FFFFFF">
                        <a:alpha val="100000"/>
                        <a:alpha val="0"/>
                      </a:srgbClr>
                    </a:clrTo>
                  </a:clrChange>
                </a:blip>
                <a:srcRect r="15050" b="21275"/>
                <a:stretch>
                  <a:fillRect/>
                </a:stretch>
              </p:blipFill>
              <p:spPr>
                <a:xfrm>
                  <a:off x="6551" y="6171"/>
                  <a:ext cx="2893" cy="2745"/>
                </a:xfrm>
                <a:prstGeom prst="rect">
                  <a:avLst/>
                </a:prstGeom>
              </p:spPr>
            </p:pic>
            <p:pic>
              <p:nvPicPr>
                <p:cNvPr id="25" name="图片 24"/>
                <p:cNvPicPr>
                  <a:picLocks noChangeAspect="1"/>
                </p:cNvPicPr>
                <p:nvPr/>
              </p:nvPicPr>
              <p:blipFill>
                <a:blip r:embed="rId6">
                  <a:clrChange>
                    <a:clrFrom>
                      <a:srgbClr val="FFFFFF">
                        <a:alpha val="100000"/>
                      </a:srgbClr>
                    </a:clrFrom>
                    <a:clrTo>
                      <a:srgbClr val="FFFFFF">
                        <a:alpha val="100000"/>
                        <a:alpha val="0"/>
                      </a:srgbClr>
                    </a:clrTo>
                  </a:clrChange>
                </a:blip>
                <a:srcRect l="6680" t="8504"/>
                <a:stretch>
                  <a:fillRect/>
                </a:stretch>
              </p:blipFill>
              <p:spPr>
                <a:xfrm>
                  <a:off x="7634" y="7058"/>
                  <a:ext cx="1527" cy="1259"/>
                </a:xfrm>
                <a:prstGeom prst="rect">
                  <a:avLst/>
                </a:prstGeom>
              </p:spPr>
            </p:pic>
          </p:grpSp>
        </p:grpSp>
        <p:grpSp>
          <p:nvGrpSpPr>
            <p:cNvPr id="26" name="组合 25"/>
            <p:cNvGrpSpPr>
              <a:grpSpLocks noChangeAspect="1"/>
            </p:cNvGrpSpPr>
            <p:nvPr/>
          </p:nvGrpSpPr>
          <p:grpSpPr>
            <a:xfrm>
              <a:off x="13926" y="3028"/>
              <a:ext cx="4348" cy="4592"/>
              <a:chOff x="5931" y="4427"/>
              <a:chExt cx="5073" cy="5358"/>
            </a:xfrm>
          </p:grpSpPr>
          <p:pic>
            <p:nvPicPr>
              <p:cNvPr id="27" name="图片 26"/>
              <p:cNvPicPr>
                <a:picLocks noChangeAspect="1"/>
              </p:cNvPicPr>
              <p:nvPr/>
            </p:nvPicPr>
            <p:blipFill>
              <a:blip r:embed="rId15">
                <a:clrChange>
                  <a:clrFrom>
                    <a:srgbClr val="FFFFFF">
                      <a:alpha val="100000"/>
                    </a:srgbClr>
                  </a:clrFrom>
                  <a:clrTo>
                    <a:srgbClr val="FFFFFF">
                      <a:alpha val="100000"/>
                      <a:alpha val="0"/>
                    </a:srgbClr>
                  </a:clrTo>
                </a:clrChange>
              </a:blip>
              <a:srcRect l="12585" t="2708" r="28420" b="2600"/>
              <a:stretch>
                <a:fillRect/>
              </a:stretch>
            </p:blipFill>
            <p:spPr>
              <a:xfrm flipH="1">
                <a:off x="5931" y="4427"/>
                <a:ext cx="3572" cy="5358"/>
              </a:xfrm>
              <a:prstGeom prst="rect">
                <a:avLst/>
              </a:prstGeom>
            </p:spPr>
          </p:pic>
          <p:grpSp>
            <p:nvGrpSpPr>
              <p:cNvPr id="28" name="组合 27"/>
              <p:cNvGrpSpPr>
                <a:grpSpLocks noChangeAspect="1"/>
              </p:cNvGrpSpPr>
              <p:nvPr/>
            </p:nvGrpSpPr>
            <p:grpSpPr>
              <a:xfrm>
                <a:off x="7718" y="7165"/>
                <a:ext cx="3286" cy="2476"/>
                <a:chOff x="6551" y="6171"/>
                <a:chExt cx="2893" cy="2745"/>
              </a:xfrm>
            </p:grpSpPr>
            <p:pic>
              <p:nvPicPr>
                <p:cNvPr id="29" name="图片 28"/>
                <p:cNvPicPr>
                  <a:picLocks noChangeAspect="1"/>
                </p:cNvPicPr>
                <p:nvPr/>
              </p:nvPicPr>
              <p:blipFill>
                <a:blip r:embed="rId16">
                  <a:clrChange>
                    <a:clrFrom>
                      <a:srgbClr val="FFFFFF">
                        <a:alpha val="100000"/>
                      </a:srgbClr>
                    </a:clrFrom>
                    <a:clrTo>
                      <a:srgbClr val="FFFFFF">
                        <a:alpha val="100000"/>
                        <a:alpha val="0"/>
                      </a:srgbClr>
                    </a:clrTo>
                  </a:clrChange>
                </a:blip>
                <a:srcRect r="15050" b="21275"/>
                <a:stretch>
                  <a:fillRect/>
                </a:stretch>
              </p:blipFill>
              <p:spPr>
                <a:xfrm>
                  <a:off x="6551" y="6171"/>
                  <a:ext cx="2893" cy="2745"/>
                </a:xfrm>
                <a:prstGeom prst="rect">
                  <a:avLst/>
                </a:prstGeom>
              </p:spPr>
            </p:pic>
            <p:pic>
              <p:nvPicPr>
                <p:cNvPr id="30" name="图片 29"/>
                <p:cNvPicPr>
                  <a:picLocks noChangeAspect="1"/>
                </p:cNvPicPr>
                <p:nvPr/>
              </p:nvPicPr>
              <p:blipFill>
                <a:blip r:embed="rId6">
                  <a:clrChange>
                    <a:clrFrom>
                      <a:srgbClr val="FFFFFF">
                        <a:alpha val="100000"/>
                      </a:srgbClr>
                    </a:clrFrom>
                    <a:clrTo>
                      <a:srgbClr val="FFFFFF">
                        <a:alpha val="100000"/>
                        <a:alpha val="0"/>
                      </a:srgbClr>
                    </a:clrTo>
                  </a:clrChange>
                </a:blip>
                <a:srcRect l="6680" t="8504"/>
                <a:stretch>
                  <a:fillRect/>
                </a:stretch>
              </p:blipFill>
              <p:spPr>
                <a:xfrm>
                  <a:off x="7634" y="7058"/>
                  <a:ext cx="1444" cy="1259"/>
                </a:xfrm>
                <a:prstGeom prst="rect">
                  <a:avLst/>
                </a:prstGeom>
              </p:spPr>
            </p:pic>
          </p:grpSp>
        </p:grpSp>
        <p:grpSp>
          <p:nvGrpSpPr>
            <p:cNvPr id="31" name="组合 30"/>
            <p:cNvGrpSpPr/>
            <p:nvPr/>
          </p:nvGrpSpPr>
          <p:grpSpPr>
            <a:xfrm>
              <a:off x="10074" y="7060"/>
              <a:ext cx="6241" cy="659"/>
              <a:chOff x="3121" y="175"/>
              <a:chExt cx="3059" cy="577"/>
            </a:xfrm>
          </p:grpSpPr>
          <p:sp>
            <p:nvSpPr>
              <p:cNvPr id="32" name="直接连接符 31"/>
              <p:cNvSpPr/>
              <p:nvPr>
                <p:custDataLst>
                  <p:tags r:id="rId17"/>
                </p:custDataLst>
              </p:nvPr>
            </p:nvSpPr>
            <p:spPr>
              <a:xfrm flipH="1">
                <a:off x="3121" y="175"/>
                <a:ext cx="0" cy="577"/>
              </a:xfrm>
              <a:prstGeom prst="line">
                <a:avLst/>
              </a:prstGeom>
              <a:ln w="19050" cap="flat" cmpd="sng">
                <a:solidFill>
                  <a:srgbClr val="CC0000"/>
                </a:solidFill>
                <a:prstDash val="solid"/>
                <a:headEnd type="none" w="med" len="med"/>
                <a:tailEnd type="none" w="med" len="med"/>
              </a:ln>
            </p:spPr>
            <p:txBody>
              <a:bodyPr/>
              <a:lstStyle/>
              <a:p/>
            </p:txBody>
          </p:sp>
          <p:sp>
            <p:nvSpPr>
              <p:cNvPr id="33" name="直接连接符 32"/>
              <p:cNvSpPr/>
              <p:nvPr>
                <p:custDataLst>
                  <p:tags r:id="rId18"/>
                </p:custDataLst>
              </p:nvPr>
            </p:nvSpPr>
            <p:spPr>
              <a:xfrm flipH="1">
                <a:off x="6180" y="198"/>
                <a:ext cx="0" cy="552"/>
              </a:xfrm>
              <a:prstGeom prst="line">
                <a:avLst/>
              </a:prstGeom>
              <a:ln w="19050" cap="flat" cmpd="sng">
                <a:solidFill>
                  <a:srgbClr val="CC0000"/>
                </a:solidFill>
                <a:prstDash val="solid"/>
                <a:headEnd type="none" w="med" len="med"/>
                <a:tailEnd type="none" w="med" len="med"/>
              </a:ln>
            </p:spPr>
            <p:txBody>
              <a:bodyPr/>
              <a:lstStyle/>
              <a:p/>
            </p:txBody>
          </p:sp>
          <p:sp>
            <p:nvSpPr>
              <p:cNvPr id="34" name="直接连接符 33"/>
              <p:cNvSpPr/>
              <p:nvPr>
                <p:custDataLst>
                  <p:tags r:id="rId19"/>
                </p:custDataLst>
              </p:nvPr>
            </p:nvSpPr>
            <p:spPr>
              <a:xfrm flipV="1">
                <a:off x="3121" y="530"/>
                <a:ext cx="3047" cy="33"/>
              </a:xfrm>
              <a:prstGeom prst="line">
                <a:avLst/>
              </a:prstGeom>
              <a:ln w="28575" cap="flat" cmpd="sng">
                <a:solidFill>
                  <a:srgbClr val="CC0000"/>
                </a:solidFill>
                <a:prstDash val="solid"/>
                <a:headEnd type="arrow" w="med" len="med"/>
                <a:tailEnd type="arrow" w="med" len="med"/>
              </a:ln>
            </p:spPr>
            <p:txBody>
              <a:bodyPr/>
              <a:lstStyle/>
              <a:p/>
            </p:txBody>
          </p:sp>
          <p:sp>
            <p:nvSpPr>
              <p:cNvPr id="35" name="文本框 34"/>
              <p:cNvSpPr txBox="1"/>
              <p:nvPr>
                <p:custDataLst>
                  <p:tags r:id="rId20"/>
                </p:custDataLst>
              </p:nvPr>
            </p:nvSpPr>
            <p:spPr>
              <a:xfrm>
                <a:off x="4367" y="312"/>
                <a:ext cx="282" cy="263"/>
              </a:xfrm>
              <a:prstGeom prst="rect">
                <a:avLst/>
              </a:prstGeom>
              <a:solidFill>
                <a:srgbClr val="FFFFFF"/>
              </a:solidFill>
              <a:ln w="9525">
                <a:noFill/>
              </a:ln>
            </p:spPr>
            <p:txBody>
              <a:bodyPr>
                <a:noAutofit/>
              </a:bodyPr>
              <a:lstStyle/>
              <a:p>
                <a:pPr>
                  <a:lnSpc>
                    <a:spcPct val="70000"/>
                  </a:lnSpc>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s</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grpSp>
          <p:nvGrpSpPr>
            <p:cNvPr id="36" name="组合 35"/>
            <p:cNvGrpSpPr/>
            <p:nvPr/>
          </p:nvGrpSpPr>
          <p:grpSpPr>
            <a:xfrm>
              <a:off x="9079" y="4688"/>
              <a:ext cx="1416" cy="823"/>
              <a:chOff x="3160" y="-368"/>
              <a:chExt cx="694" cy="364"/>
            </a:xfrm>
          </p:grpSpPr>
          <p:sp>
            <p:nvSpPr>
              <p:cNvPr id="37" name="直接连接符 36"/>
              <p:cNvSpPr/>
              <p:nvPr>
                <p:custDataLst>
                  <p:tags r:id="rId21"/>
                </p:custDataLst>
              </p:nvPr>
            </p:nvSpPr>
            <p:spPr>
              <a:xfrm rot="5400000" flipH="1" flipV="1">
                <a:off x="3489" y="-363"/>
                <a:ext cx="0" cy="658"/>
              </a:xfrm>
              <a:prstGeom prst="line">
                <a:avLst/>
              </a:prstGeom>
              <a:ln w="38100" cap="flat" cmpd="sng">
                <a:solidFill>
                  <a:srgbClr val="CC0000"/>
                </a:solidFill>
                <a:prstDash val="solid"/>
                <a:headEnd type="oval" w="med" len="med"/>
                <a:tailEnd type="triangle" w="med" len="lg"/>
              </a:ln>
            </p:spPr>
            <p:txBody>
              <a:bodyPr/>
              <a:lstStyle/>
              <a:p/>
            </p:txBody>
          </p:sp>
          <p:sp>
            <p:nvSpPr>
              <p:cNvPr id="38" name="文本框 37"/>
              <p:cNvSpPr txBox="1"/>
              <p:nvPr>
                <p:custDataLst>
                  <p:tags r:id="rId22"/>
                </p:custDataLst>
              </p:nvPr>
            </p:nvSpPr>
            <p:spPr>
              <a:xfrm>
                <a:off x="3559" y="-368"/>
                <a:ext cx="295" cy="364"/>
              </a:xfrm>
              <a:prstGeom prst="rect">
                <a:avLst/>
              </a:prstGeom>
              <a:noFill/>
              <a:ln w="9525">
                <a:noFill/>
              </a:ln>
            </p:spPr>
            <p:txBody>
              <a:bodyPr>
                <a:spAutoFit/>
              </a:bodyPr>
              <a:lstStyle/>
              <a:p>
                <a:pPr>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grpSp>
          <p:nvGrpSpPr>
            <p:cNvPr id="39" name="组合 38"/>
            <p:cNvGrpSpPr/>
            <p:nvPr/>
          </p:nvGrpSpPr>
          <p:grpSpPr>
            <a:xfrm>
              <a:off x="15336" y="4726"/>
              <a:ext cx="1343" cy="823"/>
              <a:chOff x="6742" y="4660"/>
              <a:chExt cx="1343" cy="823"/>
            </a:xfrm>
          </p:grpSpPr>
          <p:sp>
            <p:nvSpPr>
              <p:cNvPr id="40" name="直接连接符 39"/>
              <p:cNvSpPr/>
              <p:nvPr>
                <p:custDataLst>
                  <p:tags r:id="rId23"/>
                </p:custDataLst>
              </p:nvPr>
            </p:nvSpPr>
            <p:spPr>
              <a:xfrm rot="5400000" flipH="1" flipV="1">
                <a:off x="7413" y="4749"/>
                <a:ext cx="0" cy="1343"/>
              </a:xfrm>
              <a:prstGeom prst="line">
                <a:avLst/>
              </a:prstGeom>
              <a:ln w="38100" cap="flat" cmpd="sng">
                <a:solidFill>
                  <a:srgbClr val="CC0000"/>
                </a:solidFill>
                <a:prstDash val="solid"/>
                <a:headEnd type="oval" w="med" len="med"/>
                <a:tailEnd type="triangle" w="med" len="lg"/>
              </a:ln>
            </p:spPr>
            <p:txBody>
              <a:bodyPr/>
              <a:lstStyle/>
              <a:p/>
            </p:txBody>
          </p:sp>
          <p:sp>
            <p:nvSpPr>
              <p:cNvPr id="41" name="文本框 40"/>
              <p:cNvSpPr txBox="1"/>
              <p:nvPr>
                <p:custDataLst>
                  <p:tags r:id="rId24"/>
                </p:custDataLst>
              </p:nvPr>
            </p:nvSpPr>
            <p:spPr>
              <a:xfrm>
                <a:off x="7443" y="4660"/>
                <a:ext cx="602" cy="823"/>
              </a:xfrm>
              <a:prstGeom prst="rect">
                <a:avLst/>
              </a:prstGeom>
              <a:noFill/>
              <a:ln w="9525">
                <a:noFill/>
              </a:ln>
            </p:spPr>
            <p:txBody>
              <a:bodyPr>
                <a:spAutoFit/>
              </a:bodyPr>
              <a:lstStyle/>
              <a:p>
                <a:pPr>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wipe(left)">
                                      <p:cBhvr>
                                        <p:cTn id="11" dur="500"/>
                                        <p:tgtEl>
                                          <p:spTgt spid="6"/>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wipe(left)">
                                      <p:cBhvr>
                                        <p:cTn id="16" dur="500"/>
                                        <p:tgtEl>
                                          <p:spTgt spid="2"/>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Effect transition="in" filter="wipe(left)">
                                      <p:cBhvr>
                                        <p:cTn id="21" dur="500"/>
                                        <p:tgtEl>
                                          <p:spTgt spid="3">
                                            <p:txEl>
                                              <p:pRg st="0" end="0"/>
                                            </p:txEl>
                                          </p:spTgt>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wipe(left)">
                                      <p:cBhvr>
                                        <p:cTn id="26" dur="500"/>
                                        <p:tgtEl>
                                          <p:spTgt spid="3">
                                            <p:txEl>
                                              <p:pRg st="1" end="1"/>
                                            </p:txEl>
                                          </p:spTgt>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2" presetClass="entr" presetSubtype="1" fill="hold" grpId="0" nodeType="clickEffect">
                                  <p:stCondLst>
                                    <p:cond delay="0"/>
                                  </p:stCondLst>
                                  <p:childTnLst>
                                    <p:set>
                                      <p:cBhvr>
                                        <p:cTn id="34" dur="1" fill="hold">
                                          <p:stCondLst>
                                            <p:cond delay="0"/>
                                          </p:stCondLst>
                                        </p:cTn>
                                        <p:tgtEl>
                                          <p:spTgt spid="5"/>
                                        </p:tgtEl>
                                        <p:attrNameLst>
                                          <p:attrName>style.visibility</p:attrName>
                                        </p:attrNameLst>
                                      </p:cBhvr>
                                      <p:to>
                                        <p:strVal val="visible"/>
                                      </p:to>
                                    </p:set>
                                    <p:anim calcmode="lin" valueType="num">
                                      <p:cBhvr additive="base">
                                        <p:cTn id="35" dur="500" fill="hold"/>
                                        <p:tgtEl>
                                          <p:spTgt spid="5"/>
                                        </p:tgtEl>
                                        <p:attrNameLst>
                                          <p:attrName>ppt_x</p:attrName>
                                        </p:attrNameLst>
                                      </p:cBhvr>
                                      <p:tavLst>
                                        <p:tav tm="0">
                                          <p:val>
                                            <p:strVal val="#ppt_x"/>
                                          </p:val>
                                        </p:tav>
                                        <p:tav tm="100000">
                                          <p:val>
                                            <p:strVal val="#ppt_x"/>
                                          </p:val>
                                        </p:tav>
                                      </p:tavLst>
                                    </p:anim>
                                    <p:anim calcmode="lin" valueType="num">
                                      <p:cBhvr additive="base">
                                        <p:cTn id="36"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37" fill="hold" nodeType="clickPar">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p:stCondLst>
                              <p:cond delay="0"/>
                            </p:stCondLst>
                            <p:childTnLst>
                              <p:par>
                                <p:cTn id="43" presetID="2" presetClass="entr" presetSubtype="1"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 calcmode="lin" valueType="num">
                                      <p:cBhvr additive="base">
                                        <p:cTn id="45" dur="500" fill="hold"/>
                                        <p:tgtEl>
                                          <p:spTgt spid="20"/>
                                        </p:tgtEl>
                                        <p:attrNameLst>
                                          <p:attrName>ppt_x</p:attrName>
                                        </p:attrNameLst>
                                      </p:cBhvr>
                                      <p:tavLst>
                                        <p:tav tm="0">
                                          <p:val>
                                            <p:strVal val="#ppt_x"/>
                                          </p:val>
                                        </p:tav>
                                        <p:tav tm="100000">
                                          <p:val>
                                            <p:strVal val="#ppt_x"/>
                                          </p:val>
                                        </p:tav>
                                      </p:tavLst>
                                    </p:anim>
                                    <p:anim calcmode="lin" valueType="num">
                                      <p:cBhvr additive="base">
                                        <p:cTn id="46"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5" grpId="0"/>
      <p:bldP spid="2" grpId="0" animBg="1"/>
      <p:bldP spid="20" grpId="0"/>
      <p:bldP spid="3" grpId="0" uiExpand="1" build="p"/>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grpSp>
        <p:nvGrpSpPr>
          <p:cNvPr id="5" name="组合 4" title=""/>
          <p:cNvGrpSpPr/>
          <p:nvPr/>
        </p:nvGrpSpPr>
        <p:grpSpPr>
          <a:xfrm>
            <a:off x="528320" y="681355"/>
            <a:ext cx="11396980" cy="588645"/>
            <a:chOff x="-440" y="1017"/>
            <a:chExt cx="17948" cy="927"/>
          </a:xfrm>
        </p:grpSpPr>
        <p:grpSp>
          <p:nvGrpSpPr>
            <p:cNvPr id="6" name="组合 5"/>
            <p:cNvGrpSpPr/>
            <p:nvPr>
              <p:custDataLst>
                <p:tags r:id="rId2"/>
              </p:custDataLst>
            </p:nvPr>
          </p:nvGrpSpPr>
          <p:grpSpPr>
            <a:xfrm>
              <a:off x="-440" y="1079"/>
              <a:ext cx="17948" cy="849"/>
              <a:chOff x="-1770" y="1319"/>
              <a:chExt cx="17948" cy="849"/>
            </a:xfrm>
          </p:grpSpPr>
          <p:sp>
            <p:nvSpPr>
              <p:cNvPr id="7" name="矩形 6"/>
              <p:cNvSpPr/>
              <p:nvPr>
                <p:custDataLst>
                  <p:tags r:id="rId3"/>
                </p:custDataLst>
              </p:nvPr>
            </p:nvSpPr>
            <p:spPr>
              <a:xfrm>
                <a:off x="-1770" y="1319"/>
                <a:ext cx="1770" cy="849"/>
              </a:xfrm>
              <a:prstGeom prst="rect">
                <a:avLst/>
              </a:prstGeom>
              <a:solidFill>
                <a:srgbClr val="19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800" b="1">
                    <a:solidFill>
                      <a:schemeClr val="bg1"/>
                    </a:solidFill>
                    <a:latin typeface="黑体" panose="02010609060101010101" charset="-122"/>
                    <a:ea typeface="黑体" panose="02010609060101010101" charset="-122"/>
                    <a:cs typeface="Times New Roman" panose="02020603050405020304" charset="0"/>
                    <a:sym typeface="+mn-ea"/>
                  </a:rPr>
                  <a:t>情境</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2</a:t>
                </a:r>
                <a:endPar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endParaRPr>
              </a:p>
            </p:txBody>
          </p:sp>
          <p:sp>
            <p:nvSpPr>
              <p:cNvPr id="17" name="矩形 16"/>
              <p:cNvSpPr/>
              <p:nvPr>
                <p:custDataLst>
                  <p:tags r:id="rId4"/>
                </p:custDataLst>
              </p:nvPr>
            </p:nvSpPr>
            <p:spPr>
              <a:xfrm>
                <a:off x="117" y="1319"/>
                <a:ext cx="187" cy="849"/>
              </a:xfrm>
              <a:prstGeom prst="rect">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lt1"/>
                  </a:solidFill>
                </a:endParaRPr>
              </a:p>
            </p:txBody>
          </p:sp>
          <p:sp>
            <p:nvSpPr>
              <p:cNvPr id="18" name="半闭框 17"/>
              <p:cNvSpPr/>
              <p:nvPr>
                <p:custDataLst>
                  <p:tags r:id="rId5"/>
                </p:custDataLst>
              </p:nvPr>
            </p:nvSpPr>
            <p:spPr>
              <a:xfrm rot="8100000">
                <a:off x="15636" y="1524"/>
                <a:ext cx="449" cy="449"/>
              </a:xfrm>
              <a:prstGeom prst="halfFrame">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dk1"/>
                  </a:solidFill>
                </a:endParaRPr>
              </a:p>
            </p:txBody>
          </p:sp>
          <p:sp>
            <p:nvSpPr>
              <p:cNvPr id="22" name="半闭框 21"/>
              <p:cNvSpPr/>
              <p:nvPr>
                <p:custDataLst>
                  <p:tags r:id="rId6"/>
                </p:custDataLst>
              </p:nvPr>
            </p:nvSpPr>
            <p:spPr>
              <a:xfrm rot="8100000">
                <a:off x="15325" y="1524"/>
                <a:ext cx="449" cy="449"/>
              </a:xfrm>
              <a:prstGeom prst="halfFrame">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dk1"/>
                  </a:solidFill>
                </a:endParaRPr>
              </a:p>
            </p:txBody>
          </p:sp>
          <p:cxnSp>
            <p:nvCxnSpPr>
              <p:cNvPr id="23" name="直接连接符 22"/>
              <p:cNvCxnSpPr/>
              <p:nvPr>
                <p:custDataLst>
                  <p:tags r:id="rId7"/>
                </p:custDataLst>
              </p:nvPr>
            </p:nvCxnSpPr>
            <p:spPr>
              <a:xfrm flipV="1">
                <a:off x="701" y="2140"/>
                <a:ext cx="15477" cy="0"/>
              </a:xfrm>
              <a:prstGeom prst="line">
                <a:avLst/>
              </a:prstGeom>
              <a:ln w="25400">
                <a:solidFill>
                  <a:srgbClr val="19994B"/>
                </a:solidFill>
              </a:ln>
            </p:spPr>
            <p:style>
              <a:lnRef idx="1">
                <a:schemeClr val="accent1"/>
              </a:lnRef>
              <a:fillRef idx="0">
                <a:schemeClr val="accent1"/>
              </a:fillRef>
              <a:effectRef idx="0">
                <a:schemeClr val="accent1"/>
              </a:effectRef>
              <a:fontRef idx="minor">
                <a:schemeClr val="tx1"/>
              </a:fontRef>
            </p:style>
          </p:cxnSp>
        </p:grpSp>
        <p:sp>
          <p:nvSpPr>
            <p:cNvPr id="24" name="Title 6"/>
            <p:cNvSpPr txBox="1"/>
            <p:nvPr>
              <p:custDataLst>
                <p:tags r:id="rId8"/>
              </p:custDataLst>
            </p:nvPr>
          </p:nvSpPr>
          <p:spPr>
            <a:xfrm>
              <a:off x="1874" y="1017"/>
              <a:ext cx="14921" cy="927"/>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algn="l">
                <a:lnSpc>
                  <a:spcPct val="120000"/>
                </a:lnSpc>
              </a:pPr>
              <a:r>
                <a:rPr sz="2800" b="1" spc="-100">
                  <a:solidFill>
                    <a:srgbClr val="00923F"/>
                  </a:solidFill>
                  <a:uFillTx/>
                  <a:latin typeface="Times New Roman" panose="02020603050405020304" charset="0"/>
                  <a:ea typeface="黑体" panose="02010609060101010101" charset="-122"/>
                  <a:cs typeface="Times New Roman" panose="02020603050405020304" charset="0"/>
                  <a:sym typeface="+mn-ea"/>
                </a:rPr>
                <a:t>有些器材箱搬不动，两个同学合作将其抬起走向比赛场地</a:t>
              </a:r>
              <a:endParaRPr sz="2800" b="1" spc="-100">
                <a:solidFill>
                  <a:srgbClr val="00923F"/>
                </a:solidFill>
                <a:uFillTx/>
                <a:latin typeface="Times New Roman" panose="02020603050405020304" charset="0"/>
                <a:ea typeface="黑体" panose="02010609060101010101" charset="-122"/>
                <a:cs typeface="Times New Roman" panose="02020603050405020304" charset="0"/>
                <a:sym typeface="+mn-ea"/>
              </a:endParaRPr>
            </a:p>
          </p:txBody>
        </p:sp>
      </p:grpSp>
      <p:grpSp>
        <p:nvGrpSpPr>
          <p:cNvPr id="9" name="组合 8" title=""/>
          <p:cNvGrpSpPr/>
          <p:nvPr/>
        </p:nvGrpSpPr>
        <p:grpSpPr>
          <a:xfrm>
            <a:off x="278130" y="1383030"/>
            <a:ext cx="11449685" cy="623570"/>
            <a:chOff x="438" y="2178"/>
            <a:chExt cx="18031" cy="982"/>
          </a:xfrm>
        </p:grpSpPr>
        <p:sp>
          <p:nvSpPr>
            <p:cNvPr id="2" name="文本框 1"/>
            <p:cNvSpPr txBox="1"/>
            <p:nvPr/>
          </p:nvSpPr>
          <p:spPr>
            <a:xfrm>
              <a:off x="3354" y="2178"/>
              <a:ext cx="15115" cy="957"/>
            </a:xfrm>
            <a:prstGeom prst="rect">
              <a:avLst/>
            </a:prstGeom>
            <a:noFill/>
          </p:spPr>
          <p:txBody>
            <a:bodyPr wrap="square" rtlCol="0" anchor="t">
              <a:spAutoFit/>
            </a:bodyPr>
            <a:lstStyle/>
            <a:p>
              <a:pPr>
                <a:lnSpc>
                  <a:spcPct val="120000"/>
                </a:lnSpc>
              </a:pPr>
              <a:r>
                <a:rPr sz="2800" b="1" spc="-100">
                  <a:ea typeface="黑体" panose="02010609060101010101" charset="-122"/>
                  <a:cs typeface="Times New Roman" panose="02020603050405020304" charset="0"/>
                  <a:sym typeface="+mn-ea"/>
                </a:rPr>
                <a:t>器材箱搬不动，此时人对器材的力是否做功呢？</a:t>
              </a:r>
              <a:endParaRPr sz="2800" b="1" spc="-100">
                <a:ea typeface="黑体" panose="02010609060101010101" charset="-122"/>
                <a:cs typeface="Times New Roman" panose="02020603050405020304" charset="0"/>
                <a:sym typeface="+mn-ea"/>
              </a:endParaRPr>
            </a:p>
          </p:txBody>
        </p:sp>
        <p:grpSp>
          <p:nvGrpSpPr>
            <p:cNvPr id="8" name="组合 7"/>
            <p:cNvGrpSpPr/>
            <p:nvPr/>
          </p:nvGrpSpPr>
          <p:grpSpPr>
            <a:xfrm>
              <a:off x="438" y="2178"/>
              <a:ext cx="3257" cy="982"/>
              <a:chOff x="437" y="3488"/>
              <a:chExt cx="3257" cy="982"/>
            </a:xfrm>
          </p:grpSpPr>
          <p:sp>
            <p:nvSpPr>
              <p:cNvPr id="28" name="文本框 27"/>
              <p:cNvSpPr txBox="1"/>
              <p:nvPr>
                <p:custDataLst>
                  <p:tags r:id="rId9"/>
                </p:custDataLst>
              </p:nvPr>
            </p:nvSpPr>
            <p:spPr>
              <a:xfrm>
                <a:off x="1297" y="3552"/>
                <a:ext cx="2397" cy="871"/>
              </a:xfrm>
              <a:prstGeom prst="rect">
                <a:avLst/>
              </a:prstGeom>
              <a:noFill/>
            </p:spPr>
            <p:txBody>
              <a:bodyPr wrap="none" rtlCol="0" anchor="t">
                <a:spAutoFit/>
              </a:bodyPr>
              <a:lstStyle/>
              <a:p>
                <a:r>
                  <a:rPr lang="zh-CN" altLang="en-US" sz="3000" b="1">
                    <a:solidFill>
                      <a:srgbClr val="00923F"/>
                    </a:solidFill>
                    <a:latin typeface="黑体" panose="02010609060101010101" charset="-122"/>
                    <a:ea typeface="黑体" panose="02010609060101010101" charset="-122"/>
                    <a:sym typeface="+mn-ea"/>
                  </a:rPr>
                  <a:t>问题</a:t>
                </a:r>
                <a:r>
                  <a:rPr lang="en-US" altLang="zh-CN" sz="3000" b="1">
                    <a:solidFill>
                      <a:srgbClr val="00923F"/>
                    </a:solidFill>
                    <a:latin typeface="Times New Roman" panose="02020603050405020304" charset="0"/>
                    <a:ea typeface="黑体" panose="02010609060101010101" charset="-122"/>
                    <a:cs typeface="Times New Roman" panose="02020603050405020304" charset="0"/>
                    <a:sym typeface="+mn-ea"/>
                  </a:rPr>
                  <a:t>1</a:t>
                </a:r>
                <a:r>
                  <a:rPr lang="zh-CN" altLang="en-US" sz="3000" b="1">
                    <a:solidFill>
                      <a:srgbClr val="00923F"/>
                    </a:solidFill>
                    <a:latin typeface="Times New Roman" panose="02020603050405020304" charset="0"/>
                    <a:ea typeface="黑体" panose="02010609060101010101" charset="-122"/>
                    <a:cs typeface="Times New Roman" panose="02020603050405020304" charset="0"/>
                    <a:sym typeface="+mn-ea"/>
                  </a:rPr>
                  <a:t>：</a:t>
                </a:r>
                <a:endParaRPr lang="zh-CN" altLang="en-US" sz="3000" b="1">
                  <a:solidFill>
                    <a:srgbClr val="00923F"/>
                  </a:solidFill>
                  <a:latin typeface="Times New Roman" panose="02020603050405020304" charset="0"/>
                  <a:ea typeface="黑体" panose="02010609060101010101" charset="-122"/>
                  <a:cs typeface="Times New Roman" panose="02020603050405020304" charset="0"/>
                  <a:sym typeface="+mn-ea"/>
                </a:endParaRPr>
              </a:p>
            </p:txBody>
          </p:sp>
          <p:pic>
            <p:nvPicPr>
              <p:cNvPr id="29" name="图片 28" descr="303b32303233353030363bb5c6c5dd"/>
              <p:cNvPicPr>
                <a:picLocks noChangeAspect="1"/>
              </p:cNvPicPr>
              <p:nvPr>
                <p:custDataLst>
                  <p:tags r:id="rId11"/>
                </p:custDataLst>
              </p:nvPr>
            </p:nvPicPr>
            <p:blipFill>
              <a:blip r:embed="rId10"/>
              <a:stretch>
                <a:fillRect/>
              </a:stretch>
            </p:blipFill>
            <p:spPr>
              <a:xfrm>
                <a:off x="437" y="3488"/>
                <a:ext cx="1181" cy="982"/>
              </a:xfrm>
              <a:prstGeom prst="rect">
                <a:avLst/>
              </a:prstGeom>
            </p:spPr>
          </p:pic>
        </p:grpSp>
      </p:grpSp>
      <p:grpSp>
        <p:nvGrpSpPr>
          <p:cNvPr id="4" name="Group 3" title=""/>
          <p:cNvGrpSpPr/>
          <p:nvPr/>
        </p:nvGrpSpPr>
        <p:grpSpPr>
          <a:xfrm>
            <a:off x="4496435" y="3576955"/>
            <a:ext cx="1216748" cy="1008063"/>
            <a:chExt cx="575" cy="635"/>
          </a:xfrm>
        </p:grpSpPr>
        <p:sp>
          <p:nvSpPr>
            <p:cNvPr id="10254" name="AutoShape 21"/>
            <p:cNvSpPr/>
            <p:nvPr>
              <p:custDataLst>
                <p:tags r:id="rId12"/>
              </p:custDataLst>
            </p:nvPr>
          </p:nvSpPr>
          <p:spPr>
            <a:xfrm flipH="1">
              <a:off x="0" y="0"/>
              <a:ext cx="136" cy="635"/>
            </a:xfrm>
            <a:prstGeom prst="leftBrace">
              <a:avLst>
                <a:gd name="adj1" fmla="val 38909"/>
                <a:gd name="adj2" fmla="val 50000"/>
              </a:avLst>
            </a:prstGeom>
            <a:noFill/>
            <a:ln w="28575" cap="flat" cmpd="sng">
              <a:solidFill>
                <a:srgbClr val="CC0000"/>
              </a:solidFill>
              <a:prstDash val="solid"/>
              <a:headEnd type="none" w="med" len="med"/>
              <a:tailEnd type="none" w="med" len="med"/>
            </a:ln>
          </p:spPr>
          <p:txBody>
            <a:bodyPr wrap="none" anchor="ctr"/>
            <a:lstStyle/>
            <a:p>
              <a:endParaRPr lang="zh-CN" altLang="en-US" sz="3200" b="1">
                <a:latin typeface="Times New Roman" panose="02020603050405020304" charset="0"/>
                <a:ea typeface="黑体" panose="02010609060101010101" charset="-122"/>
                <a:cs typeface="Times New Roman" panose="02020603050405020304" charset="0"/>
              </a:endParaRPr>
            </a:p>
          </p:txBody>
        </p:sp>
        <p:sp>
          <p:nvSpPr>
            <p:cNvPr id="10255" name="Line 24"/>
            <p:cNvSpPr/>
            <p:nvPr>
              <p:custDataLst>
                <p:tags r:id="rId13"/>
              </p:custDataLst>
            </p:nvPr>
          </p:nvSpPr>
          <p:spPr>
            <a:xfrm>
              <a:off x="193" y="318"/>
              <a:ext cx="382" cy="0"/>
            </a:xfrm>
            <a:prstGeom prst="line">
              <a:avLst/>
            </a:prstGeom>
            <a:ln w="53975" cap="flat" cmpd="sng">
              <a:solidFill>
                <a:srgbClr val="FF0000"/>
              </a:solidFill>
              <a:prstDash val="solid"/>
              <a:headEnd type="none" w="med" len="med"/>
              <a:tailEnd type="triangle" w="med" len="med"/>
            </a:ln>
          </p:spPr>
          <p:txBody>
            <a:bodyPr/>
            <a:lstStyle/>
            <a:p/>
          </p:txBody>
        </p:sp>
      </p:grpSp>
      <p:sp>
        <p:nvSpPr>
          <p:cNvPr id="10243" name="Text Box 25" title=""/>
          <p:cNvSpPr txBox="1"/>
          <p:nvPr>
            <p:custDataLst>
              <p:tags r:id="rId14"/>
            </p:custDataLst>
          </p:nvPr>
        </p:nvSpPr>
        <p:spPr>
          <a:xfrm>
            <a:off x="5713095" y="3820795"/>
            <a:ext cx="6014720" cy="521970"/>
          </a:xfrm>
          <a:prstGeom prst="rect">
            <a:avLst/>
          </a:prstGeom>
          <a:noFill/>
          <a:ln w="9525">
            <a:noFill/>
          </a:ln>
        </p:spPr>
        <p:txBody>
          <a:bodyPr wrap="square">
            <a:spAutoFit/>
          </a:bodyPr>
          <a:lstStyle/>
          <a:p>
            <a:pPr>
              <a:spcBef>
                <a:spcPct val="50000"/>
              </a:spcBef>
            </a:pPr>
            <a:r>
              <a:rPr lang="zh-CN" altLang="en-US" sz="2800" b="1">
                <a:solidFill>
                  <a:srgbClr val="FF0000"/>
                </a:solidFill>
                <a:latin typeface="Times New Roman" panose="02020603050405020304" charset="0"/>
                <a:ea typeface="黑体" panose="02010609060101010101" charset="-122"/>
                <a:cs typeface="Times New Roman" panose="02020603050405020304" charset="0"/>
              </a:rPr>
              <a:t>有力无距离，人对器材箱没有做功</a:t>
            </a:r>
            <a:endParaRPr lang="zh-CN" altLang="en-US" sz="2800" b="1">
              <a:solidFill>
                <a:srgbClr val="FF0000"/>
              </a:solidFill>
              <a:latin typeface="Times New Roman" panose="02020603050405020304" charset="0"/>
              <a:ea typeface="黑体" panose="02010609060101010101" charset="-122"/>
              <a:cs typeface="Times New Roman" panose="02020603050405020304" charset="0"/>
            </a:endParaRPr>
          </a:p>
        </p:txBody>
      </p:sp>
      <p:sp>
        <p:nvSpPr>
          <p:cNvPr id="10244" name="Text Box 9" title=""/>
          <p:cNvSpPr txBox="1"/>
          <p:nvPr>
            <p:custDataLst>
              <p:tags r:id="rId15"/>
            </p:custDataLst>
          </p:nvPr>
        </p:nvSpPr>
        <p:spPr>
          <a:xfrm>
            <a:off x="3488690" y="4182110"/>
            <a:ext cx="1490662" cy="583565"/>
          </a:xfrm>
          <a:prstGeom prst="rect">
            <a:avLst/>
          </a:prstGeom>
          <a:noFill/>
          <a:ln w="9525">
            <a:noFill/>
          </a:ln>
        </p:spPr>
        <p:txBody>
          <a:bodyPr>
            <a:spAutoFit/>
          </a:bodyPr>
          <a:lstStyle/>
          <a:p>
            <a:pPr>
              <a:spcBef>
                <a:spcPct val="50000"/>
              </a:spcBef>
            </a:pPr>
            <a:r>
              <a:rPr lang="en-US" altLang="zh-CN" sz="3200" b="1" i="1">
                <a:latin typeface="Times New Roman" panose="02020603050405020304" charset="0"/>
                <a:ea typeface="黑体" panose="02010609060101010101" charset="-122"/>
                <a:cs typeface="Times New Roman" panose="02020603050405020304" charset="0"/>
              </a:rPr>
              <a:t>s</a:t>
            </a:r>
            <a:r>
              <a:rPr lang="zh-CN" altLang="en-US" sz="3200" b="1">
                <a:latin typeface="Times New Roman" panose="02020603050405020304" charset="0"/>
                <a:ea typeface="黑体" panose="02010609060101010101" charset="-122"/>
                <a:cs typeface="Times New Roman" panose="02020603050405020304" charset="0"/>
              </a:rPr>
              <a:t>＝</a:t>
            </a:r>
            <a:r>
              <a:rPr lang="en-US" altLang="zh-CN" sz="3200" b="1">
                <a:latin typeface="Times New Roman" panose="02020603050405020304" charset="0"/>
                <a:ea typeface="黑体" panose="02010609060101010101" charset="-122"/>
                <a:cs typeface="Times New Roman" panose="02020603050405020304" charset="0"/>
              </a:rPr>
              <a:t>0</a:t>
            </a:r>
            <a:endParaRPr lang="en-US" altLang="zh-CN" sz="3200" b="1">
              <a:latin typeface="Times New Roman" panose="02020603050405020304" charset="0"/>
              <a:ea typeface="黑体" panose="02010609060101010101" charset="-122"/>
              <a:cs typeface="Times New Roman" panose="02020603050405020304" charset="0"/>
            </a:endParaRPr>
          </a:p>
        </p:txBody>
      </p:sp>
      <p:sp>
        <p:nvSpPr>
          <p:cNvPr id="10245" name="Text Box 10" title=""/>
          <p:cNvSpPr txBox="1"/>
          <p:nvPr>
            <p:custDataLst>
              <p:tags r:id="rId16"/>
            </p:custDataLst>
          </p:nvPr>
        </p:nvSpPr>
        <p:spPr>
          <a:xfrm>
            <a:off x="3488690" y="3467735"/>
            <a:ext cx="1489075" cy="583565"/>
          </a:xfrm>
          <a:prstGeom prst="rect">
            <a:avLst/>
          </a:prstGeom>
          <a:noFill/>
          <a:ln w="9525">
            <a:noFill/>
          </a:ln>
        </p:spPr>
        <p:txBody>
          <a:bodyPr>
            <a:spAutoFit/>
          </a:bodyPr>
          <a:lstStyle/>
          <a:p>
            <a:pPr>
              <a:spcBef>
                <a:spcPct val="50000"/>
              </a:spcBef>
            </a:pPr>
            <a:r>
              <a:rPr lang="en-US" altLang="zh-CN" sz="3200" b="1" i="1">
                <a:latin typeface="Times New Roman" panose="02020603050405020304" charset="0"/>
                <a:ea typeface="黑体" panose="02010609060101010101" charset="-122"/>
                <a:cs typeface="Times New Roman" panose="02020603050405020304" charset="0"/>
              </a:rPr>
              <a:t>F</a:t>
            </a:r>
            <a:r>
              <a:rPr lang="en-US" altLang="zh-CN" sz="3200" b="1">
                <a:latin typeface="Times New Roman" panose="02020603050405020304" charset="0"/>
                <a:ea typeface="黑体" panose="02010609060101010101" charset="-122"/>
                <a:cs typeface="Times New Roman" panose="02020603050405020304" charset="0"/>
              </a:rPr>
              <a:t>≠0</a:t>
            </a:r>
            <a:endParaRPr lang="en-US" altLang="zh-CN" sz="3200" b="1">
              <a:latin typeface="Times New Roman" panose="02020603050405020304" charset="0"/>
              <a:ea typeface="黑体" panose="02010609060101010101" charset="-122"/>
              <a:cs typeface="Times New Roman" panose="02020603050405020304" charset="0"/>
            </a:endParaRPr>
          </a:p>
        </p:txBody>
      </p:sp>
      <p:sp>
        <p:nvSpPr>
          <p:cNvPr id="10250" name="Rectangle 19" title=""/>
          <p:cNvSpPr/>
          <p:nvPr/>
        </p:nvSpPr>
        <p:spPr>
          <a:xfrm>
            <a:off x="724535" y="5212080"/>
            <a:ext cx="2301875" cy="422275"/>
          </a:xfrm>
          <a:prstGeom prst="rect">
            <a:avLst/>
          </a:prstGeom>
          <a:noFill/>
          <a:ln w="9525">
            <a:noFill/>
          </a:ln>
        </p:spPr>
        <p:txBody>
          <a:bodyPr anchor="b"/>
          <a:lstStyle/>
          <a:p>
            <a:pPr algn="ctr"/>
            <a:r>
              <a:rPr lang="zh-CN" altLang="en-US" sz="3200" b="1">
                <a:solidFill>
                  <a:srgbClr val="000099"/>
                </a:solidFill>
                <a:latin typeface="Times New Roman" panose="02020603050405020304" charset="0"/>
                <a:ea typeface="黑体" panose="02010609060101010101" charset="-122"/>
                <a:cs typeface="Times New Roman" panose="02020603050405020304" charset="0"/>
              </a:rPr>
              <a:t>搬而未起</a:t>
            </a:r>
            <a:endParaRPr lang="zh-CN" altLang="en-US" sz="3200" b="1">
              <a:solidFill>
                <a:srgbClr val="000099"/>
              </a:solidFill>
              <a:latin typeface="Times New Roman" panose="02020603050405020304" charset="0"/>
              <a:ea typeface="黑体" panose="02010609060101010101" charset="-122"/>
              <a:cs typeface="Times New Roman" panose="02020603050405020304" charset="0"/>
            </a:endParaRPr>
          </a:p>
        </p:txBody>
      </p:sp>
      <p:pic>
        <p:nvPicPr>
          <p:cNvPr id="10" name="图片 9" title=""/>
          <p:cNvPicPr>
            <a:picLocks noChangeAspect="1"/>
          </p:cNvPicPr>
          <p:nvPr/>
        </p:nvPicPr>
        <p:blipFill>
          <a:blip r:embed="rId17"/>
          <a:stretch>
            <a:fillRect/>
          </a:stretch>
        </p:blipFill>
        <p:spPr>
          <a:xfrm>
            <a:off x="577850" y="2276475"/>
            <a:ext cx="2792095" cy="279209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025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245"/>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0244"/>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wipe(left)">
                                      <p:cBhvr>
                                        <p:cTn id="24" dur="500"/>
                                        <p:tgtEl>
                                          <p:spTgt spid="4"/>
                                        </p:tgtEl>
                                      </p:cBhvr>
                                    </p:animEffect>
                                  </p:childTnLst>
                                </p:cTn>
                              </p:par>
                            </p:childTnLst>
                          </p:cTn>
                        </p:par>
                        <p:par>
                          <p:cTn id="25" fill="hold" nodeType="afterGroup">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10243"/>
                                        </p:tgtEl>
                                        <p:attrNameLst>
                                          <p:attrName>style.visibility</p:attrName>
                                        </p:attrNameLst>
                                      </p:cBhvr>
                                      <p:to>
                                        <p:strVal val="visible"/>
                                      </p:to>
                                    </p:set>
                                    <p:animEffect transition="in" filter="wipe(left)">
                                      <p:cBhvr>
                                        <p:cTn id="28" dur="500"/>
                                        <p:tgtEl>
                                          <p:spTgt spid="10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p:bldP spid="10244" grpId="0"/>
      <p:bldP spid="10245" grpId="0"/>
      <p:bldP spid="10250"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pic>
        <p:nvPicPr>
          <p:cNvPr id="3" name="图片 2" title=""/>
          <p:cNvPicPr/>
          <p:nvPr/>
        </p:nvPicPr>
        <p:blipFill>
          <a:blip r:embed="rId2"/>
          <a:srcRect r="55540" b="16705"/>
          <a:stretch>
            <a:fillRect/>
          </a:stretch>
        </p:blipFill>
        <p:spPr>
          <a:xfrm>
            <a:off x="3952240" y="3362325"/>
            <a:ext cx="3292475" cy="2272665"/>
          </a:xfrm>
          <a:prstGeom prst="rect">
            <a:avLst/>
          </a:prstGeom>
        </p:spPr>
      </p:pic>
      <p:pic>
        <p:nvPicPr>
          <p:cNvPr id="2" name="图片 1" title=""/>
          <p:cNvPicPr/>
          <p:nvPr/>
        </p:nvPicPr>
        <p:blipFill>
          <a:blip r:embed="rId2"/>
          <a:srcRect r="55540" b="16705"/>
          <a:stretch>
            <a:fillRect/>
          </a:stretch>
        </p:blipFill>
        <p:spPr>
          <a:xfrm>
            <a:off x="203200" y="3375660"/>
            <a:ext cx="3292475" cy="2272665"/>
          </a:xfrm>
          <a:prstGeom prst="rect">
            <a:avLst/>
          </a:prstGeom>
        </p:spPr>
      </p:pic>
      <p:sp>
        <p:nvSpPr>
          <p:cNvPr id="14338" name="AutoShape 16" title=""/>
          <p:cNvSpPr/>
          <p:nvPr>
            <p:custDataLst>
              <p:tags r:id="rId3"/>
            </p:custDataLst>
          </p:nvPr>
        </p:nvSpPr>
        <p:spPr>
          <a:xfrm flipH="1">
            <a:off x="9109710" y="3429635"/>
            <a:ext cx="235585" cy="2373630"/>
          </a:xfrm>
          <a:prstGeom prst="leftBrace">
            <a:avLst>
              <a:gd name="adj1" fmla="val 68169"/>
              <a:gd name="adj2" fmla="val 50000"/>
            </a:avLst>
          </a:prstGeom>
          <a:noFill/>
          <a:ln w="28575" cap="flat" cmpd="sng">
            <a:solidFill>
              <a:srgbClr val="FF0000"/>
            </a:solidFill>
            <a:prstDash val="solid"/>
            <a:headEnd type="none" w="med" len="med"/>
            <a:tailEnd type="none" w="med" len="med"/>
          </a:ln>
        </p:spPr>
        <p:txBody>
          <a:bodyPr wrap="none" anchor="ctr"/>
          <a:lstStyle/>
          <a:p>
            <a:endParaRPr lang="zh-CN" altLang="en-US" sz="2800" b="1">
              <a:latin typeface="Times New Roman" panose="02020603050405020304" charset="0"/>
              <a:ea typeface="黑体" panose="02010609060101010101" charset="-122"/>
              <a:cs typeface="Times New Roman" panose="02020603050405020304" charset="0"/>
            </a:endParaRPr>
          </a:p>
        </p:txBody>
      </p:sp>
      <p:sp>
        <p:nvSpPr>
          <p:cNvPr id="14339" name="Line 19" title=""/>
          <p:cNvSpPr/>
          <p:nvPr>
            <p:custDataLst>
              <p:tags r:id="rId4"/>
            </p:custDataLst>
          </p:nvPr>
        </p:nvSpPr>
        <p:spPr>
          <a:xfrm flipV="1">
            <a:off x="9382125" y="4600575"/>
            <a:ext cx="396000" cy="0"/>
          </a:xfrm>
          <a:prstGeom prst="line">
            <a:avLst/>
          </a:prstGeom>
          <a:ln w="53975" cap="flat" cmpd="sng">
            <a:solidFill>
              <a:srgbClr val="FF0000"/>
            </a:solidFill>
            <a:prstDash val="solid"/>
            <a:headEnd type="none" w="med" len="med"/>
            <a:tailEnd type="triangle" w="med" len="med"/>
          </a:ln>
        </p:spPr>
        <p:txBody>
          <a:bodyPr/>
          <a:lstStyle/>
          <a:p/>
        </p:txBody>
      </p:sp>
      <p:sp>
        <p:nvSpPr>
          <p:cNvPr id="4" name="Text Box 20" title=""/>
          <p:cNvSpPr txBox="1"/>
          <p:nvPr>
            <p:custDataLst>
              <p:tags r:id="rId5"/>
            </p:custDataLst>
          </p:nvPr>
        </p:nvSpPr>
        <p:spPr>
          <a:xfrm>
            <a:off x="9825990" y="4059555"/>
            <a:ext cx="2042160" cy="1038860"/>
          </a:xfrm>
          <a:prstGeom prst="rect">
            <a:avLst/>
          </a:prstGeom>
          <a:noFill/>
          <a:ln w="9525">
            <a:noFill/>
          </a:ln>
        </p:spPr>
        <p:txBody>
          <a:bodyPr wrap="square">
            <a:spAutoFit/>
          </a:bodyPr>
          <a:lstStyle/>
          <a:p>
            <a:pPr>
              <a:lnSpc>
                <a:spcPct val="110000"/>
              </a:lnSpc>
              <a:spcBef>
                <a:spcPct val="50000"/>
              </a:spcBef>
            </a:pPr>
            <a:r>
              <a:rPr lang="zh-CN" altLang="en-US" sz="2800" b="1">
                <a:solidFill>
                  <a:srgbClr val="FF0000"/>
                </a:solidFill>
                <a:latin typeface="Times New Roman" panose="02020603050405020304" charset="0"/>
                <a:ea typeface="黑体" panose="02010609060101010101" charset="-122"/>
                <a:cs typeface="Times New Roman" panose="02020603050405020304" charset="0"/>
              </a:rPr>
              <a:t>人对器材箱的力不做功</a:t>
            </a:r>
            <a:endParaRPr lang="zh-CN" altLang="en-US" sz="2800" b="1">
              <a:solidFill>
                <a:srgbClr val="FF0000"/>
              </a:solidFill>
              <a:latin typeface="Times New Roman" panose="02020603050405020304" charset="0"/>
              <a:ea typeface="黑体" panose="02010609060101010101" charset="-122"/>
              <a:cs typeface="Times New Roman" panose="02020603050405020304" charset="0"/>
            </a:endParaRPr>
          </a:p>
        </p:txBody>
      </p:sp>
      <p:sp>
        <p:nvSpPr>
          <p:cNvPr id="14345" name="Text Box 13" title=""/>
          <p:cNvSpPr txBox="1"/>
          <p:nvPr>
            <p:custDataLst>
              <p:tags r:id="rId6"/>
            </p:custDataLst>
          </p:nvPr>
        </p:nvSpPr>
        <p:spPr>
          <a:xfrm>
            <a:off x="7437120" y="3308985"/>
            <a:ext cx="1214755" cy="521970"/>
          </a:xfrm>
          <a:prstGeom prst="rect">
            <a:avLst/>
          </a:prstGeom>
          <a:noFill/>
          <a:ln w="9525">
            <a:noFill/>
          </a:ln>
        </p:spPr>
        <p:txBody>
          <a:bodyPr wrap="square">
            <a:spAutoFit/>
          </a:bodyPr>
          <a:lstStyle/>
          <a:p>
            <a:pPr>
              <a:spcBef>
                <a:spcPct val="50000"/>
              </a:spcBef>
            </a:pPr>
            <a:r>
              <a:rPr lang="en-US" altLang="zh-CN" sz="2800" b="1" i="1">
                <a:latin typeface="Times New Roman" panose="02020603050405020304" charset="0"/>
                <a:ea typeface="黑体" panose="02010609060101010101" charset="-122"/>
                <a:cs typeface="Times New Roman" panose="02020603050405020304" charset="0"/>
              </a:rPr>
              <a:t>F≠ </a:t>
            </a:r>
            <a:r>
              <a:rPr lang="en-US" altLang="zh-CN" sz="2800" b="1">
                <a:latin typeface="Times New Roman" panose="02020603050405020304" charset="0"/>
                <a:ea typeface="黑体" panose="02010609060101010101" charset="-122"/>
                <a:cs typeface="Times New Roman" panose="02020603050405020304" charset="0"/>
              </a:rPr>
              <a:t>0</a:t>
            </a:r>
            <a:endParaRPr lang="en-US" altLang="zh-CN" sz="2800" b="1">
              <a:latin typeface="Times New Roman" panose="02020603050405020304" charset="0"/>
              <a:ea typeface="黑体" panose="02010609060101010101" charset="-122"/>
              <a:cs typeface="Times New Roman" panose="02020603050405020304" charset="0"/>
            </a:endParaRPr>
          </a:p>
        </p:txBody>
      </p:sp>
      <p:sp>
        <p:nvSpPr>
          <p:cNvPr id="14346" name="Text Box 14" title=""/>
          <p:cNvSpPr txBox="1"/>
          <p:nvPr>
            <p:custDataLst>
              <p:tags r:id="rId7"/>
            </p:custDataLst>
          </p:nvPr>
        </p:nvSpPr>
        <p:spPr>
          <a:xfrm>
            <a:off x="7437120" y="3968750"/>
            <a:ext cx="1233170" cy="521970"/>
          </a:xfrm>
          <a:prstGeom prst="rect">
            <a:avLst/>
          </a:prstGeom>
          <a:noFill/>
          <a:ln w="9525">
            <a:noFill/>
          </a:ln>
        </p:spPr>
        <p:txBody>
          <a:bodyPr wrap="square">
            <a:spAutoFit/>
          </a:bodyPr>
          <a:lstStyle/>
          <a:p>
            <a:pPr>
              <a:spcBef>
                <a:spcPct val="50000"/>
              </a:spcBef>
            </a:pPr>
            <a:r>
              <a:rPr lang="en-US" altLang="zh-CN" sz="2800" b="1" i="1">
                <a:latin typeface="Times New Roman" panose="02020603050405020304" charset="0"/>
                <a:ea typeface="黑体" panose="02010609060101010101" charset="-122"/>
                <a:cs typeface="Times New Roman" panose="02020603050405020304" charset="0"/>
              </a:rPr>
              <a:t>s≠ </a:t>
            </a:r>
            <a:r>
              <a:rPr lang="en-US" altLang="zh-CN" sz="2800" b="1">
                <a:latin typeface="Times New Roman" panose="02020603050405020304" charset="0"/>
                <a:ea typeface="黑体" panose="02010609060101010101" charset="-122"/>
                <a:cs typeface="Times New Roman" panose="02020603050405020304" charset="0"/>
              </a:rPr>
              <a:t>0</a:t>
            </a:r>
            <a:endParaRPr lang="en-US" altLang="zh-CN" sz="2800" b="1">
              <a:latin typeface="Times New Roman" panose="02020603050405020304" charset="0"/>
              <a:ea typeface="黑体" panose="02010609060101010101" charset="-122"/>
              <a:cs typeface="Times New Roman" panose="02020603050405020304" charset="0"/>
            </a:endParaRPr>
          </a:p>
        </p:txBody>
      </p:sp>
      <p:sp>
        <p:nvSpPr>
          <p:cNvPr id="14347" name="Text Box 15" title=""/>
          <p:cNvSpPr txBox="1"/>
          <p:nvPr>
            <p:custDataLst>
              <p:tags r:id="rId8"/>
            </p:custDataLst>
          </p:nvPr>
        </p:nvSpPr>
        <p:spPr>
          <a:xfrm>
            <a:off x="7370445" y="4659630"/>
            <a:ext cx="1790065" cy="1383665"/>
          </a:xfrm>
          <a:prstGeom prst="rect">
            <a:avLst/>
          </a:prstGeom>
          <a:noFill/>
          <a:ln w="9525">
            <a:noFill/>
          </a:ln>
        </p:spPr>
        <p:txBody>
          <a:bodyPr wrap="square">
            <a:spAutoFit/>
          </a:bodyPr>
          <a:lstStyle/>
          <a:p>
            <a:pPr>
              <a:lnSpc>
                <a:spcPct val="100000"/>
              </a:lnSpc>
              <a:spcBef>
                <a:spcPct val="50000"/>
              </a:spcBef>
            </a:pPr>
            <a:r>
              <a:rPr lang="zh-CN" altLang="en-US" sz="2800" b="1">
                <a:latin typeface="Times New Roman" panose="02020603050405020304" charset="0"/>
                <a:ea typeface="黑体" panose="02010609060101010101" charset="-122"/>
                <a:cs typeface="Times New Roman" panose="02020603050405020304" charset="0"/>
                <a:sym typeface="+mn-ea"/>
              </a:rPr>
              <a:t>力的方向与运动方向</a:t>
            </a:r>
            <a:r>
              <a:rPr lang="zh-CN" altLang="en-US" sz="2800" b="1">
                <a:latin typeface="Times New Roman" panose="02020603050405020304" charset="0"/>
                <a:ea typeface="黑体" panose="02010609060101010101" charset="-122"/>
                <a:cs typeface="Times New Roman" panose="02020603050405020304" charset="0"/>
              </a:rPr>
              <a:t>垂直</a:t>
            </a:r>
            <a:endParaRPr lang="zh-CN" altLang="en-US" sz="2800" b="1">
              <a:latin typeface="Times New Roman" panose="02020603050405020304" charset="0"/>
              <a:ea typeface="黑体" panose="02010609060101010101" charset="-122"/>
              <a:cs typeface="Times New Roman" panose="02020603050405020304" charset="0"/>
            </a:endParaRPr>
          </a:p>
        </p:txBody>
      </p:sp>
      <p:grpSp>
        <p:nvGrpSpPr>
          <p:cNvPr id="9" name="组合 8" title=""/>
          <p:cNvGrpSpPr/>
          <p:nvPr/>
        </p:nvGrpSpPr>
        <p:grpSpPr>
          <a:xfrm>
            <a:off x="278130" y="1508760"/>
            <a:ext cx="11047095" cy="1124585"/>
            <a:chOff x="438" y="2178"/>
            <a:chExt cx="17397" cy="1771"/>
          </a:xfrm>
        </p:grpSpPr>
        <p:sp>
          <p:nvSpPr>
            <p:cNvPr id="7" name="文本框 6"/>
            <p:cNvSpPr txBox="1"/>
            <p:nvPr/>
          </p:nvSpPr>
          <p:spPr>
            <a:xfrm>
              <a:off x="3354" y="2178"/>
              <a:ext cx="14481" cy="1771"/>
            </a:xfrm>
            <a:prstGeom prst="rect">
              <a:avLst/>
            </a:prstGeom>
            <a:noFill/>
          </p:spPr>
          <p:txBody>
            <a:bodyPr wrap="square" rtlCol="0" anchor="t">
              <a:spAutoFit/>
            </a:bodyPr>
            <a:lstStyle/>
            <a:p>
              <a:pPr>
                <a:lnSpc>
                  <a:spcPct val="120000"/>
                </a:lnSpc>
              </a:pPr>
              <a:r>
                <a:rPr sz="2800" b="1" spc="-100">
                  <a:ea typeface="黑体" panose="02010609060101010101" charset="-122"/>
                  <a:cs typeface="Times New Roman" panose="02020603050405020304" charset="0"/>
                  <a:sym typeface="+mn-ea"/>
                </a:rPr>
                <a:t>抬着器材箱沿水平面走向比赛场地的过程中人对器材箱是否做功呢？</a:t>
              </a:r>
              <a:endParaRPr sz="2800" b="1" spc="-100">
                <a:ea typeface="黑体" panose="02010609060101010101" charset="-122"/>
                <a:cs typeface="Times New Roman" panose="02020603050405020304" charset="0"/>
                <a:sym typeface="+mn-ea"/>
              </a:endParaRPr>
            </a:p>
          </p:txBody>
        </p:sp>
        <p:grpSp>
          <p:nvGrpSpPr>
            <p:cNvPr id="10" name="组合 9"/>
            <p:cNvGrpSpPr/>
            <p:nvPr/>
          </p:nvGrpSpPr>
          <p:grpSpPr>
            <a:xfrm>
              <a:off x="438" y="2178"/>
              <a:ext cx="3257" cy="982"/>
              <a:chOff x="437" y="3488"/>
              <a:chExt cx="3257" cy="982"/>
            </a:xfrm>
          </p:grpSpPr>
          <p:sp>
            <p:nvSpPr>
              <p:cNvPr id="11" name="文本框 10"/>
              <p:cNvSpPr txBox="1"/>
              <p:nvPr>
                <p:custDataLst>
                  <p:tags r:id="rId9"/>
                </p:custDataLst>
              </p:nvPr>
            </p:nvSpPr>
            <p:spPr>
              <a:xfrm>
                <a:off x="1297" y="3552"/>
                <a:ext cx="2397" cy="871"/>
              </a:xfrm>
              <a:prstGeom prst="rect">
                <a:avLst/>
              </a:prstGeom>
              <a:noFill/>
            </p:spPr>
            <p:txBody>
              <a:bodyPr wrap="none" rtlCol="0" anchor="t">
                <a:spAutoFit/>
              </a:bodyPr>
              <a:lstStyle/>
              <a:p>
                <a:r>
                  <a:rPr lang="zh-CN" altLang="en-US" sz="3000" b="1">
                    <a:solidFill>
                      <a:srgbClr val="00923F"/>
                    </a:solidFill>
                    <a:latin typeface="黑体" panose="02010609060101010101" charset="-122"/>
                    <a:ea typeface="黑体" panose="02010609060101010101" charset="-122"/>
                    <a:sym typeface="+mn-ea"/>
                  </a:rPr>
                  <a:t>问题</a:t>
                </a:r>
                <a:r>
                  <a:rPr lang="en-US" altLang="zh-CN" sz="3000" b="1">
                    <a:solidFill>
                      <a:srgbClr val="00923F"/>
                    </a:solidFill>
                    <a:latin typeface="Times New Roman" panose="02020603050405020304" charset="0"/>
                    <a:ea typeface="黑体" panose="02010609060101010101" charset="-122"/>
                    <a:cs typeface="Times New Roman" panose="02020603050405020304" charset="0"/>
                    <a:sym typeface="+mn-ea"/>
                  </a:rPr>
                  <a:t>2</a:t>
                </a:r>
                <a:r>
                  <a:rPr lang="zh-CN" altLang="en-US" sz="3000" b="1">
                    <a:solidFill>
                      <a:srgbClr val="00923F"/>
                    </a:solidFill>
                    <a:latin typeface="Times New Roman" panose="02020603050405020304" charset="0"/>
                    <a:ea typeface="黑体" panose="02010609060101010101" charset="-122"/>
                    <a:cs typeface="Times New Roman" panose="02020603050405020304" charset="0"/>
                    <a:sym typeface="+mn-ea"/>
                  </a:rPr>
                  <a:t>：</a:t>
                </a:r>
                <a:endParaRPr lang="zh-CN" altLang="en-US" sz="3000" b="1">
                  <a:solidFill>
                    <a:srgbClr val="00923F"/>
                  </a:solidFill>
                  <a:latin typeface="Times New Roman" panose="02020603050405020304" charset="0"/>
                  <a:ea typeface="黑体" panose="02010609060101010101" charset="-122"/>
                  <a:cs typeface="Times New Roman" panose="02020603050405020304" charset="0"/>
                  <a:sym typeface="+mn-ea"/>
                </a:endParaRPr>
              </a:p>
            </p:txBody>
          </p:sp>
          <p:pic>
            <p:nvPicPr>
              <p:cNvPr id="12" name="图片 11" descr="303b32303233353030363bb5c6c5dd"/>
              <p:cNvPicPr>
                <a:picLocks noChangeAspect="1"/>
              </p:cNvPicPr>
              <p:nvPr>
                <p:custDataLst>
                  <p:tags r:id="rId11"/>
                </p:custDataLst>
              </p:nvPr>
            </p:nvPicPr>
            <p:blipFill>
              <a:blip r:embed="rId10"/>
              <a:stretch>
                <a:fillRect/>
              </a:stretch>
            </p:blipFill>
            <p:spPr>
              <a:xfrm>
                <a:off x="437" y="3488"/>
                <a:ext cx="1181" cy="982"/>
              </a:xfrm>
              <a:prstGeom prst="rect">
                <a:avLst/>
              </a:prstGeom>
            </p:spPr>
          </p:pic>
        </p:grpSp>
      </p:grpSp>
      <p:grpSp>
        <p:nvGrpSpPr>
          <p:cNvPr id="13" name="组合 12" title=""/>
          <p:cNvGrpSpPr/>
          <p:nvPr/>
        </p:nvGrpSpPr>
        <p:grpSpPr>
          <a:xfrm>
            <a:off x="528320" y="681355"/>
            <a:ext cx="11396980" cy="588645"/>
            <a:chOff x="-440" y="1017"/>
            <a:chExt cx="17948" cy="927"/>
          </a:xfrm>
        </p:grpSpPr>
        <p:grpSp>
          <p:nvGrpSpPr>
            <p:cNvPr id="14" name="组合 13"/>
            <p:cNvGrpSpPr/>
            <p:nvPr>
              <p:custDataLst>
                <p:tags r:id="rId12"/>
              </p:custDataLst>
            </p:nvPr>
          </p:nvGrpSpPr>
          <p:grpSpPr>
            <a:xfrm>
              <a:off x="-440" y="1079"/>
              <a:ext cx="17948" cy="849"/>
              <a:chOff x="-1770" y="1319"/>
              <a:chExt cx="17948" cy="849"/>
            </a:xfrm>
          </p:grpSpPr>
          <p:sp>
            <p:nvSpPr>
              <p:cNvPr id="15" name="矩形 14"/>
              <p:cNvSpPr/>
              <p:nvPr>
                <p:custDataLst>
                  <p:tags r:id="rId13"/>
                </p:custDataLst>
              </p:nvPr>
            </p:nvSpPr>
            <p:spPr>
              <a:xfrm>
                <a:off x="-1770" y="1319"/>
                <a:ext cx="1770" cy="849"/>
              </a:xfrm>
              <a:prstGeom prst="rect">
                <a:avLst/>
              </a:prstGeom>
              <a:solidFill>
                <a:srgbClr val="19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800" b="1">
                    <a:solidFill>
                      <a:schemeClr val="bg1"/>
                    </a:solidFill>
                    <a:latin typeface="黑体" panose="02010609060101010101" charset="-122"/>
                    <a:ea typeface="黑体" panose="02010609060101010101" charset="-122"/>
                    <a:cs typeface="Times New Roman" panose="02020603050405020304" charset="0"/>
                    <a:sym typeface="+mn-ea"/>
                  </a:rPr>
                  <a:t>情境</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2</a:t>
                </a:r>
                <a:endPar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endParaRPr>
              </a:p>
            </p:txBody>
          </p:sp>
          <p:sp>
            <p:nvSpPr>
              <p:cNvPr id="17" name="矩形 16"/>
              <p:cNvSpPr/>
              <p:nvPr>
                <p:custDataLst>
                  <p:tags r:id="rId14"/>
                </p:custDataLst>
              </p:nvPr>
            </p:nvSpPr>
            <p:spPr>
              <a:xfrm>
                <a:off x="117" y="1319"/>
                <a:ext cx="187" cy="849"/>
              </a:xfrm>
              <a:prstGeom prst="rect">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lt1"/>
                  </a:solidFill>
                </a:endParaRPr>
              </a:p>
            </p:txBody>
          </p:sp>
          <p:sp>
            <p:nvSpPr>
              <p:cNvPr id="18" name="半闭框 17"/>
              <p:cNvSpPr/>
              <p:nvPr>
                <p:custDataLst>
                  <p:tags r:id="rId15"/>
                </p:custDataLst>
              </p:nvPr>
            </p:nvSpPr>
            <p:spPr>
              <a:xfrm rot="8100000">
                <a:off x="15636" y="1524"/>
                <a:ext cx="449" cy="449"/>
              </a:xfrm>
              <a:prstGeom prst="halfFrame">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dk1"/>
                  </a:solidFill>
                </a:endParaRPr>
              </a:p>
            </p:txBody>
          </p:sp>
          <p:sp>
            <p:nvSpPr>
              <p:cNvPr id="22" name="半闭框 21"/>
              <p:cNvSpPr/>
              <p:nvPr>
                <p:custDataLst>
                  <p:tags r:id="rId16"/>
                </p:custDataLst>
              </p:nvPr>
            </p:nvSpPr>
            <p:spPr>
              <a:xfrm rot="8100000">
                <a:off x="15325" y="1524"/>
                <a:ext cx="449" cy="449"/>
              </a:xfrm>
              <a:prstGeom prst="halfFrame">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dk1"/>
                  </a:solidFill>
                </a:endParaRPr>
              </a:p>
            </p:txBody>
          </p:sp>
          <p:cxnSp>
            <p:nvCxnSpPr>
              <p:cNvPr id="23" name="直接连接符 22"/>
              <p:cNvCxnSpPr/>
              <p:nvPr>
                <p:custDataLst>
                  <p:tags r:id="rId17"/>
                </p:custDataLst>
              </p:nvPr>
            </p:nvCxnSpPr>
            <p:spPr>
              <a:xfrm flipV="1">
                <a:off x="701" y="2140"/>
                <a:ext cx="15477" cy="0"/>
              </a:xfrm>
              <a:prstGeom prst="line">
                <a:avLst/>
              </a:prstGeom>
              <a:ln w="25400">
                <a:solidFill>
                  <a:srgbClr val="19994B"/>
                </a:solidFill>
              </a:ln>
            </p:spPr>
            <p:style>
              <a:lnRef idx="1">
                <a:schemeClr val="accent1"/>
              </a:lnRef>
              <a:fillRef idx="0">
                <a:schemeClr val="accent1"/>
              </a:fillRef>
              <a:effectRef idx="0">
                <a:schemeClr val="accent1"/>
              </a:effectRef>
              <a:fontRef idx="minor">
                <a:schemeClr val="tx1"/>
              </a:fontRef>
            </p:style>
          </p:cxnSp>
        </p:grpSp>
        <p:sp>
          <p:nvSpPr>
            <p:cNvPr id="24" name="Title 6"/>
            <p:cNvSpPr txBox="1"/>
            <p:nvPr>
              <p:custDataLst>
                <p:tags r:id="rId18"/>
              </p:custDataLst>
            </p:nvPr>
          </p:nvSpPr>
          <p:spPr>
            <a:xfrm>
              <a:off x="1874" y="1017"/>
              <a:ext cx="14921" cy="927"/>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algn="l">
                <a:lnSpc>
                  <a:spcPct val="120000"/>
                </a:lnSpc>
              </a:pPr>
              <a:r>
                <a:rPr sz="2800" b="1" spc="-100">
                  <a:solidFill>
                    <a:srgbClr val="00923F"/>
                  </a:solidFill>
                  <a:uFillTx/>
                  <a:latin typeface="Times New Roman" panose="02020603050405020304" charset="0"/>
                  <a:ea typeface="黑体" panose="02010609060101010101" charset="-122"/>
                  <a:cs typeface="Times New Roman" panose="02020603050405020304" charset="0"/>
                  <a:sym typeface="+mn-ea"/>
                </a:rPr>
                <a:t>有些器材箱搬不动，两个同学合作将其抬起走向比赛场地</a:t>
              </a:r>
              <a:endParaRPr sz="2800" b="1" spc="-100">
                <a:solidFill>
                  <a:srgbClr val="00923F"/>
                </a:solidFill>
                <a:uFillTx/>
                <a:latin typeface="Times New Roman" panose="02020603050405020304" charset="0"/>
                <a:ea typeface="黑体" panose="02010609060101010101" charset="-122"/>
                <a:cs typeface="Times New Roman" panose="02020603050405020304" charset="0"/>
                <a:sym typeface="+mn-ea"/>
              </a:endParaRPr>
            </a:p>
          </p:txBody>
        </p:sp>
      </p:grpSp>
      <p:grpSp>
        <p:nvGrpSpPr>
          <p:cNvPr id="63" name="组合 62" title=""/>
          <p:cNvGrpSpPr/>
          <p:nvPr/>
        </p:nvGrpSpPr>
        <p:grpSpPr>
          <a:xfrm>
            <a:off x="1820314" y="4196275"/>
            <a:ext cx="3744388" cy="969116"/>
            <a:chOff x="3140" y="175"/>
            <a:chExt cx="2890" cy="675"/>
          </a:xfrm>
        </p:grpSpPr>
        <p:sp>
          <p:nvSpPr>
            <p:cNvPr id="64" name="直接连接符 63"/>
            <p:cNvSpPr/>
            <p:nvPr>
              <p:custDataLst>
                <p:tags r:id="rId19"/>
              </p:custDataLst>
            </p:nvPr>
          </p:nvSpPr>
          <p:spPr>
            <a:xfrm flipH="1">
              <a:off x="3140" y="175"/>
              <a:ext cx="0" cy="577"/>
            </a:xfrm>
            <a:prstGeom prst="line">
              <a:avLst/>
            </a:prstGeom>
            <a:ln w="19050" cap="flat" cmpd="sng">
              <a:solidFill>
                <a:srgbClr val="CC0000"/>
              </a:solidFill>
              <a:prstDash val="solid"/>
              <a:headEnd type="none" w="med" len="med"/>
              <a:tailEnd type="none" w="med" len="med"/>
            </a:ln>
          </p:spPr>
          <p:txBody>
            <a:bodyPr/>
            <a:lstStyle/>
            <a:p/>
          </p:txBody>
        </p:sp>
        <p:sp>
          <p:nvSpPr>
            <p:cNvPr id="65" name="直接连接符 64"/>
            <p:cNvSpPr/>
            <p:nvPr>
              <p:custDataLst>
                <p:tags r:id="rId20"/>
              </p:custDataLst>
            </p:nvPr>
          </p:nvSpPr>
          <p:spPr>
            <a:xfrm flipH="1">
              <a:off x="6030" y="198"/>
              <a:ext cx="0" cy="552"/>
            </a:xfrm>
            <a:prstGeom prst="line">
              <a:avLst/>
            </a:prstGeom>
            <a:ln w="19050" cap="flat" cmpd="sng">
              <a:solidFill>
                <a:srgbClr val="CC0000"/>
              </a:solidFill>
              <a:prstDash val="solid"/>
              <a:headEnd type="none" w="med" len="med"/>
              <a:tailEnd type="none" w="med" len="med"/>
            </a:ln>
          </p:spPr>
          <p:txBody>
            <a:bodyPr/>
            <a:lstStyle/>
            <a:p/>
          </p:txBody>
        </p:sp>
        <p:sp>
          <p:nvSpPr>
            <p:cNvPr id="66" name="直接连接符 65"/>
            <p:cNvSpPr/>
            <p:nvPr>
              <p:custDataLst>
                <p:tags r:id="rId21"/>
              </p:custDataLst>
            </p:nvPr>
          </p:nvSpPr>
          <p:spPr>
            <a:xfrm flipV="1">
              <a:off x="3143" y="708"/>
              <a:ext cx="2887" cy="26"/>
            </a:xfrm>
            <a:prstGeom prst="line">
              <a:avLst/>
            </a:prstGeom>
            <a:ln w="28575" cap="flat" cmpd="sng">
              <a:solidFill>
                <a:srgbClr val="CC0000"/>
              </a:solidFill>
              <a:prstDash val="solid"/>
              <a:headEnd type="arrow" w="med" len="med"/>
              <a:tailEnd type="arrow" w="med" len="med"/>
            </a:ln>
          </p:spPr>
          <p:txBody>
            <a:bodyPr/>
            <a:lstStyle/>
            <a:p/>
          </p:txBody>
        </p:sp>
        <p:sp>
          <p:nvSpPr>
            <p:cNvPr id="67" name="文本框 66"/>
            <p:cNvSpPr txBox="1"/>
            <p:nvPr>
              <p:custDataLst>
                <p:tags r:id="rId22"/>
              </p:custDataLst>
            </p:nvPr>
          </p:nvSpPr>
          <p:spPr>
            <a:xfrm>
              <a:off x="4367" y="587"/>
              <a:ext cx="282" cy="263"/>
            </a:xfrm>
            <a:prstGeom prst="rect">
              <a:avLst/>
            </a:prstGeom>
            <a:solidFill>
              <a:srgbClr val="FFFFFF"/>
            </a:solidFill>
            <a:ln w="9525">
              <a:noFill/>
            </a:ln>
          </p:spPr>
          <p:txBody>
            <a:bodyPr>
              <a:noAutofit/>
            </a:bodyPr>
            <a:lstStyle/>
            <a:p>
              <a:pPr>
                <a:lnSpc>
                  <a:spcPct val="70000"/>
                </a:lnSpc>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s</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grpSp>
        <p:nvGrpSpPr>
          <p:cNvPr id="21" name="组合 20" title=""/>
          <p:cNvGrpSpPr/>
          <p:nvPr/>
        </p:nvGrpSpPr>
        <p:grpSpPr>
          <a:xfrm>
            <a:off x="1817773" y="3199936"/>
            <a:ext cx="404092" cy="1023449"/>
            <a:chOff x="3177" y="-737"/>
            <a:chExt cx="312" cy="713"/>
          </a:xfrm>
        </p:grpSpPr>
        <p:sp>
          <p:nvSpPr>
            <p:cNvPr id="25" name="直接连接符 24"/>
            <p:cNvSpPr/>
            <p:nvPr>
              <p:custDataLst>
                <p:tags r:id="rId23"/>
              </p:custDataLst>
            </p:nvPr>
          </p:nvSpPr>
          <p:spPr>
            <a:xfrm flipH="1" flipV="1">
              <a:off x="3177" y="-618"/>
              <a:ext cx="0" cy="594"/>
            </a:xfrm>
            <a:prstGeom prst="line">
              <a:avLst/>
            </a:prstGeom>
            <a:ln w="38100" cap="flat" cmpd="sng">
              <a:solidFill>
                <a:srgbClr val="CC0000"/>
              </a:solidFill>
              <a:prstDash val="solid"/>
              <a:headEnd type="oval" w="med" len="med"/>
              <a:tailEnd type="triangle" w="med" len="lg"/>
            </a:ln>
          </p:spPr>
          <p:txBody>
            <a:bodyPr/>
            <a:lstStyle/>
            <a:p/>
          </p:txBody>
        </p:sp>
        <p:sp>
          <p:nvSpPr>
            <p:cNvPr id="26" name="文本框 25"/>
            <p:cNvSpPr txBox="1"/>
            <p:nvPr>
              <p:custDataLst>
                <p:tags r:id="rId24"/>
              </p:custDataLst>
            </p:nvPr>
          </p:nvSpPr>
          <p:spPr>
            <a:xfrm>
              <a:off x="3194" y="-737"/>
              <a:ext cx="295" cy="364"/>
            </a:xfrm>
            <a:prstGeom prst="rect">
              <a:avLst/>
            </a:prstGeom>
            <a:noFill/>
            <a:ln w="9525">
              <a:noFill/>
            </a:ln>
          </p:spPr>
          <p:txBody>
            <a:bodyPr>
              <a:spAutoFit/>
            </a:bodyPr>
            <a:lstStyle/>
            <a:p>
              <a:pPr>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grpSp>
        <p:nvGrpSpPr>
          <p:cNvPr id="68" name="组合 67" title=""/>
          <p:cNvGrpSpPr/>
          <p:nvPr/>
        </p:nvGrpSpPr>
        <p:grpSpPr>
          <a:xfrm>
            <a:off x="5564505" y="3204845"/>
            <a:ext cx="447040" cy="1018540"/>
            <a:chOff x="6448" y="3856"/>
            <a:chExt cx="704" cy="1604"/>
          </a:xfrm>
        </p:grpSpPr>
        <p:sp>
          <p:nvSpPr>
            <p:cNvPr id="69" name="直接连接符 68"/>
            <p:cNvSpPr/>
            <p:nvPr>
              <p:custDataLst>
                <p:tags r:id="rId25"/>
              </p:custDataLst>
            </p:nvPr>
          </p:nvSpPr>
          <p:spPr>
            <a:xfrm flipH="1" flipV="1">
              <a:off x="6448" y="4117"/>
              <a:ext cx="0" cy="1343"/>
            </a:xfrm>
            <a:prstGeom prst="line">
              <a:avLst/>
            </a:prstGeom>
            <a:ln w="38100" cap="flat" cmpd="sng">
              <a:solidFill>
                <a:srgbClr val="CC0000"/>
              </a:solidFill>
              <a:prstDash val="solid"/>
              <a:headEnd type="oval" w="med" len="med"/>
              <a:tailEnd type="triangle" w="med" len="lg"/>
            </a:ln>
          </p:spPr>
          <p:txBody>
            <a:bodyPr/>
            <a:lstStyle/>
            <a:p/>
          </p:txBody>
        </p:sp>
        <p:sp>
          <p:nvSpPr>
            <p:cNvPr id="70" name="文本框 69"/>
            <p:cNvSpPr txBox="1"/>
            <p:nvPr>
              <p:custDataLst>
                <p:tags r:id="rId26"/>
              </p:custDataLst>
            </p:nvPr>
          </p:nvSpPr>
          <p:spPr>
            <a:xfrm>
              <a:off x="6550" y="3856"/>
              <a:ext cx="602" cy="823"/>
            </a:xfrm>
            <a:prstGeom prst="rect">
              <a:avLst/>
            </a:prstGeom>
            <a:noFill/>
            <a:ln w="9525">
              <a:noFill/>
            </a:ln>
          </p:spPr>
          <p:txBody>
            <a:bodyPr>
              <a:spAutoFit/>
            </a:bodyPr>
            <a:lstStyle/>
            <a:p>
              <a:pPr>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22" presetClass="entr" presetSubtype="4"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down)">
                                      <p:cBhvr>
                                        <p:cTn id="11" dur="500"/>
                                        <p:tgtEl>
                                          <p:spTgt spid="21"/>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childTnLst>
                          </p:cTn>
                        </p:par>
                        <p:par>
                          <p:cTn id="16" fill="hold" nodeType="afterGroup">
                            <p:stCondLst>
                              <p:cond delay="1"/>
                            </p:stCondLst>
                            <p:childTnLst>
                              <p:par>
                                <p:cTn id="17" presetID="22" presetClass="entr" presetSubtype="4" fill="hold" nodeType="afterEffect">
                                  <p:stCondLst>
                                    <p:cond delay="0"/>
                                  </p:stCondLst>
                                  <p:childTnLst>
                                    <p:set>
                                      <p:cBhvr>
                                        <p:cTn id="18" dur="1" fill="hold">
                                          <p:stCondLst>
                                            <p:cond delay="0"/>
                                          </p:stCondLst>
                                        </p:cTn>
                                        <p:tgtEl>
                                          <p:spTgt spid="68"/>
                                        </p:tgtEl>
                                        <p:attrNameLst>
                                          <p:attrName>style.visibility</p:attrName>
                                        </p:attrNameLst>
                                      </p:cBhvr>
                                      <p:to>
                                        <p:strVal val="visible"/>
                                      </p:to>
                                    </p:set>
                                    <p:animEffect transition="in" filter="wipe(down)">
                                      <p:cBhvr>
                                        <p:cTn id="19" dur="500"/>
                                        <p:tgtEl>
                                          <p:spTgt spid="68"/>
                                        </p:tgtEl>
                                      </p:cBhvr>
                                    </p:animEffect>
                                  </p:childTnLst>
                                </p:cTn>
                              </p:par>
                            </p:childTnLst>
                          </p:cTn>
                        </p:par>
                      </p:childTnLst>
                    </p:cTn>
                  </p:par>
                  <p:par>
                    <p:cTn id="20" fill="hold" nodeType="clickPar">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63"/>
                                        </p:tgtEl>
                                        <p:attrNameLst>
                                          <p:attrName>style.visibility</p:attrName>
                                        </p:attrNameLst>
                                      </p:cBhvr>
                                      <p:to>
                                        <p:strVal val="visible"/>
                                      </p:to>
                                    </p:set>
                                    <p:animEffect transition="in" filter="blinds(horizontal)">
                                      <p:cBhvr>
                                        <p:cTn id="24" dur="500"/>
                                        <p:tgtEl>
                                          <p:spTgt spid="63"/>
                                        </p:tgtEl>
                                      </p:cBhvr>
                                    </p:animEffect>
                                  </p:childTnLst>
                                </p:cTn>
                              </p:par>
                            </p:childTnLst>
                          </p:cTn>
                        </p:par>
                      </p:childTnLst>
                    </p:cTn>
                  </p:par>
                  <p:par>
                    <p:cTn id="25" fill="hold" nodeType="clickPar">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4345"/>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34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4347"/>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p:stCondLst>
                              <p:cond delay="0"/>
                            </p:stCondLst>
                            <p:childTnLst>
                              <p:par>
                                <p:cTn id="35" presetID="3" presetClass="entr" presetSubtype="5" fill="hold" grpId="0" nodeType="clickEffect">
                                  <p:stCondLst>
                                    <p:cond delay="0"/>
                                  </p:stCondLst>
                                  <p:childTnLst>
                                    <p:set>
                                      <p:cBhvr>
                                        <p:cTn id="36" dur="1" fill="hold">
                                          <p:stCondLst>
                                            <p:cond delay="0"/>
                                          </p:stCondLst>
                                        </p:cTn>
                                        <p:tgtEl>
                                          <p:spTgt spid="14338"/>
                                        </p:tgtEl>
                                        <p:attrNameLst>
                                          <p:attrName>style.visibility</p:attrName>
                                        </p:attrNameLst>
                                      </p:cBhvr>
                                      <p:to>
                                        <p:strVal val="visible"/>
                                      </p:to>
                                    </p:set>
                                    <p:animEffect transition="in" filter="blinds(vertical)">
                                      <p:cBhvr>
                                        <p:cTn id="37" dur="500"/>
                                        <p:tgtEl>
                                          <p:spTgt spid="14338"/>
                                        </p:tgtEl>
                                      </p:cBhvr>
                                    </p:animEffect>
                                  </p:childTnLst>
                                </p:cTn>
                              </p:par>
                            </p:childTnLst>
                          </p:cTn>
                        </p:par>
                        <p:par>
                          <p:cTn id="38" fill="hold" nodeType="afterGroup">
                            <p:stCondLst>
                              <p:cond delay="500"/>
                            </p:stCondLst>
                            <p:childTnLst>
                              <p:par>
                                <p:cTn id="39" presetID="22" presetClass="entr" presetSubtype="8" fill="hold" nodeType="afterEffect">
                                  <p:stCondLst>
                                    <p:cond delay="0"/>
                                  </p:stCondLst>
                                  <p:childTnLst>
                                    <p:set>
                                      <p:cBhvr>
                                        <p:cTn id="40" dur="1" fill="hold">
                                          <p:stCondLst>
                                            <p:cond delay="0"/>
                                          </p:stCondLst>
                                        </p:cTn>
                                        <p:tgtEl>
                                          <p:spTgt spid="14339"/>
                                        </p:tgtEl>
                                        <p:attrNameLst>
                                          <p:attrName>style.visibility</p:attrName>
                                        </p:attrNameLst>
                                      </p:cBhvr>
                                      <p:to>
                                        <p:strVal val="visible"/>
                                      </p:to>
                                    </p:set>
                                    <p:animEffect transition="in" filter="wipe(left)">
                                      <p:cBhvr>
                                        <p:cTn id="41" dur="500"/>
                                        <p:tgtEl>
                                          <p:spTgt spid="14339"/>
                                        </p:tgtEl>
                                      </p:cBhvr>
                                    </p:animEffect>
                                  </p:childTnLst>
                                </p:cTn>
                              </p:par>
                            </p:childTnLst>
                          </p:cTn>
                        </p:par>
                      </p:childTnLst>
                    </p:cTn>
                  </p:par>
                  <p:par>
                    <p:cTn id="42" fill="hold" nodeType="clickPar">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nimBg="1"/>
      <p:bldP spid="4" grpId="0"/>
      <p:bldP spid="14345" grpId="0"/>
      <p:bldP spid="14346" grpId="0"/>
      <p:bldP spid="14347"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grpSp>
        <p:nvGrpSpPr>
          <p:cNvPr id="5" name="组合 4" title=""/>
          <p:cNvGrpSpPr/>
          <p:nvPr/>
        </p:nvGrpSpPr>
        <p:grpSpPr>
          <a:xfrm>
            <a:off x="528320" y="681355"/>
            <a:ext cx="11396980" cy="588645"/>
            <a:chOff x="-440" y="1017"/>
            <a:chExt cx="17948" cy="927"/>
          </a:xfrm>
        </p:grpSpPr>
        <p:grpSp>
          <p:nvGrpSpPr>
            <p:cNvPr id="6" name="组合 5"/>
            <p:cNvGrpSpPr/>
            <p:nvPr>
              <p:custDataLst>
                <p:tags r:id="rId2"/>
              </p:custDataLst>
            </p:nvPr>
          </p:nvGrpSpPr>
          <p:grpSpPr>
            <a:xfrm>
              <a:off x="-440" y="1079"/>
              <a:ext cx="17948" cy="849"/>
              <a:chOff x="-1770" y="1319"/>
              <a:chExt cx="17948" cy="849"/>
            </a:xfrm>
          </p:grpSpPr>
          <p:sp>
            <p:nvSpPr>
              <p:cNvPr id="7" name="矩形 6"/>
              <p:cNvSpPr/>
              <p:nvPr>
                <p:custDataLst>
                  <p:tags r:id="rId3"/>
                </p:custDataLst>
              </p:nvPr>
            </p:nvSpPr>
            <p:spPr>
              <a:xfrm>
                <a:off x="-1770" y="1319"/>
                <a:ext cx="1770" cy="849"/>
              </a:xfrm>
              <a:prstGeom prst="rect">
                <a:avLst/>
              </a:prstGeom>
              <a:solidFill>
                <a:srgbClr val="19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800" b="1">
                    <a:solidFill>
                      <a:schemeClr val="bg1"/>
                    </a:solidFill>
                    <a:latin typeface="黑体" panose="02010609060101010101" charset="-122"/>
                    <a:ea typeface="黑体" panose="02010609060101010101" charset="-122"/>
                    <a:cs typeface="Times New Roman" panose="02020603050405020304" charset="0"/>
                    <a:sym typeface="+mn-ea"/>
                  </a:rPr>
                  <a:t>情境</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3</a:t>
                </a:r>
                <a:endPar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endParaRPr>
              </a:p>
            </p:txBody>
          </p:sp>
          <p:sp>
            <p:nvSpPr>
              <p:cNvPr id="17" name="矩形 16"/>
              <p:cNvSpPr/>
              <p:nvPr>
                <p:custDataLst>
                  <p:tags r:id="rId4"/>
                </p:custDataLst>
              </p:nvPr>
            </p:nvSpPr>
            <p:spPr>
              <a:xfrm>
                <a:off x="117" y="1319"/>
                <a:ext cx="187" cy="849"/>
              </a:xfrm>
              <a:prstGeom prst="rect">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lt1"/>
                  </a:solidFill>
                </a:endParaRPr>
              </a:p>
            </p:txBody>
          </p:sp>
          <p:sp>
            <p:nvSpPr>
              <p:cNvPr id="18" name="半闭框 17"/>
              <p:cNvSpPr/>
              <p:nvPr>
                <p:custDataLst>
                  <p:tags r:id="rId5"/>
                </p:custDataLst>
              </p:nvPr>
            </p:nvSpPr>
            <p:spPr>
              <a:xfrm rot="8100000">
                <a:off x="15636" y="1524"/>
                <a:ext cx="449" cy="449"/>
              </a:xfrm>
              <a:prstGeom prst="halfFrame">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dk1"/>
                  </a:solidFill>
                </a:endParaRPr>
              </a:p>
            </p:txBody>
          </p:sp>
          <p:sp>
            <p:nvSpPr>
              <p:cNvPr id="22" name="半闭框 21"/>
              <p:cNvSpPr/>
              <p:nvPr>
                <p:custDataLst>
                  <p:tags r:id="rId6"/>
                </p:custDataLst>
              </p:nvPr>
            </p:nvSpPr>
            <p:spPr>
              <a:xfrm rot="8100000">
                <a:off x="15325" y="1524"/>
                <a:ext cx="449" cy="449"/>
              </a:xfrm>
              <a:prstGeom prst="halfFrame">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dk1"/>
                  </a:solidFill>
                </a:endParaRPr>
              </a:p>
            </p:txBody>
          </p:sp>
          <p:cxnSp>
            <p:nvCxnSpPr>
              <p:cNvPr id="23" name="直接连接符 22"/>
              <p:cNvCxnSpPr/>
              <p:nvPr>
                <p:custDataLst>
                  <p:tags r:id="rId7"/>
                </p:custDataLst>
              </p:nvPr>
            </p:nvCxnSpPr>
            <p:spPr>
              <a:xfrm flipV="1">
                <a:off x="701" y="2140"/>
                <a:ext cx="15477" cy="0"/>
              </a:xfrm>
              <a:prstGeom prst="line">
                <a:avLst/>
              </a:prstGeom>
              <a:ln w="25400">
                <a:solidFill>
                  <a:srgbClr val="19994B"/>
                </a:solidFill>
              </a:ln>
            </p:spPr>
            <p:style>
              <a:lnRef idx="1">
                <a:schemeClr val="accent1"/>
              </a:lnRef>
              <a:fillRef idx="0">
                <a:schemeClr val="accent1"/>
              </a:fillRef>
              <a:effectRef idx="0">
                <a:schemeClr val="accent1"/>
              </a:effectRef>
              <a:fontRef idx="minor">
                <a:schemeClr val="tx1"/>
              </a:fontRef>
            </p:style>
          </p:cxnSp>
        </p:grpSp>
        <p:sp>
          <p:nvSpPr>
            <p:cNvPr id="24" name="Title 6"/>
            <p:cNvSpPr txBox="1"/>
            <p:nvPr>
              <p:custDataLst>
                <p:tags r:id="rId8"/>
              </p:custDataLst>
            </p:nvPr>
          </p:nvSpPr>
          <p:spPr>
            <a:xfrm>
              <a:off x="1874" y="1017"/>
              <a:ext cx="14921" cy="927"/>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algn="l">
                <a:lnSpc>
                  <a:spcPct val="120000"/>
                </a:lnSpc>
              </a:pPr>
              <a:r>
                <a:rPr sz="2800" b="1" spc="-100">
                  <a:solidFill>
                    <a:srgbClr val="00923F"/>
                  </a:solidFill>
                  <a:uFillTx/>
                  <a:latin typeface="Times New Roman" panose="02020603050405020304" charset="0"/>
                  <a:ea typeface="黑体" panose="02010609060101010101" charset="-122"/>
                  <a:cs typeface="Times New Roman" panose="02020603050405020304" charset="0"/>
                  <a:sym typeface="+mn-ea"/>
                </a:rPr>
                <a:t>踢足球，足球离开脚后继续向前运动</a:t>
              </a:r>
              <a:endParaRPr sz="2800" b="1" spc="-100">
                <a:solidFill>
                  <a:srgbClr val="00923F"/>
                </a:solidFill>
                <a:uFillTx/>
                <a:latin typeface="Times New Roman" panose="02020603050405020304" charset="0"/>
                <a:ea typeface="黑体" panose="02010609060101010101" charset="-122"/>
                <a:cs typeface="Times New Roman" panose="02020603050405020304" charset="0"/>
                <a:sym typeface="+mn-ea"/>
              </a:endParaRPr>
            </a:p>
          </p:txBody>
        </p:sp>
      </p:grpSp>
      <p:pic>
        <p:nvPicPr>
          <p:cNvPr id="109" name="图片 108" title=""/>
          <p:cNvPicPr>
            <a:picLocks noChangeAspect="1"/>
          </p:cNvPicPr>
          <p:nvPr/>
        </p:nvPicPr>
        <p:blipFill>
          <a:blip r:embed="rId9"/>
          <a:stretch>
            <a:fillRect/>
          </a:stretch>
        </p:blipFill>
        <p:spPr>
          <a:xfrm>
            <a:off x="824230" y="2661920"/>
            <a:ext cx="1977390" cy="2970530"/>
          </a:xfrm>
          <a:prstGeom prst="rect">
            <a:avLst/>
          </a:prstGeom>
          <a:noFill/>
          <a:ln w="9525">
            <a:noFill/>
          </a:ln>
        </p:spPr>
      </p:pic>
      <p:grpSp>
        <p:nvGrpSpPr>
          <p:cNvPr id="9" name="组合 8" title=""/>
          <p:cNvGrpSpPr/>
          <p:nvPr/>
        </p:nvGrpSpPr>
        <p:grpSpPr>
          <a:xfrm>
            <a:off x="278130" y="1440180"/>
            <a:ext cx="9368790" cy="623570"/>
            <a:chOff x="438" y="2268"/>
            <a:chExt cx="14754" cy="982"/>
          </a:xfrm>
        </p:grpSpPr>
        <p:sp>
          <p:nvSpPr>
            <p:cNvPr id="3" name="文本框 2"/>
            <p:cNvSpPr txBox="1"/>
            <p:nvPr/>
          </p:nvSpPr>
          <p:spPr>
            <a:xfrm>
              <a:off x="2719" y="2388"/>
              <a:ext cx="12473" cy="822"/>
            </a:xfrm>
            <a:prstGeom prst="rect">
              <a:avLst/>
            </a:prstGeom>
            <a:noFill/>
          </p:spPr>
          <p:txBody>
            <a:bodyPr wrap="square" rtlCol="0" anchor="t">
              <a:spAutoFit/>
            </a:bodyPr>
            <a:lstStyle/>
            <a:p>
              <a:r>
                <a:rPr lang="zh-CN" altLang="en-US" sz="2800" b="1" spc="-100">
                  <a:latin typeface="黑体" panose="02010609060101010101" charset="-122"/>
                  <a:ea typeface="黑体" panose="02010609060101010101" charset="-122"/>
                  <a:cs typeface="Times New Roman" panose="02020603050405020304" charset="0"/>
                  <a:sym typeface="+mn-ea"/>
                </a:rPr>
                <a:t>足球向前继续运动过程中人对足球是否做功？</a:t>
              </a:r>
              <a:endParaRPr lang="zh-CN" altLang="en-US" sz="2800" b="1" spc="-100">
                <a:latin typeface="黑体" panose="02010609060101010101" charset="-122"/>
                <a:ea typeface="黑体" panose="02010609060101010101" charset="-122"/>
                <a:cs typeface="Times New Roman" panose="02020603050405020304" charset="0"/>
                <a:sym typeface="+mn-ea"/>
              </a:endParaRPr>
            </a:p>
          </p:txBody>
        </p:sp>
        <p:grpSp>
          <p:nvGrpSpPr>
            <p:cNvPr id="8" name="组合 7"/>
            <p:cNvGrpSpPr/>
            <p:nvPr/>
          </p:nvGrpSpPr>
          <p:grpSpPr>
            <a:xfrm>
              <a:off x="438" y="2268"/>
              <a:ext cx="3723" cy="982"/>
              <a:chOff x="437" y="3488"/>
              <a:chExt cx="3723" cy="982"/>
            </a:xfrm>
          </p:grpSpPr>
          <p:sp>
            <p:nvSpPr>
              <p:cNvPr id="28" name="文本框 27"/>
              <p:cNvSpPr txBox="1"/>
              <p:nvPr>
                <p:custDataLst>
                  <p:tags r:id="rId10"/>
                </p:custDataLst>
              </p:nvPr>
            </p:nvSpPr>
            <p:spPr>
              <a:xfrm>
                <a:off x="1297" y="3552"/>
                <a:ext cx="2863" cy="871"/>
              </a:xfrm>
              <a:prstGeom prst="rect">
                <a:avLst/>
              </a:prstGeom>
              <a:noFill/>
            </p:spPr>
            <p:txBody>
              <a:bodyPr wrap="square" rtlCol="0" anchor="t">
                <a:spAutoFit/>
              </a:bodyPr>
              <a:lstStyle/>
              <a:p>
                <a:r>
                  <a:rPr lang="zh-CN" altLang="en-US" sz="3000" b="1">
                    <a:solidFill>
                      <a:srgbClr val="00923F"/>
                    </a:solidFill>
                    <a:latin typeface="黑体" panose="02010609060101010101" charset="-122"/>
                    <a:ea typeface="黑体" panose="02010609060101010101" charset="-122"/>
                    <a:sym typeface="+mn-ea"/>
                  </a:rPr>
                  <a:t>问题</a:t>
                </a:r>
                <a:endParaRPr lang="zh-CN" altLang="en-US" sz="3000" b="1">
                  <a:solidFill>
                    <a:srgbClr val="00923F"/>
                  </a:solidFill>
                  <a:latin typeface="黑体" panose="02010609060101010101" charset="-122"/>
                  <a:ea typeface="黑体" panose="02010609060101010101" charset="-122"/>
                  <a:sym typeface="+mn-ea"/>
                </a:endParaRPr>
              </a:p>
            </p:txBody>
          </p:sp>
          <p:pic>
            <p:nvPicPr>
              <p:cNvPr id="29" name="图片 28" descr="303b32303233353030363bb5c6c5dd"/>
              <p:cNvPicPr>
                <a:picLocks noChangeAspect="1"/>
              </p:cNvPicPr>
              <p:nvPr>
                <p:custDataLst>
                  <p:tags r:id="rId12"/>
                </p:custDataLst>
              </p:nvPr>
            </p:nvPicPr>
            <p:blipFill>
              <a:blip r:embed="rId11"/>
              <a:stretch>
                <a:fillRect/>
              </a:stretch>
            </p:blipFill>
            <p:spPr>
              <a:xfrm>
                <a:off x="437" y="3488"/>
                <a:ext cx="1181" cy="982"/>
              </a:xfrm>
              <a:prstGeom prst="rect">
                <a:avLst/>
              </a:prstGeom>
            </p:spPr>
          </p:pic>
        </p:grpSp>
      </p:grpSp>
      <p:sp>
        <p:nvSpPr>
          <p:cNvPr id="12290" name="AutoShape 7" title=""/>
          <p:cNvSpPr/>
          <p:nvPr>
            <p:custDataLst>
              <p:tags r:id="rId13"/>
            </p:custDataLst>
          </p:nvPr>
        </p:nvSpPr>
        <p:spPr>
          <a:xfrm flipH="1">
            <a:off x="3974465" y="3695065"/>
            <a:ext cx="233045" cy="697865"/>
          </a:xfrm>
          <a:prstGeom prst="leftBrace">
            <a:avLst>
              <a:gd name="adj1" fmla="val 39049"/>
              <a:gd name="adj2" fmla="val 50000"/>
            </a:avLst>
          </a:prstGeom>
          <a:noFill/>
          <a:ln w="28575" cap="flat" cmpd="sng">
            <a:solidFill>
              <a:srgbClr val="FF0000"/>
            </a:solidFill>
            <a:prstDash val="solid"/>
            <a:headEnd type="none" w="med" len="med"/>
            <a:tailEnd type="none" w="med" len="med"/>
          </a:ln>
        </p:spPr>
        <p:txBody>
          <a:bodyPr wrap="none" anchor="ctr"/>
          <a:lstStyle/>
          <a:p>
            <a:endParaRPr lang="zh-CN" altLang="en-US" sz="3200" b="1">
              <a:latin typeface="Times New Roman" panose="02020603050405020304" charset="0"/>
              <a:ea typeface="黑体" panose="02010609060101010101" charset="-122"/>
              <a:cs typeface="Times New Roman" panose="02020603050405020304" charset="0"/>
            </a:endParaRPr>
          </a:p>
        </p:txBody>
      </p:sp>
      <p:sp>
        <p:nvSpPr>
          <p:cNvPr id="12291" name="Line 10" title=""/>
          <p:cNvSpPr/>
          <p:nvPr>
            <p:custDataLst>
              <p:tags r:id="rId14"/>
            </p:custDataLst>
          </p:nvPr>
        </p:nvSpPr>
        <p:spPr>
          <a:xfrm>
            <a:off x="4337685" y="4047490"/>
            <a:ext cx="725170" cy="635"/>
          </a:xfrm>
          <a:prstGeom prst="line">
            <a:avLst/>
          </a:prstGeom>
          <a:ln w="53975" cap="flat" cmpd="sng">
            <a:solidFill>
              <a:srgbClr val="FF0000"/>
            </a:solidFill>
            <a:prstDash val="solid"/>
            <a:headEnd type="none" w="med" len="med"/>
            <a:tailEnd type="triangle" w="med" len="med"/>
          </a:ln>
        </p:spPr>
        <p:txBody>
          <a:bodyPr/>
          <a:lstStyle/>
          <a:p/>
        </p:txBody>
      </p:sp>
      <p:sp>
        <p:nvSpPr>
          <p:cNvPr id="12292" name="Text Box 11" title=""/>
          <p:cNvSpPr txBox="1"/>
          <p:nvPr>
            <p:custDataLst>
              <p:tags r:id="rId15"/>
            </p:custDataLst>
          </p:nvPr>
        </p:nvSpPr>
        <p:spPr>
          <a:xfrm>
            <a:off x="5193030" y="3265805"/>
            <a:ext cx="6388735" cy="1383665"/>
          </a:xfrm>
          <a:prstGeom prst="rect">
            <a:avLst/>
          </a:prstGeom>
          <a:noFill/>
          <a:ln w="9525">
            <a:noFill/>
          </a:ln>
        </p:spPr>
        <p:txBody>
          <a:bodyPr wrap="square">
            <a:spAutoFit/>
          </a:bodyPr>
          <a:lstStyle/>
          <a:p>
            <a:pPr>
              <a:lnSpc>
                <a:spcPct val="150000"/>
              </a:lnSpc>
              <a:spcBef>
                <a:spcPct val="50000"/>
              </a:spcBef>
            </a:pPr>
            <a:r>
              <a:rPr lang="zh-CN" altLang="en-US" sz="2800" b="1">
                <a:solidFill>
                  <a:srgbClr val="FF0000"/>
                </a:solidFill>
                <a:latin typeface="黑体" panose="02010609060101010101" charset="-122"/>
                <a:ea typeface="黑体" panose="02010609060101010101" charset="-122"/>
                <a:cs typeface="Times New Roman" panose="02020603050405020304" charset="0"/>
              </a:rPr>
              <a:t>有距离无力，足球向前继续运动过程中人对足球不做功.</a:t>
            </a:r>
            <a:endParaRPr lang="zh-CN" altLang="en-US" sz="2800" b="1">
              <a:solidFill>
                <a:srgbClr val="FF0000"/>
              </a:solidFill>
              <a:latin typeface="黑体" panose="02010609060101010101" charset="-122"/>
              <a:ea typeface="黑体" panose="02010609060101010101" charset="-122"/>
              <a:cs typeface="Times New Roman" panose="02020603050405020304" charset="0"/>
            </a:endParaRPr>
          </a:p>
        </p:txBody>
      </p:sp>
      <p:sp>
        <p:nvSpPr>
          <p:cNvPr id="4" name="Text Box 10" title=""/>
          <p:cNvSpPr txBox="1"/>
          <p:nvPr>
            <p:custDataLst>
              <p:tags r:id="rId16"/>
            </p:custDataLst>
          </p:nvPr>
        </p:nvSpPr>
        <p:spPr>
          <a:xfrm>
            <a:off x="2854325" y="3463925"/>
            <a:ext cx="1215390" cy="583565"/>
          </a:xfrm>
          <a:prstGeom prst="rect">
            <a:avLst/>
          </a:prstGeom>
          <a:noFill/>
          <a:ln w="9525">
            <a:noFill/>
          </a:ln>
        </p:spPr>
        <p:txBody>
          <a:bodyPr wrap="square">
            <a:spAutoFit/>
          </a:bodyPr>
          <a:lstStyle/>
          <a:p>
            <a:pPr>
              <a:spcBef>
                <a:spcPct val="50000"/>
              </a:spcBef>
            </a:pPr>
            <a:r>
              <a:rPr lang="en-US" altLang="zh-CN" sz="3200" b="1" i="1">
                <a:latin typeface="Times New Roman" panose="02020603050405020304" charset="0"/>
                <a:ea typeface="黑体" panose="02010609060101010101" charset="-122"/>
                <a:cs typeface="Times New Roman" panose="02020603050405020304" charset="0"/>
              </a:rPr>
              <a:t>F </a:t>
            </a:r>
            <a:r>
              <a:rPr lang="en-US" altLang="zh-CN" sz="3200" b="1">
                <a:latin typeface="Times New Roman" panose="02020603050405020304" charset="0"/>
                <a:ea typeface="黑体" panose="02010609060101010101" charset="-122"/>
                <a:cs typeface="Times New Roman" panose="02020603050405020304" charset="0"/>
              </a:rPr>
              <a:t>= 0</a:t>
            </a:r>
            <a:endParaRPr lang="en-US" altLang="zh-CN" sz="3200" b="1">
              <a:latin typeface="Times New Roman" panose="02020603050405020304" charset="0"/>
              <a:ea typeface="黑体" panose="02010609060101010101" charset="-122"/>
              <a:cs typeface="Times New Roman" panose="02020603050405020304" charset="0"/>
            </a:endParaRPr>
          </a:p>
        </p:txBody>
      </p:sp>
      <p:sp>
        <p:nvSpPr>
          <p:cNvPr id="12294" name="Text Box 9" title=""/>
          <p:cNvSpPr txBox="1"/>
          <p:nvPr>
            <p:custDataLst>
              <p:tags r:id="rId17"/>
            </p:custDataLst>
          </p:nvPr>
        </p:nvSpPr>
        <p:spPr>
          <a:xfrm>
            <a:off x="2854325" y="4011295"/>
            <a:ext cx="1120140" cy="583565"/>
          </a:xfrm>
          <a:prstGeom prst="rect">
            <a:avLst/>
          </a:prstGeom>
          <a:noFill/>
          <a:ln w="9525">
            <a:noFill/>
          </a:ln>
        </p:spPr>
        <p:txBody>
          <a:bodyPr wrap="square">
            <a:spAutoFit/>
          </a:bodyPr>
          <a:lstStyle/>
          <a:p>
            <a:pPr>
              <a:spcBef>
                <a:spcPct val="50000"/>
              </a:spcBef>
            </a:pPr>
            <a:r>
              <a:rPr lang="en-US" altLang="zh-CN" sz="3200" b="1" i="1">
                <a:latin typeface="Times New Roman" panose="02020603050405020304" charset="0"/>
                <a:ea typeface="黑体" panose="02010609060101010101" charset="-122"/>
                <a:cs typeface="Times New Roman" panose="02020603050405020304" charset="0"/>
              </a:rPr>
              <a:t>s </a:t>
            </a:r>
            <a:r>
              <a:rPr lang="en-US" altLang="zh-CN" sz="3200" b="1">
                <a:latin typeface="Times New Roman" panose="02020603050405020304" charset="0"/>
                <a:ea typeface="黑体" panose="02010609060101010101" charset="-122"/>
                <a:cs typeface="Times New Roman" panose="02020603050405020304" charset="0"/>
              </a:rPr>
              <a:t>≠ 0</a:t>
            </a:r>
            <a:endParaRPr lang="en-US" altLang="zh-CN" sz="3200" b="1">
              <a:latin typeface="Times New Roman" panose="02020603050405020304" charset="0"/>
              <a:ea typeface="黑体" panose="02010609060101010101" charset="-122"/>
              <a:cs typeface="Times New Roman" panose="02020603050405020304" charset="0"/>
            </a:endParaRPr>
          </a:p>
        </p:txBody>
      </p:sp>
      <p:grpSp>
        <p:nvGrpSpPr>
          <p:cNvPr id="10" name="组合 9" title=""/>
          <p:cNvGrpSpPr/>
          <p:nvPr/>
        </p:nvGrpSpPr>
        <p:grpSpPr>
          <a:xfrm>
            <a:off x="5193665" y="4819015"/>
            <a:ext cx="5266055" cy="521970"/>
            <a:chOff x="8179" y="7589"/>
            <a:chExt cx="8293" cy="822"/>
          </a:xfrm>
        </p:grpSpPr>
        <p:sp>
          <p:nvSpPr>
            <p:cNvPr id="2" name="文本框 1"/>
            <p:cNvSpPr txBox="1"/>
            <p:nvPr/>
          </p:nvSpPr>
          <p:spPr>
            <a:xfrm>
              <a:off x="8179" y="7589"/>
              <a:ext cx="8293" cy="822"/>
            </a:xfrm>
            <a:prstGeom prst="rect">
              <a:avLst/>
            </a:prstGeom>
            <a:solidFill>
              <a:schemeClr val="accent5">
                <a:lumMod val="40000"/>
                <a:lumOff val="60000"/>
              </a:schemeClr>
            </a:solidFill>
          </p:spPr>
          <p:txBody>
            <a:bodyPr wrap="square" rtlCol="0" anchor="t">
              <a:spAutoFit/>
            </a:bodyPr>
            <a:lstStyle/>
            <a:p>
              <a:r>
                <a:rPr lang="en-US" altLang="zh-CN" sz="2800" b="1">
                  <a:latin typeface="楷体" panose="02010609060101010101" pitchFamily="49" charset="-122"/>
                  <a:ea typeface="楷体" panose="02010609060101010101" pitchFamily="49" charset="-122"/>
                  <a:cs typeface="楷体" panose="02010609060101010101" pitchFamily="49" charset="-122"/>
                </a:rPr>
                <a:t>   </a:t>
              </a:r>
              <a:r>
                <a:rPr lang="zh-CN" altLang="en-US" sz="2800" b="1">
                  <a:latin typeface="楷体" panose="02010609060101010101" pitchFamily="49" charset="-122"/>
                  <a:ea typeface="楷体" panose="02010609060101010101" pitchFamily="49" charset="-122"/>
                  <a:cs typeface="楷体" panose="02010609060101010101" pitchFamily="49" charset="-122"/>
                </a:rPr>
                <a:t>足球由于具有</a:t>
              </a:r>
              <a:r>
                <a:rPr lang="zh-CN" altLang="en-US" sz="2800" b="1">
                  <a:solidFill>
                    <a:srgbClr val="FF0000"/>
                  </a:solidFill>
                  <a:latin typeface="楷体" panose="02010609060101010101" pitchFamily="49" charset="-122"/>
                  <a:ea typeface="楷体" panose="02010609060101010101" pitchFamily="49" charset="-122"/>
                  <a:cs typeface="楷体" panose="02010609060101010101" pitchFamily="49" charset="-122"/>
                </a:rPr>
                <a:t>惯性</a:t>
              </a:r>
              <a:r>
                <a:rPr lang="zh-CN" altLang="en-US" sz="2800" b="1">
                  <a:latin typeface="楷体" panose="02010609060101010101" pitchFamily="49" charset="-122"/>
                  <a:ea typeface="楷体" panose="02010609060101010101" pitchFamily="49" charset="-122"/>
                  <a:cs typeface="楷体" panose="02010609060101010101" pitchFamily="49" charset="-122"/>
                </a:rPr>
                <a:t>向前运动.</a:t>
              </a:r>
              <a:endParaRPr lang="zh-CN" altLang="en-US" sz="2800" b="1">
                <a:latin typeface="楷体" panose="02010609060101010101" pitchFamily="49" charset="-122"/>
                <a:ea typeface="楷体" panose="02010609060101010101" pitchFamily="49" charset="-122"/>
                <a:cs typeface="楷体" panose="02010609060101010101" pitchFamily="49" charset="-122"/>
              </a:endParaRPr>
            </a:p>
          </p:txBody>
        </p:sp>
        <p:pic>
          <p:nvPicPr>
            <p:cNvPr id="26" name="图片 25"/>
            <p:cNvPicPr>
              <a:picLocks noChangeAspect="1"/>
            </p:cNvPicPr>
            <p:nvPr>
              <p:custDataLst>
                <p:tags r:id="rId19"/>
              </p:custDataLst>
            </p:nvPr>
          </p:nvPicPr>
          <p:blipFill>
            <a:blip r:embed="rId18">
              <a:clrChange>
                <a:clrFrom>
                  <a:srgbClr val="FFFEFD">
                    <a:alpha val="100000"/>
                  </a:srgbClr>
                </a:clrFrom>
                <a:clrTo>
                  <a:srgbClr val="FFFEFD">
                    <a:alpha val="100000"/>
                    <a:alpha val="0"/>
                  </a:srgbClr>
                </a:clrTo>
              </a:clrChange>
            </a:blip>
            <a:stretch>
              <a:fillRect/>
            </a:stretch>
          </p:blipFill>
          <p:spPr>
            <a:xfrm>
              <a:off x="8234" y="7589"/>
              <a:ext cx="915" cy="737"/>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par>
                                <p:cTn id="8" presetID="22" presetClass="entr" presetSubtype="8" fill="hold" nodeType="withEffect">
                                  <p:stCondLst>
                                    <p:cond delay="0"/>
                                  </p:stCondLst>
                                  <p:childTnLst>
                                    <p:set>
                                      <p:cBhvr>
                                        <p:cTn id="9" dur="1" fill="hold">
                                          <p:stCondLst>
                                            <p:cond delay="0"/>
                                          </p:stCondLst>
                                        </p:cTn>
                                        <p:tgtEl>
                                          <p:spTgt spid="109"/>
                                        </p:tgtEl>
                                        <p:attrNameLst>
                                          <p:attrName>style.visibility</p:attrName>
                                        </p:attrNameLst>
                                      </p:cBhvr>
                                      <p:to>
                                        <p:strVal val="visible"/>
                                      </p:to>
                                    </p:set>
                                    <p:animEffect transition="in" filter="wipe(left)">
                                      <p:cBhvr>
                                        <p:cTn id="10" dur="500"/>
                                        <p:tgtEl>
                                          <p:spTgt spid="109"/>
                                        </p:tgtEl>
                                      </p:cBhvr>
                                    </p:animEffect>
                                  </p:childTnLst>
                                </p:cTn>
                              </p:par>
                            </p:childTnLst>
                          </p:cTn>
                        </p:par>
                      </p:childTnLst>
                    </p:cTn>
                  </p:par>
                  <p:par>
                    <p:cTn id="11" fill="hold" nodeType="clickPar">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294"/>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3" presetClass="entr" presetSubtype="5" fill="hold" grpId="0" nodeType="clickEffect">
                                  <p:stCondLst>
                                    <p:cond delay="0"/>
                                  </p:stCondLst>
                                  <p:childTnLst>
                                    <p:set>
                                      <p:cBhvr>
                                        <p:cTn id="20" dur="1" fill="hold">
                                          <p:stCondLst>
                                            <p:cond delay="0"/>
                                          </p:stCondLst>
                                        </p:cTn>
                                        <p:tgtEl>
                                          <p:spTgt spid="12290"/>
                                        </p:tgtEl>
                                        <p:attrNameLst>
                                          <p:attrName>style.visibility</p:attrName>
                                        </p:attrNameLst>
                                      </p:cBhvr>
                                      <p:to>
                                        <p:strVal val="visible"/>
                                      </p:to>
                                    </p:set>
                                    <p:animEffect transition="in" filter="blinds(vertical)">
                                      <p:cBhvr>
                                        <p:cTn id="21" dur="500"/>
                                        <p:tgtEl>
                                          <p:spTgt spid="12290"/>
                                        </p:tgtEl>
                                      </p:cBhvr>
                                    </p:animEffect>
                                  </p:childTnLst>
                                </p:cTn>
                              </p:par>
                            </p:childTnLst>
                          </p:cTn>
                        </p:par>
                        <p:par>
                          <p:cTn id="22" fill="hold" nodeType="afterGroup">
                            <p:stCondLst>
                              <p:cond delay="500"/>
                            </p:stCondLst>
                            <p:childTnLst>
                              <p:par>
                                <p:cTn id="23" presetID="22" presetClass="entr" presetSubtype="8" fill="hold" nodeType="afterEffect">
                                  <p:stCondLst>
                                    <p:cond delay="0"/>
                                  </p:stCondLst>
                                  <p:childTnLst>
                                    <p:set>
                                      <p:cBhvr>
                                        <p:cTn id="24" dur="1" fill="hold">
                                          <p:stCondLst>
                                            <p:cond delay="0"/>
                                          </p:stCondLst>
                                        </p:cTn>
                                        <p:tgtEl>
                                          <p:spTgt spid="12291"/>
                                        </p:tgtEl>
                                        <p:attrNameLst>
                                          <p:attrName>style.visibility</p:attrName>
                                        </p:attrNameLst>
                                      </p:cBhvr>
                                      <p:to>
                                        <p:strVal val="visible"/>
                                      </p:to>
                                    </p:set>
                                    <p:animEffect transition="in" filter="wipe(left)">
                                      <p:cBhvr>
                                        <p:cTn id="25" dur="500"/>
                                        <p:tgtEl>
                                          <p:spTgt spid="12291"/>
                                        </p:tgtEl>
                                      </p:cBhvr>
                                    </p:animEffect>
                                  </p:childTnLst>
                                </p:cTn>
                              </p:par>
                            </p:childTnLst>
                          </p:cTn>
                        </p:par>
                        <p:par>
                          <p:cTn id="26" fill="hold" nodeType="afterGroup">
                            <p:stCondLst>
                              <p:cond delay="1000"/>
                            </p:stCondLst>
                            <p:childTnLst>
                              <p:par>
                                <p:cTn id="27" presetID="5" presetClass="entr" presetSubtype="10" fill="hold" grpId="0" nodeType="afterEffect">
                                  <p:stCondLst>
                                    <p:cond delay="0"/>
                                  </p:stCondLst>
                                  <p:childTnLst>
                                    <p:set>
                                      <p:cBhvr>
                                        <p:cTn id="28" dur="1" fill="hold">
                                          <p:stCondLst>
                                            <p:cond delay="0"/>
                                          </p:stCondLst>
                                        </p:cTn>
                                        <p:tgtEl>
                                          <p:spTgt spid="12292"/>
                                        </p:tgtEl>
                                        <p:attrNameLst>
                                          <p:attrName>style.visibility</p:attrName>
                                        </p:attrNameLst>
                                      </p:cBhvr>
                                      <p:to>
                                        <p:strVal val="visible"/>
                                      </p:to>
                                    </p:set>
                                    <p:animEffect transition="in" filter="checkerboard(across)">
                                      <p:cBhvr>
                                        <p:cTn id="29" dur="500"/>
                                        <p:tgtEl>
                                          <p:spTgt spid="12292"/>
                                        </p:tgtEl>
                                      </p:cBhvr>
                                    </p:animEffect>
                                  </p:childTnLst>
                                </p:cTn>
                              </p:par>
                            </p:childTnLst>
                          </p:cTn>
                        </p:par>
                      </p:childTnLst>
                    </p:cTn>
                  </p:par>
                  <p:par>
                    <p:cTn id="30" fill="hold" nodeType="clickPar">
                      <p:stCondLst>
                        <p:cond delay="indefinite"/>
                      </p:stCondLst>
                      <p:childTnLst>
                        <p:par>
                          <p:cTn id="31" fill="hold">
                            <p:stCondLst>
                              <p:cond delay="0"/>
                            </p:stCondLst>
                            <p:childTnLst>
                              <p:par>
                                <p:cTn id="32" presetID="3" presetClass="entr" presetSubtype="10" fill="hold"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linds(horizontal)">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animBg="1"/>
      <p:bldP spid="12292" grpId="0"/>
      <p:bldP spid="4" grpId="0"/>
      <p:bldP spid="12294"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grpSp>
        <p:nvGrpSpPr>
          <p:cNvPr id="5" name="组合 4" title=""/>
          <p:cNvGrpSpPr/>
          <p:nvPr/>
        </p:nvGrpSpPr>
        <p:grpSpPr>
          <a:xfrm>
            <a:off x="528320" y="681355"/>
            <a:ext cx="11396980" cy="588645"/>
            <a:chOff x="-440" y="1017"/>
            <a:chExt cx="17948" cy="927"/>
          </a:xfrm>
        </p:grpSpPr>
        <p:grpSp>
          <p:nvGrpSpPr>
            <p:cNvPr id="6" name="组合 5"/>
            <p:cNvGrpSpPr/>
            <p:nvPr>
              <p:custDataLst>
                <p:tags r:id="rId2"/>
              </p:custDataLst>
            </p:nvPr>
          </p:nvGrpSpPr>
          <p:grpSpPr>
            <a:xfrm>
              <a:off x="-440" y="1079"/>
              <a:ext cx="17948" cy="849"/>
              <a:chOff x="-1770" y="1319"/>
              <a:chExt cx="17948" cy="849"/>
            </a:xfrm>
          </p:grpSpPr>
          <p:sp>
            <p:nvSpPr>
              <p:cNvPr id="7" name="矩形 6"/>
              <p:cNvSpPr/>
              <p:nvPr>
                <p:custDataLst>
                  <p:tags r:id="rId3"/>
                </p:custDataLst>
              </p:nvPr>
            </p:nvSpPr>
            <p:spPr>
              <a:xfrm>
                <a:off x="-1770" y="1319"/>
                <a:ext cx="1770" cy="849"/>
              </a:xfrm>
              <a:prstGeom prst="rect">
                <a:avLst/>
              </a:prstGeom>
              <a:solidFill>
                <a:srgbClr val="19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800" b="1">
                    <a:solidFill>
                      <a:schemeClr val="bg1"/>
                    </a:solidFill>
                    <a:latin typeface="黑体" panose="02010609060101010101" charset="-122"/>
                    <a:ea typeface="黑体" panose="02010609060101010101" charset="-122"/>
                    <a:cs typeface="Times New Roman" panose="02020603050405020304" charset="0"/>
                    <a:sym typeface="+mn-ea"/>
                  </a:rPr>
                  <a:t>情境</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4</a:t>
                </a:r>
                <a:endPar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endParaRPr>
              </a:p>
            </p:txBody>
          </p:sp>
          <p:sp>
            <p:nvSpPr>
              <p:cNvPr id="17" name="矩形 16"/>
              <p:cNvSpPr/>
              <p:nvPr>
                <p:custDataLst>
                  <p:tags r:id="rId4"/>
                </p:custDataLst>
              </p:nvPr>
            </p:nvSpPr>
            <p:spPr>
              <a:xfrm>
                <a:off x="117" y="1319"/>
                <a:ext cx="187" cy="849"/>
              </a:xfrm>
              <a:prstGeom prst="rect">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lt1"/>
                  </a:solidFill>
                </a:endParaRPr>
              </a:p>
            </p:txBody>
          </p:sp>
          <p:sp>
            <p:nvSpPr>
              <p:cNvPr id="18" name="半闭框 17"/>
              <p:cNvSpPr/>
              <p:nvPr>
                <p:custDataLst>
                  <p:tags r:id="rId5"/>
                </p:custDataLst>
              </p:nvPr>
            </p:nvSpPr>
            <p:spPr>
              <a:xfrm rot="8100000">
                <a:off x="15636" y="1524"/>
                <a:ext cx="449" cy="449"/>
              </a:xfrm>
              <a:prstGeom prst="halfFrame">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dk1"/>
                  </a:solidFill>
                </a:endParaRPr>
              </a:p>
            </p:txBody>
          </p:sp>
          <p:sp>
            <p:nvSpPr>
              <p:cNvPr id="22" name="半闭框 21"/>
              <p:cNvSpPr/>
              <p:nvPr>
                <p:custDataLst>
                  <p:tags r:id="rId6"/>
                </p:custDataLst>
              </p:nvPr>
            </p:nvSpPr>
            <p:spPr>
              <a:xfrm rot="8100000">
                <a:off x="15325" y="1524"/>
                <a:ext cx="449" cy="449"/>
              </a:xfrm>
              <a:prstGeom prst="halfFrame">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dk1"/>
                  </a:solidFill>
                </a:endParaRPr>
              </a:p>
            </p:txBody>
          </p:sp>
          <p:cxnSp>
            <p:nvCxnSpPr>
              <p:cNvPr id="2" name="直接连接符 1"/>
              <p:cNvCxnSpPr/>
              <p:nvPr>
                <p:custDataLst>
                  <p:tags r:id="rId7"/>
                </p:custDataLst>
              </p:nvPr>
            </p:nvCxnSpPr>
            <p:spPr>
              <a:xfrm flipV="1">
                <a:off x="701" y="2140"/>
                <a:ext cx="15477" cy="0"/>
              </a:xfrm>
              <a:prstGeom prst="line">
                <a:avLst/>
              </a:prstGeom>
              <a:ln w="25400">
                <a:solidFill>
                  <a:srgbClr val="19994B"/>
                </a:solidFill>
              </a:ln>
            </p:spPr>
            <p:style>
              <a:lnRef idx="1">
                <a:schemeClr val="accent1"/>
              </a:lnRef>
              <a:fillRef idx="0">
                <a:schemeClr val="accent1"/>
              </a:fillRef>
              <a:effectRef idx="0">
                <a:schemeClr val="accent1"/>
              </a:effectRef>
              <a:fontRef idx="minor">
                <a:schemeClr val="tx1"/>
              </a:fontRef>
            </p:style>
          </p:cxnSp>
        </p:grpSp>
        <p:sp>
          <p:nvSpPr>
            <p:cNvPr id="24" name="Title 6"/>
            <p:cNvSpPr txBox="1"/>
            <p:nvPr>
              <p:custDataLst>
                <p:tags r:id="rId8"/>
              </p:custDataLst>
            </p:nvPr>
          </p:nvSpPr>
          <p:spPr>
            <a:xfrm>
              <a:off x="1874" y="1017"/>
              <a:ext cx="14921" cy="927"/>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algn="l">
                <a:lnSpc>
                  <a:spcPct val="120000"/>
                </a:lnSpc>
              </a:pPr>
              <a:r>
                <a:rPr sz="2800" b="1" spc="-100">
                  <a:solidFill>
                    <a:srgbClr val="00923F"/>
                  </a:solidFill>
                  <a:uFillTx/>
                  <a:latin typeface="Times New Roman" panose="02020603050405020304" charset="0"/>
                  <a:ea typeface="黑体" panose="02010609060101010101" charset="-122"/>
                  <a:cs typeface="Times New Roman" panose="02020603050405020304" charset="0"/>
                  <a:sym typeface="+mn-ea"/>
                </a:rPr>
                <a:t>小明在引体向上比赛中，突破自我，取得好成绩</a:t>
              </a:r>
              <a:endParaRPr sz="2800" b="1" spc="-100">
                <a:solidFill>
                  <a:srgbClr val="00923F"/>
                </a:solidFill>
                <a:uFillTx/>
                <a:latin typeface="Times New Roman" panose="02020603050405020304" charset="0"/>
                <a:ea typeface="黑体" panose="02010609060101010101" charset="-122"/>
                <a:cs typeface="Times New Roman" panose="02020603050405020304" charset="0"/>
                <a:sym typeface="+mn-ea"/>
              </a:endParaRPr>
            </a:p>
          </p:txBody>
        </p:sp>
      </p:grpSp>
      <p:sp>
        <p:nvSpPr>
          <p:cNvPr id="3" name="文本框 2" title=""/>
          <p:cNvSpPr txBox="1"/>
          <p:nvPr/>
        </p:nvSpPr>
        <p:spPr>
          <a:xfrm>
            <a:off x="5833110" y="2000250"/>
            <a:ext cx="9203690" cy="521970"/>
          </a:xfrm>
          <a:prstGeom prst="rect">
            <a:avLst/>
          </a:prstGeom>
          <a:noFill/>
        </p:spPr>
        <p:txBody>
          <a:bodyPr wrap="square" rtlCol="0" anchor="t">
            <a:spAutoFit/>
          </a:bodyPr>
          <a:lstStyle/>
          <a:p>
            <a:r>
              <a:rPr lang="zh-CN" altLang="en-US" sz="2800" b="1" spc="-100">
                <a:latin typeface="黑体" panose="02010609060101010101" charset="-122"/>
                <a:ea typeface="黑体" panose="02010609060101010101" charset="-122"/>
                <a:cs typeface="Times New Roman" panose="02020603050405020304" charset="0"/>
                <a:sym typeface="+mn-ea"/>
              </a:rPr>
              <a:t>做引起向上的拉力是否做功？</a:t>
            </a:r>
            <a:endParaRPr lang="zh-CN" altLang="en-US" sz="2800" b="1" spc="-100">
              <a:latin typeface="黑体" panose="02010609060101010101" charset="-122"/>
              <a:ea typeface="黑体" panose="02010609060101010101" charset="-122"/>
              <a:cs typeface="Times New Roman" panose="02020603050405020304" charset="0"/>
              <a:sym typeface="+mn-ea"/>
            </a:endParaRPr>
          </a:p>
        </p:txBody>
      </p:sp>
      <p:grpSp>
        <p:nvGrpSpPr>
          <p:cNvPr id="8" name="组合 7" title=""/>
          <p:cNvGrpSpPr/>
          <p:nvPr/>
        </p:nvGrpSpPr>
        <p:grpSpPr>
          <a:xfrm>
            <a:off x="4010025" y="1934845"/>
            <a:ext cx="2068195" cy="623570"/>
            <a:chOff x="437" y="3488"/>
            <a:chExt cx="3257" cy="982"/>
          </a:xfrm>
        </p:grpSpPr>
        <p:sp>
          <p:nvSpPr>
            <p:cNvPr id="28" name="文本框 27"/>
            <p:cNvSpPr txBox="1"/>
            <p:nvPr>
              <p:custDataLst>
                <p:tags r:id="rId9"/>
              </p:custDataLst>
            </p:nvPr>
          </p:nvSpPr>
          <p:spPr>
            <a:xfrm>
              <a:off x="1297" y="3552"/>
              <a:ext cx="2397" cy="871"/>
            </a:xfrm>
            <a:prstGeom prst="rect">
              <a:avLst/>
            </a:prstGeom>
            <a:noFill/>
          </p:spPr>
          <p:txBody>
            <a:bodyPr wrap="none" rtlCol="0" anchor="t">
              <a:spAutoFit/>
            </a:bodyPr>
            <a:lstStyle/>
            <a:p>
              <a:pPr algn="l"/>
              <a:r>
                <a:rPr lang="zh-CN" altLang="en-US" sz="3000" b="1">
                  <a:solidFill>
                    <a:srgbClr val="00923F"/>
                  </a:solidFill>
                  <a:latin typeface="黑体" panose="02010609060101010101" charset="-122"/>
                  <a:ea typeface="黑体" panose="02010609060101010101" charset="-122"/>
                  <a:sym typeface="+mn-ea"/>
                </a:rPr>
                <a:t>问题</a:t>
              </a:r>
              <a:r>
                <a:rPr lang="en-US" altLang="zh-CN" sz="3000" b="1">
                  <a:solidFill>
                    <a:srgbClr val="00923F"/>
                  </a:solidFill>
                  <a:latin typeface="Times New Roman" panose="02020603050405020304" charset="0"/>
                  <a:ea typeface="黑体" panose="02010609060101010101" charset="-122"/>
                  <a:cs typeface="Times New Roman" panose="02020603050405020304" charset="0"/>
                  <a:sym typeface="+mn-ea"/>
                </a:rPr>
                <a:t>1</a:t>
              </a:r>
              <a:r>
                <a:rPr lang="zh-CN" altLang="en-US" sz="3000" b="1">
                  <a:solidFill>
                    <a:srgbClr val="00923F"/>
                  </a:solidFill>
                  <a:latin typeface="黑体" panose="02010609060101010101" charset="-122"/>
                  <a:ea typeface="黑体" panose="02010609060101010101" charset="-122"/>
                  <a:sym typeface="+mn-ea"/>
                </a:rPr>
                <a:t>：</a:t>
              </a:r>
              <a:endParaRPr lang="zh-CN" altLang="en-US" sz="3000" b="1">
                <a:solidFill>
                  <a:srgbClr val="00923F"/>
                </a:solidFill>
                <a:latin typeface="黑体" panose="02010609060101010101" charset="-122"/>
                <a:ea typeface="黑体" panose="02010609060101010101" charset="-122"/>
                <a:sym typeface="+mn-ea"/>
              </a:endParaRPr>
            </a:p>
          </p:txBody>
        </p:sp>
        <p:pic>
          <p:nvPicPr>
            <p:cNvPr id="29" name="图片 28" descr="303b32303233353030363bb5c6c5dd"/>
            <p:cNvPicPr>
              <a:picLocks noChangeAspect="1"/>
            </p:cNvPicPr>
            <p:nvPr>
              <p:custDataLst>
                <p:tags r:id="rId11"/>
              </p:custDataLst>
            </p:nvPr>
          </p:nvPicPr>
          <p:blipFill>
            <a:blip r:embed="rId10"/>
            <a:stretch>
              <a:fillRect/>
            </a:stretch>
          </p:blipFill>
          <p:spPr>
            <a:xfrm>
              <a:off x="437" y="3488"/>
              <a:ext cx="1181" cy="982"/>
            </a:xfrm>
            <a:prstGeom prst="rect">
              <a:avLst/>
            </a:prstGeom>
          </p:spPr>
        </p:pic>
      </p:grpSp>
      <p:grpSp>
        <p:nvGrpSpPr>
          <p:cNvPr id="38987" name="组合 38986" title=""/>
          <p:cNvGrpSpPr/>
          <p:nvPr>
            <p:custDataLst>
              <p:tags r:id="rId12"/>
            </p:custDataLst>
          </p:nvPr>
        </p:nvGrpSpPr>
        <p:grpSpPr>
          <a:xfrm>
            <a:off x="4390702" y="2701290"/>
            <a:ext cx="992193" cy="2558415"/>
            <a:chOff x="4134" y="2296"/>
            <a:chExt cx="798" cy="1847"/>
          </a:xfrm>
        </p:grpSpPr>
        <p:grpSp>
          <p:nvGrpSpPr>
            <p:cNvPr id="38940" name="组合 38939"/>
            <p:cNvGrpSpPr/>
            <p:nvPr/>
          </p:nvGrpSpPr>
          <p:grpSpPr>
            <a:xfrm>
              <a:off x="4716" y="2908"/>
              <a:ext cx="216" cy="1090"/>
              <a:chOff x="5103" y="1593"/>
              <a:chExt cx="317" cy="2019"/>
            </a:xfrm>
          </p:grpSpPr>
          <p:sp>
            <p:nvSpPr>
              <p:cNvPr id="38941" name="直接连接符 38940"/>
              <p:cNvSpPr/>
              <p:nvPr>
                <p:custDataLst>
                  <p:tags r:id="rId13"/>
                </p:custDataLst>
              </p:nvPr>
            </p:nvSpPr>
            <p:spPr>
              <a:xfrm>
                <a:off x="5125" y="3612"/>
                <a:ext cx="295" cy="0"/>
              </a:xfrm>
              <a:prstGeom prst="line">
                <a:avLst/>
              </a:prstGeom>
              <a:ln w="19050" cap="flat" cmpd="sng">
                <a:solidFill>
                  <a:srgbClr val="CC0000"/>
                </a:solidFill>
                <a:prstDash val="solid"/>
                <a:headEnd type="none" w="med" len="med"/>
                <a:tailEnd type="none" w="med" len="med"/>
              </a:ln>
            </p:spPr>
            <p:txBody>
              <a:bodyPr/>
              <a:lstStyle/>
              <a:p/>
            </p:txBody>
          </p:sp>
          <p:sp>
            <p:nvSpPr>
              <p:cNvPr id="38942" name="直接连接符 38941"/>
              <p:cNvSpPr/>
              <p:nvPr>
                <p:custDataLst>
                  <p:tags r:id="rId14"/>
                </p:custDataLst>
              </p:nvPr>
            </p:nvSpPr>
            <p:spPr>
              <a:xfrm>
                <a:off x="5103" y="1593"/>
                <a:ext cx="295" cy="0"/>
              </a:xfrm>
              <a:prstGeom prst="line">
                <a:avLst/>
              </a:prstGeom>
              <a:ln w="19050" cap="flat" cmpd="sng">
                <a:solidFill>
                  <a:srgbClr val="CC0000"/>
                </a:solidFill>
                <a:prstDash val="solid"/>
                <a:headEnd type="none" w="med" len="med"/>
                <a:tailEnd type="none" w="med" len="med"/>
              </a:ln>
            </p:spPr>
            <p:txBody>
              <a:bodyPr/>
              <a:lstStyle/>
              <a:p/>
            </p:txBody>
          </p:sp>
          <p:sp>
            <p:nvSpPr>
              <p:cNvPr id="38943" name="直接连接符 38942"/>
              <p:cNvSpPr/>
              <p:nvPr>
                <p:custDataLst>
                  <p:tags r:id="rId15"/>
                </p:custDataLst>
              </p:nvPr>
            </p:nvSpPr>
            <p:spPr>
              <a:xfrm flipH="1" flipV="1">
                <a:off x="5239" y="1616"/>
                <a:ext cx="0" cy="1950"/>
              </a:xfrm>
              <a:prstGeom prst="line">
                <a:avLst/>
              </a:prstGeom>
              <a:ln w="28575" cap="flat" cmpd="sng">
                <a:solidFill>
                  <a:srgbClr val="CC0000"/>
                </a:solidFill>
                <a:prstDash val="solid"/>
                <a:headEnd type="arrow" w="med" len="med"/>
                <a:tailEnd type="arrow" w="med" len="med"/>
              </a:ln>
            </p:spPr>
            <p:txBody>
              <a:bodyPr/>
              <a:lstStyle/>
              <a:p/>
            </p:txBody>
          </p:sp>
          <p:sp>
            <p:nvSpPr>
              <p:cNvPr id="38944" name="文本框 38943"/>
              <p:cNvSpPr txBox="1"/>
              <p:nvPr>
                <p:custDataLst>
                  <p:tags r:id="rId16"/>
                </p:custDataLst>
              </p:nvPr>
            </p:nvSpPr>
            <p:spPr>
              <a:xfrm>
                <a:off x="5124" y="2275"/>
                <a:ext cx="296" cy="698"/>
              </a:xfrm>
              <a:prstGeom prst="rect">
                <a:avLst/>
              </a:prstGeom>
              <a:solidFill>
                <a:schemeClr val="bg1"/>
              </a:solidFill>
              <a:ln w="9525">
                <a:noFill/>
              </a:ln>
            </p:spPr>
            <p:txBody>
              <a:bodyPr>
                <a:spAutoFit/>
              </a:bodyPr>
              <a:lstStyle/>
              <a:p>
                <a:pPr>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s</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sp>
          <p:nvSpPr>
            <p:cNvPr id="38946" name="矩形 38945"/>
            <p:cNvSpPr/>
            <p:nvPr>
              <p:custDataLst>
                <p:tags r:id="rId17"/>
              </p:custDataLst>
            </p:nvPr>
          </p:nvSpPr>
          <p:spPr>
            <a:xfrm>
              <a:off x="4241" y="3884"/>
              <a:ext cx="455" cy="259"/>
            </a:xfrm>
            <a:prstGeom prst="rect">
              <a:avLst/>
            </a:prstGeom>
            <a:solidFill>
              <a:srgbClr val="FCD6B6"/>
            </a:solidFill>
            <a:ln w="19050" cap="flat" cmpd="sng">
              <a:solidFill>
                <a:schemeClr val="accent2"/>
              </a:solidFill>
              <a:prstDash val="solid"/>
              <a:miter/>
              <a:headEnd type="none" w="med" len="med"/>
              <a:tailEnd type="none" w="med" len="med"/>
            </a:ln>
          </p:spPr>
          <p:txBody>
            <a:bodyPr/>
            <a:lstStyle/>
            <a:p>
              <a:endParaRPr lang="zh-CN" altLang="en-US" sz="1800" b="1">
                <a:latin typeface="Times New Roman" panose="02020603050405020304" charset="0"/>
                <a:ea typeface="黑体" panose="02010609060101010101" charset="-122"/>
                <a:cs typeface="Times New Roman" panose="02020603050405020304" charset="0"/>
              </a:endParaRPr>
            </a:p>
          </p:txBody>
        </p:sp>
        <p:sp>
          <p:nvSpPr>
            <p:cNvPr id="38947" name="直接连接符 38946"/>
            <p:cNvSpPr/>
            <p:nvPr>
              <p:custDataLst>
                <p:tags r:id="rId18"/>
              </p:custDataLst>
            </p:nvPr>
          </p:nvSpPr>
          <p:spPr>
            <a:xfrm flipH="1" flipV="1">
              <a:off x="4476" y="3561"/>
              <a:ext cx="0" cy="442"/>
            </a:xfrm>
            <a:prstGeom prst="line">
              <a:avLst/>
            </a:prstGeom>
            <a:ln w="38100" cap="flat" cmpd="sng">
              <a:solidFill>
                <a:srgbClr val="CC0000"/>
              </a:solidFill>
              <a:prstDash val="solid"/>
              <a:headEnd type="oval" w="med" len="med"/>
              <a:tailEnd type="triangle" w="med" len="lg"/>
            </a:ln>
          </p:spPr>
          <p:txBody>
            <a:bodyPr/>
            <a:lstStyle/>
            <a:p/>
          </p:txBody>
        </p:sp>
        <p:sp>
          <p:nvSpPr>
            <p:cNvPr id="38948" name="文本框 38947"/>
            <p:cNvSpPr txBox="1"/>
            <p:nvPr>
              <p:custDataLst>
                <p:tags r:id="rId19"/>
              </p:custDataLst>
            </p:nvPr>
          </p:nvSpPr>
          <p:spPr>
            <a:xfrm>
              <a:off x="4241" y="3362"/>
              <a:ext cx="190" cy="377"/>
            </a:xfrm>
            <a:prstGeom prst="rect">
              <a:avLst/>
            </a:prstGeom>
            <a:noFill/>
            <a:ln w="9525">
              <a:noFill/>
            </a:ln>
          </p:spPr>
          <p:txBody>
            <a:bodyPr>
              <a:spAutoFit/>
            </a:bodyPr>
            <a:lstStyle/>
            <a:p>
              <a:pPr>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sp>
          <p:nvSpPr>
            <p:cNvPr id="38950" name="矩形 38949"/>
            <p:cNvSpPr/>
            <p:nvPr>
              <p:custDataLst>
                <p:tags r:id="rId20"/>
              </p:custDataLst>
            </p:nvPr>
          </p:nvSpPr>
          <p:spPr>
            <a:xfrm>
              <a:off x="4241" y="2776"/>
              <a:ext cx="455" cy="258"/>
            </a:xfrm>
            <a:prstGeom prst="rect">
              <a:avLst/>
            </a:prstGeom>
            <a:solidFill>
              <a:srgbClr val="FCD6B6"/>
            </a:solidFill>
            <a:ln w="19050" cap="flat" cmpd="sng">
              <a:solidFill>
                <a:schemeClr val="accent2"/>
              </a:solidFill>
              <a:prstDash val="solid"/>
              <a:miter/>
              <a:headEnd type="none" w="med" len="med"/>
              <a:tailEnd type="none" w="med" len="med"/>
            </a:ln>
          </p:spPr>
          <p:txBody>
            <a:bodyPr/>
            <a:lstStyle/>
            <a:p>
              <a:endParaRPr lang="zh-CN" altLang="en-US" sz="1800" b="1">
                <a:latin typeface="Times New Roman" panose="02020603050405020304" charset="0"/>
                <a:ea typeface="黑体" panose="02010609060101010101" charset="-122"/>
                <a:cs typeface="Times New Roman" panose="02020603050405020304" charset="0"/>
              </a:endParaRPr>
            </a:p>
          </p:txBody>
        </p:sp>
        <p:sp>
          <p:nvSpPr>
            <p:cNvPr id="38952" name="直接连接符 38951"/>
            <p:cNvSpPr/>
            <p:nvPr>
              <p:custDataLst>
                <p:tags r:id="rId21"/>
              </p:custDataLst>
            </p:nvPr>
          </p:nvSpPr>
          <p:spPr>
            <a:xfrm flipH="1" flipV="1">
              <a:off x="4476" y="2456"/>
              <a:ext cx="0" cy="441"/>
            </a:xfrm>
            <a:prstGeom prst="line">
              <a:avLst/>
            </a:prstGeom>
            <a:ln w="38100" cap="flat" cmpd="sng">
              <a:solidFill>
                <a:srgbClr val="CC0000"/>
              </a:solidFill>
              <a:prstDash val="solid"/>
              <a:headEnd type="oval" w="med" len="med"/>
              <a:tailEnd type="triangle" w="med" len="lg"/>
            </a:ln>
          </p:spPr>
          <p:txBody>
            <a:bodyPr/>
            <a:lstStyle/>
            <a:p/>
          </p:txBody>
        </p:sp>
        <p:sp>
          <p:nvSpPr>
            <p:cNvPr id="38953" name="文本框 38952"/>
            <p:cNvSpPr txBox="1"/>
            <p:nvPr>
              <p:custDataLst>
                <p:tags r:id="rId22"/>
              </p:custDataLst>
            </p:nvPr>
          </p:nvSpPr>
          <p:spPr>
            <a:xfrm>
              <a:off x="4134" y="2296"/>
              <a:ext cx="191" cy="377"/>
            </a:xfrm>
            <a:prstGeom prst="rect">
              <a:avLst/>
            </a:prstGeom>
            <a:noFill/>
            <a:ln w="9525">
              <a:noFill/>
            </a:ln>
          </p:spPr>
          <p:txBody>
            <a:bodyPr>
              <a:spAutoFit/>
            </a:bodyPr>
            <a:lstStyle/>
            <a:p>
              <a:pPr>
                <a:spcBef>
                  <a:spcPct val="50000"/>
                </a:spcBef>
              </a:pPr>
              <a:r>
                <a:rPr lang="en-US" altLang="zh-CN" sz="2800" b="1" i="1">
                  <a:solidFill>
                    <a:srgbClr val="CC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CC0000"/>
                </a:solidFill>
                <a:latin typeface="Times New Roman" panose="02020603050405020304" charset="0"/>
                <a:ea typeface="黑体" panose="02010609060101010101" charset="-122"/>
                <a:cs typeface="Times New Roman" panose="02020603050405020304" charset="0"/>
              </a:endParaRPr>
            </a:p>
          </p:txBody>
        </p:sp>
      </p:grpSp>
      <p:sp>
        <p:nvSpPr>
          <p:cNvPr id="14338" name="AutoShape 16" title=""/>
          <p:cNvSpPr/>
          <p:nvPr>
            <p:custDataLst>
              <p:tags r:id="rId23"/>
            </p:custDataLst>
          </p:nvPr>
        </p:nvSpPr>
        <p:spPr>
          <a:xfrm flipH="1">
            <a:off x="8160385" y="3275013"/>
            <a:ext cx="193675" cy="1584325"/>
          </a:xfrm>
          <a:prstGeom prst="leftBrace">
            <a:avLst>
              <a:gd name="adj1" fmla="val 68169"/>
              <a:gd name="adj2" fmla="val 50000"/>
            </a:avLst>
          </a:prstGeom>
          <a:noFill/>
          <a:ln w="28575" cap="flat" cmpd="sng">
            <a:solidFill>
              <a:srgbClr val="FF0000"/>
            </a:solidFill>
            <a:prstDash val="solid"/>
            <a:headEnd type="none" w="med" len="med"/>
            <a:tailEnd type="none" w="med" len="med"/>
          </a:ln>
        </p:spPr>
        <p:txBody>
          <a:bodyPr wrap="none" anchor="ctr"/>
          <a:lstStyle/>
          <a:p>
            <a:endParaRPr lang="zh-CN" altLang="en-US" sz="2800" b="1">
              <a:latin typeface="Times New Roman" panose="02020603050405020304" charset="0"/>
              <a:ea typeface="黑体" panose="02010609060101010101" charset="-122"/>
              <a:cs typeface="Times New Roman" panose="02020603050405020304" charset="0"/>
            </a:endParaRPr>
          </a:p>
        </p:txBody>
      </p:sp>
      <p:sp>
        <p:nvSpPr>
          <p:cNvPr id="14339" name="Line 19" title=""/>
          <p:cNvSpPr/>
          <p:nvPr>
            <p:custDataLst>
              <p:tags r:id="rId24"/>
            </p:custDataLst>
          </p:nvPr>
        </p:nvSpPr>
        <p:spPr>
          <a:xfrm flipV="1">
            <a:off x="8495030" y="4056380"/>
            <a:ext cx="521335" cy="11430"/>
          </a:xfrm>
          <a:prstGeom prst="line">
            <a:avLst/>
          </a:prstGeom>
          <a:ln w="53975" cap="flat" cmpd="sng">
            <a:solidFill>
              <a:srgbClr val="FF0000"/>
            </a:solidFill>
            <a:prstDash val="solid"/>
            <a:headEnd type="none" w="med" len="med"/>
            <a:tailEnd type="triangle" w="med" len="med"/>
          </a:ln>
        </p:spPr>
        <p:txBody>
          <a:bodyPr/>
          <a:lstStyle/>
          <a:p/>
        </p:txBody>
      </p:sp>
      <p:sp>
        <p:nvSpPr>
          <p:cNvPr id="10" name="Text Box 20" title=""/>
          <p:cNvSpPr txBox="1"/>
          <p:nvPr>
            <p:custDataLst>
              <p:tags r:id="rId25"/>
            </p:custDataLst>
          </p:nvPr>
        </p:nvSpPr>
        <p:spPr>
          <a:xfrm>
            <a:off x="9016365" y="3576320"/>
            <a:ext cx="2829560" cy="1038860"/>
          </a:xfrm>
          <a:prstGeom prst="rect">
            <a:avLst/>
          </a:prstGeom>
          <a:noFill/>
          <a:ln w="9525">
            <a:noFill/>
          </a:ln>
        </p:spPr>
        <p:txBody>
          <a:bodyPr wrap="square">
            <a:spAutoFit/>
          </a:bodyPr>
          <a:lstStyle/>
          <a:p>
            <a:pPr>
              <a:lnSpc>
                <a:spcPct val="110000"/>
              </a:lnSpc>
              <a:spcBef>
                <a:spcPct val="50000"/>
              </a:spcBef>
            </a:pPr>
            <a:r>
              <a:rPr lang="zh-CN" altLang="en-US" sz="2800" b="1">
                <a:solidFill>
                  <a:srgbClr val="FF0000"/>
                </a:solidFill>
                <a:latin typeface="Times New Roman" panose="02020603050405020304" charset="0"/>
                <a:ea typeface="黑体" panose="02010609060101010101" charset="-122"/>
                <a:cs typeface="Times New Roman" panose="02020603050405020304" charset="0"/>
              </a:rPr>
              <a:t>做引体向上的力做了功.</a:t>
            </a:r>
            <a:endParaRPr lang="zh-CN" altLang="en-US" sz="2800" b="1">
              <a:solidFill>
                <a:srgbClr val="FF0000"/>
              </a:solidFill>
              <a:latin typeface="Times New Roman" panose="02020603050405020304" charset="0"/>
              <a:ea typeface="黑体" panose="02010609060101010101" charset="-122"/>
              <a:cs typeface="Times New Roman" panose="02020603050405020304" charset="0"/>
            </a:endParaRPr>
          </a:p>
        </p:txBody>
      </p:sp>
      <p:sp>
        <p:nvSpPr>
          <p:cNvPr id="14345" name="Text Box 13" title=""/>
          <p:cNvSpPr txBox="1"/>
          <p:nvPr>
            <p:custDataLst>
              <p:tags r:id="rId26"/>
            </p:custDataLst>
          </p:nvPr>
        </p:nvSpPr>
        <p:spPr>
          <a:xfrm>
            <a:off x="5819775" y="3056890"/>
            <a:ext cx="1214755" cy="521970"/>
          </a:xfrm>
          <a:prstGeom prst="rect">
            <a:avLst/>
          </a:prstGeom>
          <a:noFill/>
          <a:ln w="9525">
            <a:noFill/>
          </a:ln>
        </p:spPr>
        <p:txBody>
          <a:bodyPr wrap="square">
            <a:spAutoFit/>
          </a:bodyPr>
          <a:lstStyle/>
          <a:p>
            <a:pPr>
              <a:spcBef>
                <a:spcPct val="50000"/>
              </a:spcBef>
            </a:pPr>
            <a:r>
              <a:rPr lang="en-US" altLang="zh-CN" sz="2800" b="1" i="1">
                <a:latin typeface="Times New Roman" panose="02020603050405020304" charset="0"/>
                <a:ea typeface="黑体" panose="02010609060101010101" charset="-122"/>
                <a:cs typeface="Times New Roman" panose="02020603050405020304" charset="0"/>
              </a:rPr>
              <a:t>F≠ </a:t>
            </a:r>
            <a:r>
              <a:rPr lang="en-US" altLang="zh-CN" sz="2800" b="1">
                <a:latin typeface="Times New Roman" panose="02020603050405020304" charset="0"/>
                <a:ea typeface="黑体" panose="02010609060101010101" charset="-122"/>
                <a:cs typeface="Times New Roman" panose="02020603050405020304" charset="0"/>
              </a:rPr>
              <a:t>0</a:t>
            </a:r>
            <a:endParaRPr lang="en-US" altLang="zh-CN" sz="2800" b="1">
              <a:latin typeface="Times New Roman" panose="02020603050405020304" charset="0"/>
              <a:ea typeface="黑体" panose="02010609060101010101" charset="-122"/>
              <a:cs typeface="Times New Roman" panose="02020603050405020304" charset="0"/>
            </a:endParaRPr>
          </a:p>
        </p:txBody>
      </p:sp>
      <p:sp>
        <p:nvSpPr>
          <p:cNvPr id="14346" name="Text Box 14" title=""/>
          <p:cNvSpPr txBox="1"/>
          <p:nvPr>
            <p:custDataLst>
              <p:tags r:id="rId27"/>
            </p:custDataLst>
          </p:nvPr>
        </p:nvSpPr>
        <p:spPr>
          <a:xfrm>
            <a:off x="5819775" y="3716655"/>
            <a:ext cx="1233170" cy="521970"/>
          </a:xfrm>
          <a:prstGeom prst="rect">
            <a:avLst/>
          </a:prstGeom>
          <a:noFill/>
          <a:ln w="9525">
            <a:noFill/>
          </a:ln>
        </p:spPr>
        <p:txBody>
          <a:bodyPr wrap="square">
            <a:spAutoFit/>
          </a:bodyPr>
          <a:lstStyle/>
          <a:p>
            <a:pPr>
              <a:spcBef>
                <a:spcPct val="50000"/>
              </a:spcBef>
            </a:pPr>
            <a:r>
              <a:rPr lang="en-US" altLang="zh-CN" sz="2800" b="1" i="1">
                <a:latin typeface="Times New Roman" panose="02020603050405020304" charset="0"/>
                <a:ea typeface="黑体" panose="02010609060101010101" charset="-122"/>
                <a:cs typeface="Times New Roman" panose="02020603050405020304" charset="0"/>
              </a:rPr>
              <a:t>s≠ </a:t>
            </a:r>
            <a:r>
              <a:rPr lang="en-US" altLang="zh-CN" sz="2800" b="1">
                <a:latin typeface="Times New Roman" panose="02020603050405020304" charset="0"/>
                <a:ea typeface="黑体" panose="02010609060101010101" charset="-122"/>
                <a:cs typeface="Times New Roman" panose="02020603050405020304" charset="0"/>
              </a:rPr>
              <a:t>0</a:t>
            </a:r>
            <a:endParaRPr lang="en-US" altLang="zh-CN" sz="2800" b="1">
              <a:latin typeface="Times New Roman" panose="02020603050405020304" charset="0"/>
              <a:ea typeface="黑体" panose="02010609060101010101" charset="-122"/>
              <a:cs typeface="Times New Roman" panose="02020603050405020304" charset="0"/>
            </a:endParaRPr>
          </a:p>
        </p:txBody>
      </p:sp>
      <p:sp>
        <p:nvSpPr>
          <p:cNvPr id="14347" name="Text Box 15" title=""/>
          <p:cNvSpPr txBox="1"/>
          <p:nvPr>
            <p:custDataLst>
              <p:tags r:id="rId28"/>
            </p:custDataLst>
          </p:nvPr>
        </p:nvSpPr>
        <p:spPr>
          <a:xfrm>
            <a:off x="5819775" y="4407535"/>
            <a:ext cx="2595245" cy="521970"/>
          </a:xfrm>
          <a:prstGeom prst="rect">
            <a:avLst/>
          </a:prstGeom>
          <a:noFill/>
          <a:ln w="9525">
            <a:noFill/>
          </a:ln>
        </p:spPr>
        <p:txBody>
          <a:bodyPr wrap="square">
            <a:spAutoFit/>
          </a:bodyPr>
          <a:lstStyle/>
          <a:p>
            <a:pPr>
              <a:spcBef>
                <a:spcPct val="50000"/>
              </a:spcBef>
            </a:pPr>
            <a:r>
              <a:rPr lang="en-US" altLang="zh-CN" sz="2800" b="1" i="1">
                <a:latin typeface="Times New Roman" panose="02020603050405020304" charset="0"/>
                <a:ea typeface="黑体" panose="02010609060101010101" charset="-122"/>
                <a:cs typeface="Times New Roman" panose="02020603050405020304" charset="0"/>
                <a:sym typeface="+mn-ea"/>
              </a:rPr>
              <a:t>s</a:t>
            </a:r>
            <a:r>
              <a:rPr lang="zh-CN" altLang="en-US" sz="2800" b="1">
                <a:latin typeface="Times New Roman" panose="02020603050405020304" charset="0"/>
                <a:ea typeface="黑体" panose="02010609060101010101" charset="-122"/>
                <a:cs typeface="Times New Roman" panose="02020603050405020304" charset="0"/>
                <a:sym typeface="+mn-ea"/>
              </a:rPr>
              <a:t>在</a:t>
            </a:r>
            <a:r>
              <a:rPr lang="en-US" altLang="zh-CN" sz="2800" b="1" i="1">
                <a:latin typeface="Times New Roman" panose="02020603050405020304" charset="0"/>
                <a:ea typeface="黑体" panose="02010609060101010101" charset="-122"/>
                <a:cs typeface="Times New Roman" panose="02020603050405020304" charset="0"/>
              </a:rPr>
              <a:t>F</a:t>
            </a:r>
            <a:r>
              <a:rPr lang="zh-CN" altLang="en-US" sz="2800" b="1">
                <a:latin typeface="Times New Roman" panose="02020603050405020304" charset="0"/>
                <a:ea typeface="黑体" panose="02010609060101010101" charset="-122"/>
                <a:cs typeface="Times New Roman" panose="02020603050405020304" charset="0"/>
              </a:rPr>
              <a:t>的方向上</a:t>
            </a:r>
            <a:endParaRPr lang="zh-CN" altLang="en-US" sz="2800" b="1">
              <a:latin typeface="Times New Roman" panose="02020603050405020304" charset="0"/>
              <a:ea typeface="黑体" panose="02010609060101010101" charset="-122"/>
              <a:cs typeface="Times New Roman" panose="02020603050405020304" charset="0"/>
            </a:endParaRPr>
          </a:p>
        </p:txBody>
      </p:sp>
      <p:pic>
        <p:nvPicPr>
          <p:cNvPr id="4" name="图片 3" title=""/>
          <p:cNvPicPr/>
          <p:nvPr/>
        </p:nvPicPr>
        <p:blipFill>
          <a:blip r:embed="rId29"/>
          <a:srcRect l="10748" t="14324" r="37488" b="3259"/>
          <a:stretch>
            <a:fillRect/>
          </a:stretch>
        </p:blipFill>
        <p:spPr>
          <a:xfrm>
            <a:off x="648335" y="2065655"/>
            <a:ext cx="2815590" cy="335153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8987"/>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4345"/>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4346"/>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4347"/>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p:stCondLst>
                              <p:cond delay="0"/>
                            </p:stCondLst>
                            <p:childTnLst>
                              <p:par>
                                <p:cTn id="26" presetID="3" presetClass="entr" presetSubtype="5" fill="hold" grpId="0" nodeType="clickEffect">
                                  <p:stCondLst>
                                    <p:cond delay="0"/>
                                  </p:stCondLst>
                                  <p:childTnLst>
                                    <p:set>
                                      <p:cBhvr>
                                        <p:cTn id="27" dur="1" fill="hold">
                                          <p:stCondLst>
                                            <p:cond delay="0"/>
                                          </p:stCondLst>
                                        </p:cTn>
                                        <p:tgtEl>
                                          <p:spTgt spid="14338"/>
                                        </p:tgtEl>
                                        <p:attrNameLst>
                                          <p:attrName>style.visibility</p:attrName>
                                        </p:attrNameLst>
                                      </p:cBhvr>
                                      <p:to>
                                        <p:strVal val="visible"/>
                                      </p:to>
                                    </p:set>
                                    <p:animEffect transition="in" filter="blinds(vertical)">
                                      <p:cBhvr>
                                        <p:cTn id="28" dur="500"/>
                                        <p:tgtEl>
                                          <p:spTgt spid="14338"/>
                                        </p:tgtEl>
                                      </p:cBhvr>
                                    </p:animEffect>
                                  </p:childTnLst>
                                </p:cTn>
                              </p:par>
                            </p:childTnLst>
                          </p:cTn>
                        </p:par>
                        <p:par>
                          <p:cTn id="29" fill="hold" nodeType="afterGroup">
                            <p:stCondLst>
                              <p:cond delay="500"/>
                            </p:stCondLst>
                            <p:childTnLst>
                              <p:par>
                                <p:cTn id="30" presetID="22" presetClass="entr" presetSubtype="8" fill="hold" nodeType="afterEffect">
                                  <p:stCondLst>
                                    <p:cond delay="0"/>
                                  </p:stCondLst>
                                  <p:childTnLst>
                                    <p:set>
                                      <p:cBhvr>
                                        <p:cTn id="31" dur="1" fill="hold">
                                          <p:stCondLst>
                                            <p:cond delay="0"/>
                                          </p:stCondLst>
                                        </p:cTn>
                                        <p:tgtEl>
                                          <p:spTgt spid="14339"/>
                                        </p:tgtEl>
                                        <p:attrNameLst>
                                          <p:attrName>style.visibility</p:attrName>
                                        </p:attrNameLst>
                                      </p:cBhvr>
                                      <p:to>
                                        <p:strVal val="visible"/>
                                      </p:to>
                                    </p:set>
                                    <p:animEffect transition="in" filter="wipe(left)">
                                      <p:cBhvr>
                                        <p:cTn id="32" dur="500"/>
                                        <p:tgtEl>
                                          <p:spTgt spid="14339"/>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nimBg="1"/>
      <p:bldP spid="10" grpId="0"/>
      <p:bldP spid="14345" grpId="0"/>
      <p:bldP spid="14346" grpId="0"/>
      <p:bldP spid="14347" grpId="0"/>
      <p:bldP spid="3"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62" name="Freeform 62" title=""/>
          <p:cNvSpPr/>
          <p:nvPr>
            <p:custDataLst>
              <p:tags r:id="rId2"/>
            </p:custDataLst>
          </p:nvPr>
        </p:nvSpPr>
        <p:spPr>
          <a:xfrm>
            <a:off x="316865" y="611505"/>
            <a:ext cx="11428730" cy="6041390"/>
          </a:xfrm>
          <a:custGeom>
            <a:rect l="l" t="t" r="r" b="b"/>
            <a:pathLst>
              <a:path w="15902609" h="8229600">
                <a:moveTo>
                  <a:pt x="0" y="0"/>
                </a:moveTo>
                <a:lnTo>
                  <a:pt x="15902608" y="0"/>
                </a:lnTo>
                <a:lnTo>
                  <a:pt x="15902608" y="8229600"/>
                </a:lnTo>
                <a:lnTo>
                  <a:pt x="0" y="8229600"/>
                </a:lnTo>
                <a:lnTo>
                  <a:pt x="0" y="0"/>
                </a:lnTo>
                <a:close/>
              </a:path>
            </a:pathLst>
          </a:custGeom>
          <a:blipFill>
            <a:blip r:embed="rId3"/>
            <a:stretch>
              <a:fillRect/>
            </a:stretch>
          </a:blipFill>
        </p:spPr>
        <p:txBody>
          <a:bodyPr/>
          <a:lstStyle/>
          <a:p/>
        </p:txBody>
      </p:sp>
      <p:sp>
        <p:nvSpPr>
          <p:cNvPr id="32" name="文本框 31" title=""/>
          <p:cNvSpPr txBox="1"/>
          <p:nvPr>
            <p:custDataLst>
              <p:tags r:id="rId4"/>
            </p:custDataLst>
          </p:nvPr>
        </p:nvSpPr>
        <p:spPr>
          <a:xfrm>
            <a:off x="2297430" y="917575"/>
            <a:ext cx="1819910" cy="636905"/>
          </a:xfrm>
          <a:prstGeom prst="rect">
            <a:avLst/>
          </a:prstGeom>
          <a:noFill/>
        </p:spPr>
        <p:txBody>
          <a:bodyPr wrap="none" rtlCol="0" anchor="t">
            <a:noAutofit/>
          </a:bodyPr>
          <a:lstStyle/>
          <a:p>
            <a:r>
              <a:rPr lang="zh-CN" altLang="en-US" sz="3200" b="1">
                <a:solidFill>
                  <a:schemeClr val="bg1"/>
                </a:solidFill>
                <a:latin typeface="Times New Roman" panose="02020603050405020304" charset="0"/>
                <a:ea typeface="微软雅黑" panose="020b0503020204020204" charset="-122"/>
                <a:cs typeface="微软雅黑" panose="020b0503020204020204" charset="-122"/>
                <a:sym typeface="+mn-ea"/>
              </a:rPr>
              <a:t>归纳</a:t>
            </a:r>
            <a:endParaRPr lang="zh-CN" altLang="en-US" sz="3200" b="1">
              <a:solidFill>
                <a:schemeClr val="bg1"/>
              </a:solidFill>
              <a:latin typeface="Times New Roman" panose="02020603050405020304" charset="0"/>
              <a:ea typeface="微软雅黑" panose="020b0503020204020204" charset="-122"/>
              <a:cs typeface="微软雅黑" panose="020b0503020204020204" charset="-122"/>
              <a:sym typeface="+mn-ea"/>
            </a:endParaRPr>
          </a:p>
        </p:txBody>
      </p:sp>
      <p:sp>
        <p:nvSpPr>
          <p:cNvPr id="41" name="Freeform 41" title=""/>
          <p:cNvSpPr/>
          <p:nvPr>
            <p:custDataLst>
              <p:tags r:id="rId5"/>
            </p:custDataLst>
          </p:nvPr>
        </p:nvSpPr>
        <p:spPr>
          <a:xfrm>
            <a:off x="648970" y="782320"/>
            <a:ext cx="1453515" cy="805815"/>
          </a:xfrm>
          <a:custGeom>
            <a:rect l="l" t="t" r="r" b="b"/>
            <a:pathLst>
              <a:path w="11637013" h="8229600">
                <a:moveTo>
                  <a:pt x="0" y="0"/>
                </a:moveTo>
                <a:lnTo>
                  <a:pt x="11637013" y="0"/>
                </a:lnTo>
                <a:lnTo>
                  <a:pt x="11637013" y="8229600"/>
                </a:lnTo>
                <a:lnTo>
                  <a:pt x="0" y="8229600"/>
                </a:lnTo>
                <a:lnTo>
                  <a:pt x="0" y="0"/>
                </a:lnTo>
                <a:close/>
              </a:path>
            </a:pathLst>
          </a:custGeom>
          <a:blipFill>
            <a:blip r:embed="rId6"/>
            <a:stretch>
              <a:fillRect/>
            </a:stretch>
          </a:blipFill>
        </p:spPr>
        <p:txBody>
          <a:bodyPr/>
          <a:lstStyle/>
          <a:p/>
        </p:txBody>
      </p:sp>
      <p:graphicFrame>
        <p:nvGraphicFramePr>
          <p:cNvPr id="4" name="表格 3" title=""/>
          <p:cNvGraphicFramePr>
            <a:graphicFrameLocks noGrp="1"/>
          </p:cNvGraphicFramePr>
          <p:nvPr>
            <p:custDataLst>
              <p:tags r:id="rId7"/>
            </p:custDataLst>
          </p:nvPr>
        </p:nvGraphicFramePr>
        <p:xfrm>
          <a:off x="744855" y="3239770"/>
          <a:ext cx="10568940" cy="3070860"/>
        </p:xfrm>
        <a:graphic>
          <a:graphicData uri="http://schemas.openxmlformats.org/drawingml/2006/table">
            <a:tbl>
              <a:tblPr/>
              <a:tblGrid>
                <a:gridCol w="935990"/>
                <a:gridCol w="2023745"/>
                <a:gridCol w="3921760"/>
                <a:gridCol w="3687445"/>
              </a:tblGrid>
              <a:tr h="511810">
                <a:tc>
                  <a:txBody>
                    <a:bodyPr vert="horz" wrap="square"/>
                    <a:lstStyle/>
                    <a:p>
                      <a:pPr marL="64770" indent="0" algn="ctr">
                        <a:lnSpc>
                          <a:spcPct val="120000"/>
                        </a:lnSpc>
                        <a:spcBef>
                          <a:spcPct val="0"/>
                        </a:spcBef>
                        <a:spcAft>
                          <a:spcPct val="0"/>
                        </a:spcAft>
                      </a:pPr>
                      <a:r>
                        <a:rPr lang="zh-CN" sz="2800" b="1">
                          <a:solidFill>
                            <a:schemeClr val="bg1"/>
                          </a:solidFill>
                          <a:latin typeface="黑体" panose="02010609060101010101" charset="-122"/>
                          <a:ea typeface="黑体" panose="02010609060101010101" charset="-122"/>
                        </a:rPr>
                        <a:t>类型</a:t>
                      </a:r>
                      <a:endParaRPr lang="zh-CN" sz="2800" b="1">
                        <a:solidFill>
                          <a:schemeClr val="bg1"/>
                        </a:solidFill>
                        <a:latin typeface="黑体" panose="02010609060101010101" charset="-122"/>
                        <a:ea typeface="黑体" panose="02010609060101010101" charset="-122"/>
                      </a:endParaRPr>
                    </a:p>
                  </a:txBody>
                  <a:tcPr marL="68580" marR="68580" marT="0" marB="0"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00923F"/>
                    </a:solidFill>
                  </a:tcPr>
                </a:tc>
                <a:tc>
                  <a:txBody>
                    <a:bodyPr vert="horz" wrap="square"/>
                    <a:lstStyle/>
                    <a:p>
                      <a:pPr marL="64770" indent="0" algn="ctr">
                        <a:lnSpc>
                          <a:spcPct val="120000"/>
                        </a:lnSpc>
                        <a:spcBef>
                          <a:spcPct val="0"/>
                        </a:spcBef>
                        <a:spcAft>
                          <a:spcPct val="0"/>
                        </a:spcAft>
                      </a:pPr>
                      <a:r>
                        <a:rPr lang="zh-CN" sz="2800" b="1">
                          <a:solidFill>
                            <a:srgbClr val="FFC000"/>
                          </a:solidFill>
                          <a:latin typeface="黑体" panose="02010609060101010101" charset="-122"/>
                          <a:ea typeface="黑体" panose="02010609060101010101" charset="-122"/>
                        </a:rPr>
                        <a:t>有力无距离</a:t>
                      </a:r>
                      <a:endParaRPr lang="zh-CN" sz="2800" b="1">
                        <a:solidFill>
                          <a:srgbClr val="FFC000"/>
                        </a:solidFill>
                        <a:latin typeface="黑体" panose="02010609060101010101" charset="-122"/>
                        <a:ea typeface="黑体" panose="02010609060101010101" charset="-122"/>
                      </a:endParaRPr>
                    </a:p>
                  </a:txBody>
                  <a:tcPr marL="68580" marR="68580" marT="0" marB="0"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00923F"/>
                    </a:solidFill>
                  </a:tcPr>
                </a:tc>
                <a:tc>
                  <a:txBody>
                    <a:bodyPr vert="horz" wrap="square"/>
                    <a:lstStyle/>
                    <a:p>
                      <a:pPr marL="64770" indent="0" algn="ctr">
                        <a:lnSpc>
                          <a:spcPct val="120000"/>
                        </a:lnSpc>
                        <a:spcBef>
                          <a:spcPct val="0"/>
                        </a:spcBef>
                        <a:spcAft>
                          <a:spcPct val="0"/>
                        </a:spcAft>
                      </a:pPr>
                      <a:r>
                        <a:rPr lang="zh-CN" sz="2800" b="1">
                          <a:solidFill>
                            <a:srgbClr val="FFC000"/>
                          </a:solidFill>
                          <a:latin typeface="黑体" panose="02010609060101010101" charset="-122"/>
                          <a:ea typeface="黑体" panose="02010609060101010101" charset="-122"/>
                        </a:rPr>
                        <a:t>有距离无力</a:t>
                      </a:r>
                      <a:endParaRPr lang="zh-CN" sz="2800" b="1">
                        <a:solidFill>
                          <a:srgbClr val="FFC000"/>
                        </a:solidFill>
                        <a:latin typeface="黑体" panose="02010609060101010101" charset="-122"/>
                        <a:ea typeface="黑体" panose="02010609060101010101" charset="-122"/>
                      </a:endParaRPr>
                    </a:p>
                  </a:txBody>
                  <a:tcPr marL="68580" marR="68580" marT="0" marB="0"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00923F"/>
                    </a:solidFill>
                  </a:tcPr>
                </a:tc>
                <a:tc>
                  <a:txBody>
                    <a:bodyPr vert="horz" wrap="square"/>
                    <a:lstStyle/>
                    <a:p>
                      <a:pPr marL="64770" indent="0" algn="ctr">
                        <a:lnSpc>
                          <a:spcPct val="120000"/>
                        </a:lnSpc>
                        <a:spcBef>
                          <a:spcPct val="0"/>
                        </a:spcBef>
                        <a:spcAft>
                          <a:spcPct val="0"/>
                        </a:spcAft>
                      </a:pPr>
                      <a:r>
                        <a:rPr lang="zh-CN" sz="2800" b="1">
                          <a:solidFill>
                            <a:srgbClr val="FFC000"/>
                          </a:solidFill>
                          <a:latin typeface="黑体" panose="02010609060101010101" charset="-122"/>
                          <a:ea typeface="黑体" panose="02010609060101010101" charset="-122"/>
                        </a:rPr>
                        <a:t>力与距离垂直</a:t>
                      </a:r>
                      <a:endParaRPr lang="zh-CN" sz="2800" b="1">
                        <a:solidFill>
                          <a:srgbClr val="FFC000"/>
                        </a:solidFill>
                        <a:latin typeface="黑体" panose="02010609060101010101" charset="-122"/>
                        <a:ea typeface="黑体" panose="02010609060101010101" charset="-122"/>
                      </a:endParaRPr>
                    </a:p>
                  </a:txBody>
                  <a:tcPr marL="68580" marR="68580" marT="0" marB="0"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solidFill>
                      <a:srgbClr val="00923F"/>
                    </a:solidFill>
                  </a:tcPr>
                </a:tc>
              </a:tr>
              <a:tr h="1023620">
                <a:tc>
                  <a:txBody>
                    <a:bodyPr vert="horz" wrap="square"/>
                    <a:lstStyle/>
                    <a:p>
                      <a:pPr marL="64770" indent="0" algn="ctr">
                        <a:lnSpc>
                          <a:spcPct val="120000"/>
                        </a:lnSpc>
                        <a:spcBef>
                          <a:spcPct val="0"/>
                        </a:spcBef>
                        <a:spcAft>
                          <a:spcPct val="0"/>
                        </a:spcAft>
                      </a:pPr>
                      <a:r>
                        <a:rPr lang="zh-CN" sz="2800" b="1">
                          <a:solidFill>
                            <a:schemeClr val="bg1"/>
                          </a:solidFill>
                          <a:latin typeface="黑体" panose="02010609060101010101" charset="-122"/>
                          <a:ea typeface="黑体" panose="02010609060101010101" charset="-122"/>
                        </a:rPr>
                        <a:t>特点</a:t>
                      </a:r>
                      <a:endParaRPr lang="zh-CN" sz="2800" b="1">
                        <a:solidFill>
                          <a:schemeClr val="bg1"/>
                        </a:solidFill>
                        <a:latin typeface="黑体" panose="02010609060101010101" charset="-122"/>
                        <a:ea typeface="黑体" panose="02010609060101010101" charset="-122"/>
                      </a:endParaRPr>
                    </a:p>
                  </a:txBody>
                  <a:tcPr marL="68580" marR="68580" marT="0" marB="0"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noFill/>
                  </a:tcPr>
                </a:tc>
                <a:tc>
                  <a:txBody>
                    <a:bodyPr vert="horz" wrap="square"/>
                    <a:lstStyle/>
                    <a:p>
                      <a:pPr marL="64770" indent="0" algn="ctr">
                        <a:lnSpc>
                          <a:spcPct val="120000"/>
                        </a:lnSpc>
                        <a:spcBef>
                          <a:spcPct val="0"/>
                        </a:spcBef>
                        <a:spcAft>
                          <a:spcPct val="0"/>
                        </a:spcAft>
                      </a:pPr>
                      <a:r>
                        <a:rPr lang="zh-CN" sz="2800" b="1">
                          <a:solidFill>
                            <a:schemeClr val="bg1"/>
                          </a:solidFill>
                          <a:latin typeface="黑体" panose="02010609060101010101" charset="-122"/>
                          <a:ea typeface="黑体" panose="02010609060101010101" charset="-122"/>
                        </a:rPr>
                        <a:t>物体受力但保持静止</a:t>
                      </a:r>
                      <a:endParaRPr lang="zh-CN" sz="2800" b="1">
                        <a:solidFill>
                          <a:schemeClr val="bg1"/>
                        </a:solidFill>
                        <a:latin typeface="黑体" panose="02010609060101010101" charset="-122"/>
                        <a:ea typeface="黑体" panose="02010609060101010101" charset="-122"/>
                      </a:endParaRPr>
                    </a:p>
                  </a:txBody>
                  <a:tcPr marL="68580" marR="68580" marT="0" marB="0"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noFill/>
                  </a:tcPr>
                </a:tc>
                <a:tc>
                  <a:txBody>
                    <a:bodyPr vert="horz" wrap="square"/>
                    <a:lstStyle/>
                    <a:p>
                      <a:pPr marL="64770" indent="0" algn="ctr">
                        <a:lnSpc>
                          <a:spcPct val="120000"/>
                        </a:lnSpc>
                        <a:spcBef>
                          <a:spcPct val="0"/>
                        </a:spcBef>
                        <a:spcAft>
                          <a:spcPct val="0"/>
                        </a:spcAft>
                      </a:pPr>
                      <a:r>
                        <a:rPr lang="zh-CN" sz="2800" b="1">
                          <a:solidFill>
                            <a:schemeClr val="bg1"/>
                          </a:solidFill>
                          <a:latin typeface="黑体" panose="02010609060101010101" charset="-122"/>
                          <a:ea typeface="黑体" panose="02010609060101010101" charset="-122"/>
                        </a:rPr>
                        <a:t>物体不受力，</a:t>
                      </a:r>
                      <a:endParaRPr lang="zh-CN" sz="2800" b="1">
                        <a:solidFill>
                          <a:schemeClr val="bg1"/>
                        </a:solidFill>
                        <a:latin typeface="黑体" panose="02010609060101010101" charset="-122"/>
                        <a:ea typeface="黑体" panose="02010609060101010101" charset="-122"/>
                      </a:endParaRPr>
                    </a:p>
                    <a:p>
                      <a:pPr marL="64770" indent="0" algn="ctr">
                        <a:lnSpc>
                          <a:spcPct val="120000"/>
                        </a:lnSpc>
                        <a:spcBef>
                          <a:spcPct val="0"/>
                        </a:spcBef>
                        <a:spcAft>
                          <a:spcPct val="0"/>
                        </a:spcAft>
                      </a:pPr>
                      <a:r>
                        <a:rPr lang="zh-CN" sz="2800" b="1">
                          <a:solidFill>
                            <a:schemeClr val="bg1"/>
                          </a:solidFill>
                          <a:latin typeface="黑体" panose="02010609060101010101" charset="-122"/>
                          <a:ea typeface="黑体" panose="02010609060101010101" charset="-122"/>
                        </a:rPr>
                        <a:t>由于惯性而运动</a:t>
                      </a:r>
                      <a:endParaRPr lang="zh-CN" sz="2800" b="1">
                        <a:solidFill>
                          <a:schemeClr val="bg1"/>
                        </a:solidFill>
                        <a:latin typeface="黑体" panose="02010609060101010101" charset="-122"/>
                        <a:ea typeface="黑体" panose="02010609060101010101" charset="-122"/>
                      </a:endParaRPr>
                    </a:p>
                  </a:txBody>
                  <a:tcPr marL="68580" marR="68580" marT="0" marB="0"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noFill/>
                  </a:tcPr>
                </a:tc>
                <a:tc>
                  <a:txBody>
                    <a:bodyPr vert="horz" wrap="square"/>
                    <a:lstStyle/>
                    <a:p>
                      <a:pPr marL="64770" indent="0" algn="ctr">
                        <a:lnSpc>
                          <a:spcPct val="120000"/>
                        </a:lnSpc>
                        <a:spcBef>
                          <a:spcPct val="0"/>
                        </a:spcBef>
                        <a:spcAft>
                          <a:spcPct val="0"/>
                        </a:spcAft>
                      </a:pPr>
                      <a:r>
                        <a:rPr lang="zh-CN" sz="2800" b="1">
                          <a:solidFill>
                            <a:schemeClr val="bg1"/>
                          </a:solidFill>
                          <a:latin typeface="黑体" panose="02010609060101010101" charset="-122"/>
                          <a:ea typeface="黑体" panose="02010609060101010101" charset="-122"/>
                        </a:rPr>
                        <a:t>物体受力方向与运动方向垂直</a:t>
                      </a:r>
                      <a:endParaRPr lang="zh-CN" sz="2800" b="1">
                        <a:solidFill>
                          <a:schemeClr val="bg1"/>
                        </a:solidFill>
                        <a:latin typeface="黑体" panose="02010609060101010101" charset="-122"/>
                        <a:ea typeface="黑体" panose="02010609060101010101" charset="-122"/>
                      </a:endParaRPr>
                    </a:p>
                  </a:txBody>
                  <a:tcPr marL="68580" marR="68580" marT="0" marB="0"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noFill/>
                  </a:tcPr>
                </a:tc>
              </a:tr>
              <a:tr h="1535430">
                <a:tc>
                  <a:txBody>
                    <a:bodyPr vert="horz" wrap="square"/>
                    <a:lstStyle/>
                    <a:p>
                      <a:pPr marL="64770" indent="0" algn="ctr">
                        <a:lnSpc>
                          <a:spcPct val="120000"/>
                        </a:lnSpc>
                        <a:spcBef>
                          <a:spcPct val="0"/>
                        </a:spcBef>
                        <a:spcAft>
                          <a:spcPct val="0"/>
                        </a:spcAft>
                      </a:pPr>
                      <a:r>
                        <a:rPr lang="zh-CN" sz="2800" b="1">
                          <a:solidFill>
                            <a:schemeClr val="bg1"/>
                          </a:solidFill>
                          <a:latin typeface="黑体" panose="02010609060101010101" charset="-122"/>
                          <a:ea typeface="黑体" panose="02010609060101010101" charset="-122"/>
                        </a:rPr>
                        <a:t>举例</a:t>
                      </a:r>
                      <a:endParaRPr lang="zh-CN" sz="2800" b="1">
                        <a:solidFill>
                          <a:schemeClr val="bg1"/>
                        </a:solidFill>
                        <a:latin typeface="黑体" panose="02010609060101010101" charset="-122"/>
                        <a:ea typeface="黑体" panose="02010609060101010101" charset="-122"/>
                      </a:endParaRPr>
                    </a:p>
                  </a:txBody>
                  <a:tcPr marL="68580" marR="68580" marT="0" marB="0"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noFill/>
                  </a:tcPr>
                </a:tc>
                <a:tc>
                  <a:txBody>
                    <a:bodyPr vert="horz" wrap="square"/>
                    <a:lstStyle/>
                    <a:p>
                      <a:pPr marL="64770" indent="0" algn="ctr">
                        <a:lnSpc>
                          <a:spcPct val="120000"/>
                        </a:lnSpc>
                        <a:spcBef>
                          <a:spcPct val="0"/>
                        </a:spcBef>
                        <a:spcAft>
                          <a:spcPct val="0"/>
                        </a:spcAft>
                      </a:pPr>
                      <a:r>
                        <a:rPr lang="zh-CN" sz="2800" b="1">
                          <a:solidFill>
                            <a:srgbClr val="FFC000"/>
                          </a:solidFill>
                          <a:latin typeface="黑体" panose="02010609060101010101" charset="-122"/>
                          <a:ea typeface="黑体" panose="02010609060101010101" charset="-122"/>
                        </a:rPr>
                        <a:t>搬而未起、推而未动</a:t>
                      </a:r>
                      <a:endParaRPr lang="zh-CN" sz="2800" b="1">
                        <a:solidFill>
                          <a:srgbClr val="FFC000"/>
                        </a:solidFill>
                        <a:latin typeface="黑体" panose="02010609060101010101" charset="-122"/>
                        <a:ea typeface="黑体" panose="02010609060101010101" charset="-122"/>
                      </a:endParaRPr>
                    </a:p>
                  </a:txBody>
                  <a:tcPr marL="68580" marR="68580" marT="0" marB="0"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noFill/>
                  </a:tcPr>
                </a:tc>
                <a:tc>
                  <a:txBody>
                    <a:bodyPr vert="horz" wrap="square"/>
                    <a:lstStyle/>
                    <a:p>
                      <a:pPr marL="64770" indent="0" algn="ctr">
                        <a:lnSpc>
                          <a:spcPct val="120000"/>
                        </a:lnSpc>
                        <a:spcBef>
                          <a:spcPct val="0"/>
                        </a:spcBef>
                        <a:spcAft>
                          <a:spcPct val="0"/>
                        </a:spcAft>
                      </a:pPr>
                      <a:r>
                        <a:rPr lang="zh-CN" sz="2800" b="1">
                          <a:solidFill>
                            <a:srgbClr val="FFC000"/>
                          </a:solidFill>
                          <a:latin typeface="黑体" panose="02010609060101010101" charset="-122"/>
                          <a:ea typeface="黑体" panose="02010609060101010101" charset="-122"/>
                        </a:rPr>
                        <a:t>踢足球后足球向前运动</a:t>
                      </a:r>
                      <a:r>
                        <a:rPr lang="zh-CN" sz="2800" b="1">
                          <a:solidFill>
                            <a:schemeClr val="bg1"/>
                          </a:solidFill>
                          <a:latin typeface="黑体" panose="02010609060101010101" charset="-122"/>
                          <a:ea typeface="黑体" panose="02010609060101010101" charset="-122"/>
                        </a:rPr>
                        <a:t>，人对足球不做功</a:t>
                      </a:r>
                      <a:endParaRPr lang="zh-CN" sz="2800" b="1">
                        <a:solidFill>
                          <a:schemeClr val="bg1"/>
                        </a:solidFill>
                        <a:latin typeface="黑体" panose="02010609060101010101" charset="-122"/>
                        <a:ea typeface="黑体" panose="02010609060101010101" charset="-122"/>
                      </a:endParaRPr>
                    </a:p>
                  </a:txBody>
                  <a:tcPr marL="68580" marR="68580" marT="0" marB="0"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noFill/>
                  </a:tcPr>
                </a:tc>
                <a:tc>
                  <a:txBody>
                    <a:bodyPr vert="horz" wrap="square"/>
                    <a:lstStyle/>
                    <a:p>
                      <a:pPr marL="64770" indent="0" algn="ctr">
                        <a:lnSpc>
                          <a:spcPct val="120000"/>
                        </a:lnSpc>
                        <a:spcBef>
                          <a:spcPct val="0"/>
                        </a:spcBef>
                        <a:spcAft>
                          <a:spcPct val="0"/>
                        </a:spcAft>
                      </a:pPr>
                      <a:r>
                        <a:rPr lang="zh-CN" sz="2800" b="1">
                          <a:solidFill>
                            <a:srgbClr val="FFC000"/>
                          </a:solidFill>
                          <a:latin typeface="黑体" panose="02010609060101010101" charset="-122"/>
                          <a:ea typeface="黑体" panose="02010609060101010101" charset="-122"/>
                        </a:rPr>
                        <a:t>人提着水桶水平前进</a:t>
                      </a:r>
                      <a:r>
                        <a:rPr lang="zh-CN" sz="2800" b="1">
                          <a:solidFill>
                            <a:schemeClr val="bg1"/>
                          </a:solidFill>
                          <a:latin typeface="黑体" panose="02010609060101010101" charset="-122"/>
                          <a:ea typeface="黑体" panose="02010609060101010101" charset="-122"/>
                        </a:rPr>
                        <a:t>，提水桶的力和水桶的重力均不做功</a:t>
                      </a:r>
                      <a:endParaRPr lang="zh-CN" sz="2800" b="1">
                        <a:solidFill>
                          <a:schemeClr val="bg1"/>
                        </a:solidFill>
                        <a:latin typeface="黑体" panose="02010609060101010101" charset="-122"/>
                        <a:ea typeface="黑体" panose="02010609060101010101" charset="-122"/>
                      </a:endParaRPr>
                    </a:p>
                  </a:txBody>
                  <a:tcPr marL="68580" marR="68580" marT="0" marB="0" anchor="ctr">
                    <a:lnL w="12700">
                      <a:solidFill>
                        <a:schemeClr val="bg1"/>
                      </a:solidFill>
                      <a:prstDash val="solid"/>
                    </a:lnL>
                    <a:lnR w="12700">
                      <a:solidFill>
                        <a:schemeClr val="bg1"/>
                      </a:solidFill>
                      <a:prstDash val="solid"/>
                    </a:lnR>
                    <a:lnT w="12700">
                      <a:solidFill>
                        <a:schemeClr val="bg1"/>
                      </a:solidFill>
                      <a:prstDash val="solid"/>
                    </a:lnT>
                    <a:lnB w="12700">
                      <a:solidFill>
                        <a:schemeClr val="bg1"/>
                      </a:solidFill>
                      <a:prstDash val="solid"/>
                    </a:lnB>
                    <a:noFill/>
                  </a:tcPr>
                </a:tc>
              </a:tr>
            </a:tbl>
          </a:graphicData>
        </a:graphic>
      </p:graphicFrame>
      <p:sp>
        <p:nvSpPr>
          <p:cNvPr id="14338" name="AutoShape 16" title=""/>
          <p:cNvSpPr/>
          <p:nvPr>
            <p:custDataLst>
              <p:tags r:id="rId8"/>
            </p:custDataLst>
          </p:nvPr>
        </p:nvSpPr>
        <p:spPr>
          <a:xfrm>
            <a:off x="4553585" y="1513840"/>
            <a:ext cx="171450" cy="833120"/>
          </a:xfrm>
          <a:prstGeom prst="leftBrace">
            <a:avLst>
              <a:gd name="adj1" fmla="val 68169"/>
              <a:gd name="adj2" fmla="val 50000"/>
            </a:avLst>
          </a:prstGeom>
          <a:noFill/>
          <a:ln w="28575" cap="flat" cmpd="sng">
            <a:solidFill>
              <a:srgbClr val="FEFEFE"/>
            </a:solidFill>
            <a:prstDash val="solid"/>
            <a:headEnd type="none" w="med" len="med"/>
            <a:tailEnd type="none" w="med" len="med"/>
          </a:ln>
        </p:spPr>
        <p:txBody>
          <a:bodyPr wrap="none" anchor="ctr"/>
          <a:lstStyle/>
          <a:p>
            <a:endParaRPr lang="zh-CN" altLang="en-US" sz="2800" b="1">
              <a:latin typeface="Times New Roman" panose="02020603050405020304" charset="0"/>
              <a:ea typeface="黑体" panose="02010609060101010101" charset="-122"/>
              <a:cs typeface="Times New Roman" panose="02020603050405020304" charset="0"/>
            </a:endParaRPr>
          </a:p>
        </p:txBody>
      </p:sp>
      <p:sp>
        <p:nvSpPr>
          <p:cNvPr id="6" name="文本框 5" title=""/>
          <p:cNvSpPr txBox="1"/>
          <p:nvPr/>
        </p:nvSpPr>
        <p:spPr>
          <a:xfrm>
            <a:off x="744855" y="1669415"/>
            <a:ext cx="3808095" cy="521970"/>
          </a:xfrm>
          <a:prstGeom prst="rect">
            <a:avLst/>
          </a:prstGeom>
          <a:noFill/>
        </p:spPr>
        <p:txBody>
          <a:bodyPr wrap="square" rtlCol="0" anchor="t">
            <a:spAutoFit/>
          </a:bodyPr>
          <a:lstStyle/>
          <a:p>
            <a:pPr marL="0" indent="0" algn="just" defTabSz="266700">
              <a:spcAft>
                <a:spcPct val="0"/>
              </a:spcAft>
            </a:pP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1. </a:t>
            </a:r>
            <a:r>
              <a:rPr lang="zh-CN" altLang="en-US" sz="2800" b="1">
                <a:solidFill>
                  <a:srgbClr val="FFC000"/>
                </a:solidFill>
                <a:latin typeface="黑体" panose="02010609060101010101" charset="-122"/>
                <a:ea typeface="黑体" panose="02010609060101010101" charset="-122"/>
                <a:cs typeface="黑体" panose="02010609060101010101" charset="-122"/>
                <a:sym typeface="+mn-ea"/>
              </a:rPr>
              <a:t>做功的两个必要因素</a:t>
            </a:r>
            <a:endParaRPr lang="zh-CN" altLang="en-US" sz="2800" b="1">
              <a:solidFill>
                <a:srgbClr val="FFC000"/>
              </a:solidFill>
              <a:latin typeface="黑体" panose="02010609060101010101" charset="-122"/>
              <a:ea typeface="黑体" panose="02010609060101010101" charset="-122"/>
              <a:cs typeface="黑体" panose="02010609060101010101" charset="-122"/>
              <a:sym typeface="+mn-ea"/>
            </a:endParaRPr>
          </a:p>
        </p:txBody>
      </p:sp>
      <p:sp>
        <p:nvSpPr>
          <p:cNvPr id="7" name="文本框 6" title=""/>
          <p:cNvSpPr txBox="1"/>
          <p:nvPr/>
        </p:nvSpPr>
        <p:spPr>
          <a:xfrm>
            <a:off x="4747260" y="1397000"/>
            <a:ext cx="6096000" cy="521970"/>
          </a:xfrm>
          <a:prstGeom prst="rect">
            <a:avLst/>
          </a:prstGeom>
          <a:noFill/>
        </p:spPr>
        <p:txBody>
          <a:bodyPr wrap="square" rtlCol="0" anchor="t">
            <a:spAutoFit/>
          </a:bodyPr>
          <a:lstStyle/>
          <a:p>
            <a:r>
              <a:rPr lang="zh-CN" altLang="en-US" sz="2800" b="1">
                <a:solidFill>
                  <a:schemeClr val="bg1"/>
                </a:solidFill>
                <a:latin typeface="黑体" panose="02010609060101010101" charset="-122"/>
                <a:ea typeface="黑体" panose="02010609060101010101" charset="-122"/>
                <a:sym typeface="+mn-ea"/>
              </a:rPr>
              <a:t>作用在物体上的</a:t>
            </a:r>
            <a:r>
              <a:rPr lang="zh-CN" altLang="en-US" sz="2800" b="1">
                <a:solidFill>
                  <a:srgbClr val="FFC000"/>
                </a:solidFill>
                <a:latin typeface="黑体" panose="02010609060101010101" charset="-122"/>
                <a:ea typeface="黑体" panose="02010609060101010101" charset="-122"/>
                <a:sym typeface="+mn-ea"/>
              </a:rPr>
              <a:t>力</a:t>
            </a:r>
            <a:endParaRPr lang="zh-CN" altLang="en-US" sz="2800" b="1">
              <a:solidFill>
                <a:srgbClr val="FFC000"/>
              </a:solidFill>
              <a:latin typeface="黑体" panose="02010609060101010101" charset="-122"/>
              <a:ea typeface="黑体" panose="02010609060101010101" charset="-122"/>
              <a:sym typeface="+mn-ea"/>
            </a:endParaRPr>
          </a:p>
        </p:txBody>
      </p:sp>
      <p:sp>
        <p:nvSpPr>
          <p:cNvPr id="8" name="文本框 7" title=""/>
          <p:cNvSpPr txBox="1"/>
          <p:nvPr/>
        </p:nvSpPr>
        <p:spPr>
          <a:xfrm>
            <a:off x="4756150" y="1983740"/>
            <a:ext cx="6096000" cy="521970"/>
          </a:xfrm>
          <a:prstGeom prst="rect">
            <a:avLst/>
          </a:prstGeom>
          <a:noFill/>
        </p:spPr>
        <p:txBody>
          <a:bodyPr wrap="square" rtlCol="0" anchor="t">
            <a:spAutoFit/>
          </a:bodyPr>
          <a:lstStyle/>
          <a:p>
            <a:pPr marL="0" indent="0" algn="just" defTabSz="266700">
              <a:spcAft>
                <a:spcPct val="0"/>
              </a:spcAft>
            </a:pPr>
            <a:r>
              <a:rPr lang="zh-CN" altLang="en-US" sz="2800" b="1">
                <a:solidFill>
                  <a:schemeClr val="bg1"/>
                </a:solidFill>
                <a:latin typeface="黑体" panose="02010609060101010101" charset="-122"/>
                <a:ea typeface="黑体" panose="02010609060101010101" charset="-122"/>
                <a:sym typeface="+mn-ea"/>
              </a:rPr>
              <a:t>物体在这个</a:t>
            </a:r>
            <a:r>
              <a:rPr lang="zh-CN" altLang="en-US" sz="2800" b="1">
                <a:solidFill>
                  <a:srgbClr val="FFC000"/>
                </a:solidFill>
                <a:latin typeface="黑体" panose="02010609060101010101" charset="-122"/>
                <a:ea typeface="黑体" panose="02010609060101010101" charset="-122"/>
                <a:sym typeface="+mn-ea"/>
              </a:rPr>
              <a:t>力的方向上移动一段距离</a:t>
            </a:r>
            <a:endParaRPr lang="zh-CN" altLang="en-US" sz="2800" b="1">
              <a:solidFill>
                <a:srgbClr val="FFC000"/>
              </a:solidFill>
              <a:latin typeface="黑体" panose="02010609060101010101" charset="-122"/>
              <a:ea typeface="黑体" panose="02010609060101010101" charset="-122"/>
              <a:sym typeface="+mn-ea"/>
            </a:endParaRPr>
          </a:p>
        </p:txBody>
      </p:sp>
      <p:sp>
        <p:nvSpPr>
          <p:cNvPr id="9" name="文本框 8" title=""/>
          <p:cNvSpPr txBox="1"/>
          <p:nvPr/>
        </p:nvSpPr>
        <p:spPr>
          <a:xfrm>
            <a:off x="1099820" y="2105025"/>
            <a:ext cx="3557270" cy="521970"/>
          </a:xfrm>
          <a:prstGeom prst="rect">
            <a:avLst/>
          </a:prstGeom>
          <a:noFill/>
        </p:spPr>
        <p:txBody>
          <a:bodyPr wrap="square" rtlCol="0" anchor="t">
            <a:spAutoFit/>
          </a:bodyPr>
          <a:lstStyle/>
          <a:p>
            <a:r>
              <a:rPr lang="en-US" altLang="zh-CN" sz="2800" b="1">
                <a:solidFill>
                  <a:schemeClr val="bg1"/>
                </a:solidFill>
                <a:latin typeface="宋体" panose="02010600030101010101" pitchFamily="2" charset="-122"/>
                <a:cs typeface="宋体" panose="02010600030101010101" pitchFamily="2" charset="-122"/>
                <a:sym typeface="+mn-ea"/>
              </a:rPr>
              <a:t> (</a:t>
            </a:r>
            <a:r>
              <a:rPr lang="zh-CN" altLang="en-US" sz="2800" b="1">
                <a:solidFill>
                  <a:schemeClr val="bg1"/>
                </a:solidFill>
                <a:latin typeface="宋体" panose="02010600030101010101" pitchFamily="2" charset="-122"/>
                <a:cs typeface="宋体" panose="02010600030101010101" pitchFamily="2" charset="-122"/>
                <a:sym typeface="+mn-ea"/>
              </a:rPr>
              <a:t>两者缺一不可</a:t>
            </a:r>
            <a:r>
              <a:rPr lang="en-US" altLang="zh-CN" sz="2800" b="1">
                <a:solidFill>
                  <a:schemeClr val="bg1"/>
                </a:solidFill>
                <a:latin typeface="宋体" panose="02010600030101010101" pitchFamily="2" charset="-122"/>
                <a:cs typeface="宋体" panose="02010600030101010101" pitchFamily="2" charset="-122"/>
                <a:sym typeface="+mn-ea"/>
              </a:rPr>
              <a:t>)  </a:t>
            </a:r>
            <a:endParaRPr lang="en-US" altLang="zh-CN" sz="2800" b="1">
              <a:solidFill>
                <a:schemeClr val="bg1"/>
              </a:solidFill>
              <a:latin typeface="宋体" panose="02010600030101010101" pitchFamily="2" charset="-122"/>
              <a:cs typeface="宋体" panose="02010600030101010101" pitchFamily="2" charset="-122"/>
              <a:sym typeface="+mn-ea"/>
            </a:endParaRPr>
          </a:p>
        </p:txBody>
      </p:sp>
      <p:sp>
        <p:nvSpPr>
          <p:cNvPr id="10" name="文本框 9" title=""/>
          <p:cNvSpPr txBox="1"/>
          <p:nvPr/>
        </p:nvSpPr>
        <p:spPr>
          <a:xfrm>
            <a:off x="753110" y="2726690"/>
            <a:ext cx="6096000" cy="521970"/>
          </a:xfrm>
          <a:prstGeom prst="rect">
            <a:avLst/>
          </a:prstGeom>
          <a:noFill/>
        </p:spPr>
        <p:txBody>
          <a:bodyPr wrap="square" rtlCol="0" anchor="t">
            <a:spAutoFit/>
          </a:bodyPr>
          <a:lstStyle/>
          <a:p>
            <a:r>
              <a:rPr lang="zh-CN" altLang="en-US" sz="2800" b="1">
                <a:solidFill>
                  <a:schemeClr val="bg1"/>
                </a:solidFill>
                <a:latin typeface="Times New Roman" panose="02020603050405020304" charset="0"/>
                <a:ea typeface="黑体" panose="02010609060101010101" charset="-122"/>
                <a:cs typeface="Times New Roman" panose="02020603050405020304" charset="0"/>
              </a:rPr>
              <a:t>2.</a:t>
            </a:r>
            <a:r>
              <a:rPr lang="en-US" altLang="zh-CN" sz="2800" b="1">
                <a:solidFill>
                  <a:schemeClr val="bg1"/>
                </a:solidFill>
                <a:latin typeface="Times New Roman" panose="02020603050405020304" charset="0"/>
                <a:ea typeface="黑体" panose="02010609060101010101" charset="-122"/>
                <a:cs typeface="Times New Roman" panose="02020603050405020304" charset="0"/>
              </a:rPr>
              <a:t> </a:t>
            </a:r>
            <a:r>
              <a:rPr lang="zh-CN" altLang="en-US" sz="2800" b="1">
                <a:solidFill>
                  <a:srgbClr val="FFC000"/>
                </a:solidFill>
                <a:latin typeface="Times New Roman" panose="02020603050405020304" charset="0"/>
                <a:ea typeface="黑体" panose="02010609060101010101" charset="-122"/>
                <a:cs typeface="Times New Roman" panose="02020603050405020304" charset="0"/>
              </a:rPr>
              <a:t>不做功</a:t>
            </a:r>
            <a:r>
              <a:rPr lang="zh-CN" altLang="en-US" sz="2800" b="1">
                <a:solidFill>
                  <a:schemeClr val="bg1"/>
                </a:solidFill>
                <a:latin typeface="Times New Roman" panose="02020603050405020304" charset="0"/>
                <a:ea typeface="黑体" panose="02010609060101010101" charset="-122"/>
                <a:cs typeface="Times New Roman" panose="02020603050405020304" charset="0"/>
              </a:rPr>
              <a:t>的三种情况</a:t>
            </a:r>
            <a:endParaRPr lang="zh-CN" altLang="en-US" sz="2800" b="1">
              <a:solidFill>
                <a:schemeClr val="bg1"/>
              </a:solidFill>
              <a:latin typeface="Times New Roman" panose="02020603050405020304" charset="0"/>
              <a:ea typeface="黑体" panose="02010609060101010101"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5" fill="hold" grpId="0" nodeType="clickEffect">
                                  <p:stCondLst>
                                    <p:cond delay="0"/>
                                  </p:stCondLst>
                                  <p:childTnLst>
                                    <p:set>
                                      <p:cBhvr>
                                        <p:cTn id="11" dur="1" fill="hold">
                                          <p:stCondLst>
                                            <p:cond delay="0"/>
                                          </p:stCondLst>
                                        </p:cTn>
                                        <p:tgtEl>
                                          <p:spTgt spid="14338"/>
                                        </p:tgtEl>
                                        <p:attrNameLst>
                                          <p:attrName>style.visibility</p:attrName>
                                        </p:attrNameLst>
                                      </p:cBhvr>
                                      <p:to>
                                        <p:strVal val="visible"/>
                                      </p:to>
                                    </p:set>
                                    <p:animEffect transition="in" filter="blinds(vertical)">
                                      <p:cBhvr>
                                        <p:cTn id="12" dur="500"/>
                                        <p:tgtEl>
                                          <p:spTgt spid="1433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par>
                                <p:cTn id="18" presetID="22" presetClass="entr" presetSubtype="8" fill="hold" grpId="0"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ipe(left)">
                                      <p:cBhvr>
                                        <p:cTn id="20" dur="500"/>
                                        <p:tgtEl>
                                          <p:spTgt spid="8"/>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9"/>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wipe(left)">
                                      <p:cBhvr>
                                        <p:cTn id="29" dur="500"/>
                                        <p:tgtEl>
                                          <p:spTgt spid="10"/>
                                        </p:tgtEl>
                                      </p:cBhvr>
                                    </p:animEffect>
                                  </p:childTnLst>
                                </p:cTn>
                              </p:par>
                            </p:childTnLst>
                          </p:cTn>
                        </p:par>
                      </p:childTnLst>
                    </p:cTn>
                  </p:par>
                  <p:par>
                    <p:cTn id="30" fill="hold" nodeType="clickPar">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nimBg="1"/>
      <p:bldP spid="6" grpId="0"/>
      <p:bldP spid="7" grpId="0"/>
      <p:bldP spid="8" grpId="0"/>
      <p:bldP spid="9" grpId="0"/>
      <p:bldP spid="10"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grpSp>
        <p:nvGrpSpPr>
          <p:cNvPr id="5" name="组合 4" title=""/>
          <p:cNvGrpSpPr/>
          <p:nvPr/>
        </p:nvGrpSpPr>
        <p:grpSpPr>
          <a:xfrm>
            <a:off x="528320" y="681355"/>
            <a:ext cx="11396980" cy="588645"/>
            <a:chOff x="-440" y="1017"/>
            <a:chExt cx="17948" cy="927"/>
          </a:xfrm>
        </p:grpSpPr>
        <p:grpSp>
          <p:nvGrpSpPr>
            <p:cNvPr id="6" name="组合 5"/>
            <p:cNvGrpSpPr/>
            <p:nvPr>
              <p:custDataLst>
                <p:tags r:id="rId2"/>
              </p:custDataLst>
            </p:nvPr>
          </p:nvGrpSpPr>
          <p:grpSpPr>
            <a:xfrm>
              <a:off x="-440" y="1079"/>
              <a:ext cx="17948" cy="849"/>
              <a:chOff x="-1770" y="1319"/>
              <a:chExt cx="17948" cy="849"/>
            </a:xfrm>
          </p:grpSpPr>
          <p:sp>
            <p:nvSpPr>
              <p:cNvPr id="7" name="矩形 6"/>
              <p:cNvSpPr/>
              <p:nvPr>
                <p:custDataLst>
                  <p:tags r:id="rId3"/>
                </p:custDataLst>
              </p:nvPr>
            </p:nvSpPr>
            <p:spPr>
              <a:xfrm>
                <a:off x="-1770" y="1319"/>
                <a:ext cx="1770" cy="849"/>
              </a:xfrm>
              <a:prstGeom prst="rect">
                <a:avLst/>
              </a:prstGeom>
              <a:solidFill>
                <a:srgbClr val="1999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800" b="1">
                    <a:solidFill>
                      <a:schemeClr val="bg1"/>
                    </a:solidFill>
                    <a:latin typeface="黑体" panose="02010609060101010101" charset="-122"/>
                    <a:ea typeface="黑体" panose="02010609060101010101" charset="-122"/>
                    <a:cs typeface="Times New Roman" panose="02020603050405020304" charset="0"/>
                    <a:sym typeface="+mn-ea"/>
                  </a:rPr>
                  <a:t>情境</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4</a:t>
                </a:r>
                <a:endPar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endParaRPr>
              </a:p>
            </p:txBody>
          </p:sp>
          <p:sp>
            <p:nvSpPr>
              <p:cNvPr id="17" name="矩形 16"/>
              <p:cNvSpPr/>
              <p:nvPr>
                <p:custDataLst>
                  <p:tags r:id="rId4"/>
                </p:custDataLst>
              </p:nvPr>
            </p:nvSpPr>
            <p:spPr>
              <a:xfrm>
                <a:off x="117" y="1319"/>
                <a:ext cx="187" cy="849"/>
              </a:xfrm>
              <a:prstGeom prst="rect">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lt1"/>
                  </a:solidFill>
                </a:endParaRPr>
              </a:p>
            </p:txBody>
          </p:sp>
          <p:sp>
            <p:nvSpPr>
              <p:cNvPr id="18" name="半闭框 17"/>
              <p:cNvSpPr/>
              <p:nvPr>
                <p:custDataLst>
                  <p:tags r:id="rId5"/>
                </p:custDataLst>
              </p:nvPr>
            </p:nvSpPr>
            <p:spPr>
              <a:xfrm rot="8100000">
                <a:off x="15636" y="1524"/>
                <a:ext cx="449" cy="449"/>
              </a:xfrm>
              <a:prstGeom prst="halfFrame">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dk1"/>
                  </a:solidFill>
                </a:endParaRPr>
              </a:p>
            </p:txBody>
          </p:sp>
          <p:sp>
            <p:nvSpPr>
              <p:cNvPr id="22" name="半闭框 21"/>
              <p:cNvSpPr/>
              <p:nvPr>
                <p:custDataLst>
                  <p:tags r:id="rId6"/>
                </p:custDataLst>
              </p:nvPr>
            </p:nvSpPr>
            <p:spPr>
              <a:xfrm rot="8100000">
                <a:off x="15325" y="1524"/>
                <a:ext cx="449" cy="449"/>
              </a:xfrm>
              <a:prstGeom prst="halfFrame">
                <a:avLst/>
              </a:prstGeom>
              <a:solidFill>
                <a:srgbClr val="22A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dk1"/>
                  </a:solidFill>
                </a:endParaRPr>
              </a:p>
            </p:txBody>
          </p:sp>
          <p:cxnSp>
            <p:nvCxnSpPr>
              <p:cNvPr id="2" name="直接连接符 1"/>
              <p:cNvCxnSpPr/>
              <p:nvPr>
                <p:custDataLst>
                  <p:tags r:id="rId7"/>
                </p:custDataLst>
              </p:nvPr>
            </p:nvCxnSpPr>
            <p:spPr>
              <a:xfrm flipV="1">
                <a:off x="701" y="2140"/>
                <a:ext cx="15477" cy="0"/>
              </a:xfrm>
              <a:prstGeom prst="line">
                <a:avLst/>
              </a:prstGeom>
              <a:ln w="25400">
                <a:solidFill>
                  <a:srgbClr val="19994B"/>
                </a:solidFill>
              </a:ln>
            </p:spPr>
            <p:style>
              <a:lnRef idx="1">
                <a:schemeClr val="accent1"/>
              </a:lnRef>
              <a:fillRef idx="0">
                <a:schemeClr val="accent1"/>
              </a:fillRef>
              <a:effectRef idx="0">
                <a:schemeClr val="accent1"/>
              </a:effectRef>
              <a:fontRef idx="minor">
                <a:schemeClr val="tx1"/>
              </a:fontRef>
            </p:style>
          </p:cxnSp>
        </p:grpSp>
        <p:sp>
          <p:nvSpPr>
            <p:cNvPr id="24" name="Title 6"/>
            <p:cNvSpPr txBox="1"/>
            <p:nvPr>
              <p:custDataLst>
                <p:tags r:id="rId8"/>
              </p:custDataLst>
            </p:nvPr>
          </p:nvSpPr>
          <p:spPr>
            <a:xfrm>
              <a:off x="1874" y="1017"/>
              <a:ext cx="14921" cy="927"/>
            </a:xfrm>
            <a:prstGeom prst="rect">
              <a:avLst/>
            </a:prstGeom>
            <a:noFill/>
            <a:ln w="3175">
              <a:noFill/>
              <a:prstDash val="dash"/>
            </a:ln>
            <a:extLst>
              <a:ext uri="{909E8E84-426E-40DD-AFC4-6F175D3DCCD1}">
                <a14:hiddenFill xmlns:a14="http://schemas.microsoft.com/office/drawing/2010/main">
                  <a:solidFill>
                    <a:schemeClr val="bg2"/>
                  </a:solidFill>
                </a14:hiddenFill>
              </a:ext>
            </a:extLst>
          </p:spPr>
          <p:txBody>
            <a:bodyPr wrap="square" lIns="72000" tIns="36195" rIns="72000" bIns="36195" anchor="t" anchorCtr="0">
              <a:spAutoFit/>
            </a:bodyPr>
            <a:lstStyle>
              <a:lvl1pPr algn="l" defTabSz="913765" rtl="0" eaLnBrk="1" latinLnBrk="0" hangingPunct="1">
                <a:lnSpc>
                  <a:spcPct val="90000"/>
                </a:lnSpc>
                <a:spcBef>
                  <a:spcPct val="0"/>
                </a:spcBef>
                <a:buNone/>
                <a:defRPr lang="en-US" sz="2745" b="0" kern="1200" cap="none" spc="-49" baseline="0" smtClean="0">
                  <a:ln w="3175">
                    <a:noFill/>
                  </a:ln>
                  <a:solidFill>
                    <a:schemeClr val="tx1"/>
                  </a:solidFill>
                  <a:effectLst/>
                  <a:latin typeface="+mj-lt"/>
                  <a:ea typeface="+mn-ea"/>
                  <a:cs typeface="Segoe UI" panose="020b0502040204020203" pitchFamily="34" charset="0"/>
                </a:defRPr>
              </a:lvl1pPr>
            </a:lstStyle>
            <a:p>
              <a:pPr algn="l">
                <a:lnSpc>
                  <a:spcPct val="120000"/>
                </a:lnSpc>
              </a:pPr>
              <a:r>
                <a:rPr sz="2800" b="1" spc="-100">
                  <a:solidFill>
                    <a:srgbClr val="00923F"/>
                  </a:solidFill>
                  <a:uFillTx/>
                  <a:latin typeface="Times New Roman" panose="02020603050405020304" charset="0"/>
                  <a:ea typeface="黑体" panose="02010609060101010101" charset="-122"/>
                  <a:cs typeface="Times New Roman" panose="02020603050405020304" charset="0"/>
                  <a:sym typeface="+mn-ea"/>
                </a:rPr>
                <a:t>小明在引体向上比赛中，突破自我，取得好成绩</a:t>
              </a:r>
              <a:endParaRPr sz="2800" b="1" spc="-100">
                <a:solidFill>
                  <a:srgbClr val="00923F"/>
                </a:solidFill>
                <a:uFillTx/>
                <a:latin typeface="Times New Roman" panose="02020603050405020304" charset="0"/>
                <a:ea typeface="黑体" panose="02010609060101010101" charset="-122"/>
                <a:cs typeface="Times New Roman" panose="02020603050405020304" charset="0"/>
                <a:sym typeface="+mn-ea"/>
              </a:endParaRPr>
            </a:p>
          </p:txBody>
        </p:sp>
      </p:grpSp>
      <p:grpSp>
        <p:nvGrpSpPr>
          <p:cNvPr id="11" name="组合 10" title=""/>
          <p:cNvGrpSpPr/>
          <p:nvPr/>
        </p:nvGrpSpPr>
        <p:grpSpPr>
          <a:xfrm>
            <a:off x="278130" y="1440180"/>
            <a:ext cx="7960995" cy="623570"/>
            <a:chOff x="438" y="2268"/>
            <a:chExt cx="12537" cy="982"/>
          </a:xfrm>
        </p:grpSpPr>
        <p:grpSp>
          <p:nvGrpSpPr>
            <p:cNvPr id="8" name="组合 7"/>
            <p:cNvGrpSpPr/>
            <p:nvPr/>
          </p:nvGrpSpPr>
          <p:grpSpPr>
            <a:xfrm>
              <a:off x="438" y="2268"/>
              <a:ext cx="3257" cy="982"/>
              <a:chOff x="437" y="3488"/>
              <a:chExt cx="3257" cy="982"/>
            </a:xfrm>
          </p:grpSpPr>
          <p:sp>
            <p:nvSpPr>
              <p:cNvPr id="28" name="文本框 27"/>
              <p:cNvSpPr txBox="1"/>
              <p:nvPr>
                <p:custDataLst>
                  <p:tags r:id="rId9"/>
                </p:custDataLst>
              </p:nvPr>
            </p:nvSpPr>
            <p:spPr>
              <a:xfrm>
                <a:off x="1297" y="3552"/>
                <a:ext cx="2397" cy="871"/>
              </a:xfrm>
              <a:prstGeom prst="rect">
                <a:avLst/>
              </a:prstGeom>
              <a:noFill/>
            </p:spPr>
            <p:txBody>
              <a:bodyPr wrap="none" rtlCol="0" anchor="t">
                <a:spAutoFit/>
              </a:bodyPr>
              <a:lstStyle/>
              <a:p>
                <a:r>
                  <a:rPr lang="zh-CN" altLang="en-US" sz="3000" b="1">
                    <a:solidFill>
                      <a:srgbClr val="00923F"/>
                    </a:solidFill>
                    <a:latin typeface="黑体" panose="02010609060101010101" charset="-122"/>
                    <a:ea typeface="黑体" panose="02010609060101010101" charset="-122"/>
                    <a:sym typeface="+mn-ea"/>
                  </a:rPr>
                  <a:t>问</a:t>
                </a:r>
                <a:r>
                  <a:rPr lang="zh-CN" altLang="en-US" sz="3000" b="1">
                    <a:solidFill>
                      <a:srgbClr val="00923F"/>
                    </a:solidFill>
                    <a:latin typeface="Times New Roman" panose="02020603050405020304" charset="0"/>
                    <a:ea typeface="黑体" panose="02010609060101010101" charset="-122"/>
                    <a:cs typeface="Times New Roman" panose="02020603050405020304" charset="0"/>
                    <a:sym typeface="+mn-ea"/>
                  </a:rPr>
                  <a:t>题</a:t>
                </a:r>
                <a:r>
                  <a:rPr lang="en-US" altLang="zh-CN" sz="3000" b="1">
                    <a:solidFill>
                      <a:srgbClr val="00923F"/>
                    </a:solidFill>
                    <a:latin typeface="Times New Roman" panose="02020603050405020304" charset="0"/>
                    <a:ea typeface="黑体" panose="02010609060101010101" charset="-122"/>
                    <a:cs typeface="Times New Roman" panose="02020603050405020304" charset="0"/>
                    <a:sym typeface="+mn-ea"/>
                  </a:rPr>
                  <a:t>2</a:t>
                </a:r>
                <a:r>
                  <a:rPr lang="zh-CN" altLang="en-US" sz="3000" b="1">
                    <a:solidFill>
                      <a:srgbClr val="00923F"/>
                    </a:solidFill>
                    <a:latin typeface="Times New Roman" panose="02020603050405020304" charset="0"/>
                    <a:ea typeface="黑体" panose="02010609060101010101" charset="-122"/>
                    <a:cs typeface="Times New Roman" panose="02020603050405020304" charset="0"/>
                    <a:sym typeface="+mn-ea"/>
                  </a:rPr>
                  <a:t>：</a:t>
                </a:r>
                <a:endParaRPr lang="zh-CN" altLang="en-US" sz="3000" b="1">
                  <a:solidFill>
                    <a:srgbClr val="00923F"/>
                  </a:solidFill>
                  <a:latin typeface="Times New Roman" panose="02020603050405020304" charset="0"/>
                  <a:ea typeface="黑体" panose="02010609060101010101" charset="-122"/>
                  <a:cs typeface="Times New Roman" panose="02020603050405020304" charset="0"/>
                  <a:sym typeface="+mn-ea"/>
                </a:endParaRPr>
              </a:p>
            </p:txBody>
          </p:sp>
          <p:pic>
            <p:nvPicPr>
              <p:cNvPr id="29" name="图片 28" descr="303b32303233353030363bb5c6c5dd"/>
              <p:cNvPicPr>
                <a:picLocks noChangeAspect="1"/>
              </p:cNvPicPr>
              <p:nvPr>
                <p:custDataLst>
                  <p:tags r:id="rId11"/>
                </p:custDataLst>
              </p:nvPr>
            </p:nvPicPr>
            <p:blipFill>
              <a:blip r:embed="rId10"/>
              <a:stretch>
                <a:fillRect/>
              </a:stretch>
            </p:blipFill>
            <p:spPr>
              <a:xfrm>
                <a:off x="437" y="3488"/>
                <a:ext cx="1181" cy="982"/>
              </a:xfrm>
              <a:prstGeom prst="rect">
                <a:avLst/>
              </a:prstGeom>
            </p:spPr>
          </p:pic>
        </p:grpSp>
        <p:sp>
          <p:nvSpPr>
            <p:cNvPr id="3" name="文本框 2"/>
            <p:cNvSpPr txBox="1"/>
            <p:nvPr/>
          </p:nvSpPr>
          <p:spPr>
            <a:xfrm>
              <a:off x="3303" y="2375"/>
              <a:ext cx="9672" cy="822"/>
            </a:xfrm>
            <a:prstGeom prst="rect">
              <a:avLst/>
            </a:prstGeom>
          </p:spPr>
          <p:txBody>
            <a:bodyPr wrap="square">
              <a:spAutoFit/>
            </a:bodyPr>
            <a:lstStyle/>
            <a:p>
              <a:pPr marL="0" indent="0" algn="l" defTabSz="266700">
                <a:spcAft>
                  <a:spcPct val="0"/>
                </a:spcAft>
              </a:pPr>
              <a:r>
                <a:rPr lang="zh-CN" altLang="en-US" sz="2800" b="1">
                  <a:latin typeface="黑体" panose="02010609060101010101" charset="-122"/>
                  <a:ea typeface="黑体" panose="02010609060101010101" charset="-122"/>
                </a:rPr>
                <a:t>小明做一次引体向上拉力做功是多少？</a:t>
              </a:r>
              <a:endParaRPr lang="zh-CN" altLang="en-US" sz="2800" b="1">
                <a:latin typeface="黑体" panose="02010609060101010101" charset="-122"/>
                <a:ea typeface="黑体" panose="02010609060101010101" charset="-122"/>
              </a:endParaRPr>
            </a:p>
          </p:txBody>
        </p:sp>
      </p:grpSp>
      <p:pic>
        <p:nvPicPr>
          <p:cNvPr id="4" name="图片 3" title=""/>
          <p:cNvPicPr/>
          <p:nvPr/>
        </p:nvPicPr>
        <p:blipFill>
          <a:blip r:embed="rId12"/>
          <a:srcRect l="10748" t="14324" r="37488" b="3259"/>
          <a:stretch>
            <a:fillRect/>
          </a:stretch>
        </p:blipFill>
        <p:spPr>
          <a:xfrm>
            <a:off x="4688205" y="2553970"/>
            <a:ext cx="2815590" cy="335153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par>
                          <p:cTn id="8" fill="hold" nodeType="afterGroup">
                            <p:stCondLst>
                              <p:cond delay="500"/>
                            </p:stCondLst>
                            <p:childTnLst>
                              <p:par>
                                <p:cTn id="9" presetID="1"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13" name="文本框 12" title=""/>
          <p:cNvSpPr txBox="1"/>
          <p:nvPr>
            <p:custDataLst>
              <p:tags r:id="rId2"/>
            </p:custDataLst>
          </p:nvPr>
        </p:nvSpPr>
        <p:spPr>
          <a:xfrm>
            <a:off x="325120" y="5534025"/>
            <a:ext cx="2200275" cy="522000"/>
          </a:xfrm>
          <a:prstGeom prst="rect">
            <a:avLst/>
          </a:prstGeom>
          <a:solidFill>
            <a:srgbClr val="00913F"/>
          </a:solidFill>
        </p:spPr>
        <p:txBody>
          <a:bodyPr wrap="square" rtlCol="0" anchor="ctr" anchorCtr="0">
            <a:noAutofit/>
          </a:bodyPr>
          <a:lstStyle/>
          <a:p>
            <a:pPr>
              <a:lnSpc>
                <a:spcPct val="100000"/>
              </a:lnSpc>
            </a:pP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3</a:t>
            </a: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 变形</a:t>
            </a:r>
            <a:r>
              <a:rPr lang="zh-CN" sz="2800" b="1">
                <a:solidFill>
                  <a:schemeClr val="bg1"/>
                </a:solidFill>
                <a:latin typeface="黑体" panose="02010609060101010101" charset="-122"/>
                <a:ea typeface="黑体" panose="02010609060101010101" charset="-122"/>
                <a:cs typeface="Times New Roman" panose="02020603050405020304" charset="0"/>
                <a:sym typeface="+mn-ea"/>
              </a:rPr>
              <a:t>公式：</a:t>
            </a:r>
            <a:endParaRPr lang="zh-CN" sz="2800" b="1">
              <a:solidFill>
                <a:schemeClr val="bg1"/>
              </a:solidFill>
              <a:latin typeface="黑体" panose="02010609060101010101" charset="-122"/>
              <a:ea typeface="黑体" panose="02010609060101010101" charset="-122"/>
              <a:cs typeface="Times New Roman" panose="02020603050405020304" charset="0"/>
              <a:sym typeface="+mn-ea"/>
            </a:endParaRPr>
          </a:p>
        </p:txBody>
      </p:sp>
      <p:sp>
        <p:nvSpPr>
          <p:cNvPr id="14" name="文本框 13" title=""/>
          <p:cNvSpPr txBox="1"/>
          <p:nvPr/>
        </p:nvSpPr>
        <p:spPr>
          <a:xfrm>
            <a:off x="2544445" y="5549900"/>
            <a:ext cx="1124585" cy="521970"/>
          </a:xfrm>
          <a:prstGeom prst="rect">
            <a:avLst/>
          </a:prstGeom>
          <a:noFill/>
        </p:spPr>
        <p:txBody>
          <a:bodyPr wrap="square" rtlCol="0">
            <a:spAutoFit/>
          </a:bodyPr>
          <a:lstStyle/>
          <a:p>
            <a:r>
              <a:rPr lang="zh-CN" altLang="en-US" sz="2800" b="1">
                <a:latin typeface="黑体" panose="02010609060101010101" charset="-122"/>
                <a:ea typeface="黑体" panose="02010609060101010101" charset="-122"/>
              </a:rPr>
              <a:t>求力：</a:t>
            </a:r>
            <a:endParaRPr lang="zh-CN" altLang="en-US" sz="2800" b="1">
              <a:latin typeface="黑体" panose="02010609060101010101" charset="-122"/>
              <a:ea typeface="黑体" panose="02010609060101010101" charset="-122"/>
            </a:endParaRPr>
          </a:p>
        </p:txBody>
      </p:sp>
      <p:graphicFrame>
        <p:nvGraphicFramePr>
          <p:cNvPr id="15" name="对象 14" title=""/>
          <p:cNvGraphicFramePr>
            <a:graphicFrameLocks noChangeAspect="1"/>
          </p:cNvGraphicFramePr>
          <p:nvPr/>
        </p:nvGraphicFramePr>
        <p:xfrm>
          <a:off x="3600768" y="5429885"/>
          <a:ext cx="1051560" cy="820420"/>
        </p:xfrm>
        <a:graphic>
          <a:graphicData uri="http://schemas.openxmlformats.org/presentationml/2006/ole">
            <mc:AlternateContent>
              <mc:Choice xmlns:v="urn:schemas-microsoft-com:vml" Requires="v">
                <p:oleObj spid="_x0000_s1038" r:id="rId3" imgW="1079500" imgH="850900" progId="Equation.DSMT4">
                  <p:embed/>
                </p:oleObj>
              </mc:Choice>
              <mc:Fallback>
                <p:oleObj r:id="rId3" imgW="1079500" imgH="850900" progId="Equation.DSMT4">
                  <p:embed/>
                  <p:pic>
                    <p:nvPicPr>
                      <p:cNvPr id="0" name="OLE substitute image"/>
                      <p:cNvPicPr/>
                      <p:nvPr/>
                    </p:nvPicPr>
                    <p:blipFill>
                      <a:blip r:embed="rId4"/>
                      <a:stretch>
                        <a:fillRect/>
                      </a:stretch>
                    </p:blipFill>
                    <p:spPr>
                      <a:xfrm>
                        <a:off x="3600768" y="5429885"/>
                        <a:ext cx="1051560" cy="820420"/>
                      </a:xfrm>
                      <a:prstGeom prst="rect">
                        <a:avLst/>
                      </a:prstGeom>
                    </p:spPr>
                  </p:pic>
                </p:oleObj>
              </mc:Fallback>
            </mc:AlternateContent>
          </a:graphicData>
        </a:graphic>
      </p:graphicFrame>
      <p:sp>
        <p:nvSpPr>
          <p:cNvPr id="19" name="文本框 18" title=""/>
          <p:cNvSpPr txBox="1"/>
          <p:nvPr/>
        </p:nvSpPr>
        <p:spPr>
          <a:xfrm>
            <a:off x="5197475" y="5549900"/>
            <a:ext cx="2107565" cy="521970"/>
          </a:xfrm>
          <a:prstGeom prst="rect">
            <a:avLst/>
          </a:prstGeom>
          <a:noFill/>
        </p:spPr>
        <p:txBody>
          <a:bodyPr wrap="square" rtlCol="0">
            <a:spAutoFit/>
          </a:bodyPr>
          <a:lstStyle/>
          <a:p>
            <a:r>
              <a:rPr lang="zh-CN" altLang="en-US" sz="2800" b="1">
                <a:latin typeface="黑体" panose="02010609060101010101" charset="-122"/>
                <a:ea typeface="黑体" panose="02010609060101010101" charset="-122"/>
              </a:rPr>
              <a:t>求移动距离：</a:t>
            </a:r>
            <a:endParaRPr lang="zh-CN" altLang="en-US" sz="2800" b="1">
              <a:latin typeface="黑体" panose="02010609060101010101" charset="-122"/>
              <a:ea typeface="黑体" panose="02010609060101010101" charset="-122"/>
            </a:endParaRPr>
          </a:p>
        </p:txBody>
      </p:sp>
      <p:graphicFrame>
        <p:nvGraphicFramePr>
          <p:cNvPr id="20" name="对象 19" title=""/>
          <p:cNvGraphicFramePr>
            <a:graphicFrameLocks noChangeAspect="1"/>
          </p:cNvGraphicFramePr>
          <p:nvPr/>
        </p:nvGraphicFramePr>
        <p:xfrm>
          <a:off x="7304723" y="5406073"/>
          <a:ext cx="928370" cy="808355"/>
        </p:xfrm>
        <a:graphic>
          <a:graphicData uri="http://schemas.openxmlformats.org/presentationml/2006/ole">
            <mc:AlternateContent>
              <mc:Choice xmlns:v="urn:schemas-microsoft-com:vml" Requires="v">
                <p:oleObj spid="_x0000_s1039" r:id="rId5" imgW="952500" imgH="838200" progId="Equation.DSMT4">
                  <p:embed/>
                </p:oleObj>
              </mc:Choice>
              <mc:Fallback>
                <p:oleObj r:id="rId5" imgW="952500" imgH="838200" progId="Equation.DSMT4">
                  <p:embed/>
                  <p:pic>
                    <p:nvPicPr>
                      <p:cNvPr id="0" name="OLE substitute image"/>
                      <p:cNvPicPr/>
                      <p:nvPr/>
                    </p:nvPicPr>
                    <p:blipFill>
                      <a:blip r:embed="rId6"/>
                      <a:stretch>
                        <a:fillRect/>
                      </a:stretch>
                    </p:blipFill>
                    <p:spPr>
                      <a:xfrm>
                        <a:off x="7304723" y="5406073"/>
                        <a:ext cx="928370" cy="808355"/>
                      </a:xfrm>
                      <a:prstGeom prst="rect">
                        <a:avLst/>
                      </a:prstGeom>
                    </p:spPr>
                  </p:pic>
                </p:oleObj>
              </mc:Fallback>
            </mc:AlternateContent>
          </a:graphicData>
        </a:graphic>
      </p:graphicFrame>
      <p:grpSp>
        <p:nvGrpSpPr>
          <p:cNvPr id="23" name="组合 22" title=""/>
          <p:cNvGrpSpPr/>
          <p:nvPr/>
        </p:nvGrpSpPr>
        <p:grpSpPr>
          <a:xfrm>
            <a:off x="229235" y="787400"/>
            <a:ext cx="2924810" cy="650875"/>
            <a:chOff x="3186" y="7638"/>
            <a:chExt cx="4606" cy="1025"/>
          </a:xfrm>
        </p:grpSpPr>
        <p:sp>
          <p:nvSpPr>
            <p:cNvPr id="25" name="圆角矩形 24"/>
            <p:cNvSpPr/>
            <p:nvPr/>
          </p:nvSpPr>
          <p:spPr>
            <a:xfrm>
              <a:off x="3186" y="7638"/>
              <a:ext cx="4606" cy="1025"/>
            </a:xfrm>
            <a:prstGeom prst="roundRect">
              <a:avLst/>
            </a:prstGeom>
            <a:gradFill>
              <a:gsLst>
                <a:gs pos="0">
                  <a:srgbClr val="6ABC91">
                    <a:lumMod val="84000"/>
                    <a:alpha val="100000"/>
                  </a:srgbClr>
                </a:gs>
                <a:gs pos="100000">
                  <a:srgbClr val="FFFFFF">
                    <a:alpha val="100000"/>
                  </a:srgbClr>
                </a:gs>
              </a:gsLst>
              <a:path path="circle">
                <a:fillToRect t="100000" r="100000"/>
              </a:path>
              <a:tileRect l="-100000" b="-10000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6" name="圆角矩形 25"/>
            <p:cNvSpPr/>
            <p:nvPr/>
          </p:nvSpPr>
          <p:spPr>
            <a:xfrm>
              <a:off x="3460" y="7776"/>
              <a:ext cx="4332" cy="750"/>
            </a:xfrm>
            <a:prstGeom prst="roundRect">
              <a:avLst/>
            </a:prstGeom>
            <a:solidFill>
              <a:schemeClr val="bg1">
                <a:alpha val="63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7" name="文本框 26"/>
            <p:cNvSpPr txBox="1"/>
            <p:nvPr/>
          </p:nvSpPr>
          <p:spPr>
            <a:xfrm>
              <a:off x="3460" y="7840"/>
              <a:ext cx="4332" cy="686"/>
            </a:xfrm>
            <a:prstGeom prst="rect">
              <a:avLst/>
            </a:prstGeom>
            <a:noFill/>
          </p:spPr>
          <p:txBody>
            <a:bodyPr wrap="square" rtlCol="0">
              <a:spAutoFit/>
            </a:bodyPr>
            <a:lstStyle/>
            <a:p>
              <a:pPr indent="0">
                <a:lnSpc>
                  <a:spcPct val="80000"/>
                </a:lnSpc>
                <a:spcBef>
                  <a:spcPct val="50000"/>
                </a:spcBef>
                <a:buFont typeface="Wingdings" panose="05000000000000000000" charset="0"/>
                <a:buNone/>
              </a:pPr>
              <a:r>
                <a:rPr lang="zh-CN" altLang="en-US" sz="2800" b="1">
                  <a:latin typeface="黑体" panose="02010609060101010101" charset="-122"/>
                  <a:ea typeface="黑体" panose="02010609060101010101" charset="-122"/>
                  <a:cs typeface="+mn-ea"/>
                  <a:sym typeface="+mn-ea"/>
                </a:rPr>
                <a:t>二、做了多少功</a:t>
              </a:r>
              <a:endParaRPr lang="zh-CN" altLang="en-US" sz="2800" b="1">
                <a:latin typeface="黑体" panose="02010609060101010101" charset="-122"/>
                <a:ea typeface="黑体" panose="02010609060101010101" charset="-122"/>
                <a:cs typeface="+mn-ea"/>
                <a:sym typeface="+mn-ea"/>
              </a:endParaRPr>
            </a:p>
          </p:txBody>
        </p:sp>
      </p:grpSp>
      <p:sp>
        <p:nvSpPr>
          <p:cNvPr id="30" name="文本框 29" title=""/>
          <p:cNvSpPr txBox="1"/>
          <p:nvPr/>
        </p:nvSpPr>
        <p:spPr>
          <a:xfrm>
            <a:off x="325120" y="2884805"/>
            <a:ext cx="2510790" cy="521970"/>
          </a:xfrm>
          <a:prstGeom prst="rect">
            <a:avLst/>
          </a:prstGeom>
          <a:solidFill>
            <a:srgbClr val="00923F"/>
          </a:solidFill>
        </p:spPr>
        <p:txBody>
          <a:bodyPr wrap="square" rtlCol="0" anchor="t">
            <a:spAutoFit/>
          </a:bodyPr>
          <a:lstStyle/>
          <a:p>
            <a:pPr>
              <a:lnSpc>
                <a:spcPct val="100000"/>
              </a:lnSpc>
            </a:pP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2. </a:t>
            </a:r>
            <a:r>
              <a:rPr lang="zh-CN" altLang="en-US" sz="2800" b="1">
                <a:solidFill>
                  <a:schemeClr val="bg1"/>
                </a:solidFill>
                <a:latin typeface="Times New Roman" panose="02020603050405020304" charset="0"/>
                <a:ea typeface="黑体" panose="02010609060101010101" charset="-122"/>
                <a:cs typeface="Times New Roman" panose="02020603050405020304" charset="0"/>
                <a:sym typeface="+mn-ea"/>
              </a:rPr>
              <a:t>公式及</a:t>
            </a:r>
            <a:r>
              <a:rPr lang="zh-CN" sz="2800" b="1">
                <a:solidFill>
                  <a:schemeClr val="bg1"/>
                </a:solidFill>
                <a:latin typeface="黑体" panose="02010609060101010101" charset="-122"/>
                <a:ea typeface="黑体" panose="02010609060101010101" charset="-122"/>
                <a:cs typeface="Times New Roman" panose="02020603050405020304" charset="0"/>
                <a:sym typeface="+mn-ea"/>
              </a:rPr>
              <a:t>单位：</a:t>
            </a:r>
            <a:endParaRPr lang="zh-CN" altLang="en-US" sz="2800" b="1">
              <a:solidFill>
                <a:schemeClr val="bg1"/>
              </a:solidFill>
              <a:latin typeface="黑体" panose="02010609060101010101" charset="-122"/>
              <a:ea typeface="黑体" panose="02010609060101010101" charset="-122"/>
              <a:cs typeface="Times New Roman" panose="02020603050405020304" charset="0"/>
              <a:sym typeface="+mn-ea"/>
            </a:endParaRPr>
          </a:p>
        </p:txBody>
      </p:sp>
      <p:sp>
        <p:nvSpPr>
          <p:cNvPr id="31" name="文本框 30" title=""/>
          <p:cNvSpPr txBox="1"/>
          <p:nvPr/>
        </p:nvSpPr>
        <p:spPr>
          <a:xfrm>
            <a:off x="508635" y="4027805"/>
            <a:ext cx="1294130" cy="737235"/>
          </a:xfrm>
          <a:prstGeom prst="rect">
            <a:avLst/>
          </a:prstGeom>
          <a:noFill/>
          <a:ln w="9525">
            <a:noFill/>
          </a:ln>
        </p:spPr>
        <p:txBody>
          <a:bodyPr wrap="square">
            <a:spAutoFit/>
          </a:bodyPr>
          <a:lstStyle/>
          <a:p>
            <a:pPr algn="just">
              <a:lnSpc>
                <a:spcPct val="150000"/>
              </a:lnSpc>
            </a:pPr>
            <a:r>
              <a:rPr lang="en-US" sz="2800" b="1" i="1">
                <a:solidFill>
                  <a:schemeClr val="tx1"/>
                </a:solidFill>
                <a:latin typeface="Times New Roman" panose="02020603050405020304" charset="0"/>
                <a:cs typeface="Times New Roman" panose="02020603050405020304" charset="0"/>
                <a:sym typeface="+mn-ea"/>
              </a:rPr>
              <a:t>W</a:t>
            </a:r>
            <a:r>
              <a:rPr lang="zh-CN" sz="2800" b="1">
                <a:solidFill>
                  <a:schemeClr val="tx1"/>
                </a:solidFill>
                <a:latin typeface="Times New Roman" panose="02020603050405020304" charset="0"/>
                <a:cs typeface="Times New Roman" panose="02020603050405020304" charset="0"/>
                <a:sym typeface="+mn-ea"/>
              </a:rPr>
              <a:t>＝</a:t>
            </a:r>
            <a:r>
              <a:rPr lang="en-US" sz="2800" b="1" i="1">
                <a:solidFill>
                  <a:schemeClr val="tx1"/>
                </a:solidFill>
                <a:latin typeface="Times New Roman" panose="02020603050405020304" charset="0"/>
                <a:cs typeface="Times New Roman" panose="02020603050405020304" charset="0"/>
                <a:sym typeface="+mn-ea"/>
              </a:rPr>
              <a:t>Fs</a:t>
            </a:r>
            <a:endParaRPr lang="en-US" altLang="zh-CN" sz="2800" b="1">
              <a:solidFill>
                <a:schemeClr val="tx1"/>
              </a:solidFill>
              <a:latin typeface="Times New Roman" panose="02020603050405020304" charset="0"/>
              <a:cs typeface="Times New Roman" panose="02020603050405020304" charset="0"/>
              <a:sym typeface="+mn-ea"/>
            </a:endParaRPr>
          </a:p>
        </p:txBody>
      </p:sp>
      <p:sp>
        <p:nvSpPr>
          <p:cNvPr id="32" name="Text Box 8" title=""/>
          <p:cNvSpPr txBox="1">
            <a:spLocks noChangeArrowheads="1"/>
          </p:cNvSpPr>
          <p:nvPr>
            <p:custDataLst>
              <p:tags r:id="rId7"/>
            </p:custDataLst>
          </p:nvPr>
        </p:nvSpPr>
        <p:spPr bwMode="auto">
          <a:xfrm>
            <a:off x="1987550" y="3462020"/>
            <a:ext cx="9487535" cy="183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Autofit/>
          </a:bodyPr>
          <a:lstStyle>
            <a:defPPr>
              <a:defRPr lang="zh-CN"/>
            </a:defPPr>
            <a:lvl1pPr algn="just">
              <a:lnSpc>
                <a:spcPct val="150000"/>
              </a:lnSpc>
              <a:defRPr sz="2800" spc="200">
                <a:latin typeface="微软雅黑" panose="020b0503020204020204" charset="-122"/>
                <a:ea typeface="微软雅黑" panose="020b0503020204020204" charset="-122"/>
              </a:defRPr>
            </a:lvl1pPr>
          </a:lstStyle>
          <a:p>
            <a:pPr algn="l">
              <a:lnSpc>
                <a:spcPct val="140000"/>
              </a:lnSpc>
            </a:pPr>
            <a:r>
              <a:rPr lang="en-US" b="1" i="1">
                <a:solidFill>
                  <a:srgbClr val="FF0000"/>
                </a:solidFill>
                <a:latin typeface="Times New Roman" panose="02020603050405020304" charset="0"/>
                <a:ea typeface="黑体" panose="02010609060101010101" charset="-122"/>
                <a:cs typeface="Times New Roman" panose="02020603050405020304" charset="0"/>
                <a:sym typeface="+mn-ea"/>
              </a:rPr>
              <a:t>W</a:t>
            </a:r>
            <a:r>
              <a:rPr lang="zh-CN" altLang="en-US" b="1">
                <a:latin typeface="Times New Roman" panose="02020603050405020304" charset="0"/>
                <a:ea typeface="黑体" panose="02010609060101010101" charset="-122"/>
                <a:cs typeface="Times New Roman" panose="02020603050405020304" charset="0"/>
                <a:sym typeface="+mn-ea"/>
              </a:rPr>
              <a:t>：</a:t>
            </a:r>
            <a:r>
              <a:rPr lang="zh-CN" altLang="en-US" b="1">
                <a:solidFill>
                  <a:srgbClr val="FF0000"/>
                </a:solidFill>
                <a:latin typeface="Times New Roman" panose="02020603050405020304" charset="0"/>
                <a:ea typeface="黑体" panose="02010609060101010101" charset="-122"/>
                <a:cs typeface="Times New Roman" panose="02020603050405020304" charset="0"/>
                <a:sym typeface="+mn-ea"/>
              </a:rPr>
              <a:t>功</a:t>
            </a:r>
            <a:r>
              <a:rPr lang="zh-CN" altLang="en-US" b="1">
                <a:latin typeface="Times New Roman" panose="02020603050405020304" charset="0"/>
                <a:ea typeface="黑体" panose="02010609060101010101" charset="-122"/>
                <a:cs typeface="Times New Roman" panose="02020603050405020304" charset="0"/>
                <a:sym typeface="+mn-ea"/>
              </a:rPr>
              <a:t>，单位为</a:t>
            </a:r>
            <a:r>
              <a:rPr lang="zh-CN" altLang="en-US" b="1">
                <a:solidFill>
                  <a:srgbClr val="FF0000"/>
                </a:solidFill>
                <a:latin typeface="Times New Roman" panose="02020603050405020304" charset="0"/>
                <a:ea typeface="黑体" panose="02010609060101010101" charset="-122"/>
                <a:cs typeface="Times New Roman" panose="02020603050405020304" charset="0"/>
                <a:sym typeface="+mn-ea"/>
              </a:rPr>
              <a:t>焦耳，</a:t>
            </a:r>
            <a:r>
              <a:rPr b="1">
                <a:solidFill>
                  <a:srgbClr val="FF0000"/>
                </a:solidFill>
                <a:latin typeface="Times New Roman" panose="02020603050405020304" charset="0"/>
                <a:ea typeface="黑体" panose="02010609060101010101" charset="-122"/>
                <a:cs typeface="Times New Roman" panose="02020603050405020304" charset="0"/>
                <a:sym typeface="+mn-ea"/>
              </a:rPr>
              <a:t>简称焦( J )</a:t>
            </a:r>
            <a:endParaRPr lang="zh-CN" altLang="en-US" b="1">
              <a:latin typeface="Times New Roman" panose="02020603050405020304" charset="0"/>
              <a:ea typeface="黑体" panose="02010609060101010101" charset="-122"/>
              <a:cs typeface="Times New Roman" panose="02020603050405020304" charset="0"/>
            </a:endParaRPr>
          </a:p>
          <a:p>
            <a:pPr algn="l">
              <a:lnSpc>
                <a:spcPct val="140000"/>
              </a:lnSpc>
            </a:pPr>
            <a:r>
              <a:rPr lang="en-US" b="1" i="1">
                <a:solidFill>
                  <a:schemeClr val="tx1"/>
                </a:solidFill>
                <a:latin typeface="Times New Roman" panose="02020603050405020304" charset="0"/>
                <a:ea typeface="黑体" panose="02010609060101010101" charset="-122"/>
                <a:cs typeface="Times New Roman" panose="02020603050405020304" charset="0"/>
                <a:sym typeface="+mn-ea"/>
              </a:rPr>
              <a:t>F</a:t>
            </a:r>
            <a:r>
              <a:rPr lang="zh-CN" altLang="en-US" b="1">
                <a:solidFill>
                  <a:schemeClr val="tx1"/>
                </a:solidFill>
                <a:latin typeface="Times New Roman" panose="02020603050405020304" charset="0"/>
                <a:ea typeface="黑体" panose="02010609060101010101" charset="-122"/>
                <a:cs typeface="Times New Roman" panose="02020603050405020304" charset="0"/>
                <a:sym typeface="+mn-ea"/>
              </a:rPr>
              <a:t>：力，单位为牛(</a:t>
            </a:r>
            <a:r>
              <a:rPr lang="en-US" altLang="zh-CN" b="1">
                <a:solidFill>
                  <a:schemeClr val="tx1"/>
                </a:solidFill>
                <a:latin typeface="Times New Roman" panose="02020603050405020304" charset="0"/>
                <a:ea typeface="黑体" panose="02010609060101010101" charset="-122"/>
                <a:cs typeface="Times New Roman" panose="02020603050405020304" charset="0"/>
                <a:sym typeface="+mn-ea"/>
              </a:rPr>
              <a:t>N</a:t>
            </a:r>
            <a:r>
              <a:rPr lang="zh-CN" altLang="en-US" b="1">
                <a:solidFill>
                  <a:schemeClr val="tx1"/>
                </a:solidFill>
                <a:latin typeface="Times New Roman" panose="02020603050405020304" charset="0"/>
                <a:ea typeface="黑体" panose="02010609060101010101" charset="-122"/>
                <a:cs typeface="Times New Roman" panose="02020603050405020304" charset="0"/>
                <a:sym typeface="+mn-ea"/>
              </a:rPr>
              <a:t>)</a:t>
            </a:r>
            <a:endParaRPr lang="zh-CN" altLang="en-US" b="1">
              <a:solidFill>
                <a:schemeClr val="tx1"/>
              </a:solidFill>
              <a:latin typeface="Times New Roman" panose="02020603050405020304" charset="0"/>
              <a:ea typeface="黑体" panose="02010609060101010101" charset="-122"/>
              <a:cs typeface="Times New Roman" panose="02020603050405020304" charset="0"/>
              <a:sym typeface="+mn-ea"/>
            </a:endParaRPr>
          </a:p>
          <a:p>
            <a:pPr algn="l">
              <a:lnSpc>
                <a:spcPct val="140000"/>
              </a:lnSpc>
            </a:pPr>
            <a:r>
              <a:rPr lang="en-US" b="1" i="1">
                <a:solidFill>
                  <a:schemeClr val="tx1"/>
                </a:solidFill>
                <a:latin typeface="Times New Roman" panose="02020603050405020304" charset="0"/>
                <a:ea typeface="黑体" panose="02010609060101010101" charset="-122"/>
                <a:cs typeface="Times New Roman" panose="02020603050405020304" charset="0"/>
                <a:sym typeface="+mn-ea"/>
              </a:rPr>
              <a:t>s</a:t>
            </a:r>
            <a:r>
              <a:rPr lang="zh-CN" altLang="en-US" b="1">
                <a:solidFill>
                  <a:schemeClr val="tx1"/>
                </a:solidFill>
                <a:latin typeface="Times New Roman" panose="02020603050405020304" charset="0"/>
                <a:ea typeface="黑体" panose="02010609060101010101" charset="-122"/>
                <a:cs typeface="Times New Roman" panose="02020603050405020304" charset="0"/>
                <a:sym typeface="+mn-ea"/>
              </a:rPr>
              <a:t>：力方向上移动的距离，单位为米(</a:t>
            </a:r>
            <a:r>
              <a:rPr lang="en-US" altLang="zh-CN" b="1">
                <a:solidFill>
                  <a:schemeClr val="tx1"/>
                </a:solidFill>
                <a:latin typeface="Times New Roman" panose="02020603050405020304" charset="0"/>
                <a:ea typeface="黑体" panose="02010609060101010101" charset="-122"/>
                <a:cs typeface="Times New Roman" panose="02020603050405020304" charset="0"/>
                <a:sym typeface="+mn-ea"/>
              </a:rPr>
              <a:t>m</a:t>
            </a:r>
            <a:r>
              <a:rPr lang="zh-CN" altLang="en-US" b="1">
                <a:solidFill>
                  <a:schemeClr val="tx1"/>
                </a:solidFill>
                <a:latin typeface="Times New Roman" panose="02020603050405020304" charset="0"/>
                <a:ea typeface="黑体" panose="02010609060101010101" charset="-122"/>
                <a:cs typeface="Times New Roman" panose="02020603050405020304" charset="0"/>
                <a:sym typeface="+mn-ea"/>
              </a:rPr>
              <a:t>)</a:t>
            </a:r>
            <a:endParaRPr lang="zh-CN" altLang="en-US" b="1">
              <a:latin typeface="Times New Roman" panose="02020603050405020304" charset="0"/>
              <a:ea typeface="黑体" panose="02010609060101010101" charset="-122"/>
              <a:cs typeface="Times New Roman" panose="02020603050405020304" charset="0"/>
            </a:endParaRPr>
          </a:p>
        </p:txBody>
      </p:sp>
      <p:sp>
        <p:nvSpPr>
          <p:cNvPr id="33" name="左大括号 32" title=""/>
          <p:cNvSpPr/>
          <p:nvPr/>
        </p:nvSpPr>
        <p:spPr>
          <a:xfrm>
            <a:off x="1866900" y="3767455"/>
            <a:ext cx="75565" cy="1404000"/>
          </a:xfrm>
          <a:prstGeom prst="leftBrace">
            <a:avLst/>
          </a:prstGeom>
          <a:ln w="28575">
            <a:solidFill>
              <a:srgbClr val="000000"/>
            </a:soli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p>
        </p:txBody>
      </p:sp>
      <p:sp>
        <p:nvSpPr>
          <p:cNvPr id="35" name="文本框 34" title=""/>
          <p:cNvSpPr txBox="1"/>
          <p:nvPr/>
        </p:nvSpPr>
        <p:spPr>
          <a:xfrm>
            <a:off x="2440940" y="1540510"/>
            <a:ext cx="9772015" cy="1296670"/>
          </a:xfrm>
          <a:prstGeom prst="rect">
            <a:avLst/>
          </a:prstGeom>
          <a:noFill/>
          <a:ln w="9525">
            <a:noFill/>
          </a:ln>
        </p:spPr>
        <p:txBody>
          <a:bodyPr wrap="square">
            <a:spAutoFit/>
          </a:bodyPr>
          <a:lstStyle/>
          <a:p>
            <a:pPr algn="l">
              <a:lnSpc>
                <a:spcPct val="140000"/>
              </a:lnSpc>
            </a:pPr>
            <a:r>
              <a:rPr lang="zh-CN" sz="2800" b="1">
                <a:latin typeface="黑体" panose="02010609060101010101" charset="-122"/>
                <a:ea typeface="黑体" panose="02010609060101010101" charset="-122"/>
                <a:cs typeface="Times New Roman" panose="02020603050405020304" charset="0"/>
              </a:rPr>
              <a:t>物理学中规定，力对物体所做的功等于</a:t>
            </a:r>
            <a:r>
              <a:rPr lang="zh-CN" sz="2800" b="1">
                <a:solidFill>
                  <a:srgbClr val="0000FF"/>
                </a:solidFill>
                <a:latin typeface="黑体" panose="02010609060101010101" charset="-122"/>
                <a:ea typeface="黑体" panose="02010609060101010101" charset="-122"/>
                <a:cs typeface="Times New Roman" panose="02020603050405020304" charset="0"/>
              </a:rPr>
              <a:t>力</a:t>
            </a:r>
            <a:r>
              <a:rPr lang="zh-CN" sz="2800" b="1">
                <a:latin typeface="黑体" panose="02010609060101010101" charset="-122"/>
                <a:ea typeface="黑体" panose="02010609060101010101" charset="-122"/>
                <a:cs typeface="Times New Roman" panose="02020603050405020304" charset="0"/>
              </a:rPr>
              <a:t>与</a:t>
            </a:r>
            <a:r>
              <a:rPr lang="zh-CN" sz="2800" b="1">
                <a:solidFill>
                  <a:srgbClr val="0000FF"/>
                </a:solidFill>
                <a:latin typeface="黑体" panose="02010609060101010101" charset="-122"/>
                <a:ea typeface="黑体" panose="02010609060101010101" charset="-122"/>
                <a:cs typeface="Times New Roman" panose="02020603050405020304" charset="0"/>
              </a:rPr>
              <a:t>物体在力的方向上移动的距离</a:t>
            </a:r>
            <a:r>
              <a:rPr lang="zh-CN" sz="2800" b="1">
                <a:latin typeface="黑体" panose="02010609060101010101" charset="-122"/>
                <a:ea typeface="黑体" panose="02010609060101010101" charset="-122"/>
                <a:cs typeface="Times New Roman" panose="02020603050405020304" charset="0"/>
              </a:rPr>
              <a:t>的</a:t>
            </a:r>
            <a:r>
              <a:rPr lang="zh-CN" sz="2800" b="1">
                <a:solidFill>
                  <a:srgbClr val="FF0000"/>
                </a:solidFill>
                <a:latin typeface="黑体" panose="02010609060101010101" charset="-122"/>
                <a:ea typeface="黑体" panose="02010609060101010101" charset="-122"/>
                <a:cs typeface="Times New Roman" panose="02020603050405020304" charset="0"/>
              </a:rPr>
              <a:t>乘积．</a:t>
            </a:r>
            <a:endParaRPr lang="zh-CN" altLang="en-US" sz="2800" b="1">
              <a:solidFill>
                <a:srgbClr val="FF0000"/>
              </a:solidFill>
              <a:latin typeface="黑体" panose="02010609060101010101" charset="-122"/>
              <a:ea typeface="黑体" panose="02010609060101010101" charset="-122"/>
              <a:cs typeface="Times New Roman" panose="02020603050405020304" charset="0"/>
            </a:endParaRPr>
          </a:p>
        </p:txBody>
      </p:sp>
      <p:sp>
        <p:nvSpPr>
          <p:cNvPr id="36" name="文本框 35" title=""/>
          <p:cNvSpPr txBox="1"/>
          <p:nvPr/>
        </p:nvSpPr>
        <p:spPr>
          <a:xfrm>
            <a:off x="325120" y="1697990"/>
            <a:ext cx="2106930" cy="521970"/>
          </a:xfrm>
          <a:prstGeom prst="rect">
            <a:avLst/>
          </a:prstGeom>
          <a:solidFill>
            <a:srgbClr val="00923F"/>
          </a:solidFill>
        </p:spPr>
        <p:txBody>
          <a:bodyPr wrap="square" rtlCol="0">
            <a:spAutoFit/>
          </a:bodyPr>
          <a:lstStyle/>
          <a:p>
            <a:pPr>
              <a:lnSpc>
                <a:spcPct val="100000"/>
              </a:lnSpc>
            </a:pP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1. </a:t>
            </a:r>
            <a:r>
              <a:rPr lang="zh-CN" altLang="en-US" sz="2800" b="1">
                <a:solidFill>
                  <a:schemeClr val="bg1"/>
                </a:solidFill>
                <a:latin typeface="Times New Roman" panose="02020603050405020304" charset="0"/>
                <a:ea typeface="黑体" panose="02010609060101010101" charset="-122"/>
                <a:cs typeface="Times New Roman" panose="02020603050405020304" charset="0"/>
                <a:sym typeface="+mn-ea"/>
              </a:rPr>
              <a:t>功</a:t>
            </a:r>
            <a:r>
              <a:rPr lang="zh-CN" altLang="en-US" sz="2800" b="1">
                <a:solidFill>
                  <a:schemeClr val="bg1"/>
                </a:solidFill>
                <a:latin typeface="黑体" panose="02010609060101010101" charset="-122"/>
                <a:ea typeface="黑体" panose="02010609060101010101" charset="-122"/>
                <a:sym typeface="+mn-ea"/>
              </a:rPr>
              <a:t>的</a:t>
            </a:r>
            <a:r>
              <a:rPr lang="zh-CN" altLang="en-US" sz="2800" b="1">
                <a:solidFill>
                  <a:schemeClr val="bg1"/>
                </a:solidFill>
                <a:latin typeface="黑体" panose="02010609060101010101" charset="-122"/>
                <a:ea typeface="黑体" panose="02010609060101010101" charset="-122"/>
                <a:cs typeface="Times New Roman" panose="02020603050405020304" charset="0"/>
                <a:sym typeface="+mn-ea"/>
              </a:rPr>
              <a:t>大小：</a:t>
            </a:r>
            <a:endParaRPr lang="zh-CN" altLang="en-US" sz="2800" b="1">
              <a:solidFill>
                <a:schemeClr val="bg1"/>
              </a:solidFill>
              <a:latin typeface="黑体" panose="02010609060101010101" charset="-122"/>
              <a:ea typeface="黑体" panose="02010609060101010101" charset="-122"/>
              <a:cs typeface="Times New Roman" panose="02020603050405020304" charset="0"/>
              <a:sym typeface="+mn-ea"/>
            </a:endParaRPr>
          </a:p>
        </p:txBody>
      </p:sp>
      <p:sp>
        <p:nvSpPr>
          <p:cNvPr id="2" name="文本框 1" title=""/>
          <p:cNvSpPr txBox="1"/>
          <p:nvPr/>
        </p:nvSpPr>
        <p:spPr>
          <a:xfrm>
            <a:off x="8980805" y="4027805"/>
            <a:ext cx="2001520" cy="737235"/>
          </a:xfrm>
          <a:prstGeom prst="rect">
            <a:avLst/>
          </a:prstGeom>
          <a:noFill/>
          <a:ln w="9525">
            <a:noFill/>
          </a:ln>
        </p:spPr>
        <p:txBody>
          <a:bodyPr wrap="square">
            <a:spAutoFit/>
          </a:bodyPr>
          <a:lstStyle/>
          <a:p>
            <a:pPr algn="just">
              <a:lnSpc>
                <a:spcPct val="150000"/>
              </a:lnSpc>
            </a:pPr>
            <a:r>
              <a:rPr lang="en-US" sz="2800" b="1">
                <a:solidFill>
                  <a:schemeClr val="tx1"/>
                </a:solidFill>
                <a:latin typeface="Times New Roman" panose="02020603050405020304" charset="0"/>
                <a:cs typeface="Times New Roman" panose="02020603050405020304" charset="0"/>
                <a:sym typeface="+mn-ea"/>
              </a:rPr>
              <a:t>1 J</a:t>
            </a:r>
            <a:r>
              <a:rPr lang="zh-CN" sz="2800" b="1">
                <a:solidFill>
                  <a:schemeClr val="tx1"/>
                </a:solidFill>
                <a:latin typeface="Times New Roman" panose="02020603050405020304" charset="0"/>
                <a:cs typeface="Times New Roman" panose="02020603050405020304" charset="0"/>
                <a:sym typeface="+mn-ea"/>
              </a:rPr>
              <a:t>＝</a:t>
            </a:r>
            <a:r>
              <a:rPr lang="en-US" sz="2800" b="1">
                <a:solidFill>
                  <a:schemeClr val="tx1"/>
                </a:solidFill>
                <a:latin typeface="Times New Roman" panose="02020603050405020304" charset="0"/>
                <a:cs typeface="Times New Roman" panose="02020603050405020304" charset="0"/>
                <a:sym typeface="+mn-ea"/>
              </a:rPr>
              <a:t>1 N</a:t>
            </a:r>
            <a:r>
              <a:rPr lang="en-US" sz="2800" b="1">
                <a:solidFill>
                  <a:schemeClr val="tx1"/>
                </a:solidFill>
                <a:cs typeface="Arial" panose="020b0604020202020204" pitchFamily="34" charset="0"/>
                <a:sym typeface="+mn-ea"/>
              </a:rPr>
              <a:t>·</a:t>
            </a:r>
            <a:r>
              <a:rPr lang="en-US" altLang="zh-CN" sz="2800" b="1">
                <a:latin typeface="Times New Roman" panose="02020603050405020304" charset="0"/>
                <a:ea typeface="黑体" panose="02010609060101010101" charset="-122"/>
                <a:cs typeface="Times New Roman" panose="02020603050405020304" charset="0"/>
                <a:sym typeface="+mn-ea"/>
              </a:rPr>
              <a:t>m</a:t>
            </a:r>
            <a:endParaRPr lang="en-US" altLang="zh-CN" sz="2800" b="1">
              <a:solidFill>
                <a:schemeClr val="tx1"/>
              </a:solidFill>
              <a:cs typeface="Arial" panose="020b0604020202020204" pitchFamily="34" charset="0"/>
              <a:sym typeface="+mn-ea"/>
            </a:endParaRPr>
          </a:p>
        </p:txBody>
      </p:sp>
      <p:sp>
        <p:nvSpPr>
          <p:cNvPr id="3" name="左大括号 2" title=""/>
          <p:cNvSpPr/>
          <p:nvPr/>
        </p:nvSpPr>
        <p:spPr>
          <a:xfrm flipH="1">
            <a:off x="8748395" y="3767455"/>
            <a:ext cx="75565" cy="1404000"/>
          </a:xfrm>
          <a:prstGeom prst="leftBrace">
            <a:avLst/>
          </a:prstGeom>
          <a:ln w="28575">
            <a:solidFill>
              <a:srgbClr val="000000"/>
            </a:soli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5"/>
                                        </p:tgtEl>
                                        <p:attrNameLst>
                                          <p:attrName>style.visibility</p:attrName>
                                        </p:attrNameLst>
                                      </p:cBhvr>
                                      <p:to>
                                        <p:strVal val="visible"/>
                                      </p:to>
                                    </p:set>
                                    <p:animEffect transition="in" filter="wipe(left)">
                                      <p:cBhvr>
                                        <p:cTn id="11" dur="500"/>
                                        <p:tgtEl>
                                          <p:spTgt spid="35"/>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left)">
                                      <p:cBhvr>
                                        <p:cTn id="16" dur="500"/>
                                        <p:tgtEl>
                                          <p:spTgt spid="30"/>
                                        </p:tgtEl>
                                      </p:cBhvr>
                                    </p:animEffect>
                                  </p:childTnLst>
                                </p:cTn>
                              </p:par>
                            </p:childTnLst>
                          </p:cTn>
                        </p:par>
                        <p:par>
                          <p:cTn id="17" fill="hold" nodeType="afterGroup">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1"/>
                                        </p:tgtEl>
                                        <p:attrNameLst>
                                          <p:attrName>style.visibility</p:attrName>
                                        </p:attrNameLst>
                                      </p:cBhvr>
                                      <p:to>
                                        <p:strVal val="visible"/>
                                      </p:to>
                                    </p:set>
                                    <p:animEffect transition="in" filter="wipe(left)">
                                      <p:cBhvr>
                                        <p:cTn id="20" dur="500"/>
                                        <p:tgtEl>
                                          <p:spTgt spid="31"/>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blinds(horizontal)">
                                      <p:cBhvr>
                                        <p:cTn id="25" dur="500"/>
                                        <p:tgtEl>
                                          <p:spTgt spid="33"/>
                                        </p:tgtEl>
                                      </p:cBhvr>
                                    </p:animEffect>
                                  </p:childTnLst>
                                </p:cTn>
                              </p:par>
                            </p:childTnLst>
                          </p:cTn>
                        </p:par>
                        <p:par>
                          <p:cTn id="26" fill="hold" nodeType="afterGroup">
                            <p:stCondLst>
                              <p:cond delay="500"/>
                            </p:stCondLst>
                            <p:childTnLst>
                              <p:par>
                                <p:cTn id="27" presetID="22" presetClass="entr" presetSubtype="8" fill="hold" grpId="0" nodeType="after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wipe(left)">
                                      <p:cBhvr>
                                        <p:cTn id="29" dur="500"/>
                                        <p:tgtEl>
                                          <p:spTgt spid="32"/>
                                        </p:tgtEl>
                                      </p:cBhvr>
                                    </p:animEffect>
                                  </p:childTnLst>
                                </p:cTn>
                              </p:par>
                            </p:childTnLst>
                          </p:cTn>
                        </p:par>
                      </p:childTnLst>
                    </p:cTn>
                  </p:par>
                  <p:par>
                    <p:cTn id="30" fill="hold" nodeType="clickPar">
                      <p:stCondLst>
                        <p:cond delay="indefinite"/>
                      </p:stCondLst>
                      <p:childTnLst>
                        <p:par>
                          <p:cTn id="31" fill="hold">
                            <p:stCondLst>
                              <p:cond delay="0"/>
                            </p:stCondLst>
                            <p:childTnLst>
                              <p:par>
                                <p:cTn id="32" presetID="3" presetClass="entr" presetSubtype="1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blinds(horizontal)">
                                      <p:cBhvr>
                                        <p:cTn id="34" dur="500"/>
                                        <p:tgtEl>
                                          <p:spTgt spid="3"/>
                                        </p:tgtEl>
                                      </p:cBhvr>
                                    </p:animEffect>
                                  </p:childTnLst>
                                </p:cTn>
                              </p:par>
                            </p:childTnLst>
                          </p:cTn>
                        </p:par>
                        <p:par>
                          <p:cTn id="35" fill="hold" nodeType="afterGroup">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2"/>
                                        </p:tgtEl>
                                        <p:attrNameLst>
                                          <p:attrName>style.visibility</p:attrName>
                                        </p:attrNameLst>
                                      </p:cBhvr>
                                      <p:to>
                                        <p:strVal val="visible"/>
                                      </p:to>
                                    </p:set>
                                    <p:animEffect transition="in" filter="wipe(left)">
                                      <p:cBhvr>
                                        <p:cTn id="38" dur="500"/>
                                        <p:tgtEl>
                                          <p:spTgt spid="2"/>
                                        </p:tgtEl>
                                      </p:cBhvr>
                                    </p:animEffect>
                                  </p:childTnLst>
                                </p:cTn>
                              </p:par>
                            </p:childTnLst>
                          </p:cTn>
                        </p:par>
                      </p:childTnLst>
                    </p:cTn>
                  </p:par>
                  <p:par>
                    <p:cTn id="39" fill="hold" nodeType="clickPar">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wipe(left)">
                                      <p:cBhvr>
                                        <p:cTn id="43" dur="500"/>
                                        <p:tgtEl>
                                          <p:spTgt spid="13"/>
                                        </p:tgtEl>
                                      </p:cBhvr>
                                    </p:animEffect>
                                  </p:childTnLst>
                                </p:cTn>
                              </p:par>
                            </p:childTnLst>
                          </p:cTn>
                        </p:par>
                      </p:childTnLst>
                    </p:cTn>
                  </p:par>
                  <p:par>
                    <p:cTn id="44" fill="hold" nodeType="clickPar">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wipe(left)">
                                      <p:cBhvr>
                                        <p:cTn id="48" dur="500"/>
                                        <p:tgtEl>
                                          <p:spTgt spid="14"/>
                                        </p:tgtEl>
                                      </p:cBhvr>
                                    </p:animEffect>
                                  </p:childTnLst>
                                </p:cTn>
                              </p:par>
                            </p:childTnLst>
                          </p:cTn>
                        </p:par>
                        <p:par>
                          <p:cTn id="49" fill="hold" nodeType="afterGroup">
                            <p:stCondLst>
                              <p:cond delay="500"/>
                            </p:stCondLst>
                            <p:childTnLst>
                              <p:par>
                                <p:cTn id="50" presetID="22" presetClass="entr" presetSubtype="8" fill="hold" nodeType="after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left)">
                                      <p:cBhvr>
                                        <p:cTn id="52" dur="500"/>
                                        <p:tgtEl>
                                          <p:spTgt spid="15"/>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19"/>
                                        </p:tgtEl>
                                        <p:attrNameLst>
                                          <p:attrName>style.visibility</p:attrName>
                                        </p:attrNameLst>
                                      </p:cBhvr>
                                      <p:to>
                                        <p:strVal val="visible"/>
                                      </p:to>
                                    </p:set>
                                    <p:animEffect transition="in" filter="wipe(left)">
                                      <p:cBhvr>
                                        <p:cTn id="57" dur="500"/>
                                        <p:tgtEl>
                                          <p:spTgt spid="19"/>
                                        </p:tgtEl>
                                      </p:cBhvr>
                                    </p:animEffect>
                                  </p:childTnLst>
                                </p:cTn>
                              </p:par>
                            </p:childTnLst>
                          </p:cTn>
                        </p:par>
                        <p:par>
                          <p:cTn id="58" fill="hold" nodeType="afterGroup">
                            <p:stCondLst>
                              <p:cond delay="500"/>
                            </p:stCondLst>
                            <p:childTnLst>
                              <p:par>
                                <p:cTn id="59" presetID="22" presetClass="entr" presetSubtype="8" fill="hold" nodeType="afterEffect">
                                  <p:stCondLst>
                                    <p:cond delay="0"/>
                                  </p:stCondLst>
                                  <p:childTnLst>
                                    <p:set>
                                      <p:cBhvr>
                                        <p:cTn id="60" dur="1" fill="hold">
                                          <p:stCondLst>
                                            <p:cond delay="0"/>
                                          </p:stCondLst>
                                        </p:cTn>
                                        <p:tgtEl>
                                          <p:spTgt spid="20"/>
                                        </p:tgtEl>
                                        <p:attrNameLst>
                                          <p:attrName>style.visibility</p:attrName>
                                        </p:attrNameLst>
                                      </p:cBhvr>
                                      <p:to>
                                        <p:strVal val="visible"/>
                                      </p:to>
                                    </p:set>
                                    <p:animEffect transition="in" filter="wipe(left)">
                                      <p:cBhvr>
                                        <p:cTn id="6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9" grpId="0"/>
      <p:bldP spid="30" grpId="0" animBg="1"/>
      <p:bldP spid="32" grpId="0"/>
      <p:bldP spid="31" grpId="0"/>
      <p:bldP spid="33" grpId="0" animBg="1"/>
      <p:bldP spid="36" grpId="0" animBg="1"/>
      <p:bldP spid="35" grpId="0"/>
      <p:bldP spid="2" grpId="0"/>
      <p:bldP spid="3" grpId="0" animBg="1"/>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3" name="文本框 2" title=""/>
          <p:cNvSpPr txBox="1"/>
          <p:nvPr/>
        </p:nvSpPr>
        <p:spPr>
          <a:xfrm>
            <a:off x="198120" y="506095"/>
            <a:ext cx="11734800" cy="2030095"/>
          </a:xfrm>
          <a:prstGeom prst="rect">
            <a:avLst/>
          </a:prstGeom>
          <a:noFill/>
        </p:spPr>
        <p:txBody>
          <a:bodyPr wrap="square" rtlCol="0" anchor="t">
            <a:spAutoFit/>
          </a:bodyPr>
          <a:lstStyle/>
          <a:p>
            <a:pPr>
              <a:lnSpc>
                <a:spcPct val="150000"/>
              </a:lnSpc>
            </a:pPr>
            <a:r>
              <a:rPr lang="zh-CN" altLang="en-US" sz="2800" b="1">
                <a:latin typeface="Times New Roman" panose="02020603050405020304" charset="0"/>
                <a:ea typeface="黑体" panose="02010609060101010101" charset="-122"/>
                <a:cs typeface="Times New Roman" panose="02020603050405020304" charset="0"/>
              </a:rPr>
              <a:t>例</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已知小明的质量为</a:t>
            </a:r>
            <a:r>
              <a:rPr lang="en-US" altLang="zh-CN" sz="2800" b="1">
                <a:latin typeface="Times New Roman" panose="02020603050405020304" charset="0"/>
                <a:ea typeface="黑体" panose="02010609060101010101" charset="-122"/>
                <a:cs typeface="Times New Roman" panose="02020603050405020304" charset="0"/>
              </a:rPr>
              <a:t>5</a:t>
            </a:r>
            <a:r>
              <a:rPr lang="zh-CN" altLang="en-US" sz="2800" b="1">
                <a:latin typeface="Times New Roman" panose="02020603050405020304" charset="0"/>
                <a:ea typeface="黑体" panose="02010609060101010101" charset="-122"/>
                <a:cs typeface="Times New Roman" panose="02020603050405020304" charset="0"/>
              </a:rPr>
              <a:t>0</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kg，每次引体向上他能将自身重心匀速提高0.4</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m</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若不考虑小</a:t>
            </a:r>
            <a:r>
              <a:rPr lang="zh-CN" altLang="en-US" sz="2800" b="1">
                <a:latin typeface="Times New Roman" panose="02020603050405020304" charset="0"/>
                <a:ea typeface="黑体" panose="02010609060101010101" charset="-122"/>
                <a:cs typeface="Times New Roman" panose="02020603050405020304" charset="0"/>
                <a:sym typeface="+mn-ea"/>
              </a:rPr>
              <a:t>明</a:t>
            </a:r>
            <a:r>
              <a:rPr lang="zh-CN" altLang="en-US" sz="2800" b="1">
                <a:latin typeface="Times New Roman" panose="02020603050405020304" charset="0"/>
                <a:ea typeface="黑体" panose="02010609060101010101" charset="-122"/>
                <a:cs typeface="Times New Roman" panose="02020603050405020304" charset="0"/>
              </a:rPr>
              <a:t>下降时做的功，</a:t>
            </a:r>
            <a:r>
              <a:rPr lang="zh-CN" altLang="en-US" sz="2800" b="1">
                <a:latin typeface="Times New Roman" panose="02020603050405020304" charset="0"/>
                <a:ea typeface="黑体" panose="02010609060101010101" charset="-122"/>
                <a:cs typeface="Times New Roman" panose="02020603050405020304" charset="0"/>
                <a:sym typeface="+mn-ea"/>
              </a:rPr>
              <a:t>求</a:t>
            </a:r>
            <a:r>
              <a:rPr lang="zh-CN" altLang="en-US" sz="2800" b="1" spc="-100">
                <a:latin typeface="Times New Roman" panose="02020603050405020304" charset="0"/>
                <a:ea typeface="黑体" panose="02010609060101010101" charset="-122"/>
                <a:cs typeface="Times New Roman" panose="02020603050405020304" charset="0"/>
                <a:sym typeface="+mn-ea"/>
              </a:rPr>
              <a:t>小明做一次引体向上拉力做功是多少？</a:t>
            </a:r>
            <a:r>
              <a:rPr lang="zh-CN" altLang="en-US" sz="2800" b="1" i="1">
                <a:latin typeface="Times New Roman" panose="02020603050405020304" charset="0"/>
                <a:ea typeface="黑体" panose="02010609060101010101" charset="-122"/>
                <a:cs typeface="Times New Roman" panose="02020603050405020304" charset="0"/>
              </a:rPr>
              <a:t>g</a:t>
            </a:r>
            <a:r>
              <a:rPr lang="zh-CN" altLang="en-US" sz="2800" b="1">
                <a:latin typeface="Times New Roman" panose="02020603050405020304" charset="0"/>
                <a:ea typeface="黑体" panose="02010609060101010101" charset="-122"/>
                <a:cs typeface="Times New Roman" panose="02020603050405020304" charset="0"/>
              </a:rPr>
              <a:t>取10</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N/kg</a:t>
            </a:r>
            <a:r>
              <a:rPr lang="en-US" altLang="zh-CN" sz="2800" b="1">
                <a:latin typeface="Times New Roman" panose="02020603050405020304" charset="0"/>
                <a:ea typeface="黑体" panose="02010609060101010101" charset="-122"/>
                <a:cs typeface="Times New Roman" panose="02020603050405020304" charset="0"/>
              </a:rPr>
              <a:t>.</a:t>
            </a:r>
            <a:endParaRPr lang="zh-CN" altLang="en-US" sz="2800" b="1">
              <a:latin typeface="Times New Roman" panose="02020603050405020304" charset="0"/>
              <a:ea typeface="黑体" panose="02010609060101010101" charset="-122"/>
              <a:cs typeface="Times New Roman" panose="02020603050405020304" charset="0"/>
            </a:endParaRPr>
          </a:p>
        </p:txBody>
      </p:sp>
      <p:sp>
        <p:nvSpPr>
          <p:cNvPr id="5" name="文本框 4" title=""/>
          <p:cNvSpPr txBox="1"/>
          <p:nvPr/>
        </p:nvSpPr>
        <p:spPr>
          <a:xfrm>
            <a:off x="412750" y="4404360"/>
            <a:ext cx="11205845" cy="2030095"/>
          </a:xfrm>
          <a:prstGeom prst="rect">
            <a:avLst/>
          </a:prstGeom>
          <a:noFill/>
          <a:ln w="9525">
            <a:noFill/>
          </a:ln>
        </p:spPr>
        <p:txBody>
          <a:bodyPr wrap="square" rtlCol="0" anchor="t">
            <a:spAutoFit/>
          </a:bodyPr>
          <a:lstStyle/>
          <a:p>
            <a:pPr lvl="0" algn="just">
              <a:lnSpc>
                <a:spcPct val="150000"/>
              </a:lnSpc>
              <a:buClrTx/>
              <a:buSzTx/>
              <a:buFontTx/>
            </a:pPr>
            <a:r>
              <a:rPr lang="zh-CN" altLang="en-US" sz="2800" b="1">
                <a:solidFill>
                  <a:srgbClr val="FF0000"/>
                </a:solidFill>
                <a:latin typeface="Times New Roman" panose="02020603050405020304" charset="0"/>
                <a:ea typeface="黑体" panose="02010609060101010101" charset="-122"/>
                <a:cs typeface="Times New Roman" panose="02020603050405020304" charset="0"/>
                <a:sym typeface="+mn-ea"/>
              </a:rPr>
              <a:t>解：</a:t>
            </a:r>
            <a:r>
              <a:rPr sz="2800" b="1">
                <a:solidFill>
                  <a:srgbClr val="FF0000"/>
                </a:solidFill>
                <a:latin typeface="Times New Roman" panose="02020603050405020304" charset="0"/>
                <a:ea typeface="黑体" panose="02010609060101010101" charset="-122"/>
                <a:cs typeface="Times New Roman" panose="02020603050405020304" charset="0"/>
                <a:sym typeface="+mn-ea"/>
              </a:rPr>
              <a:t>在小明重心匀速升高的过程中，由二力平衡可知，</a:t>
            </a:r>
            <a:endParaRPr sz="2800" b="1">
              <a:solidFill>
                <a:srgbClr val="FF0000"/>
              </a:solidFill>
              <a:latin typeface="Times New Roman" panose="02020603050405020304" charset="0"/>
              <a:ea typeface="黑体" panose="02010609060101010101" charset="-122"/>
              <a:cs typeface="Times New Roman" panose="02020603050405020304" charset="0"/>
              <a:sym typeface="+mn-ea"/>
            </a:endParaRPr>
          </a:p>
          <a:p>
            <a:pPr lvl="0" algn="just">
              <a:lnSpc>
                <a:spcPct val="150000"/>
              </a:lnSpc>
              <a:buClrTx/>
              <a:buSzTx/>
              <a:buFontTx/>
            </a:pPr>
            <a:r>
              <a:rPr sz="2800" b="1">
                <a:solidFill>
                  <a:srgbClr val="FF0000"/>
                </a:solidFill>
                <a:latin typeface="Times New Roman" panose="02020603050405020304" charset="0"/>
                <a:ea typeface="黑体" panose="02010609060101010101" charset="-122"/>
                <a:cs typeface="Times New Roman" panose="02020603050405020304" charset="0"/>
                <a:sym typeface="+mn-ea"/>
              </a:rPr>
              <a:t>拉力的大小为</a:t>
            </a:r>
            <a:r>
              <a:rPr lang="en-US" sz="2800" b="1" i="1">
                <a:solidFill>
                  <a:srgbClr val="FF0000"/>
                </a:solidFill>
                <a:latin typeface="Times New Roman" panose="02020603050405020304" charset="0"/>
                <a:ea typeface="黑体" panose="02010609060101010101" charset="-122"/>
                <a:cs typeface="Times New Roman" panose="02020603050405020304" charset="0"/>
                <a:sym typeface="+mn-ea"/>
              </a:rPr>
              <a:t>F</a:t>
            </a:r>
            <a:r>
              <a:rPr lang="en-US" sz="2800" b="1">
                <a:solidFill>
                  <a:srgbClr val="FF0000"/>
                </a:solidFill>
                <a:latin typeface="Times New Roman" panose="02020603050405020304" charset="0"/>
                <a:ea typeface="黑体" panose="02010609060101010101" charset="-122"/>
                <a:cs typeface="Times New Roman" panose="02020603050405020304" charset="0"/>
                <a:sym typeface="+mn-ea"/>
              </a:rPr>
              <a:t>=</a:t>
            </a:r>
            <a:r>
              <a:rPr lang="en-US" altLang="zh-CN" sz="2800" b="1" i="1">
                <a:solidFill>
                  <a:srgbClr val="FF0000"/>
                </a:solidFill>
                <a:latin typeface="Times New Roman" panose="02020603050405020304" charset="0"/>
                <a:ea typeface="黑体" panose="02010609060101010101" charset="-122"/>
                <a:cs typeface="Times New Roman" panose="02020603050405020304" charset="0"/>
                <a:sym typeface="+mn-ea"/>
              </a:rPr>
              <a:t>G</a:t>
            </a:r>
            <a:r>
              <a:rPr lang="en-US" altLang="zh-CN" sz="2800" b="1">
                <a:solidFill>
                  <a:srgbClr val="FF0000"/>
                </a:solidFill>
                <a:latin typeface="Times New Roman" panose="02020603050405020304" charset="0"/>
                <a:ea typeface="黑体" panose="02010609060101010101" charset="-122"/>
                <a:cs typeface="Times New Roman" panose="02020603050405020304" charset="0"/>
                <a:sym typeface="+mn-ea"/>
              </a:rPr>
              <a:t>=</a:t>
            </a:r>
            <a:r>
              <a:rPr lang="en-US" altLang="zh-CN" sz="2800" b="1" i="1">
                <a:solidFill>
                  <a:srgbClr val="FF0000"/>
                </a:solidFill>
                <a:latin typeface="Times New Roman" panose="02020603050405020304" charset="0"/>
                <a:ea typeface="黑体" panose="02010609060101010101" charset="-122"/>
                <a:cs typeface="Times New Roman" panose="02020603050405020304" charset="0"/>
                <a:sym typeface="+mn-ea"/>
              </a:rPr>
              <a:t>mg</a:t>
            </a:r>
            <a:r>
              <a:rPr lang="en-US" altLang="zh-CN" sz="2800" b="1">
                <a:solidFill>
                  <a:srgbClr val="FF0000"/>
                </a:solidFill>
                <a:latin typeface="Times New Roman" panose="02020603050405020304" charset="0"/>
                <a:ea typeface="黑体" panose="02010609060101010101" charset="-122"/>
                <a:cs typeface="Times New Roman" panose="02020603050405020304" charset="0"/>
                <a:sym typeface="+mn-ea"/>
              </a:rPr>
              <a:t>=50 kg×10 N/kg=500 N</a:t>
            </a:r>
            <a:endParaRPr lang="en-US" altLang="zh-CN" sz="2800" b="1">
              <a:solidFill>
                <a:srgbClr val="FF0000"/>
              </a:solidFill>
              <a:latin typeface="Times New Roman" panose="02020603050405020304" charset="0"/>
              <a:ea typeface="黑体" panose="02010609060101010101" charset="-122"/>
              <a:cs typeface="Times New Roman" panose="02020603050405020304" charset="0"/>
              <a:sym typeface="+mn-ea"/>
            </a:endParaRPr>
          </a:p>
          <a:p>
            <a:pPr lvl="0" algn="just">
              <a:lnSpc>
                <a:spcPct val="150000"/>
              </a:lnSpc>
              <a:buClrTx/>
              <a:buSzTx/>
              <a:buFontTx/>
            </a:pPr>
            <a:r>
              <a:rPr lang="en-US" altLang="zh-CN" sz="2800" b="1">
                <a:solidFill>
                  <a:srgbClr val="FF0000"/>
                </a:solidFill>
                <a:latin typeface="Times New Roman" panose="02020603050405020304" charset="0"/>
                <a:ea typeface="黑体" panose="02010609060101010101" charset="-122"/>
                <a:cs typeface="Times New Roman" panose="02020603050405020304" charset="0"/>
                <a:sym typeface="+mn-ea"/>
              </a:rPr>
              <a:t>小明做一次引起向上</a:t>
            </a:r>
            <a:r>
              <a:rPr lang="zh-CN" altLang="en-US" sz="2800" b="1">
                <a:solidFill>
                  <a:srgbClr val="FF0000"/>
                </a:solidFill>
                <a:latin typeface="Times New Roman" panose="02020603050405020304" charset="0"/>
                <a:ea typeface="黑体" panose="02010609060101010101" charset="-122"/>
                <a:cs typeface="Times New Roman" panose="02020603050405020304" charset="0"/>
                <a:sym typeface="+mn-ea"/>
              </a:rPr>
              <a:t>拉力</a:t>
            </a:r>
            <a:r>
              <a:rPr lang="en-US" altLang="zh-CN" sz="2800" b="1">
                <a:solidFill>
                  <a:srgbClr val="FF0000"/>
                </a:solidFill>
                <a:latin typeface="Times New Roman" panose="02020603050405020304" charset="0"/>
                <a:ea typeface="黑体" panose="02010609060101010101" charset="-122"/>
                <a:cs typeface="Times New Roman" panose="02020603050405020304" charset="0"/>
                <a:sym typeface="+mn-ea"/>
              </a:rPr>
              <a:t>做功</a:t>
            </a:r>
            <a:r>
              <a:rPr lang="en-US" altLang="zh-CN" sz="2800" b="1" i="1">
                <a:solidFill>
                  <a:srgbClr val="FF0000"/>
                </a:solidFill>
                <a:latin typeface="Times New Roman" panose="02020603050405020304" charset="0"/>
                <a:ea typeface="黑体" panose="02010609060101010101" charset="-122"/>
                <a:cs typeface="Times New Roman" panose="02020603050405020304" charset="0"/>
                <a:sym typeface="+mn-ea"/>
              </a:rPr>
              <a:t>W</a:t>
            </a:r>
            <a:r>
              <a:rPr lang="en-US" altLang="zh-CN" sz="2800" b="1">
                <a:solidFill>
                  <a:srgbClr val="FF0000"/>
                </a:solidFill>
                <a:latin typeface="Times New Roman" panose="02020603050405020304" charset="0"/>
                <a:ea typeface="黑体" panose="02010609060101010101" charset="-122"/>
                <a:cs typeface="Times New Roman" panose="02020603050405020304" charset="0"/>
                <a:sym typeface="+mn-ea"/>
              </a:rPr>
              <a:t>=</a:t>
            </a:r>
            <a:r>
              <a:rPr lang="en-US" altLang="zh-CN" sz="2800" b="1" i="1">
                <a:solidFill>
                  <a:srgbClr val="FF0000"/>
                </a:solidFill>
                <a:latin typeface="Times New Roman" panose="02020603050405020304" charset="0"/>
                <a:ea typeface="黑体" panose="02010609060101010101" charset="-122"/>
                <a:cs typeface="Times New Roman" panose="02020603050405020304" charset="0"/>
                <a:sym typeface="+mn-ea"/>
              </a:rPr>
              <a:t>Fs</a:t>
            </a:r>
            <a:r>
              <a:rPr lang="en-US" altLang="zh-CN" sz="2800" b="1">
                <a:solidFill>
                  <a:srgbClr val="FF0000"/>
                </a:solidFill>
                <a:latin typeface="Times New Roman" panose="02020603050405020304" charset="0"/>
                <a:ea typeface="黑体" panose="02010609060101010101" charset="-122"/>
                <a:cs typeface="Times New Roman" panose="02020603050405020304" charset="0"/>
                <a:sym typeface="+mn-ea"/>
              </a:rPr>
              <a:t>=</a:t>
            </a:r>
            <a:r>
              <a:rPr lang="en-US" altLang="zh-CN" sz="2800" b="1" i="1">
                <a:solidFill>
                  <a:srgbClr val="FF0000"/>
                </a:solidFill>
                <a:latin typeface="Times New Roman" panose="02020603050405020304" charset="0"/>
                <a:ea typeface="黑体" panose="02010609060101010101" charset="-122"/>
                <a:cs typeface="Times New Roman" panose="02020603050405020304" charset="0"/>
                <a:sym typeface="+mn-ea"/>
              </a:rPr>
              <a:t>Gh</a:t>
            </a:r>
            <a:r>
              <a:rPr lang="en-US" altLang="zh-CN" sz="2800" b="1">
                <a:solidFill>
                  <a:srgbClr val="FF0000"/>
                </a:solidFill>
                <a:latin typeface="Times New Roman" panose="02020603050405020304" charset="0"/>
                <a:ea typeface="黑体" panose="02010609060101010101" charset="-122"/>
                <a:cs typeface="Times New Roman" panose="02020603050405020304" charset="0"/>
                <a:sym typeface="+mn-ea"/>
              </a:rPr>
              <a:t>=500 N×0.4 m=200 J</a:t>
            </a:r>
            <a:endParaRPr lang="en-US" altLang="zh-CN" sz="2800" b="1">
              <a:solidFill>
                <a:srgbClr val="FF0000"/>
              </a:solidFill>
              <a:latin typeface="Times New Roman" panose="02020603050405020304" charset="0"/>
              <a:ea typeface="黑体" panose="02010609060101010101" charset="-122"/>
              <a:cs typeface="Times New Roman" panose="02020603050405020304" charset="0"/>
              <a:sym typeface="+mn-ea"/>
            </a:endParaRPr>
          </a:p>
        </p:txBody>
      </p:sp>
      <p:grpSp>
        <p:nvGrpSpPr>
          <p:cNvPr id="9" name="组合 8" title=""/>
          <p:cNvGrpSpPr/>
          <p:nvPr/>
        </p:nvGrpSpPr>
        <p:grpSpPr>
          <a:xfrm>
            <a:off x="4696460" y="1889760"/>
            <a:ext cx="3850005" cy="2472690"/>
            <a:chOff x="7396" y="2976"/>
            <a:chExt cx="6063" cy="3894"/>
          </a:xfrm>
        </p:grpSpPr>
        <p:pic>
          <p:nvPicPr>
            <p:cNvPr id="6" name="图片 5"/>
            <p:cNvPicPr>
              <a:picLocks noChangeAspect="1"/>
            </p:cNvPicPr>
            <p:nvPr/>
          </p:nvPicPr>
          <p:blipFill>
            <a:blip r:embed="rId2"/>
            <a:srcRect l="11602"/>
            <a:stretch>
              <a:fillRect/>
            </a:stretch>
          </p:blipFill>
          <p:spPr>
            <a:xfrm>
              <a:off x="7396" y="2976"/>
              <a:ext cx="5204" cy="3894"/>
            </a:xfrm>
            <a:prstGeom prst="rect">
              <a:avLst/>
            </a:prstGeom>
          </p:spPr>
        </p:pic>
        <p:pic>
          <p:nvPicPr>
            <p:cNvPr id="2" name="图片 1"/>
            <p:cNvPicPr>
              <a:picLocks noChangeAspect="1"/>
            </p:cNvPicPr>
            <p:nvPr/>
          </p:nvPicPr>
          <p:blipFill>
            <a:blip r:embed="rId3"/>
            <a:srcRect l="91371" t="85212"/>
            <a:stretch>
              <a:fillRect/>
            </a:stretch>
          </p:blipFill>
          <p:spPr>
            <a:xfrm>
              <a:off x="12136" y="5522"/>
              <a:ext cx="508" cy="576"/>
            </a:xfrm>
            <a:prstGeom prst="rect">
              <a:avLst/>
            </a:prstGeom>
          </p:spPr>
        </p:pic>
        <p:cxnSp>
          <p:nvCxnSpPr>
            <p:cNvPr id="4" name="直接连接符 3"/>
            <p:cNvCxnSpPr/>
            <p:nvPr/>
          </p:nvCxnSpPr>
          <p:spPr>
            <a:xfrm>
              <a:off x="8952" y="5522"/>
              <a:ext cx="3685" cy="0"/>
            </a:xfrm>
            <a:prstGeom prst="line">
              <a:avLst/>
            </a:prstGeom>
            <a:ln w="22225">
              <a:solidFill>
                <a:schemeClr val="tx1"/>
              </a:solidFill>
            </a:ln>
          </p:spPr>
          <p:style>
            <a:lnRef idx="2">
              <a:schemeClr val="accent1"/>
            </a:lnRef>
            <a:fillRef idx="0">
              <a:srgbClr val="FFFFFF"/>
            </a:fillRef>
            <a:effectRef idx="0">
              <a:srgbClr val="FFFFFF"/>
            </a:effectRef>
            <a:fontRef idx="minor">
              <a:schemeClr val="tx1"/>
            </a:fontRef>
          </p:style>
        </p:cxnSp>
        <p:cxnSp>
          <p:nvCxnSpPr>
            <p:cNvPr id="7" name="直接连接符 6"/>
            <p:cNvCxnSpPr/>
            <p:nvPr/>
          </p:nvCxnSpPr>
          <p:spPr>
            <a:xfrm>
              <a:off x="10093" y="5053"/>
              <a:ext cx="2551" cy="0"/>
            </a:xfrm>
            <a:prstGeom prst="line">
              <a:avLst/>
            </a:prstGeom>
            <a:ln w="22225">
              <a:solidFill>
                <a:schemeClr val="tx1"/>
              </a:solidFill>
            </a:ln>
          </p:spPr>
          <p:style>
            <a:lnRef idx="2">
              <a:schemeClr val="accent1"/>
            </a:lnRef>
            <a:fillRef idx="0">
              <a:srgbClr val="FFFFFF"/>
            </a:fillRef>
            <a:effectRef idx="0">
              <a:srgbClr val="FFFFFF"/>
            </a:effectRef>
            <a:fontRef idx="minor">
              <a:schemeClr val="tx1"/>
            </a:fontRef>
          </p:style>
        </p:cxnSp>
        <p:sp>
          <p:nvSpPr>
            <p:cNvPr id="8" name="文本框 7"/>
            <p:cNvSpPr txBox="1"/>
            <p:nvPr/>
          </p:nvSpPr>
          <p:spPr>
            <a:xfrm>
              <a:off x="11973" y="4989"/>
              <a:ext cx="1486" cy="628"/>
            </a:xfrm>
            <a:prstGeom prst="rect">
              <a:avLst/>
            </a:prstGeom>
            <a:noFill/>
          </p:spPr>
          <p:txBody>
            <a:bodyPr wrap="square" rtlCol="0" anchor="t">
              <a:spAutoFit/>
            </a:bodyPr>
            <a:lstStyle/>
            <a:p>
              <a:r>
                <a:rPr lang="zh-CN" altLang="en-US" sz="2000" b="1">
                  <a:latin typeface="Times New Roman" panose="02020603050405020304" charset="0"/>
                  <a:ea typeface="黑体" panose="02010609060101010101" charset="-122"/>
                  <a:cs typeface="Times New Roman" panose="02020603050405020304" charset="0"/>
                  <a:sym typeface="+mn-ea"/>
                </a:rPr>
                <a:t>0.4</a:t>
              </a:r>
              <a:r>
                <a:rPr lang="en-US" altLang="zh-CN" sz="2000" b="1">
                  <a:latin typeface="Times New Roman" panose="02020603050405020304" charset="0"/>
                  <a:ea typeface="黑体" panose="02010609060101010101" charset="-122"/>
                  <a:cs typeface="Times New Roman" panose="02020603050405020304" charset="0"/>
                  <a:sym typeface="+mn-ea"/>
                </a:rPr>
                <a:t> </a:t>
              </a:r>
              <a:r>
                <a:rPr lang="zh-CN" altLang="en-US" sz="2000" b="1">
                  <a:latin typeface="Times New Roman" panose="02020603050405020304" charset="0"/>
                  <a:ea typeface="黑体" panose="02010609060101010101" charset="-122"/>
                  <a:cs typeface="Times New Roman" panose="02020603050405020304" charset="0"/>
                  <a:sym typeface="+mn-ea"/>
                </a:rPr>
                <a:t>m</a:t>
              </a:r>
              <a:endParaRPr lang="zh-CN" altLang="en-US" sz="2000" b="1">
                <a:latin typeface="Times New Roman" panose="02020603050405020304" charset="0"/>
                <a:ea typeface="黑体" panose="02010609060101010101" charset="-122"/>
                <a:cs typeface="Times New Roman" panose="02020603050405020304" charset="0"/>
                <a:sym typeface="+mn-ea"/>
              </a:endParaRPr>
            </a:p>
          </p:txBody>
        </p:sp>
      </p:grpSp>
      <p:grpSp>
        <p:nvGrpSpPr>
          <p:cNvPr id="12" name="组合 11" title=""/>
          <p:cNvGrpSpPr/>
          <p:nvPr/>
        </p:nvGrpSpPr>
        <p:grpSpPr>
          <a:xfrm>
            <a:off x="8921115" y="2014855"/>
            <a:ext cx="3042920" cy="3198495"/>
            <a:chOff x="14034" y="5993"/>
            <a:chExt cx="4792" cy="5037"/>
          </a:xfrm>
        </p:grpSpPr>
        <p:grpSp>
          <p:nvGrpSpPr>
            <p:cNvPr id="10" name="组合 9"/>
            <p:cNvGrpSpPr/>
            <p:nvPr/>
          </p:nvGrpSpPr>
          <p:grpSpPr>
            <a:xfrm>
              <a:off x="14100" y="5993"/>
              <a:ext cx="4677" cy="5037"/>
              <a:chOff x="4202" y="4249"/>
              <a:chExt cx="4677" cy="5037"/>
            </a:xfrm>
          </p:grpSpPr>
          <p:sp>
            <p:nvSpPr>
              <p:cNvPr id="11" name="矩形 10"/>
              <p:cNvSpPr/>
              <p:nvPr/>
            </p:nvSpPr>
            <p:spPr>
              <a:xfrm>
                <a:off x="4202" y="4654"/>
                <a:ext cx="4677" cy="4632"/>
              </a:xfrm>
              <a:prstGeom prst="rect">
                <a:avLst/>
              </a:prstGeom>
              <a:noFill/>
              <a:ln w="19050">
                <a:solidFill>
                  <a:srgbClr val="01A16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grpSp>
            <p:nvGrpSpPr>
              <p:cNvPr id="61" name="组合 60"/>
              <p:cNvGrpSpPr/>
              <p:nvPr/>
            </p:nvGrpSpPr>
            <p:grpSpPr>
              <a:xfrm>
                <a:off x="4912" y="4249"/>
                <a:ext cx="3233" cy="822"/>
                <a:chOff x="9090" y="4487"/>
                <a:chExt cx="3233" cy="822"/>
              </a:xfrm>
            </p:grpSpPr>
            <p:pic>
              <p:nvPicPr>
                <p:cNvPr id="55" name="图片 54" descr="26"/>
                <p:cNvPicPr>
                  <a:picLocks noChangeAspect="1"/>
                </p:cNvPicPr>
                <p:nvPr>
                  <p:custDataLst>
                    <p:tags r:id="rId5"/>
                  </p:custDataLst>
                </p:nvPr>
              </p:nvPicPr>
              <p:blipFill>
                <a:blip r:embed="rId4">
                  <a:clrChange>
                    <a:clrFrom>
                      <a:srgbClr val="FFFFFF">
                        <a:alpha val="100000"/>
                      </a:srgbClr>
                    </a:clrFrom>
                    <a:clrTo>
                      <a:srgbClr val="FFFFFF">
                        <a:alpha val="100000"/>
                        <a:alpha val="0"/>
                      </a:srgbClr>
                    </a:clrTo>
                  </a:clrChange>
                </a:blip>
                <a:stretch>
                  <a:fillRect/>
                </a:stretch>
              </p:blipFill>
              <p:spPr>
                <a:xfrm>
                  <a:off x="9090" y="4487"/>
                  <a:ext cx="3233" cy="822"/>
                </a:xfrm>
                <a:prstGeom prst="rect">
                  <a:avLst/>
                </a:prstGeom>
              </p:spPr>
            </p:pic>
            <p:sp>
              <p:nvSpPr>
                <p:cNvPr id="56" name="文本框 55"/>
                <p:cNvSpPr txBox="1"/>
                <p:nvPr/>
              </p:nvSpPr>
              <p:spPr>
                <a:xfrm>
                  <a:off x="9572" y="4487"/>
                  <a:ext cx="2550" cy="822"/>
                </a:xfrm>
                <a:prstGeom prst="rect">
                  <a:avLst/>
                </a:prstGeom>
                <a:noFill/>
              </p:spPr>
              <p:txBody>
                <a:bodyPr wrap="square" rtlCol="0">
                  <a:spAutoFit/>
                </a:bodyPr>
                <a:lstStyle/>
                <a:p>
                  <a:r>
                    <a:rPr lang="zh-CN" altLang="en-US" sz="2800" b="1">
                      <a:solidFill>
                        <a:schemeClr val="tx1"/>
                      </a:solidFill>
                      <a:latin typeface="黑体" panose="02010609060101010101" charset="-122"/>
                      <a:ea typeface="黑体" panose="02010609060101010101" charset="-122"/>
                      <a:cs typeface="+mn-ea"/>
                      <a:sym typeface="+mn-ea"/>
                    </a:rPr>
                    <a:t>策略提炼</a:t>
                  </a:r>
                  <a:endParaRPr lang="zh-CN" altLang="en-US" sz="2800" b="1">
                    <a:solidFill>
                      <a:schemeClr val="tx1"/>
                    </a:solidFill>
                    <a:latin typeface="黑体" panose="02010609060101010101" charset="-122"/>
                    <a:ea typeface="黑体" panose="02010609060101010101" charset="-122"/>
                    <a:cs typeface="+mn-ea"/>
                    <a:sym typeface="+mn-ea"/>
                  </a:endParaRPr>
                </a:p>
              </p:txBody>
            </p:sp>
          </p:grpSp>
        </p:grpSp>
        <p:sp>
          <p:nvSpPr>
            <p:cNvPr id="13" name="文本框 12"/>
            <p:cNvSpPr txBox="1"/>
            <p:nvPr/>
          </p:nvSpPr>
          <p:spPr>
            <a:xfrm>
              <a:off x="14034" y="6815"/>
              <a:ext cx="4792" cy="4215"/>
            </a:xfrm>
            <a:prstGeom prst="rect">
              <a:avLst/>
            </a:prstGeom>
            <a:noFill/>
          </p:spPr>
          <p:txBody>
            <a:bodyPr wrap="square" rtlCol="0">
              <a:spAutoFit/>
            </a:bodyPr>
            <a:lstStyle/>
            <a:p>
              <a:r>
                <a:rPr lang="en-US" altLang="zh-CN" sz="2800" b="1">
                  <a:latin typeface="楷体" panose="02010609060101010101" pitchFamily="49" charset="-122"/>
                  <a:ea typeface="楷体" panose="02010609060101010101" pitchFamily="49" charset="-122"/>
                  <a:cs typeface="楷体" panose="02010609060101010101" pitchFamily="49" charset="-122"/>
                </a:rPr>
                <a:t>    </a:t>
              </a:r>
              <a:r>
                <a:rPr lang="zh-CN" altLang="en-US" sz="2800" b="1">
                  <a:latin typeface="楷体" panose="02010609060101010101" pitchFamily="49" charset="-122"/>
                  <a:ea typeface="楷体" panose="02010609060101010101" pitchFamily="49" charset="-122"/>
                  <a:cs typeface="楷体" panose="02010609060101010101" pitchFamily="49" charset="-122"/>
                </a:rPr>
                <a:t>解决与做功有关的问题时，要明确做功的力和在这个力的方向上移动的距离，最后算出功的大小</a:t>
              </a:r>
              <a:r>
                <a:rPr lang="en-US" altLang="zh-CN" sz="2800" b="1">
                  <a:latin typeface="楷体" panose="02010609060101010101" pitchFamily="49" charset="-122"/>
                  <a:ea typeface="楷体" panose="02010609060101010101" pitchFamily="49" charset="-122"/>
                  <a:cs typeface="楷体" panose="02010609060101010101" pitchFamily="49" charset="-122"/>
                </a:rPr>
                <a:t>.</a:t>
              </a:r>
              <a:endParaRPr lang="en-US" altLang="zh-CN" sz="2800" b="1">
                <a:latin typeface="楷体" panose="02010609060101010101" pitchFamily="49" charset="-122"/>
                <a:ea typeface="楷体" panose="02010609060101010101" pitchFamily="49" charset="-122"/>
                <a:cs typeface="楷体" panose="02010609060101010101" pitchFamily="49"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p:stCondLst>
                              <p:cond delay="0"/>
                            </p:stCondLst>
                            <p:childTnLst>
                              <p:par>
                                <p:cTn id="9" presetID="3" presetClass="entr" presetSubtype="1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linds(horizontal)">
                                      <p:cBhvr>
                                        <p:cTn id="1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5" name="文本框 24" title=""/>
          <p:cNvSpPr txBox="1"/>
          <p:nvPr/>
        </p:nvSpPr>
        <p:spPr>
          <a:xfrm>
            <a:off x="688975" y="752475"/>
            <a:ext cx="8307705" cy="3820795"/>
          </a:xfrm>
          <a:prstGeom prst="rect">
            <a:avLst/>
          </a:prstGeom>
          <a:noFill/>
        </p:spPr>
        <p:txBody>
          <a:bodyPr wrap="square" rtlCol="0">
            <a:noAutofit/>
          </a:bodyPr>
          <a:lstStyle/>
          <a:p>
            <a:pPr indent="720090" fontAlgn="auto">
              <a:lnSpc>
                <a:spcPct val="150000"/>
              </a:lnSpc>
            </a:pPr>
            <a:r>
              <a:rPr sz="2800" b="1">
                <a:latin typeface="Times New Roman" panose="02020603050405020304" charset="0"/>
                <a:ea typeface="黑体" panose="02010609060101010101" charset="-122"/>
                <a:cs typeface="Times New Roman" panose="02020603050405020304" charset="0"/>
              </a:rPr>
              <a:t>蹦极是一项非常刺激的户外休闲活动</a:t>
            </a:r>
            <a:r>
              <a:rPr lang="en-US" sz="2800" b="1">
                <a:latin typeface="Times New Roman" panose="02020603050405020304" charset="0"/>
                <a:ea typeface="黑体" panose="02010609060101010101" charset="-122"/>
                <a:cs typeface="Times New Roman" panose="02020603050405020304" charset="0"/>
              </a:rPr>
              <a:t>. </a:t>
            </a:r>
            <a:r>
              <a:rPr sz="2800" b="1">
                <a:latin typeface="Times New Roman" panose="02020603050405020304" charset="0"/>
                <a:ea typeface="黑体" panose="02010609060101010101" charset="-122"/>
                <a:cs typeface="Times New Roman" panose="02020603050405020304" charset="0"/>
              </a:rPr>
              <a:t> 蹦极者站在高处，</a:t>
            </a:r>
            <a:r>
              <a:rPr lang="zh-CN" sz="2800" b="1">
                <a:latin typeface="Times New Roman" panose="02020603050405020304" charset="0"/>
                <a:ea typeface="黑体" panose="02010609060101010101" charset="-122"/>
                <a:cs typeface="Times New Roman" panose="02020603050405020304" charset="0"/>
              </a:rPr>
              <a:t>将</a:t>
            </a:r>
            <a:r>
              <a:rPr sz="2800" b="1">
                <a:latin typeface="Times New Roman" panose="02020603050405020304" charset="0"/>
                <a:ea typeface="黑体" panose="02010609060101010101" charset="-122"/>
                <a:cs typeface="Times New Roman" panose="02020603050405020304" charset="0"/>
              </a:rPr>
              <a:t>绳索绑在身上，</a:t>
            </a:r>
            <a:r>
              <a:rPr lang="zh-CN" sz="2800" b="1">
                <a:latin typeface="Times New Roman" panose="02020603050405020304" charset="0"/>
                <a:ea typeface="黑体" panose="02010609060101010101" charset="-122"/>
                <a:cs typeface="Times New Roman" panose="02020603050405020304" charset="0"/>
              </a:rPr>
              <a:t>向</a:t>
            </a:r>
            <a:r>
              <a:rPr sz="2800" b="1">
                <a:latin typeface="Times New Roman" panose="02020603050405020304" charset="0"/>
                <a:ea typeface="黑体" panose="02010609060101010101" charset="-122"/>
                <a:cs typeface="Times New Roman" panose="02020603050405020304" charset="0"/>
              </a:rPr>
              <a:t>下一跃，在空中享受几秒钟的“自由落体”</a:t>
            </a:r>
            <a:r>
              <a:rPr lang="en-US" sz="2800" b="1">
                <a:latin typeface="Times New Roman" panose="02020603050405020304" charset="0"/>
                <a:ea typeface="黑体" panose="02010609060101010101" charset="-122"/>
                <a:cs typeface="Times New Roman" panose="02020603050405020304" charset="0"/>
              </a:rPr>
              <a:t>. </a:t>
            </a:r>
            <a:r>
              <a:rPr sz="2800" b="1">
                <a:latin typeface="Times New Roman" panose="02020603050405020304" charset="0"/>
                <a:ea typeface="黑体" panose="02010609060101010101" charset="-122"/>
                <a:cs typeface="Times New Roman" panose="02020603050405020304" charset="0"/>
              </a:rPr>
              <a:t>橡皮绳被拉开、绷紧、阻止人体继续下落，当到达最低点时橡皮再次弹起，人被拉起，随后，又落下，这样反复多次直到橡皮绳的弹性消失为止</a:t>
            </a:r>
            <a:r>
              <a:rPr lang="en-US" sz="2800" b="1">
                <a:latin typeface="Times New Roman" panose="02020603050405020304" charset="0"/>
                <a:ea typeface="黑体" panose="02010609060101010101" charset="-122"/>
                <a:cs typeface="Times New Roman" panose="02020603050405020304" charset="0"/>
              </a:rPr>
              <a:t>.</a:t>
            </a:r>
            <a:endParaRPr sz="2800" b="1">
              <a:latin typeface="Times New Roman" panose="02020603050405020304" charset="0"/>
              <a:ea typeface="黑体" panose="02010609060101010101" charset="-122"/>
              <a:cs typeface="Times New Roman" panose="02020603050405020304" charset="0"/>
            </a:endParaRPr>
          </a:p>
          <a:p>
            <a:pPr indent="720090" fontAlgn="auto">
              <a:lnSpc>
                <a:spcPct val="150000"/>
              </a:lnSpc>
            </a:pPr>
            <a:r>
              <a:rPr lang="en-US" sz="2800" b="1">
                <a:latin typeface="Times New Roman" panose="02020603050405020304" charset="0"/>
                <a:ea typeface="黑体" panose="02010609060101010101" charset="-122"/>
                <a:cs typeface="Times New Roman" panose="02020603050405020304" charset="0"/>
              </a:rPr>
              <a:t>                                                                                                                                                                                                                                                                                                                                                                                                                                                                                   </a:t>
            </a:r>
            <a:endParaRPr lang="en-US" sz="2800" b="1">
              <a:latin typeface="Times New Roman" panose="02020603050405020304" charset="0"/>
              <a:ea typeface="黑体" panose="02010609060101010101" charset="-122"/>
              <a:cs typeface="Times New Roman" panose="02020603050405020304" charset="0"/>
            </a:endParaRPr>
          </a:p>
        </p:txBody>
      </p:sp>
      <p:pic>
        <p:nvPicPr>
          <p:cNvPr id="5" name="图片 4" title=""/>
          <p:cNvPicPr/>
          <p:nvPr/>
        </p:nvPicPr>
        <p:blipFill>
          <a:blip r:embed="rId2"/>
          <a:stretch>
            <a:fillRect/>
          </a:stretch>
        </p:blipFill>
        <p:spPr>
          <a:xfrm>
            <a:off x="8996680" y="583565"/>
            <a:ext cx="2890520" cy="6083935"/>
          </a:xfrm>
          <a:prstGeom prst="rect">
            <a:avLst/>
          </a:prstGeom>
        </p:spPr>
      </p:pic>
      <p:grpSp>
        <p:nvGrpSpPr>
          <p:cNvPr id="13" name="组合 12" title=""/>
          <p:cNvGrpSpPr/>
          <p:nvPr/>
        </p:nvGrpSpPr>
        <p:grpSpPr>
          <a:xfrm>
            <a:off x="481965" y="4660900"/>
            <a:ext cx="8279130" cy="1383030"/>
            <a:chOff x="759" y="7340"/>
            <a:chExt cx="13038" cy="2178"/>
          </a:xfrm>
        </p:grpSpPr>
        <p:sp>
          <p:nvSpPr>
            <p:cNvPr id="12" name="文本框 11"/>
            <p:cNvSpPr txBox="1"/>
            <p:nvPr/>
          </p:nvSpPr>
          <p:spPr>
            <a:xfrm>
              <a:off x="2975" y="7340"/>
              <a:ext cx="10822" cy="2179"/>
            </a:xfrm>
            <a:prstGeom prst="rect">
              <a:avLst/>
            </a:prstGeom>
          </p:spPr>
          <p:txBody>
            <a:bodyPr wrap="square">
              <a:spAutoFit/>
            </a:bodyPr>
            <a:lstStyle/>
            <a:p>
              <a:pPr marL="0" indent="0">
                <a:lnSpc>
                  <a:spcPct val="150000"/>
                </a:lnSpc>
              </a:pPr>
              <a:r>
                <a:rPr sz="2800" b="1" i="0">
                  <a:latin typeface="Times New Roman" panose="02020603050405020304" charset="0"/>
                  <a:ea typeface="黑体" panose="02010609060101010101" charset="-122"/>
                  <a:cs typeface="Times New Roman" panose="02020603050405020304" charset="0"/>
                </a:rPr>
                <a:t>在蹦极运动中，蹦极者在抵达最低点后为何又会向上弹起呢？</a:t>
              </a:r>
              <a:endParaRPr sz="2800" b="1" i="0">
                <a:latin typeface="Times New Roman" panose="02020603050405020304" charset="0"/>
                <a:ea typeface="黑体" panose="02010609060101010101" charset="-122"/>
                <a:cs typeface="Times New Roman" panose="02020603050405020304" charset="0"/>
              </a:endParaRPr>
            </a:p>
          </p:txBody>
        </p:sp>
        <p:sp>
          <p:nvSpPr>
            <p:cNvPr id="28" name="文本框 27"/>
            <p:cNvSpPr txBox="1"/>
            <p:nvPr>
              <p:custDataLst>
                <p:tags r:id="rId3"/>
              </p:custDataLst>
            </p:nvPr>
          </p:nvSpPr>
          <p:spPr>
            <a:xfrm>
              <a:off x="1619" y="7613"/>
              <a:ext cx="1494" cy="871"/>
            </a:xfrm>
            <a:prstGeom prst="rect">
              <a:avLst/>
            </a:prstGeom>
            <a:noFill/>
          </p:spPr>
          <p:txBody>
            <a:bodyPr wrap="none" rtlCol="0" anchor="t">
              <a:spAutoFit/>
            </a:bodyPr>
            <a:lstStyle/>
            <a:p>
              <a:r>
                <a:rPr lang="zh-CN" altLang="en-US" sz="3000" b="1">
                  <a:solidFill>
                    <a:srgbClr val="00923F"/>
                  </a:solidFill>
                  <a:latin typeface="黑体" panose="02010609060101010101" charset="-122"/>
                  <a:ea typeface="黑体" panose="02010609060101010101" charset="-122"/>
                  <a:sym typeface="+mn-ea"/>
                </a:rPr>
                <a:t>思考</a:t>
              </a:r>
              <a:endParaRPr lang="zh-CN" altLang="en-US" sz="3000" b="1">
                <a:solidFill>
                  <a:srgbClr val="00923F"/>
                </a:solidFill>
                <a:latin typeface="黑体" panose="02010609060101010101" charset="-122"/>
                <a:ea typeface="黑体" panose="02010609060101010101" charset="-122"/>
                <a:sym typeface="+mn-ea"/>
              </a:endParaRPr>
            </a:p>
          </p:txBody>
        </p:sp>
        <p:pic>
          <p:nvPicPr>
            <p:cNvPr id="29" name="图片 28" descr="303b32303233353030363bb5c6c5dd"/>
            <p:cNvPicPr>
              <a:picLocks noChangeAspect="1"/>
            </p:cNvPicPr>
            <p:nvPr>
              <p:custDataLst>
                <p:tags r:id="rId5"/>
              </p:custDataLst>
            </p:nvPr>
          </p:nvPicPr>
          <p:blipFill>
            <a:blip r:embed="rId4"/>
            <a:stretch>
              <a:fillRect/>
            </a:stretch>
          </p:blipFill>
          <p:spPr>
            <a:xfrm>
              <a:off x="759" y="7549"/>
              <a:ext cx="1181" cy="982"/>
            </a:xfrm>
            <a:prstGeom prst="rect">
              <a:avLst/>
            </a:prstGeom>
          </p:spPr>
        </p:pic>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p:tgtEl>
                                          <p:spTgt spid="25"/>
                                        </p:tgtEl>
                                        <p:attrNameLst>
                                          <p:attrName>ppt_y</p:attrName>
                                        </p:attrNameLst>
                                      </p:cBhvr>
                                      <p:tavLst>
                                        <p:tav tm="0">
                                          <p:val>
                                            <p:strVal val="#ppt_y+#ppt_h*1.125000"/>
                                          </p:val>
                                        </p:tav>
                                        <p:tav tm="100000">
                                          <p:val>
                                            <p:strVal val="#ppt_y"/>
                                          </p:val>
                                        </p:tav>
                                      </p:tavLst>
                                    </p:anim>
                                    <p:animEffect transition="in" filter="wipe(up)">
                                      <p:cBhvr>
                                        <p:cTn id="8" dur="500"/>
                                        <p:tgtEl>
                                          <p:spTgt spid="25"/>
                                        </p:tgtEl>
                                      </p:cBhvr>
                                    </p:animEffect>
                                  </p:childTnLst>
                                </p:cTn>
                              </p:par>
                            </p:childTnLst>
                          </p:cTn>
                        </p:par>
                      </p:childTnLst>
                    </p:cTn>
                  </p:par>
                  <p:par>
                    <p:cTn id="9" fill="hold" nodeType="clickPar">
                      <p:stCondLst>
                        <p:cond delay="indefinite"/>
                        <p:cond evt="onBegin" delay="0">
                          <p:tn val="8"/>
                        </p:cond>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wipe(left)">
                                      <p:cBhvr>
                                        <p:cTn id="1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 name="文本框 1" title=""/>
          <p:cNvSpPr txBox="1"/>
          <p:nvPr/>
        </p:nvSpPr>
        <p:spPr>
          <a:xfrm>
            <a:off x="3662680" y="900113"/>
            <a:ext cx="5080000" cy="521970"/>
          </a:xfrm>
          <a:prstGeom prst="rect">
            <a:avLst/>
          </a:prstGeom>
        </p:spPr>
        <p:txBody>
          <a:bodyPr>
            <a:spAutoFit/>
          </a:bodyPr>
          <a:lstStyle/>
          <a:p>
            <a:pPr marL="0" indent="0" algn="ctr" defTabSz="266700">
              <a:spcAft>
                <a:spcPct val="0"/>
              </a:spcAft>
            </a:pPr>
            <a:r>
              <a:rPr lang="zh-CN" altLang="en-US" sz="2800" b="1">
                <a:latin typeface="黑体" panose="02010609060101010101" charset="-122"/>
                <a:ea typeface="黑体" panose="02010609060101010101" charset="-122"/>
              </a:rPr>
              <a:t>生活中常见力做功的估测</a:t>
            </a:r>
            <a:endParaRPr lang="zh-CN" altLang="en-US" sz="2800" b="1">
              <a:latin typeface="黑体" panose="02010609060101010101" charset="-122"/>
              <a:ea typeface="黑体" panose="02010609060101010101" charset="-122"/>
            </a:endParaRPr>
          </a:p>
        </p:txBody>
      </p:sp>
      <p:sp>
        <p:nvSpPr>
          <p:cNvPr id="3" name="文本框 2" title=""/>
          <p:cNvSpPr txBox="1"/>
          <p:nvPr/>
        </p:nvSpPr>
        <p:spPr>
          <a:xfrm>
            <a:off x="3969385" y="5138420"/>
            <a:ext cx="4041775" cy="1383665"/>
          </a:xfrm>
          <a:prstGeom prst="rect">
            <a:avLst/>
          </a:prstGeom>
        </p:spPr>
        <p:txBody>
          <a:bodyPr wrap="square">
            <a:spAutoFit/>
          </a:bodyPr>
          <a:lstStyle/>
          <a:p>
            <a:pPr marL="0" indent="0" algn="ctr" defTabSz="266700">
              <a:spcAft>
                <a:spcPct val="0"/>
              </a:spcAft>
            </a:pPr>
            <a:r>
              <a:rPr lang="zh-CN" altLang="en-US" sz="2800" b="1">
                <a:latin typeface="宋体" panose="02010600030101010101" pitchFamily="2" charset="-122"/>
                <a:ea typeface="宋体" panose="02010600030101010101" pitchFamily="2" charset="-122"/>
              </a:rPr>
              <a:t>将一瓶</a:t>
            </a:r>
            <a:r>
              <a:rPr lang="en-US" altLang="zh-CN" sz="2800" b="1">
                <a:latin typeface="Times New Roman" panose="02020603050405020304" charset="0"/>
                <a:ea typeface="宋体" panose="02010600030101010101" pitchFamily="2" charset="-122"/>
              </a:rPr>
              <a:t>500 mL</a:t>
            </a:r>
            <a:r>
              <a:rPr lang="zh-CN" altLang="en-US" sz="2800" b="1">
                <a:latin typeface="宋体" panose="02010600030101010101" pitchFamily="2" charset="-122"/>
                <a:ea typeface="宋体" panose="02010600030101010101" pitchFamily="2" charset="-122"/>
              </a:rPr>
              <a:t>的矿泉水从地上拿起并举过头顶，做功约</a:t>
            </a:r>
            <a:r>
              <a:rPr lang="en-US" altLang="zh-CN" sz="2800" b="1">
                <a:latin typeface="Times New Roman" panose="02020603050405020304" charset="0"/>
                <a:ea typeface="宋体" panose="02010600030101010101" pitchFamily="2" charset="-122"/>
              </a:rPr>
              <a:t>10 J</a:t>
            </a:r>
            <a:endParaRPr lang="en-US" altLang="zh-CN" sz="2800" b="1">
              <a:latin typeface="Times New Roman" panose="02020603050405020304" charset="0"/>
              <a:ea typeface="宋体" panose="02010600030101010101" pitchFamily="2" charset="-122"/>
            </a:endParaRPr>
          </a:p>
        </p:txBody>
      </p:sp>
      <p:sp>
        <p:nvSpPr>
          <p:cNvPr id="4" name="文本框 3" title=""/>
          <p:cNvSpPr txBox="1"/>
          <p:nvPr/>
        </p:nvSpPr>
        <p:spPr>
          <a:xfrm>
            <a:off x="413385" y="5178425"/>
            <a:ext cx="3832860" cy="953135"/>
          </a:xfrm>
          <a:prstGeom prst="rect">
            <a:avLst/>
          </a:prstGeom>
          <a:noFill/>
        </p:spPr>
        <p:txBody>
          <a:bodyPr wrap="square" rtlCol="0">
            <a:spAutoFit/>
          </a:bodyPr>
          <a:lstStyle/>
          <a:p>
            <a:pPr algn="ctr"/>
            <a:r>
              <a:rPr lang="zh-CN" sz="2800" b="1">
                <a:latin typeface="宋体" panose="02010600030101010101" pitchFamily="2" charset="-122"/>
                <a:sym typeface="+mn-ea"/>
              </a:rPr>
              <a:t>将两个鸡蛋举高</a:t>
            </a:r>
            <a:r>
              <a:rPr lang="en-US" altLang="zh-CN" sz="2800" b="1">
                <a:latin typeface="Times New Roman" panose="02020603050405020304" charset="0"/>
                <a:cs typeface="Times New Roman" panose="02020603050405020304" charset="0"/>
                <a:sym typeface="+mn-ea"/>
              </a:rPr>
              <a:t>1 m</a:t>
            </a:r>
            <a:r>
              <a:rPr lang="zh-CN" altLang="en-US" sz="2800" b="1">
                <a:latin typeface="Times New Roman" panose="02020603050405020304" charset="0"/>
                <a:cs typeface="Times New Roman" panose="02020603050405020304" charset="0"/>
                <a:sym typeface="+mn-ea"/>
              </a:rPr>
              <a:t>，做功约</a:t>
            </a:r>
            <a:r>
              <a:rPr lang="en-US" altLang="zh-CN" sz="2800" b="1">
                <a:latin typeface="Times New Roman" panose="02020603050405020304" charset="0"/>
                <a:cs typeface="Times New Roman" panose="02020603050405020304" charset="0"/>
                <a:sym typeface="+mn-ea"/>
              </a:rPr>
              <a:t>1 J</a:t>
            </a:r>
            <a:endParaRPr lang="en-US" altLang="zh-CN" sz="2800" b="1">
              <a:latin typeface="Times New Roman" panose="02020603050405020304" charset="0"/>
              <a:cs typeface="Times New Roman" panose="02020603050405020304" charset="0"/>
              <a:sym typeface="+mn-ea"/>
            </a:endParaRPr>
          </a:p>
        </p:txBody>
      </p:sp>
      <p:sp>
        <p:nvSpPr>
          <p:cNvPr id="7" name="文本框 6" title=""/>
          <p:cNvSpPr txBox="1"/>
          <p:nvPr/>
        </p:nvSpPr>
        <p:spPr>
          <a:xfrm>
            <a:off x="8164195" y="5138420"/>
            <a:ext cx="3149600" cy="1383665"/>
          </a:xfrm>
          <a:prstGeom prst="rect">
            <a:avLst/>
          </a:prstGeom>
          <a:noFill/>
        </p:spPr>
        <p:txBody>
          <a:bodyPr wrap="square" rtlCol="0">
            <a:spAutoFit/>
          </a:bodyPr>
          <a:lstStyle/>
          <a:p>
            <a:pPr algn="ctr"/>
            <a:r>
              <a:rPr lang="zh-CN" altLang="en-US" sz="2800" b="1">
                <a:latin typeface="宋体" panose="02010600030101010101" pitchFamily="2" charset="-122"/>
                <a:sym typeface="+mn-ea"/>
              </a:rPr>
              <a:t>将一袋</a:t>
            </a:r>
            <a:r>
              <a:rPr lang="en-US" altLang="zh-CN" sz="2800" b="1">
                <a:latin typeface="Times New Roman" panose="02020603050405020304" charset="0"/>
                <a:sym typeface="+mn-ea"/>
              </a:rPr>
              <a:t>10 kg</a:t>
            </a:r>
            <a:r>
              <a:rPr lang="zh-CN" altLang="en-US" sz="2800" b="1">
                <a:latin typeface="宋体" panose="02010600030101010101" pitchFamily="2" charset="-122"/>
                <a:sym typeface="+mn-ea"/>
              </a:rPr>
              <a:t>的大米从地面扛到肩上，做功约</a:t>
            </a:r>
            <a:r>
              <a:rPr lang="en-US" altLang="zh-CN" sz="2800" b="1">
                <a:latin typeface="Times New Roman" panose="02020603050405020304" charset="0"/>
                <a:sym typeface="+mn-ea"/>
              </a:rPr>
              <a:t>150 J</a:t>
            </a:r>
            <a:endParaRPr lang="en-US" altLang="zh-CN" sz="2800" b="1">
              <a:latin typeface="Times New Roman" panose="02020603050405020304" charset="0"/>
              <a:sym typeface="+mn-ea"/>
            </a:endParaRPr>
          </a:p>
        </p:txBody>
      </p:sp>
      <p:pic>
        <p:nvPicPr>
          <p:cNvPr id="5" name="图片 4" title=""/>
          <p:cNvPicPr>
            <a:picLocks noChangeAspect="1"/>
          </p:cNvPicPr>
          <p:nvPr/>
        </p:nvPicPr>
        <p:blipFill>
          <a:blip r:embed="rId2"/>
          <a:srcRect l="16196" t="53963" r="46125" b="25306"/>
          <a:stretch>
            <a:fillRect/>
          </a:stretch>
        </p:blipFill>
        <p:spPr>
          <a:xfrm>
            <a:off x="626110" y="2308860"/>
            <a:ext cx="3148330" cy="2696845"/>
          </a:xfrm>
          <a:prstGeom prst="rect">
            <a:avLst/>
          </a:prstGeom>
        </p:spPr>
      </p:pic>
      <p:grpSp>
        <p:nvGrpSpPr>
          <p:cNvPr id="13" name="组合 12" title=""/>
          <p:cNvGrpSpPr/>
          <p:nvPr/>
        </p:nvGrpSpPr>
        <p:grpSpPr>
          <a:xfrm>
            <a:off x="5438775" y="2498725"/>
            <a:ext cx="1449705" cy="2407920"/>
            <a:chOff x="15024" y="4013"/>
            <a:chExt cx="2283" cy="3792"/>
          </a:xfrm>
        </p:grpSpPr>
        <p:pic>
          <p:nvPicPr>
            <p:cNvPr id="11" name="图片 10"/>
            <p:cNvPicPr>
              <a:picLocks noChangeAspect="1"/>
            </p:cNvPicPr>
            <p:nvPr/>
          </p:nvPicPr>
          <p:blipFill>
            <a:blip r:embed="rId3">
              <a:clrChange>
                <a:clrFrom>
                  <a:srgbClr val="F6F6F6">
                    <a:alpha val="100000"/>
                  </a:srgbClr>
                </a:clrFrom>
                <a:clrTo>
                  <a:srgbClr val="F6F6F6">
                    <a:alpha val="100000"/>
                    <a:alpha val="0"/>
                  </a:srgbClr>
                </a:clrTo>
              </a:clrChange>
            </a:blip>
            <a:srcRect l="25325" r="28688"/>
            <a:stretch>
              <a:fillRect/>
            </a:stretch>
          </p:blipFill>
          <p:spPr>
            <a:xfrm>
              <a:off x="15024" y="4013"/>
              <a:ext cx="2070" cy="3792"/>
            </a:xfrm>
            <a:prstGeom prst="rect">
              <a:avLst/>
            </a:prstGeom>
          </p:spPr>
        </p:pic>
        <p:sp>
          <p:nvSpPr>
            <p:cNvPr id="12" name="文本框 11"/>
            <p:cNvSpPr txBox="1"/>
            <p:nvPr/>
          </p:nvSpPr>
          <p:spPr>
            <a:xfrm>
              <a:off x="15391" y="5803"/>
              <a:ext cx="1916" cy="580"/>
            </a:xfrm>
            <a:prstGeom prst="rect">
              <a:avLst/>
            </a:prstGeom>
            <a:noFill/>
          </p:spPr>
          <p:txBody>
            <a:bodyPr wrap="square" rtlCol="0" anchor="t">
              <a:spAutoFit/>
            </a:bodyPr>
            <a:lstStyle/>
            <a:p>
              <a:r>
                <a:rPr lang="en-US" altLang="zh-CN" sz="1800" b="1">
                  <a:solidFill>
                    <a:schemeClr val="tx1">
                      <a:lumMod val="75000"/>
                      <a:lumOff val="25000"/>
                    </a:schemeClr>
                  </a:solidFill>
                  <a:latin typeface="Times New Roman" panose="02020603050405020304" charset="0"/>
                  <a:cs typeface="Times New Roman" panose="02020603050405020304" charset="0"/>
                  <a:sym typeface="+mn-ea"/>
                </a:rPr>
                <a:t>500 mL</a:t>
              </a:r>
              <a:endParaRPr lang="en-US" altLang="zh-CN" sz="1800" b="1">
                <a:solidFill>
                  <a:schemeClr val="tx1">
                    <a:lumMod val="75000"/>
                    <a:lumOff val="25000"/>
                  </a:schemeClr>
                </a:solidFill>
                <a:latin typeface="Times New Roman" panose="02020603050405020304" charset="0"/>
                <a:cs typeface="Times New Roman" panose="02020603050405020304" charset="0"/>
                <a:sym typeface="+mn-ea"/>
              </a:endParaRPr>
            </a:p>
          </p:txBody>
        </p:sp>
      </p:grpSp>
      <p:pic>
        <p:nvPicPr>
          <p:cNvPr id="8" name="图片 7" title=""/>
          <p:cNvPicPr>
            <a:picLocks noChangeAspect="1"/>
          </p:cNvPicPr>
          <p:nvPr/>
        </p:nvPicPr>
        <p:blipFill>
          <a:blip r:embed="rId4">
            <a:clrChange>
              <a:clrFrom>
                <a:srgbClr val="EAEAEA">
                  <a:alpha val="100000"/>
                </a:srgbClr>
              </a:clrFrom>
              <a:clrTo>
                <a:srgbClr val="EAEAEA">
                  <a:alpha val="100000"/>
                  <a:alpha val="0"/>
                </a:srgbClr>
              </a:clrTo>
            </a:clrChange>
          </a:blip>
          <a:srcRect b="12600"/>
          <a:stretch>
            <a:fillRect/>
          </a:stretch>
        </p:blipFill>
        <p:spPr>
          <a:xfrm>
            <a:off x="8552815" y="1772285"/>
            <a:ext cx="2524125" cy="336613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linds(horizontal)">
                                      <p:cBhvr>
                                        <p:cTn id="11" dur="500"/>
                                        <p:tgtEl>
                                          <p:spTgt spid="4"/>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linds(horizontal)">
                                      <p:cBhvr>
                                        <p:cTn id="16" dur="500"/>
                                        <p:tgtEl>
                                          <p:spTgt spid="13"/>
                                        </p:tgtEl>
                                      </p:cBhvr>
                                    </p:animEffect>
                                  </p:childTnLst>
                                </p:cTn>
                              </p:par>
                            </p:childTnLst>
                          </p:cTn>
                        </p:par>
                        <p:par>
                          <p:cTn id="17" fill="hold" nodeType="afterGroup">
                            <p:stCondLst>
                              <p:cond delay="500"/>
                            </p:stCondLst>
                            <p:childTnLst>
                              <p:par>
                                <p:cTn id="18" presetID="3" presetClass="entr" presetSubtype="10" fill="hold" grpId="0" nodeType="after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blinds(horizontal)">
                                      <p:cBhvr>
                                        <p:cTn id="20" dur="500"/>
                                        <p:tgtEl>
                                          <p:spTgt spid="3"/>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linds(horizontal)">
                                      <p:cBhvr>
                                        <p:cTn id="25" dur="500"/>
                                        <p:tgtEl>
                                          <p:spTgt spid="8"/>
                                        </p:tgtEl>
                                      </p:cBhvr>
                                    </p:animEffect>
                                  </p:childTnLst>
                                </p:cTn>
                              </p:par>
                            </p:childTnLst>
                          </p:cTn>
                        </p:par>
                        <p:par>
                          <p:cTn id="26" fill="hold" nodeType="afterGroup">
                            <p:stCondLst>
                              <p:cond delay="500"/>
                            </p:stCondLst>
                            <p:childTnLst>
                              <p:par>
                                <p:cTn id="27" presetID="3" presetClass="entr" presetSubtype="10" fill="hold" grpId="0" nodeType="after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blinds(horizontal)">
                                      <p:cBhvr>
                                        <p:cTn id="2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3"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 name="文本框 1" title=""/>
          <p:cNvSpPr txBox="1"/>
          <p:nvPr/>
        </p:nvSpPr>
        <p:spPr>
          <a:xfrm>
            <a:off x="643255" y="2359660"/>
            <a:ext cx="7870190" cy="3969385"/>
          </a:xfrm>
          <a:prstGeom prst="rect">
            <a:avLst/>
          </a:prstGeom>
          <a:noFill/>
        </p:spPr>
        <p:txBody>
          <a:bodyPr wrap="square" rtlCol="0" anchor="t">
            <a:spAutoFit/>
          </a:bodyPr>
          <a:lstStyle/>
          <a:p>
            <a:pPr indent="720090">
              <a:lnSpc>
                <a:spcPct val="150000"/>
              </a:lnSpc>
            </a:pPr>
            <a:r>
              <a:rPr lang="zh-CN" altLang="en-US" sz="2800" b="1">
                <a:latin typeface="Times New Roman" panose="02020603050405020304" charset="0"/>
                <a:ea typeface="黑体" panose="02010609060101010101" charset="-122"/>
                <a:cs typeface="Times New Roman" panose="02020603050405020304" charset="0"/>
              </a:rPr>
              <a:t>焦耳是英国物理学家，他测定了热和机械功之间的当量关系</a:t>
            </a:r>
            <a:r>
              <a:rPr lang="en-US" altLang="zh-CN" sz="2800" b="1">
                <a:latin typeface="Times New Roman" panose="02020603050405020304" charset="0"/>
                <a:ea typeface="黑体" panose="02010609060101010101" charset="-122"/>
                <a:cs typeface="Times New Roman" panose="02020603050405020304" charset="0"/>
              </a:rPr>
              <a:t>.</a:t>
            </a:r>
            <a:r>
              <a:rPr lang="zh-CN" altLang="en-US" sz="2800" b="1">
                <a:latin typeface="Times New Roman" panose="02020603050405020304" charset="0"/>
                <a:ea typeface="黑体" panose="02010609060101010101" charset="-122"/>
                <a:cs typeface="Times New Roman" panose="02020603050405020304" charset="0"/>
              </a:rPr>
              <a:t>此外，他在电学和磁学方面也有贡献，而且对蒸汽机的发展做了不少有价值的工作，还率先计算了气体分子的速度</a:t>
            </a:r>
            <a:r>
              <a:rPr lang="en-US" altLang="zh-CN" sz="2800" b="1">
                <a:latin typeface="Times New Roman" panose="02020603050405020304" charset="0"/>
                <a:ea typeface="黑体" panose="02010609060101010101" charset="-122"/>
                <a:cs typeface="Times New Roman" panose="02020603050405020304" charset="0"/>
              </a:rPr>
              <a:t>.</a:t>
            </a:r>
            <a:r>
              <a:rPr lang="zh-CN" altLang="en-US" sz="2800" b="1">
                <a:latin typeface="Times New Roman" panose="02020603050405020304" charset="0"/>
                <a:ea typeface="黑体" panose="02010609060101010101" charset="-122"/>
                <a:cs typeface="Times New Roman" panose="02020603050405020304" charset="0"/>
              </a:rPr>
              <a:t>人们为了纪念他对科学发展的贡献，以他的名字“焦耳”来命名功和能量的单位</a:t>
            </a:r>
            <a:r>
              <a:rPr lang="en-US" altLang="zh-CN" sz="2800" b="1">
                <a:latin typeface="Times New Roman" panose="02020603050405020304" charset="0"/>
                <a:ea typeface="黑体" panose="02010609060101010101" charset="-122"/>
                <a:cs typeface="Times New Roman" panose="02020603050405020304" charset="0"/>
              </a:rPr>
              <a:t>.</a:t>
            </a:r>
            <a:endParaRPr lang="en-US" altLang="zh-CN" sz="2800" b="1">
              <a:latin typeface="Times New Roman" panose="02020603050405020304" charset="0"/>
              <a:ea typeface="黑体" panose="02010609060101010101" charset="-122"/>
              <a:cs typeface="Times New Roman" panose="02020603050405020304" charset="0"/>
            </a:endParaRPr>
          </a:p>
        </p:txBody>
      </p:sp>
      <p:grpSp>
        <p:nvGrpSpPr>
          <p:cNvPr id="57" name="组合 56" title=""/>
          <p:cNvGrpSpPr/>
          <p:nvPr/>
        </p:nvGrpSpPr>
        <p:grpSpPr>
          <a:xfrm>
            <a:off x="438150" y="776605"/>
            <a:ext cx="3195320" cy="785495"/>
            <a:chOff x="9307" y="7376"/>
            <a:chExt cx="5032" cy="1237"/>
          </a:xfrm>
        </p:grpSpPr>
        <p:pic>
          <p:nvPicPr>
            <p:cNvPr id="58" name="图片 57" descr="0777909f26174bff-0b8e04dc2d1a7087-e1a2ba34b8922a6c88fc77ade51cade9"/>
            <p:cNvPicPr>
              <a:picLocks noChangeAspect="1"/>
            </p:cNvPicPr>
            <p:nvPr>
              <p:custDataLst>
                <p:tags r:id="rId3"/>
              </p:custDataLst>
            </p:nvPr>
          </p:nvPicPr>
          <p:blipFill>
            <a:blip r:embed="rId2">
              <a:clrChange>
                <a:clrFrom>
                  <a:srgbClr val="F0F1F3">
                    <a:alpha val="100000"/>
                  </a:srgbClr>
                </a:clrFrom>
                <a:clrTo>
                  <a:srgbClr val="F0F1F3">
                    <a:alpha val="100000"/>
                    <a:alpha val="0"/>
                  </a:srgbClr>
                </a:clrTo>
              </a:clrChange>
            </a:blip>
            <a:srcRect t="18953" r="2924" b="24933"/>
            <a:stretch>
              <a:fillRect/>
            </a:stretch>
          </p:blipFill>
          <p:spPr>
            <a:xfrm rot="20040000">
              <a:off x="9307" y="7376"/>
              <a:ext cx="1643" cy="1237"/>
            </a:xfrm>
            <a:prstGeom prst="rect">
              <a:avLst/>
            </a:prstGeom>
          </p:spPr>
        </p:pic>
        <p:sp>
          <p:nvSpPr>
            <p:cNvPr id="59" name="文本框 58"/>
            <p:cNvSpPr txBox="1"/>
            <p:nvPr/>
          </p:nvSpPr>
          <p:spPr>
            <a:xfrm>
              <a:off x="10982" y="7583"/>
              <a:ext cx="3357" cy="822"/>
            </a:xfrm>
            <a:prstGeom prst="rect">
              <a:avLst/>
            </a:prstGeom>
            <a:noFill/>
          </p:spPr>
          <p:txBody>
            <a:bodyPr wrap="square" rtlCol="0">
              <a:spAutoFit/>
            </a:bodyPr>
            <a:lstStyle/>
            <a:p>
              <a:r>
                <a:rPr lang="zh-CN" altLang="en-US" sz="2800" b="1">
                  <a:solidFill>
                    <a:srgbClr val="00923F"/>
                  </a:solidFill>
                  <a:latin typeface="黑体" panose="02010609060101010101" charset="-122"/>
                  <a:ea typeface="黑体" panose="02010609060101010101" charset="-122"/>
                </a:rPr>
                <a:t>科学书屋</a:t>
              </a:r>
              <a:endParaRPr lang="zh-CN" altLang="en-US" sz="2800" b="1">
                <a:solidFill>
                  <a:srgbClr val="00923F"/>
                </a:solidFill>
                <a:latin typeface="黑体" panose="02010609060101010101" charset="-122"/>
                <a:ea typeface="黑体" panose="02010609060101010101" charset="-122"/>
              </a:endParaRPr>
            </a:p>
          </p:txBody>
        </p:sp>
      </p:grpSp>
      <p:sp>
        <p:nvSpPr>
          <p:cNvPr id="3" name="文本框 2" title=""/>
          <p:cNvSpPr txBox="1"/>
          <p:nvPr/>
        </p:nvSpPr>
        <p:spPr>
          <a:xfrm>
            <a:off x="739140" y="1622425"/>
            <a:ext cx="8336280" cy="737235"/>
          </a:xfrm>
          <a:prstGeom prst="rect">
            <a:avLst/>
          </a:prstGeom>
          <a:noFill/>
        </p:spPr>
        <p:txBody>
          <a:bodyPr wrap="square" rtlCol="0" anchor="t">
            <a:spAutoFit/>
          </a:bodyPr>
          <a:lstStyle/>
          <a:p>
            <a:pPr algn="ctr">
              <a:lnSpc>
                <a:spcPct val="150000"/>
              </a:lnSpc>
            </a:pPr>
            <a:r>
              <a:rPr lang="zh-CN" altLang="en-US" sz="2800" b="1">
                <a:latin typeface="Times New Roman" panose="02020603050405020304" charset="0"/>
                <a:ea typeface="黑体" panose="02010609060101010101" charset="-122"/>
                <a:sym typeface="+mn-ea"/>
              </a:rPr>
              <a:t>焦耳</a:t>
            </a:r>
            <a:endParaRPr lang="zh-CN" altLang="en-US" sz="2800" b="1">
              <a:latin typeface="Times New Roman" panose="02020603050405020304" charset="0"/>
              <a:ea typeface="黑体" panose="02010609060101010101" charset="-122"/>
              <a:sym typeface="+mn-ea"/>
            </a:endParaRPr>
          </a:p>
        </p:txBody>
      </p:sp>
      <p:sp>
        <p:nvSpPr>
          <p:cNvPr id="5" name="文本框 4" title=""/>
          <p:cNvSpPr txBox="1"/>
          <p:nvPr/>
        </p:nvSpPr>
        <p:spPr>
          <a:xfrm>
            <a:off x="8926195" y="5436235"/>
            <a:ext cx="2462530" cy="953135"/>
          </a:xfrm>
          <a:prstGeom prst="rect">
            <a:avLst/>
          </a:prstGeom>
          <a:noFill/>
        </p:spPr>
        <p:txBody>
          <a:bodyPr wrap="square" rtlCol="0" anchor="t">
            <a:spAutoFit/>
          </a:bodyPr>
          <a:lstStyle/>
          <a:p>
            <a:pPr algn="ctr"/>
            <a:r>
              <a:rPr lang="zh-CN" altLang="en-US" sz="2800" b="1">
                <a:latin typeface="Times New Roman" panose="02020603050405020304" charset="0"/>
                <a:ea typeface="黑体" panose="02010609060101010101" charset="-122"/>
                <a:sym typeface="+mn-ea"/>
              </a:rPr>
              <a:t>焦耳</a:t>
            </a:r>
            <a:endParaRPr lang="zh-CN" altLang="en-US" sz="2800" b="1">
              <a:latin typeface="Times New Roman" panose="02020603050405020304" charset="0"/>
              <a:ea typeface="黑体" panose="02010609060101010101" charset="-122"/>
              <a:sym typeface="+mn-ea"/>
            </a:endParaRPr>
          </a:p>
          <a:p>
            <a:pPr algn="ctr"/>
            <a:r>
              <a:rPr lang="zh-CN" altLang="en-US" sz="2800" b="1">
                <a:latin typeface="Times New Roman" panose="02020603050405020304" charset="0"/>
                <a:ea typeface="黑体" panose="02010609060101010101" charset="-122"/>
                <a:cs typeface="Times New Roman" panose="02020603050405020304" charset="0"/>
                <a:sym typeface="+mn-ea"/>
              </a:rPr>
              <a:t>(1818—1889</a:t>
            </a:r>
            <a:r>
              <a:rPr lang="en-US" altLang="zh-CN" sz="2800" b="1">
                <a:latin typeface="Times New Roman" panose="02020603050405020304" charset="0"/>
                <a:ea typeface="黑体" panose="02010609060101010101" charset="-122"/>
                <a:cs typeface="Times New Roman" panose="02020603050405020304" charset="0"/>
                <a:sym typeface="+mn-ea"/>
              </a:rPr>
              <a:t>)</a:t>
            </a:r>
            <a:endParaRPr lang="en-US" altLang="zh-CN" sz="2800" b="1">
              <a:latin typeface="Times New Roman" panose="02020603050405020304" charset="0"/>
              <a:ea typeface="黑体" panose="02010609060101010101" charset="-122"/>
              <a:cs typeface="Times New Roman" panose="02020603050405020304" charset="0"/>
              <a:sym typeface="+mn-ea"/>
            </a:endParaRPr>
          </a:p>
        </p:txBody>
      </p:sp>
      <p:pic>
        <p:nvPicPr>
          <p:cNvPr id="6" name="图片 5" title=""/>
          <p:cNvPicPr>
            <a:picLocks noChangeAspect="1"/>
          </p:cNvPicPr>
          <p:nvPr/>
        </p:nvPicPr>
        <p:blipFill>
          <a:blip r:embed="rId4"/>
          <a:stretch>
            <a:fillRect/>
          </a:stretch>
        </p:blipFill>
        <p:spPr>
          <a:xfrm>
            <a:off x="8967470" y="2390140"/>
            <a:ext cx="2421255" cy="2905760"/>
          </a:xfrm>
          <a:prstGeom prst="rect">
            <a:avLst/>
          </a:prstGeom>
        </p:spPr>
      </p:pic>
    </p:spTree>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7" name="文本框 6" title=""/>
          <p:cNvSpPr txBox="1"/>
          <p:nvPr/>
        </p:nvSpPr>
        <p:spPr>
          <a:xfrm>
            <a:off x="5212080" y="1542415"/>
            <a:ext cx="1467485" cy="460375"/>
          </a:xfrm>
          <a:prstGeom prst="rect">
            <a:avLst/>
          </a:prstGeom>
          <a:noFill/>
        </p:spPr>
        <p:txBody>
          <a:bodyPr wrap="square" rtlCol="0" anchor="t">
            <a:spAutoFit/>
          </a:bodyPr>
          <a:lstStyle/>
          <a:p>
            <a:r>
              <a:rPr sz="2400" b="1">
                <a:solidFill>
                  <a:srgbClr val="FF0000"/>
                </a:solidFill>
                <a:latin typeface="Times New Roman" panose="02020603050405020304" charset="0"/>
                <a:ea typeface="楷体" panose="02010609060101010101" pitchFamily="49" charset="-122"/>
                <a:cs typeface="Times New Roman" panose="02020603050405020304" charset="0"/>
                <a:sym typeface="+mn-ea"/>
              </a:rPr>
              <a:t>机械功</a:t>
            </a:r>
            <a:endParaRPr lang="zh-CN" altLang="en-US" sz="2400" b="1">
              <a:solidFill>
                <a:srgbClr val="FF0000"/>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24" name="左大括号 23" title=""/>
          <p:cNvSpPr/>
          <p:nvPr>
            <p:custDataLst>
              <p:tags r:id="rId2"/>
            </p:custDataLst>
          </p:nvPr>
        </p:nvSpPr>
        <p:spPr>
          <a:xfrm>
            <a:off x="1591945" y="2360930"/>
            <a:ext cx="108000" cy="3132000"/>
          </a:xfrm>
          <a:prstGeom prst="leftBrace">
            <a:avLst/>
          </a:prstGeom>
          <a:noFill/>
          <a:ln w="2222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600" b="1">
              <a:latin typeface="Times New Roman" panose="02020603050405020304" charset="0"/>
              <a:ea typeface="楷体" panose="02010609060101010101" pitchFamily="49" charset="-122"/>
              <a:cs typeface="Times New Roman" panose="02020603050405020304" charset="0"/>
            </a:endParaRPr>
          </a:p>
        </p:txBody>
      </p:sp>
      <p:sp>
        <p:nvSpPr>
          <p:cNvPr id="4" name="MainTopic" title=""/>
          <p:cNvSpPr/>
          <p:nvPr>
            <p:custDataLst>
              <p:tags r:id="rId3"/>
            </p:custDataLst>
          </p:nvPr>
        </p:nvSpPr>
        <p:spPr>
          <a:xfrm>
            <a:off x="1781810" y="2167255"/>
            <a:ext cx="1685290" cy="504825"/>
          </a:xfrm>
          <a:custGeom>
            <a:gdLst>
              <a:gd name="rtl" fmla="*/ 135280 w 585200"/>
              <a:gd name="rtt" fmla="*/ 60420 h 326800"/>
              <a:gd name="rtr" fmla="*/ 454480 w 585200"/>
              <a:gd name="rtb" fmla="*/ 258020 h 326800"/>
            </a:gdLst>
            <a:rect l="rtl" t="rtt" r="rtr" b="rtb"/>
            <a:pathLst>
              <a:path w="585200" h="326800">
                <a:moveTo>
                  <a:pt x="30400" y="0"/>
                </a:moveTo>
                <a:lnTo>
                  <a:pt x="554800" y="0"/>
                </a:lnTo>
                <a:cubicBezTo>
                  <a:pt x="575229" y="0"/>
                  <a:pt x="585200" y="9971"/>
                  <a:pt x="585200" y="30400"/>
                </a:cubicBezTo>
                <a:lnTo>
                  <a:pt x="585200" y="296400"/>
                </a:lnTo>
                <a:cubicBezTo>
                  <a:pt x="585200" y="316829"/>
                  <a:pt x="575229" y="326800"/>
                  <a:pt x="554800" y="326800"/>
                </a:cubicBezTo>
                <a:lnTo>
                  <a:pt x="30400" y="326800"/>
                </a:lnTo>
                <a:cubicBezTo>
                  <a:pt x="9971" y="326800"/>
                  <a:pt x="0" y="316829"/>
                  <a:pt x="0" y="296400"/>
                </a:cubicBezTo>
                <a:lnTo>
                  <a:pt x="0" y="30400"/>
                </a:lnTo>
                <a:cubicBezTo>
                  <a:pt x="0" y="9971"/>
                  <a:pt x="9971" y="0"/>
                  <a:pt x="30400" y="0"/>
                </a:cubicBezTo>
                <a:close/>
              </a:path>
            </a:pathLst>
          </a:custGeom>
          <a:solidFill>
            <a:srgbClr val="CBEAC0"/>
          </a:solidFill>
          <a:ln w="15200" cap="flat">
            <a:solidFill>
              <a:srgbClr val="CBEAC0"/>
            </a:solidFill>
            <a:round/>
          </a:ln>
        </p:spPr>
        <p:txBody>
          <a:bodyPr wrap="none" lIns="0" tIns="0" rIns="0" bIns="11000" rtlCol="0" anchor="ctr">
            <a:noAutofit/>
          </a:bodyPr>
          <a:lstStyle/>
          <a:p>
            <a:pPr lvl="0" algn="ctr">
              <a:buClrTx/>
              <a:buSzTx/>
              <a:buFontTx/>
            </a:pPr>
            <a:r>
              <a:rPr lang="zh-CN" sz="2400" b="1">
                <a:solidFill>
                  <a:srgbClr val="303030"/>
                </a:solidFill>
                <a:latin typeface="Times New Roman" panose="02020603050405020304" charset="0"/>
                <a:ea typeface="楷体" panose="02010609060101010101" pitchFamily="49" charset="-122"/>
                <a:sym typeface="+mn-ea"/>
              </a:rPr>
              <a:t>做功了吗</a:t>
            </a:r>
            <a:endParaRPr lang="zh-CN" sz="2400" b="1">
              <a:solidFill>
                <a:srgbClr val="303030"/>
              </a:solidFill>
              <a:latin typeface="Times New Roman" panose="02020603050405020304" charset="0"/>
              <a:ea typeface="楷体" panose="02010609060101010101" pitchFamily="49" charset="-122"/>
              <a:sym typeface="+mn-ea"/>
            </a:endParaRPr>
          </a:p>
        </p:txBody>
      </p:sp>
      <p:sp>
        <p:nvSpPr>
          <p:cNvPr id="110" name="SubTopic" title=""/>
          <p:cNvSpPr/>
          <p:nvPr/>
        </p:nvSpPr>
        <p:spPr>
          <a:xfrm>
            <a:off x="3717925" y="1174115"/>
            <a:ext cx="887095" cy="361315"/>
          </a:xfrm>
          <a:custGeom>
            <a:gdLst>
              <a:gd name="rtl" fmla="*/ 53200 w 334400"/>
              <a:gd name="rtt" fmla="*/ 15960 h 186200"/>
              <a:gd name="rtr" fmla="*/ 281200 w 334400"/>
              <a:gd name="rtb" fmla="*/ 160360 h 186200"/>
            </a:gdLst>
            <a:rect l="rtl" t="rtt" r="rtr" b="rtb"/>
            <a:pathLst>
              <a:path w="334400" h="186200" stroke="0">
                <a:moveTo>
                  <a:pt x="0" y="0"/>
                </a:moveTo>
                <a:lnTo>
                  <a:pt x="334400" y="0"/>
                </a:lnTo>
                <a:lnTo>
                  <a:pt x="334400" y="186200"/>
                </a:lnTo>
                <a:lnTo>
                  <a:pt x="0" y="186200"/>
                </a:lnTo>
                <a:lnTo>
                  <a:pt x="0" y="0"/>
                </a:lnTo>
                <a:close/>
              </a:path>
              <a:path w="334400" h="186200" fill="none">
                <a:moveTo>
                  <a:pt x="0" y="186200"/>
                </a:moveTo>
                <a:lnTo>
                  <a:pt x="334400" y="186200"/>
                </a:lnTo>
              </a:path>
            </a:pathLst>
          </a:custGeom>
          <a:noFill/>
          <a:ln w="7600" cap="flat">
            <a:noFill/>
            <a:round/>
          </a:ln>
        </p:spPr>
        <p:txBody>
          <a:bodyPr wrap="none" lIns="0" tIns="0" rIns="0" bIns="11000" rtlCol="0" anchor="ctr">
            <a:noAutofit/>
          </a:bodyPr>
          <a:lstStyle/>
          <a:p>
            <a:pPr lvl="0" algn="ctr">
              <a:lnSpc>
                <a:spcPct val="100000"/>
              </a:lnSpc>
              <a:buClrTx/>
              <a:buSzTx/>
              <a:buFontTx/>
            </a:pPr>
            <a:r>
              <a:rPr lang="zh-CN" altLang="en-US" sz="2400" b="1">
                <a:solidFill>
                  <a:srgbClr val="303030"/>
                </a:solidFill>
                <a:latin typeface="Times New Roman" panose="02020603050405020304" charset="0"/>
                <a:ea typeface="楷体" panose="02010609060101010101" pitchFamily="49" charset="-122"/>
                <a:sym typeface="+mn-ea"/>
              </a:rPr>
              <a:t>定义：</a:t>
            </a:r>
            <a:endParaRPr lang="zh-CN" altLang="en-US" sz="2400" b="1">
              <a:solidFill>
                <a:srgbClr val="303030"/>
              </a:solidFill>
              <a:latin typeface="Times New Roman" panose="02020603050405020304" charset="0"/>
              <a:ea typeface="楷体" panose="02010609060101010101" pitchFamily="49" charset="-122"/>
              <a:sym typeface="+mn-ea"/>
            </a:endParaRPr>
          </a:p>
        </p:txBody>
      </p:sp>
      <p:sp>
        <p:nvSpPr>
          <p:cNvPr id="17" name="SubTopic" title=""/>
          <p:cNvSpPr/>
          <p:nvPr/>
        </p:nvSpPr>
        <p:spPr>
          <a:xfrm>
            <a:off x="3559175" y="2156460"/>
            <a:ext cx="1507490" cy="361315"/>
          </a:xfrm>
          <a:custGeom>
            <a:gdLst>
              <a:gd name="rtl" fmla="*/ 53200 w 532000"/>
              <a:gd name="rtt" fmla="*/ 15960 h 186200"/>
              <a:gd name="rtr" fmla="*/ 478800 w 532000"/>
              <a:gd name="rtb" fmla="*/ 160360 h 186200"/>
            </a:gdLst>
            <a:rect l="rtl" t="rtt" r="rtr" b="rtb"/>
            <a:pathLst>
              <a:path w="532000" h="186200" stroke="0">
                <a:moveTo>
                  <a:pt x="0" y="0"/>
                </a:moveTo>
                <a:lnTo>
                  <a:pt x="532000" y="0"/>
                </a:lnTo>
                <a:lnTo>
                  <a:pt x="532000" y="186200"/>
                </a:lnTo>
                <a:lnTo>
                  <a:pt x="0" y="186200"/>
                </a:lnTo>
                <a:lnTo>
                  <a:pt x="0" y="0"/>
                </a:lnTo>
                <a:close/>
              </a:path>
              <a:path w="532000" h="186200" fill="none">
                <a:moveTo>
                  <a:pt x="0" y="186200"/>
                </a:moveTo>
                <a:lnTo>
                  <a:pt x="532000" y="186200"/>
                </a:lnTo>
              </a:path>
            </a:pathLst>
          </a:custGeom>
          <a:noFill/>
          <a:ln w="7600" cap="flat">
            <a:noFill/>
            <a:round/>
          </a:ln>
        </p:spPr>
        <p:txBody>
          <a:bodyPr wrap="none" lIns="0" tIns="0" rIns="0" bIns="11000" rtlCol="0" anchor="ctr">
            <a:noAutofit/>
          </a:bodyPr>
          <a:lstStyle/>
          <a:p>
            <a:pPr lvl="0" algn="l">
              <a:buClrTx/>
              <a:buSzTx/>
              <a:buFontTx/>
            </a:pPr>
            <a:r>
              <a:rPr lang="zh-CN" sz="2400" b="1">
                <a:solidFill>
                  <a:srgbClr val="303030"/>
                </a:solidFill>
                <a:latin typeface="Times New Roman" panose="02020603050405020304" charset="0"/>
                <a:ea typeface="楷体" panose="02010609060101010101" pitchFamily="49" charset="-122"/>
                <a:sym typeface="+mn-ea"/>
              </a:rPr>
              <a:t>做功的两个必要因素</a:t>
            </a:r>
            <a:endParaRPr lang="zh-CN" sz="2400" b="1">
              <a:solidFill>
                <a:srgbClr val="303030"/>
              </a:solidFill>
              <a:latin typeface="Times New Roman" panose="02020603050405020304" charset="0"/>
              <a:ea typeface="楷体" panose="02010609060101010101" pitchFamily="49" charset="-122"/>
              <a:sym typeface="+mn-ea"/>
            </a:endParaRPr>
          </a:p>
        </p:txBody>
      </p:sp>
      <p:sp>
        <p:nvSpPr>
          <p:cNvPr id="11" name="文本框 10" title=""/>
          <p:cNvSpPr txBox="1"/>
          <p:nvPr/>
        </p:nvSpPr>
        <p:spPr>
          <a:xfrm>
            <a:off x="4440555" y="1118235"/>
            <a:ext cx="7884160" cy="902970"/>
          </a:xfrm>
          <a:prstGeom prst="rect">
            <a:avLst/>
          </a:prstGeom>
          <a:noFill/>
        </p:spPr>
        <p:txBody>
          <a:bodyPr wrap="square" rtlCol="0" anchor="t">
            <a:spAutoFit/>
          </a:bodyPr>
          <a:lstStyle/>
          <a:p>
            <a:pPr>
              <a:lnSpc>
                <a:spcPct val="110000"/>
              </a:lnSpc>
            </a:pPr>
            <a:r>
              <a:rPr sz="2400" b="1">
                <a:latin typeface="Times New Roman" panose="02020603050405020304" charset="0"/>
                <a:ea typeface="楷体" panose="02010609060101010101" pitchFamily="49" charset="-122"/>
                <a:cs typeface="Times New Roman" panose="02020603050405020304" charset="0"/>
              </a:rPr>
              <a:t>物理学中把力和物体在</a:t>
            </a:r>
            <a:r>
              <a:rPr lang="en-US" sz="2400" b="1">
                <a:latin typeface="Times New Roman" panose="02020603050405020304" charset="0"/>
                <a:ea typeface="楷体" panose="02010609060101010101" pitchFamily="49" charset="-122"/>
                <a:cs typeface="Times New Roman" panose="02020603050405020304" charset="0"/>
              </a:rPr>
              <a:t>___________</a:t>
            </a:r>
            <a:r>
              <a:rPr sz="2400" b="1">
                <a:latin typeface="Times New Roman" panose="02020603050405020304" charset="0"/>
                <a:ea typeface="楷体" panose="02010609060101010101" pitchFamily="49" charset="-122"/>
                <a:cs typeface="Times New Roman" panose="02020603050405020304" charset="0"/>
              </a:rPr>
              <a:t>移动的距离的</a:t>
            </a:r>
            <a:r>
              <a:rPr lang="en-US" sz="2400" b="1">
                <a:latin typeface="Times New Roman" panose="02020603050405020304" charset="0"/>
                <a:ea typeface="楷体" panose="02010609060101010101" pitchFamily="49" charset="-122"/>
                <a:cs typeface="Times New Roman" panose="02020603050405020304" charset="0"/>
              </a:rPr>
              <a:t>乘积</a:t>
            </a:r>
            <a:endParaRPr lang="en-US" sz="2400" b="1">
              <a:latin typeface="Times New Roman" panose="02020603050405020304" charset="0"/>
              <a:ea typeface="楷体" panose="02010609060101010101" pitchFamily="49" charset="-122"/>
              <a:cs typeface="Times New Roman" panose="02020603050405020304" charset="0"/>
            </a:endParaRPr>
          </a:p>
          <a:p>
            <a:pPr>
              <a:lnSpc>
                <a:spcPct val="110000"/>
              </a:lnSpc>
            </a:pPr>
            <a:r>
              <a:rPr sz="2400" b="1">
                <a:latin typeface="Times New Roman" panose="02020603050405020304" charset="0"/>
                <a:ea typeface="楷体" panose="02010609060101010101" pitchFamily="49" charset="-122"/>
                <a:cs typeface="Times New Roman" panose="02020603050405020304" charset="0"/>
              </a:rPr>
              <a:t>叫</a:t>
            </a:r>
            <a:r>
              <a:rPr lang="zh-CN" sz="2400" b="1">
                <a:latin typeface="Times New Roman" panose="02020603050405020304" charset="0"/>
                <a:ea typeface="楷体" panose="02010609060101010101" pitchFamily="49" charset="-122"/>
                <a:cs typeface="Times New Roman" panose="02020603050405020304" charset="0"/>
              </a:rPr>
              <a:t>做</a:t>
            </a:r>
            <a:r>
              <a:rPr lang="en-US" altLang="zh-CN" sz="2400" b="1">
                <a:latin typeface="Times New Roman" panose="02020603050405020304" charset="0"/>
                <a:ea typeface="楷体" panose="02010609060101010101" pitchFamily="49" charset="-122"/>
                <a:cs typeface="Times New Roman" panose="02020603050405020304" charset="0"/>
              </a:rPr>
              <a:t>_______</a:t>
            </a:r>
            <a:r>
              <a:rPr lang="zh-CN" altLang="en-US" sz="2400" b="1">
                <a:latin typeface="Times New Roman" panose="02020603050405020304" charset="0"/>
                <a:ea typeface="楷体" panose="02010609060101010101" pitchFamily="49" charset="-122"/>
                <a:cs typeface="Times New Roman" panose="02020603050405020304" charset="0"/>
              </a:rPr>
              <a:t>，简称功</a:t>
            </a:r>
            <a:r>
              <a:rPr lang="en-US" altLang="zh-CN" sz="2400" b="1">
                <a:latin typeface="Times New Roman" panose="02020603050405020304" charset="0"/>
                <a:ea typeface="楷体" panose="02010609060101010101" pitchFamily="49" charset="-122"/>
                <a:cs typeface="Times New Roman" panose="02020603050405020304" charset="0"/>
              </a:rPr>
              <a:t>.</a:t>
            </a:r>
            <a:endParaRPr lang="en-US" altLang="zh-CN" sz="2400" b="1">
              <a:latin typeface="Times New Roman" panose="02020603050405020304" charset="0"/>
              <a:ea typeface="楷体" panose="02010609060101010101" pitchFamily="49" charset="-122"/>
              <a:cs typeface="Times New Roman" panose="02020603050405020304" charset="0"/>
            </a:endParaRPr>
          </a:p>
        </p:txBody>
      </p:sp>
      <p:sp>
        <p:nvSpPr>
          <p:cNvPr id="38" name="SubTopic" title=""/>
          <p:cNvSpPr/>
          <p:nvPr/>
        </p:nvSpPr>
        <p:spPr>
          <a:xfrm>
            <a:off x="3712210" y="3344545"/>
            <a:ext cx="2409190" cy="450850"/>
          </a:xfrm>
          <a:custGeom>
            <a:gdLst>
              <a:gd name="rtl" fmla="*/ 53200 w 334400"/>
              <a:gd name="rtt" fmla="*/ 15960 h 186200"/>
              <a:gd name="rtr" fmla="*/ 281200 w 334400"/>
              <a:gd name="rtb" fmla="*/ 160360 h 186200"/>
            </a:gdLst>
            <a:rect l="rtl" t="rtt" r="rtr" b="rtb"/>
            <a:pathLst>
              <a:path w="334400" h="186200" stroke="0">
                <a:moveTo>
                  <a:pt x="0" y="0"/>
                </a:moveTo>
                <a:lnTo>
                  <a:pt x="334400" y="0"/>
                </a:lnTo>
                <a:lnTo>
                  <a:pt x="334400" y="186200"/>
                </a:lnTo>
                <a:lnTo>
                  <a:pt x="0" y="186200"/>
                </a:lnTo>
                <a:lnTo>
                  <a:pt x="0" y="0"/>
                </a:lnTo>
                <a:close/>
              </a:path>
              <a:path w="334400" h="186200" fill="none">
                <a:moveTo>
                  <a:pt x="0" y="186200"/>
                </a:moveTo>
                <a:lnTo>
                  <a:pt x="334400" y="186200"/>
                </a:lnTo>
              </a:path>
            </a:pathLst>
          </a:custGeom>
          <a:noFill/>
          <a:ln w="7600" cap="flat">
            <a:noFill/>
            <a:round/>
          </a:ln>
        </p:spPr>
        <p:txBody>
          <a:bodyPr wrap="none" lIns="0" tIns="0" rIns="0" bIns="11000" rtlCol="0" anchor="ctr">
            <a:noAutofit/>
          </a:bodyPr>
          <a:lstStyle/>
          <a:p>
            <a:pPr lvl="0" algn="ctr">
              <a:buClrTx/>
              <a:buSzTx/>
              <a:buFontTx/>
            </a:pPr>
            <a:r>
              <a:rPr lang="zh-CN" altLang="en-US" sz="2400" b="1">
                <a:solidFill>
                  <a:srgbClr val="303030"/>
                </a:solidFill>
                <a:latin typeface="Times New Roman" panose="02020603050405020304" charset="0"/>
                <a:ea typeface="楷体" panose="02010609060101010101" pitchFamily="49" charset="-122"/>
                <a:sym typeface="+mn-ea"/>
              </a:rPr>
              <a:t>不做功的三种情况</a:t>
            </a:r>
            <a:endParaRPr lang="zh-CN" altLang="en-US" sz="2400" b="1">
              <a:solidFill>
                <a:srgbClr val="303030"/>
              </a:solidFill>
              <a:latin typeface="Times New Roman" panose="02020603050405020304" charset="0"/>
              <a:ea typeface="楷体" panose="02010609060101010101" pitchFamily="49" charset="-122"/>
              <a:sym typeface="+mn-ea"/>
            </a:endParaRPr>
          </a:p>
        </p:txBody>
      </p:sp>
      <p:sp>
        <p:nvSpPr>
          <p:cNvPr id="87" name="左大括号 86" title=""/>
          <p:cNvSpPr/>
          <p:nvPr/>
        </p:nvSpPr>
        <p:spPr>
          <a:xfrm>
            <a:off x="3568700" y="1318895"/>
            <a:ext cx="76200" cy="2333625"/>
          </a:xfrm>
          <a:prstGeom prst="leftBrace">
            <a:avLst/>
          </a:prstGeom>
          <a:noFill/>
          <a:ln w="2222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buFont typeface="Arial" panose="020b0604020202020204" pitchFamily="34" charset="0"/>
              <a:buNone/>
              <a:defRPr/>
            </a:pPr>
            <a:endParaRPr lang="zh-CN" altLang="en-US" sz="1800" b="1" noProof="1">
              <a:latin typeface="Times New Roman" panose="02020603050405020304" charset="0"/>
              <a:ea typeface="楷体" panose="02010609060101010101" pitchFamily="49" charset="-122"/>
              <a:cs typeface="Times New Roman" panose="02020603050405020304" charset="0"/>
            </a:endParaRPr>
          </a:p>
        </p:txBody>
      </p:sp>
      <p:sp>
        <p:nvSpPr>
          <p:cNvPr id="91" name="SubTopic" title=""/>
          <p:cNvSpPr/>
          <p:nvPr/>
        </p:nvSpPr>
        <p:spPr>
          <a:xfrm>
            <a:off x="1991995" y="4345305"/>
            <a:ext cx="10819130" cy="530860"/>
          </a:xfrm>
          <a:custGeom>
            <a:gdLst>
              <a:gd name="rtl" fmla="*/ 53200 w 334400"/>
              <a:gd name="rtt" fmla="*/ 15960 h 186200"/>
              <a:gd name="rtr" fmla="*/ 281200 w 334400"/>
              <a:gd name="rtb" fmla="*/ 160360 h 186200"/>
            </a:gdLst>
            <a:rect l="rtl" t="rtt" r="rtr" b="rtb"/>
            <a:pathLst>
              <a:path w="334400" h="186200" stroke="0">
                <a:moveTo>
                  <a:pt x="0" y="0"/>
                </a:moveTo>
                <a:lnTo>
                  <a:pt x="334400" y="0"/>
                </a:lnTo>
                <a:lnTo>
                  <a:pt x="334400" y="186200"/>
                </a:lnTo>
                <a:lnTo>
                  <a:pt x="0" y="186200"/>
                </a:lnTo>
                <a:lnTo>
                  <a:pt x="0" y="0"/>
                </a:lnTo>
                <a:close/>
              </a:path>
              <a:path w="334400" h="186200" fill="none">
                <a:moveTo>
                  <a:pt x="0" y="186200"/>
                </a:moveTo>
                <a:lnTo>
                  <a:pt x="334400" y="186200"/>
                </a:lnTo>
              </a:path>
            </a:pathLst>
          </a:custGeom>
          <a:noFill/>
          <a:ln w="7600" cap="flat">
            <a:noFill/>
            <a:round/>
          </a:ln>
        </p:spPr>
        <p:txBody>
          <a:bodyPr wrap="none" lIns="0" tIns="0" rIns="0" bIns="11000" rtlCol="0" anchor="ctr">
            <a:noAutofit/>
          </a:bodyPr>
          <a:lstStyle/>
          <a:p>
            <a:pPr lvl="0" algn="l">
              <a:lnSpc>
                <a:spcPct val="110000"/>
              </a:lnSpc>
              <a:buClrTx/>
              <a:buSzTx/>
              <a:buFontTx/>
            </a:pPr>
            <a:r>
              <a:rPr lang="zh-CN" altLang="en-US" sz="2400" b="1">
                <a:solidFill>
                  <a:srgbClr val="303030"/>
                </a:solidFill>
                <a:latin typeface="Times New Roman" panose="02020603050405020304" charset="0"/>
                <a:ea typeface="楷体" panose="02010609060101010101" pitchFamily="49" charset="-122"/>
                <a:cs typeface="Times New Roman" panose="02020603050405020304" charset="0"/>
                <a:sym typeface="+mn-ea"/>
              </a:rPr>
              <a:t>功的大小：</a:t>
            </a:r>
            <a:r>
              <a:rPr sz="2400" b="1">
                <a:latin typeface="Times New Roman" panose="02020603050405020304" charset="0"/>
                <a:ea typeface="楷体" panose="02010609060101010101" pitchFamily="49" charset="-122"/>
                <a:cs typeface="Times New Roman" panose="02020603050405020304" charset="0"/>
                <a:sym typeface="+mn-ea"/>
              </a:rPr>
              <a:t>物理学中规定，力对物体所做的功等于力与物体在</a:t>
            </a:r>
            <a:endParaRPr sz="2400" b="1">
              <a:latin typeface="Times New Roman" panose="02020603050405020304" charset="0"/>
              <a:ea typeface="楷体" panose="02010609060101010101" pitchFamily="49" charset="-122"/>
              <a:cs typeface="Times New Roman" panose="02020603050405020304" charset="0"/>
              <a:sym typeface="+mn-ea"/>
            </a:endParaRPr>
          </a:p>
          <a:p>
            <a:pPr lvl="0" algn="l">
              <a:lnSpc>
                <a:spcPct val="110000"/>
              </a:lnSpc>
              <a:buClrTx/>
              <a:buSzTx/>
              <a:buFontTx/>
            </a:pPr>
            <a:r>
              <a:rPr sz="2400" b="1">
                <a:latin typeface="Times New Roman" panose="02020603050405020304" charset="0"/>
                <a:ea typeface="楷体" panose="02010609060101010101" pitchFamily="49" charset="-122"/>
                <a:cs typeface="Times New Roman" panose="02020603050405020304" charset="0"/>
                <a:sym typeface="+mn-ea"/>
              </a:rPr>
              <a:t> </a:t>
            </a:r>
            <a:r>
              <a:rPr lang="en-US" sz="2400" b="1">
                <a:latin typeface="Times New Roman" panose="02020603050405020304" charset="0"/>
                <a:ea typeface="楷体" panose="02010609060101010101" pitchFamily="49" charset="-122"/>
                <a:cs typeface="Times New Roman" panose="02020603050405020304" charset="0"/>
                <a:sym typeface="+mn-ea"/>
              </a:rPr>
              <a:t>                  </a:t>
            </a:r>
            <a:r>
              <a:rPr sz="2400" b="1">
                <a:latin typeface="Times New Roman" panose="02020603050405020304" charset="0"/>
                <a:ea typeface="楷体" panose="02010609060101010101" pitchFamily="49" charset="-122"/>
                <a:cs typeface="Times New Roman" panose="02020603050405020304" charset="0"/>
                <a:sym typeface="+mn-ea"/>
              </a:rPr>
              <a:t>力的方向上移动的距离的</a:t>
            </a:r>
            <a:r>
              <a:rPr lang="en-US" alt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rPr>
              <a:t>_____</a:t>
            </a:r>
            <a:r>
              <a:rPr sz="2400" b="1">
                <a:latin typeface="Times New Roman" panose="02020603050405020304" charset="0"/>
                <a:ea typeface="楷体" panose="02010609060101010101" pitchFamily="49" charset="-122"/>
                <a:cs typeface="Times New Roman" panose="02020603050405020304" charset="0"/>
                <a:sym typeface="+mn-ea"/>
              </a:rPr>
              <a:t>．</a:t>
            </a:r>
            <a:endParaRPr sz="2400" b="1">
              <a:latin typeface="Times New Roman" panose="02020603050405020304" charset="0"/>
              <a:ea typeface="楷体" panose="02010609060101010101" pitchFamily="49" charset="-122"/>
              <a:cs typeface="Times New Roman" panose="02020603050405020304" charset="0"/>
              <a:sym typeface="+mn-ea"/>
            </a:endParaRPr>
          </a:p>
        </p:txBody>
      </p:sp>
      <p:sp>
        <p:nvSpPr>
          <p:cNvPr id="94" name="左大括号 93" title=""/>
          <p:cNvSpPr/>
          <p:nvPr/>
        </p:nvSpPr>
        <p:spPr>
          <a:xfrm>
            <a:off x="3568700" y="4359910"/>
            <a:ext cx="76200" cy="2099310"/>
          </a:xfrm>
          <a:prstGeom prst="leftBrace">
            <a:avLst/>
          </a:prstGeom>
          <a:noFill/>
          <a:ln w="2222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buFont typeface="Arial" panose="020b0604020202020204" pitchFamily="34" charset="0"/>
              <a:buNone/>
              <a:defRPr/>
            </a:pPr>
            <a:endParaRPr lang="zh-CN" altLang="en-US" sz="1800" b="1" noProof="1">
              <a:latin typeface="Times New Roman" panose="02020603050405020304" charset="0"/>
              <a:ea typeface="楷体" panose="02010609060101010101" pitchFamily="49" charset="-122"/>
              <a:cs typeface="Times New Roman" panose="02020603050405020304" charset="0"/>
            </a:endParaRPr>
          </a:p>
        </p:txBody>
      </p:sp>
      <p:sp>
        <p:nvSpPr>
          <p:cNvPr id="96" name="文本框 95" title=""/>
          <p:cNvSpPr txBox="1"/>
          <p:nvPr/>
        </p:nvSpPr>
        <p:spPr>
          <a:xfrm>
            <a:off x="1731010" y="5161915"/>
            <a:ext cx="1721485" cy="460375"/>
          </a:xfrm>
          <a:prstGeom prst="rect">
            <a:avLst/>
          </a:prstGeom>
          <a:solidFill>
            <a:srgbClr val="CBEAC0"/>
          </a:solidFill>
        </p:spPr>
        <p:txBody>
          <a:bodyPr wrap="square" rtlCol="0" anchor="t">
            <a:spAutoFit/>
          </a:bodyPr>
          <a:lstStyle/>
          <a:p>
            <a:pPr algn="ctr">
              <a:buClrTx/>
              <a:buSzTx/>
              <a:buFontTx/>
            </a:pPr>
            <a:r>
              <a:rPr lang="zh-CN" sz="2400" b="1">
                <a:solidFill>
                  <a:srgbClr val="303030"/>
                </a:solidFill>
                <a:latin typeface="Times New Roman" panose="02020603050405020304" charset="0"/>
                <a:ea typeface="楷体" panose="02010609060101010101" pitchFamily="49" charset="-122"/>
                <a:sym typeface="+mn-ea"/>
              </a:rPr>
              <a:t>做了多少功</a:t>
            </a:r>
            <a:endParaRPr lang="zh-CN" altLang="en-US" sz="2400" b="1">
              <a:solidFill>
                <a:srgbClr val="303030"/>
              </a:solidFill>
              <a:latin typeface="Times New Roman" panose="02020603050405020304" charset="0"/>
              <a:ea typeface="楷体" panose="02010609060101010101" pitchFamily="49" charset="-122"/>
              <a:sym typeface="+mn-ea"/>
            </a:endParaRPr>
          </a:p>
        </p:txBody>
      </p:sp>
      <p:sp>
        <p:nvSpPr>
          <p:cNvPr id="2" name="文本框 1" title=""/>
          <p:cNvSpPr txBox="1"/>
          <p:nvPr/>
        </p:nvSpPr>
        <p:spPr>
          <a:xfrm>
            <a:off x="7618095" y="1135380"/>
            <a:ext cx="1800860" cy="460375"/>
          </a:xfrm>
          <a:prstGeom prst="rect">
            <a:avLst/>
          </a:prstGeom>
          <a:noFill/>
        </p:spPr>
        <p:txBody>
          <a:bodyPr wrap="square" rtlCol="0" anchor="t">
            <a:spAutoFit/>
          </a:bodyPr>
          <a:lstStyle/>
          <a:p>
            <a:r>
              <a:rPr sz="2400" b="1">
                <a:solidFill>
                  <a:srgbClr val="FF0000"/>
                </a:solidFill>
                <a:latin typeface="Times New Roman" panose="02020603050405020304" charset="0"/>
                <a:ea typeface="楷体" panose="02010609060101010101" pitchFamily="49" charset="-122"/>
                <a:cs typeface="Times New Roman" panose="02020603050405020304" charset="0"/>
                <a:sym typeface="+mn-ea"/>
              </a:rPr>
              <a:t>力的方向上</a:t>
            </a:r>
            <a:endParaRPr lang="zh-CN" altLang="en-US" sz="2400" b="1">
              <a:solidFill>
                <a:srgbClr val="FF0000"/>
              </a:solidFill>
              <a:latin typeface="Times New Roman" panose="02020603050405020304" charset="0"/>
              <a:ea typeface="楷体" panose="02010609060101010101" pitchFamily="49" charset="-122"/>
              <a:sym typeface="+mn-ea"/>
            </a:endParaRPr>
          </a:p>
        </p:txBody>
      </p:sp>
      <p:sp>
        <p:nvSpPr>
          <p:cNvPr id="30" name="SubTopic" title=""/>
          <p:cNvSpPr/>
          <p:nvPr/>
        </p:nvSpPr>
        <p:spPr>
          <a:xfrm flipH="1">
            <a:off x="6608445" y="1945005"/>
            <a:ext cx="2908300" cy="415925"/>
          </a:xfrm>
          <a:custGeom>
            <a:gdLst>
              <a:gd name="rtl" fmla="*/ 53200 w 532000"/>
              <a:gd name="rtt" fmla="*/ 15960 h 186200"/>
              <a:gd name="rtr" fmla="*/ 478800 w 532000"/>
              <a:gd name="rtb" fmla="*/ 160360 h 186200"/>
            </a:gdLst>
            <a:rect l="rtl" t="rtt" r="rtr" b="rtb"/>
            <a:pathLst>
              <a:path w="532000" h="186200" stroke="0">
                <a:moveTo>
                  <a:pt x="0" y="0"/>
                </a:moveTo>
                <a:lnTo>
                  <a:pt x="532000" y="0"/>
                </a:lnTo>
                <a:lnTo>
                  <a:pt x="532000" y="186200"/>
                </a:lnTo>
                <a:lnTo>
                  <a:pt x="0" y="186200"/>
                </a:lnTo>
                <a:lnTo>
                  <a:pt x="0" y="0"/>
                </a:lnTo>
                <a:close/>
              </a:path>
              <a:path w="532000" h="186200" fill="none">
                <a:moveTo>
                  <a:pt x="0" y="186200"/>
                </a:moveTo>
                <a:lnTo>
                  <a:pt x="532000" y="186200"/>
                </a:lnTo>
              </a:path>
            </a:pathLst>
          </a:custGeom>
          <a:noFill/>
          <a:ln w="19050" cap="flat">
            <a:noFill/>
            <a:round/>
          </a:ln>
        </p:spPr>
        <p:txBody>
          <a:bodyPr wrap="none" lIns="0" tIns="0" rIns="0" bIns="22500" rtlCol="0" anchor="ctr"/>
          <a:lstStyle/>
          <a:p>
            <a:pPr algn="ctr"/>
            <a:r>
              <a:rPr lang="zh-CN" sz="2400" b="1">
                <a:solidFill>
                  <a:schemeClr val="tx1"/>
                </a:solidFill>
                <a:latin typeface="Times New Roman" panose="02020603050405020304" charset="0"/>
                <a:ea typeface="楷体" panose="02010609060101010101" pitchFamily="49" charset="-122"/>
                <a:cs typeface="Times New Roman" panose="02020603050405020304" charset="0"/>
              </a:rPr>
              <a:t>作用在物体上的</a:t>
            </a:r>
            <a:r>
              <a:rPr lang="en-US" sz="2400" b="1">
                <a:latin typeface="Times New Roman" panose="02020603050405020304" charset="0"/>
                <a:ea typeface="楷体" panose="02010609060101010101" pitchFamily="49" charset="-122"/>
                <a:cs typeface="Times New Roman" panose="02020603050405020304" charset="0"/>
                <a:sym typeface="+mn-ea"/>
              </a:rPr>
              <a:t>___.</a:t>
            </a:r>
            <a:endParaRPr lang="zh-CN" sz="2400" b="1">
              <a:solidFill>
                <a:schemeClr val="tx1"/>
              </a:solidFill>
              <a:latin typeface="Times New Roman" panose="02020603050405020304" charset="0"/>
              <a:ea typeface="楷体" panose="02010609060101010101" pitchFamily="49" charset="-122"/>
              <a:cs typeface="Times New Roman" panose="02020603050405020304" charset="0"/>
            </a:endParaRPr>
          </a:p>
        </p:txBody>
      </p:sp>
      <p:sp>
        <p:nvSpPr>
          <p:cNvPr id="32" name="SubTopic" title=""/>
          <p:cNvSpPr/>
          <p:nvPr/>
        </p:nvSpPr>
        <p:spPr>
          <a:xfrm flipH="1">
            <a:off x="6911975" y="2348865"/>
            <a:ext cx="4763770" cy="503555"/>
          </a:xfrm>
          <a:custGeom>
            <a:gdLst>
              <a:gd name="rtl" fmla="*/ 53200 w 532000"/>
              <a:gd name="rtt" fmla="*/ 15960 h 186200"/>
              <a:gd name="rtr" fmla="*/ 478800 w 532000"/>
              <a:gd name="rtb" fmla="*/ 160360 h 186200"/>
            </a:gdLst>
            <a:rect l="rtl" t="rtt" r="rtr" b="rtb"/>
            <a:pathLst>
              <a:path w="532000" h="186200" stroke="0">
                <a:moveTo>
                  <a:pt x="0" y="0"/>
                </a:moveTo>
                <a:lnTo>
                  <a:pt x="532000" y="0"/>
                </a:lnTo>
                <a:lnTo>
                  <a:pt x="532000" y="186200"/>
                </a:lnTo>
                <a:lnTo>
                  <a:pt x="0" y="186200"/>
                </a:lnTo>
                <a:lnTo>
                  <a:pt x="0" y="0"/>
                </a:lnTo>
                <a:close/>
              </a:path>
              <a:path w="532000" h="186200" fill="none">
                <a:moveTo>
                  <a:pt x="0" y="186200"/>
                </a:moveTo>
                <a:lnTo>
                  <a:pt x="532000" y="186200"/>
                </a:lnTo>
              </a:path>
            </a:pathLst>
          </a:custGeom>
          <a:noFill/>
          <a:ln w="19050" cap="flat">
            <a:noFill/>
            <a:round/>
          </a:ln>
        </p:spPr>
        <p:txBody>
          <a:bodyPr wrap="none" lIns="0" tIns="0" rIns="0" bIns="22500" rtlCol="0" anchor="ctr"/>
          <a:lstStyle/>
          <a:p>
            <a:pPr algn="ctr"/>
            <a:r>
              <a:rPr lang="zh-CN" sz="2400" b="1">
                <a:solidFill>
                  <a:schemeClr val="tx1"/>
                </a:solidFill>
                <a:latin typeface="Times New Roman" panose="02020603050405020304" charset="0"/>
                <a:ea typeface="楷体" panose="02010609060101010101" pitchFamily="49" charset="-122"/>
                <a:cs typeface="Times New Roman" panose="02020603050405020304" charset="0"/>
              </a:rPr>
              <a:t>物体在</a:t>
            </a:r>
            <a:r>
              <a:rPr lang="en-US" altLang="zh-CN" sz="2400" b="1">
                <a:latin typeface="Times New Roman" panose="02020603050405020304" charset="0"/>
                <a:ea typeface="楷体" panose="02010609060101010101" pitchFamily="49" charset="-122"/>
                <a:cs typeface="Times New Roman" panose="02020603050405020304" charset="0"/>
                <a:sym typeface="+mn-ea"/>
              </a:rPr>
              <a:t>__</a:t>
            </a:r>
            <a:r>
              <a:rPr lang="en-US" altLang="zh-CN" sz="2400" b="1">
                <a:solidFill>
                  <a:schemeClr val="tx1"/>
                </a:solidFill>
                <a:latin typeface="Times New Roman" panose="02020603050405020304" charset="0"/>
                <a:ea typeface="楷体" panose="02010609060101010101" pitchFamily="49" charset="-122"/>
                <a:cs typeface="Times New Roman" panose="02020603050405020304" charset="0"/>
              </a:rPr>
              <a:t>___________</a:t>
            </a:r>
            <a:r>
              <a:rPr lang="zh-CN" sz="2400" b="1">
                <a:solidFill>
                  <a:schemeClr val="tx1"/>
                </a:solidFill>
                <a:latin typeface="Times New Roman" panose="02020603050405020304" charset="0"/>
                <a:ea typeface="楷体" panose="02010609060101010101" pitchFamily="49" charset="-122"/>
                <a:cs typeface="Times New Roman" panose="02020603050405020304" charset="0"/>
              </a:rPr>
              <a:t>上移动一段距离</a:t>
            </a:r>
            <a:r>
              <a:rPr lang="en-US" altLang="zh-CN" sz="2400" b="1">
                <a:solidFill>
                  <a:schemeClr val="tx1"/>
                </a:solidFill>
                <a:latin typeface="Times New Roman" panose="02020603050405020304" charset="0"/>
                <a:ea typeface="楷体" panose="02010609060101010101" pitchFamily="49" charset="-122"/>
                <a:cs typeface="Times New Roman" panose="02020603050405020304" charset="0"/>
              </a:rPr>
              <a:t>.</a:t>
            </a:r>
            <a:endParaRPr lang="en-US" altLang="zh-CN" sz="2400" b="1">
              <a:solidFill>
                <a:schemeClr val="tx1"/>
              </a:solidFill>
              <a:latin typeface="Times New Roman" panose="02020603050405020304" charset="0"/>
              <a:ea typeface="楷体" panose="02010609060101010101" pitchFamily="49" charset="-122"/>
              <a:cs typeface="Times New Roman" panose="02020603050405020304" charset="0"/>
            </a:endParaRPr>
          </a:p>
        </p:txBody>
      </p:sp>
      <p:sp>
        <p:nvSpPr>
          <p:cNvPr id="3" name="左大括号 2" title=""/>
          <p:cNvSpPr/>
          <p:nvPr/>
        </p:nvSpPr>
        <p:spPr>
          <a:xfrm>
            <a:off x="6603365" y="2031365"/>
            <a:ext cx="76200" cy="640715"/>
          </a:xfrm>
          <a:prstGeom prst="leftBrace">
            <a:avLst/>
          </a:prstGeom>
          <a:noFill/>
          <a:ln w="2222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buFont typeface="Arial" panose="020b0604020202020204" pitchFamily="34" charset="0"/>
              <a:buNone/>
              <a:defRPr/>
            </a:pPr>
            <a:endParaRPr lang="zh-CN" altLang="en-US" sz="1800" b="1" noProof="1">
              <a:latin typeface="Times New Roman" panose="02020603050405020304" charset="0"/>
              <a:ea typeface="楷体" panose="02010609060101010101" pitchFamily="49" charset="-122"/>
              <a:cs typeface="Times New Roman" panose="02020603050405020304" charset="0"/>
            </a:endParaRPr>
          </a:p>
        </p:txBody>
      </p:sp>
      <p:sp>
        <p:nvSpPr>
          <p:cNvPr id="6" name="左大括号 5" title=""/>
          <p:cNvSpPr/>
          <p:nvPr/>
        </p:nvSpPr>
        <p:spPr>
          <a:xfrm>
            <a:off x="6271895" y="3037840"/>
            <a:ext cx="76200" cy="1021715"/>
          </a:xfrm>
          <a:prstGeom prst="leftBrace">
            <a:avLst/>
          </a:prstGeom>
          <a:noFill/>
          <a:ln w="2222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hangingPunct="1">
              <a:buFont typeface="Arial" panose="020b0604020202020204" pitchFamily="34" charset="0"/>
              <a:buNone/>
              <a:defRPr/>
            </a:pPr>
            <a:endParaRPr lang="zh-CN" altLang="en-US" sz="1800" b="1" noProof="1">
              <a:latin typeface="Times New Roman" panose="02020603050405020304" charset="0"/>
              <a:ea typeface="楷体" panose="02010609060101010101" pitchFamily="49" charset="-122"/>
              <a:cs typeface="Times New Roman" panose="02020603050405020304" charset="0"/>
            </a:endParaRPr>
          </a:p>
        </p:txBody>
      </p:sp>
      <p:sp>
        <p:nvSpPr>
          <p:cNvPr id="12" name="SubTopic" title=""/>
          <p:cNvSpPr/>
          <p:nvPr/>
        </p:nvSpPr>
        <p:spPr>
          <a:xfrm>
            <a:off x="6348095" y="2819400"/>
            <a:ext cx="1653540" cy="458470"/>
          </a:xfrm>
          <a:custGeom>
            <a:gdLst>
              <a:gd name="rtl" fmla="*/ 39200 w 610400"/>
              <a:gd name="rtt" fmla="*/ 11760 h 137200"/>
              <a:gd name="rtr" fmla="*/ 571200 w 610400"/>
              <a:gd name="rtb" fmla="*/ 118160 h 137200"/>
            </a:gdLst>
            <a:rect l="rtl" t="rtt" r="rtr" b="rtb"/>
            <a:pathLst>
              <a:path w="610400" h="137200" stroke="0">
                <a:moveTo>
                  <a:pt x="0" y="0"/>
                </a:moveTo>
                <a:lnTo>
                  <a:pt x="610400" y="0"/>
                </a:lnTo>
                <a:lnTo>
                  <a:pt x="610400" y="137200"/>
                </a:lnTo>
                <a:lnTo>
                  <a:pt x="0" y="137200"/>
                </a:lnTo>
                <a:lnTo>
                  <a:pt x="0" y="0"/>
                </a:lnTo>
                <a:close/>
              </a:path>
              <a:path w="610400" h="137200" fill="none">
                <a:moveTo>
                  <a:pt x="0" y="137200"/>
                </a:moveTo>
                <a:lnTo>
                  <a:pt x="610400" y="137200"/>
                </a:lnTo>
              </a:path>
            </a:pathLst>
          </a:custGeom>
          <a:noFill/>
          <a:ln w="19050" cap="flat">
            <a:noFill/>
            <a:round/>
          </a:ln>
        </p:spPr>
        <p:txBody>
          <a:bodyPr wrap="none" lIns="0" tIns="0" rIns="0" bIns="22500" rtlCol="0" anchor="ctr"/>
          <a:lstStyle/>
          <a:p>
            <a:pPr algn="ctr"/>
            <a:r>
              <a:rPr sz="2400" b="1">
                <a:solidFill>
                  <a:schemeClr val="tx1"/>
                </a:solidFill>
                <a:latin typeface="Times New Roman" panose="02020603050405020304" charset="0"/>
                <a:ea typeface="楷体" panose="02010609060101010101" pitchFamily="49" charset="-122"/>
              </a:rPr>
              <a:t>有力无距离</a:t>
            </a:r>
            <a:r>
              <a:rPr lang="en-US" sz="2400" b="1">
                <a:solidFill>
                  <a:schemeClr val="tx1"/>
                </a:solidFill>
                <a:latin typeface="Times New Roman" panose="02020603050405020304" charset="0"/>
                <a:ea typeface="楷体" panose="02010609060101010101" pitchFamily="49" charset="-122"/>
              </a:rPr>
              <a:t>.</a:t>
            </a:r>
            <a:endParaRPr lang="en-US" sz="2400" b="1">
              <a:solidFill>
                <a:schemeClr val="tx1"/>
              </a:solidFill>
              <a:latin typeface="Times New Roman" panose="02020603050405020304" charset="0"/>
              <a:ea typeface="楷体" panose="02010609060101010101" pitchFamily="49" charset="-122"/>
            </a:endParaRPr>
          </a:p>
        </p:txBody>
      </p:sp>
      <p:sp>
        <p:nvSpPr>
          <p:cNvPr id="25" name="SubTopic" title=""/>
          <p:cNvSpPr/>
          <p:nvPr/>
        </p:nvSpPr>
        <p:spPr>
          <a:xfrm>
            <a:off x="6348095" y="3346450"/>
            <a:ext cx="1625600" cy="340995"/>
          </a:xfrm>
          <a:custGeom>
            <a:gdLst>
              <a:gd name="rtl" fmla="*/ 39200 w 828800"/>
              <a:gd name="rtt" fmla="*/ 11760 h 137200"/>
              <a:gd name="rtr" fmla="*/ 789600 w 828800"/>
              <a:gd name="rtb" fmla="*/ 118160 h 137200"/>
            </a:gdLst>
            <a:rect l="rtl" t="rtt" r="rtr" b="rtb"/>
            <a:pathLst>
              <a:path w="828800" h="137200" stroke="0">
                <a:moveTo>
                  <a:pt x="0" y="0"/>
                </a:moveTo>
                <a:lnTo>
                  <a:pt x="828800" y="0"/>
                </a:lnTo>
                <a:lnTo>
                  <a:pt x="828800" y="137200"/>
                </a:lnTo>
                <a:lnTo>
                  <a:pt x="0" y="137200"/>
                </a:lnTo>
                <a:lnTo>
                  <a:pt x="0" y="0"/>
                </a:lnTo>
                <a:close/>
              </a:path>
              <a:path w="828800" h="137200" fill="none">
                <a:moveTo>
                  <a:pt x="0" y="137200"/>
                </a:moveTo>
                <a:lnTo>
                  <a:pt x="828800" y="137200"/>
                </a:lnTo>
              </a:path>
            </a:pathLst>
          </a:custGeom>
          <a:noFill/>
          <a:ln w="19050" cap="flat">
            <a:noFill/>
            <a:round/>
          </a:ln>
        </p:spPr>
        <p:txBody>
          <a:bodyPr wrap="none" lIns="0" tIns="0" rIns="0" bIns="22500" rtlCol="0" anchor="ctr"/>
          <a:lstStyle/>
          <a:p>
            <a:pPr algn="ctr"/>
            <a:r>
              <a:rPr sz="2400" b="1">
                <a:solidFill>
                  <a:schemeClr val="tx1"/>
                </a:solidFill>
                <a:latin typeface="Times New Roman" panose="02020603050405020304" charset="0"/>
                <a:ea typeface="楷体" panose="02010609060101010101" pitchFamily="49" charset="-122"/>
              </a:rPr>
              <a:t>有距离无力</a:t>
            </a:r>
            <a:r>
              <a:rPr lang="en-US" sz="2400" b="1">
                <a:solidFill>
                  <a:schemeClr val="tx1"/>
                </a:solidFill>
                <a:latin typeface="Times New Roman" panose="02020603050405020304" charset="0"/>
                <a:ea typeface="楷体" panose="02010609060101010101" pitchFamily="49" charset="-122"/>
              </a:rPr>
              <a:t>.</a:t>
            </a:r>
            <a:endParaRPr lang="en-US" sz="2400" b="1">
              <a:solidFill>
                <a:schemeClr val="tx1"/>
              </a:solidFill>
              <a:latin typeface="Times New Roman" panose="02020603050405020304" charset="0"/>
              <a:ea typeface="楷体" panose="02010609060101010101" pitchFamily="49" charset="-122"/>
            </a:endParaRPr>
          </a:p>
        </p:txBody>
      </p:sp>
      <p:sp>
        <p:nvSpPr>
          <p:cNvPr id="26" name="SubTopic" title=""/>
          <p:cNvSpPr/>
          <p:nvPr>
            <p:custDataLst>
              <p:tags r:id="rId4"/>
            </p:custDataLst>
          </p:nvPr>
        </p:nvSpPr>
        <p:spPr>
          <a:xfrm>
            <a:off x="6395720" y="3715385"/>
            <a:ext cx="1897380" cy="525145"/>
          </a:xfrm>
          <a:custGeom>
            <a:gdLst>
              <a:gd name="rtl" fmla="*/ 39200 w 610400"/>
              <a:gd name="rtt" fmla="*/ 11760 h 137200"/>
              <a:gd name="rtr" fmla="*/ 571200 w 610400"/>
              <a:gd name="rtb" fmla="*/ 118160 h 137200"/>
            </a:gdLst>
            <a:rect l="rtl" t="rtt" r="rtr" b="rtb"/>
            <a:pathLst>
              <a:path w="610400" h="137200" stroke="0">
                <a:moveTo>
                  <a:pt x="0" y="0"/>
                </a:moveTo>
                <a:lnTo>
                  <a:pt x="610400" y="0"/>
                </a:lnTo>
                <a:lnTo>
                  <a:pt x="610400" y="137200"/>
                </a:lnTo>
                <a:lnTo>
                  <a:pt x="0" y="137200"/>
                </a:lnTo>
                <a:lnTo>
                  <a:pt x="0" y="0"/>
                </a:lnTo>
                <a:close/>
              </a:path>
              <a:path w="610400" h="137200" fill="none">
                <a:moveTo>
                  <a:pt x="0" y="137200"/>
                </a:moveTo>
                <a:lnTo>
                  <a:pt x="610400" y="137200"/>
                </a:lnTo>
              </a:path>
            </a:pathLst>
          </a:custGeom>
          <a:noFill/>
          <a:ln w="19050" cap="flat">
            <a:noFill/>
            <a:round/>
          </a:ln>
        </p:spPr>
        <p:txBody>
          <a:bodyPr wrap="none" lIns="0" tIns="0" rIns="0" bIns="22500" rtlCol="0" anchor="ctr"/>
          <a:lstStyle/>
          <a:p>
            <a:pPr algn="ctr"/>
            <a:r>
              <a:rPr sz="2400" b="1">
                <a:solidFill>
                  <a:schemeClr val="tx1"/>
                </a:solidFill>
                <a:latin typeface="Times New Roman" panose="02020603050405020304" charset="0"/>
                <a:ea typeface="楷体" panose="02010609060101010101" pitchFamily="49" charset="-122"/>
              </a:rPr>
              <a:t>力与距离垂直</a:t>
            </a:r>
            <a:r>
              <a:rPr lang="en-US" sz="2400" b="1">
                <a:solidFill>
                  <a:schemeClr val="tx1"/>
                </a:solidFill>
                <a:latin typeface="Times New Roman" panose="02020603050405020304" charset="0"/>
                <a:ea typeface="楷体" panose="02010609060101010101" pitchFamily="49" charset="-122"/>
              </a:rPr>
              <a:t>.</a:t>
            </a:r>
            <a:endParaRPr lang="en-US" sz="2400" b="1">
              <a:solidFill>
                <a:schemeClr val="tx1"/>
              </a:solidFill>
              <a:latin typeface="Times New Roman" panose="02020603050405020304" charset="0"/>
              <a:ea typeface="楷体" panose="02010609060101010101" pitchFamily="49" charset="-122"/>
            </a:endParaRPr>
          </a:p>
        </p:txBody>
      </p:sp>
      <p:sp>
        <p:nvSpPr>
          <p:cNvPr id="9" name="文本框 8" title=""/>
          <p:cNvSpPr txBox="1"/>
          <p:nvPr/>
        </p:nvSpPr>
        <p:spPr>
          <a:xfrm>
            <a:off x="8843010" y="1879600"/>
            <a:ext cx="506730" cy="460375"/>
          </a:xfrm>
          <a:prstGeom prst="rect">
            <a:avLst/>
          </a:prstGeom>
          <a:noFill/>
        </p:spPr>
        <p:txBody>
          <a:bodyPr wrap="square" rtlCol="0" anchor="t">
            <a:spAutoFit/>
          </a:bodyPr>
          <a:lstStyle/>
          <a:p>
            <a:r>
              <a:rPr lang="zh-CN" sz="2400" b="1">
                <a:solidFill>
                  <a:srgbClr val="FF0000"/>
                </a:solidFill>
                <a:latin typeface="Times New Roman" panose="02020603050405020304" charset="0"/>
                <a:ea typeface="楷体" panose="02010609060101010101" pitchFamily="49" charset="-122"/>
                <a:sym typeface="+mn-ea"/>
              </a:rPr>
              <a:t>力</a:t>
            </a:r>
            <a:endParaRPr lang="zh-CN" altLang="en-US" sz="2400" b="1">
              <a:solidFill>
                <a:srgbClr val="FF0000"/>
              </a:solidFill>
              <a:latin typeface="Times New Roman" panose="02020603050405020304" charset="0"/>
              <a:ea typeface="楷体" panose="02010609060101010101" pitchFamily="49" charset="-122"/>
              <a:sym typeface="+mn-ea"/>
            </a:endParaRPr>
          </a:p>
        </p:txBody>
      </p:sp>
      <p:sp>
        <p:nvSpPr>
          <p:cNvPr id="10" name="文本框 9" title=""/>
          <p:cNvSpPr txBox="1"/>
          <p:nvPr/>
        </p:nvSpPr>
        <p:spPr>
          <a:xfrm>
            <a:off x="7628890" y="2339975"/>
            <a:ext cx="2063115" cy="460375"/>
          </a:xfrm>
          <a:prstGeom prst="rect">
            <a:avLst/>
          </a:prstGeom>
          <a:noFill/>
        </p:spPr>
        <p:txBody>
          <a:bodyPr wrap="square" rtlCol="0" anchor="t">
            <a:spAutoFit/>
          </a:bodyPr>
          <a:lstStyle/>
          <a:p>
            <a:r>
              <a:rPr lang="zh-CN" sz="2400" b="1">
                <a:solidFill>
                  <a:srgbClr val="FF0000"/>
                </a:solidFill>
                <a:latin typeface="Times New Roman" panose="02020603050405020304" charset="0"/>
                <a:ea typeface="楷体" panose="02010609060101010101" pitchFamily="49" charset="-122"/>
                <a:sym typeface="+mn-ea"/>
              </a:rPr>
              <a:t>这个力的方向</a:t>
            </a:r>
            <a:endParaRPr lang="zh-CN" altLang="en-US" sz="2400" b="1">
              <a:solidFill>
                <a:srgbClr val="FF0000"/>
              </a:solidFill>
              <a:latin typeface="Times New Roman" panose="02020603050405020304" charset="0"/>
              <a:ea typeface="楷体" panose="02010609060101010101" pitchFamily="49" charset="-122"/>
              <a:sym typeface="+mn-ea"/>
            </a:endParaRPr>
          </a:p>
        </p:txBody>
      </p:sp>
      <p:sp>
        <p:nvSpPr>
          <p:cNvPr id="18" name="SubTopic" title=""/>
          <p:cNvSpPr/>
          <p:nvPr/>
        </p:nvSpPr>
        <p:spPr>
          <a:xfrm>
            <a:off x="3486785" y="5445125"/>
            <a:ext cx="2075180" cy="361315"/>
          </a:xfrm>
          <a:custGeom>
            <a:gdLst>
              <a:gd name="rtl" fmla="*/ 53200 w 532000"/>
              <a:gd name="rtt" fmla="*/ 15960 h 186200"/>
              <a:gd name="rtr" fmla="*/ 478800 w 532000"/>
              <a:gd name="rtb" fmla="*/ 160360 h 186200"/>
            </a:gdLst>
            <a:rect l="rtl" t="rtt" r="rtr" b="rtb"/>
            <a:pathLst>
              <a:path w="532000" h="186200" stroke="0">
                <a:moveTo>
                  <a:pt x="0" y="0"/>
                </a:moveTo>
                <a:lnTo>
                  <a:pt x="532000" y="0"/>
                </a:lnTo>
                <a:lnTo>
                  <a:pt x="532000" y="186200"/>
                </a:lnTo>
                <a:lnTo>
                  <a:pt x="0" y="186200"/>
                </a:lnTo>
                <a:lnTo>
                  <a:pt x="0" y="0"/>
                </a:lnTo>
                <a:close/>
              </a:path>
              <a:path w="532000" h="186200" fill="none">
                <a:moveTo>
                  <a:pt x="0" y="186200"/>
                </a:moveTo>
                <a:lnTo>
                  <a:pt x="532000" y="186200"/>
                </a:lnTo>
              </a:path>
            </a:pathLst>
          </a:custGeom>
          <a:noFill/>
          <a:ln w="7600" cap="flat">
            <a:noFill/>
            <a:round/>
          </a:ln>
        </p:spPr>
        <p:txBody>
          <a:bodyPr wrap="none" lIns="0" tIns="0" rIns="0" bIns="11000" rtlCol="0" anchor="ctr">
            <a:noAutofit/>
          </a:bodyPr>
          <a:lstStyle/>
          <a:p>
            <a:pPr lvl="0" algn="l">
              <a:buClrTx/>
              <a:buSzTx/>
              <a:buFontTx/>
            </a:pPr>
            <a:r>
              <a:rPr lang="zh-CN" altLang="en-US" sz="2400" b="1">
                <a:solidFill>
                  <a:srgbClr val="303030"/>
                </a:solidFill>
                <a:latin typeface="Times New Roman" panose="02020603050405020304" charset="0"/>
                <a:ea typeface="楷体" panose="02010609060101010101" pitchFamily="49" charset="-122"/>
                <a:cs typeface="Times New Roman" panose="02020603050405020304" charset="0"/>
                <a:sym typeface="+mn-ea"/>
              </a:rPr>
              <a:t>功的</a:t>
            </a:r>
            <a:r>
              <a:rPr 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rPr>
              <a:t>单位：</a:t>
            </a:r>
            <a:r>
              <a:rPr lang="en-US" alt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rPr>
              <a:t>______</a:t>
            </a:r>
            <a:r>
              <a:rPr lang="zh-CN" altLang="en-US" sz="2400" b="1">
                <a:solidFill>
                  <a:srgbClr val="303030"/>
                </a:solidFill>
                <a:latin typeface="Times New Roman" panose="02020603050405020304" charset="0"/>
                <a:ea typeface="楷体" panose="02010609060101010101" pitchFamily="49" charset="-122"/>
                <a:cs typeface="Times New Roman" panose="02020603050405020304" charset="0"/>
                <a:sym typeface="+mn-ea"/>
              </a:rPr>
              <a:t>，简称</a:t>
            </a:r>
            <a:r>
              <a:rPr lang="en-US" alt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rPr>
              <a:t>____</a:t>
            </a:r>
            <a:r>
              <a:rPr lang="zh-CN" altLang="en-US" sz="2400" b="1">
                <a:solidFill>
                  <a:srgbClr val="303030"/>
                </a:solidFill>
                <a:latin typeface="Times New Roman" panose="02020603050405020304" charset="0"/>
                <a:ea typeface="楷体" panose="02010609060101010101" pitchFamily="49" charset="-122"/>
                <a:cs typeface="Times New Roman" panose="02020603050405020304" charset="0"/>
                <a:sym typeface="+mn-ea"/>
              </a:rPr>
              <a:t>，符号</a:t>
            </a:r>
            <a:r>
              <a:rPr lang="en-US" alt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rPr>
              <a:t>____.</a:t>
            </a:r>
            <a:endParaRPr lang="en-US" alt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21" name="文本框 20" title=""/>
          <p:cNvSpPr txBox="1"/>
          <p:nvPr/>
        </p:nvSpPr>
        <p:spPr>
          <a:xfrm>
            <a:off x="5224145" y="5375910"/>
            <a:ext cx="892810" cy="460375"/>
          </a:xfrm>
          <a:prstGeom prst="rect">
            <a:avLst/>
          </a:prstGeom>
          <a:noFill/>
        </p:spPr>
        <p:txBody>
          <a:bodyPr wrap="square" rtlCol="0" anchor="t">
            <a:spAutoFit/>
          </a:bodyPr>
          <a:lstStyle/>
          <a:p>
            <a:r>
              <a:rPr lang="zh-CN" sz="2400" b="1">
                <a:solidFill>
                  <a:srgbClr val="FF0000"/>
                </a:solidFill>
                <a:latin typeface="Times New Roman" panose="02020603050405020304" charset="0"/>
                <a:ea typeface="楷体" panose="02010609060101010101" pitchFamily="49" charset="-122"/>
                <a:cs typeface="Times New Roman" panose="02020603050405020304" charset="0"/>
                <a:sym typeface="+mn-ea"/>
              </a:rPr>
              <a:t>焦耳</a:t>
            </a:r>
            <a:endParaRPr lang="zh-CN" altLang="en-US" sz="2400" b="1">
              <a:solidFill>
                <a:srgbClr val="FF0000"/>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22" name="文本框 21" title=""/>
          <p:cNvSpPr txBox="1"/>
          <p:nvPr/>
        </p:nvSpPr>
        <p:spPr>
          <a:xfrm>
            <a:off x="7017385" y="5360670"/>
            <a:ext cx="596265" cy="460375"/>
          </a:xfrm>
          <a:prstGeom prst="rect">
            <a:avLst/>
          </a:prstGeom>
          <a:noFill/>
        </p:spPr>
        <p:txBody>
          <a:bodyPr wrap="square" rtlCol="0" anchor="t">
            <a:spAutoFit/>
          </a:bodyPr>
          <a:lstStyle/>
          <a:p>
            <a:r>
              <a:rPr lang="zh-CN" sz="2400" b="1">
                <a:solidFill>
                  <a:srgbClr val="FF0000"/>
                </a:solidFill>
                <a:latin typeface="Times New Roman" panose="02020603050405020304" charset="0"/>
                <a:ea typeface="楷体" panose="02010609060101010101" pitchFamily="49" charset="-122"/>
                <a:cs typeface="Times New Roman" panose="02020603050405020304" charset="0"/>
                <a:sym typeface="+mn-ea"/>
              </a:rPr>
              <a:t>焦</a:t>
            </a:r>
            <a:endParaRPr lang="zh-CN" altLang="en-US" sz="2400" b="1">
              <a:solidFill>
                <a:srgbClr val="FF0000"/>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27" name="文本框 26" title=""/>
          <p:cNvSpPr txBox="1"/>
          <p:nvPr/>
        </p:nvSpPr>
        <p:spPr>
          <a:xfrm>
            <a:off x="8656320" y="5339715"/>
            <a:ext cx="454025" cy="521970"/>
          </a:xfrm>
          <a:prstGeom prst="rect">
            <a:avLst/>
          </a:prstGeom>
          <a:noFill/>
        </p:spPr>
        <p:txBody>
          <a:bodyPr wrap="square" rtlCol="0">
            <a:spAutoFit/>
          </a:bodyPr>
          <a:lstStyle/>
          <a:p>
            <a:r>
              <a:rPr lang="en-US" sz="2800" b="1">
                <a:solidFill>
                  <a:srgbClr val="FF0000"/>
                </a:solidFill>
                <a:latin typeface="Times New Roman" panose="02020603050405020304" charset="0"/>
                <a:cs typeface="Times New Roman" panose="02020603050405020304" charset="0"/>
                <a:sym typeface="+mn-ea"/>
              </a:rPr>
              <a:t>J</a:t>
            </a:r>
            <a:endParaRPr lang="en-US" sz="2800" b="1">
              <a:solidFill>
                <a:srgbClr val="FF0000"/>
              </a:solidFill>
              <a:latin typeface="Times New Roman" panose="02020603050405020304" charset="0"/>
              <a:cs typeface="Times New Roman" panose="02020603050405020304" charset="0"/>
              <a:sym typeface="+mn-ea"/>
            </a:endParaRPr>
          </a:p>
        </p:txBody>
      </p:sp>
      <p:sp>
        <p:nvSpPr>
          <p:cNvPr id="14" name="SubTopic" title=""/>
          <p:cNvSpPr/>
          <p:nvPr/>
        </p:nvSpPr>
        <p:spPr>
          <a:xfrm>
            <a:off x="3354070" y="5012690"/>
            <a:ext cx="3385820" cy="361315"/>
          </a:xfrm>
          <a:custGeom>
            <a:gdLst>
              <a:gd name="rtl" fmla="*/ 53200 w 532000"/>
              <a:gd name="rtt" fmla="*/ 15960 h 186200"/>
              <a:gd name="rtr" fmla="*/ 478800 w 532000"/>
              <a:gd name="rtb" fmla="*/ 160360 h 186200"/>
            </a:gdLst>
            <a:rect l="rtl" t="rtt" r="rtr" b="rtb"/>
            <a:pathLst>
              <a:path w="532000" h="186200" stroke="0">
                <a:moveTo>
                  <a:pt x="0" y="0"/>
                </a:moveTo>
                <a:lnTo>
                  <a:pt x="532000" y="0"/>
                </a:lnTo>
                <a:lnTo>
                  <a:pt x="532000" y="186200"/>
                </a:lnTo>
                <a:lnTo>
                  <a:pt x="0" y="186200"/>
                </a:lnTo>
                <a:lnTo>
                  <a:pt x="0" y="0"/>
                </a:lnTo>
                <a:close/>
              </a:path>
              <a:path w="532000" h="186200" fill="none">
                <a:moveTo>
                  <a:pt x="0" y="186200"/>
                </a:moveTo>
                <a:lnTo>
                  <a:pt x="532000" y="186200"/>
                </a:lnTo>
              </a:path>
            </a:pathLst>
          </a:custGeom>
          <a:noFill/>
          <a:ln w="7600" cap="flat">
            <a:noFill/>
            <a:round/>
          </a:ln>
        </p:spPr>
        <p:txBody>
          <a:bodyPr wrap="none" lIns="0" tIns="0" rIns="0" bIns="11000" rtlCol="0" anchor="ctr">
            <a:noAutofit/>
          </a:bodyPr>
          <a:lstStyle/>
          <a:p>
            <a:pPr lvl="0" algn="l">
              <a:buClrTx/>
              <a:buSzTx/>
              <a:buFontTx/>
            </a:pPr>
            <a:r>
              <a:rPr 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rPr>
              <a:t>计算公式：</a:t>
            </a:r>
            <a:r>
              <a:rPr lang="en-US" alt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rPr>
              <a:t>_______.</a:t>
            </a:r>
            <a:endParaRPr lang="en-US" alt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15" name="SubTopic" title=""/>
          <p:cNvSpPr/>
          <p:nvPr/>
        </p:nvSpPr>
        <p:spPr>
          <a:xfrm>
            <a:off x="3372485" y="6159500"/>
            <a:ext cx="3385820" cy="361315"/>
          </a:xfrm>
          <a:custGeom>
            <a:gdLst>
              <a:gd name="rtl" fmla="*/ 53200 w 532000"/>
              <a:gd name="rtt" fmla="*/ 15960 h 186200"/>
              <a:gd name="rtr" fmla="*/ 478800 w 532000"/>
              <a:gd name="rtb" fmla="*/ 160360 h 186200"/>
            </a:gdLst>
            <a:rect l="rtl" t="rtt" r="rtr" b="rtb"/>
            <a:pathLst>
              <a:path w="532000" h="186200" stroke="0">
                <a:moveTo>
                  <a:pt x="0" y="0"/>
                </a:moveTo>
                <a:lnTo>
                  <a:pt x="532000" y="0"/>
                </a:lnTo>
                <a:lnTo>
                  <a:pt x="532000" y="186200"/>
                </a:lnTo>
                <a:lnTo>
                  <a:pt x="0" y="186200"/>
                </a:lnTo>
                <a:lnTo>
                  <a:pt x="0" y="0"/>
                </a:lnTo>
                <a:close/>
              </a:path>
              <a:path w="532000" h="186200" fill="none">
                <a:moveTo>
                  <a:pt x="0" y="186200"/>
                </a:moveTo>
                <a:lnTo>
                  <a:pt x="532000" y="186200"/>
                </a:lnTo>
              </a:path>
            </a:pathLst>
          </a:custGeom>
          <a:noFill/>
          <a:ln w="7600" cap="flat">
            <a:noFill/>
            <a:round/>
          </a:ln>
        </p:spPr>
        <p:txBody>
          <a:bodyPr wrap="none" lIns="0" tIns="0" rIns="0" bIns="11000" rtlCol="0" anchor="ctr">
            <a:noAutofit/>
          </a:bodyPr>
          <a:lstStyle/>
          <a:p>
            <a:pPr lvl="0" algn="l">
              <a:buClrTx/>
              <a:buSzTx/>
              <a:buFontTx/>
            </a:pPr>
            <a:r>
              <a:rPr 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rPr>
              <a:t>变形公式：</a:t>
            </a:r>
            <a:r>
              <a:rPr lang="en-US" alt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rPr>
              <a:t>(1)</a:t>
            </a:r>
            <a:r>
              <a:rPr lang="zh-CN" altLang="en-US" sz="2400" b="1">
                <a:solidFill>
                  <a:srgbClr val="303030"/>
                </a:solidFill>
                <a:latin typeface="Times New Roman" panose="02020603050405020304" charset="0"/>
                <a:ea typeface="楷体" panose="02010609060101010101" pitchFamily="49" charset="-122"/>
                <a:cs typeface="Times New Roman" panose="02020603050405020304" charset="0"/>
                <a:sym typeface="+mn-ea"/>
              </a:rPr>
              <a:t>求力：</a:t>
            </a:r>
            <a:r>
              <a:rPr lang="en-US" alt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rPr>
              <a:t>______</a:t>
            </a:r>
            <a:r>
              <a:rPr lang="zh-CN" altLang="en-US" sz="2400" b="1">
                <a:solidFill>
                  <a:srgbClr val="303030"/>
                </a:solidFill>
                <a:latin typeface="Times New Roman" panose="02020603050405020304" charset="0"/>
                <a:ea typeface="楷体" panose="02010609060101010101" pitchFamily="49" charset="-122"/>
                <a:cs typeface="Times New Roman" panose="02020603050405020304" charset="0"/>
                <a:sym typeface="+mn-ea"/>
              </a:rPr>
              <a:t>；</a:t>
            </a:r>
            <a:r>
              <a:rPr lang="en-US" alt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rPr>
              <a:t>(2)求移动距离：______.</a:t>
            </a:r>
            <a:endParaRPr lang="en-US" altLang="zh-CN" sz="2400" b="1">
              <a:solidFill>
                <a:srgbClr val="303030"/>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16" name="文本框 15" title=""/>
          <p:cNvSpPr txBox="1"/>
          <p:nvPr/>
        </p:nvSpPr>
        <p:spPr>
          <a:xfrm>
            <a:off x="5212080" y="4803140"/>
            <a:ext cx="1294130" cy="645160"/>
          </a:xfrm>
          <a:prstGeom prst="rect">
            <a:avLst/>
          </a:prstGeom>
          <a:noFill/>
          <a:ln w="9525">
            <a:noFill/>
          </a:ln>
        </p:spPr>
        <p:txBody>
          <a:bodyPr wrap="square">
            <a:spAutoFit/>
          </a:bodyPr>
          <a:lstStyle/>
          <a:p>
            <a:pPr algn="just">
              <a:lnSpc>
                <a:spcPct val="150000"/>
              </a:lnSpc>
            </a:pPr>
            <a:r>
              <a:rPr lang="en-US" sz="2400" b="1" i="1">
                <a:solidFill>
                  <a:srgbClr val="FF0000"/>
                </a:solidFill>
                <a:latin typeface="Times New Roman" panose="02020603050405020304" charset="0"/>
                <a:cs typeface="Times New Roman" panose="02020603050405020304" charset="0"/>
                <a:sym typeface="+mn-ea"/>
              </a:rPr>
              <a:t>W</a:t>
            </a:r>
            <a:r>
              <a:rPr lang="zh-CN" sz="2400" b="1">
                <a:solidFill>
                  <a:srgbClr val="FF0000"/>
                </a:solidFill>
                <a:latin typeface="Times New Roman" panose="02020603050405020304" charset="0"/>
                <a:cs typeface="Times New Roman" panose="02020603050405020304" charset="0"/>
                <a:sym typeface="+mn-ea"/>
              </a:rPr>
              <a:t>＝</a:t>
            </a:r>
            <a:r>
              <a:rPr lang="en-US" sz="2400" b="1" i="1">
                <a:solidFill>
                  <a:srgbClr val="FF0000"/>
                </a:solidFill>
                <a:latin typeface="Times New Roman" panose="02020603050405020304" charset="0"/>
                <a:cs typeface="Times New Roman" panose="02020603050405020304" charset="0"/>
                <a:sym typeface="+mn-ea"/>
              </a:rPr>
              <a:t>Fs</a:t>
            </a:r>
            <a:endParaRPr lang="en-US" altLang="zh-CN" sz="2400" b="1" i="1">
              <a:solidFill>
                <a:srgbClr val="FF0000"/>
              </a:solidFill>
              <a:latin typeface="Times New Roman" panose="02020603050405020304" charset="0"/>
              <a:cs typeface="Times New Roman" panose="02020603050405020304" charset="0"/>
              <a:sym typeface="+mn-ea"/>
            </a:endParaRPr>
          </a:p>
        </p:txBody>
      </p:sp>
      <p:graphicFrame>
        <p:nvGraphicFramePr>
          <p:cNvPr id="19" name="对象 18" title=""/>
          <p:cNvGraphicFramePr>
            <a:graphicFrameLocks noChangeAspect="1"/>
          </p:cNvGraphicFramePr>
          <p:nvPr/>
        </p:nvGraphicFramePr>
        <p:xfrm>
          <a:off x="6542088" y="5787708"/>
          <a:ext cx="915670" cy="710565"/>
        </p:xfrm>
        <a:graphic>
          <a:graphicData uri="http://schemas.openxmlformats.org/presentationml/2006/ole">
            <mc:AlternateContent>
              <mc:Choice xmlns:v="urn:schemas-microsoft-com:vml" Requires="v">
                <p:oleObj spid="_x0000_s1040" r:id="rId5" imgW="939800" imgH="736600" progId="Equation.DSMT4">
                  <p:embed/>
                </p:oleObj>
              </mc:Choice>
              <mc:Fallback>
                <p:oleObj r:id="rId5" imgW="939800" imgH="736600" progId="Equation.DSMT4">
                  <p:embed/>
                  <p:pic>
                    <p:nvPicPr>
                      <p:cNvPr id="0" name="OLE substitute image"/>
                      <p:cNvPicPr/>
                      <p:nvPr/>
                    </p:nvPicPr>
                    <p:blipFill>
                      <a:blip r:embed="rId6"/>
                      <a:stretch>
                        <a:fillRect/>
                      </a:stretch>
                    </p:blipFill>
                    <p:spPr>
                      <a:xfrm>
                        <a:off x="6542088" y="5787708"/>
                        <a:ext cx="915670" cy="710565"/>
                      </a:xfrm>
                      <a:prstGeom prst="rect">
                        <a:avLst/>
                      </a:prstGeom>
                    </p:spPr>
                  </p:pic>
                </p:oleObj>
              </mc:Fallback>
            </mc:AlternateContent>
          </a:graphicData>
        </a:graphic>
      </p:graphicFrame>
      <p:graphicFrame>
        <p:nvGraphicFramePr>
          <p:cNvPr id="23" name="对象 22" title=""/>
          <p:cNvGraphicFramePr>
            <a:graphicFrameLocks noChangeAspect="1"/>
          </p:cNvGraphicFramePr>
          <p:nvPr/>
        </p:nvGraphicFramePr>
        <p:xfrm>
          <a:off x="9926003" y="5761356"/>
          <a:ext cx="805180" cy="698500"/>
        </p:xfrm>
        <a:graphic>
          <a:graphicData uri="http://schemas.openxmlformats.org/presentationml/2006/ole">
            <mc:AlternateContent>
              <mc:Choice xmlns:v="urn:schemas-microsoft-com:vml" Requires="v">
                <p:oleObj spid="_x0000_s1041" r:id="rId7" imgW="825500" imgH="723900" progId="Equation.DSMT4">
                  <p:embed/>
                </p:oleObj>
              </mc:Choice>
              <mc:Fallback>
                <p:oleObj r:id="rId7" imgW="825500" imgH="723900" progId="Equation.DSMT4">
                  <p:embed/>
                  <p:pic>
                    <p:nvPicPr>
                      <p:cNvPr id="0" name="OLE substitute image"/>
                      <p:cNvPicPr/>
                      <p:nvPr/>
                    </p:nvPicPr>
                    <p:blipFill>
                      <a:blip r:embed="rId8"/>
                      <a:stretch>
                        <a:fillRect/>
                      </a:stretch>
                    </p:blipFill>
                    <p:spPr>
                      <a:xfrm>
                        <a:off x="9926003" y="5761356"/>
                        <a:ext cx="805180" cy="698500"/>
                      </a:xfrm>
                      <a:prstGeom prst="rect">
                        <a:avLst/>
                      </a:prstGeom>
                    </p:spPr>
                  </p:pic>
                </p:oleObj>
              </mc:Fallback>
            </mc:AlternateContent>
          </a:graphicData>
        </a:graphic>
      </p:graphicFrame>
      <p:grpSp>
        <p:nvGrpSpPr>
          <p:cNvPr id="102" name="组合 101" title=""/>
          <p:cNvGrpSpPr/>
          <p:nvPr/>
        </p:nvGrpSpPr>
        <p:grpSpPr>
          <a:xfrm>
            <a:off x="191135" y="590550"/>
            <a:ext cx="2406650" cy="583565"/>
            <a:chOff x="4830" y="1406"/>
            <a:chExt cx="3790" cy="919"/>
          </a:xfrm>
        </p:grpSpPr>
        <p:grpSp>
          <p:nvGrpSpPr>
            <p:cNvPr id="103" name="组合 102"/>
            <p:cNvGrpSpPr/>
            <p:nvPr/>
          </p:nvGrpSpPr>
          <p:grpSpPr>
            <a:xfrm>
              <a:off x="4830" y="1509"/>
              <a:ext cx="3412" cy="777"/>
              <a:chOff x="7140" y="1337"/>
              <a:chExt cx="3412" cy="777"/>
            </a:xfrm>
          </p:grpSpPr>
          <p:pic>
            <p:nvPicPr>
              <p:cNvPr id="104" name="图片 103"/>
              <p:cNvPicPr>
                <a:picLocks noChangeAspect="1"/>
              </p:cNvPicPr>
              <p:nvPr>
                <p:custDataLst>
                  <p:tags r:id="rId10"/>
                </p:custDataLst>
              </p:nvPr>
            </p:nvPicPr>
            <p:blipFill>
              <a:blip r:embed="rId9"/>
              <a:srcRect t="-5020" r="85155"/>
              <a:stretch>
                <a:fillRect/>
              </a:stretch>
            </p:blipFill>
            <p:spPr>
              <a:xfrm>
                <a:off x="7140" y="1337"/>
                <a:ext cx="787" cy="777"/>
              </a:xfrm>
              <a:prstGeom prst="rect">
                <a:avLst/>
              </a:prstGeom>
            </p:spPr>
          </p:pic>
          <p:cxnSp>
            <p:nvCxnSpPr>
              <p:cNvPr id="5" name="直接连接符 4"/>
              <p:cNvCxnSpPr/>
              <p:nvPr>
                <p:custDataLst>
                  <p:tags r:id="rId11"/>
                </p:custDataLst>
              </p:nvPr>
            </p:nvCxnSpPr>
            <p:spPr>
              <a:xfrm>
                <a:off x="7264" y="2095"/>
                <a:ext cx="3288" cy="0"/>
              </a:xfrm>
              <a:prstGeom prst="line">
                <a:avLst/>
              </a:prstGeom>
              <a:ln w="11430">
                <a:solidFill>
                  <a:srgbClr val="019542">
                    <a:alpha val="84000"/>
                  </a:srgbClr>
                </a:solidFill>
              </a:ln>
              <a:effectLst>
                <a:innerShdw blurRad="114300">
                  <a:prstClr val="black"/>
                </a:innerShdw>
              </a:effectLst>
            </p:spPr>
            <p:style>
              <a:lnRef idx="1">
                <a:schemeClr val="dk1"/>
              </a:lnRef>
              <a:fillRef idx="0">
                <a:schemeClr val="dk1"/>
              </a:fillRef>
              <a:effectRef idx="0">
                <a:schemeClr val="dk1"/>
              </a:effectRef>
              <a:fontRef idx="minor">
                <a:schemeClr val="tx1"/>
              </a:fontRef>
            </p:style>
          </p:cxnSp>
        </p:grpSp>
        <p:sp>
          <p:nvSpPr>
            <p:cNvPr id="106" name="文本框 5"/>
            <p:cNvSpPr txBox="1"/>
            <p:nvPr>
              <p:custDataLst>
                <p:tags r:id="rId12"/>
              </p:custDataLst>
            </p:nvPr>
          </p:nvSpPr>
          <p:spPr>
            <a:xfrm>
              <a:off x="5525" y="1406"/>
              <a:ext cx="3095" cy="919"/>
            </a:xfrm>
            <a:prstGeom prst="rect">
              <a:avLst/>
            </a:prstGeom>
            <a:noFill/>
            <a:ln w="9525">
              <a:noFill/>
            </a:ln>
          </p:spPr>
          <p:txBody>
            <a:bodyPr wrap="square" anchor="t" anchorCtr="0">
              <a:spAutoFit/>
            </a:bodyPr>
            <a:lstStyle/>
            <a:p>
              <a:pPr lvl="0" algn="l">
                <a:buClrTx/>
                <a:buSzTx/>
                <a:buFontTx/>
              </a:pPr>
              <a:r>
                <a:rPr lang="zh-CN" sz="3200" b="1">
                  <a:latin typeface="Times New Roman" panose="02020603050405020304" charset="0"/>
                  <a:ea typeface="黑体" panose="02010609060101010101" charset="-122"/>
                  <a:cs typeface="Times New Roman" panose="02020603050405020304" charset="0"/>
                  <a:sym typeface="宋体" panose="02010600030101010101" pitchFamily="2" charset="-122"/>
                </a:rPr>
                <a:t>课堂小结</a:t>
              </a:r>
              <a:endParaRPr lang="zh-CN" sz="3200" b="1">
                <a:latin typeface="Times New Roman" panose="02020603050405020304" charset="0"/>
                <a:ea typeface="黑体" panose="02010609060101010101" charset="-122"/>
                <a:cs typeface="Times New Roman" panose="02020603050405020304" charset="0"/>
                <a:sym typeface="宋体" panose="02010600030101010101" pitchFamily="2" charset="-122"/>
              </a:endParaRPr>
            </a:p>
          </p:txBody>
        </p:sp>
      </p:grpSp>
      <p:sp>
        <p:nvSpPr>
          <p:cNvPr id="36" name="文本框 35" title=""/>
          <p:cNvSpPr txBox="1"/>
          <p:nvPr/>
        </p:nvSpPr>
        <p:spPr>
          <a:xfrm>
            <a:off x="8456295" y="4566920"/>
            <a:ext cx="853440" cy="460375"/>
          </a:xfrm>
          <a:prstGeom prst="rect">
            <a:avLst/>
          </a:prstGeom>
          <a:noFill/>
        </p:spPr>
        <p:txBody>
          <a:bodyPr wrap="square" rtlCol="0" anchor="t">
            <a:spAutoFit/>
          </a:bodyPr>
          <a:lstStyle/>
          <a:p>
            <a:r>
              <a:rPr sz="2400" b="1">
                <a:solidFill>
                  <a:srgbClr val="FF0000"/>
                </a:solidFill>
                <a:latin typeface="Times New Roman" panose="02020603050405020304" charset="0"/>
                <a:ea typeface="楷体" panose="02010609060101010101" pitchFamily="49" charset="-122"/>
                <a:cs typeface="Times New Roman" panose="02020603050405020304" charset="0"/>
                <a:sym typeface="+mn-ea"/>
              </a:rPr>
              <a:t>乘积</a:t>
            </a:r>
            <a:endParaRPr lang="zh-CN" altLang="en-US" sz="2400" b="1">
              <a:solidFill>
                <a:srgbClr val="FF0000"/>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37" name="文本框 36" title=""/>
          <p:cNvSpPr txBox="1"/>
          <p:nvPr/>
        </p:nvSpPr>
        <p:spPr>
          <a:xfrm>
            <a:off x="8117205" y="7011670"/>
            <a:ext cx="4064000" cy="368300"/>
          </a:xfrm>
          <a:prstGeom prst="rect">
            <a:avLst/>
          </a:prstGeom>
          <a:noFill/>
        </p:spPr>
        <p:txBody>
          <a:bodyPr wrap="square" rtlCol="0">
            <a:spAutoFit/>
          </a:bodyPr>
          <a:lstStyle/>
          <a:p>
            <a:endParaRPr lang="zh-CN" altLang="en-US" sz="1800"/>
          </a:p>
        </p:txBody>
      </p:sp>
      <p:sp>
        <p:nvSpPr>
          <p:cNvPr id="13" name="文本框 1" title=""/>
          <p:cNvSpPr txBox="1">
            <a:spLocks noChangeArrowheads="1"/>
          </p:cNvSpPr>
          <p:nvPr>
            <p:custDataLst>
              <p:tags r:id="rId13"/>
            </p:custDataLst>
          </p:nvPr>
        </p:nvSpPr>
        <p:spPr bwMode="auto">
          <a:xfrm>
            <a:off x="182245" y="3652520"/>
            <a:ext cx="1308100" cy="539750"/>
          </a:xfrm>
          <a:prstGeom prst="roundRect">
            <a:avLst/>
          </a:prstGeom>
          <a:solidFill>
            <a:srgbClr val="22AF49"/>
          </a:solidFill>
          <a:ln w="19050">
            <a:noFill/>
            <a:miter lim="800000"/>
          </a:ln>
        </p:spPr>
        <p:txBody>
          <a:bodyPr wrap="square">
            <a:noAutofit/>
          </a:bodyPr>
          <a:lstStyle/>
          <a:p>
            <a:pPr algn="ctr" eaLnBrk="1" hangingPunct="1">
              <a:lnSpc>
                <a:spcPct val="100000"/>
              </a:lnSpc>
              <a:spcBef>
                <a:spcPct val="0"/>
              </a:spcBef>
              <a:buFont typeface="Arial" panose="020b0604020202020204" pitchFamily="34" charset="0"/>
              <a:buNone/>
            </a:pPr>
            <a:r>
              <a:rPr lang="zh-CN" altLang="zh-CN" sz="2800" b="1">
                <a:solidFill>
                  <a:schemeClr val="bg1"/>
                </a:solidFill>
                <a:latin typeface="Times New Roman" panose="02020603050405020304" charset="0"/>
                <a:ea typeface="楷体" panose="02010609060101010101" pitchFamily="49" charset="-122"/>
                <a:sym typeface="+mn-ea"/>
              </a:rPr>
              <a:t>机械功</a:t>
            </a:r>
            <a:endParaRPr lang="zh-CN" altLang="en-US" sz="2800" b="1">
              <a:solidFill>
                <a:schemeClr val="bg1"/>
              </a:solidFill>
              <a:latin typeface="楷体" panose="02010609060101010101" pitchFamily="49" charset="-122"/>
              <a:ea typeface="楷体" panose="02010609060101010101" pitchFamily="49"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1" nodeType="clickEffect">
                                  <p:stCondLst>
                                    <p:cond delay="0"/>
                                  </p:stCondLst>
                                  <p:childTnLst>
                                    <p:set>
                                      <p:cBhvr>
                                        <p:cTn id="6" dur="1" fill="hold">
                                          <p:stCondLst>
                                            <p:cond delay="0"/>
                                          </p:stCondLst>
                                        </p:cTn>
                                        <p:tgtEl>
                                          <p:spTgt spid="87"/>
                                        </p:tgtEl>
                                        <p:attrNameLst>
                                          <p:attrName>style.visibility</p:attrName>
                                        </p:attrNameLst>
                                      </p:cBhvr>
                                      <p:to>
                                        <p:strVal val="visible"/>
                                      </p:to>
                                    </p:set>
                                    <p:animEffect transition="in" filter="wipe(left)">
                                      <p:cBhvr>
                                        <p:cTn id="7" dur="500"/>
                                        <p:tgtEl>
                                          <p:spTgt spid="87"/>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10"/>
                                        </p:tgtEl>
                                        <p:attrNameLst>
                                          <p:attrName>style.visibility</p:attrName>
                                        </p:attrNameLst>
                                      </p:cBhvr>
                                      <p:to>
                                        <p:strVal val="visible"/>
                                      </p:to>
                                    </p:set>
                                    <p:animEffect transition="in" filter="blinds(horizontal)">
                                      <p:cBhvr>
                                        <p:cTn id="11" dur="500"/>
                                        <p:tgtEl>
                                          <p:spTgt spid="110"/>
                                        </p:tgtEl>
                                      </p:cBhvr>
                                    </p:animEffect>
                                  </p:childTnLst>
                                </p:cTn>
                              </p:par>
                            </p:childTnLst>
                          </p:cTn>
                        </p:par>
                        <p:par>
                          <p:cTn id="12" fill="hold" nodeType="afterGroup">
                            <p:stCondLst>
                              <p:cond delay="1000"/>
                            </p:stCondLst>
                            <p:childTnLst>
                              <p:par>
                                <p:cTn id="13" presetID="3" presetClass="entr" presetSubtype="10" fill="hold" grpId="1"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linds(horizontal)">
                                      <p:cBhvr>
                                        <p:cTn id="15" dur="500"/>
                                        <p:tgtEl>
                                          <p:spTgt spid="11"/>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additive="base">
                                        <p:cTn id="20" dur="500" fill="hold"/>
                                        <p:tgtEl>
                                          <p:spTgt spid="2"/>
                                        </p:tgtEl>
                                        <p:attrNameLst>
                                          <p:attrName>ppt_x</p:attrName>
                                        </p:attrNameLst>
                                      </p:cBhvr>
                                      <p:tavLst>
                                        <p:tav tm="0">
                                          <p:val>
                                            <p:strVal val="#ppt_x"/>
                                          </p:val>
                                        </p:tav>
                                        <p:tav tm="100000">
                                          <p:val>
                                            <p:strVal val="#ppt_x"/>
                                          </p:val>
                                        </p:tav>
                                      </p:tavLst>
                                    </p:anim>
                                    <p:anim calcmode="lin" valueType="num">
                                      <p:cBhvr additive="base">
                                        <p:cTn id="21"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8" fill="hold" nodeType="clickPar">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linds(horizontal)">
                                      <p:cBhvr>
                                        <p:cTn id="32" dur="500"/>
                                        <p:tgtEl>
                                          <p:spTgt spid="17"/>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3" presetClass="entr" presetSubtype="10" fill="hold" grpId="2"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blinds(horizontal)">
                                      <p:cBhvr>
                                        <p:cTn id="37" dur="500"/>
                                        <p:tgtEl>
                                          <p:spTgt spid="3"/>
                                        </p:tgtEl>
                                      </p:cBhvr>
                                    </p:animEffect>
                                  </p:childTnLst>
                                </p:cTn>
                              </p:par>
                            </p:childTnLst>
                          </p:cTn>
                        </p:par>
                        <p:par>
                          <p:cTn id="38" fill="hold" nodeType="afterGroup">
                            <p:stCondLst>
                              <p:cond delay="500"/>
                            </p:stCondLst>
                            <p:childTnLst>
                              <p:par>
                                <p:cTn id="39" presetID="3" presetClass="entr" presetSubtype="10" fill="hold" grpId="0" nodeType="afterEffect">
                                  <p:stCondLst>
                                    <p:cond delay="0"/>
                                  </p:stCondLst>
                                  <p:childTnLst>
                                    <p:set>
                                      <p:cBhvr>
                                        <p:cTn id="40" dur="1" fill="hold">
                                          <p:stCondLst>
                                            <p:cond delay="0"/>
                                          </p:stCondLst>
                                        </p:cTn>
                                        <p:tgtEl>
                                          <p:spTgt spid="30"/>
                                        </p:tgtEl>
                                        <p:attrNameLst>
                                          <p:attrName>style.visibility</p:attrName>
                                        </p:attrNameLst>
                                      </p:cBhvr>
                                      <p:to>
                                        <p:strVal val="visible"/>
                                      </p:to>
                                    </p:set>
                                    <p:animEffect transition="in" filter="blinds(horizontal)">
                                      <p:cBhvr>
                                        <p:cTn id="41" dur="500"/>
                                        <p:tgtEl>
                                          <p:spTgt spid="30"/>
                                        </p:tgtEl>
                                      </p:cBhvr>
                                    </p:animEffect>
                                  </p:childTnLst>
                                </p:cTn>
                              </p:par>
                            </p:childTnLst>
                          </p:cTn>
                        </p:par>
                      </p:childTnLst>
                    </p:cTn>
                  </p:par>
                  <p:par>
                    <p:cTn id="42" fill="hold" nodeType="clickPar">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additive="base">
                                        <p:cTn id="46" dur="500" fill="hold"/>
                                        <p:tgtEl>
                                          <p:spTgt spid="9"/>
                                        </p:tgtEl>
                                        <p:attrNameLst>
                                          <p:attrName>ppt_x</p:attrName>
                                        </p:attrNameLst>
                                      </p:cBhvr>
                                      <p:tavLst>
                                        <p:tav tm="0">
                                          <p:val>
                                            <p:strVal val="#ppt_x"/>
                                          </p:val>
                                        </p:tav>
                                        <p:tav tm="100000">
                                          <p:val>
                                            <p:strVal val="#ppt_x"/>
                                          </p:val>
                                        </p:tav>
                                      </p:tavLst>
                                    </p:anim>
                                    <p:anim calcmode="lin" valueType="num">
                                      <p:cBhvr additive="base">
                                        <p:cTn id="47"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8" fill="hold" nodeType="clickPar">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blinds(horizontal)">
                                      <p:cBhvr>
                                        <p:cTn id="52" dur="500"/>
                                        <p:tgtEl>
                                          <p:spTgt spid="32"/>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500" fill="hold"/>
                                        <p:tgtEl>
                                          <p:spTgt spid="10"/>
                                        </p:tgtEl>
                                        <p:attrNameLst>
                                          <p:attrName>ppt_x</p:attrName>
                                        </p:attrNameLst>
                                      </p:cBhvr>
                                      <p:tavLst>
                                        <p:tav tm="0">
                                          <p:val>
                                            <p:strVal val="#ppt_x"/>
                                          </p:val>
                                        </p:tav>
                                        <p:tav tm="100000">
                                          <p:val>
                                            <p:strVal val="#ppt_x"/>
                                          </p:val>
                                        </p:tav>
                                      </p:tavLst>
                                    </p:anim>
                                    <p:anim calcmode="lin" valueType="num">
                                      <p:cBhvr additive="base">
                                        <p:cTn id="5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9" fill="hold" nodeType="clickPar">
                      <p:stCondLst>
                        <p:cond delay="indefinite"/>
                      </p:stCondLst>
                      <p:childTnLst>
                        <p:par>
                          <p:cTn id="60" fill="hold">
                            <p:stCondLst>
                              <p:cond delay="0"/>
                            </p:stCondLst>
                            <p:childTnLst>
                              <p:par>
                                <p:cTn id="61" presetID="3" presetClass="entr" presetSubtype="10" fill="hold" grpId="0" nodeType="clickEffect">
                                  <p:stCondLst>
                                    <p:cond delay="0"/>
                                  </p:stCondLst>
                                  <p:childTnLst>
                                    <p:set>
                                      <p:cBhvr>
                                        <p:cTn id="62" dur="1" fill="hold">
                                          <p:stCondLst>
                                            <p:cond delay="0"/>
                                          </p:stCondLst>
                                        </p:cTn>
                                        <p:tgtEl>
                                          <p:spTgt spid="38"/>
                                        </p:tgtEl>
                                        <p:attrNameLst>
                                          <p:attrName>style.visibility</p:attrName>
                                        </p:attrNameLst>
                                      </p:cBhvr>
                                      <p:to>
                                        <p:strVal val="visible"/>
                                      </p:to>
                                    </p:set>
                                    <p:animEffect transition="in" filter="blinds(horizontal)">
                                      <p:cBhvr>
                                        <p:cTn id="63" dur="500"/>
                                        <p:tgtEl>
                                          <p:spTgt spid="38"/>
                                        </p:tgtEl>
                                      </p:cBhvr>
                                    </p:animEffect>
                                  </p:childTnLst>
                                </p:cTn>
                              </p:par>
                            </p:childTnLst>
                          </p:cTn>
                        </p:par>
                      </p:childTnLst>
                    </p:cTn>
                  </p:par>
                  <p:par>
                    <p:cTn id="64" fill="hold" nodeType="clickPar">
                      <p:stCondLst>
                        <p:cond delay="indefinite"/>
                      </p:stCondLst>
                      <p:childTnLst>
                        <p:par>
                          <p:cTn id="65" fill="hold">
                            <p:stCondLst>
                              <p:cond delay="0"/>
                            </p:stCondLst>
                            <p:childTnLst>
                              <p:par>
                                <p:cTn id="66" presetID="3" presetClass="entr" presetSubtype="10" fill="hold" grpId="2" nodeType="clickEffect">
                                  <p:stCondLst>
                                    <p:cond delay="0"/>
                                  </p:stCondLst>
                                  <p:childTnLst>
                                    <p:set>
                                      <p:cBhvr>
                                        <p:cTn id="67" dur="1" fill="hold">
                                          <p:stCondLst>
                                            <p:cond delay="0"/>
                                          </p:stCondLst>
                                        </p:cTn>
                                        <p:tgtEl>
                                          <p:spTgt spid="6"/>
                                        </p:tgtEl>
                                        <p:attrNameLst>
                                          <p:attrName>style.visibility</p:attrName>
                                        </p:attrNameLst>
                                      </p:cBhvr>
                                      <p:to>
                                        <p:strVal val="visible"/>
                                      </p:to>
                                    </p:set>
                                    <p:animEffect transition="in" filter="blinds(horizontal)">
                                      <p:cBhvr>
                                        <p:cTn id="68" dur="500"/>
                                        <p:tgtEl>
                                          <p:spTgt spid="6"/>
                                        </p:tgtEl>
                                      </p:cBhvr>
                                    </p:animEffect>
                                  </p:childTnLst>
                                </p:cTn>
                              </p:par>
                            </p:childTnLst>
                          </p:cTn>
                        </p:par>
                        <p:par>
                          <p:cTn id="69" fill="hold" nodeType="afterGroup">
                            <p:stCondLst>
                              <p:cond delay="500"/>
                            </p:stCondLst>
                            <p:childTnLst>
                              <p:par>
                                <p:cTn id="70" presetID="3" presetClass="entr" presetSubtype="10" fill="hold" grpId="0" nodeType="afterEffect">
                                  <p:stCondLst>
                                    <p:cond delay="0"/>
                                  </p:stCondLst>
                                  <p:childTnLst>
                                    <p:set>
                                      <p:cBhvr>
                                        <p:cTn id="71" dur="1" fill="hold">
                                          <p:stCondLst>
                                            <p:cond delay="0"/>
                                          </p:stCondLst>
                                        </p:cTn>
                                        <p:tgtEl>
                                          <p:spTgt spid="12"/>
                                        </p:tgtEl>
                                        <p:attrNameLst>
                                          <p:attrName>style.visibility</p:attrName>
                                        </p:attrNameLst>
                                      </p:cBhvr>
                                      <p:to>
                                        <p:strVal val="visible"/>
                                      </p:to>
                                    </p:set>
                                    <p:animEffect transition="in" filter="blinds(horizontal)">
                                      <p:cBhvr>
                                        <p:cTn id="72" dur="500"/>
                                        <p:tgtEl>
                                          <p:spTgt spid="12"/>
                                        </p:tgtEl>
                                      </p:cBhvr>
                                    </p:animEffect>
                                  </p:childTnLst>
                                </p:cTn>
                              </p:par>
                            </p:childTnLst>
                          </p:cTn>
                        </p:par>
                      </p:childTnLst>
                    </p:cTn>
                  </p:par>
                  <p:par>
                    <p:cTn id="73" fill="hold" nodeType="clickPar">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blinds(horizontal)">
                                      <p:cBhvr>
                                        <p:cTn id="77" dur="500"/>
                                        <p:tgtEl>
                                          <p:spTgt spid="25"/>
                                        </p:tgtEl>
                                      </p:cBhvr>
                                    </p:animEffect>
                                  </p:childTnLst>
                                </p:cTn>
                              </p:par>
                            </p:childTnLst>
                          </p:cTn>
                        </p:par>
                      </p:childTnLst>
                    </p:cTn>
                  </p:par>
                  <p:par>
                    <p:cTn id="78" fill="hold" nodeType="clickPar">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26"/>
                                        </p:tgtEl>
                                        <p:attrNameLst>
                                          <p:attrName>style.visibility</p:attrName>
                                        </p:attrNameLst>
                                      </p:cBhvr>
                                      <p:to>
                                        <p:strVal val="visible"/>
                                      </p:to>
                                    </p:set>
                                    <p:animEffect transition="in" filter="blinds(horizontal)">
                                      <p:cBhvr>
                                        <p:cTn id="82" dur="500"/>
                                        <p:tgtEl>
                                          <p:spTgt spid="26"/>
                                        </p:tgtEl>
                                      </p:cBhvr>
                                    </p:animEffect>
                                  </p:childTnLst>
                                </p:cTn>
                              </p:par>
                            </p:childTnLst>
                          </p:cTn>
                        </p:par>
                      </p:childTnLst>
                    </p:cTn>
                  </p:par>
                  <p:par>
                    <p:cTn id="83" fill="hold" nodeType="clickPar">
                      <p:stCondLst>
                        <p:cond delay="indefinite"/>
                      </p:stCondLst>
                      <p:childTnLst>
                        <p:par>
                          <p:cTn id="84" fill="hold">
                            <p:stCondLst>
                              <p:cond delay="0"/>
                            </p:stCondLst>
                            <p:childTnLst>
                              <p:par>
                                <p:cTn id="85" presetID="3" presetClass="entr" presetSubtype="10" fill="hold" grpId="0" nodeType="clickEffect">
                                  <p:stCondLst>
                                    <p:cond delay="0"/>
                                  </p:stCondLst>
                                  <p:childTnLst>
                                    <p:set>
                                      <p:cBhvr>
                                        <p:cTn id="86" dur="1" fill="hold">
                                          <p:stCondLst>
                                            <p:cond delay="0"/>
                                          </p:stCondLst>
                                        </p:cTn>
                                        <p:tgtEl>
                                          <p:spTgt spid="94"/>
                                        </p:tgtEl>
                                        <p:attrNameLst>
                                          <p:attrName>style.visibility</p:attrName>
                                        </p:attrNameLst>
                                      </p:cBhvr>
                                      <p:to>
                                        <p:strVal val="visible"/>
                                      </p:to>
                                    </p:set>
                                    <p:animEffect transition="in" filter="blinds(horizontal)">
                                      <p:cBhvr>
                                        <p:cTn id="87" dur="500"/>
                                        <p:tgtEl>
                                          <p:spTgt spid="94"/>
                                        </p:tgtEl>
                                      </p:cBhvr>
                                    </p:animEffect>
                                  </p:childTnLst>
                                </p:cTn>
                              </p:par>
                            </p:childTnLst>
                          </p:cTn>
                        </p:par>
                        <p:par>
                          <p:cTn id="88" fill="hold" nodeType="afterGroup">
                            <p:stCondLst>
                              <p:cond delay="500"/>
                            </p:stCondLst>
                            <p:childTnLst>
                              <p:par>
                                <p:cTn id="89" presetID="3" presetClass="entr" presetSubtype="10" fill="hold" grpId="0" nodeType="afterEffect">
                                  <p:stCondLst>
                                    <p:cond delay="0"/>
                                  </p:stCondLst>
                                  <p:childTnLst>
                                    <p:set>
                                      <p:cBhvr>
                                        <p:cTn id="90" dur="1" fill="hold">
                                          <p:stCondLst>
                                            <p:cond delay="0"/>
                                          </p:stCondLst>
                                        </p:cTn>
                                        <p:tgtEl>
                                          <p:spTgt spid="91"/>
                                        </p:tgtEl>
                                        <p:attrNameLst>
                                          <p:attrName>style.visibility</p:attrName>
                                        </p:attrNameLst>
                                      </p:cBhvr>
                                      <p:to>
                                        <p:strVal val="visible"/>
                                      </p:to>
                                    </p:set>
                                    <p:animEffect transition="in" filter="blinds(horizontal)">
                                      <p:cBhvr>
                                        <p:cTn id="91" dur="500"/>
                                        <p:tgtEl>
                                          <p:spTgt spid="91"/>
                                        </p:tgtEl>
                                      </p:cBhvr>
                                    </p:animEffect>
                                  </p:childTnLst>
                                </p:cTn>
                              </p:par>
                            </p:childTnLst>
                          </p:cTn>
                        </p:par>
                      </p:childTnLst>
                    </p:cTn>
                  </p:par>
                  <p:par>
                    <p:cTn id="92" fill="hold" nodeType="clickPar">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36"/>
                                        </p:tgtEl>
                                        <p:attrNameLst>
                                          <p:attrName>style.visibility</p:attrName>
                                        </p:attrNameLst>
                                      </p:cBhvr>
                                      <p:to>
                                        <p:strVal val="visible"/>
                                      </p:to>
                                    </p:set>
                                    <p:anim calcmode="lin" valueType="num">
                                      <p:cBhvr additive="base">
                                        <p:cTn id="96" dur="500" fill="hold"/>
                                        <p:tgtEl>
                                          <p:spTgt spid="36"/>
                                        </p:tgtEl>
                                        <p:attrNameLst>
                                          <p:attrName>ppt_x</p:attrName>
                                        </p:attrNameLst>
                                      </p:cBhvr>
                                      <p:tavLst>
                                        <p:tav tm="0">
                                          <p:val>
                                            <p:strVal val="#ppt_x"/>
                                          </p:val>
                                        </p:tav>
                                        <p:tav tm="100000">
                                          <p:val>
                                            <p:strVal val="#ppt_x"/>
                                          </p:val>
                                        </p:tav>
                                      </p:tavLst>
                                    </p:anim>
                                    <p:anim calcmode="lin" valueType="num">
                                      <p:cBhvr additive="base">
                                        <p:cTn id="97"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98" fill="hold" nodeType="clickPar">
                      <p:stCondLst>
                        <p:cond delay="indefinite"/>
                      </p:stCondLst>
                      <p:childTnLst>
                        <p:par>
                          <p:cTn id="99" fill="hold">
                            <p:stCondLst>
                              <p:cond delay="0"/>
                            </p:stCondLst>
                            <p:childTnLst>
                              <p:par>
                                <p:cTn id="100" presetID="3" presetClass="entr" presetSubtype="10" fill="hold" grpId="0" nodeType="clickEffect">
                                  <p:stCondLst>
                                    <p:cond delay="0"/>
                                  </p:stCondLst>
                                  <p:childTnLst>
                                    <p:set>
                                      <p:cBhvr>
                                        <p:cTn id="101" dur="1" fill="hold">
                                          <p:stCondLst>
                                            <p:cond delay="0"/>
                                          </p:stCondLst>
                                        </p:cTn>
                                        <p:tgtEl>
                                          <p:spTgt spid="14"/>
                                        </p:tgtEl>
                                        <p:attrNameLst>
                                          <p:attrName>style.visibility</p:attrName>
                                        </p:attrNameLst>
                                      </p:cBhvr>
                                      <p:to>
                                        <p:strVal val="visible"/>
                                      </p:to>
                                    </p:set>
                                    <p:animEffect transition="in" filter="blinds(horizontal)">
                                      <p:cBhvr>
                                        <p:cTn id="102" dur="500"/>
                                        <p:tgtEl>
                                          <p:spTgt spid="14"/>
                                        </p:tgtEl>
                                      </p:cBhvr>
                                    </p:animEffect>
                                  </p:childTnLst>
                                </p:cTn>
                              </p:par>
                            </p:childTnLst>
                          </p:cTn>
                        </p:par>
                      </p:childTnLst>
                    </p:cTn>
                  </p:par>
                  <p:par>
                    <p:cTn id="103" fill="hold" nodeType="clickPar">
                      <p:stCondLst>
                        <p:cond delay="indefinite"/>
                      </p:stCondLst>
                      <p:childTnLst>
                        <p:par>
                          <p:cTn id="104" fill="hold">
                            <p:stCondLst>
                              <p:cond delay="0"/>
                            </p:stCondLst>
                            <p:childTnLst>
                              <p:par>
                                <p:cTn id="105" presetID="2" presetClass="entr" presetSubtype="4" fill="hold" grpId="1" nodeType="clickEffect">
                                  <p:stCondLst>
                                    <p:cond delay="0"/>
                                  </p:stCondLst>
                                  <p:childTnLst>
                                    <p:set>
                                      <p:cBhvr>
                                        <p:cTn id="106" dur="1" fill="hold">
                                          <p:stCondLst>
                                            <p:cond delay="0"/>
                                          </p:stCondLst>
                                        </p:cTn>
                                        <p:tgtEl>
                                          <p:spTgt spid="16"/>
                                        </p:tgtEl>
                                        <p:attrNameLst>
                                          <p:attrName>style.visibility</p:attrName>
                                        </p:attrNameLst>
                                      </p:cBhvr>
                                      <p:to>
                                        <p:strVal val="visible"/>
                                      </p:to>
                                    </p:set>
                                    <p:anim calcmode="lin" valueType="num">
                                      <p:cBhvr additive="base">
                                        <p:cTn id="107" dur="500" fill="hold"/>
                                        <p:tgtEl>
                                          <p:spTgt spid="16"/>
                                        </p:tgtEl>
                                        <p:attrNameLst>
                                          <p:attrName>ppt_x</p:attrName>
                                        </p:attrNameLst>
                                      </p:cBhvr>
                                      <p:tavLst>
                                        <p:tav tm="0">
                                          <p:val>
                                            <p:strVal val="#ppt_x"/>
                                          </p:val>
                                        </p:tav>
                                        <p:tav tm="100000">
                                          <p:val>
                                            <p:strVal val="#ppt_x"/>
                                          </p:val>
                                        </p:tav>
                                      </p:tavLst>
                                    </p:anim>
                                    <p:anim calcmode="lin" valueType="num">
                                      <p:cBhvr additive="base">
                                        <p:cTn id="10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109" fill="hold" nodeType="clickPar">
                      <p:stCondLst>
                        <p:cond delay="indefinite"/>
                      </p:stCondLst>
                      <p:childTnLst>
                        <p:par>
                          <p:cTn id="110" fill="hold">
                            <p:stCondLst>
                              <p:cond delay="0"/>
                            </p:stCondLst>
                            <p:childTnLst>
                              <p:par>
                                <p:cTn id="111" presetID="3" presetClass="entr" presetSubtype="10" fill="hold" grpId="0" nodeType="clickEffect">
                                  <p:stCondLst>
                                    <p:cond delay="0"/>
                                  </p:stCondLst>
                                  <p:childTnLst>
                                    <p:set>
                                      <p:cBhvr>
                                        <p:cTn id="112" dur="1" fill="hold">
                                          <p:stCondLst>
                                            <p:cond delay="0"/>
                                          </p:stCondLst>
                                        </p:cTn>
                                        <p:tgtEl>
                                          <p:spTgt spid="18"/>
                                        </p:tgtEl>
                                        <p:attrNameLst>
                                          <p:attrName>style.visibility</p:attrName>
                                        </p:attrNameLst>
                                      </p:cBhvr>
                                      <p:to>
                                        <p:strVal val="visible"/>
                                      </p:to>
                                    </p:set>
                                    <p:animEffect transition="in" filter="blinds(horizontal)">
                                      <p:cBhvr>
                                        <p:cTn id="113" dur="500"/>
                                        <p:tgtEl>
                                          <p:spTgt spid="18"/>
                                        </p:tgtEl>
                                      </p:cBhvr>
                                    </p:animEffect>
                                  </p:childTnLst>
                                </p:cTn>
                              </p:par>
                            </p:childTnLst>
                          </p:cTn>
                        </p:par>
                      </p:childTnLst>
                    </p:cTn>
                  </p:par>
                  <p:par>
                    <p:cTn id="114" fill="hold" nodeType="clickPar">
                      <p:stCondLst>
                        <p:cond delay="indefinite"/>
                      </p:stCondLst>
                      <p:childTnLst>
                        <p:par>
                          <p:cTn id="115" fill="hold">
                            <p:stCondLst>
                              <p:cond delay="0"/>
                            </p:stCondLst>
                            <p:childTnLst>
                              <p:par>
                                <p:cTn id="116" presetID="2" presetClass="entr" presetSubtype="4" fill="hold" grpId="0" nodeType="clickEffect">
                                  <p:stCondLst>
                                    <p:cond delay="0"/>
                                  </p:stCondLst>
                                  <p:childTnLst>
                                    <p:set>
                                      <p:cBhvr>
                                        <p:cTn id="117" dur="1" fill="hold">
                                          <p:stCondLst>
                                            <p:cond delay="0"/>
                                          </p:stCondLst>
                                        </p:cTn>
                                        <p:tgtEl>
                                          <p:spTgt spid="21"/>
                                        </p:tgtEl>
                                        <p:attrNameLst>
                                          <p:attrName>style.visibility</p:attrName>
                                        </p:attrNameLst>
                                      </p:cBhvr>
                                      <p:to>
                                        <p:strVal val="visible"/>
                                      </p:to>
                                    </p:set>
                                    <p:anim calcmode="lin" valueType="num">
                                      <p:cBhvr additive="base">
                                        <p:cTn id="118" dur="500" fill="hold"/>
                                        <p:tgtEl>
                                          <p:spTgt spid="21"/>
                                        </p:tgtEl>
                                        <p:attrNameLst>
                                          <p:attrName>ppt_x</p:attrName>
                                        </p:attrNameLst>
                                      </p:cBhvr>
                                      <p:tavLst>
                                        <p:tav tm="0">
                                          <p:val>
                                            <p:strVal val="#ppt_x"/>
                                          </p:val>
                                        </p:tav>
                                        <p:tav tm="100000">
                                          <p:val>
                                            <p:strVal val="#ppt_x"/>
                                          </p:val>
                                        </p:tav>
                                      </p:tavLst>
                                    </p:anim>
                                    <p:anim calcmode="lin" valueType="num">
                                      <p:cBhvr additive="base">
                                        <p:cTn id="119"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20" fill="hold" nodeType="clickPar">
                      <p:stCondLst>
                        <p:cond delay="indefinite"/>
                      </p:stCondLst>
                      <p:childTnLst>
                        <p:par>
                          <p:cTn id="121" fill="hold">
                            <p:stCondLst>
                              <p:cond delay="0"/>
                            </p:stCondLst>
                            <p:childTnLst>
                              <p:par>
                                <p:cTn id="122" presetID="2" presetClass="entr" presetSubtype="4" fill="hold" grpId="0" nodeType="clickEffect">
                                  <p:stCondLst>
                                    <p:cond delay="0"/>
                                  </p:stCondLst>
                                  <p:childTnLst>
                                    <p:set>
                                      <p:cBhvr>
                                        <p:cTn id="123" dur="1" fill="hold">
                                          <p:stCondLst>
                                            <p:cond delay="0"/>
                                          </p:stCondLst>
                                        </p:cTn>
                                        <p:tgtEl>
                                          <p:spTgt spid="22"/>
                                        </p:tgtEl>
                                        <p:attrNameLst>
                                          <p:attrName>style.visibility</p:attrName>
                                        </p:attrNameLst>
                                      </p:cBhvr>
                                      <p:to>
                                        <p:strVal val="visible"/>
                                      </p:to>
                                    </p:set>
                                    <p:anim calcmode="lin" valueType="num">
                                      <p:cBhvr additive="base">
                                        <p:cTn id="124" dur="500" fill="hold"/>
                                        <p:tgtEl>
                                          <p:spTgt spid="22"/>
                                        </p:tgtEl>
                                        <p:attrNameLst>
                                          <p:attrName>ppt_x</p:attrName>
                                        </p:attrNameLst>
                                      </p:cBhvr>
                                      <p:tavLst>
                                        <p:tav tm="0">
                                          <p:val>
                                            <p:strVal val="#ppt_x"/>
                                          </p:val>
                                        </p:tav>
                                        <p:tav tm="100000">
                                          <p:val>
                                            <p:strVal val="#ppt_x"/>
                                          </p:val>
                                        </p:tav>
                                      </p:tavLst>
                                    </p:anim>
                                    <p:anim calcmode="lin" valueType="num">
                                      <p:cBhvr additive="base">
                                        <p:cTn id="125"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26" fill="hold" nodeType="clickPar">
                      <p:stCondLst>
                        <p:cond delay="indefinite"/>
                      </p:stCondLst>
                      <p:childTnLst>
                        <p:par>
                          <p:cTn id="127" fill="hold">
                            <p:stCondLst>
                              <p:cond delay="0"/>
                            </p:stCondLst>
                            <p:childTnLst>
                              <p:par>
                                <p:cTn id="128" presetID="2" presetClass="entr" presetSubtype="4" fill="hold" grpId="0" nodeType="clickEffect">
                                  <p:stCondLst>
                                    <p:cond delay="0"/>
                                  </p:stCondLst>
                                  <p:childTnLst>
                                    <p:set>
                                      <p:cBhvr>
                                        <p:cTn id="129" dur="1" fill="hold">
                                          <p:stCondLst>
                                            <p:cond delay="0"/>
                                          </p:stCondLst>
                                        </p:cTn>
                                        <p:tgtEl>
                                          <p:spTgt spid="27"/>
                                        </p:tgtEl>
                                        <p:attrNameLst>
                                          <p:attrName>style.visibility</p:attrName>
                                        </p:attrNameLst>
                                      </p:cBhvr>
                                      <p:to>
                                        <p:strVal val="visible"/>
                                      </p:to>
                                    </p:set>
                                    <p:anim calcmode="lin" valueType="num">
                                      <p:cBhvr additive="base">
                                        <p:cTn id="130" dur="500" fill="hold"/>
                                        <p:tgtEl>
                                          <p:spTgt spid="27"/>
                                        </p:tgtEl>
                                        <p:attrNameLst>
                                          <p:attrName>ppt_x</p:attrName>
                                        </p:attrNameLst>
                                      </p:cBhvr>
                                      <p:tavLst>
                                        <p:tav tm="0">
                                          <p:val>
                                            <p:strVal val="#ppt_x"/>
                                          </p:val>
                                        </p:tav>
                                        <p:tav tm="100000">
                                          <p:val>
                                            <p:strVal val="#ppt_x"/>
                                          </p:val>
                                        </p:tav>
                                      </p:tavLst>
                                    </p:anim>
                                    <p:anim calcmode="lin" valueType="num">
                                      <p:cBhvr additive="base">
                                        <p:cTn id="131"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32" fill="hold" nodeType="clickPar">
                      <p:stCondLst>
                        <p:cond delay="indefinite"/>
                      </p:stCondLst>
                      <p:childTnLst>
                        <p:par>
                          <p:cTn id="133" fill="hold">
                            <p:stCondLst>
                              <p:cond delay="0"/>
                            </p:stCondLst>
                            <p:childTnLst>
                              <p:par>
                                <p:cTn id="134" presetID="3" presetClass="entr" presetSubtype="10" fill="hold" grpId="0" nodeType="clickEffect">
                                  <p:stCondLst>
                                    <p:cond delay="0"/>
                                  </p:stCondLst>
                                  <p:childTnLst>
                                    <p:set>
                                      <p:cBhvr>
                                        <p:cTn id="135" dur="1" fill="hold">
                                          <p:stCondLst>
                                            <p:cond delay="0"/>
                                          </p:stCondLst>
                                        </p:cTn>
                                        <p:tgtEl>
                                          <p:spTgt spid="15"/>
                                        </p:tgtEl>
                                        <p:attrNameLst>
                                          <p:attrName>style.visibility</p:attrName>
                                        </p:attrNameLst>
                                      </p:cBhvr>
                                      <p:to>
                                        <p:strVal val="visible"/>
                                      </p:to>
                                    </p:set>
                                    <p:animEffect transition="in" filter="blinds(horizontal)">
                                      <p:cBhvr>
                                        <p:cTn id="136" dur="500"/>
                                        <p:tgtEl>
                                          <p:spTgt spid="15"/>
                                        </p:tgtEl>
                                      </p:cBhvr>
                                    </p:animEffect>
                                  </p:childTnLst>
                                </p:cTn>
                              </p:par>
                            </p:childTnLst>
                          </p:cTn>
                        </p:par>
                      </p:childTnLst>
                    </p:cTn>
                  </p:par>
                  <p:par>
                    <p:cTn id="137" fill="hold" nodeType="clickPar">
                      <p:stCondLst>
                        <p:cond delay="indefinite"/>
                      </p:stCondLst>
                      <p:childTnLst>
                        <p:par>
                          <p:cTn id="138" fill="hold">
                            <p:stCondLst>
                              <p:cond delay="0"/>
                            </p:stCondLst>
                            <p:childTnLst>
                              <p:par>
                                <p:cTn id="139" presetID="2" presetClass="entr" presetSubtype="4" fill="hold" nodeType="clickEffect">
                                  <p:stCondLst>
                                    <p:cond delay="0"/>
                                  </p:stCondLst>
                                  <p:childTnLst>
                                    <p:set>
                                      <p:cBhvr>
                                        <p:cTn id="140" dur="1" fill="hold">
                                          <p:stCondLst>
                                            <p:cond delay="0"/>
                                          </p:stCondLst>
                                        </p:cTn>
                                        <p:tgtEl>
                                          <p:spTgt spid="19"/>
                                        </p:tgtEl>
                                        <p:attrNameLst>
                                          <p:attrName>style.visibility</p:attrName>
                                        </p:attrNameLst>
                                      </p:cBhvr>
                                      <p:to>
                                        <p:strVal val="visible"/>
                                      </p:to>
                                    </p:set>
                                    <p:anim calcmode="lin" valueType="num">
                                      <p:cBhvr additive="base">
                                        <p:cTn id="141" dur="500" fill="hold"/>
                                        <p:tgtEl>
                                          <p:spTgt spid="19"/>
                                        </p:tgtEl>
                                        <p:attrNameLst>
                                          <p:attrName>ppt_x</p:attrName>
                                        </p:attrNameLst>
                                      </p:cBhvr>
                                      <p:tavLst>
                                        <p:tav tm="0">
                                          <p:val>
                                            <p:strVal val="#ppt_x"/>
                                          </p:val>
                                        </p:tav>
                                        <p:tav tm="100000">
                                          <p:val>
                                            <p:strVal val="#ppt_x"/>
                                          </p:val>
                                        </p:tav>
                                      </p:tavLst>
                                    </p:anim>
                                    <p:anim calcmode="lin" valueType="num">
                                      <p:cBhvr additive="base">
                                        <p:cTn id="14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43" fill="hold" nodeType="clickPar">
                      <p:stCondLst>
                        <p:cond delay="indefinite"/>
                      </p:stCondLst>
                      <p:childTnLst>
                        <p:par>
                          <p:cTn id="144" fill="hold">
                            <p:stCondLst>
                              <p:cond delay="0"/>
                            </p:stCondLst>
                            <p:childTnLst>
                              <p:par>
                                <p:cTn id="145" presetID="2" presetClass="entr" presetSubtype="4" fill="hold" nodeType="clickEffect">
                                  <p:stCondLst>
                                    <p:cond delay="0"/>
                                  </p:stCondLst>
                                  <p:childTnLst>
                                    <p:set>
                                      <p:cBhvr>
                                        <p:cTn id="146" dur="1" fill="hold">
                                          <p:stCondLst>
                                            <p:cond delay="0"/>
                                          </p:stCondLst>
                                        </p:cTn>
                                        <p:tgtEl>
                                          <p:spTgt spid="23"/>
                                        </p:tgtEl>
                                        <p:attrNameLst>
                                          <p:attrName>style.visibility</p:attrName>
                                        </p:attrNameLst>
                                      </p:cBhvr>
                                      <p:to>
                                        <p:strVal val="visible"/>
                                      </p:to>
                                    </p:set>
                                    <p:anim calcmode="lin" valueType="num">
                                      <p:cBhvr additive="base">
                                        <p:cTn id="147" dur="500" fill="hold"/>
                                        <p:tgtEl>
                                          <p:spTgt spid="23"/>
                                        </p:tgtEl>
                                        <p:attrNameLst>
                                          <p:attrName>ppt_x</p:attrName>
                                        </p:attrNameLst>
                                      </p:cBhvr>
                                      <p:tavLst>
                                        <p:tav tm="0">
                                          <p:val>
                                            <p:strVal val="#ppt_x"/>
                                          </p:val>
                                        </p:tav>
                                        <p:tav tm="100000">
                                          <p:val>
                                            <p:strVal val="#ppt_x"/>
                                          </p:val>
                                        </p:tav>
                                      </p:tavLst>
                                    </p:anim>
                                    <p:anim calcmode="lin" valueType="num">
                                      <p:cBhvr additive="base">
                                        <p:cTn id="14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1" animBg="1"/>
      <p:bldP spid="110" grpId="0" animBg="1"/>
      <p:bldP spid="11" grpId="1"/>
      <p:bldP spid="17" grpId="0" animBg="1"/>
      <p:bldP spid="38" grpId="0"/>
      <p:bldP spid="94" grpId="0" animBg="1"/>
      <p:bldP spid="91" grpId="0"/>
      <p:bldP spid="2" grpId="0"/>
      <p:bldP spid="32" grpId="0"/>
      <p:bldP spid="30" grpId="0"/>
      <p:bldP spid="3" grpId="2" animBg="1"/>
      <p:bldP spid="6" grpId="2" animBg="1"/>
      <p:bldP spid="12" grpId="0"/>
      <p:bldP spid="25" grpId="0"/>
      <p:bldP spid="26" grpId="0"/>
      <p:bldP spid="18" grpId="0"/>
      <p:bldP spid="9" grpId="0"/>
      <p:bldP spid="10" grpId="0"/>
      <p:bldP spid="21" grpId="0"/>
      <p:bldP spid="22" grpId="0"/>
      <p:bldP spid="27" grpId="0"/>
      <p:bldP spid="14" grpId="0"/>
      <p:bldP spid="15" grpId="0"/>
      <p:bldP spid="16" grpId="1"/>
      <p:bldP spid="36" grpId="0"/>
      <p:bldP spid="7" grpId="0"/>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5" name="文本框 4" title=""/>
          <p:cNvSpPr txBox="1"/>
          <p:nvPr/>
        </p:nvSpPr>
        <p:spPr>
          <a:xfrm>
            <a:off x="416560" y="1258570"/>
            <a:ext cx="11454130" cy="5262245"/>
          </a:xfrm>
          <a:prstGeom prst="rect">
            <a:avLst/>
          </a:prstGeom>
          <a:noFill/>
        </p:spPr>
        <p:txBody>
          <a:bodyPr wrap="square" rtlCol="0" anchor="t">
            <a:spAutoFit/>
          </a:bodyPr>
          <a:lstStyle/>
          <a:p>
            <a:pPr>
              <a:lnSpc>
                <a:spcPct val="150000"/>
              </a:lnSpc>
            </a:pPr>
            <a:r>
              <a:rPr lang="en-US" altLang="zh-CN" sz="2800" b="1">
                <a:latin typeface="Times New Roman" panose="02020603050405020304" charset="0"/>
                <a:ea typeface="黑体" panose="02010609060101010101" charset="-122"/>
                <a:cs typeface="Times New Roman" panose="02020603050405020304" charset="0"/>
              </a:rPr>
              <a:t>1. </a:t>
            </a:r>
            <a:r>
              <a:rPr lang="zh-CN" altLang="en-US" sz="2800" b="1">
                <a:latin typeface="Times New Roman" panose="02020603050405020304" charset="0"/>
                <a:ea typeface="黑体" panose="02010609060101010101" charset="-122"/>
                <a:cs typeface="Times New Roman" panose="02020603050405020304" charset="0"/>
              </a:rPr>
              <a:t>如图所示的四幅图是小明同学将书包从学校大门提到楼上教室中的情景，其中，他对书包做功的过程是(</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  </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 )</a:t>
            </a:r>
            <a:endParaRPr lang="zh-CN" altLang="en-US" sz="2800" b="1">
              <a:latin typeface="Times New Roman" panose="02020603050405020304" charset="0"/>
              <a:ea typeface="黑体" panose="02010609060101010101" charset="-122"/>
              <a:cs typeface="Times New Roman" panose="02020603050405020304" charset="0"/>
            </a:endParaRPr>
          </a:p>
          <a:p>
            <a:pPr>
              <a:lnSpc>
                <a:spcPct val="150000"/>
              </a:lnSpc>
            </a:pPr>
            <a:endParaRPr lang="zh-CN" altLang="en-US" sz="2800" b="1">
              <a:latin typeface="Times New Roman" panose="02020603050405020304" charset="0"/>
              <a:ea typeface="黑体" panose="02010609060101010101" charset="-122"/>
              <a:cs typeface="Times New Roman" panose="02020603050405020304" charset="0"/>
            </a:endParaRPr>
          </a:p>
          <a:p>
            <a:pPr>
              <a:lnSpc>
                <a:spcPct val="150000"/>
              </a:lnSpc>
            </a:pPr>
            <a:endParaRPr lang="zh-CN" altLang="en-US" sz="2800" b="1">
              <a:latin typeface="Times New Roman" panose="02020603050405020304" charset="0"/>
              <a:ea typeface="黑体" panose="02010609060101010101" charset="-122"/>
              <a:cs typeface="Times New Roman" panose="02020603050405020304" charset="0"/>
            </a:endParaRPr>
          </a:p>
          <a:p>
            <a:pPr>
              <a:lnSpc>
                <a:spcPct val="150000"/>
              </a:lnSpc>
            </a:pPr>
            <a:endParaRPr lang="zh-CN" altLang="en-US" sz="2800" b="1">
              <a:latin typeface="Times New Roman" panose="02020603050405020304" charset="0"/>
              <a:ea typeface="黑体" panose="02010609060101010101" charset="-122"/>
              <a:cs typeface="Times New Roman" panose="02020603050405020304" charset="0"/>
            </a:endParaRPr>
          </a:p>
          <a:p>
            <a:pPr>
              <a:lnSpc>
                <a:spcPct val="150000"/>
              </a:lnSpc>
            </a:pPr>
            <a:endParaRPr lang="zh-CN" altLang="en-US" sz="2800" b="1">
              <a:latin typeface="Times New Roman" panose="02020603050405020304" charset="0"/>
              <a:ea typeface="黑体" panose="02010609060101010101" charset="-122"/>
              <a:cs typeface="Times New Roman" panose="02020603050405020304" charset="0"/>
            </a:endParaRPr>
          </a:p>
          <a:p>
            <a:pPr>
              <a:lnSpc>
                <a:spcPct val="150000"/>
              </a:lnSpc>
            </a:pPr>
            <a:endParaRPr lang="zh-CN" altLang="en-US" sz="2800" b="1">
              <a:latin typeface="Times New Roman" panose="02020603050405020304" charset="0"/>
              <a:ea typeface="黑体" panose="02010609060101010101" charset="-122"/>
              <a:cs typeface="Times New Roman" panose="02020603050405020304" charset="0"/>
            </a:endParaRPr>
          </a:p>
          <a:p>
            <a:pPr>
              <a:lnSpc>
                <a:spcPct val="150000"/>
              </a:lnSpc>
            </a:pP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A.</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①③</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B.</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②④</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C.</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①②③</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D.</a:t>
            </a: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①②③④</a:t>
            </a:r>
            <a:endParaRPr lang="zh-CN" altLang="en-US" sz="2800" b="1">
              <a:latin typeface="Times New Roman" panose="02020603050405020304" charset="0"/>
              <a:ea typeface="黑体" panose="02010609060101010101" charset="-122"/>
              <a:cs typeface="Times New Roman" panose="02020603050405020304" charset="0"/>
            </a:endParaRPr>
          </a:p>
        </p:txBody>
      </p:sp>
      <p:grpSp>
        <p:nvGrpSpPr>
          <p:cNvPr id="13" name="组合 12" title=""/>
          <p:cNvGrpSpPr/>
          <p:nvPr/>
        </p:nvGrpSpPr>
        <p:grpSpPr>
          <a:xfrm>
            <a:off x="2181860" y="3348990"/>
            <a:ext cx="7164070" cy="1914525"/>
            <a:chOff x="3492" y="3212"/>
            <a:chExt cx="11282" cy="3015"/>
          </a:xfrm>
        </p:grpSpPr>
        <p:pic>
          <p:nvPicPr>
            <p:cNvPr id="8" name="图片 7"/>
            <p:cNvPicPr>
              <a:picLocks noChangeAspect="1"/>
            </p:cNvPicPr>
            <p:nvPr/>
          </p:nvPicPr>
          <p:blipFill>
            <a:blip r:embed="rId2">
              <a:clrChange>
                <a:clrFrom>
                  <a:srgbClr val="FFFFFF">
                    <a:alpha val="100000"/>
                  </a:srgbClr>
                </a:clrFrom>
                <a:clrTo>
                  <a:srgbClr val="FFFFFF">
                    <a:alpha val="100000"/>
                    <a:alpha val="0"/>
                  </a:srgbClr>
                </a:clrTo>
              </a:clrChange>
            </a:blip>
            <a:srcRect b="19035"/>
            <a:stretch>
              <a:fillRect/>
            </a:stretch>
          </p:blipFill>
          <p:spPr>
            <a:xfrm>
              <a:off x="4035" y="3212"/>
              <a:ext cx="10487" cy="1812"/>
            </a:xfrm>
            <a:prstGeom prst="rect">
              <a:avLst/>
            </a:prstGeom>
          </p:spPr>
        </p:pic>
        <p:sp>
          <p:nvSpPr>
            <p:cNvPr id="9" name="文本框 8"/>
            <p:cNvSpPr txBox="1"/>
            <p:nvPr/>
          </p:nvSpPr>
          <p:spPr>
            <a:xfrm>
              <a:off x="3492" y="5024"/>
              <a:ext cx="2339" cy="1203"/>
            </a:xfrm>
            <a:prstGeom prst="rect">
              <a:avLst/>
            </a:prstGeom>
            <a:noFill/>
          </p:spPr>
          <p:txBody>
            <a:bodyPr wrap="square" rtlCol="0" anchor="t">
              <a:noAutofit/>
            </a:bodyPr>
            <a:lstStyle/>
            <a:p>
              <a:r>
                <a:rPr lang="zh-CN" altLang="en-US" sz="2000" b="1">
                  <a:latin typeface="Times New Roman" panose="02020603050405020304" charset="0"/>
                  <a:cs typeface="Times New Roman" panose="02020603050405020304" charset="0"/>
                  <a:sym typeface="+mn-ea"/>
                </a:rPr>
                <a:t>①将书包从地面提起</a:t>
              </a:r>
              <a:endParaRPr lang="zh-CN" altLang="en-US" sz="2000" b="1">
                <a:latin typeface="Times New Roman" panose="02020603050405020304" charset="0"/>
                <a:cs typeface="Times New Roman" panose="02020603050405020304" charset="0"/>
                <a:sym typeface="+mn-ea"/>
              </a:endParaRPr>
            </a:p>
          </p:txBody>
        </p:sp>
        <p:sp>
          <p:nvSpPr>
            <p:cNvPr id="10" name="文本框 9"/>
            <p:cNvSpPr txBox="1"/>
            <p:nvPr/>
          </p:nvSpPr>
          <p:spPr>
            <a:xfrm>
              <a:off x="6131" y="5024"/>
              <a:ext cx="2906" cy="1113"/>
            </a:xfrm>
            <a:prstGeom prst="rect">
              <a:avLst/>
            </a:prstGeom>
            <a:noFill/>
          </p:spPr>
          <p:txBody>
            <a:bodyPr wrap="square" rtlCol="0" anchor="t">
              <a:spAutoFit/>
            </a:bodyPr>
            <a:lstStyle/>
            <a:p>
              <a:r>
                <a:rPr lang="zh-CN" altLang="en-US" sz="2000" b="1">
                  <a:latin typeface="Times New Roman" panose="02020603050405020304" charset="0"/>
                  <a:cs typeface="Times New Roman" panose="02020603050405020304" charset="0"/>
                  <a:sym typeface="+mn-ea"/>
                </a:rPr>
                <a:t>②提着书包沿水平方向行走</a:t>
              </a:r>
              <a:endParaRPr lang="zh-CN" altLang="en-US" sz="2000" b="1">
                <a:latin typeface="Times New Roman" panose="02020603050405020304" charset="0"/>
                <a:cs typeface="Times New Roman" panose="02020603050405020304" charset="0"/>
                <a:sym typeface="+mn-ea"/>
              </a:endParaRPr>
            </a:p>
          </p:txBody>
        </p:sp>
        <p:sp>
          <p:nvSpPr>
            <p:cNvPr id="11" name="文本框 10"/>
            <p:cNvSpPr txBox="1"/>
            <p:nvPr/>
          </p:nvSpPr>
          <p:spPr>
            <a:xfrm>
              <a:off x="9037" y="5024"/>
              <a:ext cx="3281" cy="628"/>
            </a:xfrm>
            <a:prstGeom prst="rect">
              <a:avLst/>
            </a:prstGeom>
            <a:noFill/>
          </p:spPr>
          <p:txBody>
            <a:bodyPr wrap="square" rtlCol="0" anchor="t">
              <a:spAutoFit/>
            </a:bodyPr>
            <a:lstStyle/>
            <a:p>
              <a:r>
                <a:rPr lang="zh-CN" altLang="en-US" sz="2000" b="1">
                  <a:latin typeface="Times New Roman" panose="02020603050405020304" charset="0"/>
                  <a:cs typeface="Times New Roman" panose="02020603050405020304" charset="0"/>
                  <a:sym typeface="+mn-ea"/>
                </a:rPr>
                <a:t>③提着书包上楼</a:t>
              </a:r>
              <a:endParaRPr lang="zh-CN" altLang="en-US" sz="2000" b="1">
                <a:latin typeface="Times New Roman" panose="02020603050405020304" charset="0"/>
                <a:cs typeface="Times New Roman" panose="02020603050405020304" charset="0"/>
                <a:sym typeface="+mn-ea"/>
              </a:endParaRPr>
            </a:p>
          </p:txBody>
        </p:sp>
        <p:sp>
          <p:nvSpPr>
            <p:cNvPr id="12" name="文本框 11"/>
            <p:cNvSpPr txBox="1"/>
            <p:nvPr/>
          </p:nvSpPr>
          <p:spPr>
            <a:xfrm>
              <a:off x="12318" y="5024"/>
              <a:ext cx="2456" cy="1113"/>
            </a:xfrm>
            <a:prstGeom prst="rect">
              <a:avLst/>
            </a:prstGeom>
            <a:noFill/>
          </p:spPr>
          <p:txBody>
            <a:bodyPr wrap="square" rtlCol="0" anchor="t">
              <a:spAutoFit/>
            </a:bodyPr>
            <a:lstStyle/>
            <a:p>
              <a:r>
                <a:rPr lang="zh-CN" altLang="en-US" sz="2000" b="1">
                  <a:latin typeface="Times New Roman" panose="02020603050405020304" charset="0"/>
                  <a:cs typeface="Times New Roman" panose="02020603050405020304" charset="0"/>
                  <a:sym typeface="+mn-ea"/>
                </a:rPr>
                <a:t>④站在门口等候开门</a:t>
              </a:r>
              <a:endParaRPr lang="zh-CN" altLang="en-US" sz="2000" b="1">
                <a:latin typeface="Times New Roman" panose="02020603050405020304" charset="0"/>
                <a:cs typeface="Times New Roman" panose="02020603050405020304" charset="0"/>
                <a:sym typeface="+mn-ea"/>
              </a:endParaRPr>
            </a:p>
          </p:txBody>
        </p:sp>
      </p:grpSp>
      <p:sp>
        <p:nvSpPr>
          <p:cNvPr id="30" name="圆角矩形标注 29" title=""/>
          <p:cNvSpPr/>
          <p:nvPr/>
        </p:nvSpPr>
        <p:spPr>
          <a:xfrm>
            <a:off x="2273935" y="2096770"/>
            <a:ext cx="3276000" cy="43815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14" name="圆角矩形标注 13" title=""/>
          <p:cNvSpPr/>
          <p:nvPr/>
        </p:nvSpPr>
        <p:spPr>
          <a:xfrm>
            <a:off x="259080" y="3348990"/>
            <a:ext cx="2145665" cy="844550"/>
          </a:xfrm>
          <a:prstGeom prst="wedgeRoundRectCallout">
            <a:avLst>
              <a:gd name="adj1" fmla="val 60241"/>
              <a:gd name="adj2" fmla="val 16130"/>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90000"/>
              </a:lnSpc>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有力且在力的方向有距离</a:t>
            </a:r>
            <a:endPar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15" name="文本框 14" title=""/>
          <p:cNvSpPr txBox="1"/>
          <p:nvPr/>
        </p:nvSpPr>
        <p:spPr>
          <a:xfrm>
            <a:off x="2526665" y="5222875"/>
            <a:ext cx="835660" cy="460375"/>
          </a:xfrm>
          <a:prstGeom prst="rect">
            <a:avLst/>
          </a:prstGeom>
          <a:noFill/>
        </p:spPr>
        <p:txBody>
          <a:bodyPr wrap="square" rtlCol="0">
            <a:spAutoFit/>
          </a:bodyPr>
          <a:lstStyle/>
          <a:p>
            <a:r>
              <a:rPr lang="zh-CN" altLang="en-US" sz="2400" b="1">
                <a:solidFill>
                  <a:srgbClr val="0000FF"/>
                </a:solidFill>
                <a:latin typeface="楷体" panose="02010609060101010101" pitchFamily="49" charset="-122"/>
                <a:ea typeface="楷体" panose="02010609060101010101" pitchFamily="49" charset="-122"/>
              </a:rPr>
              <a:t>做功</a:t>
            </a:r>
            <a:endParaRPr lang="zh-CN" altLang="en-US" sz="2400" b="1">
              <a:solidFill>
                <a:srgbClr val="0000FF"/>
              </a:solidFill>
              <a:latin typeface="楷体" panose="02010609060101010101" pitchFamily="49" charset="-122"/>
              <a:ea typeface="楷体" panose="02010609060101010101" pitchFamily="49" charset="-122"/>
            </a:endParaRPr>
          </a:p>
        </p:txBody>
      </p:sp>
      <p:sp>
        <p:nvSpPr>
          <p:cNvPr id="16" name="圆角矩形标注 15" title=""/>
          <p:cNvSpPr/>
          <p:nvPr/>
        </p:nvSpPr>
        <p:spPr>
          <a:xfrm>
            <a:off x="2178050" y="4487545"/>
            <a:ext cx="1524000" cy="70612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17" name="圆角矩形标注 16" title=""/>
          <p:cNvSpPr/>
          <p:nvPr/>
        </p:nvSpPr>
        <p:spPr>
          <a:xfrm>
            <a:off x="3756025" y="2641600"/>
            <a:ext cx="2505075" cy="691515"/>
          </a:xfrm>
          <a:prstGeom prst="wedgeRoundRectCallout">
            <a:avLst>
              <a:gd name="adj1" fmla="val 1666"/>
              <a:gd name="adj2" fmla="val 83886"/>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90000"/>
              </a:lnSpc>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力的方向与运动方向垂直</a:t>
            </a:r>
            <a:endPar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18" name="文本框 17" title=""/>
          <p:cNvSpPr txBox="1"/>
          <p:nvPr/>
        </p:nvSpPr>
        <p:spPr>
          <a:xfrm>
            <a:off x="4053205" y="5222875"/>
            <a:ext cx="1144905" cy="460375"/>
          </a:xfrm>
          <a:prstGeom prst="rect">
            <a:avLst/>
          </a:prstGeom>
          <a:noFill/>
        </p:spPr>
        <p:txBody>
          <a:bodyPr wrap="square" rtlCol="0">
            <a:spAutoFit/>
          </a:bodyPr>
          <a:lstStyle/>
          <a:p>
            <a:r>
              <a:rPr lang="zh-CN" altLang="en-US" sz="2400" b="1">
                <a:solidFill>
                  <a:srgbClr val="0000FF"/>
                </a:solidFill>
                <a:latin typeface="楷体" panose="02010609060101010101" pitchFamily="49" charset="-122"/>
                <a:ea typeface="楷体" panose="02010609060101010101" pitchFamily="49" charset="-122"/>
              </a:rPr>
              <a:t>不做功</a:t>
            </a:r>
            <a:endParaRPr lang="zh-CN" altLang="en-US" sz="2400" b="1">
              <a:solidFill>
                <a:srgbClr val="0000FF"/>
              </a:solidFill>
              <a:latin typeface="楷体" panose="02010609060101010101" pitchFamily="49" charset="-122"/>
              <a:ea typeface="楷体" panose="02010609060101010101" pitchFamily="49" charset="-122"/>
            </a:endParaRPr>
          </a:p>
        </p:txBody>
      </p:sp>
      <p:sp>
        <p:nvSpPr>
          <p:cNvPr id="19" name="圆角矩形标注 18" title=""/>
          <p:cNvSpPr/>
          <p:nvPr/>
        </p:nvSpPr>
        <p:spPr>
          <a:xfrm>
            <a:off x="3891915" y="4487545"/>
            <a:ext cx="1675130" cy="706755"/>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20" name="圆角矩形标注 19" title=""/>
          <p:cNvSpPr/>
          <p:nvPr/>
        </p:nvSpPr>
        <p:spPr>
          <a:xfrm>
            <a:off x="6715760" y="2615565"/>
            <a:ext cx="2140585" cy="702310"/>
          </a:xfrm>
          <a:prstGeom prst="wedgeRoundRectCallout">
            <a:avLst>
              <a:gd name="adj1" fmla="val -55137"/>
              <a:gd name="adj2" fmla="val 90777"/>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90000"/>
              </a:lnSpc>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有力且在力的方向有距离</a:t>
            </a:r>
            <a:endPar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21" name="文本框 20" title=""/>
          <p:cNvSpPr txBox="1"/>
          <p:nvPr/>
        </p:nvSpPr>
        <p:spPr>
          <a:xfrm>
            <a:off x="6261100" y="5222875"/>
            <a:ext cx="835660" cy="460375"/>
          </a:xfrm>
          <a:prstGeom prst="rect">
            <a:avLst/>
          </a:prstGeom>
          <a:noFill/>
        </p:spPr>
        <p:txBody>
          <a:bodyPr wrap="square" rtlCol="0">
            <a:spAutoFit/>
          </a:bodyPr>
          <a:lstStyle/>
          <a:p>
            <a:r>
              <a:rPr lang="zh-CN" altLang="en-US" sz="2400" b="1">
                <a:solidFill>
                  <a:srgbClr val="0000FF"/>
                </a:solidFill>
                <a:latin typeface="楷体" panose="02010609060101010101" pitchFamily="49" charset="-122"/>
                <a:ea typeface="楷体" panose="02010609060101010101" pitchFamily="49" charset="-122"/>
                <a:sym typeface="+mn-ea"/>
              </a:rPr>
              <a:t>做功</a:t>
            </a:r>
            <a:endParaRPr lang="en-US" altLang="zh-CN" sz="4400" b="1">
              <a:solidFill>
                <a:srgbClr val="C00000"/>
              </a:solidFill>
              <a:latin typeface="Times New Roman" panose="02020603050405020304" charset="0"/>
              <a:ea typeface="微软雅黑" panose="020b0503020204020204" charset="-122"/>
            </a:endParaRPr>
          </a:p>
        </p:txBody>
      </p:sp>
      <p:sp>
        <p:nvSpPr>
          <p:cNvPr id="22" name="圆角矩形标注 21" title=""/>
          <p:cNvSpPr/>
          <p:nvPr/>
        </p:nvSpPr>
        <p:spPr>
          <a:xfrm>
            <a:off x="5738495" y="4486910"/>
            <a:ext cx="1913890" cy="38227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23" name="圆角矩形标注 22" title=""/>
          <p:cNvSpPr/>
          <p:nvPr/>
        </p:nvSpPr>
        <p:spPr>
          <a:xfrm>
            <a:off x="9709150" y="3712845"/>
            <a:ext cx="1860550" cy="575945"/>
          </a:xfrm>
          <a:prstGeom prst="wedgeRoundRectCallout">
            <a:avLst>
              <a:gd name="adj1" fmla="val -86764"/>
              <a:gd name="adj2" fmla="val -25372"/>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90000"/>
              </a:lnSpc>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有力无距离</a:t>
            </a:r>
            <a:endPar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24" name="文本框 23" title=""/>
          <p:cNvSpPr txBox="1"/>
          <p:nvPr/>
        </p:nvSpPr>
        <p:spPr>
          <a:xfrm>
            <a:off x="8004810" y="5222875"/>
            <a:ext cx="1364615" cy="460375"/>
          </a:xfrm>
          <a:prstGeom prst="rect">
            <a:avLst/>
          </a:prstGeom>
          <a:noFill/>
        </p:spPr>
        <p:txBody>
          <a:bodyPr wrap="square" rtlCol="0">
            <a:spAutoFit/>
          </a:bodyPr>
          <a:lstStyle/>
          <a:p>
            <a:r>
              <a:rPr lang="zh-CN" altLang="en-US" sz="2400" b="1">
                <a:solidFill>
                  <a:srgbClr val="0000FF"/>
                </a:solidFill>
                <a:latin typeface="楷体" panose="02010609060101010101" pitchFamily="49" charset="-122"/>
                <a:ea typeface="楷体" panose="02010609060101010101" pitchFamily="49" charset="-122"/>
                <a:sym typeface="+mn-ea"/>
              </a:rPr>
              <a:t>不做功</a:t>
            </a:r>
            <a:endParaRPr lang="en-US" altLang="zh-CN" sz="4400" b="1">
              <a:solidFill>
                <a:srgbClr val="C00000"/>
              </a:solidFill>
              <a:latin typeface="Times New Roman" panose="02020603050405020304" charset="0"/>
              <a:ea typeface="微软雅黑" panose="020b0503020204020204" charset="-122"/>
            </a:endParaRPr>
          </a:p>
        </p:txBody>
      </p:sp>
      <p:sp>
        <p:nvSpPr>
          <p:cNvPr id="25" name="圆角矩形标注 24" title=""/>
          <p:cNvSpPr/>
          <p:nvPr/>
        </p:nvSpPr>
        <p:spPr>
          <a:xfrm>
            <a:off x="7823835" y="4504055"/>
            <a:ext cx="1390650" cy="690245"/>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26" name="文本框 25" title=""/>
          <p:cNvSpPr txBox="1"/>
          <p:nvPr/>
        </p:nvSpPr>
        <p:spPr>
          <a:xfrm>
            <a:off x="6090920" y="2103755"/>
            <a:ext cx="479425" cy="521970"/>
          </a:xfrm>
          <a:prstGeom prst="rect">
            <a:avLst/>
          </a:prstGeom>
          <a:noFill/>
        </p:spPr>
        <p:txBody>
          <a:bodyPr wrap="square" rtlCol="0" anchor="t">
            <a:spAutoFit/>
          </a:bodyPr>
          <a:lstStyle/>
          <a:p>
            <a:r>
              <a:rPr lang="zh-CN" altLang="en-US" sz="2800" b="1">
                <a:solidFill>
                  <a:srgbClr val="FF0000"/>
                </a:solidFill>
                <a:latin typeface="Times New Roman" panose="02020603050405020304" charset="0"/>
                <a:cs typeface="Times New Roman" panose="02020603050405020304" charset="0"/>
                <a:sym typeface="+mn-ea"/>
              </a:rPr>
              <a:t>A</a:t>
            </a:r>
            <a:endParaRPr lang="zh-CN" altLang="en-US" sz="2800" b="1">
              <a:solidFill>
                <a:srgbClr val="FF0000"/>
              </a:solidFill>
              <a:latin typeface="Times New Roman" panose="02020603050405020304" charset="0"/>
              <a:cs typeface="Times New Roman" panose="02020603050405020304" charset="0"/>
              <a:sym typeface="+mn-ea"/>
            </a:endParaRPr>
          </a:p>
        </p:txBody>
      </p:sp>
      <p:sp>
        <p:nvSpPr>
          <p:cNvPr id="2" name="圆角矩形标注 1" title=""/>
          <p:cNvSpPr/>
          <p:nvPr/>
        </p:nvSpPr>
        <p:spPr>
          <a:xfrm>
            <a:off x="3899535" y="707390"/>
            <a:ext cx="6057900" cy="721995"/>
          </a:xfrm>
          <a:prstGeom prst="wedgeRoundRectCallout">
            <a:avLst>
              <a:gd name="adj1" fmla="val -54527"/>
              <a:gd name="adj2" fmla="val 135413"/>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90000"/>
              </a:lnSpc>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做功的两个必要因素：作用在物体上的力；在这个力的方向移动了距离</a:t>
            </a:r>
            <a:endPar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endParaRPr>
          </a:p>
        </p:txBody>
      </p:sp>
      <p:grpSp>
        <p:nvGrpSpPr>
          <p:cNvPr id="3" name="组合 2" title=""/>
          <p:cNvGrpSpPr/>
          <p:nvPr/>
        </p:nvGrpSpPr>
        <p:grpSpPr>
          <a:xfrm>
            <a:off x="360045" y="740410"/>
            <a:ext cx="2326005" cy="583565"/>
            <a:chOff x="4830" y="1406"/>
            <a:chExt cx="3663" cy="919"/>
          </a:xfrm>
        </p:grpSpPr>
        <p:grpSp>
          <p:nvGrpSpPr>
            <p:cNvPr id="4" name="组合 3"/>
            <p:cNvGrpSpPr/>
            <p:nvPr/>
          </p:nvGrpSpPr>
          <p:grpSpPr>
            <a:xfrm>
              <a:off x="4830" y="1509"/>
              <a:ext cx="3412" cy="777"/>
              <a:chOff x="7140" y="1337"/>
              <a:chExt cx="3412" cy="777"/>
            </a:xfrm>
          </p:grpSpPr>
          <p:pic>
            <p:nvPicPr>
              <p:cNvPr id="6" name="图片 5"/>
              <p:cNvPicPr>
                <a:picLocks noChangeAspect="1"/>
              </p:cNvPicPr>
              <p:nvPr>
                <p:custDataLst>
                  <p:tags r:id="rId4"/>
                </p:custDataLst>
              </p:nvPr>
            </p:nvPicPr>
            <p:blipFill>
              <a:blip r:embed="rId3"/>
              <a:srcRect t="-5020" r="85155"/>
              <a:stretch>
                <a:fillRect/>
              </a:stretch>
            </p:blipFill>
            <p:spPr>
              <a:xfrm>
                <a:off x="7140" y="1337"/>
                <a:ext cx="787" cy="777"/>
              </a:xfrm>
              <a:prstGeom prst="rect">
                <a:avLst/>
              </a:prstGeom>
            </p:spPr>
          </p:pic>
          <p:cxnSp>
            <p:nvCxnSpPr>
              <p:cNvPr id="7" name="直接连接符 6"/>
              <p:cNvCxnSpPr/>
              <p:nvPr>
                <p:custDataLst>
                  <p:tags r:id="rId5"/>
                </p:custDataLst>
              </p:nvPr>
            </p:nvCxnSpPr>
            <p:spPr>
              <a:xfrm>
                <a:off x="7264" y="2095"/>
                <a:ext cx="3288" cy="0"/>
              </a:xfrm>
              <a:prstGeom prst="line">
                <a:avLst/>
              </a:prstGeom>
              <a:ln w="11430">
                <a:solidFill>
                  <a:srgbClr val="019542">
                    <a:alpha val="84000"/>
                  </a:srgbClr>
                </a:solidFill>
              </a:ln>
              <a:effectLst>
                <a:innerShdw blurRad="114300">
                  <a:prstClr val="black"/>
                </a:innerShdw>
              </a:effectLst>
            </p:spPr>
            <p:style>
              <a:lnRef idx="1">
                <a:schemeClr val="dk1"/>
              </a:lnRef>
              <a:fillRef idx="0">
                <a:schemeClr val="dk1"/>
              </a:fillRef>
              <a:effectRef idx="0">
                <a:schemeClr val="dk1"/>
              </a:effectRef>
              <a:fontRef idx="minor">
                <a:schemeClr val="tx1"/>
              </a:fontRef>
            </p:style>
          </p:cxnSp>
        </p:grpSp>
        <p:sp>
          <p:nvSpPr>
            <p:cNvPr id="31" name="文本框 5"/>
            <p:cNvSpPr txBox="1"/>
            <p:nvPr>
              <p:custDataLst>
                <p:tags r:id="rId6"/>
              </p:custDataLst>
            </p:nvPr>
          </p:nvSpPr>
          <p:spPr>
            <a:xfrm>
              <a:off x="5223" y="1406"/>
              <a:ext cx="3270" cy="919"/>
            </a:xfrm>
            <a:prstGeom prst="rect">
              <a:avLst/>
            </a:prstGeom>
            <a:noFill/>
            <a:ln w="9525">
              <a:noFill/>
            </a:ln>
          </p:spPr>
          <p:txBody>
            <a:bodyPr wrap="square" anchor="t" anchorCtr="0">
              <a:spAutoFit/>
            </a:bodyPr>
            <a:lstStyle/>
            <a:p>
              <a:pPr lvl="0" algn="l">
                <a:buClrTx/>
                <a:buSzTx/>
                <a:buFontTx/>
              </a:pPr>
              <a:r>
                <a:rPr lang="en-US" altLang="zh-CN" sz="3200" b="1">
                  <a:latin typeface="黑体" panose="02010609060101010101" charset="-122"/>
                  <a:ea typeface="黑体" panose="02010609060101010101" charset="-122"/>
                  <a:cs typeface="黑体" panose="02010609060101010101" charset="-122"/>
                  <a:sym typeface="宋体" panose="02010600030101010101" pitchFamily="2" charset="-122"/>
                </a:rPr>
                <a:t> 随堂练习</a:t>
              </a:r>
              <a:endParaRPr lang="en-US" altLang="zh-CN" sz="3200" b="1">
                <a:latin typeface="黑体" panose="02010609060101010101" charset="-122"/>
                <a:ea typeface="黑体" panose="02010609060101010101" charset="-122"/>
                <a:cs typeface="黑体" panose="02010609060101010101" charset="-122"/>
                <a:sym typeface="宋体" panose="02010600030101010101" pitchFamily="2" charset="-122"/>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500" fill="hold">
                                          <p:stCondLst>
                                            <p:cond delay="0"/>
                                          </p:stCondLst>
                                        </p:cTn>
                                        <p:tgtEl>
                                          <p:spTgt spid="30"/>
                                        </p:tgtEl>
                                        <p:attrNameLst>
                                          <p:attrName>style.visibility</p:attrName>
                                        </p:attrNameLst>
                                      </p:cBhvr>
                                      <p:to>
                                        <p:strVal val="visible"/>
                                      </p:to>
                                    </p:set>
                                    <p:animEffect transition="in" filter="wheel(1)">
                                      <p:cBhvr>
                                        <p:cTn id="7" dur="500"/>
                                        <p:tgtEl>
                                          <p:spTgt spid="30"/>
                                        </p:tgtEl>
                                      </p:cBhvr>
                                    </p:animEffect>
                                  </p:childTnLst>
                                </p:cTn>
                              </p:par>
                            </p:childTnLst>
                          </p:cTn>
                        </p:par>
                        <p:par>
                          <p:cTn id="8" fill="hold" nodeType="afterGroup">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500"/>
                                        <p:tgtEl>
                                          <p:spTgt spid="2"/>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500" fill="hold">
                                          <p:stCondLst>
                                            <p:cond delay="0"/>
                                          </p:stCondLst>
                                        </p:cTn>
                                        <p:tgtEl>
                                          <p:spTgt spid="16"/>
                                        </p:tgtEl>
                                        <p:attrNameLst>
                                          <p:attrName>style.visibility</p:attrName>
                                        </p:attrNameLst>
                                      </p:cBhvr>
                                      <p:to>
                                        <p:strVal val="visible"/>
                                      </p:to>
                                    </p:set>
                                    <p:animEffect transition="in" filter="wheel(1)">
                                      <p:cBhvr>
                                        <p:cTn id="16" dur="500"/>
                                        <p:tgtEl>
                                          <p:spTgt spid="16"/>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wipe(left)">
                                      <p:cBhvr>
                                        <p:cTn id="21" dur="500"/>
                                        <p:tgtEl>
                                          <p:spTgt spid="14"/>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wipe(left)">
                                      <p:cBhvr>
                                        <p:cTn id="26" dur="500"/>
                                        <p:tgtEl>
                                          <p:spTgt spid="15"/>
                                        </p:tgtEl>
                                      </p:cBhvr>
                                    </p:animEffect>
                                  </p:childTnLst>
                                </p:cTn>
                              </p:par>
                            </p:childTnLst>
                          </p:cTn>
                        </p:par>
                      </p:childTnLst>
                    </p:cTn>
                  </p:par>
                  <p:par>
                    <p:cTn id="27" fill="hold" nodeType="clickPar">
                      <p:stCondLst>
                        <p:cond delay="indefinite"/>
                      </p:stCondLst>
                      <p:childTnLst>
                        <p:par>
                          <p:cTn id="28" fill="hold">
                            <p:stCondLst>
                              <p:cond delay="0"/>
                            </p:stCondLst>
                            <p:childTnLst>
                              <p:par>
                                <p:cTn id="29" presetID="21" presetClass="entr" presetSubtype="1" fill="hold" grpId="0" nodeType="clickEffect">
                                  <p:stCondLst>
                                    <p:cond delay="0"/>
                                  </p:stCondLst>
                                  <p:childTnLst>
                                    <p:set>
                                      <p:cBhvr>
                                        <p:cTn id="30" dur="500" fill="hold">
                                          <p:stCondLst>
                                            <p:cond delay="0"/>
                                          </p:stCondLst>
                                        </p:cTn>
                                        <p:tgtEl>
                                          <p:spTgt spid="19"/>
                                        </p:tgtEl>
                                        <p:attrNameLst>
                                          <p:attrName>style.visibility</p:attrName>
                                        </p:attrNameLst>
                                      </p:cBhvr>
                                      <p:to>
                                        <p:strVal val="visible"/>
                                      </p:to>
                                    </p:set>
                                    <p:animEffect transition="in" filter="wheel(1)">
                                      <p:cBhvr>
                                        <p:cTn id="31" dur="500"/>
                                        <p:tgtEl>
                                          <p:spTgt spid="19"/>
                                        </p:tgtEl>
                                      </p:cBhvr>
                                    </p:animEffect>
                                  </p:childTnLst>
                                </p:cTn>
                              </p:par>
                            </p:childTnLst>
                          </p:cTn>
                        </p:par>
                      </p:childTnLst>
                    </p:cTn>
                  </p:par>
                  <p:par>
                    <p:cTn id="32" fill="hold" nodeType="clickPar">
                      <p:stCondLst>
                        <p:cond delay="indefinite"/>
                      </p:stCondLst>
                      <p:childTnLst>
                        <p:par>
                          <p:cTn id="33" fill="hold">
                            <p:stCondLst>
                              <p:cond delay="0"/>
                            </p:stCondLst>
                            <p:childTnLst>
                              <p:par>
                                <p:cTn id="34" presetID="22" presetClass="entr" presetSubtype="8" fill="hold" grpId="0"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left)">
                                      <p:cBhvr>
                                        <p:cTn id="36" dur="500"/>
                                        <p:tgtEl>
                                          <p:spTgt spid="17"/>
                                        </p:tgtEl>
                                      </p:cBhvr>
                                    </p:animEffect>
                                  </p:childTnLst>
                                </p:cTn>
                              </p:par>
                            </p:childTnLst>
                          </p:cTn>
                        </p:par>
                      </p:childTnLst>
                    </p:cTn>
                  </p:par>
                  <p:par>
                    <p:cTn id="37" fill="hold" nodeType="clickPar">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wipe(left)">
                                      <p:cBhvr>
                                        <p:cTn id="41" dur="500"/>
                                        <p:tgtEl>
                                          <p:spTgt spid="18"/>
                                        </p:tgtEl>
                                      </p:cBhvr>
                                    </p:animEffect>
                                  </p:childTnLst>
                                </p:cTn>
                              </p:par>
                            </p:childTnLst>
                          </p:cTn>
                        </p:par>
                      </p:childTnLst>
                    </p:cTn>
                  </p:par>
                  <p:par>
                    <p:cTn id="42" fill="hold" nodeType="clickPar">
                      <p:stCondLst>
                        <p:cond delay="indefinite"/>
                      </p:stCondLst>
                      <p:childTnLst>
                        <p:par>
                          <p:cTn id="43" fill="hold">
                            <p:stCondLst>
                              <p:cond delay="0"/>
                            </p:stCondLst>
                            <p:childTnLst>
                              <p:par>
                                <p:cTn id="44" presetID="21" presetClass="entr" presetSubtype="1" fill="hold" grpId="0" nodeType="clickEffect">
                                  <p:stCondLst>
                                    <p:cond delay="0"/>
                                  </p:stCondLst>
                                  <p:childTnLst>
                                    <p:set>
                                      <p:cBhvr>
                                        <p:cTn id="45" dur="500" fill="hold">
                                          <p:stCondLst>
                                            <p:cond delay="0"/>
                                          </p:stCondLst>
                                        </p:cTn>
                                        <p:tgtEl>
                                          <p:spTgt spid="22"/>
                                        </p:tgtEl>
                                        <p:attrNameLst>
                                          <p:attrName>style.visibility</p:attrName>
                                        </p:attrNameLst>
                                      </p:cBhvr>
                                      <p:to>
                                        <p:strVal val="visible"/>
                                      </p:to>
                                    </p:set>
                                    <p:animEffect transition="in" filter="wheel(1)">
                                      <p:cBhvr>
                                        <p:cTn id="46" dur="500"/>
                                        <p:tgtEl>
                                          <p:spTgt spid="22"/>
                                        </p:tgtEl>
                                      </p:cBhvr>
                                    </p:animEffect>
                                  </p:childTnLst>
                                </p:cTn>
                              </p:par>
                            </p:childTnLst>
                          </p:cTn>
                        </p:par>
                      </p:childTnLst>
                    </p:cTn>
                  </p:par>
                  <p:par>
                    <p:cTn id="47" fill="hold" nodeType="clickPar">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20"/>
                                        </p:tgtEl>
                                        <p:attrNameLst>
                                          <p:attrName>style.visibility</p:attrName>
                                        </p:attrNameLst>
                                      </p:cBhvr>
                                      <p:to>
                                        <p:strVal val="visible"/>
                                      </p:to>
                                    </p:set>
                                    <p:animEffect transition="in" filter="wipe(left)">
                                      <p:cBhvr>
                                        <p:cTn id="51" dur="500"/>
                                        <p:tgtEl>
                                          <p:spTgt spid="20"/>
                                        </p:tgtEl>
                                      </p:cBhvr>
                                    </p:animEffect>
                                  </p:childTnLst>
                                </p:cTn>
                              </p:par>
                            </p:childTnLst>
                          </p:cTn>
                        </p:par>
                      </p:childTnLst>
                    </p:cTn>
                  </p:par>
                  <p:par>
                    <p:cTn id="52" fill="hold" nodeType="clickPar">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wipe(left)">
                                      <p:cBhvr>
                                        <p:cTn id="56" dur="500"/>
                                        <p:tgtEl>
                                          <p:spTgt spid="21"/>
                                        </p:tgtEl>
                                      </p:cBhvr>
                                    </p:animEffect>
                                  </p:childTnLst>
                                </p:cTn>
                              </p:par>
                            </p:childTnLst>
                          </p:cTn>
                        </p:par>
                      </p:childTnLst>
                    </p:cTn>
                  </p:par>
                  <p:par>
                    <p:cTn id="57" fill="hold" nodeType="clickPar">
                      <p:stCondLst>
                        <p:cond delay="indefinite"/>
                      </p:stCondLst>
                      <p:childTnLst>
                        <p:par>
                          <p:cTn id="58" fill="hold">
                            <p:stCondLst>
                              <p:cond delay="0"/>
                            </p:stCondLst>
                            <p:childTnLst>
                              <p:par>
                                <p:cTn id="59" presetID="21" presetClass="entr" presetSubtype="1" fill="hold" grpId="0" nodeType="clickEffect">
                                  <p:stCondLst>
                                    <p:cond delay="0"/>
                                  </p:stCondLst>
                                  <p:childTnLst>
                                    <p:set>
                                      <p:cBhvr>
                                        <p:cTn id="60" dur="500" fill="hold">
                                          <p:stCondLst>
                                            <p:cond delay="0"/>
                                          </p:stCondLst>
                                        </p:cTn>
                                        <p:tgtEl>
                                          <p:spTgt spid="25"/>
                                        </p:tgtEl>
                                        <p:attrNameLst>
                                          <p:attrName>style.visibility</p:attrName>
                                        </p:attrNameLst>
                                      </p:cBhvr>
                                      <p:to>
                                        <p:strVal val="visible"/>
                                      </p:to>
                                    </p:set>
                                    <p:animEffect transition="in" filter="wheel(1)">
                                      <p:cBhvr>
                                        <p:cTn id="61" dur="500"/>
                                        <p:tgtEl>
                                          <p:spTgt spid="25"/>
                                        </p:tgtEl>
                                      </p:cBhvr>
                                    </p:animEffect>
                                  </p:childTnLst>
                                </p:cTn>
                              </p:par>
                            </p:childTnLst>
                          </p:cTn>
                        </p:par>
                      </p:childTnLst>
                    </p:cTn>
                  </p:par>
                  <p:par>
                    <p:cTn id="62" fill="hold" nodeType="clickPar">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3"/>
                                        </p:tgtEl>
                                        <p:attrNameLst>
                                          <p:attrName>style.visibility</p:attrName>
                                        </p:attrNameLst>
                                      </p:cBhvr>
                                      <p:to>
                                        <p:strVal val="visible"/>
                                      </p:to>
                                    </p:set>
                                    <p:animEffect transition="in" filter="wipe(left)">
                                      <p:cBhvr>
                                        <p:cTn id="66" dur="500"/>
                                        <p:tgtEl>
                                          <p:spTgt spid="23"/>
                                        </p:tgtEl>
                                      </p:cBhvr>
                                    </p:animEffect>
                                  </p:childTnLst>
                                </p:cTn>
                              </p:par>
                            </p:childTnLst>
                          </p:cTn>
                        </p:par>
                      </p:childTnLst>
                    </p:cTn>
                  </p:par>
                  <p:par>
                    <p:cTn id="67" fill="hold" nodeType="clickPar">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4"/>
                                        </p:tgtEl>
                                        <p:attrNameLst>
                                          <p:attrName>style.visibility</p:attrName>
                                        </p:attrNameLst>
                                      </p:cBhvr>
                                      <p:to>
                                        <p:strVal val="visible"/>
                                      </p:to>
                                    </p:set>
                                    <p:animEffect transition="in" filter="wipe(left)">
                                      <p:cBhvr>
                                        <p:cTn id="71" dur="500"/>
                                        <p:tgtEl>
                                          <p:spTgt spid="24"/>
                                        </p:tgtEl>
                                      </p:cBhvr>
                                    </p:animEffect>
                                  </p:childTnLst>
                                </p:cTn>
                              </p:par>
                            </p:childTnLst>
                          </p:cTn>
                        </p:par>
                      </p:childTnLst>
                    </p:cTn>
                  </p:par>
                  <p:par>
                    <p:cTn id="72" fill="hold" nodeType="clickPar">
                      <p:stCondLst>
                        <p:cond delay="indefinite"/>
                      </p:stCondLst>
                      <p:childTnLst>
                        <p:par>
                          <p:cTn id="73" fill="hold">
                            <p:stCondLst>
                              <p:cond delay="0"/>
                            </p:stCondLst>
                            <p:childTnLst>
                              <p:par>
                                <p:cTn id="74" presetID="3" presetClass="entr" presetSubtype="10" fill="hold" grpId="0" nodeType="clickEffect">
                                  <p:stCondLst>
                                    <p:cond delay="0"/>
                                  </p:stCondLst>
                                  <p:childTnLst>
                                    <p:set>
                                      <p:cBhvr>
                                        <p:cTn id="75" dur="1" fill="hold">
                                          <p:stCondLst>
                                            <p:cond delay="0"/>
                                          </p:stCondLst>
                                        </p:cTn>
                                        <p:tgtEl>
                                          <p:spTgt spid="26"/>
                                        </p:tgtEl>
                                        <p:attrNameLst>
                                          <p:attrName>style.visibility</p:attrName>
                                        </p:attrNameLst>
                                      </p:cBhvr>
                                      <p:to>
                                        <p:strVal val="visible"/>
                                      </p:to>
                                    </p:set>
                                    <p:animEffect transition="in" filter="blinds(horizontal)">
                                      <p:cBhvr>
                                        <p:cTn id="76"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14" grpId="0" animBg="1"/>
      <p:bldP spid="15" grpId="0"/>
      <p:bldP spid="16" grpId="0" animBg="1"/>
      <p:bldP spid="17" grpId="0" animBg="1"/>
      <p:bldP spid="18" grpId="0"/>
      <p:bldP spid="19" grpId="0" animBg="1"/>
      <p:bldP spid="20" grpId="0" animBg="1"/>
      <p:bldP spid="21" grpId="0"/>
      <p:bldP spid="22" grpId="0" animBg="1"/>
      <p:bldP spid="23" grpId="0" animBg="1"/>
      <p:bldP spid="24" grpId="0"/>
      <p:bldP spid="25" grpId="0" animBg="1"/>
      <p:bldP spid="26" grpId="0"/>
      <p:bldP spid="2" grpId="0" animBg="1"/>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 name="文本框 1" title=""/>
          <p:cNvSpPr txBox="1"/>
          <p:nvPr/>
        </p:nvSpPr>
        <p:spPr>
          <a:xfrm>
            <a:off x="258445" y="500380"/>
            <a:ext cx="11746230" cy="1383665"/>
          </a:xfrm>
          <a:prstGeom prst="rect">
            <a:avLst/>
          </a:prstGeom>
        </p:spPr>
        <p:txBody>
          <a:bodyPr wrap="square">
            <a:spAutoFit/>
          </a:bodyPr>
          <a:lstStyle/>
          <a:p>
            <a:pPr marL="0" indent="0" algn="l" latinLnBrk="1">
              <a:lnSpc>
                <a:spcPct val="150000"/>
              </a:lnSpc>
              <a:spcAft>
                <a:spcPts val="600"/>
              </a:spcAft>
            </a:pPr>
            <a:r>
              <a:rPr lang="en-US" altLang="zh-CN" sz="2800" b="1" i="0">
                <a:latin typeface="Times New Roman" panose="02020603050405020304" charset="0"/>
                <a:ea typeface="黑体" panose="02010609060101010101" charset="-122"/>
                <a:cs typeface="Times New Roman" panose="02020603050405020304" charset="0"/>
              </a:rPr>
              <a:t>2. (2024</a:t>
            </a:r>
            <a:r>
              <a:rPr lang="zh-CN" altLang="en-US" sz="2800" b="1" i="0">
                <a:latin typeface="Times New Roman" panose="02020603050405020304" charset="0"/>
                <a:ea typeface="黑体" panose="02010609060101010101" charset="-122"/>
                <a:cs typeface="Times New Roman" panose="02020603050405020304" charset="0"/>
              </a:rPr>
              <a:t>北京模拟</a:t>
            </a:r>
            <a:r>
              <a:rPr lang="en-US" altLang="zh-CN" sz="2800" b="1" i="0">
                <a:latin typeface="Times New Roman" panose="02020603050405020304" charset="0"/>
                <a:ea typeface="黑体" panose="02010609060101010101" charset="-122"/>
                <a:cs typeface="Times New Roman" panose="02020603050405020304" charset="0"/>
              </a:rPr>
              <a:t>)</a:t>
            </a:r>
            <a:r>
              <a:rPr lang="zh-CN" sz="2800" b="1" i="0">
                <a:latin typeface="Times New Roman" panose="02020603050405020304" charset="0"/>
                <a:ea typeface="黑体" panose="02010609060101010101" charset="-122"/>
                <a:cs typeface="Times New Roman" panose="02020603050405020304" charset="0"/>
              </a:rPr>
              <a:t>如图</a:t>
            </a:r>
            <a:r>
              <a:rPr lang="zh-CN" altLang="en-US" sz="2800" b="1" i="0">
                <a:latin typeface="Times New Roman" panose="02020603050405020304" charset="0"/>
                <a:ea typeface="黑体" panose="02010609060101010101" charset="-122"/>
                <a:cs typeface="Times New Roman" panose="02020603050405020304" charset="0"/>
              </a:rPr>
              <a:t>所示为某人推着购物车在水平地面上匀速运动的情境</a:t>
            </a:r>
            <a:r>
              <a:rPr lang="en-US" altLang="zh-CN" sz="2800" b="1" i="0">
                <a:latin typeface="Times New Roman" panose="02020603050405020304" charset="0"/>
                <a:ea typeface="黑体" panose="02010609060101010101" charset="-122"/>
                <a:cs typeface="Times New Roman" panose="02020603050405020304" charset="0"/>
              </a:rPr>
              <a:t>. </a:t>
            </a:r>
            <a:r>
              <a:rPr lang="zh-CN" altLang="en-US" sz="2800" b="1" i="0">
                <a:latin typeface="Times New Roman" panose="02020603050405020304" charset="0"/>
                <a:ea typeface="黑体" panose="02010609060101010101" charset="-122"/>
                <a:cs typeface="Times New Roman" panose="02020603050405020304" charset="0"/>
              </a:rPr>
              <a:t>下列关于做功的判断中正确的是</a:t>
            </a:r>
            <a:r>
              <a:rPr lang="en-US" altLang="zh-CN" sz="2800" b="1" i="0">
                <a:latin typeface="Times New Roman" panose="02020603050405020304" charset="0"/>
                <a:ea typeface="黑体" panose="02010609060101010101" charset="-122"/>
                <a:cs typeface="Times New Roman" panose="02020603050405020304" charset="0"/>
              </a:rPr>
              <a:t>(       )</a:t>
            </a:r>
            <a:endParaRPr lang="en-US" altLang="zh-CN" sz="2800" b="1" i="0">
              <a:latin typeface="Times New Roman" panose="02020603050405020304" charset="0"/>
              <a:ea typeface="黑体" panose="02010609060101010101" charset="-122"/>
              <a:cs typeface="Times New Roman" panose="02020603050405020304" charset="0"/>
            </a:endParaRPr>
          </a:p>
        </p:txBody>
      </p:sp>
      <p:sp>
        <p:nvSpPr>
          <p:cNvPr id="4" name="文本框 3" title=""/>
          <p:cNvSpPr txBox="1"/>
          <p:nvPr/>
        </p:nvSpPr>
        <p:spPr>
          <a:xfrm>
            <a:off x="258445" y="4105275"/>
            <a:ext cx="7649845" cy="2560955"/>
          </a:xfrm>
          <a:prstGeom prst="rect">
            <a:avLst/>
          </a:prstGeom>
        </p:spPr>
        <p:txBody>
          <a:bodyPr wrap="square">
            <a:spAutoFit/>
          </a:bodyPr>
          <a:lstStyle/>
          <a:p>
            <a:pPr marL="0" indent="0" algn="l" latinLnBrk="1">
              <a:lnSpc>
                <a:spcPct val="130000"/>
              </a:lnSpc>
              <a:spcAft>
                <a:spcPts val="600"/>
              </a:spcAft>
            </a:pPr>
            <a:r>
              <a:rPr lang="en-US" altLang="zh-CN" sz="2800" b="1" i="0">
                <a:latin typeface="Times New Roman" panose="02020603050405020304" charset="0"/>
                <a:ea typeface="黑体" panose="02010609060101010101" charset="-122"/>
                <a:cs typeface="Times New Roman" panose="02020603050405020304" charset="0"/>
              </a:rPr>
              <a:t>A. </a:t>
            </a:r>
            <a:r>
              <a:rPr lang="zh-CN" altLang="en-US" sz="2800" b="1" i="0">
                <a:latin typeface="Times New Roman" panose="02020603050405020304" charset="0"/>
                <a:ea typeface="黑体" panose="02010609060101010101" charset="-122"/>
                <a:cs typeface="Times New Roman" panose="02020603050405020304" charset="0"/>
              </a:rPr>
              <a:t>地面的支持力对购物车做了功</a:t>
            </a:r>
            <a:endParaRPr lang="zh-CN" altLang="en-US" sz="2800" b="1" i="0">
              <a:latin typeface="Times New Roman" panose="02020603050405020304" charset="0"/>
              <a:ea typeface="黑体" panose="02010609060101010101" charset="-122"/>
              <a:cs typeface="Times New Roman" panose="02020603050405020304" charset="0"/>
            </a:endParaRPr>
          </a:p>
          <a:p>
            <a:pPr marL="0" indent="0" algn="l" latinLnBrk="1">
              <a:lnSpc>
                <a:spcPct val="130000"/>
              </a:lnSpc>
              <a:spcAft>
                <a:spcPts val="600"/>
              </a:spcAft>
            </a:pPr>
            <a:r>
              <a:rPr lang="en-US" altLang="zh-CN" sz="2800" b="1" i="0">
                <a:latin typeface="Times New Roman" panose="02020603050405020304" charset="0"/>
                <a:ea typeface="黑体" panose="02010609060101010101" charset="-122"/>
                <a:cs typeface="Times New Roman" panose="02020603050405020304" charset="0"/>
              </a:rPr>
              <a:t>B. </a:t>
            </a:r>
            <a:r>
              <a:rPr lang="zh-CN" altLang="en-US" sz="2800" b="1" i="0">
                <a:latin typeface="Times New Roman" panose="02020603050405020304" charset="0"/>
                <a:ea typeface="黑体" panose="02010609060101010101" charset="-122"/>
                <a:cs typeface="Times New Roman" panose="02020603050405020304" charset="0"/>
              </a:rPr>
              <a:t>重力对购物车做了功</a:t>
            </a:r>
            <a:endParaRPr lang="zh-CN" altLang="en-US" sz="2800" b="1" i="0">
              <a:latin typeface="Times New Roman" panose="02020603050405020304" charset="0"/>
              <a:ea typeface="黑体" panose="02010609060101010101" charset="-122"/>
              <a:cs typeface="Times New Roman" panose="02020603050405020304" charset="0"/>
            </a:endParaRPr>
          </a:p>
          <a:p>
            <a:pPr marL="0" indent="0" algn="l" latinLnBrk="1">
              <a:lnSpc>
                <a:spcPct val="130000"/>
              </a:lnSpc>
              <a:spcAft>
                <a:spcPts val="600"/>
              </a:spcAft>
            </a:pPr>
            <a:r>
              <a:rPr lang="en-US" altLang="zh-CN" sz="2800" b="1" i="0">
                <a:latin typeface="Times New Roman" panose="02020603050405020304" charset="0"/>
                <a:ea typeface="黑体" panose="02010609060101010101" charset="-122"/>
                <a:cs typeface="Times New Roman" panose="02020603050405020304" charset="0"/>
              </a:rPr>
              <a:t>C. </a:t>
            </a:r>
            <a:r>
              <a:rPr lang="zh-CN" altLang="en-US" sz="2800" b="1" i="0">
                <a:latin typeface="Times New Roman" panose="02020603050405020304" charset="0"/>
                <a:ea typeface="黑体" panose="02010609060101010101" charset="-122"/>
                <a:cs typeface="Times New Roman" panose="02020603050405020304" charset="0"/>
              </a:rPr>
              <a:t>人的推力对购物车做了功</a:t>
            </a:r>
            <a:endParaRPr lang="zh-CN" altLang="en-US" sz="2800" b="1" i="0">
              <a:latin typeface="Times New Roman" panose="02020603050405020304" charset="0"/>
              <a:ea typeface="黑体" panose="02010609060101010101" charset="-122"/>
              <a:cs typeface="Times New Roman" panose="02020603050405020304" charset="0"/>
            </a:endParaRPr>
          </a:p>
          <a:p>
            <a:pPr marL="0" indent="0" algn="l" latinLnBrk="1">
              <a:lnSpc>
                <a:spcPct val="130000"/>
              </a:lnSpc>
              <a:spcAft>
                <a:spcPts val="600"/>
              </a:spcAft>
            </a:pPr>
            <a:r>
              <a:rPr lang="en-US" altLang="zh-CN" sz="2800" b="1" i="0">
                <a:latin typeface="Times New Roman" panose="02020603050405020304" charset="0"/>
                <a:ea typeface="黑体" panose="02010609060101010101" charset="-122"/>
                <a:cs typeface="Times New Roman" panose="02020603050405020304" charset="0"/>
              </a:rPr>
              <a:t>D. </a:t>
            </a:r>
            <a:r>
              <a:rPr lang="zh-CN" altLang="en-US" sz="2800" b="1" i="0">
                <a:latin typeface="Times New Roman" panose="02020603050405020304" charset="0"/>
                <a:ea typeface="黑体" panose="02010609060101010101" charset="-122"/>
                <a:cs typeface="Times New Roman" panose="02020603050405020304" charset="0"/>
              </a:rPr>
              <a:t>购物车对地面的压力对购物车做了功</a:t>
            </a:r>
            <a:endParaRPr lang="en-US" altLang="zh-CN" sz="2800" b="1" i="0">
              <a:latin typeface="Times New Roman" panose="02020603050405020304" charset="0"/>
              <a:ea typeface="黑体" panose="02010609060101010101" charset="-122"/>
              <a:cs typeface="Times New Roman" panose="02020603050405020304" charset="0"/>
            </a:endParaRPr>
          </a:p>
        </p:txBody>
      </p:sp>
      <p:sp>
        <p:nvSpPr>
          <p:cNvPr id="6" name="文本框 5" title=""/>
          <p:cNvSpPr txBox="1"/>
          <p:nvPr/>
        </p:nvSpPr>
        <p:spPr>
          <a:xfrm>
            <a:off x="6096000" y="1351915"/>
            <a:ext cx="508000" cy="521970"/>
          </a:xfrm>
          <a:prstGeom prst="rect">
            <a:avLst/>
          </a:prstGeom>
          <a:noFill/>
        </p:spPr>
        <p:txBody>
          <a:bodyPr wrap="square" rtlCol="0">
            <a:spAutoFit/>
          </a:bodyPr>
          <a:lstStyle/>
          <a:p>
            <a:pPr marL="0" indent="0" algn="l" latinLnBrk="1">
              <a:spcAft>
                <a:spcPts val="600"/>
              </a:spcAft>
            </a:pPr>
            <a:r>
              <a:rPr lang="en-US" altLang="zh-CN" sz="2800" b="1">
                <a:solidFill>
                  <a:srgbClr val="FF0000"/>
                </a:solidFill>
                <a:latin typeface="Times New Roman" panose="02020603050405020304" charset="0"/>
                <a:ea typeface="Times New Roman" panose="02020603050405020304"/>
                <a:sym typeface="+mn-ea"/>
              </a:rPr>
              <a:t>C</a:t>
            </a:r>
            <a:endParaRPr lang="en-US" altLang="zh-CN" sz="2800" b="1">
              <a:solidFill>
                <a:srgbClr val="FF0000"/>
              </a:solidFill>
              <a:latin typeface="Times New Roman" panose="02020603050405020304" charset="0"/>
              <a:ea typeface="Times New Roman" panose="02020603050405020304"/>
              <a:sym typeface="+mn-ea"/>
            </a:endParaRPr>
          </a:p>
        </p:txBody>
      </p:sp>
      <p:sp>
        <p:nvSpPr>
          <p:cNvPr id="9" name="圆角矩形标注 8" title=""/>
          <p:cNvSpPr/>
          <p:nvPr/>
        </p:nvSpPr>
        <p:spPr>
          <a:xfrm>
            <a:off x="5564505" y="704215"/>
            <a:ext cx="5431790" cy="43815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28" name="圆角矩形标注 27" title=""/>
          <p:cNvSpPr/>
          <p:nvPr/>
        </p:nvSpPr>
        <p:spPr>
          <a:xfrm>
            <a:off x="821055" y="3237230"/>
            <a:ext cx="4281170" cy="742950"/>
          </a:xfrm>
          <a:prstGeom prst="wedgeRoundRectCallout">
            <a:avLst>
              <a:gd name="adj1" fmla="val -8706"/>
              <a:gd name="adj2" fmla="val 80512"/>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90000"/>
              </a:lnSpc>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支持力竖直向上，运动方向为水平向右，垂直无功</a:t>
            </a:r>
            <a:endPar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29" name="文本框 28" title=""/>
          <p:cNvSpPr txBox="1"/>
          <p:nvPr/>
        </p:nvSpPr>
        <p:spPr>
          <a:xfrm>
            <a:off x="5269865" y="4116705"/>
            <a:ext cx="835660" cy="768350"/>
          </a:xfrm>
          <a:prstGeom prst="rect">
            <a:avLst/>
          </a:prstGeom>
          <a:noFill/>
        </p:spPr>
        <p:txBody>
          <a:bodyPr wrap="square" rtlCol="0">
            <a:spAutoFit/>
          </a:bodyPr>
          <a:lstStyle/>
          <a:p>
            <a:r>
              <a:rPr lang="zh-CN" altLang="en-US" sz="4400" b="1">
                <a:solidFill>
                  <a:srgbClr val="C00000"/>
                </a:solidFill>
                <a:latin typeface="黑体" panose="02010609060101010101" charset="-122"/>
                <a:ea typeface="黑体" panose="02010609060101010101" charset="-122"/>
              </a:rPr>
              <a:t>×</a:t>
            </a:r>
            <a:endParaRPr lang="zh-CN" altLang="en-US" sz="4400" b="1">
              <a:solidFill>
                <a:srgbClr val="C00000"/>
              </a:solidFill>
              <a:latin typeface="黑体" panose="02010609060101010101" charset="-122"/>
              <a:ea typeface="黑体" panose="02010609060101010101" charset="-122"/>
            </a:endParaRPr>
          </a:p>
        </p:txBody>
      </p:sp>
      <p:sp>
        <p:nvSpPr>
          <p:cNvPr id="30" name="圆角矩形标注 29" title=""/>
          <p:cNvSpPr/>
          <p:nvPr/>
        </p:nvSpPr>
        <p:spPr>
          <a:xfrm>
            <a:off x="1866900" y="4252595"/>
            <a:ext cx="1072515" cy="43815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8" name="圆角矩形标注 7" title=""/>
          <p:cNvSpPr/>
          <p:nvPr/>
        </p:nvSpPr>
        <p:spPr>
          <a:xfrm>
            <a:off x="6096000" y="4326255"/>
            <a:ext cx="5448300" cy="677545"/>
          </a:xfrm>
          <a:prstGeom prst="wedgeRoundRectCallout">
            <a:avLst>
              <a:gd name="adj1" fmla="val -77902"/>
              <a:gd name="adj2" fmla="val 57872"/>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90000"/>
              </a:lnSpc>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重力竖直向下，运动方向为水平向右，垂直无功</a:t>
            </a:r>
            <a:endPar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10" name="文本框 9" title=""/>
          <p:cNvSpPr txBox="1"/>
          <p:nvPr/>
        </p:nvSpPr>
        <p:spPr>
          <a:xfrm>
            <a:off x="3834765" y="4761230"/>
            <a:ext cx="835660" cy="768350"/>
          </a:xfrm>
          <a:prstGeom prst="rect">
            <a:avLst/>
          </a:prstGeom>
          <a:noFill/>
        </p:spPr>
        <p:txBody>
          <a:bodyPr wrap="square" rtlCol="0">
            <a:spAutoFit/>
          </a:bodyPr>
          <a:lstStyle/>
          <a:p>
            <a:r>
              <a:rPr lang="zh-CN" altLang="en-US" sz="4400" b="1">
                <a:solidFill>
                  <a:srgbClr val="C00000"/>
                </a:solidFill>
                <a:latin typeface="黑体" panose="02010609060101010101" charset="-122"/>
                <a:ea typeface="黑体" panose="02010609060101010101" charset="-122"/>
              </a:rPr>
              <a:t>×</a:t>
            </a:r>
            <a:endParaRPr lang="zh-CN" altLang="en-US" sz="4400" b="1">
              <a:solidFill>
                <a:srgbClr val="C00000"/>
              </a:solidFill>
              <a:latin typeface="黑体" panose="02010609060101010101" charset="-122"/>
              <a:ea typeface="黑体" panose="02010609060101010101" charset="-122"/>
            </a:endParaRPr>
          </a:p>
        </p:txBody>
      </p:sp>
      <p:sp>
        <p:nvSpPr>
          <p:cNvPr id="11" name="圆角矩形标注 10" title=""/>
          <p:cNvSpPr/>
          <p:nvPr/>
        </p:nvSpPr>
        <p:spPr>
          <a:xfrm>
            <a:off x="708025" y="4876165"/>
            <a:ext cx="786765" cy="43815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12" name="圆角矩形标注 11" title=""/>
          <p:cNvSpPr/>
          <p:nvPr/>
        </p:nvSpPr>
        <p:spPr>
          <a:xfrm>
            <a:off x="1494790" y="5514340"/>
            <a:ext cx="715645" cy="43815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13" name="圆角矩形标注 12" title=""/>
          <p:cNvSpPr/>
          <p:nvPr/>
        </p:nvSpPr>
        <p:spPr>
          <a:xfrm>
            <a:off x="5546090" y="5123815"/>
            <a:ext cx="6139815" cy="665480"/>
          </a:xfrm>
          <a:prstGeom prst="wedgeRoundRectCallout">
            <a:avLst>
              <a:gd name="adj1" fmla="val -56785"/>
              <a:gd name="adj2" fmla="val 41412"/>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90000"/>
              </a:lnSpc>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推力水平向右，运动方向水平向右，在推力方向上移动了距离，推力做功</a:t>
            </a:r>
            <a:endPar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14" name="文本框 13" title=""/>
          <p:cNvSpPr txBox="1"/>
          <p:nvPr/>
        </p:nvSpPr>
        <p:spPr>
          <a:xfrm>
            <a:off x="4671695" y="5348605"/>
            <a:ext cx="835660" cy="768350"/>
          </a:xfrm>
          <a:prstGeom prst="rect">
            <a:avLst/>
          </a:prstGeom>
          <a:noFill/>
        </p:spPr>
        <p:txBody>
          <a:bodyPr wrap="square" rtlCol="0">
            <a:spAutoFit/>
          </a:bodyPr>
          <a:lstStyle/>
          <a:p>
            <a:r>
              <a:rPr lang="en-US" altLang="zh-CN" sz="4400" b="1">
                <a:solidFill>
                  <a:srgbClr val="C00000"/>
                </a:solidFill>
                <a:latin typeface="Times New Roman" panose="02020603050405020304" charset="0"/>
                <a:ea typeface="微软雅黑" panose="020b0503020204020204" charset="-122"/>
              </a:rPr>
              <a:t>√</a:t>
            </a:r>
            <a:endParaRPr lang="en-US" altLang="zh-CN" sz="4400" b="1">
              <a:solidFill>
                <a:srgbClr val="C00000"/>
              </a:solidFill>
              <a:latin typeface="Times New Roman" panose="02020603050405020304" charset="0"/>
              <a:ea typeface="微软雅黑" panose="020b0503020204020204" charset="-122"/>
            </a:endParaRPr>
          </a:p>
        </p:txBody>
      </p:sp>
      <p:sp>
        <p:nvSpPr>
          <p:cNvPr id="15" name="圆角矩形标注 14" title=""/>
          <p:cNvSpPr/>
          <p:nvPr/>
        </p:nvSpPr>
        <p:spPr>
          <a:xfrm>
            <a:off x="707390" y="6154420"/>
            <a:ext cx="3321685" cy="43815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16" name="圆角矩形标注 15" title=""/>
          <p:cNvSpPr/>
          <p:nvPr/>
        </p:nvSpPr>
        <p:spPr>
          <a:xfrm>
            <a:off x="7364095" y="5964555"/>
            <a:ext cx="4533900" cy="665480"/>
          </a:xfrm>
          <a:prstGeom prst="wedgeRoundRectCallout">
            <a:avLst>
              <a:gd name="adj1" fmla="val -56594"/>
              <a:gd name="adj2" fmla="val 14503"/>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l">
              <a:lnSpc>
                <a:spcPct val="90000"/>
              </a:lnSpc>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购物车对地面的压力作用在地面上，不会对购物车做功</a:t>
            </a:r>
            <a:endPar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endParaRPr>
          </a:p>
        </p:txBody>
      </p:sp>
      <p:sp>
        <p:nvSpPr>
          <p:cNvPr id="17" name="文本框 16" title=""/>
          <p:cNvSpPr txBox="1"/>
          <p:nvPr/>
        </p:nvSpPr>
        <p:spPr>
          <a:xfrm>
            <a:off x="6396355" y="6001385"/>
            <a:ext cx="835660" cy="768350"/>
          </a:xfrm>
          <a:prstGeom prst="rect">
            <a:avLst/>
          </a:prstGeom>
          <a:noFill/>
        </p:spPr>
        <p:txBody>
          <a:bodyPr wrap="square" rtlCol="0">
            <a:spAutoFit/>
          </a:bodyPr>
          <a:lstStyle/>
          <a:p>
            <a:r>
              <a:rPr lang="zh-CN" altLang="en-US" sz="4400" b="1">
                <a:solidFill>
                  <a:srgbClr val="C00000"/>
                </a:solidFill>
                <a:latin typeface="黑体" panose="02010609060101010101" charset="-122"/>
                <a:ea typeface="黑体" panose="02010609060101010101" charset="-122"/>
              </a:rPr>
              <a:t>×</a:t>
            </a:r>
            <a:endParaRPr lang="zh-CN" altLang="en-US" sz="4400" b="1">
              <a:solidFill>
                <a:srgbClr val="C00000"/>
              </a:solidFill>
              <a:latin typeface="黑体" panose="02010609060101010101" charset="-122"/>
              <a:ea typeface="黑体" panose="02010609060101010101" charset="-122"/>
            </a:endParaRPr>
          </a:p>
        </p:txBody>
      </p:sp>
      <p:pic>
        <p:nvPicPr>
          <p:cNvPr id="85" name="图片 53" title=""/>
          <p:cNvPicPr>
            <a:picLocks noChangeAspect="1"/>
          </p:cNvPicPr>
          <p:nvPr/>
        </p:nvPicPr>
        <p:blipFill>
          <a:blip r:embed="rId2"/>
          <a:stretch>
            <a:fillRect/>
          </a:stretch>
        </p:blipFill>
        <p:spPr>
          <a:xfrm>
            <a:off x="5269865" y="1887855"/>
            <a:ext cx="2254250" cy="2225040"/>
          </a:xfrm>
          <a:prstGeom prst="rect">
            <a:avLst/>
          </a:prstGeom>
          <a:noFill/>
          <a:ln w="9525">
            <a:noFill/>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500" fill="hold">
                                          <p:stCondLst>
                                            <p:cond delay="0"/>
                                          </p:stCondLst>
                                        </p:cTn>
                                        <p:tgtEl>
                                          <p:spTgt spid="9"/>
                                        </p:tgtEl>
                                        <p:attrNameLst>
                                          <p:attrName>style.visibility</p:attrName>
                                        </p:attrNameLst>
                                      </p:cBhvr>
                                      <p:to>
                                        <p:strVal val="visible"/>
                                      </p:to>
                                    </p:set>
                                    <p:animEffect transition="in" filter="wheel(1)">
                                      <p:cBhvr>
                                        <p:cTn id="7" dur="500"/>
                                        <p:tgtEl>
                                          <p:spTgt spid="9"/>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500" fill="hold">
                                          <p:stCondLst>
                                            <p:cond delay="0"/>
                                          </p:stCondLst>
                                        </p:cTn>
                                        <p:tgtEl>
                                          <p:spTgt spid="30"/>
                                        </p:tgtEl>
                                        <p:attrNameLst>
                                          <p:attrName>style.visibility</p:attrName>
                                        </p:attrNameLst>
                                      </p:cBhvr>
                                      <p:to>
                                        <p:strVal val="visible"/>
                                      </p:to>
                                    </p:set>
                                    <p:animEffect transition="in" filter="wheel(1)">
                                      <p:cBhvr>
                                        <p:cTn id="12" dur="500"/>
                                        <p:tgtEl>
                                          <p:spTgt spid="3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left)">
                                      <p:cBhvr>
                                        <p:cTn id="17" dur="500"/>
                                        <p:tgtEl>
                                          <p:spTgt spid="28"/>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1" presetClass="entr" presetSubtype="1" fill="hold" grpId="0" nodeType="clickEffect">
                                  <p:stCondLst>
                                    <p:cond delay="0"/>
                                  </p:stCondLst>
                                  <p:childTnLst>
                                    <p:set>
                                      <p:cBhvr>
                                        <p:cTn id="26" dur="500" fill="hold">
                                          <p:stCondLst>
                                            <p:cond delay="0"/>
                                          </p:stCondLst>
                                        </p:cTn>
                                        <p:tgtEl>
                                          <p:spTgt spid="11"/>
                                        </p:tgtEl>
                                        <p:attrNameLst>
                                          <p:attrName>style.visibility</p:attrName>
                                        </p:attrNameLst>
                                      </p:cBhvr>
                                      <p:to>
                                        <p:strVal val="visible"/>
                                      </p:to>
                                    </p:set>
                                    <p:animEffect transition="in" filter="wheel(1)">
                                      <p:cBhvr>
                                        <p:cTn id="27" dur="500"/>
                                        <p:tgtEl>
                                          <p:spTgt spid="11"/>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childTnLst>
                          </p:cTn>
                        </p:par>
                      </p:childTnLst>
                    </p:cTn>
                  </p:par>
                  <p:par>
                    <p:cTn id="33" fill="hold" nodeType="clickPar">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nodeType="clickPar">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500" fill="hold">
                                          <p:stCondLst>
                                            <p:cond delay="0"/>
                                          </p:stCondLst>
                                        </p:cTn>
                                        <p:tgtEl>
                                          <p:spTgt spid="12"/>
                                        </p:tgtEl>
                                        <p:attrNameLst>
                                          <p:attrName>style.visibility</p:attrName>
                                        </p:attrNameLst>
                                      </p:cBhvr>
                                      <p:to>
                                        <p:strVal val="visible"/>
                                      </p:to>
                                    </p:set>
                                    <p:animEffect transition="in" filter="wheel(1)">
                                      <p:cBhvr>
                                        <p:cTn id="42" dur="500"/>
                                        <p:tgtEl>
                                          <p:spTgt spid="12"/>
                                        </p:tgtEl>
                                      </p:cBhvr>
                                    </p:animEffect>
                                  </p:childTnLst>
                                </p:cTn>
                              </p:par>
                            </p:childTnLst>
                          </p:cTn>
                        </p:par>
                      </p:childTnLst>
                    </p:cTn>
                  </p:par>
                  <p:par>
                    <p:cTn id="43" fill="hold" nodeType="clickPar">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left)">
                                      <p:cBhvr>
                                        <p:cTn id="47" dur="500"/>
                                        <p:tgtEl>
                                          <p:spTgt spid="13"/>
                                        </p:tgtEl>
                                      </p:cBhvr>
                                    </p:animEffect>
                                  </p:childTnLst>
                                </p:cTn>
                              </p:par>
                            </p:childTnLst>
                          </p:cTn>
                        </p:par>
                      </p:childTnLst>
                    </p:cTn>
                  </p:par>
                  <p:par>
                    <p:cTn id="48" fill="hold" nodeType="clickPar">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wipe(left)">
                                      <p:cBhvr>
                                        <p:cTn id="52" dur="500"/>
                                        <p:tgtEl>
                                          <p:spTgt spid="14"/>
                                        </p:tgtEl>
                                      </p:cBhvr>
                                    </p:animEffect>
                                  </p:childTnLst>
                                </p:cTn>
                              </p:par>
                            </p:childTnLst>
                          </p:cTn>
                        </p:par>
                      </p:childTnLst>
                    </p:cTn>
                  </p:par>
                  <p:par>
                    <p:cTn id="53" fill="hold" nodeType="clickPar">
                      <p:stCondLst>
                        <p:cond delay="indefinite"/>
                      </p:stCondLst>
                      <p:childTnLst>
                        <p:par>
                          <p:cTn id="54" fill="hold">
                            <p:stCondLst>
                              <p:cond delay="0"/>
                            </p:stCondLst>
                            <p:childTnLst>
                              <p:par>
                                <p:cTn id="55" presetID="21" presetClass="entr" presetSubtype="1" fill="hold" grpId="0" nodeType="clickEffect">
                                  <p:stCondLst>
                                    <p:cond delay="0"/>
                                  </p:stCondLst>
                                  <p:childTnLst>
                                    <p:set>
                                      <p:cBhvr>
                                        <p:cTn id="56" dur="500" fill="hold">
                                          <p:stCondLst>
                                            <p:cond delay="0"/>
                                          </p:stCondLst>
                                        </p:cTn>
                                        <p:tgtEl>
                                          <p:spTgt spid="15"/>
                                        </p:tgtEl>
                                        <p:attrNameLst>
                                          <p:attrName>style.visibility</p:attrName>
                                        </p:attrNameLst>
                                      </p:cBhvr>
                                      <p:to>
                                        <p:strVal val="visible"/>
                                      </p:to>
                                    </p:set>
                                    <p:animEffect transition="in" filter="wheel(1)">
                                      <p:cBhvr>
                                        <p:cTn id="57" dur="500"/>
                                        <p:tgtEl>
                                          <p:spTgt spid="15"/>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left)">
                                      <p:cBhvr>
                                        <p:cTn id="62" dur="500"/>
                                        <p:tgtEl>
                                          <p:spTgt spid="16"/>
                                        </p:tgtEl>
                                      </p:cBhvr>
                                    </p:animEffect>
                                  </p:childTnLst>
                                </p:cTn>
                              </p:par>
                            </p:childTnLst>
                          </p:cTn>
                        </p:par>
                      </p:childTnLst>
                    </p:cTn>
                  </p:par>
                  <p:par>
                    <p:cTn id="63" fill="hold" nodeType="clickPar">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wipe(left)">
                                      <p:cBhvr>
                                        <p:cTn id="67" dur="500"/>
                                        <p:tgtEl>
                                          <p:spTgt spid="17"/>
                                        </p:tgtEl>
                                      </p:cBhvr>
                                    </p:animEffect>
                                  </p:childTnLst>
                                </p:cTn>
                              </p:par>
                            </p:childTnLst>
                          </p:cTn>
                        </p:par>
                      </p:childTnLst>
                    </p:cTn>
                  </p:par>
                  <p:par>
                    <p:cTn id="68" fill="hold" nodeType="clickPar">
                      <p:stCondLst>
                        <p:cond delay="indefinite"/>
                      </p:stCondLst>
                      <p:childTnLst>
                        <p:par>
                          <p:cTn id="69" fill="hold">
                            <p:stCondLst>
                              <p:cond delay="0"/>
                            </p:stCondLst>
                            <p:childTnLst>
                              <p:par>
                                <p:cTn id="70" presetID="1" presetClass="entr" presetSubtype="0" fill="hold" grpId="0" nodeType="clickEffect">
                                  <p:stCondLst>
                                    <p:cond delay="0"/>
                                  </p:stCondLst>
                                  <p:childTnLst>
                                    <p:set>
                                      <p:cBhvr>
                                        <p:cTn id="7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8" grpId="0" animBg="1"/>
      <p:bldP spid="29" grpId="0"/>
      <p:bldP spid="30" grpId="0" animBg="1"/>
      <p:bldP spid="8" grpId="0" animBg="1"/>
      <p:bldP spid="10" grpId="0"/>
      <p:bldP spid="11" grpId="0" animBg="1"/>
      <p:bldP spid="12" grpId="0" animBg="1"/>
      <p:bldP spid="13" grpId="0" animBg="1"/>
      <p:bldP spid="14" grpId="0"/>
      <p:bldP spid="15" grpId="0" animBg="1"/>
      <p:bldP spid="16" grpId="0" animBg="1"/>
      <p:bldP spid="17" grpId="0"/>
      <p:bldP spid="6" grpId="0"/>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10" name="文本框 9" title=""/>
          <p:cNvSpPr txBox="1"/>
          <p:nvPr/>
        </p:nvSpPr>
        <p:spPr>
          <a:xfrm>
            <a:off x="313055" y="1092200"/>
            <a:ext cx="11539220" cy="1311275"/>
          </a:xfrm>
          <a:prstGeom prst="rect">
            <a:avLst/>
          </a:prstGeom>
          <a:noFill/>
        </p:spPr>
        <p:txBody>
          <a:bodyPr wrap="square" rtlCol="0">
            <a:noAutofit/>
          </a:bodyPr>
          <a:lstStyle/>
          <a:p>
            <a:pPr>
              <a:lnSpc>
                <a:spcPct val="150000"/>
              </a:lnSpc>
            </a:pPr>
            <a:r>
              <a:rPr lang="en-US" altLang="zh-CN" sz="2800" b="1">
                <a:latin typeface="Times New Roman" panose="02020603050405020304" charset="0"/>
                <a:ea typeface="黑体" panose="02010609060101010101" charset="-122"/>
                <a:cs typeface="Times New Roman" panose="02020603050405020304" charset="0"/>
                <a:sym typeface="+mn-ea"/>
              </a:rPr>
              <a:t>3. </a:t>
            </a:r>
            <a:r>
              <a:rPr lang="zh-CN" altLang="en-US" sz="2800" b="1">
                <a:latin typeface="Times New Roman" panose="02020603050405020304" charset="0"/>
                <a:ea typeface="黑体" panose="02010609060101010101" charset="-122"/>
                <a:cs typeface="Times New Roman" panose="02020603050405020304" charset="0"/>
                <a:sym typeface="+mn-ea"/>
              </a:rPr>
              <a:t>某人将一木箱匀速抬高放在离地面</a:t>
            </a:r>
            <a:r>
              <a:rPr lang="en-US" altLang="zh-CN" sz="2800" b="1">
                <a:latin typeface="Times New Roman" panose="02020603050405020304" charset="0"/>
                <a:ea typeface="黑体" panose="02010609060101010101" charset="-122"/>
                <a:cs typeface="Times New Roman" panose="02020603050405020304" charset="0"/>
                <a:sym typeface="+mn-ea"/>
              </a:rPr>
              <a:t>0.8 m</a:t>
            </a:r>
            <a:r>
              <a:rPr lang="zh-CN" altLang="en-US" sz="2800" b="1">
                <a:latin typeface="Times New Roman" panose="02020603050405020304" charset="0"/>
                <a:ea typeface="黑体" panose="02010609060101010101" charset="-122"/>
                <a:cs typeface="Times New Roman" panose="02020603050405020304" charset="0"/>
                <a:sym typeface="+mn-ea"/>
              </a:rPr>
              <a:t>高的平台上，此人对木箱做了</a:t>
            </a:r>
            <a:r>
              <a:rPr lang="en-US" sz="2800" b="1">
                <a:latin typeface="Times New Roman" panose="02020603050405020304" charset="0"/>
                <a:ea typeface="黑体" panose="02010609060101010101" charset="-122"/>
                <a:cs typeface="Times New Roman" panose="02020603050405020304" charset="0"/>
                <a:sym typeface="+mn-ea"/>
              </a:rPr>
              <a:t>160</a:t>
            </a:r>
            <a:r>
              <a:rPr lang="en-US" altLang="zh-CN" sz="2800" b="1">
                <a:latin typeface="Times New Roman" panose="02020603050405020304" charset="0"/>
                <a:ea typeface="黑体" panose="02010609060101010101" charset="-122"/>
                <a:cs typeface="Times New Roman" panose="02020603050405020304" charset="0"/>
                <a:sym typeface="+mn-ea"/>
              </a:rPr>
              <a:t> J</a:t>
            </a:r>
            <a:r>
              <a:rPr lang="zh-CN" altLang="en-US" sz="2800" b="1">
                <a:latin typeface="Times New Roman" panose="02020603050405020304" charset="0"/>
                <a:ea typeface="黑体" panose="02010609060101010101" charset="-122"/>
                <a:cs typeface="Times New Roman" panose="02020603050405020304" charset="0"/>
                <a:sym typeface="+mn-ea"/>
              </a:rPr>
              <a:t>的功</a:t>
            </a:r>
            <a:r>
              <a:rPr lang="en-US" altLang="zh-CN" sz="2800" b="1">
                <a:latin typeface="Times New Roman" panose="02020603050405020304" charset="0"/>
                <a:ea typeface="黑体" panose="02010609060101010101" charset="-122"/>
                <a:cs typeface="Times New Roman" panose="02020603050405020304" charset="0"/>
                <a:sym typeface="+mn-ea"/>
              </a:rPr>
              <a:t>.</a:t>
            </a:r>
            <a:r>
              <a:rPr lang="zh-CN" altLang="en-US" sz="2800" b="1">
                <a:latin typeface="Times New Roman" panose="02020603050405020304" charset="0"/>
                <a:ea typeface="黑体" panose="02010609060101010101" charset="-122"/>
                <a:cs typeface="Times New Roman" panose="02020603050405020304" charset="0"/>
                <a:sym typeface="+mn-ea"/>
              </a:rPr>
              <a:t>木箱的质量为</a:t>
            </a:r>
            <a:r>
              <a:rPr lang="en-US" altLang="zh-CN" sz="2800" b="1">
                <a:latin typeface="Times New Roman" panose="02020603050405020304" charset="0"/>
                <a:ea typeface="黑体" panose="02010609060101010101" charset="-122"/>
                <a:cs typeface="Times New Roman" panose="02020603050405020304" charset="0"/>
                <a:sym typeface="+mn-ea"/>
              </a:rPr>
              <a:t>_______kg.(</a:t>
            </a:r>
            <a:r>
              <a:rPr lang="en-US" altLang="zh-CN" sz="2800" b="1" i="1">
                <a:latin typeface="Times New Roman" panose="02020603050405020304" charset="0"/>
                <a:ea typeface="黑体" panose="02010609060101010101" charset="-122"/>
                <a:cs typeface="Times New Roman" panose="02020603050405020304" charset="0"/>
                <a:sym typeface="+mn-ea"/>
              </a:rPr>
              <a:t>g</a:t>
            </a:r>
            <a:r>
              <a:rPr lang="zh-CN" altLang="en-US" sz="2800" b="1">
                <a:latin typeface="Times New Roman" panose="02020603050405020304" charset="0"/>
                <a:ea typeface="黑体" panose="02010609060101010101" charset="-122"/>
                <a:cs typeface="Times New Roman" panose="02020603050405020304" charset="0"/>
                <a:sym typeface="+mn-ea"/>
              </a:rPr>
              <a:t>取</a:t>
            </a:r>
            <a:r>
              <a:rPr lang="en-US" altLang="zh-CN" sz="2800" b="1">
                <a:latin typeface="Times New Roman" panose="02020603050405020304" charset="0"/>
                <a:ea typeface="黑体" panose="02010609060101010101" charset="-122"/>
                <a:cs typeface="Times New Roman" panose="02020603050405020304" charset="0"/>
                <a:sym typeface="+mn-ea"/>
              </a:rPr>
              <a:t>10 N/kg)</a:t>
            </a:r>
            <a:endParaRPr lang="en-US" altLang="zh-CN" sz="2800" b="1">
              <a:latin typeface="Times New Roman" panose="02020603050405020304" charset="0"/>
              <a:ea typeface="黑体" panose="02010609060101010101" charset="-122"/>
              <a:cs typeface="Times New Roman" panose="02020603050405020304" charset="0"/>
              <a:sym typeface="+mn-ea"/>
            </a:endParaRPr>
          </a:p>
        </p:txBody>
      </p:sp>
      <p:sp>
        <p:nvSpPr>
          <p:cNvPr id="9" name="文本框 8" title=""/>
          <p:cNvSpPr txBox="1"/>
          <p:nvPr/>
        </p:nvSpPr>
        <p:spPr>
          <a:xfrm>
            <a:off x="313055" y="2403475"/>
            <a:ext cx="11416665" cy="1900555"/>
          </a:xfrm>
          <a:prstGeom prst="rect">
            <a:avLst/>
          </a:prstGeom>
          <a:noFill/>
        </p:spPr>
        <p:txBody>
          <a:bodyPr wrap="square" rtlCol="0" anchor="t">
            <a:spAutoFit/>
          </a:bodyPr>
          <a:lstStyle/>
          <a:p>
            <a:pPr>
              <a:lnSpc>
                <a:spcPct val="150000"/>
              </a:lnSpc>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将</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木箱</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匀速</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抬</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高的过程中</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人对木箱</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做的功</a:t>
            </a:r>
            <a:r>
              <a:rPr lang="zh-CN" altLang="en-US" sz="2400" b="1" i="1">
                <a:solidFill>
                  <a:srgbClr val="0000FF"/>
                </a:solidFill>
                <a:latin typeface="Times New Roman" panose="02020603050405020304" charset="0"/>
                <a:ea typeface="楷体" panose="02010609060101010101" pitchFamily="49" charset="-122"/>
                <a:cs typeface="Times New Roman" panose="02020603050405020304" charset="0"/>
              </a:rPr>
              <a:t>W</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a:t>
            </a:r>
            <a:r>
              <a:rPr lang="zh-CN" altLang="en-US" sz="2400" b="1" i="1">
                <a:solidFill>
                  <a:srgbClr val="0000FF"/>
                </a:solidFill>
                <a:latin typeface="Times New Roman" panose="02020603050405020304" charset="0"/>
                <a:ea typeface="楷体" panose="02010609060101010101" pitchFamily="49" charset="-122"/>
                <a:cs typeface="Times New Roman" panose="02020603050405020304" charset="0"/>
              </a:rPr>
              <a:t>Gh</a:t>
            </a:r>
            <a:endPar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endParaRPr>
          </a:p>
          <a:p>
            <a:pPr>
              <a:lnSpc>
                <a:spcPct val="150000"/>
              </a:lnSpc>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木箱的重力</a:t>
            </a:r>
            <a:endPar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endParaRPr>
          </a:p>
          <a:p>
            <a:pPr>
              <a:lnSpc>
                <a:spcPct val="190000"/>
              </a:lnSpc>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由</a:t>
            </a:r>
            <a:r>
              <a:rPr lang="en-US" altLang="zh-CN" sz="2400" b="1" i="1">
                <a:solidFill>
                  <a:srgbClr val="0000FF"/>
                </a:solidFill>
                <a:latin typeface="Times New Roman" panose="02020603050405020304" charset="0"/>
                <a:ea typeface="楷体" panose="02010609060101010101" pitchFamily="49" charset="-122"/>
                <a:cs typeface="Times New Roman" panose="02020603050405020304" charset="0"/>
                <a:sym typeface="+mn-ea"/>
              </a:rPr>
              <a:t>G</a:t>
            </a:r>
            <a:r>
              <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sym typeface="+mn-ea"/>
              </a:rPr>
              <a:t>=</a:t>
            </a:r>
            <a:r>
              <a:rPr lang="en-US" altLang="zh-CN" sz="2400" b="1" i="1">
                <a:solidFill>
                  <a:srgbClr val="0000FF"/>
                </a:solidFill>
                <a:latin typeface="Times New Roman" panose="02020603050405020304" charset="0"/>
                <a:ea typeface="楷体" panose="02010609060101010101" pitchFamily="49" charset="-122"/>
                <a:cs typeface="Times New Roman" panose="02020603050405020304" charset="0"/>
                <a:sym typeface="+mn-ea"/>
              </a:rPr>
              <a:t>mg</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可得，木箱的质量</a:t>
            </a:r>
            <a:r>
              <a:rPr lang="en-US" altLang="zh-CN" sz="2400" b="1" i="1">
                <a:solidFill>
                  <a:srgbClr val="0000FF"/>
                </a:solidFill>
                <a:latin typeface="Times New Roman" panose="02020603050405020304" charset="0"/>
                <a:ea typeface="楷体" panose="02010609060101010101" pitchFamily="49" charset="-122"/>
                <a:cs typeface="Times New Roman" panose="02020603050405020304" charset="0"/>
                <a:sym typeface="+mn-ea"/>
              </a:rPr>
              <a:t>m=</a:t>
            </a:r>
            <a:endParaRPr lang="en-US" altLang="zh-CN" sz="2400" b="1" i="1">
              <a:solidFill>
                <a:srgbClr val="0000FF"/>
              </a:solidFill>
              <a:latin typeface="Times New Roman" panose="02020603050405020304" charset="0"/>
              <a:ea typeface="楷体" panose="02010609060101010101" pitchFamily="49" charset="-122"/>
              <a:cs typeface="Times New Roman" panose="02020603050405020304" charset="0"/>
              <a:sym typeface="+mn-ea"/>
            </a:endParaRPr>
          </a:p>
        </p:txBody>
      </p:sp>
      <p:graphicFrame>
        <p:nvGraphicFramePr>
          <p:cNvPr id="19" name="对象 18" title=""/>
          <p:cNvGraphicFramePr>
            <a:graphicFrameLocks noChangeAspect="1"/>
          </p:cNvGraphicFramePr>
          <p:nvPr/>
        </p:nvGraphicFramePr>
        <p:xfrm>
          <a:off x="1971040" y="2947670"/>
          <a:ext cx="2996565" cy="833120"/>
        </p:xfrm>
        <a:graphic>
          <a:graphicData uri="http://schemas.openxmlformats.org/presentationml/2006/ole">
            <mc:AlternateContent>
              <mc:Choice xmlns:v="urn:schemas-microsoft-com:vml" Requires="v">
                <p:oleObj spid="_x0000_s1042" r:id="rId2" imgW="3073400" imgH="862965" progId="Equation.DSMT4">
                  <p:embed/>
                </p:oleObj>
              </mc:Choice>
              <mc:Fallback>
                <p:oleObj r:id="rId2" imgW="3073400" imgH="862965" progId="Equation.DSMT4">
                  <p:embed/>
                  <p:pic>
                    <p:nvPicPr>
                      <p:cNvPr id="0" name="OLE substitute image"/>
                      <p:cNvPicPr/>
                      <p:nvPr/>
                    </p:nvPicPr>
                    <p:blipFill>
                      <a:blip r:embed="rId3"/>
                      <a:stretch>
                        <a:fillRect/>
                      </a:stretch>
                    </p:blipFill>
                    <p:spPr>
                      <a:xfrm>
                        <a:off x="1971040" y="2947670"/>
                        <a:ext cx="2996565" cy="833120"/>
                      </a:xfrm>
                      <a:prstGeom prst="rect">
                        <a:avLst/>
                      </a:prstGeom>
                    </p:spPr>
                  </p:pic>
                </p:oleObj>
              </mc:Fallback>
            </mc:AlternateContent>
          </a:graphicData>
        </a:graphic>
      </p:graphicFrame>
      <p:graphicFrame>
        <p:nvGraphicFramePr>
          <p:cNvPr id="14" name="对象 13" title=""/>
          <p:cNvGraphicFramePr>
            <a:graphicFrameLocks noChangeAspect="1"/>
          </p:cNvGraphicFramePr>
          <p:nvPr/>
        </p:nvGraphicFramePr>
        <p:xfrm>
          <a:off x="4450080" y="3608070"/>
          <a:ext cx="2625725" cy="833755"/>
        </p:xfrm>
        <a:graphic>
          <a:graphicData uri="http://schemas.openxmlformats.org/presentationml/2006/ole">
            <mc:AlternateContent>
              <mc:Choice xmlns:v="urn:schemas-microsoft-com:vml" Requires="v">
                <p:oleObj spid="_x0000_s1043" r:id="rId4" imgW="2691765" imgH="862965" progId="Equation.DSMT4">
                  <p:embed/>
                </p:oleObj>
              </mc:Choice>
              <mc:Fallback>
                <p:oleObj r:id="rId4" imgW="2691765" imgH="862965" progId="Equation.DSMT4">
                  <p:embed/>
                  <p:pic>
                    <p:nvPicPr>
                      <p:cNvPr id="0" name="OLE substitute image"/>
                      <p:cNvPicPr/>
                      <p:nvPr/>
                    </p:nvPicPr>
                    <p:blipFill>
                      <a:blip r:embed="rId5"/>
                      <a:stretch>
                        <a:fillRect/>
                      </a:stretch>
                    </p:blipFill>
                    <p:spPr>
                      <a:xfrm>
                        <a:off x="4450080" y="3608070"/>
                        <a:ext cx="2625725" cy="833755"/>
                      </a:xfrm>
                      <a:prstGeom prst="rect">
                        <a:avLst/>
                      </a:prstGeom>
                    </p:spPr>
                  </p:pic>
                </p:oleObj>
              </mc:Fallback>
            </mc:AlternateContent>
          </a:graphicData>
        </a:graphic>
      </p:graphicFrame>
      <p:sp>
        <p:nvSpPr>
          <p:cNvPr id="16" name="圆角矩形标注 15" title=""/>
          <p:cNvSpPr/>
          <p:nvPr/>
        </p:nvSpPr>
        <p:spPr>
          <a:xfrm>
            <a:off x="5022215" y="1297305"/>
            <a:ext cx="1921510" cy="43815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17" name="圆角矩形标注 16" title=""/>
          <p:cNvSpPr/>
          <p:nvPr/>
        </p:nvSpPr>
        <p:spPr>
          <a:xfrm>
            <a:off x="9449435" y="1297305"/>
            <a:ext cx="2280285" cy="43815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18" name="圆角矩形标注 17" title=""/>
          <p:cNvSpPr/>
          <p:nvPr/>
        </p:nvSpPr>
        <p:spPr>
          <a:xfrm>
            <a:off x="313055" y="1965325"/>
            <a:ext cx="1692000" cy="43815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2" name="文本框 1" title=""/>
          <p:cNvSpPr txBox="1"/>
          <p:nvPr/>
        </p:nvSpPr>
        <p:spPr>
          <a:xfrm>
            <a:off x="4450080" y="1880870"/>
            <a:ext cx="1206500" cy="521970"/>
          </a:xfrm>
          <a:prstGeom prst="rect">
            <a:avLst/>
          </a:prstGeom>
          <a:noFill/>
        </p:spPr>
        <p:txBody>
          <a:bodyPr wrap="square" rtlCol="0">
            <a:spAutoFit/>
          </a:bodyPr>
          <a:lstStyle/>
          <a:p>
            <a:r>
              <a:rPr lang="en-US" altLang="zh-CN" sz="2800" b="1">
                <a:solidFill>
                  <a:srgbClr val="FF0000"/>
                </a:solidFill>
                <a:latin typeface="Times New Roman" panose="02020603050405020304" charset="0"/>
                <a:cs typeface="Times New Roman" panose="02020603050405020304" charset="0"/>
              </a:rPr>
              <a:t>20</a:t>
            </a:r>
            <a:endParaRPr lang="en-US" altLang="zh-CN" sz="2800" b="1">
              <a:solidFill>
                <a:srgbClr val="FF0000"/>
              </a:solidFill>
              <a:latin typeface="Times New Roman" panose="02020603050405020304" charset="0"/>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500" fill="hold">
                                          <p:stCondLst>
                                            <p:cond delay="0"/>
                                          </p:stCondLst>
                                        </p:cTn>
                                        <p:tgtEl>
                                          <p:spTgt spid="16"/>
                                        </p:tgtEl>
                                        <p:attrNameLst>
                                          <p:attrName>style.visibility</p:attrName>
                                        </p:attrNameLst>
                                      </p:cBhvr>
                                      <p:to>
                                        <p:strVal val="visible"/>
                                      </p:to>
                                    </p:set>
                                    <p:animEffect transition="in" filter="wheel(1)">
                                      <p:cBhvr>
                                        <p:cTn id="7" dur="500"/>
                                        <p:tgtEl>
                                          <p:spTgt spid="16"/>
                                        </p:tgtEl>
                                      </p:cBhvr>
                                    </p:animEffect>
                                  </p:childTnLst>
                                </p:cTn>
                              </p:par>
                            </p:childTnLst>
                          </p:cTn>
                        </p:par>
                        <p:par>
                          <p:cTn id="8" fill="hold" nodeType="afterGroup">
                            <p:stCondLst>
                              <p:cond delay="500"/>
                            </p:stCondLst>
                            <p:childTnLst>
                              <p:par>
                                <p:cTn id="9" presetID="21" presetClass="entr" presetSubtype="1" fill="hold" grpId="0" nodeType="afterEffect">
                                  <p:stCondLst>
                                    <p:cond delay="0"/>
                                  </p:stCondLst>
                                  <p:childTnLst>
                                    <p:set>
                                      <p:cBhvr>
                                        <p:cTn id="10" dur="500" fill="hold">
                                          <p:stCondLst>
                                            <p:cond delay="0"/>
                                          </p:stCondLst>
                                        </p:cTn>
                                        <p:tgtEl>
                                          <p:spTgt spid="17"/>
                                        </p:tgtEl>
                                        <p:attrNameLst>
                                          <p:attrName>style.visibility</p:attrName>
                                        </p:attrNameLst>
                                      </p:cBhvr>
                                      <p:to>
                                        <p:strVal val="visible"/>
                                      </p:to>
                                    </p:set>
                                    <p:animEffect transition="in" filter="wheel(1)">
                                      <p:cBhvr>
                                        <p:cTn id="11" dur="500"/>
                                        <p:tgtEl>
                                          <p:spTgt spid="17"/>
                                        </p:tgtEl>
                                      </p:cBhvr>
                                    </p:animEffect>
                                  </p:childTnLst>
                                </p:cTn>
                              </p:par>
                            </p:childTnLst>
                          </p:cTn>
                        </p:par>
                        <p:par>
                          <p:cTn id="12" fill="hold" nodeType="afterGroup">
                            <p:stCondLst>
                              <p:cond delay="1000"/>
                            </p:stCondLst>
                            <p:childTnLst>
                              <p:par>
                                <p:cTn id="13" presetID="21" presetClass="entr" presetSubtype="1" fill="hold" grpId="0" nodeType="afterEffect">
                                  <p:stCondLst>
                                    <p:cond delay="0"/>
                                  </p:stCondLst>
                                  <p:childTnLst>
                                    <p:set>
                                      <p:cBhvr>
                                        <p:cTn id="14" dur="500" fill="hold">
                                          <p:stCondLst>
                                            <p:cond delay="0"/>
                                          </p:stCondLst>
                                        </p:cTn>
                                        <p:tgtEl>
                                          <p:spTgt spid="18"/>
                                        </p:tgtEl>
                                        <p:attrNameLst>
                                          <p:attrName>style.visibility</p:attrName>
                                        </p:attrNameLst>
                                      </p:cBhvr>
                                      <p:to>
                                        <p:strVal val="visible"/>
                                      </p:to>
                                    </p:set>
                                    <p:animEffect transition="in" filter="wheel(1)">
                                      <p:cBhvr>
                                        <p:cTn id="15" dur="500"/>
                                        <p:tgtEl>
                                          <p:spTgt spid="18"/>
                                        </p:tgtEl>
                                      </p:cBhvr>
                                    </p:animEffect>
                                  </p:childTnLst>
                                </p:cTn>
                              </p:par>
                            </p:childTnLst>
                          </p:cTn>
                        </p:par>
                      </p:childTnLst>
                    </p:cTn>
                  </p:par>
                  <p:par>
                    <p:cTn id="16" fill="hold" nodeType="clickPar">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9">
                                            <p:txEl>
                                              <p:pRg st="0" end="0"/>
                                            </p:txEl>
                                          </p:spTgt>
                                        </p:tgtEl>
                                        <p:attrNameLst>
                                          <p:attrName>style.visibility</p:attrName>
                                        </p:attrNameLst>
                                      </p:cBhvr>
                                      <p:to>
                                        <p:strVal val="visible"/>
                                      </p:to>
                                    </p:set>
                                    <p:animEffect transition="in" filter="blinds(horizontal)">
                                      <p:cBhvr>
                                        <p:cTn id="20" dur="500"/>
                                        <p:tgtEl>
                                          <p:spTgt spid="9">
                                            <p:txEl>
                                              <p:pRg st="0" end="0"/>
                                            </p:txEl>
                                          </p:spTgt>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animEffect transition="in" filter="blinds(horizontal)">
                                      <p:cBhvr>
                                        <p:cTn id="25" dur="500"/>
                                        <p:tgtEl>
                                          <p:spTgt spid="9">
                                            <p:txEl>
                                              <p:pRg st="1" end="1"/>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blinds(horizontal)">
                                      <p:cBhvr>
                                        <p:cTn id="28" dur="500"/>
                                        <p:tgtEl>
                                          <p:spTgt spid="19"/>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9">
                                            <p:txEl>
                                              <p:pRg st="2" end="2"/>
                                            </p:txEl>
                                          </p:spTgt>
                                        </p:tgtEl>
                                        <p:attrNameLst>
                                          <p:attrName>style.visibility</p:attrName>
                                        </p:attrNameLst>
                                      </p:cBhvr>
                                      <p:to>
                                        <p:strVal val="visible"/>
                                      </p:to>
                                    </p:set>
                                    <p:animEffect transition="in" filter="blinds(horizontal)">
                                      <p:cBhvr>
                                        <p:cTn id="33" dur="500"/>
                                        <p:tgtEl>
                                          <p:spTgt spid="9">
                                            <p:txEl>
                                              <p:pRg st="2" end="2"/>
                                            </p:txEl>
                                          </p:spTgt>
                                        </p:tgtEl>
                                      </p:cBhvr>
                                    </p:animEffect>
                                  </p:childTnLst>
                                </p:cTn>
                              </p:par>
                              <p:par>
                                <p:cTn id="34" presetID="3" presetClass="entr" presetSubtype="10"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linds(horizontal)">
                                      <p:cBhvr>
                                        <p:cTn id="36" dur="500"/>
                                        <p:tgtEl>
                                          <p:spTgt spid="14"/>
                                        </p:tgtEl>
                                      </p:cBhvr>
                                    </p:animEffect>
                                  </p:childTnLst>
                                </p:cTn>
                              </p:par>
                            </p:childTnLst>
                          </p:cTn>
                        </p:par>
                      </p:childTnLst>
                    </p:cTn>
                  </p:par>
                  <p:par>
                    <p:cTn id="37" fill="hold" nodeType="clickPar">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2" grpId="0"/>
      <p:bldP spid="9" grpId="0" uiExpand="1" build="p"/>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 name="文本框 1" title=""/>
          <p:cNvSpPr txBox="1"/>
          <p:nvPr/>
        </p:nvSpPr>
        <p:spPr>
          <a:xfrm>
            <a:off x="467360" y="673100"/>
            <a:ext cx="11256645" cy="2030095"/>
          </a:xfrm>
          <a:prstGeom prst="rect">
            <a:avLst/>
          </a:prstGeom>
        </p:spPr>
        <p:txBody>
          <a:bodyPr wrap="square">
            <a:spAutoFit/>
          </a:bodyPr>
          <a:lstStyle/>
          <a:p>
            <a:pPr marL="0" indent="0" algn="just" defTabSz="266700">
              <a:lnSpc>
                <a:spcPct val="150000"/>
              </a:lnSpc>
              <a:spcAft>
                <a:spcPct val="0"/>
              </a:spcAft>
            </a:pPr>
            <a:r>
              <a:rPr lang="en-US" altLang="zh-CN" sz="2800" b="1">
                <a:latin typeface="Times New Roman" panose="02020603050405020304" charset="0"/>
                <a:ea typeface="黑体" panose="02010609060101010101" charset="-122"/>
                <a:cs typeface="Times New Roman" panose="02020603050405020304" charset="0"/>
              </a:rPr>
              <a:t>4. </a:t>
            </a:r>
            <a:r>
              <a:rPr lang="zh-CN" altLang="en-US" sz="2800" b="1">
                <a:latin typeface="Times New Roman" panose="02020603050405020304" charset="0"/>
                <a:ea typeface="黑体" panose="02010609060101010101" charset="-122"/>
                <a:cs typeface="Times New Roman" panose="02020603050405020304" charset="0"/>
              </a:rPr>
              <a:t>跳绳是一种健身运动，中学生小李在某次跳绳过程中，每</a:t>
            </a:r>
            <a:r>
              <a:rPr lang="en-US" altLang="zh-CN" sz="2800" b="1">
                <a:latin typeface="Times New Roman" panose="02020603050405020304" charset="0"/>
                <a:ea typeface="黑体" panose="02010609060101010101" charset="-122"/>
                <a:cs typeface="Times New Roman" panose="02020603050405020304" charset="0"/>
              </a:rPr>
              <a:t>0.3 s</a:t>
            </a:r>
            <a:r>
              <a:rPr lang="zh-CN" altLang="en-US" sz="2800" b="1">
                <a:latin typeface="Times New Roman" panose="02020603050405020304" charset="0"/>
                <a:ea typeface="黑体" panose="02010609060101010101" charset="-122"/>
                <a:cs typeface="Times New Roman" panose="02020603050405020304" charset="0"/>
              </a:rPr>
              <a:t>跳一次，其重心高度变化量为</a:t>
            </a:r>
            <a:r>
              <a:rPr lang="en-US" altLang="zh-CN" sz="2800" b="1">
                <a:latin typeface="Times New Roman" panose="02020603050405020304" charset="0"/>
                <a:ea typeface="黑体" panose="02010609060101010101" charset="-122"/>
                <a:cs typeface="Times New Roman" panose="02020603050405020304" charset="0"/>
              </a:rPr>
              <a:t>5 cm.</a:t>
            </a:r>
            <a:r>
              <a:rPr lang="zh-CN" altLang="en-US" sz="2800" b="1">
                <a:latin typeface="Times New Roman" panose="02020603050405020304" charset="0"/>
                <a:ea typeface="黑体" panose="02010609060101010101" charset="-122"/>
                <a:cs typeface="Times New Roman" panose="02020603050405020304" charset="0"/>
              </a:rPr>
              <a:t>若他保持的跳绳规律不变，连续跳绳</a:t>
            </a:r>
            <a:r>
              <a:rPr lang="en-US" altLang="zh-CN" sz="2800" b="1">
                <a:latin typeface="Times New Roman" panose="02020603050405020304" charset="0"/>
                <a:ea typeface="黑体" panose="02010609060101010101" charset="-122"/>
                <a:cs typeface="Times New Roman" panose="02020603050405020304" charset="0"/>
              </a:rPr>
              <a:t>1 min</a:t>
            </a:r>
            <a:r>
              <a:rPr lang="zh-CN" altLang="en-US" sz="2800" b="1">
                <a:latin typeface="Times New Roman" panose="02020603050405020304" charset="0"/>
                <a:ea typeface="黑体" panose="02010609060101010101" charset="-122"/>
                <a:cs typeface="Times New Roman" panose="02020603050405020304" charset="0"/>
              </a:rPr>
              <a:t>克服自身重力做功约为</a:t>
            </a:r>
            <a:r>
              <a:rPr lang="en-US" altLang="zh-CN" sz="2800" b="1">
                <a:latin typeface="Times New Roman" panose="02020603050405020304" charset="0"/>
                <a:ea typeface="黑体" panose="02010609060101010101" charset="-122"/>
                <a:cs typeface="Times New Roman" panose="02020603050405020304" charset="0"/>
              </a:rPr>
              <a:t>______J.(</a:t>
            </a:r>
            <a:r>
              <a:rPr lang="en-US" altLang="zh-CN" sz="2800" b="1" i="1">
                <a:latin typeface="Times New Roman" panose="02020603050405020304" charset="0"/>
                <a:ea typeface="黑体" panose="02010609060101010101" charset="-122"/>
                <a:cs typeface="Times New Roman" panose="02020603050405020304" charset="0"/>
              </a:rPr>
              <a:t>g</a:t>
            </a:r>
            <a:r>
              <a:rPr lang="zh-CN" altLang="en-US" sz="2800" b="1">
                <a:latin typeface="Times New Roman" panose="02020603050405020304" charset="0"/>
                <a:ea typeface="黑体" panose="02010609060101010101" charset="-122"/>
                <a:cs typeface="Times New Roman" panose="02020603050405020304" charset="0"/>
              </a:rPr>
              <a:t>取</a:t>
            </a:r>
            <a:r>
              <a:rPr lang="en-US" altLang="zh-CN" sz="2800" b="1">
                <a:latin typeface="Times New Roman" panose="02020603050405020304" charset="0"/>
                <a:ea typeface="黑体" panose="02010609060101010101" charset="-122"/>
                <a:cs typeface="Times New Roman" panose="02020603050405020304" charset="0"/>
              </a:rPr>
              <a:t>10 N/kg)</a:t>
            </a:r>
            <a:endParaRPr lang="en-US" altLang="zh-CN" sz="2800" b="1">
              <a:latin typeface="Times New Roman" panose="02020603050405020304" charset="0"/>
              <a:ea typeface="黑体" panose="02010609060101010101" charset="-122"/>
              <a:cs typeface="Times New Roman" panose="02020603050405020304" charset="0"/>
            </a:endParaRPr>
          </a:p>
        </p:txBody>
      </p:sp>
      <p:sp>
        <p:nvSpPr>
          <p:cNvPr id="3" name="文本框 2" title=""/>
          <p:cNvSpPr txBox="1"/>
          <p:nvPr/>
        </p:nvSpPr>
        <p:spPr>
          <a:xfrm>
            <a:off x="3446780" y="2132965"/>
            <a:ext cx="1361440" cy="521970"/>
          </a:xfrm>
          <a:prstGeom prst="rect">
            <a:avLst/>
          </a:prstGeom>
          <a:noFill/>
        </p:spPr>
        <p:txBody>
          <a:bodyPr wrap="square" rtlCol="0" anchor="t">
            <a:spAutoFit/>
          </a:bodyPr>
          <a:lstStyle/>
          <a:p>
            <a:r>
              <a:rPr lang="zh-CN" altLang="en-US" sz="2800" b="1">
                <a:latin typeface="Times New Roman" panose="02020603050405020304" charset="0"/>
                <a:ea typeface="新宋体" panose="02010609030101010101" charset="-122"/>
                <a:sym typeface="+mn-ea"/>
              </a:rPr>
              <a:t>　</a:t>
            </a:r>
            <a:r>
              <a:rPr lang="en-US" altLang="zh-CN" sz="2800" b="1">
                <a:solidFill>
                  <a:srgbClr val="FF0000"/>
                </a:solidFill>
                <a:latin typeface="Times New Roman" panose="02020603050405020304" charset="0"/>
                <a:ea typeface="Times New Roman" panose="02020603050405020304"/>
                <a:sym typeface="+mn-ea"/>
              </a:rPr>
              <a:t>5 000</a:t>
            </a:r>
            <a:r>
              <a:rPr lang="zh-CN" altLang="en-US" sz="2800" b="1">
                <a:latin typeface="Times New Roman" panose="02020603050405020304" charset="0"/>
                <a:ea typeface="新宋体" panose="02010609030101010101" charset="-122"/>
                <a:sym typeface="+mn-ea"/>
              </a:rPr>
              <a:t>　</a:t>
            </a:r>
            <a:endParaRPr lang="zh-CN" altLang="en-US" sz="2800" b="1">
              <a:latin typeface="Times New Roman" panose="02020603050405020304" charset="0"/>
              <a:ea typeface="新宋体" panose="02010609030101010101" charset="-122"/>
              <a:sym typeface="+mn-ea"/>
            </a:endParaRPr>
          </a:p>
        </p:txBody>
      </p:sp>
      <p:sp>
        <p:nvSpPr>
          <p:cNvPr id="4" name="文本框 3" title=""/>
          <p:cNvSpPr txBox="1"/>
          <p:nvPr/>
        </p:nvSpPr>
        <p:spPr>
          <a:xfrm>
            <a:off x="467360" y="2799080"/>
            <a:ext cx="9556750" cy="460375"/>
          </a:xfrm>
          <a:prstGeom prst="rect">
            <a:avLst/>
          </a:prstGeom>
        </p:spPr>
        <p:txBody>
          <a:bodyPr wrap="square">
            <a:spAutoFit/>
          </a:bodyPr>
          <a:lstStyle/>
          <a:p>
            <a:pPr marL="0" indent="0" algn="just" defTabSz="266700">
              <a:spcAft>
                <a:spcPct val="0"/>
              </a:spcAft>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中学生的质量约为</a:t>
            </a:r>
            <a:r>
              <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rPr>
              <a:t>50 kg</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，小李的重力</a:t>
            </a:r>
            <a:r>
              <a:rPr lang="en-US" altLang="zh-CN" sz="2400" b="1" i="1">
                <a:solidFill>
                  <a:srgbClr val="0000FF"/>
                </a:solidFill>
                <a:latin typeface="Times New Roman" panose="02020603050405020304" charset="0"/>
                <a:ea typeface="楷体" panose="02010609060101010101" pitchFamily="49" charset="-122"/>
                <a:cs typeface="Times New Roman" panose="02020603050405020304" charset="0"/>
              </a:rPr>
              <a:t>G</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a:t>
            </a:r>
            <a:r>
              <a:rPr lang="en-US" altLang="zh-CN" sz="2400" b="1" i="1">
                <a:solidFill>
                  <a:srgbClr val="0000FF"/>
                </a:solidFill>
                <a:latin typeface="Times New Roman" panose="02020603050405020304" charset="0"/>
                <a:ea typeface="楷体" panose="02010609060101010101" pitchFamily="49" charset="-122"/>
                <a:cs typeface="Times New Roman" panose="02020603050405020304" charset="0"/>
              </a:rPr>
              <a:t>mg</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a:t>
            </a:r>
            <a:r>
              <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rPr>
              <a:t>50 kg×10 N/kg</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a:t>
            </a:r>
            <a:r>
              <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rPr>
              <a:t>500 N</a:t>
            </a:r>
            <a:endPar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endParaRPr>
          </a:p>
        </p:txBody>
      </p:sp>
      <p:sp>
        <p:nvSpPr>
          <p:cNvPr id="6" name="文本框 5" title=""/>
          <p:cNvSpPr txBox="1"/>
          <p:nvPr/>
        </p:nvSpPr>
        <p:spPr>
          <a:xfrm>
            <a:off x="467360" y="4474845"/>
            <a:ext cx="10273665" cy="977265"/>
          </a:xfrm>
          <a:prstGeom prst="rect">
            <a:avLst/>
          </a:prstGeom>
        </p:spPr>
        <p:txBody>
          <a:bodyPr wrap="square">
            <a:spAutoFit/>
          </a:bodyPr>
          <a:lstStyle/>
          <a:p>
            <a:pPr marL="0" indent="0" algn="just" defTabSz="266700">
              <a:lnSpc>
                <a:spcPct val="120000"/>
              </a:lnSpc>
              <a:spcAft>
                <a:spcPct val="0"/>
              </a:spcAft>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所以跳一次克服重力做的功</a:t>
            </a:r>
            <a:r>
              <a:rPr lang="en-US" altLang="zh-CN" sz="2400" b="1" i="1">
                <a:solidFill>
                  <a:srgbClr val="0000FF"/>
                </a:solidFill>
                <a:latin typeface="Times New Roman" panose="02020603050405020304" charset="0"/>
                <a:ea typeface="楷体" panose="02010609060101010101" pitchFamily="49" charset="-122"/>
                <a:cs typeface="Times New Roman" panose="02020603050405020304" charset="0"/>
              </a:rPr>
              <a:t>W</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a:t>
            </a:r>
            <a:r>
              <a:rPr lang="en-US" altLang="zh-CN" sz="2400" b="1" i="1">
                <a:solidFill>
                  <a:srgbClr val="0000FF"/>
                </a:solidFill>
                <a:latin typeface="Times New Roman" panose="02020603050405020304" charset="0"/>
                <a:ea typeface="楷体" panose="02010609060101010101" pitchFamily="49" charset="-122"/>
                <a:cs typeface="Times New Roman" panose="02020603050405020304" charset="0"/>
              </a:rPr>
              <a:t>Gh</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a:t>
            </a:r>
            <a:r>
              <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rPr>
              <a:t>500 N×0.05 m</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a:t>
            </a:r>
            <a:r>
              <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rPr>
              <a:t>25 J</a:t>
            </a:r>
            <a:endPar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endParaRPr>
          </a:p>
          <a:p>
            <a:pPr marL="0" indent="0" algn="just" defTabSz="266700">
              <a:lnSpc>
                <a:spcPct val="120000"/>
              </a:lnSpc>
              <a:spcAft>
                <a:spcPct val="0"/>
              </a:spcAft>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则</a:t>
            </a:r>
            <a:r>
              <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rPr>
              <a:t>1 min</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内克服重力做的功</a:t>
            </a:r>
            <a:r>
              <a:rPr lang="en-US" altLang="zh-CN" sz="2400" b="1" i="1">
                <a:solidFill>
                  <a:srgbClr val="0000FF"/>
                </a:solidFill>
                <a:latin typeface="Times New Roman" panose="02020603050405020304" charset="0"/>
                <a:ea typeface="楷体" panose="02010609060101010101" pitchFamily="49" charset="-122"/>
                <a:cs typeface="Times New Roman" panose="02020603050405020304" charset="0"/>
              </a:rPr>
              <a:t>W</a:t>
            </a:r>
            <a:r>
              <a:rPr lang="zh-CN" altLang="en-US" sz="2400" b="1" baseline="-25000">
                <a:solidFill>
                  <a:srgbClr val="0000FF"/>
                </a:solidFill>
                <a:latin typeface="Times New Roman" panose="02020603050405020304" charset="0"/>
                <a:ea typeface="楷体" panose="02010609060101010101" pitchFamily="49" charset="-122"/>
                <a:cs typeface="Times New Roman" panose="02020603050405020304" charset="0"/>
              </a:rPr>
              <a:t>总</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a:t>
            </a:r>
            <a:r>
              <a:rPr lang="en-US" altLang="zh-CN" sz="2400" b="1" i="1">
                <a:solidFill>
                  <a:srgbClr val="0000FF"/>
                </a:solidFill>
                <a:latin typeface="Times New Roman" panose="02020603050405020304" charset="0"/>
                <a:ea typeface="楷体" panose="02010609060101010101" pitchFamily="49" charset="-122"/>
                <a:cs typeface="Times New Roman" panose="02020603050405020304" charset="0"/>
              </a:rPr>
              <a:t>nW</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a:t>
            </a:r>
            <a:r>
              <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rPr>
              <a:t>200×25 J</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rPr>
              <a:t>＝</a:t>
            </a:r>
            <a:r>
              <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rPr>
              <a:t>5 000 J</a:t>
            </a:r>
            <a:endPar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endParaRPr>
          </a:p>
        </p:txBody>
      </p:sp>
      <p:graphicFrame>
        <p:nvGraphicFramePr>
          <p:cNvPr id="19" name="对象 18" title=""/>
          <p:cNvGraphicFramePr>
            <a:graphicFrameLocks noChangeAspect="1"/>
          </p:cNvGraphicFramePr>
          <p:nvPr/>
        </p:nvGraphicFramePr>
        <p:xfrm>
          <a:off x="4100513" y="3677603"/>
          <a:ext cx="680720" cy="796925"/>
        </p:xfrm>
        <a:graphic>
          <a:graphicData uri="http://schemas.openxmlformats.org/presentationml/2006/ole">
            <mc:AlternateContent>
              <mc:Choice xmlns:v="urn:schemas-microsoft-com:vml" Requires="v">
                <p:oleObj spid="_x0000_s1044" r:id="rId2" imgW="698500" imgH="825500" progId="Equation.DSMT4">
                  <p:embed/>
                </p:oleObj>
              </mc:Choice>
              <mc:Fallback>
                <p:oleObj r:id="rId2" imgW="698500" imgH="825500" progId="Equation.DSMT4">
                  <p:embed/>
                  <p:pic>
                    <p:nvPicPr>
                      <p:cNvPr id="0" name="OLE substitute image"/>
                      <p:cNvPicPr/>
                      <p:nvPr/>
                    </p:nvPicPr>
                    <p:blipFill>
                      <a:blip r:embed="rId3"/>
                      <a:stretch>
                        <a:fillRect/>
                      </a:stretch>
                    </p:blipFill>
                    <p:spPr>
                      <a:xfrm>
                        <a:off x="4100513" y="3677603"/>
                        <a:ext cx="680720" cy="796925"/>
                      </a:xfrm>
                      <a:prstGeom prst="rect">
                        <a:avLst/>
                      </a:prstGeom>
                    </p:spPr>
                  </p:pic>
                </p:oleObj>
              </mc:Fallback>
            </mc:AlternateContent>
          </a:graphicData>
        </a:graphic>
      </p:graphicFrame>
      <p:grpSp>
        <p:nvGrpSpPr>
          <p:cNvPr id="9" name="组合 8" title=""/>
          <p:cNvGrpSpPr/>
          <p:nvPr/>
        </p:nvGrpSpPr>
        <p:grpSpPr>
          <a:xfrm>
            <a:off x="467360" y="3196590"/>
            <a:ext cx="10410190" cy="1124585"/>
            <a:chOff x="736" y="5034"/>
            <a:chExt cx="16394" cy="1771"/>
          </a:xfrm>
        </p:grpSpPr>
        <p:sp>
          <p:nvSpPr>
            <p:cNvPr id="7" name="文本框 6"/>
            <p:cNvSpPr txBox="1"/>
            <p:nvPr/>
          </p:nvSpPr>
          <p:spPr>
            <a:xfrm>
              <a:off x="736" y="5034"/>
              <a:ext cx="15215" cy="1771"/>
            </a:xfrm>
            <a:prstGeom prst="rect">
              <a:avLst/>
            </a:prstGeom>
            <a:noFill/>
          </p:spPr>
          <p:txBody>
            <a:bodyPr wrap="square" rtlCol="0">
              <a:spAutoFit/>
            </a:bodyPr>
            <a:lstStyle/>
            <a:p>
              <a:pPr marL="0" indent="0" algn="just" defTabSz="266700">
                <a:lnSpc>
                  <a:spcPct val="140000"/>
                </a:lnSpc>
                <a:spcAft>
                  <a:spcPct val="0"/>
                </a:spcAft>
              </a:pP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跳一次绳重心上升的高度</a:t>
              </a:r>
              <a:r>
                <a:rPr lang="en-US" altLang="zh-CN" sz="2400" b="1" i="1">
                  <a:solidFill>
                    <a:srgbClr val="0000FF"/>
                  </a:solidFill>
                  <a:latin typeface="Times New Roman" panose="02020603050405020304" charset="0"/>
                  <a:ea typeface="楷体" panose="02010609060101010101" pitchFamily="49" charset="-122"/>
                  <a:cs typeface="Times New Roman" panose="02020603050405020304" charset="0"/>
                  <a:sym typeface="+mn-ea"/>
                </a:rPr>
                <a:t>h</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a:t>
              </a:r>
              <a:r>
                <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sym typeface="+mn-ea"/>
                </a:rPr>
                <a:t>5 cm</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a:t>
              </a:r>
              <a:r>
                <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sym typeface="+mn-ea"/>
                </a:rPr>
                <a:t>0.05 m</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，跳一次所用时间为</a:t>
              </a:r>
              <a:r>
                <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sym typeface="+mn-ea"/>
                </a:rPr>
                <a:t>0.3 s</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，所以</a:t>
              </a:r>
              <a:r>
                <a:rPr lang="en-US" altLang="zh-CN" sz="2400" b="1">
                  <a:solidFill>
                    <a:srgbClr val="0000FF"/>
                  </a:solidFill>
                  <a:latin typeface="Times New Roman" panose="02020603050405020304" charset="0"/>
                  <a:ea typeface="楷体" panose="02010609060101010101" pitchFamily="49" charset="-122"/>
                  <a:cs typeface="Times New Roman" panose="02020603050405020304" charset="0"/>
                  <a:sym typeface="+mn-ea"/>
                </a:rPr>
                <a:t>1 min</a:t>
              </a:r>
              <a:r>
                <a:rPr lang="zh-CN" altLang="en-US" sz="2400" b="1">
                  <a:solidFill>
                    <a:srgbClr val="0000FF"/>
                  </a:solidFill>
                  <a:latin typeface="Times New Roman" panose="02020603050405020304" charset="0"/>
                  <a:ea typeface="楷体" panose="02010609060101010101" pitchFamily="49" charset="-122"/>
                  <a:cs typeface="Times New Roman" panose="02020603050405020304" charset="0"/>
                  <a:sym typeface="+mn-ea"/>
                </a:rPr>
                <a:t>内所跳的次数</a:t>
              </a:r>
              <a:r>
                <a:rPr lang="en-US" altLang="zh-CN" sz="2000" b="1" i="1">
                  <a:solidFill>
                    <a:srgbClr val="0000FF"/>
                  </a:solidFill>
                  <a:latin typeface="Times New Roman" panose="02020603050405020304" charset="0"/>
                  <a:ea typeface="Times New Roman" panose="02020603050405020304"/>
                  <a:sym typeface="+mn-ea"/>
                </a:rPr>
                <a:t>n</a:t>
              </a:r>
              <a:r>
                <a:rPr lang="zh-CN" altLang="en-US" sz="2000" b="1">
                  <a:solidFill>
                    <a:srgbClr val="0000FF"/>
                  </a:solidFill>
                  <a:latin typeface="Times New Roman" panose="02020603050405020304" charset="0"/>
                  <a:ea typeface="新宋体" panose="02010609030101010101" charset="-122"/>
                  <a:sym typeface="+mn-ea"/>
                </a:rPr>
                <a:t>＝</a:t>
              </a:r>
              <a:endParaRPr lang="zh-CN" altLang="en-US" sz="2000" b="1">
                <a:solidFill>
                  <a:srgbClr val="0000FF"/>
                </a:solidFill>
                <a:latin typeface="Times New Roman" panose="02020603050405020304" charset="0"/>
                <a:ea typeface="新宋体" panose="02010609030101010101" charset="-122"/>
              </a:endParaRPr>
            </a:p>
          </p:txBody>
        </p:sp>
        <p:sp>
          <p:nvSpPr>
            <p:cNvPr id="8" name="文本框 7"/>
            <p:cNvSpPr txBox="1"/>
            <p:nvPr/>
          </p:nvSpPr>
          <p:spPr>
            <a:xfrm>
              <a:off x="7530" y="6080"/>
              <a:ext cx="9600" cy="725"/>
            </a:xfrm>
            <a:prstGeom prst="rect">
              <a:avLst/>
            </a:prstGeom>
            <a:noFill/>
          </p:spPr>
          <p:txBody>
            <a:bodyPr wrap="square" rtlCol="0">
              <a:spAutoFit/>
            </a:bodyPr>
            <a:lstStyle/>
            <a:p>
              <a:r>
                <a:rPr lang="zh-CN" altLang="en-US" sz="2400" b="1">
                  <a:solidFill>
                    <a:srgbClr val="0000FF"/>
                  </a:solidFill>
                  <a:latin typeface="Times New Roman" panose="02020603050405020304" charset="0"/>
                  <a:ea typeface="新宋体" panose="02010609030101010101" charset="-122"/>
                  <a:sym typeface="+mn-ea"/>
                </a:rPr>
                <a:t>＝</a:t>
              </a:r>
              <a:r>
                <a:rPr lang="en-US" altLang="zh-CN" sz="2400" b="1">
                  <a:solidFill>
                    <a:srgbClr val="0000FF"/>
                  </a:solidFill>
                  <a:latin typeface="Times New Roman" panose="02020603050405020304" charset="0"/>
                  <a:ea typeface="Times New Roman" panose="02020603050405020304"/>
                  <a:sym typeface="+mn-ea"/>
                </a:rPr>
                <a:t>200</a:t>
              </a:r>
              <a:endParaRPr lang="en-US" altLang="zh-CN" sz="2400" b="1">
                <a:solidFill>
                  <a:srgbClr val="0000FF"/>
                </a:solidFill>
                <a:latin typeface="Times New Roman" panose="02020603050405020304" charset="0"/>
                <a:ea typeface="Times New Roman" panose="02020603050405020304"/>
                <a:sym typeface="+mn-ea"/>
              </a:endParaRPr>
            </a:p>
          </p:txBody>
        </p:sp>
      </p:grpSp>
      <p:sp>
        <p:nvSpPr>
          <p:cNvPr id="10" name="圆角矩形标注 9" title=""/>
          <p:cNvSpPr/>
          <p:nvPr/>
        </p:nvSpPr>
        <p:spPr>
          <a:xfrm>
            <a:off x="9431020" y="890270"/>
            <a:ext cx="2179320" cy="43815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11" name="圆角矩形标注 10" title=""/>
          <p:cNvSpPr/>
          <p:nvPr/>
        </p:nvSpPr>
        <p:spPr>
          <a:xfrm>
            <a:off x="890270" y="1509395"/>
            <a:ext cx="3656330" cy="43815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12" name="圆角矩形标注 11" title=""/>
          <p:cNvSpPr/>
          <p:nvPr/>
        </p:nvSpPr>
        <p:spPr>
          <a:xfrm>
            <a:off x="8849995" y="1509395"/>
            <a:ext cx="2874010" cy="43815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13" name="圆角矩形标注 12" title=""/>
          <p:cNvSpPr/>
          <p:nvPr/>
        </p:nvSpPr>
        <p:spPr>
          <a:xfrm>
            <a:off x="572770" y="2154555"/>
            <a:ext cx="2874010" cy="43815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500" fill="hold">
                                          <p:stCondLst>
                                            <p:cond delay="0"/>
                                          </p:stCondLst>
                                        </p:cTn>
                                        <p:tgtEl>
                                          <p:spTgt spid="10"/>
                                        </p:tgtEl>
                                        <p:attrNameLst>
                                          <p:attrName>style.visibility</p:attrName>
                                        </p:attrNameLst>
                                      </p:cBhvr>
                                      <p:to>
                                        <p:strVal val="visible"/>
                                      </p:to>
                                    </p:set>
                                    <p:animEffect transition="in" filter="wheel(1)">
                                      <p:cBhvr>
                                        <p:cTn id="7" dur="500"/>
                                        <p:tgtEl>
                                          <p:spTgt spid="10"/>
                                        </p:tgtEl>
                                      </p:cBhvr>
                                    </p:animEffect>
                                  </p:childTnLst>
                                </p:cTn>
                              </p:par>
                            </p:childTnLst>
                          </p:cTn>
                        </p:par>
                        <p:par>
                          <p:cTn id="8" fill="hold" nodeType="afterGroup">
                            <p:stCondLst>
                              <p:cond delay="500"/>
                            </p:stCondLst>
                            <p:childTnLst>
                              <p:par>
                                <p:cTn id="9" presetID="21" presetClass="entr" presetSubtype="1" fill="hold" grpId="0" nodeType="afterEffect">
                                  <p:stCondLst>
                                    <p:cond delay="0"/>
                                  </p:stCondLst>
                                  <p:childTnLst>
                                    <p:set>
                                      <p:cBhvr>
                                        <p:cTn id="10" dur="500" fill="hold">
                                          <p:stCondLst>
                                            <p:cond delay="0"/>
                                          </p:stCondLst>
                                        </p:cTn>
                                        <p:tgtEl>
                                          <p:spTgt spid="11"/>
                                        </p:tgtEl>
                                        <p:attrNameLst>
                                          <p:attrName>style.visibility</p:attrName>
                                        </p:attrNameLst>
                                      </p:cBhvr>
                                      <p:to>
                                        <p:strVal val="visible"/>
                                      </p:to>
                                    </p:set>
                                    <p:animEffect transition="in" filter="wheel(1)">
                                      <p:cBhvr>
                                        <p:cTn id="11" dur="500"/>
                                        <p:tgtEl>
                                          <p:spTgt spid="11"/>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21" presetClass="entr" presetSubtype="1" fill="hold" grpId="0" nodeType="clickEffect">
                                  <p:stCondLst>
                                    <p:cond delay="0"/>
                                  </p:stCondLst>
                                  <p:childTnLst>
                                    <p:set>
                                      <p:cBhvr>
                                        <p:cTn id="15" dur="500" fill="hold">
                                          <p:stCondLst>
                                            <p:cond delay="0"/>
                                          </p:stCondLst>
                                        </p:cTn>
                                        <p:tgtEl>
                                          <p:spTgt spid="12"/>
                                        </p:tgtEl>
                                        <p:attrNameLst>
                                          <p:attrName>style.visibility</p:attrName>
                                        </p:attrNameLst>
                                      </p:cBhvr>
                                      <p:to>
                                        <p:strVal val="visible"/>
                                      </p:to>
                                    </p:set>
                                    <p:animEffect transition="in" filter="wheel(1)">
                                      <p:cBhvr>
                                        <p:cTn id="16" dur="500"/>
                                        <p:tgtEl>
                                          <p:spTgt spid="12"/>
                                        </p:tgtEl>
                                      </p:cBhvr>
                                    </p:animEffect>
                                  </p:childTnLst>
                                </p:cTn>
                              </p:par>
                            </p:childTnLst>
                          </p:cTn>
                        </p:par>
                        <p:par>
                          <p:cTn id="17" fill="hold" nodeType="afterGroup">
                            <p:stCondLst>
                              <p:cond delay="500"/>
                            </p:stCondLst>
                            <p:childTnLst>
                              <p:par>
                                <p:cTn id="18" presetID="21" presetClass="entr" presetSubtype="1" fill="hold" grpId="0" nodeType="afterEffect">
                                  <p:stCondLst>
                                    <p:cond delay="0"/>
                                  </p:stCondLst>
                                  <p:childTnLst>
                                    <p:set>
                                      <p:cBhvr>
                                        <p:cTn id="19" dur="500" fill="hold">
                                          <p:stCondLst>
                                            <p:cond delay="0"/>
                                          </p:stCondLst>
                                        </p:cTn>
                                        <p:tgtEl>
                                          <p:spTgt spid="13"/>
                                        </p:tgtEl>
                                        <p:attrNameLst>
                                          <p:attrName>style.visibility</p:attrName>
                                        </p:attrNameLst>
                                      </p:cBhvr>
                                      <p:to>
                                        <p:strVal val="visible"/>
                                      </p:to>
                                    </p:set>
                                    <p:animEffect transition="in" filter="wheel(1)">
                                      <p:cBhvr>
                                        <p:cTn id="20" dur="500"/>
                                        <p:tgtEl>
                                          <p:spTgt spid="13"/>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3" grpId="0"/>
      <p:bldP spid="10" grpId="0" animBg="1"/>
      <p:bldP spid="11" grpId="0" animBg="1"/>
      <p:bldP spid="12" grpId="0" animBg="1"/>
      <p:bldP spid="13" grpId="0" animBg="1"/>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 name="文本框 1" title=""/>
          <p:cNvSpPr txBox="1"/>
          <p:nvPr/>
        </p:nvSpPr>
        <p:spPr>
          <a:xfrm>
            <a:off x="389255" y="630555"/>
            <a:ext cx="11504930" cy="3501390"/>
          </a:xfrm>
          <a:prstGeom prst="rect">
            <a:avLst/>
          </a:prstGeom>
        </p:spPr>
        <p:txBody>
          <a:bodyPr wrap="square">
            <a:noAutofit/>
          </a:bodyPr>
          <a:lstStyle/>
          <a:p>
            <a:pPr marL="0" indent="0" algn="l" latinLnBrk="1">
              <a:lnSpc>
                <a:spcPct val="120000"/>
              </a:lnSpc>
              <a:spcAft>
                <a:spcPts val="600"/>
              </a:spcAft>
            </a:pPr>
            <a:r>
              <a:rPr lang="en-US" altLang="zh-CN" sz="2800" b="1" i="0">
                <a:latin typeface="Times New Roman" panose="02020603050405020304" charset="0"/>
                <a:ea typeface="黑体" panose="02010609060101010101" charset="-122"/>
                <a:cs typeface="Times New Roman" panose="02020603050405020304" charset="0"/>
              </a:rPr>
              <a:t>5. </a:t>
            </a:r>
            <a:r>
              <a:rPr lang="zh-CN" altLang="en-US" sz="2800" b="1" i="0">
                <a:latin typeface="Times New Roman" panose="02020603050405020304" charset="0"/>
                <a:ea typeface="黑体" panose="02010609060101010101" charset="-122"/>
                <a:cs typeface="Times New Roman" panose="02020603050405020304" charset="0"/>
              </a:rPr>
              <a:t>植树节当天，学校组织师生进行义务植树活动，小明将如图所示的一桶水</a:t>
            </a:r>
            <a:r>
              <a:rPr sz="2800" b="1" i="0">
                <a:latin typeface="Times New Roman" panose="02020603050405020304" charset="0"/>
                <a:ea typeface="黑体" panose="02010609060101010101" charset="-122"/>
                <a:cs typeface="Times New Roman" panose="02020603050405020304" charset="0"/>
              </a:rPr>
              <a:t>匀速提升至距离地面0.2 m</a:t>
            </a:r>
            <a:r>
              <a:rPr lang="zh-CN" altLang="en-US" sz="2800" b="1" i="0">
                <a:latin typeface="Times New Roman" panose="02020603050405020304" charset="0"/>
                <a:ea typeface="黑体" panose="02010609060101010101" charset="-122"/>
                <a:cs typeface="Times New Roman" panose="02020603050405020304" charset="0"/>
              </a:rPr>
              <a:t>后，沿水平地面匀速行走</a:t>
            </a:r>
            <a:r>
              <a:rPr lang="en-US" altLang="zh-CN" sz="2800" b="1" i="0">
                <a:latin typeface="Times New Roman" panose="02020603050405020304" charset="0"/>
                <a:ea typeface="黑体" panose="02010609060101010101" charset="-122"/>
                <a:cs typeface="Times New Roman" panose="02020603050405020304" charset="0"/>
              </a:rPr>
              <a:t>60 m</a:t>
            </a:r>
            <a:r>
              <a:rPr lang="zh-CN" altLang="en-US" sz="2800" b="1" i="0">
                <a:latin typeface="Times New Roman" panose="02020603050405020304" charset="0"/>
                <a:ea typeface="黑体" panose="02010609060101010101" charset="-122"/>
                <a:cs typeface="Times New Roman" panose="02020603050405020304" charset="0"/>
              </a:rPr>
              <a:t>处对刚栽的树浇水，水和水桶的总质量为</a:t>
            </a:r>
            <a:r>
              <a:rPr lang="en-US" altLang="zh-CN" sz="2800" b="1" i="0">
                <a:latin typeface="Times New Roman" panose="02020603050405020304" charset="0"/>
                <a:ea typeface="黑体" panose="02010609060101010101" charset="-122"/>
                <a:cs typeface="Times New Roman" panose="02020603050405020304" charset="0"/>
              </a:rPr>
              <a:t>5 kg. </a:t>
            </a:r>
            <a:r>
              <a:rPr lang="en-US" altLang="zh-CN" sz="2800" b="1">
                <a:latin typeface="Times New Roman" panose="02020603050405020304" charset="0"/>
                <a:ea typeface="黑体" panose="02010609060101010101" charset="-122"/>
                <a:cs typeface="Times New Roman" panose="02020603050405020304" charset="0"/>
                <a:sym typeface="+mn-ea"/>
              </a:rPr>
              <a:t>(</a:t>
            </a:r>
            <a:r>
              <a:rPr sz="2800" b="1" i="1">
                <a:latin typeface="Times New Roman" panose="02020603050405020304" charset="0"/>
                <a:ea typeface="黑体" panose="02010609060101010101" charset="-122"/>
                <a:cs typeface="Times New Roman" panose="02020603050405020304" charset="0"/>
                <a:sym typeface="+mn-ea"/>
              </a:rPr>
              <a:t>g</a:t>
            </a:r>
            <a:r>
              <a:rPr sz="2800" b="1">
                <a:latin typeface="Times New Roman" panose="02020603050405020304" charset="0"/>
                <a:ea typeface="黑体" panose="02010609060101010101" charset="-122"/>
                <a:cs typeface="Times New Roman" panose="02020603050405020304" charset="0"/>
                <a:sym typeface="+mn-ea"/>
              </a:rPr>
              <a:t>取10 N/kg</a:t>
            </a:r>
            <a:r>
              <a:rPr lang="en-US" altLang="zh-CN" sz="2800" b="1">
                <a:latin typeface="Times New Roman" panose="02020603050405020304" charset="0"/>
                <a:ea typeface="黑体" panose="02010609060101010101" charset="-122"/>
                <a:cs typeface="Times New Roman" panose="02020603050405020304" charset="0"/>
                <a:sym typeface="+mn-ea"/>
              </a:rPr>
              <a:t>)</a:t>
            </a:r>
            <a:endParaRPr lang="en-US" altLang="zh-CN" sz="2800" b="1" i="0">
              <a:latin typeface="Times New Roman" panose="02020603050405020304" charset="0"/>
              <a:ea typeface="黑体" panose="02010609060101010101" charset="-122"/>
              <a:cs typeface="Times New Roman" panose="02020603050405020304" charset="0"/>
            </a:endParaRPr>
          </a:p>
          <a:p>
            <a:pPr marL="0" indent="0" algn="l" latinLnBrk="1">
              <a:lnSpc>
                <a:spcPct val="120000"/>
              </a:lnSpc>
              <a:spcAft>
                <a:spcPts val="600"/>
              </a:spcAft>
            </a:pPr>
            <a:r>
              <a:rPr lang="zh-CN" altLang="en-US" sz="2800" b="1" i="0">
                <a:latin typeface="Times New Roman" panose="02020603050405020304" charset="0"/>
                <a:ea typeface="黑体" panose="02010609060101010101" charset="-122"/>
                <a:cs typeface="Times New Roman" panose="02020603050405020304" charset="0"/>
              </a:rPr>
              <a:t>求：</a:t>
            </a:r>
            <a:r>
              <a:rPr lang="en-US" altLang="zh-CN" sz="2800" b="1" i="0">
                <a:latin typeface="Times New Roman" panose="02020603050405020304" charset="0"/>
                <a:ea typeface="黑体" panose="02010609060101010101" charset="-122"/>
                <a:cs typeface="Times New Roman" panose="02020603050405020304" charset="0"/>
              </a:rPr>
              <a:t>(1)</a:t>
            </a:r>
            <a:r>
              <a:rPr lang="zh-CN" altLang="en-US" sz="2800" b="1" i="0">
                <a:latin typeface="Times New Roman" panose="02020603050405020304" charset="0"/>
                <a:ea typeface="黑体" panose="02010609060101010101" charset="-122"/>
                <a:cs typeface="Times New Roman" panose="02020603050405020304" charset="0"/>
              </a:rPr>
              <a:t>小明在将水桶提起的过程中对水桶做的功.</a:t>
            </a:r>
            <a:endParaRPr lang="zh-CN" altLang="en-US" sz="2800" b="1">
              <a:latin typeface="Times New Roman" panose="02020603050405020304" charset="0"/>
              <a:ea typeface="黑体" panose="02010609060101010101" charset="-122"/>
              <a:cs typeface="Times New Roman" panose="02020603050405020304" charset="0"/>
            </a:endParaRPr>
          </a:p>
        </p:txBody>
      </p:sp>
      <p:pic>
        <p:nvPicPr>
          <p:cNvPr id="3" name="图片 2" title=""/>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9676130" y="3340735"/>
            <a:ext cx="1454150" cy="2312670"/>
          </a:xfrm>
          <a:prstGeom prst="rect">
            <a:avLst/>
          </a:prstGeom>
        </p:spPr>
      </p:pic>
      <p:sp>
        <p:nvSpPr>
          <p:cNvPr id="4" name="文本框 3" title=""/>
          <p:cNvSpPr txBox="1"/>
          <p:nvPr/>
        </p:nvSpPr>
        <p:spPr>
          <a:xfrm>
            <a:off x="389255" y="2749550"/>
            <a:ext cx="9127490" cy="1641475"/>
          </a:xfrm>
          <a:prstGeom prst="rect">
            <a:avLst/>
          </a:prstGeom>
        </p:spPr>
        <p:txBody>
          <a:bodyPr wrap="square">
            <a:spAutoFit/>
          </a:bodyPr>
          <a:lstStyle/>
          <a:p>
            <a:pPr marL="0" indent="0" algn="l">
              <a:lnSpc>
                <a:spcPct val="120000"/>
              </a:lnSpc>
            </a:pPr>
            <a:r>
              <a:rPr lang="zh-CN" altLang="en-US" sz="2800" b="1" i="0">
                <a:solidFill>
                  <a:srgbClr val="FF0000"/>
                </a:solidFill>
                <a:latin typeface="Times New Roman" panose="02020603050405020304" charset="0"/>
                <a:ea typeface="黑体" panose="02010609060101010101" charset="-122"/>
                <a:cs typeface="Times New Roman" panose="02020603050405020304" charset="0"/>
              </a:rPr>
              <a:t>解：</a:t>
            </a:r>
            <a:r>
              <a:rPr lang="en-US" altLang="zh-CN" sz="2800" b="1" i="0">
                <a:solidFill>
                  <a:srgbClr val="FF0000"/>
                </a:solidFill>
                <a:latin typeface="Times New Roman" panose="02020603050405020304" charset="0"/>
                <a:ea typeface="黑体" panose="02010609060101010101" charset="-122"/>
                <a:cs typeface="Times New Roman" panose="02020603050405020304" charset="0"/>
              </a:rPr>
              <a:t>(1)</a:t>
            </a:r>
            <a:r>
              <a:rPr lang="zh-CN" altLang="en-US" sz="2800" b="1" i="0">
                <a:solidFill>
                  <a:srgbClr val="FF0000"/>
                </a:solidFill>
                <a:latin typeface="Times New Roman" panose="02020603050405020304" charset="0"/>
                <a:ea typeface="黑体" panose="02010609060101010101" charset="-122"/>
                <a:cs typeface="Times New Roman" panose="02020603050405020304" charset="0"/>
              </a:rPr>
              <a:t>提水时手对水桶的拉力</a:t>
            </a:r>
            <a:endParaRPr lang="zh-CN" altLang="en-US" sz="2800" b="1" i="0">
              <a:solidFill>
                <a:srgbClr val="FF0000"/>
              </a:solidFill>
              <a:latin typeface="Times New Roman" panose="02020603050405020304" charset="0"/>
              <a:ea typeface="黑体" panose="02010609060101010101" charset="-122"/>
              <a:cs typeface="Times New Roman" panose="02020603050405020304" charset="0"/>
            </a:endParaRPr>
          </a:p>
          <a:p>
            <a:pPr marL="0" indent="0" algn="l">
              <a:lnSpc>
                <a:spcPct val="120000"/>
              </a:lnSpc>
            </a:pPr>
            <a:r>
              <a:rPr lang="en-US" altLang="zh-CN" sz="2800" b="1" i="1">
                <a:solidFill>
                  <a:srgbClr val="FF0000"/>
                </a:solidFill>
                <a:latin typeface="Times New Roman" panose="02020603050405020304" charset="0"/>
                <a:ea typeface="黑体" panose="02010609060101010101" charset="-122"/>
                <a:cs typeface="Times New Roman" panose="02020603050405020304" charset="0"/>
              </a:rPr>
              <a:t>F</a:t>
            </a:r>
            <a:r>
              <a:rPr lang="zh-CN" altLang="en-US" sz="2800" b="1" i="0">
                <a:solidFill>
                  <a:srgbClr val="FF0000"/>
                </a:solidFill>
                <a:latin typeface="Times New Roman" panose="02020603050405020304" charset="0"/>
                <a:ea typeface="黑体" panose="02010609060101010101" charset="-122"/>
                <a:cs typeface="Times New Roman" panose="02020603050405020304" charset="0"/>
              </a:rPr>
              <a:t>＝</a:t>
            </a:r>
            <a:r>
              <a:rPr lang="en-US" altLang="zh-CN" sz="2800" b="1" i="1">
                <a:solidFill>
                  <a:srgbClr val="FF0000"/>
                </a:solidFill>
                <a:latin typeface="Times New Roman" panose="02020603050405020304" charset="0"/>
                <a:ea typeface="黑体" panose="02010609060101010101" charset="-122"/>
                <a:cs typeface="Times New Roman" panose="02020603050405020304" charset="0"/>
              </a:rPr>
              <a:t>G</a:t>
            </a:r>
            <a:r>
              <a:rPr lang="zh-CN" altLang="en-US" sz="2800" b="1" i="0" baseline="-25000">
                <a:solidFill>
                  <a:srgbClr val="FF0000"/>
                </a:solidFill>
                <a:latin typeface="Times New Roman" panose="02020603050405020304" charset="0"/>
                <a:ea typeface="黑体" panose="02010609060101010101" charset="-122"/>
                <a:cs typeface="Times New Roman" panose="02020603050405020304" charset="0"/>
              </a:rPr>
              <a:t>总</a:t>
            </a:r>
            <a:r>
              <a:rPr lang="zh-CN" altLang="en-US" sz="2800" b="1" i="0">
                <a:solidFill>
                  <a:srgbClr val="FF0000"/>
                </a:solidFill>
                <a:latin typeface="Times New Roman" panose="02020603050405020304" charset="0"/>
                <a:ea typeface="黑体" panose="02010609060101010101" charset="-122"/>
                <a:cs typeface="Times New Roman" panose="02020603050405020304" charset="0"/>
              </a:rPr>
              <a:t>＝</a:t>
            </a:r>
            <a:r>
              <a:rPr lang="en-US" altLang="zh-CN" sz="2800" b="1" i="1">
                <a:solidFill>
                  <a:srgbClr val="FF0000"/>
                </a:solidFill>
                <a:latin typeface="Times New Roman" panose="02020603050405020304" charset="0"/>
                <a:ea typeface="黑体" panose="02010609060101010101" charset="-122"/>
                <a:cs typeface="Times New Roman" panose="02020603050405020304" charset="0"/>
              </a:rPr>
              <a:t>m</a:t>
            </a:r>
            <a:r>
              <a:rPr lang="zh-CN" altLang="en-US" sz="2800" b="1" i="0" baseline="-25000">
                <a:solidFill>
                  <a:srgbClr val="FF0000"/>
                </a:solidFill>
                <a:latin typeface="Times New Roman" panose="02020603050405020304" charset="0"/>
                <a:ea typeface="黑体" panose="02010609060101010101" charset="-122"/>
                <a:cs typeface="Times New Roman" panose="02020603050405020304" charset="0"/>
              </a:rPr>
              <a:t>总</a:t>
            </a:r>
            <a:r>
              <a:rPr lang="en-US" altLang="zh-CN" sz="2800" b="1" i="1">
                <a:solidFill>
                  <a:srgbClr val="FF0000"/>
                </a:solidFill>
                <a:latin typeface="Times New Roman" panose="02020603050405020304" charset="0"/>
                <a:ea typeface="黑体" panose="02010609060101010101" charset="-122"/>
                <a:cs typeface="Times New Roman" panose="02020603050405020304" charset="0"/>
              </a:rPr>
              <a:t>g</a:t>
            </a:r>
            <a:r>
              <a:rPr lang="zh-CN" altLang="en-US" sz="2800" b="1" i="0">
                <a:solidFill>
                  <a:srgbClr val="FF0000"/>
                </a:solidFill>
                <a:latin typeface="Times New Roman" panose="02020603050405020304" charset="0"/>
                <a:ea typeface="黑体" panose="02010609060101010101" charset="-122"/>
                <a:cs typeface="Times New Roman" panose="02020603050405020304" charset="0"/>
              </a:rPr>
              <a:t>＝</a:t>
            </a:r>
            <a:r>
              <a:rPr lang="en-US" altLang="zh-CN" sz="2800" b="1" i="0">
                <a:solidFill>
                  <a:srgbClr val="FF0000"/>
                </a:solidFill>
                <a:latin typeface="Times New Roman" panose="02020603050405020304" charset="0"/>
                <a:ea typeface="黑体" panose="02010609060101010101" charset="-122"/>
                <a:cs typeface="Times New Roman" panose="02020603050405020304" charset="0"/>
              </a:rPr>
              <a:t>5 kg×10 N/kg</a:t>
            </a:r>
            <a:r>
              <a:rPr lang="zh-CN" altLang="en-US" sz="2800" b="1" i="0">
                <a:solidFill>
                  <a:srgbClr val="FF0000"/>
                </a:solidFill>
                <a:latin typeface="Times New Roman" panose="02020603050405020304" charset="0"/>
                <a:ea typeface="黑体" panose="02010609060101010101" charset="-122"/>
                <a:cs typeface="Times New Roman" panose="02020603050405020304" charset="0"/>
              </a:rPr>
              <a:t>＝</a:t>
            </a:r>
            <a:r>
              <a:rPr lang="en-US" altLang="zh-CN" sz="2800" b="1" i="0">
                <a:solidFill>
                  <a:srgbClr val="FF0000"/>
                </a:solidFill>
                <a:latin typeface="Times New Roman" panose="02020603050405020304" charset="0"/>
                <a:ea typeface="黑体" panose="02010609060101010101" charset="-122"/>
                <a:cs typeface="Times New Roman" panose="02020603050405020304" charset="0"/>
              </a:rPr>
              <a:t>50 N</a:t>
            </a:r>
            <a:endParaRPr lang="en-US" altLang="zh-CN" sz="2800" b="1" i="0">
              <a:solidFill>
                <a:srgbClr val="FF0000"/>
              </a:solidFill>
              <a:latin typeface="Times New Roman" panose="02020603050405020304" charset="0"/>
              <a:ea typeface="黑体" panose="02010609060101010101" charset="-122"/>
              <a:cs typeface="Times New Roman" panose="02020603050405020304" charset="0"/>
            </a:endParaRPr>
          </a:p>
          <a:p>
            <a:pPr marL="0" indent="0" algn="l" latinLnBrk="1">
              <a:lnSpc>
                <a:spcPct val="120000"/>
              </a:lnSpc>
              <a:spcAft>
                <a:spcPts val="600"/>
              </a:spcAft>
            </a:pPr>
            <a:r>
              <a:rPr lang="zh-CN" altLang="en-US" sz="2800" b="1">
                <a:solidFill>
                  <a:srgbClr val="FF0000"/>
                </a:solidFill>
                <a:latin typeface="Times New Roman" panose="02020603050405020304" charset="0"/>
                <a:ea typeface="黑体" panose="02010609060101010101" charset="-122"/>
                <a:cs typeface="Times New Roman" panose="02020603050405020304" charset="0"/>
                <a:sym typeface="+mn-ea"/>
              </a:rPr>
              <a:t>提水过程中对水桶做的功</a:t>
            </a:r>
            <a:r>
              <a:rPr lang="en-US" altLang="zh-CN" sz="2800" b="1" i="1">
                <a:solidFill>
                  <a:srgbClr val="FF0000"/>
                </a:solidFill>
                <a:latin typeface="Times New Roman" panose="02020603050405020304" charset="0"/>
                <a:ea typeface="黑体" panose="02010609060101010101" charset="-122"/>
                <a:cs typeface="Times New Roman" panose="02020603050405020304" charset="0"/>
              </a:rPr>
              <a:t>W</a:t>
            </a:r>
            <a:r>
              <a:rPr lang="zh-CN" altLang="en-US" sz="2800" b="1" i="0">
                <a:solidFill>
                  <a:srgbClr val="FF0000"/>
                </a:solidFill>
                <a:latin typeface="Times New Roman" panose="02020603050405020304" charset="0"/>
                <a:ea typeface="黑体" panose="02010609060101010101" charset="-122"/>
                <a:cs typeface="Times New Roman" panose="02020603050405020304" charset="0"/>
              </a:rPr>
              <a:t>＝</a:t>
            </a:r>
            <a:r>
              <a:rPr lang="en-US" altLang="zh-CN" sz="2800" b="1" i="1">
                <a:solidFill>
                  <a:srgbClr val="FF0000"/>
                </a:solidFill>
                <a:latin typeface="Times New Roman" panose="02020603050405020304" charset="0"/>
                <a:ea typeface="黑体" panose="02010609060101010101" charset="-122"/>
                <a:cs typeface="Times New Roman" panose="02020603050405020304" charset="0"/>
              </a:rPr>
              <a:t>Fs</a:t>
            </a:r>
            <a:r>
              <a:rPr lang="zh-CN" altLang="en-US" sz="2800" b="1" i="0">
                <a:solidFill>
                  <a:srgbClr val="FF0000"/>
                </a:solidFill>
                <a:latin typeface="Times New Roman" panose="02020603050405020304" charset="0"/>
                <a:ea typeface="黑体" panose="02010609060101010101" charset="-122"/>
                <a:cs typeface="Times New Roman" panose="02020603050405020304" charset="0"/>
              </a:rPr>
              <a:t>＝</a:t>
            </a:r>
            <a:r>
              <a:rPr lang="en-US" altLang="zh-CN" sz="2800" b="1" i="0">
                <a:solidFill>
                  <a:srgbClr val="FF0000"/>
                </a:solidFill>
                <a:latin typeface="Times New Roman" panose="02020603050405020304" charset="0"/>
                <a:ea typeface="黑体" panose="02010609060101010101" charset="-122"/>
                <a:cs typeface="Times New Roman" panose="02020603050405020304" charset="0"/>
              </a:rPr>
              <a:t>50 N×0.2 m</a:t>
            </a:r>
            <a:r>
              <a:rPr lang="zh-CN" altLang="en-US" sz="2800" b="1" i="0">
                <a:solidFill>
                  <a:srgbClr val="FF0000"/>
                </a:solidFill>
                <a:latin typeface="Times New Roman" panose="02020603050405020304" charset="0"/>
                <a:ea typeface="黑体" panose="02010609060101010101" charset="-122"/>
                <a:cs typeface="Times New Roman" panose="02020603050405020304" charset="0"/>
              </a:rPr>
              <a:t>＝</a:t>
            </a:r>
            <a:r>
              <a:rPr lang="en-US" altLang="zh-CN" sz="2800" b="1" i="0">
                <a:solidFill>
                  <a:srgbClr val="FF0000"/>
                </a:solidFill>
                <a:latin typeface="Times New Roman" panose="02020603050405020304" charset="0"/>
                <a:ea typeface="黑体" panose="02010609060101010101" charset="-122"/>
                <a:cs typeface="Times New Roman" panose="02020603050405020304" charset="0"/>
              </a:rPr>
              <a:t>10 J</a:t>
            </a:r>
            <a:endParaRPr lang="en-US" altLang="zh-CN" sz="2800" b="1" i="0">
              <a:solidFill>
                <a:srgbClr val="FF0000"/>
              </a:solidFill>
              <a:latin typeface="Times New Roman" panose="02020603050405020304" charset="0"/>
              <a:ea typeface="黑体" panose="02010609060101010101" charset="-122"/>
              <a:cs typeface="Times New Roman" panose="02020603050405020304" charset="0"/>
            </a:endParaRPr>
          </a:p>
        </p:txBody>
      </p:sp>
      <p:sp>
        <p:nvSpPr>
          <p:cNvPr id="7" name="圆角矩形标注 6" title=""/>
          <p:cNvSpPr/>
          <p:nvPr/>
        </p:nvSpPr>
        <p:spPr>
          <a:xfrm>
            <a:off x="1906905" y="1220470"/>
            <a:ext cx="3348000" cy="48514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ea typeface="黑体" panose="02010609060101010101" charset="-122"/>
              <a:cs typeface="Times New Roman" panose="02020603050405020304" charset="0"/>
            </a:endParaRPr>
          </a:p>
        </p:txBody>
      </p:sp>
      <p:sp>
        <p:nvSpPr>
          <p:cNvPr id="5" name="圆角矩形标注 4" title=""/>
          <p:cNvSpPr/>
          <p:nvPr/>
        </p:nvSpPr>
        <p:spPr>
          <a:xfrm>
            <a:off x="5916930" y="1220470"/>
            <a:ext cx="4012565" cy="48514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ea typeface="黑体" panose="02010609060101010101" charset="-122"/>
              <a:cs typeface="Times New Roman" panose="02020603050405020304" charset="0"/>
            </a:endParaRPr>
          </a:p>
        </p:txBody>
      </p:sp>
      <p:sp>
        <p:nvSpPr>
          <p:cNvPr id="6" name="文本框 5" title=""/>
          <p:cNvSpPr txBox="1"/>
          <p:nvPr/>
        </p:nvSpPr>
        <p:spPr>
          <a:xfrm>
            <a:off x="389255" y="4780915"/>
            <a:ext cx="11504930" cy="1795780"/>
          </a:xfrm>
          <a:prstGeom prst="rect">
            <a:avLst/>
          </a:prstGeom>
          <a:noFill/>
        </p:spPr>
        <p:txBody>
          <a:bodyPr wrap="square" rtlCol="0">
            <a:spAutoFit/>
          </a:bodyPr>
          <a:lstStyle/>
          <a:p>
            <a:pPr marL="0" indent="0" algn="l" latinLnBrk="1">
              <a:lnSpc>
                <a:spcPct val="120000"/>
              </a:lnSpc>
              <a:spcAft>
                <a:spcPts val="600"/>
              </a:spcAft>
            </a:pPr>
            <a:r>
              <a:rPr lang="en-US" altLang="zh-CN" sz="2800" b="1">
                <a:solidFill>
                  <a:srgbClr val="FF0000"/>
                </a:solidFill>
                <a:latin typeface="Times New Roman" panose="02020603050405020304" charset="0"/>
                <a:ea typeface="黑体" panose="02010609060101010101" charset="-122"/>
                <a:cs typeface="Times New Roman" panose="02020603050405020304" charset="0"/>
                <a:sym typeface="+mn-ea"/>
              </a:rPr>
              <a:t>(2)</a:t>
            </a:r>
            <a:r>
              <a:rPr lang="zh-CN" altLang="en-US" sz="2800" b="1">
                <a:solidFill>
                  <a:srgbClr val="FF0000"/>
                </a:solidFill>
                <a:latin typeface="Times New Roman" panose="02020603050405020304" charset="0"/>
                <a:ea typeface="黑体" panose="02010609060101010101" charset="-122"/>
                <a:cs typeface="Times New Roman" panose="02020603050405020304" charset="0"/>
                <a:sym typeface="+mn-ea"/>
              </a:rPr>
              <a:t>人对水桶的力方向竖直向上，水桶在水平方向上</a:t>
            </a:r>
            <a:endParaRPr lang="zh-CN" altLang="en-US" sz="2800" b="1">
              <a:solidFill>
                <a:srgbClr val="FF0000"/>
              </a:solidFill>
              <a:latin typeface="Times New Roman" panose="02020603050405020304" charset="0"/>
              <a:ea typeface="黑体" panose="02010609060101010101" charset="-122"/>
              <a:cs typeface="Times New Roman" panose="02020603050405020304" charset="0"/>
              <a:sym typeface="+mn-ea"/>
            </a:endParaRPr>
          </a:p>
          <a:p>
            <a:pPr marL="0" indent="0" algn="l" latinLnBrk="1">
              <a:lnSpc>
                <a:spcPct val="120000"/>
              </a:lnSpc>
              <a:spcAft>
                <a:spcPts val="600"/>
              </a:spcAft>
            </a:pPr>
            <a:r>
              <a:rPr lang="zh-CN" altLang="en-US" sz="2800" b="1">
                <a:solidFill>
                  <a:srgbClr val="FF0000"/>
                </a:solidFill>
                <a:latin typeface="Times New Roman" panose="02020603050405020304" charset="0"/>
                <a:ea typeface="黑体" panose="02010609060101010101" charset="-122"/>
                <a:cs typeface="Times New Roman" panose="02020603050405020304" charset="0"/>
                <a:sym typeface="+mn-ea"/>
              </a:rPr>
              <a:t>移动了</a:t>
            </a:r>
            <a:r>
              <a:rPr lang="en-US" altLang="zh-CN" sz="2800" b="1">
                <a:solidFill>
                  <a:srgbClr val="FF0000"/>
                </a:solidFill>
                <a:latin typeface="Times New Roman" panose="02020603050405020304" charset="0"/>
                <a:ea typeface="黑体" panose="02010609060101010101" charset="-122"/>
                <a:cs typeface="Times New Roman" panose="02020603050405020304" charset="0"/>
                <a:sym typeface="+mn-ea"/>
              </a:rPr>
              <a:t>60 m</a:t>
            </a:r>
            <a:r>
              <a:rPr lang="zh-CN" altLang="en-US" sz="2800" b="1">
                <a:solidFill>
                  <a:srgbClr val="FF0000"/>
                </a:solidFill>
                <a:latin typeface="Times New Roman" panose="02020603050405020304" charset="0"/>
                <a:ea typeface="黑体" panose="02010609060101010101" charset="-122"/>
                <a:cs typeface="Times New Roman" panose="02020603050405020304" charset="0"/>
                <a:sym typeface="+mn-ea"/>
              </a:rPr>
              <a:t>，但在竖直方向上没有移动距离，即</a:t>
            </a:r>
            <a:r>
              <a:rPr lang="zh-CN" altLang="en-US" sz="2800" b="1" i="1">
                <a:solidFill>
                  <a:srgbClr val="FF0000"/>
                </a:solidFill>
                <a:latin typeface="Times New Roman" panose="02020603050405020304" charset="0"/>
                <a:ea typeface="黑体" panose="02010609060101010101" charset="-122"/>
                <a:cs typeface="Times New Roman" panose="02020603050405020304" charset="0"/>
                <a:sym typeface="+mn-ea"/>
              </a:rPr>
              <a:t>s'</a:t>
            </a:r>
            <a:r>
              <a:rPr lang="zh-CN" altLang="en-US" sz="2800" b="1">
                <a:solidFill>
                  <a:srgbClr val="FF0000"/>
                </a:solidFill>
                <a:latin typeface="Times New Roman" panose="02020603050405020304" charset="0"/>
                <a:ea typeface="黑体" panose="02010609060101010101" charset="-122"/>
                <a:cs typeface="Times New Roman" panose="02020603050405020304" charset="0"/>
                <a:sym typeface="+mn-ea"/>
              </a:rPr>
              <a:t>＝</a:t>
            </a:r>
            <a:r>
              <a:rPr lang="en-US" altLang="zh-CN" sz="2800" b="1">
                <a:solidFill>
                  <a:srgbClr val="FF0000"/>
                </a:solidFill>
                <a:latin typeface="Times New Roman" panose="02020603050405020304" charset="0"/>
                <a:ea typeface="黑体" panose="02010609060101010101" charset="-122"/>
                <a:cs typeface="Times New Roman" panose="02020603050405020304" charset="0"/>
                <a:sym typeface="+mn-ea"/>
              </a:rPr>
              <a:t>0. </a:t>
            </a:r>
            <a:endParaRPr lang="en-US" altLang="zh-CN" sz="2800" b="1">
              <a:solidFill>
                <a:srgbClr val="FF0000"/>
              </a:solidFill>
              <a:latin typeface="Times New Roman" panose="02020603050405020304" charset="0"/>
              <a:ea typeface="黑体" panose="02010609060101010101" charset="-122"/>
              <a:cs typeface="Times New Roman" panose="02020603050405020304" charset="0"/>
              <a:sym typeface="+mn-ea"/>
            </a:endParaRPr>
          </a:p>
          <a:p>
            <a:pPr marL="0" indent="0" algn="l" latinLnBrk="1">
              <a:lnSpc>
                <a:spcPct val="120000"/>
              </a:lnSpc>
              <a:spcAft>
                <a:spcPts val="600"/>
              </a:spcAft>
            </a:pPr>
            <a:r>
              <a:rPr sz="2800" b="1">
                <a:solidFill>
                  <a:srgbClr val="FF0000"/>
                </a:solidFill>
                <a:latin typeface="Times New Roman" panose="02020603050405020304" charset="0"/>
                <a:ea typeface="黑体" panose="02010609060101010101" charset="-122"/>
                <a:cs typeface="Times New Roman" panose="02020603050405020304" charset="0"/>
                <a:sym typeface="+mn-ea"/>
              </a:rPr>
              <a:t>所以小明在地面水平行走时对水桶做的功</a:t>
            </a:r>
            <a:r>
              <a:rPr sz="2800" b="1" i="1">
                <a:solidFill>
                  <a:srgbClr val="FF0000"/>
                </a:solidFill>
                <a:latin typeface="Times New Roman" panose="02020603050405020304" charset="0"/>
                <a:ea typeface="黑体" panose="02010609060101010101" charset="-122"/>
                <a:cs typeface="Times New Roman" panose="02020603050405020304" charset="0"/>
                <a:sym typeface="+mn-ea"/>
              </a:rPr>
              <a:t>W'</a:t>
            </a:r>
            <a:r>
              <a:rPr sz="2800" b="1">
                <a:solidFill>
                  <a:srgbClr val="FF0000"/>
                </a:solidFill>
                <a:latin typeface="Times New Roman" panose="02020603050405020304" charset="0"/>
                <a:ea typeface="黑体" panose="02010609060101010101" charset="-122"/>
                <a:cs typeface="Times New Roman" panose="02020603050405020304" charset="0"/>
                <a:sym typeface="+mn-ea"/>
              </a:rPr>
              <a:t>=</a:t>
            </a:r>
            <a:r>
              <a:rPr sz="2800" b="1" i="1">
                <a:solidFill>
                  <a:srgbClr val="FF0000"/>
                </a:solidFill>
                <a:latin typeface="Times New Roman" panose="02020603050405020304" charset="0"/>
                <a:ea typeface="黑体" panose="02010609060101010101" charset="-122"/>
                <a:cs typeface="Times New Roman" panose="02020603050405020304" charset="0"/>
                <a:sym typeface="+mn-ea"/>
              </a:rPr>
              <a:t>Fs'</a:t>
            </a:r>
            <a:r>
              <a:rPr sz="2800" b="1">
                <a:solidFill>
                  <a:srgbClr val="FF0000"/>
                </a:solidFill>
                <a:latin typeface="Times New Roman" panose="02020603050405020304" charset="0"/>
                <a:ea typeface="黑体" panose="02010609060101010101" charset="-122"/>
                <a:cs typeface="Times New Roman" panose="02020603050405020304" charset="0"/>
                <a:sym typeface="+mn-ea"/>
              </a:rPr>
              <a:t>=0</a:t>
            </a:r>
            <a:endParaRPr sz="2800" b="1">
              <a:solidFill>
                <a:srgbClr val="FF0000"/>
              </a:solidFill>
              <a:latin typeface="Times New Roman" panose="02020603050405020304" charset="0"/>
              <a:ea typeface="黑体" panose="02010609060101010101" charset="-122"/>
              <a:cs typeface="Times New Roman" panose="02020603050405020304" charset="0"/>
              <a:sym typeface="+mn-ea"/>
            </a:endParaRPr>
          </a:p>
        </p:txBody>
      </p:sp>
      <p:sp>
        <p:nvSpPr>
          <p:cNvPr id="11" name="文本框 10" title=""/>
          <p:cNvSpPr txBox="1"/>
          <p:nvPr/>
        </p:nvSpPr>
        <p:spPr>
          <a:xfrm>
            <a:off x="355600" y="4277995"/>
            <a:ext cx="8754745" cy="607695"/>
          </a:xfrm>
          <a:prstGeom prst="rect">
            <a:avLst/>
          </a:prstGeom>
          <a:noFill/>
        </p:spPr>
        <p:txBody>
          <a:bodyPr wrap="square" rtlCol="0" anchor="t">
            <a:spAutoFit/>
          </a:bodyPr>
          <a:lstStyle/>
          <a:p>
            <a:pPr marL="0" indent="0" algn="l" latinLnBrk="1">
              <a:lnSpc>
                <a:spcPct val="120000"/>
              </a:lnSpc>
              <a:spcAft>
                <a:spcPts val="600"/>
              </a:spcAft>
            </a:pPr>
            <a:r>
              <a:rPr lang="en-US" altLang="zh-CN" sz="2800" b="1">
                <a:latin typeface="Times New Roman" panose="02020603050405020304" charset="0"/>
                <a:ea typeface="黑体" panose="02010609060101010101" charset="-122"/>
                <a:cs typeface="Times New Roman" panose="02020603050405020304" charset="0"/>
                <a:sym typeface="+mn-ea"/>
              </a:rPr>
              <a:t>(2)</a:t>
            </a:r>
            <a:r>
              <a:rPr lang="zh-CN" altLang="en-US" sz="2800" b="1">
                <a:latin typeface="Times New Roman" panose="02020603050405020304" charset="0"/>
                <a:ea typeface="黑体" panose="02010609060101010101" charset="-122"/>
                <a:cs typeface="Times New Roman" panose="02020603050405020304" charset="0"/>
                <a:sym typeface="+mn-ea"/>
              </a:rPr>
              <a:t>小明在水平地面行走时对水桶做的功.</a:t>
            </a:r>
            <a:endParaRPr lang="zh-CN" altLang="en-US" sz="2800" b="1">
              <a:latin typeface="Times New Roman" panose="02020603050405020304" charset="0"/>
              <a:ea typeface="黑体" panose="02010609060101010101" charset="-122"/>
              <a:cs typeface="Times New Roman" panose="02020603050405020304" charset="0"/>
              <a:sym typeface="+mn-ea"/>
            </a:endParaRPr>
          </a:p>
        </p:txBody>
      </p:sp>
      <p:sp>
        <p:nvSpPr>
          <p:cNvPr id="13" name="圆角矩形标注 12" title=""/>
          <p:cNvSpPr/>
          <p:nvPr/>
        </p:nvSpPr>
        <p:spPr>
          <a:xfrm>
            <a:off x="1906905" y="1766570"/>
            <a:ext cx="3869690" cy="485140"/>
          </a:xfrm>
          <a:prstGeom prst="wedgeRoundRectCallout">
            <a:avLst>
              <a:gd name="adj1" fmla="val -11453"/>
              <a:gd name="adj2" fmla="val 49844"/>
              <a:gd name="adj3" fmla="val 16667"/>
            </a:avLst>
          </a:prstGeom>
          <a:noFill/>
          <a:ln w="34925">
            <a:solidFill>
              <a:srgbClr val="C0000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latin typeface="Times New Roman" panose="02020603050405020304" charset="0"/>
              <a:ea typeface="黑体" panose="02010609060101010101"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500" fill="hold">
                                          <p:stCondLst>
                                            <p:cond delay="0"/>
                                          </p:stCondLst>
                                        </p:cTn>
                                        <p:tgtEl>
                                          <p:spTgt spid="7"/>
                                        </p:tgtEl>
                                        <p:attrNameLst>
                                          <p:attrName>style.visibility</p:attrName>
                                        </p:attrNameLst>
                                      </p:cBhvr>
                                      <p:to>
                                        <p:strVal val="visible"/>
                                      </p:to>
                                    </p:set>
                                    <p:animEffect transition="in" filter="wheel(1)">
                                      <p:cBhvr>
                                        <p:cTn id="7" dur="500"/>
                                        <p:tgtEl>
                                          <p:spTgt spid="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500" fill="hold">
                                          <p:stCondLst>
                                            <p:cond delay="0"/>
                                          </p:stCondLst>
                                        </p:cTn>
                                        <p:tgtEl>
                                          <p:spTgt spid="5"/>
                                        </p:tgtEl>
                                        <p:attrNameLst>
                                          <p:attrName>style.visibility</p:attrName>
                                        </p:attrNameLst>
                                      </p:cBhvr>
                                      <p:to>
                                        <p:strVal val="visible"/>
                                      </p:to>
                                    </p:set>
                                    <p:animEffect transition="in" filter="wheel(1)">
                                      <p:cBhvr>
                                        <p:cTn id="12" dur="500"/>
                                        <p:tgtEl>
                                          <p:spTgt spid="5"/>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500" fill="hold">
                                          <p:stCondLst>
                                            <p:cond delay="0"/>
                                          </p:stCondLst>
                                        </p:cTn>
                                        <p:tgtEl>
                                          <p:spTgt spid="13"/>
                                        </p:tgtEl>
                                        <p:attrNameLst>
                                          <p:attrName>style.visibility</p:attrName>
                                        </p:attrNameLst>
                                      </p:cBhvr>
                                      <p:to>
                                        <p:strVal val="visible"/>
                                      </p:to>
                                    </p:set>
                                    <p:animEffect transition="in" filter="wheel(1)">
                                      <p:cBhvr>
                                        <p:cTn id="17" dur="500"/>
                                        <p:tgtEl>
                                          <p:spTgt spid="1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childTnLst>
                                </p:cTn>
                              </p:par>
                            </p:childTnLst>
                          </p:cTn>
                        </p:par>
                      </p:childTnLst>
                    </p:cTn>
                  </p:par>
                  <p:par>
                    <p:cTn id="22" fill="hold" nodeType="clickPar">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5" grpId="0" animBg="1"/>
      <p:bldP spid="4" grpId="0"/>
      <p:bldP spid="6" grpId="0"/>
      <p:bldP spid="13" grpId="0" animBg="1"/>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19" name="椭圆 18" title=""/>
          <p:cNvSpPr/>
          <p:nvPr>
            <p:custDataLst>
              <p:tags r:id="rId2"/>
            </p:custDataLst>
          </p:nvPr>
        </p:nvSpPr>
        <p:spPr>
          <a:xfrm>
            <a:off x="1464310" y="1875790"/>
            <a:ext cx="2316480" cy="2228850"/>
          </a:xfrm>
          <a:prstGeom prst="ellipse">
            <a:avLst/>
          </a:prstGeom>
          <a:solidFill>
            <a:schemeClr val="accent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grpSp>
        <p:nvGrpSpPr>
          <p:cNvPr id="8" name="组合 7" title=""/>
          <p:cNvGrpSpPr/>
          <p:nvPr>
            <p:custDataLst>
              <p:tags r:id="rId3"/>
            </p:custDataLst>
          </p:nvPr>
        </p:nvGrpSpPr>
        <p:grpSpPr>
          <a:xfrm>
            <a:off x="4935220" y="1238250"/>
            <a:ext cx="4533900" cy="691515"/>
            <a:chOff x="8982" y="1722"/>
            <a:chExt cx="7140" cy="1089"/>
          </a:xfrm>
        </p:grpSpPr>
        <p:sp>
          <p:nvSpPr>
            <p:cNvPr id="4" name="文本框 61"/>
            <p:cNvSpPr txBox="1"/>
            <p:nvPr>
              <p:custDataLst>
                <p:tags r:id="rId4"/>
              </p:custDataLst>
            </p:nvPr>
          </p:nvSpPr>
          <p:spPr>
            <a:xfrm>
              <a:off x="9736" y="1722"/>
              <a:ext cx="6386" cy="1089"/>
            </a:xfrm>
            <a:prstGeom prst="rect">
              <a:avLst/>
            </a:prstGeom>
            <a:noFill/>
          </p:spPr>
          <p:txBody>
            <a:bodyPr wrap="square" rtlCol="0" anchor="ctr">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00000"/>
                </a:lnSpc>
                <a:spcBef>
                  <a:spcPct val="0"/>
                </a:spcBef>
                <a:spcAft>
                  <a:spcPts val="800"/>
                </a:spcAft>
                <a:buSzTx/>
                <a:buNone/>
              </a:pPr>
              <a:r>
                <a:rPr lang="zh-CN" altLang="en-US" sz="3000" b="1" u="none" spc="220">
                  <a:solidFill>
                    <a:srgbClr val="000000"/>
                  </a:solidFill>
                  <a:latin typeface="Times New Roman" panose="02020603050405020304" charset="0"/>
                  <a:ea typeface="黑体" panose="02010609060101010101" charset="-122"/>
                  <a:cs typeface="Times New Roman" panose="02020603050405020304" charset="0"/>
                  <a:sym typeface="+mn-ea"/>
                </a:rPr>
                <a:t>第一节</a:t>
              </a:r>
              <a:r>
                <a:rPr lang="en-US" altLang="zh-CN" sz="3000" b="1" u="none" spc="220">
                  <a:solidFill>
                    <a:srgbClr val="000000"/>
                  </a:solidFill>
                  <a:latin typeface="Times New Roman" panose="02020603050405020304" charset="0"/>
                  <a:ea typeface="黑体" panose="02010609060101010101" charset="-122"/>
                  <a:cs typeface="Times New Roman" panose="02020603050405020304" charset="0"/>
                  <a:sym typeface="+mn-ea"/>
                </a:rPr>
                <a:t>  </a:t>
              </a:r>
              <a:r>
                <a:rPr lang="zh-CN" altLang="en-US" sz="3000" b="1" u="none" spc="220">
                  <a:solidFill>
                    <a:srgbClr val="000000"/>
                  </a:solidFill>
                  <a:latin typeface="Times New Roman" panose="02020603050405020304" charset="0"/>
                  <a:ea typeface="黑体" panose="02010609060101010101" charset="-122"/>
                  <a:cs typeface="Times New Roman" panose="02020603050405020304" charset="0"/>
                  <a:sym typeface="+mn-ea"/>
                </a:rPr>
                <a:t>机械功</a:t>
              </a:r>
              <a:endParaRPr lang="zh-CN" altLang="en-US" sz="3000" b="1" u="none" spc="220">
                <a:solidFill>
                  <a:srgbClr val="000000"/>
                </a:solidFill>
                <a:latin typeface="Times New Roman" panose="02020603050405020304" charset="0"/>
                <a:ea typeface="黑体" panose="02010609060101010101" charset="-122"/>
                <a:cs typeface="Times New Roman" panose="02020603050405020304" charset="0"/>
                <a:sym typeface="+mn-ea"/>
              </a:endParaRPr>
            </a:p>
          </p:txBody>
        </p:sp>
        <p:sp>
          <p:nvSpPr>
            <p:cNvPr id="3" name="菱形 2"/>
            <p:cNvSpPr/>
            <p:nvPr>
              <p:custDataLst>
                <p:tags r:id="rId5"/>
              </p:custDataLst>
            </p:nvPr>
          </p:nvSpPr>
          <p:spPr>
            <a:xfrm>
              <a:off x="8982" y="2040"/>
              <a:ext cx="454" cy="454"/>
            </a:xfrm>
            <a:prstGeom prst="diamond">
              <a:avLst/>
            </a:prstGeom>
            <a:solidFill>
              <a:srgbClr val="0B5797"/>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grpSp>
      <p:grpSp>
        <p:nvGrpSpPr>
          <p:cNvPr id="9" name="组合 8" title=""/>
          <p:cNvGrpSpPr/>
          <p:nvPr>
            <p:custDataLst>
              <p:tags r:id="rId6"/>
            </p:custDataLst>
          </p:nvPr>
        </p:nvGrpSpPr>
        <p:grpSpPr>
          <a:xfrm>
            <a:off x="4935220" y="2208530"/>
            <a:ext cx="4423410" cy="691515"/>
            <a:chOff x="8982" y="3364"/>
            <a:chExt cx="6966" cy="1089"/>
          </a:xfrm>
        </p:grpSpPr>
        <p:sp>
          <p:nvSpPr>
            <p:cNvPr id="47" name="文本框 61"/>
            <p:cNvSpPr txBox="1"/>
            <p:nvPr>
              <p:custDataLst>
                <p:tags r:id="rId7"/>
              </p:custDataLst>
            </p:nvPr>
          </p:nvSpPr>
          <p:spPr>
            <a:xfrm>
              <a:off x="9736" y="3364"/>
              <a:ext cx="6212" cy="1089"/>
            </a:xfrm>
            <a:prstGeom prst="rect">
              <a:avLst/>
            </a:prstGeom>
            <a:noFill/>
          </p:spPr>
          <p:txBody>
            <a:bodyPr wrap="square"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00000"/>
                </a:lnSpc>
                <a:spcBef>
                  <a:spcPct val="0"/>
                </a:spcBef>
                <a:spcAft>
                  <a:spcPts val="800"/>
                </a:spcAft>
                <a:buSzTx/>
                <a:buNone/>
              </a:pPr>
              <a:r>
                <a:rPr lang="zh-CN" altLang="en-US" sz="3000" b="1" u="none" spc="220">
                  <a:solidFill>
                    <a:srgbClr val="000000"/>
                  </a:solidFill>
                  <a:latin typeface="Times New Roman" panose="02020603050405020304" charset="0"/>
                  <a:ea typeface="黑体" panose="02010609060101010101" charset="-122"/>
                  <a:cs typeface="Times New Roman" panose="02020603050405020304" charset="0"/>
                  <a:sym typeface="+mn-ea"/>
                </a:rPr>
                <a:t>第二节</a:t>
              </a:r>
              <a:r>
                <a:rPr lang="en-US" altLang="zh-CN" sz="3000" b="1" u="none" spc="220">
                  <a:solidFill>
                    <a:srgbClr val="000000"/>
                  </a:solidFill>
                  <a:latin typeface="Times New Roman" panose="02020603050405020304" charset="0"/>
                  <a:ea typeface="黑体" panose="02010609060101010101" charset="-122"/>
                  <a:cs typeface="Times New Roman" panose="02020603050405020304" charset="0"/>
                  <a:sym typeface="+mn-ea"/>
                </a:rPr>
                <a:t>  </a:t>
              </a:r>
              <a:r>
                <a:rPr lang="zh-CN" altLang="en-US" sz="3000" b="1" u="none" spc="220">
                  <a:solidFill>
                    <a:srgbClr val="000000"/>
                  </a:solidFill>
                  <a:latin typeface="Times New Roman" panose="02020603050405020304" charset="0"/>
                  <a:ea typeface="黑体" panose="02010609060101010101" charset="-122"/>
                  <a:cs typeface="Times New Roman" panose="02020603050405020304" charset="0"/>
                  <a:sym typeface="+mn-ea"/>
                </a:rPr>
                <a:t>功率</a:t>
              </a:r>
              <a:endParaRPr lang="en-US" altLang="zh-CN" sz="3000" b="1" u="none" spc="220">
                <a:solidFill>
                  <a:srgbClr val="000000"/>
                </a:solidFill>
                <a:latin typeface="Times New Roman" panose="02020603050405020304" charset="0"/>
                <a:ea typeface="黑体" panose="02010609060101010101" charset="-122"/>
                <a:cs typeface="Times New Roman" panose="02020603050405020304" charset="0"/>
                <a:sym typeface="+mn-ea"/>
              </a:endParaRPr>
            </a:p>
          </p:txBody>
        </p:sp>
        <p:sp>
          <p:nvSpPr>
            <p:cNvPr id="7" name="菱形 6"/>
            <p:cNvSpPr/>
            <p:nvPr>
              <p:custDataLst>
                <p:tags r:id="rId8"/>
              </p:custDataLst>
            </p:nvPr>
          </p:nvSpPr>
          <p:spPr>
            <a:xfrm>
              <a:off x="8982" y="3682"/>
              <a:ext cx="454" cy="453"/>
            </a:xfrm>
            <a:prstGeom prst="diamond">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grpSp>
      <p:grpSp>
        <p:nvGrpSpPr>
          <p:cNvPr id="11" name="组合 10" title=""/>
          <p:cNvGrpSpPr/>
          <p:nvPr>
            <p:custDataLst>
              <p:tags r:id="rId9"/>
            </p:custDataLst>
          </p:nvPr>
        </p:nvGrpSpPr>
        <p:grpSpPr>
          <a:xfrm>
            <a:off x="4935220" y="3178810"/>
            <a:ext cx="6474460" cy="691515"/>
            <a:chOff x="8982" y="5006"/>
            <a:chExt cx="10196" cy="1089"/>
          </a:xfrm>
        </p:grpSpPr>
        <p:sp>
          <p:nvSpPr>
            <p:cNvPr id="51" name="文本框 61"/>
            <p:cNvSpPr txBox="1"/>
            <p:nvPr>
              <p:custDataLst>
                <p:tags r:id="rId10"/>
              </p:custDataLst>
            </p:nvPr>
          </p:nvSpPr>
          <p:spPr>
            <a:xfrm>
              <a:off x="9736" y="5006"/>
              <a:ext cx="9442" cy="1089"/>
            </a:xfrm>
            <a:prstGeom prst="rect">
              <a:avLst/>
            </a:prstGeom>
            <a:noFill/>
          </p:spPr>
          <p:txBody>
            <a:bodyPr wrap="square" rtlCol="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00000"/>
                </a:lnSpc>
                <a:spcBef>
                  <a:spcPct val="0"/>
                </a:spcBef>
                <a:spcAft>
                  <a:spcPts val="800"/>
                </a:spcAft>
                <a:buSzTx/>
                <a:buNone/>
              </a:pPr>
              <a:r>
                <a:rPr lang="zh-CN" altLang="en-US" sz="3000" b="1" spc="220">
                  <a:solidFill>
                    <a:srgbClr val="000000"/>
                  </a:solidFill>
                  <a:latin typeface="Times New Roman" panose="02020603050405020304" charset="0"/>
                  <a:ea typeface="黑体" panose="02010609060101010101" charset="-122"/>
                  <a:cs typeface="Times New Roman" panose="02020603050405020304" charset="0"/>
                  <a:sym typeface="+mn-ea"/>
                </a:rPr>
                <a:t>第三节</a:t>
              </a:r>
              <a:r>
                <a:rPr lang="en-US" altLang="zh-CN" sz="3000" b="1" spc="220">
                  <a:solidFill>
                    <a:srgbClr val="000000"/>
                  </a:solidFill>
                  <a:latin typeface="Times New Roman" panose="02020603050405020304" charset="0"/>
                  <a:ea typeface="黑体" panose="02010609060101010101" charset="-122"/>
                  <a:cs typeface="Times New Roman" panose="02020603050405020304" charset="0"/>
                  <a:sym typeface="+mn-ea"/>
                </a:rPr>
                <a:t>  </a:t>
              </a:r>
              <a:r>
                <a:rPr lang="zh-CN" altLang="en-US" sz="3000" b="1" spc="220">
                  <a:solidFill>
                    <a:srgbClr val="000000"/>
                  </a:solidFill>
                  <a:latin typeface="Times New Roman" panose="02020603050405020304" charset="0"/>
                  <a:ea typeface="黑体" panose="02010609060101010101" charset="-122"/>
                  <a:cs typeface="Times New Roman" panose="02020603050405020304" charset="0"/>
                  <a:sym typeface="+mn-ea"/>
                </a:rPr>
                <a:t>动能和势能</a:t>
              </a:r>
              <a:endParaRPr lang="zh-CN" altLang="en-US" sz="3000" b="1" u="none" spc="220">
                <a:solidFill>
                  <a:srgbClr val="000000"/>
                </a:solidFill>
                <a:latin typeface="Times New Roman" panose="02020603050405020304" charset="0"/>
                <a:ea typeface="黑体" panose="02010609060101010101" charset="-122"/>
                <a:cs typeface="Times New Roman" panose="02020603050405020304" charset="0"/>
                <a:sym typeface="+mn-ea"/>
              </a:endParaRPr>
            </a:p>
          </p:txBody>
        </p:sp>
        <p:sp>
          <p:nvSpPr>
            <p:cNvPr id="15" name="菱形 14"/>
            <p:cNvSpPr/>
            <p:nvPr>
              <p:custDataLst>
                <p:tags r:id="rId11"/>
              </p:custDataLst>
            </p:nvPr>
          </p:nvSpPr>
          <p:spPr>
            <a:xfrm>
              <a:off x="8982" y="5324"/>
              <a:ext cx="454" cy="453"/>
            </a:xfrm>
            <a:prstGeom prst="diamond">
              <a:avLst/>
            </a:prstGeom>
            <a:solidFill>
              <a:srgbClr val="0B5797"/>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grpSp>
      <p:sp>
        <p:nvSpPr>
          <p:cNvPr id="18" name="椭圆 17" title=""/>
          <p:cNvSpPr/>
          <p:nvPr>
            <p:custDataLst>
              <p:tags r:id="rId12"/>
            </p:custDataLst>
          </p:nvPr>
        </p:nvSpPr>
        <p:spPr>
          <a:xfrm>
            <a:off x="1999615" y="2529205"/>
            <a:ext cx="2316480" cy="2228850"/>
          </a:xfrm>
          <a:prstGeom prst="ellipse">
            <a:avLst/>
          </a:prstGeom>
          <a:gradFill>
            <a:gsLst>
              <a:gs pos="0">
                <a:srgbClr val="688AD7">
                  <a:alpha val="0"/>
                </a:srgbClr>
              </a:gs>
              <a:gs pos="87000">
                <a:schemeClr val="accent1">
                  <a:lumMod val="45000"/>
                  <a:lumOff val="55000"/>
                </a:schemeClr>
              </a:gs>
              <a:gs pos="92000">
                <a:schemeClr val="accent1">
                  <a:lumMod val="45000"/>
                  <a:lumOff val="55000"/>
                </a:schemeClr>
              </a:gs>
              <a:gs pos="100000">
                <a:schemeClr val="accent1">
                  <a:lumMod val="30000"/>
                  <a:lumOff val="70000"/>
                </a:schemeClr>
              </a:gs>
            </a:gsLst>
            <a:path path="circle">
              <a:fillToRect t="100000" r="100000"/>
            </a:path>
            <a:tileRect l="-100000" b="-10000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0" name="文本框 19" title=""/>
          <p:cNvSpPr txBox="1"/>
          <p:nvPr>
            <p:custDataLst>
              <p:tags r:id="rId13"/>
            </p:custDataLst>
          </p:nvPr>
        </p:nvSpPr>
        <p:spPr>
          <a:xfrm>
            <a:off x="1818005" y="2905760"/>
            <a:ext cx="2889250" cy="826770"/>
          </a:xfrm>
          <a:prstGeom prst="rect">
            <a:avLst/>
          </a:prstGeom>
          <a:noFill/>
        </p:spPr>
        <p:txBody>
          <a:bodyPr wrap="square" lIns="91440" tIns="45720" rIns="91440" bIns="0" rtlCol="0" anchor="t"/>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spcBef>
                <a:spcPct val="0"/>
              </a:spcBef>
              <a:spcAft>
                <a:spcPct val="0"/>
              </a:spcAft>
              <a:buClrTx/>
              <a:buSzTx/>
              <a:buFontTx/>
            </a:pPr>
            <a:r>
              <a:rPr lang="zh-CN" altLang="en-US" sz="4800" b="1" spc="360">
                <a:solidFill>
                  <a:srgbClr val="000000"/>
                </a:solidFill>
                <a:latin typeface="黑体" panose="02010609060101010101" charset="-122"/>
                <a:ea typeface="黑体" panose="02010609060101010101" charset="-122"/>
                <a:sym typeface="+mn-ea"/>
              </a:rPr>
              <a:t>功与</a:t>
            </a:r>
            <a:endParaRPr lang="zh-CN" altLang="en-US" sz="4800" b="1" spc="360">
              <a:solidFill>
                <a:srgbClr val="000000"/>
              </a:solidFill>
              <a:latin typeface="黑体" panose="02010609060101010101" charset="-122"/>
              <a:ea typeface="黑体" panose="02010609060101010101" charset="-122"/>
              <a:sym typeface="+mn-ea"/>
            </a:endParaRPr>
          </a:p>
          <a:p>
            <a:pPr lvl="0" algn="ctr">
              <a:spcBef>
                <a:spcPct val="0"/>
              </a:spcBef>
              <a:spcAft>
                <a:spcPct val="0"/>
              </a:spcAft>
              <a:buClrTx/>
              <a:buSzTx/>
              <a:buFontTx/>
            </a:pPr>
            <a:r>
              <a:rPr lang="zh-CN" altLang="en-US" sz="4800" b="1" spc="360">
                <a:solidFill>
                  <a:srgbClr val="000000"/>
                </a:solidFill>
                <a:latin typeface="黑体" panose="02010609060101010101" charset="-122"/>
                <a:ea typeface="黑体" panose="02010609060101010101" charset="-122"/>
                <a:sym typeface="+mn-ea"/>
              </a:rPr>
              <a:t>机械能</a:t>
            </a:r>
            <a:endParaRPr lang="zh-CN" altLang="en-US" sz="4800" b="1" spc="360">
              <a:solidFill>
                <a:srgbClr val="000000"/>
              </a:solidFill>
              <a:latin typeface="黑体" panose="02010609060101010101" charset="-122"/>
              <a:ea typeface="黑体" panose="02010609060101010101" charset="-122"/>
              <a:sym typeface="+mn-ea"/>
            </a:endParaRPr>
          </a:p>
        </p:txBody>
      </p:sp>
      <p:grpSp>
        <p:nvGrpSpPr>
          <p:cNvPr id="2" name="组合 1" title=""/>
          <p:cNvGrpSpPr/>
          <p:nvPr>
            <p:custDataLst>
              <p:tags r:id="rId14"/>
            </p:custDataLst>
          </p:nvPr>
        </p:nvGrpSpPr>
        <p:grpSpPr>
          <a:xfrm>
            <a:off x="4935220" y="4149090"/>
            <a:ext cx="7186295" cy="691515"/>
            <a:chOff x="8982" y="3364"/>
            <a:chExt cx="11317" cy="1089"/>
          </a:xfrm>
        </p:grpSpPr>
        <p:sp>
          <p:nvSpPr>
            <p:cNvPr id="5" name="文本框 61"/>
            <p:cNvSpPr txBox="1"/>
            <p:nvPr>
              <p:custDataLst>
                <p:tags r:id="rId15"/>
              </p:custDataLst>
            </p:nvPr>
          </p:nvSpPr>
          <p:spPr>
            <a:xfrm>
              <a:off x="9736" y="3364"/>
              <a:ext cx="10563" cy="1089"/>
            </a:xfrm>
            <a:prstGeom prst="rect">
              <a:avLst/>
            </a:prstGeom>
            <a:noFill/>
          </p:spPr>
          <p:txBody>
            <a:bodyPr wrap="square"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00000"/>
                </a:lnSpc>
                <a:spcBef>
                  <a:spcPct val="0"/>
                </a:spcBef>
                <a:spcAft>
                  <a:spcPts val="800"/>
                </a:spcAft>
                <a:buSzTx/>
                <a:buNone/>
              </a:pPr>
              <a:r>
                <a:rPr lang="zh-CN" altLang="en-US" sz="3000" b="1" u="none" spc="220">
                  <a:solidFill>
                    <a:srgbClr val="000000"/>
                  </a:solidFill>
                  <a:latin typeface="Times New Roman" panose="02020603050405020304" charset="0"/>
                  <a:ea typeface="黑体" panose="02010609060101010101" charset="-122"/>
                  <a:cs typeface="Times New Roman" panose="02020603050405020304" charset="0"/>
                  <a:sym typeface="+mn-ea"/>
                </a:rPr>
                <a:t>第四节</a:t>
              </a:r>
              <a:r>
                <a:rPr lang="en-US" altLang="zh-CN" sz="3000" b="1" u="none" spc="220">
                  <a:solidFill>
                    <a:srgbClr val="000000"/>
                  </a:solidFill>
                  <a:latin typeface="Times New Roman" panose="02020603050405020304" charset="0"/>
                  <a:ea typeface="黑体" panose="02010609060101010101" charset="-122"/>
                  <a:cs typeface="Times New Roman" panose="02020603050405020304" charset="0"/>
                  <a:sym typeface="+mn-ea"/>
                </a:rPr>
                <a:t>  </a:t>
              </a:r>
              <a:r>
                <a:rPr lang="zh-CN" sz="3000" b="1" u="none" spc="220">
                  <a:solidFill>
                    <a:srgbClr val="000000"/>
                  </a:solidFill>
                  <a:latin typeface="Times New Roman" panose="02020603050405020304" charset="0"/>
                  <a:ea typeface="黑体" panose="02010609060101010101" charset="-122"/>
                  <a:cs typeface="Times New Roman" panose="02020603050405020304" charset="0"/>
                  <a:sym typeface="+mn-ea"/>
                </a:rPr>
                <a:t>机械能转化</a:t>
              </a:r>
              <a:r>
                <a:rPr lang="zh-CN" sz="3000" b="1" spc="220">
                  <a:solidFill>
                    <a:srgbClr val="000000"/>
                  </a:solidFill>
                  <a:latin typeface="Times New Roman" panose="02020603050405020304" charset="0"/>
                  <a:ea typeface="黑体" panose="02010609060101010101" charset="-122"/>
                  <a:cs typeface="Times New Roman" panose="02020603050405020304" charset="0"/>
                  <a:sym typeface="+mn-ea"/>
                </a:rPr>
                <a:t>及其应用</a:t>
              </a:r>
              <a:endParaRPr lang="zh-CN" sz="3000" b="1" u="none" spc="220">
                <a:solidFill>
                  <a:srgbClr val="000000"/>
                </a:solidFill>
                <a:latin typeface="Times New Roman" panose="02020603050405020304" charset="0"/>
                <a:ea typeface="黑体" panose="02010609060101010101" charset="-122"/>
                <a:cs typeface="Times New Roman" panose="02020603050405020304" charset="0"/>
                <a:sym typeface="+mn-ea"/>
              </a:endParaRPr>
            </a:p>
          </p:txBody>
        </p:sp>
        <p:sp>
          <p:nvSpPr>
            <p:cNvPr id="6" name="菱形 5"/>
            <p:cNvSpPr/>
            <p:nvPr>
              <p:custDataLst>
                <p:tags r:id="rId16"/>
              </p:custDataLst>
            </p:nvPr>
          </p:nvSpPr>
          <p:spPr>
            <a:xfrm>
              <a:off x="8982" y="3682"/>
              <a:ext cx="454" cy="453"/>
            </a:xfrm>
            <a:prstGeom prst="diamond">
              <a:avLst/>
            </a:prstGeom>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grpSp>
      <p:grpSp>
        <p:nvGrpSpPr>
          <p:cNvPr id="14" name="组合 13" title=""/>
          <p:cNvGrpSpPr/>
          <p:nvPr>
            <p:custDataLst>
              <p:tags r:id="rId17"/>
            </p:custDataLst>
          </p:nvPr>
        </p:nvGrpSpPr>
        <p:grpSpPr>
          <a:xfrm>
            <a:off x="4935220" y="5119370"/>
            <a:ext cx="7185660" cy="691515"/>
            <a:chOff x="8982" y="5006"/>
            <a:chExt cx="11316" cy="1089"/>
          </a:xfrm>
        </p:grpSpPr>
        <p:sp>
          <p:nvSpPr>
            <p:cNvPr id="16" name="文本框 61"/>
            <p:cNvSpPr txBox="1"/>
            <p:nvPr>
              <p:custDataLst>
                <p:tags r:id="rId18"/>
              </p:custDataLst>
            </p:nvPr>
          </p:nvSpPr>
          <p:spPr>
            <a:xfrm>
              <a:off x="9736" y="5006"/>
              <a:ext cx="10562" cy="1089"/>
            </a:xfrm>
            <a:prstGeom prst="rect">
              <a:avLst/>
            </a:prstGeom>
            <a:noFill/>
          </p:spPr>
          <p:txBody>
            <a:bodyPr wrap="square" rtlCol="0" anchor="ct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00000"/>
                </a:lnSpc>
                <a:spcBef>
                  <a:spcPct val="0"/>
                </a:spcBef>
                <a:spcAft>
                  <a:spcPts val="800"/>
                </a:spcAft>
                <a:buSzTx/>
                <a:buNone/>
              </a:pPr>
              <a:r>
                <a:rPr lang="zh-CN" altLang="en-US" sz="3000" b="1" spc="220">
                  <a:solidFill>
                    <a:srgbClr val="000000"/>
                  </a:solidFill>
                  <a:latin typeface="Times New Roman" panose="02020603050405020304" charset="0"/>
                  <a:ea typeface="黑体" panose="02010609060101010101" charset="-122"/>
                  <a:cs typeface="Times New Roman" panose="02020603050405020304" charset="0"/>
                  <a:sym typeface="+mn-ea"/>
                </a:rPr>
                <a:t>实</a:t>
              </a:r>
              <a:r>
                <a:rPr lang="en-US" altLang="zh-CN" sz="3000" b="1" spc="220">
                  <a:solidFill>
                    <a:srgbClr val="000000"/>
                  </a:solidFill>
                  <a:latin typeface="Times New Roman" panose="02020603050405020304" charset="0"/>
                  <a:ea typeface="黑体" panose="02010609060101010101" charset="-122"/>
                  <a:cs typeface="Times New Roman" panose="02020603050405020304" charset="0"/>
                  <a:sym typeface="+mn-ea"/>
                </a:rPr>
                <a:t>   </a:t>
              </a:r>
              <a:r>
                <a:rPr lang="zh-CN" altLang="en-US" sz="3000" b="1" spc="220">
                  <a:solidFill>
                    <a:srgbClr val="000000"/>
                  </a:solidFill>
                  <a:latin typeface="Times New Roman" panose="02020603050405020304" charset="0"/>
                  <a:ea typeface="黑体" panose="02010609060101010101" charset="-122"/>
                  <a:cs typeface="Times New Roman" panose="02020603050405020304" charset="0"/>
                  <a:sym typeface="+mn-ea"/>
                </a:rPr>
                <a:t>践</a:t>
              </a:r>
              <a:r>
                <a:rPr lang="en-US" altLang="zh-CN" sz="3000" b="1" spc="220">
                  <a:solidFill>
                    <a:srgbClr val="000000"/>
                  </a:solidFill>
                  <a:latin typeface="Times New Roman" panose="02020603050405020304" charset="0"/>
                  <a:ea typeface="黑体" panose="02010609060101010101" charset="-122"/>
                  <a:cs typeface="Times New Roman" panose="02020603050405020304" charset="0"/>
                  <a:sym typeface="+mn-ea"/>
                </a:rPr>
                <a:t>  </a:t>
              </a:r>
              <a:r>
                <a:rPr lang="zh-CN" altLang="en-US" sz="3000" b="1" spc="220">
                  <a:solidFill>
                    <a:srgbClr val="000000"/>
                  </a:solidFill>
                  <a:latin typeface="Times New Roman" panose="02020603050405020304" charset="0"/>
                  <a:ea typeface="黑体" panose="02010609060101010101" charset="-122"/>
                  <a:cs typeface="Times New Roman" panose="02020603050405020304" charset="0"/>
                  <a:sym typeface="+mn-ea"/>
                </a:rPr>
                <a:t>探究游乐设施中的功与能</a:t>
              </a:r>
              <a:endParaRPr lang="zh-CN" altLang="en-US" sz="3000" b="1" u="none" spc="220">
                <a:solidFill>
                  <a:srgbClr val="000000"/>
                </a:solidFill>
                <a:latin typeface="Times New Roman" panose="02020603050405020304" charset="0"/>
                <a:ea typeface="黑体" panose="02010609060101010101" charset="-122"/>
                <a:cs typeface="Times New Roman" panose="02020603050405020304" charset="0"/>
                <a:sym typeface="+mn-ea"/>
              </a:endParaRPr>
            </a:p>
          </p:txBody>
        </p:sp>
        <p:sp>
          <p:nvSpPr>
            <p:cNvPr id="17" name="菱形 16"/>
            <p:cNvSpPr/>
            <p:nvPr>
              <p:custDataLst>
                <p:tags r:id="rId19"/>
              </p:custDataLst>
            </p:nvPr>
          </p:nvSpPr>
          <p:spPr>
            <a:xfrm>
              <a:off x="8982" y="5324"/>
              <a:ext cx="454" cy="453"/>
            </a:xfrm>
            <a:prstGeom prst="diamond">
              <a:avLst/>
            </a:prstGeom>
            <a:solidFill>
              <a:srgbClr val="0B5797"/>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grpSp>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grpSp>
        <p:nvGrpSpPr>
          <p:cNvPr id="15" name="组合 14" title=""/>
          <p:cNvGrpSpPr/>
          <p:nvPr>
            <p:custDataLst>
              <p:tags r:id="rId2"/>
            </p:custDataLst>
          </p:nvPr>
        </p:nvGrpSpPr>
        <p:grpSpPr>
          <a:xfrm>
            <a:off x="349885" y="614045"/>
            <a:ext cx="11395075" cy="6040120"/>
            <a:chOff x="551" y="967"/>
            <a:chExt cx="17945" cy="9512"/>
          </a:xfrm>
        </p:grpSpPr>
        <p:sp>
          <p:nvSpPr>
            <p:cNvPr id="3" name="圆角矩形 2"/>
            <p:cNvSpPr/>
            <p:nvPr>
              <p:custDataLst>
                <p:tags r:id="rId3"/>
              </p:custDataLst>
            </p:nvPr>
          </p:nvSpPr>
          <p:spPr>
            <a:xfrm>
              <a:off x="7760" y="4095"/>
              <a:ext cx="3159" cy="2853"/>
            </a:xfrm>
            <a:prstGeom prst="roundRect">
              <a:avLst>
                <a:gd name="adj" fmla="val 26999"/>
              </a:avLst>
            </a:prstGeom>
            <a:solidFill>
              <a:schemeClr val="accent1">
                <a:alpha val="2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grpSp>
          <p:nvGrpSpPr>
            <p:cNvPr id="6" name="组合 5"/>
            <p:cNvGrpSpPr/>
            <p:nvPr>
              <p:custDataLst>
                <p:tags r:id="rId4"/>
              </p:custDataLst>
            </p:nvPr>
          </p:nvGrpSpPr>
          <p:grpSpPr>
            <a:xfrm>
              <a:off x="551" y="967"/>
              <a:ext cx="8163" cy="4151"/>
              <a:chOff x="551" y="967"/>
              <a:chExt cx="8163" cy="4151"/>
            </a:xfrm>
          </p:grpSpPr>
          <p:sp>
            <p:nvSpPr>
              <p:cNvPr id="9" name="矩形: 单圆角 8"/>
              <p:cNvSpPr/>
              <p:nvPr>
                <p:custDataLst>
                  <p:tags r:id="rId5"/>
                </p:custDataLst>
              </p:nvPr>
            </p:nvSpPr>
            <p:spPr>
              <a:xfrm flipH="1">
                <a:off x="551" y="967"/>
                <a:ext cx="8163" cy="4151"/>
              </a:xfrm>
              <a:prstGeom prst="round1Rect">
                <a:avLst/>
              </a:prstGeom>
              <a:solidFill>
                <a:schemeClr val="accent1">
                  <a:lumMod val="40000"/>
                  <a:lumOff val="60000"/>
                  <a:alpha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180000" tIns="0" rIns="1260000" bIns="0" numCol="1" spcCol="0" rtlCol="0" fromWordArt="0" anchor="ctr" anchorCtr="0" forceAA="0" compatLnSpc="1">
                <a:noAutofit/>
              </a:bodyPr>
              <a:lstStyle/>
              <a:p>
                <a:pPr algn="just">
                  <a:lnSpc>
                    <a:spcPct val="150000"/>
                  </a:lnSpc>
                  <a:spcBef>
                    <a:spcPct val="0"/>
                  </a:spcBef>
                  <a:spcAft>
                    <a:spcPct val="0"/>
                  </a:spcAft>
                </a:pPr>
                <a:endParaRPr lang="zh-CN" altLang="en-US" sz="2400">
                  <a:solidFill>
                    <a:schemeClr val="tx1">
                      <a:lumMod val="85000"/>
                      <a:lumOff val="15000"/>
                    </a:schemeClr>
                  </a:solidFill>
                  <a:latin typeface="+mn-ea"/>
                  <a:cs typeface="+mn-ea"/>
                  <a:sym typeface="+mn-ea"/>
                </a:endParaRPr>
              </a:p>
            </p:txBody>
          </p:sp>
          <p:sp>
            <p:nvSpPr>
              <p:cNvPr id="5" name="文本框 4"/>
              <p:cNvSpPr txBox="1"/>
              <p:nvPr/>
            </p:nvSpPr>
            <p:spPr>
              <a:xfrm>
                <a:off x="551" y="1257"/>
                <a:ext cx="7752" cy="3662"/>
              </a:xfrm>
              <a:prstGeom prst="rect">
                <a:avLst/>
              </a:prstGeom>
              <a:noFill/>
            </p:spPr>
            <p:txBody>
              <a:bodyPr wrap="square" rtlCol="0">
                <a:noAutofit/>
              </a:bodyPr>
              <a:lstStyle/>
              <a:p>
                <a:pPr lvl="0" indent="609600" algn="l" fontAlgn="auto">
                  <a:lnSpc>
                    <a:spcPct val="120000"/>
                  </a:lnSpc>
                  <a:buClrTx/>
                  <a:buSzTx/>
                  <a:buFontTx/>
                </a:pPr>
                <a:r>
                  <a:rPr lang="zh-CN" altLang="en-US" sz="2400" b="1">
                    <a:latin typeface="楷体" panose="02010609060101010101" pitchFamily="49" charset="-122"/>
                    <a:ea typeface="楷体" panose="02010609060101010101" pitchFamily="49" charset="-122"/>
                    <a:cs typeface="楷体" panose="02010609060101010101" pitchFamily="49" charset="-122"/>
                    <a:sym typeface="+mn-ea"/>
                  </a:rPr>
                  <a:t>能结合实例认识机械功、功率、动能、势能等物理概念；能用能量转化观点解释常见的自然现象，解决日常生活中的有关问题</a:t>
                </a:r>
                <a:r>
                  <a:rPr lang="en-US" altLang="zh-CN" sz="2400" b="1">
                    <a:latin typeface="楷体" panose="02010609060101010101" pitchFamily="49" charset="-122"/>
                    <a:ea typeface="楷体" panose="02010609060101010101" pitchFamily="49" charset="-122"/>
                    <a:cs typeface="楷体" panose="02010609060101010101" pitchFamily="49" charset="-122"/>
                    <a:sym typeface="+mn-ea"/>
                  </a:rPr>
                  <a:t>.         </a:t>
                </a:r>
                <a:endParaRPr lang="en-US" altLang="zh-CN" sz="2400" b="1">
                  <a:latin typeface="楷体" panose="02010609060101010101" pitchFamily="49" charset="-122"/>
                  <a:ea typeface="楷体" panose="02010609060101010101" pitchFamily="49" charset="-122"/>
                  <a:cs typeface="楷体" panose="02010609060101010101" pitchFamily="49" charset="-122"/>
                  <a:sym typeface="+mn-ea"/>
                </a:endParaRPr>
              </a:p>
              <a:p>
                <a:pPr lvl="0" indent="609600" algn="l" fontAlgn="auto">
                  <a:lnSpc>
                    <a:spcPct val="120000"/>
                  </a:lnSpc>
                  <a:buClrTx/>
                  <a:buSzTx/>
                  <a:buFontTx/>
                </a:pPr>
                <a:r>
                  <a:rPr lang="en-US" altLang="zh-CN" sz="2400" b="1">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物理观念</a:t>
                </a:r>
                <a:endParaRPr lang="zh-CN" altLang="en-US" sz="2400" b="1">
                  <a:latin typeface="黑体" panose="02010609060101010101" charset="-122"/>
                  <a:ea typeface="黑体" panose="02010609060101010101" charset="-122"/>
                  <a:cs typeface="黑体" panose="02010609060101010101" charset="-122"/>
                  <a:sym typeface="+mn-ea"/>
                </a:endParaRPr>
              </a:p>
            </p:txBody>
          </p:sp>
        </p:grpSp>
        <p:grpSp>
          <p:nvGrpSpPr>
            <p:cNvPr id="2" name="组合 1"/>
            <p:cNvGrpSpPr/>
            <p:nvPr>
              <p:custDataLst>
                <p:tags r:id="rId6"/>
              </p:custDataLst>
            </p:nvPr>
          </p:nvGrpSpPr>
          <p:grpSpPr>
            <a:xfrm>
              <a:off x="9994" y="968"/>
              <a:ext cx="8502" cy="4301"/>
              <a:chOff x="9994" y="968"/>
              <a:chExt cx="8502" cy="4301"/>
            </a:xfrm>
          </p:grpSpPr>
          <p:sp>
            <p:nvSpPr>
              <p:cNvPr id="12" name="矩形: 单圆角 11"/>
              <p:cNvSpPr/>
              <p:nvPr>
                <p:custDataLst>
                  <p:tags r:id="rId7"/>
                </p:custDataLst>
              </p:nvPr>
            </p:nvSpPr>
            <p:spPr>
              <a:xfrm>
                <a:off x="9994" y="968"/>
                <a:ext cx="8502" cy="4301"/>
              </a:xfrm>
              <a:prstGeom prst="round1Rect">
                <a:avLst/>
              </a:prstGeom>
              <a:solidFill>
                <a:schemeClr val="accent1">
                  <a:lumMod val="40000"/>
                  <a:lumOff val="60000"/>
                  <a:alpha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1188000" tIns="0" rIns="180000" bIns="0" numCol="1" spcCol="0" rtlCol="0" fromWordArt="0" anchor="ctr" anchorCtr="0" forceAA="0" compatLnSpc="1">
                <a:noAutofit/>
              </a:bodyPr>
              <a:lstStyle/>
              <a:p>
                <a:pPr algn="r">
                  <a:lnSpc>
                    <a:spcPct val="150000"/>
                  </a:lnSpc>
                  <a:spcBef>
                    <a:spcPct val="0"/>
                  </a:spcBef>
                  <a:spcAft>
                    <a:spcPct val="0"/>
                  </a:spcAft>
                </a:pPr>
                <a:endParaRPr lang="zh-CN" altLang="en-US" sz="2400">
                  <a:solidFill>
                    <a:schemeClr val="tx1">
                      <a:lumMod val="85000"/>
                      <a:lumOff val="15000"/>
                    </a:schemeClr>
                  </a:solidFill>
                  <a:latin typeface="黑体" panose="02010609060101010101" charset="-122"/>
                  <a:ea typeface="黑体" panose="02010609060101010101" charset="-122"/>
                  <a:cs typeface="黑体" panose="02010609060101010101" charset="-122"/>
                  <a:sym typeface="+mn-ea"/>
                </a:endParaRPr>
              </a:p>
            </p:txBody>
          </p:sp>
          <p:sp>
            <p:nvSpPr>
              <p:cNvPr id="10" name="文本框 9"/>
              <p:cNvSpPr txBox="1"/>
              <p:nvPr/>
            </p:nvSpPr>
            <p:spPr>
              <a:xfrm>
                <a:off x="10567" y="997"/>
                <a:ext cx="7685" cy="4121"/>
              </a:xfrm>
              <a:prstGeom prst="rect">
                <a:avLst/>
              </a:prstGeom>
              <a:noFill/>
            </p:spPr>
            <p:txBody>
              <a:bodyPr wrap="square" rtlCol="0">
                <a:noAutofit/>
              </a:bodyPr>
              <a:lstStyle/>
              <a:p>
                <a:pPr lvl="0" indent="609600" algn="l" fontAlgn="auto">
                  <a:lnSpc>
                    <a:spcPct val="140000"/>
                  </a:lnSpc>
                  <a:buClrTx/>
                  <a:buSzTx/>
                  <a:buFontTx/>
                </a:pPr>
                <a:r>
                  <a:rPr lang="zh-CN" altLang="en-US" sz="2400" b="1">
                    <a:latin typeface="楷体" panose="02010609060101010101" pitchFamily="49" charset="-122"/>
                    <a:ea typeface="楷体" panose="02010609060101010101" pitchFamily="49" charset="-122"/>
                    <a:cs typeface="楷体" panose="02010609060101010101" pitchFamily="49" charset="-122"/>
                    <a:sym typeface="+mn-ea"/>
                  </a:rPr>
                  <a:t>能基于日常生活提出与动能、势能有关的问题；能收集证据、形成结论,并作出解释；有团队意识,能主动参与讨论交流.</a:t>
                </a:r>
                <a:endParaRPr lang="zh-CN" altLang="en-US" sz="2400" b="1">
                  <a:latin typeface="楷体" panose="02010609060101010101" pitchFamily="49" charset="-122"/>
                  <a:ea typeface="楷体" panose="02010609060101010101" pitchFamily="49" charset="-122"/>
                  <a:cs typeface="楷体" panose="02010609060101010101" pitchFamily="49" charset="-122"/>
                  <a:sym typeface="+mn-ea"/>
                </a:endParaRPr>
              </a:p>
              <a:p>
                <a:pPr lvl="0" indent="609600" algn="r" fontAlgn="auto">
                  <a:lnSpc>
                    <a:spcPct val="140000"/>
                  </a:lnSpc>
                  <a:buClrTx/>
                  <a:buSzTx/>
                  <a:buFontTx/>
                </a:pPr>
                <a:r>
                  <a:rPr lang="en-US" altLang="zh-CN" sz="2400" b="1">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科学探究</a:t>
                </a:r>
                <a:endParaRPr lang="zh-CN" altLang="en-US" sz="2400" b="1">
                  <a:latin typeface="黑体" panose="02010609060101010101" charset="-122"/>
                  <a:ea typeface="黑体" panose="02010609060101010101" charset="-122"/>
                  <a:cs typeface="黑体" panose="02010609060101010101" charset="-122"/>
                  <a:sym typeface="+mn-ea"/>
                </a:endParaRPr>
              </a:p>
            </p:txBody>
          </p:sp>
        </p:grpSp>
        <p:grpSp>
          <p:nvGrpSpPr>
            <p:cNvPr id="7" name="组合 6"/>
            <p:cNvGrpSpPr/>
            <p:nvPr>
              <p:custDataLst>
                <p:tags r:id="rId8"/>
              </p:custDataLst>
            </p:nvPr>
          </p:nvGrpSpPr>
          <p:grpSpPr>
            <a:xfrm>
              <a:off x="551" y="5898"/>
              <a:ext cx="8295" cy="4581"/>
              <a:chOff x="551" y="5898"/>
              <a:chExt cx="8295" cy="4581"/>
            </a:xfrm>
          </p:grpSpPr>
          <p:sp>
            <p:nvSpPr>
              <p:cNvPr id="26" name="任意多边形: 形状 25"/>
              <p:cNvSpPr/>
              <p:nvPr>
                <p:custDataLst>
                  <p:tags r:id="rId9"/>
                </p:custDataLst>
              </p:nvPr>
            </p:nvSpPr>
            <p:spPr>
              <a:xfrm>
                <a:off x="551" y="5898"/>
                <a:ext cx="8295" cy="4581"/>
              </a:xfrm>
              <a:custGeom>
                <a:gdLst>
                  <a:gd name="connsiteX0" fmla="*/ 0 w 5184000"/>
                  <a:gd name="connsiteY0" fmla="*/ 0 h 2124000"/>
                  <a:gd name="connsiteX1" fmla="*/ 5184000 w 5184000"/>
                  <a:gd name="connsiteY1" fmla="*/ 0 h 2124000"/>
                  <a:gd name="connsiteX2" fmla="*/ 5184000 w 5184000"/>
                  <a:gd name="connsiteY2" fmla="*/ 2124000 h 2124000"/>
                  <a:gd name="connsiteX3" fmla="*/ 354007 w 5184000"/>
                  <a:gd name="connsiteY3" fmla="*/ 2124000 h 2124000"/>
                  <a:gd name="connsiteX4" fmla="*/ 0 w 5184000"/>
                  <a:gd name="connsiteY4" fmla="*/ 1769993 h 2124000"/>
                  <a:gd name="connsiteX5" fmla="*/ 0 w 5184000"/>
                  <a:gd name="connsiteY5" fmla="*/ 0 h 2124000"/>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4000" h="2124000">
                    <a:moveTo>
                      <a:pt x="0" y="0"/>
                    </a:moveTo>
                    <a:lnTo>
                      <a:pt x="5184000" y="0"/>
                    </a:lnTo>
                    <a:lnTo>
                      <a:pt x="5184000" y="2124000"/>
                    </a:lnTo>
                    <a:lnTo>
                      <a:pt x="354007" y="2124000"/>
                    </a:lnTo>
                    <a:cubicBezTo>
                      <a:pt x="158494" y="2124000"/>
                      <a:pt x="0" y="1965506"/>
                      <a:pt x="0" y="1769993"/>
                    </a:cubicBezTo>
                    <a:lnTo>
                      <a:pt x="0" y="0"/>
                    </a:lnTo>
                    <a:close/>
                  </a:path>
                </a:pathLst>
              </a:custGeom>
              <a:solidFill>
                <a:schemeClr val="accent1">
                  <a:lumMod val="40000"/>
                  <a:lumOff val="60000"/>
                  <a:alpha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wrap="square" lIns="288000" tIns="0" rIns="1260000" bIns="0" rtlCol="0" anchor="ctr">
                <a:noAutofit/>
              </a:bodyPr>
              <a:lstStyle/>
              <a:p>
                <a:pPr algn="just">
                  <a:lnSpc>
                    <a:spcPct val="150000"/>
                  </a:lnSpc>
                  <a:spcBef>
                    <a:spcPct val="0"/>
                  </a:spcBef>
                  <a:spcAft>
                    <a:spcPct val="0"/>
                  </a:spcAft>
                </a:pPr>
                <a:endParaRPr lang="zh-CN" altLang="en-US" sz="2400">
                  <a:solidFill>
                    <a:schemeClr val="tx1">
                      <a:lumMod val="85000"/>
                      <a:lumOff val="15000"/>
                    </a:schemeClr>
                  </a:solidFill>
                  <a:latin typeface="+mn-ea"/>
                  <a:cs typeface="+mn-ea"/>
                  <a:sym typeface="+mn-ea"/>
                </a:endParaRPr>
              </a:p>
            </p:txBody>
          </p:sp>
          <p:sp>
            <p:nvSpPr>
              <p:cNvPr id="13" name="文本框 12"/>
              <p:cNvSpPr txBox="1"/>
              <p:nvPr/>
            </p:nvSpPr>
            <p:spPr>
              <a:xfrm>
                <a:off x="551" y="6186"/>
                <a:ext cx="7593" cy="3901"/>
              </a:xfrm>
              <a:prstGeom prst="rect">
                <a:avLst/>
              </a:prstGeom>
              <a:noFill/>
            </p:spPr>
            <p:txBody>
              <a:bodyPr wrap="square" rtlCol="0">
                <a:noAutofit/>
              </a:bodyPr>
              <a:lstStyle/>
              <a:p>
                <a:pPr lvl="0" indent="609600" algn="l" fontAlgn="auto">
                  <a:lnSpc>
                    <a:spcPct val="140000"/>
                  </a:lnSpc>
                  <a:buClrTx/>
                  <a:buSzTx/>
                  <a:buFontTx/>
                </a:pPr>
                <a:r>
                  <a:rPr lang="zh-CN" altLang="en-US" sz="2400" b="1">
                    <a:latin typeface="楷体" panose="02010609060101010101" pitchFamily="49" charset="-122"/>
                    <a:ea typeface="楷体" panose="02010609060101010101" pitchFamily="49" charset="-122"/>
                    <a:cs typeface="楷体" panose="02010609060101010101" pitchFamily="49" charset="-122"/>
                    <a:sym typeface="+mn-ea"/>
                  </a:rPr>
                  <a:t>能用功和能的知识对生产生活中的问题进行归纳推理；能寻找证据支持自己的观点；能有依据地质疑</a:t>
                </a:r>
                <a:r>
                  <a:rPr lang="en-US" altLang="zh-CN" sz="2400" b="1">
                    <a:latin typeface="楷体" panose="02010609060101010101" pitchFamily="49" charset="-122"/>
                    <a:ea typeface="楷体" panose="02010609060101010101" pitchFamily="49" charset="-122"/>
                    <a:cs typeface="楷体" panose="02010609060101010101" pitchFamily="49" charset="-122"/>
                    <a:sym typeface="+mn-ea"/>
                  </a:rPr>
                  <a:t>.         </a:t>
                </a:r>
                <a:endParaRPr lang="en-US" altLang="zh-CN" sz="2400" b="1">
                  <a:latin typeface="楷体" panose="02010609060101010101" pitchFamily="49" charset="-122"/>
                  <a:ea typeface="楷体" panose="02010609060101010101" pitchFamily="49" charset="-122"/>
                  <a:cs typeface="楷体" panose="02010609060101010101" pitchFamily="49" charset="-122"/>
                  <a:sym typeface="+mn-ea"/>
                </a:endParaRPr>
              </a:p>
              <a:p>
                <a:pPr lvl="0" indent="609600" algn="r" fontAlgn="auto">
                  <a:lnSpc>
                    <a:spcPct val="140000"/>
                  </a:lnSpc>
                  <a:buClrTx/>
                  <a:buSzTx/>
                  <a:buFontTx/>
                </a:pP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科学思维</a:t>
                </a:r>
                <a:endParaRPr lang="zh-CN" altLang="en-US" sz="2400" b="1">
                  <a:latin typeface="黑体" panose="02010609060101010101" charset="-122"/>
                  <a:ea typeface="黑体" panose="02010609060101010101" charset="-122"/>
                  <a:cs typeface="黑体" panose="02010609060101010101" charset="-122"/>
                  <a:sym typeface="+mn-ea"/>
                </a:endParaRPr>
              </a:p>
            </p:txBody>
          </p:sp>
        </p:grpSp>
        <p:grpSp>
          <p:nvGrpSpPr>
            <p:cNvPr id="11" name="组合 10"/>
            <p:cNvGrpSpPr/>
            <p:nvPr>
              <p:custDataLst>
                <p:tags r:id="rId10"/>
              </p:custDataLst>
            </p:nvPr>
          </p:nvGrpSpPr>
          <p:grpSpPr>
            <a:xfrm>
              <a:off x="9994" y="5898"/>
              <a:ext cx="8502" cy="4581"/>
              <a:chOff x="9994" y="5898"/>
              <a:chExt cx="8502" cy="4581"/>
            </a:xfrm>
          </p:grpSpPr>
          <p:sp>
            <p:nvSpPr>
              <p:cNvPr id="28" name="任意多边形: 形状 27"/>
              <p:cNvSpPr/>
              <p:nvPr>
                <p:custDataLst>
                  <p:tags r:id="rId11"/>
                </p:custDataLst>
              </p:nvPr>
            </p:nvSpPr>
            <p:spPr>
              <a:xfrm>
                <a:off x="9994" y="5898"/>
                <a:ext cx="8502" cy="4581"/>
              </a:xfrm>
              <a:custGeom>
                <a:gdLst>
                  <a:gd name="connsiteX0" fmla="*/ 0 w 5184000"/>
                  <a:gd name="connsiteY0" fmla="*/ 0 h 2124000"/>
                  <a:gd name="connsiteX1" fmla="*/ 5184000 w 5184000"/>
                  <a:gd name="connsiteY1" fmla="*/ 0 h 2124000"/>
                  <a:gd name="connsiteX2" fmla="*/ 5184000 w 5184000"/>
                  <a:gd name="connsiteY2" fmla="*/ 1769993 h 2124000"/>
                  <a:gd name="connsiteX3" fmla="*/ 4829993 w 5184000"/>
                  <a:gd name="connsiteY3" fmla="*/ 2124000 h 2124000"/>
                  <a:gd name="connsiteX4" fmla="*/ 0 w 5184000"/>
                  <a:gd name="connsiteY4" fmla="*/ 2124000 h 2124000"/>
                  <a:gd name="connsiteX5" fmla="*/ 0 w 5184000"/>
                  <a:gd name="connsiteY5" fmla="*/ 0 h 2124000"/>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184000" h="2124000">
                    <a:moveTo>
                      <a:pt x="0" y="0"/>
                    </a:moveTo>
                    <a:lnTo>
                      <a:pt x="5184000" y="0"/>
                    </a:lnTo>
                    <a:lnTo>
                      <a:pt x="5184000" y="1769993"/>
                    </a:lnTo>
                    <a:cubicBezTo>
                      <a:pt x="5184000" y="1965506"/>
                      <a:pt x="5025506" y="2124000"/>
                      <a:pt x="4829993" y="2124000"/>
                    </a:cubicBezTo>
                    <a:lnTo>
                      <a:pt x="0" y="2124000"/>
                    </a:lnTo>
                    <a:lnTo>
                      <a:pt x="0" y="0"/>
                    </a:lnTo>
                    <a:close/>
                  </a:path>
                </a:pathLst>
              </a:custGeom>
              <a:solidFill>
                <a:schemeClr val="accent1">
                  <a:lumMod val="40000"/>
                  <a:lumOff val="60000"/>
                  <a:alpha val="4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ot="0" spcFirstLastPara="0" vertOverflow="overflow" horzOverflow="overflow" vert="horz" wrap="square" lIns="1332000" tIns="0" rIns="288000" bIns="0" numCol="1" spcCol="0" rtlCol="0" fromWordArt="0" anchor="ctr" anchorCtr="0" forceAA="0" compatLnSpc="1">
                <a:noAutofit/>
              </a:bodyPr>
              <a:lstStyle/>
              <a:p>
                <a:pPr algn="r">
                  <a:lnSpc>
                    <a:spcPct val="150000"/>
                  </a:lnSpc>
                  <a:spcBef>
                    <a:spcPct val="0"/>
                  </a:spcBef>
                  <a:spcAft>
                    <a:spcPct val="0"/>
                  </a:spcAft>
                </a:pPr>
                <a:endParaRPr lang="zh-CN" altLang="en-US" sz="2400" b="1">
                  <a:solidFill>
                    <a:schemeClr val="tx1"/>
                  </a:solidFill>
                  <a:latin typeface="黑体" panose="02010609060101010101" charset="-122"/>
                  <a:ea typeface="黑体" panose="02010609060101010101" charset="-122"/>
                  <a:cs typeface="黑体" panose="02010609060101010101" charset="-122"/>
                  <a:sym typeface="+mn-ea"/>
                </a:endParaRPr>
              </a:p>
            </p:txBody>
          </p:sp>
          <p:sp>
            <p:nvSpPr>
              <p:cNvPr id="14" name="文本框 13"/>
              <p:cNvSpPr txBox="1"/>
              <p:nvPr/>
            </p:nvSpPr>
            <p:spPr>
              <a:xfrm>
                <a:off x="10567" y="6186"/>
                <a:ext cx="7791" cy="4293"/>
              </a:xfrm>
              <a:prstGeom prst="rect">
                <a:avLst/>
              </a:prstGeom>
              <a:noFill/>
            </p:spPr>
            <p:txBody>
              <a:bodyPr wrap="square" rtlCol="0">
                <a:noAutofit/>
              </a:bodyPr>
              <a:lstStyle/>
              <a:p>
                <a:pPr indent="609600" algn="l" fontAlgn="auto">
                  <a:lnSpc>
                    <a:spcPct val="140000"/>
                  </a:lnSpc>
                </a:pPr>
                <a:r>
                  <a:rPr sz="2400" b="1">
                    <a:latin typeface="楷体" panose="02010609060101010101" pitchFamily="49" charset="-122"/>
                    <a:ea typeface="楷体" panose="02010609060101010101" pitchFamily="49" charset="-122"/>
                    <a:cs typeface="楷体" panose="02010609060101010101" pitchFamily="49" charset="-122"/>
                    <a:sym typeface="+mn-ea"/>
                  </a:rPr>
                  <a:t>知道机械能的守恒与转化需要一定的条件</a:t>
                </a:r>
                <a:r>
                  <a:rPr lang="zh-CN" sz="2400" b="1">
                    <a:latin typeface="楷体" panose="02010609060101010101" pitchFamily="49" charset="-122"/>
                    <a:ea typeface="楷体" panose="02010609060101010101" pitchFamily="49" charset="-122"/>
                    <a:cs typeface="楷体" panose="02010609060101010101" pitchFamily="49" charset="-122"/>
                    <a:sym typeface="+mn-ea"/>
                  </a:rPr>
                  <a:t>；</a:t>
                </a:r>
                <a:r>
                  <a:rPr sz="2400" b="1">
                    <a:latin typeface="楷体" panose="02010609060101010101" pitchFamily="49" charset="-122"/>
                    <a:ea typeface="楷体" panose="02010609060101010101" pitchFamily="49" charset="-122"/>
                    <a:cs typeface="楷体" panose="02010609060101010101" pitchFamily="49" charset="-122"/>
                    <a:sym typeface="+mn-ea"/>
                  </a:rPr>
                  <a:t>能体会节约能源的重要性,有保护环境、节约资源、促进可持续发展的责任感</a:t>
                </a:r>
                <a:r>
                  <a:rPr lang="en-US" sz="2400" b="1">
                    <a:latin typeface="楷体" panose="02010609060101010101" pitchFamily="49" charset="-122"/>
                    <a:ea typeface="楷体" panose="02010609060101010101" pitchFamily="49" charset="-122"/>
                    <a:cs typeface="楷体" panose="02010609060101010101" pitchFamily="49" charset="-122"/>
                    <a:sym typeface="+mn-ea"/>
                  </a:rPr>
                  <a:t>.</a:t>
                </a:r>
                <a:endParaRPr lang="en-US" sz="2400" b="1">
                  <a:latin typeface="楷体" panose="02010609060101010101" pitchFamily="49" charset="-122"/>
                  <a:ea typeface="楷体" panose="02010609060101010101" pitchFamily="49" charset="-122"/>
                  <a:cs typeface="楷体" panose="02010609060101010101" pitchFamily="49" charset="-122"/>
                  <a:sym typeface="+mn-ea"/>
                </a:endParaRPr>
              </a:p>
              <a:p>
                <a:pPr indent="609600" algn="l" fontAlgn="auto">
                  <a:lnSpc>
                    <a:spcPct val="140000"/>
                  </a:lnSpc>
                </a:pPr>
                <a:r>
                  <a:rPr lang="en-US" altLang="zh-CN" sz="2400" b="1">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400" b="1">
                    <a:latin typeface="黑体" panose="02010609060101010101" charset="-122"/>
                    <a:ea typeface="黑体" panose="02010609060101010101" charset="-122"/>
                    <a:cs typeface="黑体" panose="02010609060101010101" charset="-122"/>
                    <a:sym typeface="+mn-ea"/>
                  </a:rPr>
                  <a:t>——</a:t>
                </a:r>
                <a:r>
                  <a:rPr lang="zh-CN" altLang="en-US" sz="2400" b="1">
                    <a:latin typeface="黑体" panose="02010609060101010101" charset="-122"/>
                    <a:ea typeface="黑体" panose="02010609060101010101" charset="-122"/>
                    <a:cs typeface="黑体" panose="02010609060101010101" charset="-122"/>
                    <a:sym typeface="+mn-ea"/>
                  </a:rPr>
                  <a:t>科学态度与责任</a:t>
                </a:r>
                <a:endParaRPr lang="en-US" altLang="zh-CN" sz="2400" b="1">
                  <a:latin typeface="黑体" panose="02010609060101010101" charset="-122"/>
                  <a:ea typeface="黑体" panose="02010609060101010101" charset="-122"/>
                  <a:cs typeface="黑体" panose="02010609060101010101" charset="-122"/>
                  <a:sym typeface="+mn-ea"/>
                </a:endParaRPr>
              </a:p>
            </p:txBody>
          </p:sp>
        </p:grpSp>
        <p:sp>
          <p:nvSpPr>
            <p:cNvPr id="8" name="任意多边形: 形状 7"/>
            <p:cNvSpPr/>
            <p:nvPr>
              <p:custDataLst>
                <p:tags r:id="rId12"/>
              </p:custDataLst>
            </p:nvPr>
          </p:nvSpPr>
          <p:spPr>
            <a:xfrm>
              <a:off x="7600" y="3917"/>
              <a:ext cx="3478" cy="3207"/>
            </a:xfrm>
            <a:custGeom>
              <a:gdLst>
                <a:gd name="connsiteX0" fmla="*/ 1636065 w 3272128"/>
                <a:gd name="connsiteY0" fmla="*/ 0 h 3272127"/>
                <a:gd name="connsiteX1" fmla="*/ 2068615 w 3272128"/>
                <a:gd name="connsiteY1" fmla="*/ 179168 h 3272127"/>
                <a:gd name="connsiteX2" fmla="*/ 3092959 w 3272128"/>
                <a:gd name="connsiteY2" fmla="*/ 1203512 h 3272127"/>
                <a:gd name="connsiteX3" fmla="*/ 3092959 w 3272128"/>
                <a:gd name="connsiteY3" fmla="*/ 2068614 h 3272127"/>
                <a:gd name="connsiteX4" fmla="*/ 2068615 w 3272128"/>
                <a:gd name="connsiteY4" fmla="*/ 3092958 h 3272127"/>
                <a:gd name="connsiteX5" fmla="*/ 1203514 w 3272128"/>
                <a:gd name="connsiteY5" fmla="*/ 3092958 h 3272127"/>
                <a:gd name="connsiteX6" fmla="*/ 179169 w 3272128"/>
                <a:gd name="connsiteY6" fmla="*/ 2068614 h 3272127"/>
                <a:gd name="connsiteX7" fmla="*/ 179169 w 3272128"/>
                <a:gd name="connsiteY7" fmla="*/ 1203512 h 3272127"/>
                <a:gd name="connsiteX8" fmla="*/ 1203514 w 3272128"/>
                <a:gd name="connsiteY8" fmla="*/ 179168 h 3272127"/>
                <a:gd name="connsiteX9" fmla="*/ 1636065 w 3272128"/>
                <a:gd name="connsiteY9" fmla="*/ 0 h 3272127"/>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272128" h="3272127">
                  <a:moveTo>
                    <a:pt x="1636065" y="0"/>
                  </a:moveTo>
                  <a:cubicBezTo>
                    <a:pt x="1792617" y="0"/>
                    <a:pt x="1949170" y="59723"/>
                    <a:pt x="2068615" y="179168"/>
                  </a:cubicBezTo>
                  <a:lnTo>
                    <a:pt x="3092959" y="1203512"/>
                  </a:lnTo>
                  <a:cubicBezTo>
                    <a:pt x="3331851" y="1442404"/>
                    <a:pt x="3331851" y="1829723"/>
                    <a:pt x="3092959" y="2068614"/>
                  </a:cubicBezTo>
                  <a:lnTo>
                    <a:pt x="2068615" y="3092958"/>
                  </a:lnTo>
                  <a:cubicBezTo>
                    <a:pt x="1829724" y="3331850"/>
                    <a:pt x="1442405" y="3331850"/>
                    <a:pt x="1203514" y="3092958"/>
                  </a:cubicBezTo>
                  <a:lnTo>
                    <a:pt x="179169" y="2068614"/>
                  </a:lnTo>
                  <a:cubicBezTo>
                    <a:pt x="-59722" y="1829723"/>
                    <a:pt x="-59722" y="1442404"/>
                    <a:pt x="179169" y="1203512"/>
                  </a:cubicBezTo>
                  <a:lnTo>
                    <a:pt x="1203514" y="179168"/>
                  </a:lnTo>
                  <a:cubicBezTo>
                    <a:pt x="1322960" y="59723"/>
                    <a:pt x="1479512" y="0"/>
                    <a:pt x="1636065" y="0"/>
                  </a:cubicBezTo>
                  <a:close/>
                </a:path>
              </a:pathLst>
            </a:custGeom>
            <a:solidFill>
              <a:srgbClr val="FFFFFF"/>
            </a:solidFill>
            <a:effectLst>
              <a:outerShdw blurRad="177800" dist="203200" dir="5400000" algn="t" rotWithShape="0">
                <a:schemeClr val="accent1">
                  <a:alpha val="15000"/>
                </a:schemeClr>
              </a:outerShdw>
            </a:effectLst>
          </p:spPr>
          <p:style>
            <a:lnRef idx="2">
              <a:schemeClr val="accent1">
                <a:lumMod val="75000"/>
              </a:schemeClr>
            </a:lnRef>
            <a:fillRef idx="1">
              <a:schemeClr val="accent1"/>
            </a:fillRef>
            <a:effectRef idx="0">
              <a:srgbClr val="FFFFFF"/>
            </a:effectRef>
            <a:fontRef idx="minor">
              <a:schemeClr val="lt1"/>
            </a:fontRef>
          </p:style>
          <p:txBody>
            <a:bodyPr lIns="590550" tIns="1410335" rIns="592455" bIns="921385" rtlCol="0" anchor="ctr"/>
            <a:lstStyle/>
            <a:p>
              <a:pPr algn="ctr"/>
              <a:endParaRPr lang="zh-CN" altLang="en-US" sz="2800" b="1">
                <a:solidFill>
                  <a:schemeClr val="accent1"/>
                </a:solidFill>
                <a:latin typeface="黑体" panose="02010609060101010101" charset="-122"/>
                <a:ea typeface="黑体" panose="02010609060101010101" charset="-122"/>
              </a:endParaRPr>
            </a:p>
          </p:txBody>
        </p:sp>
        <p:sp>
          <p:nvSpPr>
            <p:cNvPr id="4" name="文本框 3"/>
            <p:cNvSpPr txBox="1"/>
            <p:nvPr/>
          </p:nvSpPr>
          <p:spPr>
            <a:xfrm>
              <a:off x="7675" y="4771"/>
              <a:ext cx="3478" cy="1501"/>
            </a:xfrm>
            <a:prstGeom prst="rect">
              <a:avLst/>
            </a:prstGeom>
            <a:noFill/>
          </p:spPr>
          <p:txBody>
            <a:bodyPr wrap="square" rtlCol="0">
              <a:spAutoFit/>
            </a:bodyPr>
            <a:lstStyle/>
            <a:p>
              <a:pPr algn="ctr"/>
              <a:r>
                <a:rPr lang="zh-CN" altLang="en-US" sz="2800" b="1">
                  <a:solidFill>
                    <a:schemeClr val="accent1"/>
                  </a:solidFill>
                  <a:latin typeface="黑体" panose="02010609060101010101" charset="-122"/>
                  <a:ea typeface="黑体" panose="02010609060101010101" charset="-122"/>
                  <a:sym typeface="+mn-ea"/>
                </a:rPr>
                <a:t>本章学业</a:t>
              </a:r>
              <a:endParaRPr lang="zh-CN" altLang="en-US" sz="2800" b="1">
                <a:solidFill>
                  <a:schemeClr val="accent1"/>
                </a:solidFill>
                <a:latin typeface="黑体" panose="02010609060101010101" charset="-122"/>
                <a:ea typeface="黑体" panose="02010609060101010101" charset="-122"/>
              </a:endParaRPr>
            </a:p>
            <a:p>
              <a:pPr algn="ctr"/>
              <a:r>
                <a:rPr lang="zh-CN" altLang="en-US" sz="2800" b="1">
                  <a:solidFill>
                    <a:schemeClr val="accent1"/>
                  </a:solidFill>
                  <a:latin typeface="黑体" panose="02010609060101010101" charset="-122"/>
                  <a:ea typeface="黑体" panose="02010609060101010101" charset="-122"/>
                  <a:sym typeface="+mn-ea"/>
                </a:rPr>
                <a:t>要求</a:t>
              </a:r>
              <a:endParaRPr lang="zh-CN" altLang="en-US" sz="2800" b="1">
                <a:solidFill>
                  <a:schemeClr val="accent1"/>
                </a:solidFill>
                <a:latin typeface="黑体" panose="02010609060101010101" charset="-122"/>
                <a:ea typeface="黑体" panose="02010609060101010101" charset="-122"/>
              </a:endParaRPr>
            </a:p>
          </p:txBody>
        </p:sp>
      </p:grpSp>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3" presetClass="entr" presetSubtype="16"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plus(in)">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5" name="矩形 4" title=""/>
          <p:cNvSpPr/>
          <p:nvPr userDrawn="1">
            <p:custDataLst>
              <p:tags r:id="rId3"/>
            </p:custDataLst>
          </p:nvPr>
        </p:nvSpPr>
        <p:spPr>
          <a:xfrm>
            <a:off x="-12700" y="1801495"/>
            <a:ext cx="12218035" cy="2509520"/>
          </a:xfrm>
          <a:prstGeom prst="rect">
            <a:avLst/>
          </a:prstGeom>
          <a:solidFill>
            <a:schemeClr val="bg1">
              <a:alpha val="70000"/>
            </a:schemeClr>
          </a:solidFill>
          <a:ln w="22225">
            <a:noFill/>
          </a:ln>
          <a:effectLst>
            <a:outerShdw blurRad="203200" dist="1016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18" name="文本框 17" title=""/>
          <p:cNvSpPr txBox="1"/>
          <p:nvPr>
            <p:custDataLst>
              <p:tags r:id="rId4"/>
            </p:custDataLst>
          </p:nvPr>
        </p:nvSpPr>
        <p:spPr>
          <a:xfrm>
            <a:off x="1450975" y="3502025"/>
            <a:ext cx="10897235" cy="645160"/>
          </a:xfrm>
          <a:prstGeom prst="rect">
            <a:avLst/>
          </a:prstGeom>
          <a:noFill/>
          <a:effectLst>
            <a:outerShdw blurRad="50800" dist="38100" dir="2700000" algn="tl" rotWithShape="0">
              <a:prstClr val="black">
                <a:alpha val="40000"/>
              </a:prstClr>
            </a:outerShdw>
          </a:effectLst>
        </p:spPr>
        <p:txBody>
          <a:bodyPr wrap="square" rtlCol="0" anchor="t">
            <a:spAutoFit/>
          </a:bodyPr>
          <a:lstStyle/>
          <a:p>
            <a:pPr algn="r"/>
            <a:r>
              <a:rPr lang="zh-CN" altLang="en-US" sz="360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主题情境</a:t>
            </a:r>
            <a:r>
              <a:rPr lang="en-US" altLang="zh-CN" sz="3600" b="1">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3600" b="1">
                <a:effectLst/>
                <a:latin typeface="楷体" panose="02010609060101010101" pitchFamily="49" charset="-122"/>
                <a:ea typeface="楷体" panose="02010609060101010101" pitchFamily="49" charset="-122"/>
                <a:cs typeface="楷体" panose="02010609060101010101" pitchFamily="49" charset="-122"/>
                <a:sym typeface="+mn-ea"/>
              </a:rPr>
              <a:t>校运动会上的</a:t>
            </a:r>
            <a:r>
              <a:rPr lang="en-US" altLang="zh-CN" sz="3600" b="1">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3600" b="1">
                <a:effectLst/>
                <a:latin typeface="楷体" panose="02010609060101010101" pitchFamily="49" charset="-122"/>
                <a:ea typeface="楷体" panose="02010609060101010101" pitchFamily="49" charset="-122"/>
                <a:cs typeface="楷体" panose="02010609060101010101" pitchFamily="49" charset="-122"/>
                <a:sym typeface="+mn-ea"/>
              </a:rPr>
              <a:t>功</a:t>
            </a:r>
            <a:r>
              <a:rPr lang="en-US" altLang="zh-CN" sz="3600" b="1">
                <a:effectLst/>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3600" b="1">
              <a:effectLst/>
              <a:latin typeface="楷体" panose="02010609060101010101" pitchFamily="49" charset="-122"/>
              <a:ea typeface="楷体" panose="02010609060101010101" pitchFamily="49" charset="-122"/>
              <a:cs typeface="楷体" panose="02010609060101010101" pitchFamily="49" charset="-122"/>
              <a:sym typeface="+mn-ea"/>
            </a:endParaRPr>
          </a:p>
        </p:txBody>
      </p:sp>
      <p:pic>
        <p:nvPicPr>
          <p:cNvPr id="22" name="图片 21" title=""/>
          <p:cNvPicPr>
            <a:picLocks noChangeAspect="1"/>
          </p:cNvPicPr>
          <p:nvPr>
            <p:custDataLst>
              <p:tags r:id="rId7"/>
            </p:custDataLst>
          </p:nvPr>
        </p:nvPicPr>
        <p:blipFill>
          <a:blip r:embed="rId5">
            <a:extLst>
              <a:ext uri="{96DAC541-7B7A-43D3-8B79-37D633B846F1}">
                <asvg:svgBlip xmlns:asvg="http://schemas.microsoft.com/office/drawing/2016/SVG/main" r:embed="rId6"/>
              </a:ext>
            </a:extLst>
          </a:blip>
          <a:stretch>
            <a:fillRect/>
          </a:stretch>
        </p:blipFill>
        <p:spPr>
          <a:xfrm>
            <a:off x="5332730" y="3609340"/>
            <a:ext cx="444500" cy="444500"/>
          </a:xfrm>
          <a:prstGeom prst="rect">
            <a:avLst/>
          </a:prstGeom>
          <a:effectLst>
            <a:outerShdw blurRad="50800" dist="38100" dir="2700000" algn="tl" rotWithShape="0">
              <a:prstClr val="black">
                <a:alpha val="40000"/>
              </a:prstClr>
            </a:outerShdw>
          </a:effectLst>
        </p:spPr>
      </p:pic>
      <p:sp>
        <p:nvSpPr>
          <p:cNvPr id="3" name="文本框 22" title=""/>
          <p:cNvSpPr txBox="1"/>
          <p:nvPr>
            <p:custDataLst>
              <p:tags r:id="rId8"/>
            </p:custDataLst>
          </p:nvPr>
        </p:nvSpPr>
        <p:spPr>
          <a:xfrm>
            <a:off x="0" y="2181225"/>
            <a:ext cx="12205335" cy="1106805"/>
          </a:xfrm>
          <a:prstGeom prst="rect">
            <a:avLst/>
          </a:prstGeom>
          <a:noFill/>
        </p:spPr>
        <p:txBody>
          <a:bodyPr wrap="square" rtlCol="0" anchor="t" anchorCtr="0">
            <a:spAutoFit/>
          </a:bodyPr>
          <a:lstStyle/>
          <a:p>
            <a:pPr lvl="0" algn="ctr">
              <a:buClrTx/>
              <a:buSzTx/>
              <a:buFontTx/>
            </a:pPr>
            <a:r>
              <a:rPr lang="zh-CN"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rPr>
              <a:t>第</a:t>
            </a:r>
            <a:r>
              <a:rPr lang="zh-CN" altLang="en-US"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rPr>
              <a:t>一节</a:t>
            </a:r>
            <a:r>
              <a:rPr lang="zh-CN"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rPr>
              <a:t>  机械功</a:t>
            </a:r>
            <a:endParaRPr lang="zh-CN"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endParaRPr>
          </a:p>
        </p:txBody>
      </p:sp>
    </p:spTree>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grpSp>
        <p:nvGrpSpPr>
          <p:cNvPr id="3" name="组合 2" title=""/>
          <p:cNvGrpSpPr/>
          <p:nvPr>
            <p:custDataLst>
              <p:tags r:id="rId2"/>
            </p:custDataLst>
          </p:nvPr>
        </p:nvGrpSpPr>
        <p:grpSpPr>
          <a:xfrm>
            <a:off x="283210" y="986790"/>
            <a:ext cx="11625580" cy="4924425"/>
            <a:chOff x="446" y="1554"/>
            <a:chExt cx="18308" cy="7755"/>
          </a:xfrm>
        </p:grpSpPr>
        <p:sp>
          <p:nvSpPr>
            <p:cNvPr id="8" name="矩形 7"/>
            <p:cNvSpPr/>
            <p:nvPr>
              <p:custDataLst>
                <p:tags r:id="rId3"/>
              </p:custDataLst>
            </p:nvPr>
          </p:nvSpPr>
          <p:spPr>
            <a:xfrm>
              <a:off x="446" y="1572"/>
              <a:ext cx="18308" cy="7737"/>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5" name="半闭框 14"/>
            <p:cNvSpPr/>
            <p:nvPr>
              <p:custDataLst>
                <p:tags r:id="rId4"/>
              </p:custDataLst>
            </p:nvPr>
          </p:nvSpPr>
          <p:spPr>
            <a:xfrm>
              <a:off x="446" y="1554"/>
              <a:ext cx="808" cy="898"/>
            </a:xfrm>
            <a:prstGeom prst="halfFram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tx1"/>
                </a:solidFill>
              </a:endParaRPr>
            </a:p>
          </p:txBody>
        </p:sp>
        <p:sp>
          <p:nvSpPr>
            <p:cNvPr id="34" name="半闭框 33"/>
            <p:cNvSpPr/>
            <p:nvPr>
              <p:custDataLst>
                <p:tags r:id="rId5"/>
              </p:custDataLst>
            </p:nvPr>
          </p:nvSpPr>
          <p:spPr>
            <a:xfrm flipH="1" flipV="1">
              <a:off x="17946" y="8411"/>
              <a:ext cx="808" cy="898"/>
            </a:xfrm>
            <a:prstGeom prst="halfFram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tx1"/>
                </a:solidFill>
              </a:endParaRPr>
            </a:p>
          </p:txBody>
        </p:sp>
        <p:sp>
          <p:nvSpPr>
            <p:cNvPr id="35" name="文本框 34"/>
            <p:cNvSpPr txBox="1"/>
            <p:nvPr>
              <p:custDataLst>
                <p:tags r:id="rId6"/>
              </p:custDataLst>
            </p:nvPr>
          </p:nvSpPr>
          <p:spPr>
            <a:xfrm>
              <a:off x="2822" y="3287"/>
              <a:ext cx="2032" cy="4088"/>
            </a:xfrm>
            <a:prstGeom prst="rect">
              <a:avLst/>
            </a:prstGeom>
            <a:noFill/>
          </p:spPr>
          <p:txBody>
            <a:bodyPr vert="eaVert" wrap="square" rtlCol="0">
              <a:spAutoFit/>
            </a:bodyPr>
            <a:lstStyle/>
            <a:p>
              <a:pPr algn="ctr">
                <a:lnSpc>
                  <a:spcPct val="100000"/>
                </a:lnSpc>
              </a:pPr>
              <a:r>
                <a:rPr lang="zh-CN" altLang="en-US" sz="7200" b="1">
                  <a:solidFill>
                    <a:schemeClr val="tx1">
                      <a:lumMod val="75000"/>
                      <a:lumOff val="25000"/>
                    </a:schemeClr>
                  </a:solidFill>
                  <a:latin typeface="Times New Roman" panose="02020603050405020304" charset="0"/>
                  <a:ea typeface="黑体" panose="02010609060101010101" charset="-122"/>
                  <a:cs typeface="Times New Roman" panose="02020603050405020304" charset="0"/>
                </a:rPr>
                <a:t>目</a:t>
              </a:r>
              <a:r>
                <a:rPr lang="en-US" altLang="zh-CN" sz="7200" b="1">
                  <a:solidFill>
                    <a:schemeClr val="tx1">
                      <a:lumMod val="75000"/>
                      <a:lumOff val="25000"/>
                    </a:schemeClr>
                  </a:solidFill>
                  <a:latin typeface="Times New Roman" panose="02020603050405020304" charset="0"/>
                  <a:ea typeface="黑体" panose="02010609060101010101" charset="-122"/>
                  <a:cs typeface="Times New Roman" panose="02020603050405020304" charset="0"/>
                </a:rPr>
                <a:t> </a:t>
              </a:r>
              <a:r>
                <a:rPr lang="zh-CN" altLang="en-US" sz="7200" b="1">
                  <a:solidFill>
                    <a:schemeClr val="tx1">
                      <a:lumMod val="75000"/>
                      <a:lumOff val="25000"/>
                    </a:schemeClr>
                  </a:solidFill>
                  <a:latin typeface="Times New Roman" panose="02020603050405020304" charset="0"/>
                  <a:ea typeface="黑体" panose="02010609060101010101" charset="-122"/>
                  <a:cs typeface="Times New Roman" panose="02020603050405020304" charset="0"/>
                </a:rPr>
                <a:t>录</a:t>
              </a:r>
              <a:endParaRPr lang="zh-CN" altLang="en-US" sz="7200" b="1">
                <a:solidFill>
                  <a:schemeClr val="tx1">
                    <a:lumMod val="75000"/>
                    <a:lumOff val="25000"/>
                  </a:schemeClr>
                </a:solidFill>
                <a:latin typeface="Times New Roman" panose="02020603050405020304" charset="0"/>
                <a:ea typeface="黑体" panose="02010609060101010101" charset="-122"/>
                <a:cs typeface="Times New Roman" panose="02020603050405020304" charset="0"/>
              </a:endParaRPr>
            </a:p>
          </p:txBody>
        </p:sp>
        <p:cxnSp>
          <p:nvCxnSpPr>
            <p:cNvPr id="36" name="直接连接符 35"/>
            <p:cNvCxnSpPr/>
            <p:nvPr>
              <p:custDataLst>
                <p:tags r:id="rId7"/>
              </p:custDataLst>
            </p:nvPr>
          </p:nvCxnSpPr>
          <p:spPr>
            <a:xfrm flipH="1">
              <a:off x="5288" y="1572"/>
              <a:ext cx="0" cy="6860"/>
            </a:xfrm>
            <a:prstGeom prst="line">
              <a:avLst/>
            </a:prstGeom>
            <a:ln>
              <a:solidFill>
                <a:srgbClr val="546C8B"/>
              </a:solidFill>
            </a:ln>
          </p:spPr>
          <p:style>
            <a:lnRef idx="1">
              <a:schemeClr val="accent1"/>
            </a:lnRef>
            <a:fillRef idx="0">
              <a:schemeClr val="accent1"/>
            </a:fillRef>
            <a:effectRef idx="0">
              <a:schemeClr val="accent1"/>
            </a:effectRef>
            <a:fontRef idx="minor">
              <a:schemeClr val="tx1"/>
            </a:fontRef>
          </p:style>
        </p:cxnSp>
        <p:grpSp>
          <p:nvGrpSpPr>
            <p:cNvPr id="37" name="组合 36"/>
            <p:cNvGrpSpPr/>
            <p:nvPr>
              <p:custDataLst>
                <p:tags r:id="rId8"/>
              </p:custDataLst>
            </p:nvPr>
          </p:nvGrpSpPr>
          <p:grpSpPr>
            <a:xfrm>
              <a:off x="8235" y="4082"/>
              <a:ext cx="5696" cy="1020"/>
              <a:chOff x="6238" y="5233"/>
              <a:chExt cx="5696" cy="1020"/>
            </a:xfrm>
          </p:grpSpPr>
          <p:sp>
            <p:nvSpPr>
              <p:cNvPr id="38" name="文本框 37"/>
              <p:cNvSpPr txBox="1"/>
              <p:nvPr>
                <p:custDataLst>
                  <p:tags r:id="rId9"/>
                </p:custDataLst>
              </p:nvPr>
            </p:nvSpPr>
            <p:spPr>
              <a:xfrm>
                <a:off x="7674" y="5235"/>
                <a:ext cx="4260" cy="1016"/>
              </a:xfrm>
              <a:prstGeom prst="rect">
                <a:avLst/>
              </a:prstGeom>
              <a:noFill/>
            </p:spPr>
            <p:txBody>
              <a:bodyPr wrap="square" rtlCol="0" anchor="t">
                <a:spAutoFit/>
              </a:bodyPr>
              <a:lstStyle/>
              <a:p>
                <a:pPr algn="l"/>
                <a:r>
                  <a:rPr lang="zh-CN" altLang="en-US" sz="3600" b="1">
                    <a:latin typeface="Times New Roman" panose="02020603050405020304" charset="0"/>
                    <a:ea typeface="黑体" panose="02010609060101010101" charset="-122"/>
                    <a:cs typeface="黑体" panose="02010609060101010101" charset="-122"/>
                    <a:sym typeface="+mn-ea"/>
                  </a:rPr>
                  <a:t>情境串新知</a:t>
                </a:r>
                <a:endParaRPr lang="zh-CN" altLang="en-US" sz="3600" b="1">
                  <a:latin typeface="Times New Roman" panose="02020603050405020304" charset="0"/>
                  <a:ea typeface="黑体" panose="02010609060101010101" charset="-122"/>
                  <a:cs typeface="黑体" panose="02010609060101010101" charset="-122"/>
                  <a:sym typeface="+mn-ea"/>
                </a:endParaRPr>
              </a:p>
            </p:txBody>
          </p:sp>
          <p:grpSp>
            <p:nvGrpSpPr>
              <p:cNvPr id="39" name="组合 38"/>
              <p:cNvGrpSpPr/>
              <p:nvPr/>
            </p:nvGrpSpPr>
            <p:grpSpPr>
              <a:xfrm>
                <a:off x="6238" y="5233"/>
                <a:ext cx="1020" cy="1020"/>
                <a:chOff x="6238" y="2056"/>
                <a:chExt cx="1020" cy="1020"/>
              </a:xfrm>
            </p:grpSpPr>
            <p:sp>
              <p:nvSpPr>
                <p:cNvPr id="40" name="椭圆 39"/>
                <p:cNvSpPr/>
                <p:nvPr>
                  <p:custDataLst>
                    <p:tags r:id="rId10"/>
                  </p:custDataLst>
                </p:nvPr>
              </p:nvSpPr>
              <p:spPr>
                <a:xfrm>
                  <a:off x="6238" y="2056"/>
                  <a:ext cx="1020" cy="1020"/>
                </a:xfrm>
                <a:prstGeom prst="ellipse">
                  <a:avLst/>
                </a:prstGeom>
                <a:solidFill>
                  <a:schemeClr val="bg1"/>
                </a:solidFill>
                <a:ln>
                  <a:solidFill>
                    <a:srgbClr val="01A550">
                      <a:alpha val="50000"/>
                    </a:srgb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41" name="文本框 40"/>
                <p:cNvSpPr txBox="1"/>
                <p:nvPr>
                  <p:custDataLst>
                    <p:tags r:id="rId11"/>
                  </p:custDataLst>
                </p:nvPr>
              </p:nvSpPr>
              <p:spPr>
                <a:xfrm>
                  <a:off x="6367" y="2058"/>
                  <a:ext cx="763" cy="1016"/>
                </a:xfrm>
                <a:prstGeom prst="rect">
                  <a:avLst/>
                </a:prstGeom>
                <a:noFill/>
              </p:spPr>
              <p:txBody>
                <a:bodyPr wrap="square" rtlCol="0">
                  <a:spAutoFit/>
                </a:bodyPr>
                <a:lstStyle/>
                <a:p>
                  <a:pPr algn="ctr"/>
                  <a:r>
                    <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rPr>
                    <a:t>2</a:t>
                  </a:r>
                  <a:endPar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endParaRPr>
                </a:p>
              </p:txBody>
            </p:sp>
          </p:grpSp>
        </p:grpSp>
        <p:grpSp>
          <p:nvGrpSpPr>
            <p:cNvPr id="42" name="组合 41"/>
            <p:cNvGrpSpPr/>
            <p:nvPr>
              <p:custDataLst>
                <p:tags r:id="rId12"/>
              </p:custDataLst>
            </p:nvPr>
          </p:nvGrpSpPr>
          <p:grpSpPr>
            <a:xfrm>
              <a:off x="8235" y="5645"/>
              <a:ext cx="5696" cy="1020"/>
              <a:chOff x="6238" y="6907"/>
              <a:chExt cx="5696" cy="1020"/>
            </a:xfrm>
          </p:grpSpPr>
          <p:sp>
            <p:nvSpPr>
              <p:cNvPr id="43" name="文本框 42"/>
              <p:cNvSpPr txBox="1"/>
              <p:nvPr>
                <p:custDataLst>
                  <p:tags r:id="rId13"/>
                </p:custDataLst>
              </p:nvPr>
            </p:nvSpPr>
            <p:spPr>
              <a:xfrm>
                <a:off x="7674" y="6909"/>
                <a:ext cx="4260" cy="1016"/>
              </a:xfrm>
              <a:prstGeom prst="rect">
                <a:avLst/>
              </a:prstGeom>
              <a:noFill/>
            </p:spPr>
            <p:txBody>
              <a:bodyPr wrap="square" rtlCol="0" anchor="t">
                <a:spAutoFit/>
              </a:bodyPr>
              <a:lstStyle/>
              <a:p>
                <a:pPr algn="l"/>
                <a:r>
                  <a:rPr lang="zh-CN" sz="3600" b="1">
                    <a:latin typeface="Times New Roman" panose="02020603050405020304" charset="0"/>
                    <a:ea typeface="黑体" panose="02010609060101010101" charset="-122"/>
                    <a:sym typeface="+mn-ea"/>
                  </a:rPr>
                  <a:t>课堂小结</a:t>
                </a:r>
                <a:endParaRPr lang="zh-CN" altLang="en-US" sz="3600" b="1">
                  <a:latin typeface="Times New Roman" panose="02020603050405020304" charset="0"/>
                  <a:ea typeface="黑体" panose="02010609060101010101" charset="-122"/>
                  <a:cs typeface="黑体" panose="02010609060101010101" charset="-122"/>
                  <a:sym typeface="+mn-ea"/>
                </a:endParaRPr>
              </a:p>
            </p:txBody>
          </p:sp>
          <p:grpSp>
            <p:nvGrpSpPr>
              <p:cNvPr id="44" name="组合 43"/>
              <p:cNvGrpSpPr/>
              <p:nvPr/>
            </p:nvGrpSpPr>
            <p:grpSpPr>
              <a:xfrm>
                <a:off x="6238" y="6907"/>
                <a:ext cx="1020" cy="1020"/>
                <a:chOff x="6238" y="2056"/>
                <a:chExt cx="1020" cy="1020"/>
              </a:xfrm>
            </p:grpSpPr>
            <p:sp>
              <p:nvSpPr>
                <p:cNvPr id="45" name="椭圆 44"/>
                <p:cNvSpPr/>
                <p:nvPr>
                  <p:custDataLst>
                    <p:tags r:id="rId14"/>
                  </p:custDataLst>
                </p:nvPr>
              </p:nvSpPr>
              <p:spPr>
                <a:xfrm>
                  <a:off x="6238" y="2056"/>
                  <a:ext cx="1020" cy="1020"/>
                </a:xfrm>
                <a:prstGeom prst="ellipse">
                  <a:avLst/>
                </a:prstGeom>
                <a:solidFill>
                  <a:schemeClr val="bg1"/>
                </a:solidFill>
                <a:ln>
                  <a:solidFill>
                    <a:srgbClr val="01A55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lt1">
                        <a:alpha val="50000"/>
                      </a:schemeClr>
                    </a:solidFill>
                    <a:latin typeface="Times New Roman" panose="02020603050405020304" charset="0"/>
                    <a:cs typeface="Times New Roman" panose="02020603050405020304" charset="0"/>
                  </a:endParaRPr>
                </a:p>
              </p:txBody>
            </p:sp>
            <p:sp>
              <p:nvSpPr>
                <p:cNvPr id="46" name="文本框 45"/>
                <p:cNvSpPr txBox="1"/>
                <p:nvPr>
                  <p:custDataLst>
                    <p:tags r:id="rId15"/>
                  </p:custDataLst>
                </p:nvPr>
              </p:nvSpPr>
              <p:spPr>
                <a:xfrm>
                  <a:off x="6367" y="2058"/>
                  <a:ext cx="763" cy="1016"/>
                </a:xfrm>
                <a:prstGeom prst="rect">
                  <a:avLst/>
                </a:prstGeom>
                <a:noFill/>
              </p:spPr>
              <p:txBody>
                <a:bodyPr wrap="square" rtlCol="0">
                  <a:spAutoFit/>
                </a:bodyPr>
                <a:lstStyle/>
                <a:p>
                  <a:pPr algn="ctr"/>
                  <a:r>
                    <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rPr>
                    <a:t>3</a:t>
                  </a:r>
                  <a:endPar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endParaRPr>
                </a:p>
              </p:txBody>
            </p:sp>
          </p:grpSp>
        </p:grpSp>
        <p:grpSp>
          <p:nvGrpSpPr>
            <p:cNvPr id="47" name="组合 46"/>
            <p:cNvGrpSpPr/>
            <p:nvPr>
              <p:custDataLst>
                <p:tags r:id="rId16"/>
              </p:custDataLst>
            </p:nvPr>
          </p:nvGrpSpPr>
          <p:grpSpPr>
            <a:xfrm>
              <a:off x="8235" y="2488"/>
              <a:ext cx="5696" cy="1051"/>
              <a:chOff x="6238" y="1929"/>
              <a:chExt cx="5696" cy="1051"/>
            </a:xfrm>
          </p:grpSpPr>
          <p:sp>
            <p:nvSpPr>
              <p:cNvPr id="48" name="文本框 47"/>
              <p:cNvSpPr txBox="1"/>
              <p:nvPr>
                <p:custDataLst>
                  <p:tags r:id="rId17"/>
                </p:custDataLst>
              </p:nvPr>
            </p:nvSpPr>
            <p:spPr>
              <a:xfrm>
                <a:off x="7674" y="1964"/>
                <a:ext cx="4260" cy="1016"/>
              </a:xfrm>
              <a:prstGeom prst="rect">
                <a:avLst/>
              </a:prstGeom>
              <a:noFill/>
            </p:spPr>
            <p:txBody>
              <a:bodyPr wrap="square" rtlCol="0" anchor="t">
                <a:spAutoFit/>
              </a:bodyPr>
              <a:lstStyle/>
              <a:p>
                <a:pPr algn="l"/>
                <a:r>
                  <a:rPr lang="zh-CN" sz="3600" b="1">
                    <a:latin typeface="Times New Roman" panose="02020603050405020304" charset="0"/>
                    <a:ea typeface="黑体" panose="02010609060101010101" charset="-122"/>
                    <a:sym typeface="+mn-ea"/>
                  </a:rPr>
                  <a:t>学习目标</a:t>
                </a:r>
                <a:endParaRPr lang="zh-CN" altLang="en-US" sz="3600" b="1">
                  <a:latin typeface="Times New Roman" panose="02020603050405020304" charset="0"/>
                  <a:ea typeface="黑体" panose="02010609060101010101" charset="-122"/>
                  <a:cs typeface="黑体" panose="02010609060101010101" charset="-122"/>
                  <a:sym typeface="+mn-ea"/>
                </a:endParaRPr>
              </a:p>
            </p:txBody>
          </p:sp>
          <p:grpSp>
            <p:nvGrpSpPr>
              <p:cNvPr id="49" name="组合 48"/>
              <p:cNvGrpSpPr/>
              <p:nvPr/>
            </p:nvGrpSpPr>
            <p:grpSpPr>
              <a:xfrm>
                <a:off x="6238" y="1929"/>
                <a:ext cx="1020" cy="1020"/>
                <a:chOff x="6238" y="2056"/>
                <a:chExt cx="1020" cy="1020"/>
              </a:xfrm>
            </p:grpSpPr>
            <p:sp>
              <p:nvSpPr>
                <p:cNvPr id="50" name="椭圆 49"/>
                <p:cNvSpPr/>
                <p:nvPr>
                  <p:custDataLst>
                    <p:tags r:id="rId18"/>
                  </p:custDataLst>
                </p:nvPr>
              </p:nvSpPr>
              <p:spPr>
                <a:xfrm>
                  <a:off x="6238" y="2056"/>
                  <a:ext cx="1020" cy="1020"/>
                </a:xfrm>
                <a:prstGeom prst="ellipse">
                  <a:avLst/>
                </a:prstGeom>
                <a:solidFill>
                  <a:schemeClr val="bg1"/>
                </a:solidFill>
                <a:ln>
                  <a:solidFill>
                    <a:srgbClr val="01A550">
                      <a:alpha val="50000"/>
                    </a:srgb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52" name="文本框 51"/>
                <p:cNvSpPr txBox="1"/>
                <p:nvPr>
                  <p:custDataLst>
                    <p:tags r:id="rId19"/>
                  </p:custDataLst>
                </p:nvPr>
              </p:nvSpPr>
              <p:spPr>
                <a:xfrm>
                  <a:off x="6367" y="2058"/>
                  <a:ext cx="763" cy="1016"/>
                </a:xfrm>
                <a:prstGeom prst="rect">
                  <a:avLst/>
                </a:prstGeom>
                <a:noFill/>
              </p:spPr>
              <p:txBody>
                <a:bodyPr wrap="square" rtlCol="0">
                  <a:spAutoFit/>
                </a:bodyPr>
                <a:lstStyle/>
                <a:p>
                  <a:pPr algn="ctr"/>
                  <a:r>
                    <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rPr>
                    <a:t>1</a:t>
                  </a:r>
                  <a:endPar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endParaRPr>
                </a:p>
              </p:txBody>
            </p:sp>
          </p:grpSp>
        </p:grpSp>
        <p:grpSp>
          <p:nvGrpSpPr>
            <p:cNvPr id="53" name="组合 52"/>
            <p:cNvGrpSpPr/>
            <p:nvPr>
              <p:custDataLst>
                <p:tags r:id="rId20"/>
              </p:custDataLst>
            </p:nvPr>
          </p:nvGrpSpPr>
          <p:grpSpPr>
            <a:xfrm>
              <a:off x="8235" y="7208"/>
              <a:ext cx="5696" cy="1020"/>
              <a:chOff x="6238" y="8291"/>
              <a:chExt cx="5696" cy="1020"/>
            </a:xfrm>
          </p:grpSpPr>
          <p:sp>
            <p:nvSpPr>
              <p:cNvPr id="54" name="文本框 53"/>
              <p:cNvSpPr txBox="1"/>
              <p:nvPr>
                <p:custDataLst>
                  <p:tags r:id="rId21"/>
                </p:custDataLst>
              </p:nvPr>
            </p:nvSpPr>
            <p:spPr>
              <a:xfrm>
                <a:off x="7674" y="8293"/>
                <a:ext cx="4260" cy="1016"/>
              </a:xfrm>
              <a:prstGeom prst="rect">
                <a:avLst/>
              </a:prstGeom>
              <a:noFill/>
            </p:spPr>
            <p:txBody>
              <a:bodyPr wrap="square" rtlCol="0" anchor="t">
                <a:spAutoFit/>
              </a:bodyPr>
              <a:lstStyle/>
              <a:p>
                <a:pPr algn="l"/>
                <a:r>
                  <a:rPr lang="zh-CN" altLang="en-US" sz="3600" b="1">
                    <a:latin typeface="Times New Roman" panose="02020603050405020304" charset="0"/>
                    <a:ea typeface="黑体" panose="02010609060101010101" charset="-122"/>
                    <a:cs typeface="黑体" panose="02010609060101010101" charset="-122"/>
                    <a:sym typeface="+mn-ea"/>
                  </a:rPr>
                  <a:t>随堂练习</a:t>
                </a:r>
                <a:endParaRPr lang="zh-CN" altLang="en-US" sz="3600" b="1">
                  <a:latin typeface="Times New Roman" panose="02020603050405020304" charset="0"/>
                  <a:ea typeface="黑体" panose="02010609060101010101" charset="-122"/>
                  <a:cs typeface="黑体" panose="02010609060101010101" charset="-122"/>
                  <a:sym typeface="+mn-ea"/>
                </a:endParaRPr>
              </a:p>
            </p:txBody>
          </p:sp>
          <p:grpSp>
            <p:nvGrpSpPr>
              <p:cNvPr id="55" name="组合 54"/>
              <p:cNvGrpSpPr/>
              <p:nvPr/>
            </p:nvGrpSpPr>
            <p:grpSpPr>
              <a:xfrm>
                <a:off x="6238" y="8291"/>
                <a:ext cx="1020" cy="1020"/>
                <a:chOff x="6238" y="2056"/>
                <a:chExt cx="1020" cy="1020"/>
              </a:xfrm>
            </p:grpSpPr>
            <p:sp>
              <p:nvSpPr>
                <p:cNvPr id="56" name="椭圆 55"/>
                <p:cNvSpPr/>
                <p:nvPr>
                  <p:custDataLst>
                    <p:tags r:id="rId22"/>
                  </p:custDataLst>
                </p:nvPr>
              </p:nvSpPr>
              <p:spPr>
                <a:xfrm>
                  <a:off x="6238" y="2056"/>
                  <a:ext cx="1020" cy="1020"/>
                </a:xfrm>
                <a:prstGeom prst="ellipse">
                  <a:avLst/>
                </a:prstGeom>
                <a:solidFill>
                  <a:schemeClr val="bg1"/>
                </a:solidFill>
                <a:ln>
                  <a:solidFill>
                    <a:srgbClr val="01A55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lt1">
                        <a:alpha val="50000"/>
                      </a:schemeClr>
                    </a:solidFill>
                    <a:latin typeface="Times New Roman" panose="02020603050405020304" charset="0"/>
                    <a:cs typeface="Times New Roman" panose="02020603050405020304" charset="0"/>
                  </a:endParaRPr>
                </a:p>
              </p:txBody>
            </p:sp>
            <p:sp>
              <p:nvSpPr>
                <p:cNvPr id="57" name="文本框 56"/>
                <p:cNvSpPr txBox="1"/>
                <p:nvPr>
                  <p:custDataLst>
                    <p:tags r:id="rId23"/>
                  </p:custDataLst>
                </p:nvPr>
              </p:nvSpPr>
              <p:spPr>
                <a:xfrm>
                  <a:off x="6367" y="2058"/>
                  <a:ext cx="763" cy="1016"/>
                </a:xfrm>
                <a:prstGeom prst="rect">
                  <a:avLst/>
                </a:prstGeom>
                <a:noFill/>
              </p:spPr>
              <p:txBody>
                <a:bodyPr wrap="square" rtlCol="0">
                  <a:spAutoFit/>
                </a:bodyPr>
                <a:lstStyle/>
                <a:p>
                  <a:pPr algn="ctr"/>
                  <a:r>
                    <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rPr>
                    <a:t>4</a:t>
                  </a:r>
                  <a:endPar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endParaRPr>
                </a:p>
              </p:txBody>
            </p:sp>
          </p:grpSp>
        </p:grpSp>
      </p:grpSp>
    </p:spTree>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8" name="文本框 27" title=""/>
          <p:cNvSpPr txBox="1"/>
          <p:nvPr>
            <p:custDataLst>
              <p:tags r:id="rId3"/>
            </p:custDataLst>
          </p:nvPr>
        </p:nvSpPr>
        <p:spPr>
          <a:xfrm>
            <a:off x="5351780" y="3383915"/>
            <a:ext cx="2092325" cy="2041525"/>
          </a:xfrm>
          <a:prstGeom prst="rect">
            <a:avLst/>
          </a:prstGeom>
          <a:noFill/>
          <a:ln w="22225">
            <a:solidFill>
              <a:srgbClr val="19994B"/>
            </a:solidFill>
          </a:ln>
        </p:spPr>
        <p:txBody>
          <a:bodyPr wrap="square" rtlCol="0">
            <a:noAutofit/>
          </a:bodyPr>
          <a:lstStyle/>
          <a:p>
            <a:pPr>
              <a:lnSpc>
                <a:spcPct val="100000"/>
              </a:lnSpc>
            </a:pPr>
            <a:r>
              <a:rPr lang="zh-CN" altLang="en-US" sz="2400" b="1" spc="-100">
                <a:latin typeface="Times New Roman" panose="02020603050405020304" charset="0"/>
                <a:cs typeface="Times New Roman" panose="02020603050405020304" charset="0"/>
                <a:sym typeface="+mn-ea"/>
              </a:rPr>
              <a:t>抬着器材箱沿水平面走向比赛场地的过程中，人对器材箱是否做功呢？</a:t>
            </a:r>
            <a:endParaRPr lang="zh-CN" altLang="en-US" sz="2400" b="1" spc="-100">
              <a:latin typeface="Times New Roman" panose="02020603050405020304" charset="0"/>
              <a:cs typeface="Times New Roman" panose="02020603050405020304" charset="0"/>
              <a:sym typeface="+mn-ea"/>
            </a:endParaRPr>
          </a:p>
        </p:txBody>
      </p:sp>
      <p:sp>
        <p:nvSpPr>
          <p:cNvPr id="25" name="文本框 24" title=""/>
          <p:cNvSpPr txBox="1"/>
          <p:nvPr>
            <p:custDataLst>
              <p:tags r:id="rId4"/>
            </p:custDataLst>
          </p:nvPr>
        </p:nvSpPr>
        <p:spPr>
          <a:xfrm>
            <a:off x="92075" y="746125"/>
            <a:ext cx="1621790" cy="521970"/>
          </a:xfrm>
          <a:prstGeom prst="rect">
            <a:avLst/>
          </a:prstGeom>
          <a:noFill/>
        </p:spPr>
        <p:txBody>
          <a:bodyPr wrap="square" rtlCol="0">
            <a:spAutoFit/>
          </a:bodyPr>
          <a:lstStyle/>
          <a:p>
            <a:r>
              <a:rPr lang="zh-CN" altLang="en-US" sz="2800" b="1">
                <a:solidFill>
                  <a:srgbClr val="0000FF"/>
                </a:solidFill>
                <a:latin typeface="黑体" panose="02010609060101010101" charset="-122"/>
                <a:ea typeface="黑体" panose="02010609060101010101" charset="-122"/>
              </a:rPr>
              <a:t>主题情境</a:t>
            </a:r>
            <a:endParaRPr lang="zh-CN" altLang="en-US" sz="2800" b="1">
              <a:solidFill>
                <a:srgbClr val="0000FF"/>
              </a:solidFill>
              <a:latin typeface="黑体" panose="02010609060101010101" charset="-122"/>
              <a:ea typeface="黑体" panose="02010609060101010101" charset="-122"/>
            </a:endParaRPr>
          </a:p>
        </p:txBody>
      </p:sp>
      <p:sp>
        <p:nvSpPr>
          <p:cNvPr id="26" name="文本框 25" title=""/>
          <p:cNvSpPr txBox="1"/>
          <p:nvPr>
            <p:custDataLst>
              <p:tags r:id="rId5"/>
            </p:custDataLst>
          </p:nvPr>
        </p:nvSpPr>
        <p:spPr>
          <a:xfrm>
            <a:off x="3809365" y="746125"/>
            <a:ext cx="4573905" cy="521970"/>
          </a:xfrm>
          <a:prstGeom prst="rect">
            <a:avLst/>
          </a:prstGeom>
          <a:noFill/>
          <a:ln w="22225">
            <a:solidFill>
              <a:srgbClr val="00923F"/>
            </a:solidFill>
          </a:ln>
        </p:spPr>
        <p:txBody>
          <a:bodyPr wrap="square" rtlCol="0">
            <a:spAutoFit/>
          </a:bodyPr>
          <a:lstStyle/>
          <a:p>
            <a:pPr algn="ctr"/>
            <a:r>
              <a:rPr lang="zh-CN" altLang="en-US" sz="2800" b="1">
                <a:solidFill>
                  <a:srgbClr val="FF0000"/>
                </a:solidFill>
                <a:latin typeface="黑体" panose="02010609060101010101" charset="-122"/>
                <a:ea typeface="黑体" panose="02010609060101010101" charset="-122"/>
                <a:cs typeface="黑体" panose="02010609060101010101" charset="-122"/>
                <a:sym typeface="+mn-ea"/>
              </a:rPr>
              <a:t>校运动会上的“功”</a:t>
            </a:r>
            <a:endParaRPr lang="zh-CN" altLang="en-US" sz="2800" b="1">
              <a:solidFill>
                <a:srgbClr val="FF0000"/>
              </a:solidFill>
              <a:latin typeface="黑体" panose="02010609060101010101" charset="-122"/>
              <a:ea typeface="黑体" panose="02010609060101010101" charset="-122"/>
              <a:cs typeface="黑体" panose="02010609060101010101" charset="-122"/>
              <a:sym typeface="+mn-ea"/>
            </a:endParaRPr>
          </a:p>
        </p:txBody>
      </p:sp>
      <p:sp>
        <p:nvSpPr>
          <p:cNvPr id="34" name="文本框 33" title=""/>
          <p:cNvSpPr txBox="1"/>
          <p:nvPr>
            <p:custDataLst>
              <p:tags r:id="rId6"/>
            </p:custDataLst>
          </p:nvPr>
        </p:nvSpPr>
        <p:spPr>
          <a:xfrm>
            <a:off x="92075" y="1731010"/>
            <a:ext cx="581660" cy="1383665"/>
          </a:xfrm>
          <a:prstGeom prst="rect">
            <a:avLst/>
          </a:prstGeom>
          <a:noFill/>
        </p:spPr>
        <p:txBody>
          <a:bodyPr wrap="square" rtlCol="0">
            <a:spAutoFit/>
          </a:bodyPr>
          <a:lstStyle/>
          <a:p>
            <a:r>
              <a:rPr lang="zh-CN" altLang="en-US" sz="2800" b="1">
                <a:solidFill>
                  <a:srgbClr val="0000FF"/>
                </a:solidFill>
                <a:latin typeface="黑体" panose="02010609060101010101" charset="-122"/>
                <a:ea typeface="黑体" panose="02010609060101010101" charset="-122"/>
              </a:rPr>
              <a:t>情</a:t>
            </a:r>
            <a:endParaRPr lang="zh-CN" altLang="en-US" sz="2800" b="1">
              <a:solidFill>
                <a:srgbClr val="0000FF"/>
              </a:solidFill>
              <a:latin typeface="黑体" panose="02010609060101010101" charset="-122"/>
              <a:ea typeface="黑体" panose="02010609060101010101" charset="-122"/>
            </a:endParaRPr>
          </a:p>
          <a:p>
            <a:r>
              <a:rPr lang="zh-CN" altLang="en-US" sz="2800" b="1">
                <a:solidFill>
                  <a:srgbClr val="0000FF"/>
                </a:solidFill>
                <a:latin typeface="黑体" panose="02010609060101010101" charset="-122"/>
                <a:ea typeface="黑体" panose="02010609060101010101" charset="-122"/>
              </a:rPr>
              <a:t>境</a:t>
            </a:r>
            <a:endParaRPr lang="zh-CN" altLang="en-US" sz="2800" b="1">
              <a:solidFill>
                <a:srgbClr val="0000FF"/>
              </a:solidFill>
              <a:latin typeface="黑体" panose="02010609060101010101" charset="-122"/>
              <a:ea typeface="黑体" panose="02010609060101010101" charset="-122"/>
            </a:endParaRPr>
          </a:p>
          <a:p>
            <a:r>
              <a:rPr lang="zh-CN" altLang="en-US" sz="2800" b="1">
                <a:solidFill>
                  <a:srgbClr val="0000FF"/>
                </a:solidFill>
                <a:latin typeface="黑体" panose="02010609060101010101" charset="-122"/>
                <a:ea typeface="黑体" panose="02010609060101010101" charset="-122"/>
              </a:rPr>
              <a:t>线</a:t>
            </a:r>
            <a:endParaRPr lang="zh-CN" altLang="en-US" sz="2800" b="1">
              <a:solidFill>
                <a:srgbClr val="0000FF"/>
              </a:solidFill>
              <a:latin typeface="黑体" panose="02010609060101010101" charset="-122"/>
              <a:ea typeface="黑体" panose="02010609060101010101" charset="-122"/>
            </a:endParaRPr>
          </a:p>
        </p:txBody>
      </p:sp>
      <p:sp>
        <p:nvSpPr>
          <p:cNvPr id="55" name="下箭头 54" title=""/>
          <p:cNvSpPr/>
          <p:nvPr>
            <p:custDataLst>
              <p:tags r:id="rId7"/>
            </p:custDataLst>
          </p:nvPr>
        </p:nvSpPr>
        <p:spPr>
          <a:xfrm>
            <a:off x="1443498" y="3023870"/>
            <a:ext cx="756000" cy="288000"/>
          </a:xfrm>
          <a:prstGeom prst="down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6" name="文本框 5" title=""/>
          <p:cNvSpPr txBox="1"/>
          <p:nvPr>
            <p:custDataLst>
              <p:tags r:id="rId8"/>
            </p:custDataLst>
          </p:nvPr>
        </p:nvSpPr>
        <p:spPr>
          <a:xfrm>
            <a:off x="92075" y="3718560"/>
            <a:ext cx="537845" cy="1383665"/>
          </a:xfrm>
          <a:prstGeom prst="rect">
            <a:avLst/>
          </a:prstGeom>
          <a:noFill/>
        </p:spPr>
        <p:txBody>
          <a:bodyPr wrap="square" rtlCol="0">
            <a:spAutoFit/>
          </a:bodyPr>
          <a:lstStyle/>
          <a:p>
            <a:r>
              <a:rPr lang="zh-CN" altLang="en-US" sz="2800" b="1">
                <a:solidFill>
                  <a:srgbClr val="0000FF"/>
                </a:solidFill>
                <a:latin typeface="黑体" panose="02010609060101010101" charset="-122"/>
                <a:ea typeface="黑体" panose="02010609060101010101" charset="-122"/>
              </a:rPr>
              <a:t>问</a:t>
            </a:r>
            <a:endParaRPr lang="zh-CN" altLang="en-US" sz="2800" b="1">
              <a:solidFill>
                <a:srgbClr val="0000FF"/>
              </a:solidFill>
              <a:latin typeface="黑体" panose="02010609060101010101" charset="-122"/>
              <a:ea typeface="黑体" panose="02010609060101010101" charset="-122"/>
            </a:endParaRPr>
          </a:p>
          <a:p>
            <a:r>
              <a:rPr lang="zh-CN" altLang="en-US" sz="2800" b="1">
                <a:solidFill>
                  <a:srgbClr val="0000FF"/>
                </a:solidFill>
                <a:latin typeface="黑体" panose="02010609060101010101" charset="-122"/>
                <a:ea typeface="黑体" panose="02010609060101010101" charset="-122"/>
              </a:rPr>
              <a:t>题</a:t>
            </a:r>
            <a:endParaRPr lang="zh-CN" altLang="en-US" sz="2800" b="1">
              <a:solidFill>
                <a:srgbClr val="0000FF"/>
              </a:solidFill>
              <a:latin typeface="黑体" panose="02010609060101010101" charset="-122"/>
              <a:ea typeface="黑体" panose="02010609060101010101" charset="-122"/>
            </a:endParaRPr>
          </a:p>
          <a:p>
            <a:r>
              <a:rPr lang="zh-CN" altLang="en-US" sz="2800" b="1">
                <a:solidFill>
                  <a:srgbClr val="0000FF"/>
                </a:solidFill>
                <a:latin typeface="黑体" panose="02010609060101010101" charset="-122"/>
                <a:ea typeface="黑体" panose="02010609060101010101" charset="-122"/>
              </a:rPr>
              <a:t>线</a:t>
            </a:r>
            <a:endParaRPr lang="zh-CN" altLang="en-US" sz="2800" b="1">
              <a:solidFill>
                <a:srgbClr val="0000FF"/>
              </a:solidFill>
              <a:latin typeface="黑体" panose="02010609060101010101" charset="-122"/>
              <a:ea typeface="黑体" panose="02010609060101010101" charset="-122"/>
            </a:endParaRPr>
          </a:p>
        </p:txBody>
      </p:sp>
      <p:sp>
        <p:nvSpPr>
          <p:cNvPr id="7" name="文本框 6" title=""/>
          <p:cNvSpPr txBox="1"/>
          <p:nvPr>
            <p:custDataLst>
              <p:tags r:id="rId9"/>
            </p:custDataLst>
          </p:nvPr>
        </p:nvSpPr>
        <p:spPr>
          <a:xfrm>
            <a:off x="626745" y="3390265"/>
            <a:ext cx="2389505" cy="2030730"/>
          </a:xfrm>
          <a:prstGeom prst="rect">
            <a:avLst/>
          </a:prstGeom>
          <a:noFill/>
          <a:ln w="22225">
            <a:solidFill>
              <a:srgbClr val="19994B"/>
            </a:solidFill>
          </a:ln>
        </p:spPr>
        <p:txBody>
          <a:bodyPr wrap="square" rtlCol="0">
            <a:noAutofit/>
          </a:bodyPr>
          <a:lstStyle/>
          <a:p>
            <a:pPr>
              <a:lnSpc>
                <a:spcPct val="130000"/>
              </a:lnSpc>
            </a:pPr>
            <a:r>
              <a:rPr sz="2400" b="1">
                <a:latin typeface="Times New Roman" panose="02020603050405020304" charset="0"/>
                <a:cs typeface="Times New Roman" panose="02020603050405020304" charset="0"/>
                <a:sym typeface="+mn-ea"/>
              </a:rPr>
              <a:t>在整体过程中，小明施加的作用力的成效是如何体现的？</a:t>
            </a:r>
            <a:endParaRPr sz="2400" b="1">
              <a:latin typeface="Times New Roman" panose="02020603050405020304" charset="0"/>
              <a:cs typeface="Times New Roman" panose="02020603050405020304" charset="0"/>
              <a:sym typeface="+mn-ea"/>
            </a:endParaRPr>
          </a:p>
        </p:txBody>
      </p:sp>
      <p:sp>
        <p:nvSpPr>
          <p:cNvPr id="2" name="文本框 1" title=""/>
          <p:cNvSpPr txBox="1"/>
          <p:nvPr>
            <p:custDataLst>
              <p:tags r:id="rId10"/>
            </p:custDataLst>
          </p:nvPr>
        </p:nvSpPr>
        <p:spPr>
          <a:xfrm>
            <a:off x="630555" y="1434465"/>
            <a:ext cx="2386330" cy="1468120"/>
          </a:xfrm>
          <a:prstGeom prst="rect">
            <a:avLst/>
          </a:prstGeom>
          <a:noFill/>
          <a:ln w="22225">
            <a:solidFill>
              <a:srgbClr val="19994B"/>
            </a:solidFill>
          </a:ln>
        </p:spPr>
        <p:txBody>
          <a:bodyPr wrap="square" rtlCol="0" anchor="ctr" anchorCtr="0">
            <a:noAutofit/>
          </a:bodyPr>
          <a:lstStyle/>
          <a:p>
            <a:pPr algn="l">
              <a:lnSpc>
                <a:spcPct val="100000"/>
              </a:lnSpc>
            </a:pPr>
            <a:r>
              <a:rPr lang="zh-CN" altLang="en-US" sz="2400" b="1" spc="-100">
                <a:latin typeface="Times New Roman" panose="02020603050405020304" charset="0"/>
                <a:cs typeface="Times New Roman" panose="02020603050405020304" charset="0"/>
                <a:sym typeface="+mn-ea"/>
              </a:rPr>
              <a:t>小明将器材箱从地上搬起放在板车上，推着板车走向比赛场地</a:t>
            </a:r>
            <a:endParaRPr lang="zh-CN" altLang="en-US" sz="2400" b="1" spc="-100">
              <a:latin typeface="Times New Roman" panose="02020603050405020304" charset="0"/>
              <a:cs typeface="Times New Roman" panose="02020603050405020304" charset="0"/>
              <a:sym typeface="+mn-ea"/>
            </a:endParaRPr>
          </a:p>
        </p:txBody>
      </p:sp>
      <p:sp>
        <p:nvSpPr>
          <p:cNvPr id="36" name="文本框 35" title=""/>
          <p:cNvSpPr txBox="1"/>
          <p:nvPr>
            <p:custDataLst>
              <p:tags r:id="rId11"/>
            </p:custDataLst>
          </p:nvPr>
        </p:nvSpPr>
        <p:spPr>
          <a:xfrm>
            <a:off x="626110" y="5903595"/>
            <a:ext cx="2390140" cy="528320"/>
          </a:xfrm>
          <a:prstGeom prst="rect">
            <a:avLst/>
          </a:prstGeom>
          <a:noFill/>
          <a:ln w="22225">
            <a:solidFill>
              <a:srgbClr val="19994B"/>
            </a:solidFill>
          </a:ln>
        </p:spPr>
        <p:txBody>
          <a:bodyPr wrap="square" rtlCol="0">
            <a:noAutofit/>
          </a:bodyPr>
          <a:lstStyle/>
          <a:p>
            <a:pPr algn="ctr">
              <a:lnSpc>
                <a:spcPct val="120000"/>
              </a:lnSpc>
            </a:pPr>
            <a:r>
              <a:rPr lang="zh-CN" altLang="en-US" sz="2400" b="1">
                <a:latin typeface="Times New Roman" panose="02020603050405020304" charset="0"/>
                <a:cs typeface="Times New Roman" panose="02020603050405020304" charset="0"/>
                <a:sym typeface="+mn-ea"/>
              </a:rPr>
              <a:t>机械功的定义</a:t>
            </a:r>
            <a:endParaRPr lang="zh-CN" altLang="en-US" sz="2400" b="1">
              <a:latin typeface="Times New Roman" panose="02020603050405020304" charset="0"/>
              <a:cs typeface="Times New Roman" panose="02020603050405020304" charset="0"/>
              <a:sym typeface="+mn-ea"/>
            </a:endParaRPr>
          </a:p>
        </p:txBody>
      </p:sp>
      <p:sp>
        <p:nvSpPr>
          <p:cNvPr id="5" name="文本框 4" title=""/>
          <p:cNvSpPr txBox="1"/>
          <p:nvPr>
            <p:custDataLst>
              <p:tags r:id="rId12"/>
            </p:custDataLst>
          </p:nvPr>
        </p:nvSpPr>
        <p:spPr>
          <a:xfrm>
            <a:off x="92075" y="5474335"/>
            <a:ext cx="535305" cy="1383665"/>
          </a:xfrm>
          <a:prstGeom prst="rect">
            <a:avLst/>
          </a:prstGeom>
          <a:noFill/>
        </p:spPr>
        <p:txBody>
          <a:bodyPr wrap="square" rtlCol="0">
            <a:spAutoFit/>
          </a:bodyPr>
          <a:lstStyle/>
          <a:p>
            <a:r>
              <a:rPr lang="zh-CN" altLang="en-US" sz="2800" b="1">
                <a:solidFill>
                  <a:srgbClr val="0000FF"/>
                </a:solidFill>
                <a:latin typeface="黑体" panose="02010609060101010101" charset="-122"/>
                <a:ea typeface="黑体" panose="02010609060101010101" charset="-122"/>
              </a:rPr>
              <a:t>知</a:t>
            </a:r>
            <a:endParaRPr lang="zh-CN" altLang="en-US" sz="2800" b="1">
              <a:solidFill>
                <a:srgbClr val="0000FF"/>
              </a:solidFill>
              <a:latin typeface="黑体" panose="02010609060101010101" charset="-122"/>
              <a:ea typeface="黑体" panose="02010609060101010101" charset="-122"/>
            </a:endParaRPr>
          </a:p>
          <a:p>
            <a:r>
              <a:rPr lang="zh-CN" altLang="en-US" sz="2800" b="1">
                <a:solidFill>
                  <a:srgbClr val="0000FF"/>
                </a:solidFill>
                <a:latin typeface="黑体" panose="02010609060101010101" charset="-122"/>
                <a:ea typeface="黑体" panose="02010609060101010101" charset="-122"/>
              </a:rPr>
              <a:t>识</a:t>
            </a:r>
            <a:endParaRPr lang="zh-CN" altLang="en-US" sz="2800" b="1">
              <a:solidFill>
                <a:srgbClr val="0000FF"/>
              </a:solidFill>
              <a:latin typeface="黑体" panose="02010609060101010101" charset="-122"/>
              <a:ea typeface="黑体" panose="02010609060101010101" charset="-122"/>
            </a:endParaRPr>
          </a:p>
          <a:p>
            <a:r>
              <a:rPr lang="zh-CN" altLang="en-US" sz="2800" b="1">
                <a:solidFill>
                  <a:srgbClr val="0000FF"/>
                </a:solidFill>
                <a:latin typeface="黑体" panose="02010609060101010101" charset="-122"/>
                <a:ea typeface="黑体" panose="02010609060101010101" charset="-122"/>
              </a:rPr>
              <a:t>线</a:t>
            </a:r>
            <a:endParaRPr lang="zh-CN" altLang="en-US" sz="2800" b="1">
              <a:solidFill>
                <a:srgbClr val="0000FF"/>
              </a:solidFill>
              <a:latin typeface="黑体" panose="02010609060101010101" charset="-122"/>
              <a:ea typeface="黑体" panose="02010609060101010101" charset="-122"/>
            </a:endParaRPr>
          </a:p>
        </p:txBody>
      </p:sp>
      <p:sp>
        <p:nvSpPr>
          <p:cNvPr id="3" name="下箭头 2" title=""/>
          <p:cNvSpPr/>
          <p:nvPr>
            <p:custDataLst>
              <p:tags r:id="rId13"/>
            </p:custDataLst>
          </p:nvPr>
        </p:nvSpPr>
        <p:spPr>
          <a:xfrm>
            <a:off x="1443498" y="5482590"/>
            <a:ext cx="756000" cy="360000"/>
          </a:xfrm>
          <a:prstGeom prst="down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4" name="文本框 3" title=""/>
          <p:cNvSpPr txBox="1"/>
          <p:nvPr>
            <p:custDataLst>
              <p:tags r:id="rId14"/>
            </p:custDataLst>
          </p:nvPr>
        </p:nvSpPr>
        <p:spPr>
          <a:xfrm>
            <a:off x="3470910" y="1438275"/>
            <a:ext cx="3973830" cy="1469390"/>
          </a:xfrm>
          <a:prstGeom prst="rect">
            <a:avLst/>
          </a:prstGeom>
          <a:noFill/>
          <a:ln w="22225">
            <a:solidFill>
              <a:srgbClr val="19994B"/>
            </a:solidFill>
          </a:ln>
        </p:spPr>
        <p:txBody>
          <a:bodyPr wrap="square" rtlCol="0" anchor="ctr" anchorCtr="0">
            <a:noAutofit/>
          </a:bodyPr>
          <a:lstStyle/>
          <a:p>
            <a:pPr algn="l">
              <a:lnSpc>
                <a:spcPct val="100000"/>
              </a:lnSpc>
            </a:pPr>
            <a:r>
              <a:rPr lang="zh-CN" altLang="en-US" sz="2400" b="1" spc="-150">
                <a:solidFill>
                  <a:schemeClr val="tx1"/>
                </a:solidFill>
                <a:uFillTx/>
                <a:latin typeface="Times New Roman" panose="02020603050405020304" charset="0"/>
                <a:cs typeface="Times New Roman" panose="02020603050405020304" charset="0"/>
                <a:sym typeface="+mn-ea"/>
              </a:rPr>
              <a:t>有些器材箱搬不动，两个同学合作将其抬起走向比赛场地</a:t>
            </a:r>
            <a:endParaRPr lang="zh-CN" altLang="en-US" sz="2400" b="1" spc="-150">
              <a:solidFill>
                <a:schemeClr val="tx1"/>
              </a:solidFill>
              <a:uFillTx/>
              <a:latin typeface="Times New Roman" panose="02020603050405020304" charset="0"/>
              <a:cs typeface="Times New Roman" panose="02020603050405020304" charset="0"/>
              <a:sym typeface="+mn-ea"/>
            </a:endParaRPr>
          </a:p>
        </p:txBody>
      </p:sp>
      <p:sp>
        <p:nvSpPr>
          <p:cNvPr id="8" name="右箭头 7" title=""/>
          <p:cNvSpPr/>
          <p:nvPr>
            <p:custDataLst>
              <p:tags r:id="rId15"/>
            </p:custDataLst>
          </p:nvPr>
        </p:nvSpPr>
        <p:spPr>
          <a:xfrm>
            <a:off x="3115765" y="2014780"/>
            <a:ext cx="288000" cy="324000"/>
          </a:xfrm>
          <a:prstGeom prst="right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9" name="文本框 8" title=""/>
          <p:cNvSpPr txBox="1"/>
          <p:nvPr>
            <p:custDataLst>
              <p:tags r:id="rId16"/>
            </p:custDataLst>
          </p:nvPr>
        </p:nvSpPr>
        <p:spPr>
          <a:xfrm>
            <a:off x="3482340" y="3390265"/>
            <a:ext cx="1447165" cy="2044065"/>
          </a:xfrm>
          <a:prstGeom prst="rect">
            <a:avLst/>
          </a:prstGeom>
          <a:noFill/>
          <a:ln w="22225">
            <a:solidFill>
              <a:srgbClr val="19994B"/>
            </a:solidFill>
          </a:ln>
        </p:spPr>
        <p:txBody>
          <a:bodyPr wrap="square" rtlCol="0">
            <a:noAutofit/>
          </a:bodyPr>
          <a:lstStyle/>
          <a:p>
            <a:pPr>
              <a:lnSpc>
                <a:spcPct val="100000"/>
              </a:lnSpc>
            </a:pPr>
            <a:r>
              <a:rPr lang="zh-CN" altLang="en-US" sz="2400" b="1" spc="-100">
                <a:latin typeface="Times New Roman" panose="02020603050405020304" charset="0"/>
                <a:cs typeface="Times New Roman" panose="02020603050405020304" charset="0"/>
                <a:sym typeface="+mn-ea"/>
              </a:rPr>
              <a:t>器材箱搬不动，此时人对器材的力是否做功呢？</a:t>
            </a:r>
            <a:endParaRPr lang="zh-CN" altLang="en-US" sz="2400" b="1" spc="-100">
              <a:latin typeface="Times New Roman" panose="02020603050405020304" charset="0"/>
              <a:cs typeface="Times New Roman" panose="02020603050405020304" charset="0"/>
              <a:sym typeface="+mn-ea"/>
            </a:endParaRPr>
          </a:p>
        </p:txBody>
      </p:sp>
      <p:sp>
        <p:nvSpPr>
          <p:cNvPr id="11" name="文本框 10" title=""/>
          <p:cNvSpPr txBox="1"/>
          <p:nvPr>
            <p:custDataLst>
              <p:tags r:id="rId17"/>
            </p:custDataLst>
          </p:nvPr>
        </p:nvSpPr>
        <p:spPr>
          <a:xfrm>
            <a:off x="3484880" y="5901055"/>
            <a:ext cx="5749290" cy="538480"/>
          </a:xfrm>
          <a:prstGeom prst="rect">
            <a:avLst/>
          </a:prstGeom>
          <a:noFill/>
          <a:ln w="22225">
            <a:solidFill>
              <a:srgbClr val="19994B"/>
            </a:solidFill>
          </a:ln>
        </p:spPr>
        <p:txBody>
          <a:bodyPr wrap="square" rtlCol="0">
            <a:noAutofit/>
          </a:bodyPr>
          <a:lstStyle/>
          <a:p>
            <a:pPr algn="ctr">
              <a:lnSpc>
                <a:spcPct val="120000"/>
              </a:lnSpc>
            </a:pPr>
            <a:r>
              <a:rPr lang="zh-CN" sz="2400" b="1">
                <a:latin typeface="Times New Roman" panose="02020603050405020304" charset="0"/>
                <a:cs typeface="Times New Roman" panose="02020603050405020304" charset="0"/>
                <a:sym typeface="+mn-ea"/>
              </a:rPr>
              <a:t>做功的必要因素</a:t>
            </a:r>
            <a:endParaRPr lang="en-US" altLang="zh-CN" sz="2400" b="1">
              <a:latin typeface="Times New Roman" panose="02020603050405020304" charset="0"/>
              <a:cs typeface="Times New Roman" panose="02020603050405020304" charset="0"/>
              <a:sym typeface="+mn-ea"/>
            </a:endParaRPr>
          </a:p>
        </p:txBody>
      </p:sp>
      <p:sp>
        <p:nvSpPr>
          <p:cNvPr id="12" name="文本框 11" title=""/>
          <p:cNvSpPr txBox="1"/>
          <p:nvPr>
            <p:custDataLst>
              <p:tags r:id="rId18"/>
            </p:custDataLst>
          </p:nvPr>
        </p:nvSpPr>
        <p:spPr>
          <a:xfrm>
            <a:off x="7832090" y="1437005"/>
            <a:ext cx="1389380" cy="1477010"/>
          </a:xfrm>
          <a:prstGeom prst="rect">
            <a:avLst/>
          </a:prstGeom>
          <a:noFill/>
          <a:ln w="22225">
            <a:solidFill>
              <a:srgbClr val="19994B"/>
            </a:solidFill>
          </a:ln>
        </p:spPr>
        <p:txBody>
          <a:bodyPr wrap="square" rtlCol="0">
            <a:noAutofit/>
          </a:bodyPr>
          <a:lstStyle/>
          <a:p>
            <a:pPr>
              <a:lnSpc>
                <a:spcPct val="100000"/>
              </a:lnSpc>
            </a:pPr>
            <a:r>
              <a:rPr lang="zh-CN" altLang="en-US" sz="2400" b="1" spc="-100">
                <a:latin typeface="Times New Roman" panose="02020603050405020304" charset="0"/>
                <a:cs typeface="Times New Roman" panose="02020603050405020304" charset="0"/>
                <a:sym typeface="+mn-ea"/>
              </a:rPr>
              <a:t>踢足球，足球离开脚后继续向前运动</a:t>
            </a:r>
            <a:endParaRPr lang="zh-CN" altLang="en-US" sz="2400" b="1" spc="-100">
              <a:latin typeface="Times New Roman" panose="02020603050405020304" charset="0"/>
              <a:cs typeface="Times New Roman" panose="02020603050405020304" charset="0"/>
              <a:sym typeface="+mn-ea"/>
            </a:endParaRPr>
          </a:p>
        </p:txBody>
      </p:sp>
      <p:sp>
        <p:nvSpPr>
          <p:cNvPr id="13" name="右箭头 12" title=""/>
          <p:cNvSpPr/>
          <p:nvPr>
            <p:custDataLst>
              <p:tags r:id="rId19"/>
            </p:custDataLst>
          </p:nvPr>
        </p:nvSpPr>
        <p:spPr>
          <a:xfrm>
            <a:off x="7532190" y="2014780"/>
            <a:ext cx="288000" cy="324000"/>
          </a:xfrm>
          <a:prstGeom prst="right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15" name="文本框 14" title=""/>
          <p:cNvSpPr txBox="1"/>
          <p:nvPr>
            <p:custDataLst>
              <p:tags r:id="rId20"/>
            </p:custDataLst>
          </p:nvPr>
        </p:nvSpPr>
        <p:spPr>
          <a:xfrm>
            <a:off x="7826375" y="3387090"/>
            <a:ext cx="1407160" cy="2040890"/>
          </a:xfrm>
          <a:prstGeom prst="rect">
            <a:avLst/>
          </a:prstGeom>
          <a:noFill/>
          <a:ln w="22225">
            <a:solidFill>
              <a:srgbClr val="19994B"/>
            </a:solidFill>
          </a:ln>
        </p:spPr>
        <p:txBody>
          <a:bodyPr wrap="square" rtlCol="0" anchor="ctr" anchorCtr="0">
            <a:noAutofit/>
          </a:bodyPr>
          <a:lstStyle/>
          <a:p>
            <a:pPr>
              <a:lnSpc>
                <a:spcPct val="100000"/>
              </a:lnSpc>
            </a:pPr>
            <a:r>
              <a:rPr lang="zh-CN" altLang="en-US" sz="2400" b="1" spc="-100">
                <a:latin typeface="+mj-ea"/>
                <a:ea typeface="+mj-ea"/>
                <a:cs typeface="Times New Roman" panose="02020603050405020304" charset="0"/>
                <a:sym typeface="+mn-ea"/>
              </a:rPr>
              <a:t>足球向前继续运动过程中人对足球是否做功？</a:t>
            </a:r>
            <a:r>
              <a:rPr lang="zh-CN" altLang="en-US" sz="2400" b="1" spc="-100">
                <a:latin typeface="Times New Roman" panose="02020603050405020304" charset="0"/>
                <a:cs typeface="Times New Roman" panose="02020603050405020304" charset="0"/>
                <a:sym typeface="+mn-ea"/>
              </a:rPr>
              <a:t>  </a:t>
            </a:r>
            <a:endParaRPr lang="zh-CN" altLang="en-US" sz="2400" b="1" spc="-100">
              <a:latin typeface="Times New Roman" panose="02020603050405020304" charset="0"/>
              <a:cs typeface="Times New Roman" panose="02020603050405020304" charset="0"/>
              <a:sym typeface="+mn-ea"/>
            </a:endParaRPr>
          </a:p>
        </p:txBody>
      </p:sp>
      <p:sp>
        <p:nvSpPr>
          <p:cNvPr id="16" name="下箭头 15" title=""/>
          <p:cNvSpPr/>
          <p:nvPr>
            <p:custDataLst>
              <p:tags r:id="rId21"/>
            </p:custDataLst>
          </p:nvPr>
        </p:nvSpPr>
        <p:spPr>
          <a:xfrm>
            <a:off x="6038675" y="3023870"/>
            <a:ext cx="756000" cy="288000"/>
          </a:xfrm>
          <a:prstGeom prst="down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17" name="下箭头 16" title=""/>
          <p:cNvSpPr/>
          <p:nvPr>
            <p:custDataLst>
              <p:tags r:id="rId22"/>
            </p:custDataLst>
          </p:nvPr>
        </p:nvSpPr>
        <p:spPr>
          <a:xfrm>
            <a:off x="8055345" y="3023870"/>
            <a:ext cx="756000" cy="288000"/>
          </a:xfrm>
          <a:prstGeom prst="down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18" name="右箭头 17" title=""/>
          <p:cNvSpPr/>
          <p:nvPr>
            <p:custDataLst>
              <p:tags r:id="rId23"/>
            </p:custDataLst>
          </p:nvPr>
        </p:nvSpPr>
        <p:spPr>
          <a:xfrm>
            <a:off x="9286060" y="4135045"/>
            <a:ext cx="288000" cy="324000"/>
          </a:xfrm>
          <a:prstGeom prst="right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19" name="右箭头 18" title=""/>
          <p:cNvSpPr/>
          <p:nvPr>
            <p:custDataLst>
              <p:tags r:id="rId24"/>
            </p:custDataLst>
          </p:nvPr>
        </p:nvSpPr>
        <p:spPr>
          <a:xfrm>
            <a:off x="9286060" y="6008295"/>
            <a:ext cx="288000" cy="324000"/>
          </a:xfrm>
          <a:prstGeom prst="right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20" name="右箭头 19" title=""/>
          <p:cNvSpPr/>
          <p:nvPr>
            <p:custDataLst>
              <p:tags r:id="rId25"/>
            </p:custDataLst>
          </p:nvPr>
        </p:nvSpPr>
        <p:spPr>
          <a:xfrm>
            <a:off x="3115765" y="4135045"/>
            <a:ext cx="288000" cy="324000"/>
          </a:xfrm>
          <a:prstGeom prst="right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21" name="下箭头 20" title=""/>
          <p:cNvSpPr/>
          <p:nvPr>
            <p:custDataLst>
              <p:tags r:id="rId26"/>
            </p:custDataLst>
          </p:nvPr>
        </p:nvSpPr>
        <p:spPr>
          <a:xfrm>
            <a:off x="6038675" y="5482590"/>
            <a:ext cx="756000" cy="360000"/>
          </a:xfrm>
          <a:prstGeom prst="down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22" name="下箭头 21" title=""/>
          <p:cNvSpPr/>
          <p:nvPr>
            <p:custDataLst>
              <p:tags r:id="rId27"/>
            </p:custDataLst>
          </p:nvPr>
        </p:nvSpPr>
        <p:spPr>
          <a:xfrm>
            <a:off x="8267435" y="5482590"/>
            <a:ext cx="756000" cy="360000"/>
          </a:xfrm>
          <a:prstGeom prst="down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23" name="文本框 22" title=""/>
          <p:cNvSpPr txBox="1"/>
          <p:nvPr>
            <p:custDataLst>
              <p:tags r:id="rId28"/>
            </p:custDataLst>
          </p:nvPr>
        </p:nvSpPr>
        <p:spPr>
          <a:xfrm>
            <a:off x="9619615" y="1435735"/>
            <a:ext cx="2354580" cy="1476375"/>
          </a:xfrm>
          <a:prstGeom prst="rect">
            <a:avLst/>
          </a:prstGeom>
          <a:noFill/>
          <a:ln w="22225">
            <a:solidFill>
              <a:srgbClr val="19994B"/>
            </a:solidFill>
          </a:ln>
        </p:spPr>
        <p:txBody>
          <a:bodyPr wrap="square" rtlCol="0" anchor="ctr" anchorCtr="0">
            <a:noAutofit/>
          </a:bodyPr>
          <a:lstStyle/>
          <a:p>
            <a:pPr>
              <a:lnSpc>
                <a:spcPct val="100000"/>
              </a:lnSpc>
            </a:pPr>
            <a:r>
              <a:rPr lang="zh-CN" altLang="en-US" sz="2400" b="1" spc="-100">
                <a:latin typeface="Times New Roman" panose="02020603050405020304" charset="0"/>
                <a:cs typeface="Times New Roman" panose="02020603050405020304" charset="0"/>
                <a:sym typeface="+mn-ea"/>
              </a:rPr>
              <a:t>小明在引体向上比赛中，突破自我，取得好成绩</a:t>
            </a:r>
            <a:endParaRPr lang="zh-CN" altLang="en-US" sz="2400" b="1" spc="-100">
              <a:latin typeface="Times New Roman" panose="02020603050405020304" charset="0"/>
              <a:cs typeface="Times New Roman" panose="02020603050405020304" charset="0"/>
              <a:sym typeface="+mn-ea"/>
            </a:endParaRPr>
          </a:p>
        </p:txBody>
      </p:sp>
      <p:sp>
        <p:nvSpPr>
          <p:cNvPr id="27" name="文本框 26" title=""/>
          <p:cNvSpPr txBox="1"/>
          <p:nvPr>
            <p:custDataLst>
              <p:tags r:id="rId29"/>
            </p:custDataLst>
          </p:nvPr>
        </p:nvSpPr>
        <p:spPr>
          <a:xfrm>
            <a:off x="9615170" y="3392805"/>
            <a:ext cx="2362200" cy="2042795"/>
          </a:xfrm>
          <a:prstGeom prst="rect">
            <a:avLst/>
          </a:prstGeom>
          <a:noFill/>
          <a:ln w="22225">
            <a:solidFill>
              <a:srgbClr val="19994B"/>
            </a:solidFill>
          </a:ln>
        </p:spPr>
        <p:txBody>
          <a:bodyPr wrap="square" rtlCol="0" anchor="ctr" anchorCtr="0">
            <a:noAutofit/>
          </a:bodyPr>
          <a:lstStyle/>
          <a:p>
            <a:pPr algn="l"/>
            <a:r>
              <a:rPr lang="zh-CN" altLang="en-US" sz="2400" b="1" spc="-100">
                <a:latin typeface="Times New Roman" panose="02020603050405020304" charset="0"/>
                <a:cs typeface="Times New Roman" panose="02020603050405020304" charset="0"/>
                <a:sym typeface="+mn-ea"/>
              </a:rPr>
              <a:t>做引起向上的拉力是否做功？</a:t>
            </a:r>
            <a:endParaRPr lang="zh-CN" altLang="en-US" sz="2400" b="1" spc="-100">
              <a:latin typeface="Times New Roman" panose="02020603050405020304" charset="0"/>
              <a:cs typeface="Times New Roman" panose="02020603050405020304" charset="0"/>
              <a:sym typeface="+mn-ea"/>
            </a:endParaRPr>
          </a:p>
          <a:p>
            <a:pPr algn="l"/>
            <a:r>
              <a:rPr lang="zh-CN" altLang="en-US" sz="2400" b="1" spc="-100">
                <a:latin typeface="Times New Roman" panose="02020603050405020304" charset="0"/>
                <a:cs typeface="Times New Roman" panose="02020603050405020304" charset="0"/>
                <a:sym typeface="+mn-ea"/>
              </a:rPr>
              <a:t>若做功，那么做一次引体向上做功是多少？</a:t>
            </a:r>
            <a:endParaRPr lang="zh-CN" altLang="en-US" sz="2400" b="1" spc="-100">
              <a:latin typeface="Times New Roman" panose="02020603050405020304" charset="0"/>
              <a:cs typeface="Times New Roman" panose="02020603050405020304" charset="0"/>
              <a:sym typeface="+mn-ea"/>
            </a:endParaRPr>
          </a:p>
        </p:txBody>
      </p:sp>
      <p:sp>
        <p:nvSpPr>
          <p:cNvPr id="29" name="下箭头 28" title=""/>
          <p:cNvSpPr/>
          <p:nvPr>
            <p:custDataLst>
              <p:tags r:id="rId30"/>
            </p:custDataLst>
          </p:nvPr>
        </p:nvSpPr>
        <p:spPr>
          <a:xfrm>
            <a:off x="3819668" y="3023870"/>
            <a:ext cx="756000" cy="288000"/>
          </a:xfrm>
          <a:prstGeom prst="down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30" name="下箭头 29" title=""/>
          <p:cNvSpPr/>
          <p:nvPr>
            <p:custDataLst>
              <p:tags r:id="rId31"/>
            </p:custDataLst>
          </p:nvPr>
        </p:nvSpPr>
        <p:spPr>
          <a:xfrm>
            <a:off x="3819668" y="5482590"/>
            <a:ext cx="756000" cy="360000"/>
          </a:xfrm>
          <a:prstGeom prst="down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31" name="右箭头 30" title=""/>
          <p:cNvSpPr/>
          <p:nvPr>
            <p:custDataLst>
              <p:tags r:id="rId32"/>
            </p:custDataLst>
          </p:nvPr>
        </p:nvSpPr>
        <p:spPr>
          <a:xfrm>
            <a:off x="7532190" y="4135120"/>
            <a:ext cx="260350" cy="323850"/>
          </a:xfrm>
          <a:prstGeom prst="right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32" name="右箭头 31" title=""/>
          <p:cNvSpPr/>
          <p:nvPr>
            <p:custDataLst>
              <p:tags r:id="rId33"/>
            </p:custDataLst>
          </p:nvPr>
        </p:nvSpPr>
        <p:spPr>
          <a:xfrm>
            <a:off x="9286060" y="2014780"/>
            <a:ext cx="288000" cy="324000"/>
          </a:xfrm>
          <a:prstGeom prst="right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33" name="下箭头 32" title=""/>
          <p:cNvSpPr/>
          <p:nvPr>
            <p:custDataLst>
              <p:tags r:id="rId34"/>
            </p:custDataLst>
          </p:nvPr>
        </p:nvSpPr>
        <p:spPr>
          <a:xfrm>
            <a:off x="10418588" y="3023870"/>
            <a:ext cx="756000" cy="288000"/>
          </a:xfrm>
          <a:prstGeom prst="down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38" name="下箭头 37" title=""/>
          <p:cNvSpPr/>
          <p:nvPr>
            <p:custDataLst>
              <p:tags r:id="rId35"/>
            </p:custDataLst>
          </p:nvPr>
        </p:nvSpPr>
        <p:spPr>
          <a:xfrm>
            <a:off x="10418588" y="5482590"/>
            <a:ext cx="756000" cy="360000"/>
          </a:xfrm>
          <a:prstGeom prst="down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14" name="右箭头 13" title=""/>
          <p:cNvSpPr/>
          <p:nvPr>
            <p:custDataLst>
              <p:tags r:id="rId36"/>
            </p:custDataLst>
          </p:nvPr>
        </p:nvSpPr>
        <p:spPr>
          <a:xfrm>
            <a:off x="3115765" y="6041315"/>
            <a:ext cx="288000" cy="324000"/>
          </a:xfrm>
          <a:prstGeom prst="right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
        <p:nvSpPr>
          <p:cNvPr id="24" name="文本框 23" title=""/>
          <p:cNvSpPr txBox="1"/>
          <p:nvPr>
            <p:custDataLst>
              <p:tags r:id="rId37"/>
            </p:custDataLst>
          </p:nvPr>
        </p:nvSpPr>
        <p:spPr>
          <a:xfrm>
            <a:off x="9615170" y="5916295"/>
            <a:ext cx="2359660" cy="538480"/>
          </a:xfrm>
          <a:prstGeom prst="rect">
            <a:avLst/>
          </a:prstGeom>
          <a:noFill/>
          <a:ln w="22225">
            <a:solidFill>
              <a:srgbClr val="19994B"/>
            </a:solidFill>
          </a:ln>
        </p:spPr>
        <p:txBody>
          <a:bodyPr wrap="square" rtlCol="0">
            <a:noAutofit/>
          </a:bodyPr>
          <a:lstStyle/>
          <a:p>
            <a:pPr algn="ctr">
              <a:lnSpc>
                <a:spcPct val="120000"/>
              </a:lnSpc>
            </a:pPr>
            <a:r>
              <a:rPr lang="zh-CN" altLang="en-US" sz="2400" b="1">
                <a:latin typeface="Times New Roman" panose="02020603050405020304" charset="0"/>
                <a:cs typeface="Times New Roman" panose="02020603050405020304" charset="0"/>
                <a:sym typeface="+mn-ea"/>
              </a:rPr>
              <a:t>功的计算</a:t>
            </a:r>
            <a:endParaRPr lang="zh-CN" altLang="en-US" sz="2400" b="1">
              <a:latin typeface="Times New Roman" panose="02020603050405020304" charset="0"/>
              <a:cs typeface="Times New Roman" panose="02020603050405020304" charset="0"/>
              <a:sym typeface="+mn-ea"/>
            </a:endParaRPr>
          </a:p>
        </p:txBody>
      </p:sp>
      <p:sp>
        <p:nvSpPr>
          <p:cNvPr id="35" name="右箭头 34" title=""/>
          <p:cNvSpPr/>
          <p:nvPr>
            <p:custDataLst>
              <p:tags r:id="rId38"/>
            </p:custDataLst>
          </p:nvPr>
        </p:nvSpPr>
        <p:spPr>
          <a:xfrm>
            <a:off x="5017590" y="4135045"/>
            <a:ext cx="288000" cy="324000"/>
          </a:xfrm>
          <a:prstGeom prst="rightArrow">
            <a:avLst/>
          </a:prstGeom>
          <a:noFill/>
          <a:ln>
            <a:solidFill>
              <a:srgbClr val="00B050"/>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2400" b="1"/>
          </a:p>
        </p:txBody>
      </p:sp>
    </p:spTree>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13" name="文本框 5" title=""/>
          <p:cNvSpPr txBox="1"/>
          <p:nvPr>
            <p:custDataLst>
              <p:tags r:id="rId2"/>
            </p:custDataLst>
          </p:nvPr>
        </p:nvSpPr>
        <p:spPr>
          <a:xfrm>
            <a:off x="804545" y="1161415"/>
            <a:ext cx="2033905" cy="583565"/>
          </a:xfrm>
          <a:prstGeom prst="rect">
            <a:avLst/>
          </a:prstGeom>
          <a:noFill/>
          <a:ln w="9525">
            <a:noFill/>
          </a:ln>
        </p:spPr>
        <p:txBody>
          <a:bodyPr wrap="square" anchor="t" anchorCtr="0">
            <a:spAutoFit/>
          </a:bodyPr>
          <a:lstStyle/>
          <a:p>
            <a:pPr indent="0" algn="l" fontAlgn="auto"/>
            <a:r>
              <a:rPr lang="zh-CN" altLang="en-US" sz="3200" b="1">
                <a:solidFill>
                  <a:schemeClr val="tx1"/>
                </a:solidFill>
                <a:latin typeface="黑体" panose="02010609060101010101" charset="-122"/>
                <a:ea typeface="黑体" panose="02010609060101010101" charset="-122"/>
                <a:cs typeface="黑体" panose="02010609060101010101" charset="-122"/>
                <a:sym typeface="宋体" panose="02010600030101010101" pitchFamily="2" charset="-122"/>
              </a:rPr>
              <a:t>学习目标</a:t>
            </a:r>
            <a:endParaRPr lang="zh-CN" altLang="en-US" sz="3200" b="1">
              <a:solidFill>
                <a:schemeClr val="tx1"/>
              </a:solidFill>
              <a:latin typeface="黑体" panose="02010609060101010101" charset="-122"/>
              <a:ea typeface="黑体" panose="02010609060101010101" charset="-122"/>
              <a:cs typeface="黑体" panose="02010609060101010101" charset="-122"/>
              <a:sym typeface="宋体" panose="02010600030101010101" pitchFamily="2" charset="-122"/>
            </a:endParaRPr>
          </a:p>
        </p:txBody>
      </p:sp>
      <p:grpSp>
        <p:nvGrpSpPr>
          <p:cNvPr id="2" name="组合 1" title=""/>
          <p:cNvGrpSpPr/>
          <p:nvPr/>
        </p:nvGrpSpPr>
        <p:grpSpPr>
          <a:xfrm>
            <a:off x="339725" y="1213485"/>
            <a:ext cx="2166620" cy="493395"/>
            <a:chOff x="7140" y="1337"/>
            <a:chExt cx="3412" cy="777"/>
          </a:xfrm>
        </p:grpSpPr>
        <p:pic>
          <p:nvPicPr>
            <p:cNvPr id="3" name="图片 2"/>
            <p:cNvPicPr>
              <a:picLocks noChangeAspect="1"/>
            </p:cNvPicPr>
            <p:nvPr>
              <p:custDataLst>
                <p:tags r:id="rId4"/>
              </p:custDataLst>
            </p:nvPr>
          </p:nvPicPr>
          <p:blipFill>
            <a:blip r:embed="rId3"/>
            <a:srcRect t="-5020" r="85155"/>
            <a:stretch>
              <a:fillRect/>
            </a:stretch>
          </p:blipFill>
          <p:spPr>
            <a:xfrm>
              <a:off x="7140" y="1337"/>
              <a:ext cx="787" cy="777"/>
            </a:xfrm>
            <a:prstGeom prst="rect">
              <a:avLst/>
            </a:prstGeom>
          </p:spPr>
        </p:pic>
        <p:cxnSp>
          <p:nvCxnSpPr>
            <p:cNvPr id="5" name="直接连接符 4"/>
            <p:cNvCxnSpPr/>
            <p:nvPr>
              <p:custDataLst>
                <p:tags r:id="rId5"/>
              </p:custDataLst>
            </p:nvPr>
          </p:nvCxnSpPr>
          <p:spPr>
            <a:xfrm>
              <a:off x="7264" y="2095"/>
              <a:ext cx="3288" cy="0"/>
            </a:xfrm>
            <a:prstGeom prst="line">
              <a:avLst/>
            </a:prstGeom>
            <a:ln w="11430">
              <a:solidFill>
                <a:srgbClr val="019542">
                  <a:alpha val="84000"/>
                </a:srgbClr>
              </a:solidFill>
            </a:ln>
            <a:effectLst>
              <a:innerShdw blurRad="114300">
                <a:prstClr val="black"/>
              </a:innerShdw>
            </a:effectLst>
          </p:spPr>
          <p:style>
            <a:lnRef idx="1">
              <a:schemeClr val="dk1"/>
            </a:lnRef>
            <a:fillRef idx="0">
              <a:schemeClr val="dk1"/>
            </a:fillRef>
            <a:effectRef idx="0">
              <a:schemeClr val="dk1"/>
            </a:effectRef>
            <a:fontRef idx="minor">
              <a:schemeClr val="tx1"/>
            </a:fontRef>
          </p:style>
        </p:cxnSp>
      </p:grpSp>
      <p:sp>
        <p:nvSpPr>
          <p:cNvPr id="8" name="文本框 7" title=""/>
          <p:cNvSpPr txBox="1"/>
          <p:nvPr>
            <p:custDataLst>
              <p:tags r:id="rId6"/>
            </p:custDataLst>
          </p:nvPr>
        </p:nvSpPr>
        <p:spPr>
          <a:xfrm>
            <a:off x="339725" y="2292985"/>
            <a:ext cx="11648440" cy="2676525"/>
          </a:xfrm>
          <a:prstGeom prst="rect">
            <a:avLst/>
          </a:prstGeom>
          <a:noFill/>
        </p:spPr>
        <p:txBody>
          <a:bodyPr wrap="square" rtlCol="0" anchor="t">
            <a:spAutoFit/>
          </a:bodyPr>
          <a:lstStyle/>
          <a:p>
            <a:pPr indent="0" algn="l" fontAlgn="auto">
              <a:lnSpc>
                <a:spcPct val="150000"/>
              </a:lnSpc>
              <a:buFont typeface="Times New Roman" panose="02020603050405020304" charset="0"/>
              <a:buNone/>
            </a:pPr>
            <a:r>
              <a:rPr lang="zh-CN" sz="2800" b="1">
                <a:latin typeface="Times New Roman" panose="02020603050405020304" charset="0"/>
                <a:ea typeface="黑体" panose="02010609060101010101" charset="-122"/>
                <a:cs typeface="Times New Roman" panose="02020603050405020304" charset="0"/>
                <a:sym typeface="+mn-ea"/>
              </a:rPr>
              <a:t>1.</a:t>
            </a:r>
            <a:r>
              <a:rPr lang="en-US" altLang="zh-CN" sz="2800" b="1">
                <a:latin typeface="Times New Roman" panose="02020603050405020304" charset="0"/>
                <a:ea typeface="黑体" panose="02010609060101010101" charset="-122"/>
                <a:cs typeface="Times New Roman" panose="02020603050405020304" charset="0"/>
                <a:sym typeface="+mn-ea"/>
              </a:rPr>
              <a:t> </a:t>
            </a:r>
            <a:r>
              <a:rPr lang="zh-CN" sz="2800" b="1">
                <a:latin typeface="Times New Roman" panose="02020603050405020304" charset="0"/>
                <a:ea typeface="黑体" panose="02010609060101010101" charset="-122"/>
                <a:cs typeface="Times New Roman" panose="02020603050405020304" charset="0"/>
                <a:sym typeface="+mn-ea"/>
              </a:rPr>
              <a:t>知道机械功，能用生活实例说明机械功的含义</a:t>
            </a:r>
            <a:r>
              <a:rPr lang="en-US" altLang="zh-CN" sz="2800" b="1">
                <a:latin typeface="Times New Roman" panose="02020603050405020304" charset="0"/>
                <a:ea typeface="黑体" panose="02010609060101010101" charset="-122"/>
                <a:cs typeface="Times New Roman" panose="02020603050405020304" charset="0"/>
                <a:sym typeface="+mn-ea"/>
              </a:rPr>
              <a:t>.</a:t>
            </a:r>
            <a:endParaRPr lang="zh-CN" sz="2800" b="1">
              <a:latin typeface="Times New Roman" panose="02020603050405020304" charset="0"/>
              <a:ea typeface="黑体" panose="02010609060101010101" charset="-122"/>
              <a:cs typeface="Times New Roman" panose="02020603050405020304" charset="0"/>
              <a:sym typeface="+mn-ea"/>
            </a:endParaRPr>
          </a:p>
          <a:p>
            <a:pPr indent="0" algn="l" fontAlgn="auto">
              <a:lnSpc>
                <a:spcPct val="150000"/>
              </a:lnSpc>
              <a:buFont typeface="Times New Roman" panose="02020603050405020304" charset="0"/>
              <a:buNone/>
            </a:pPr>
            <a:r>
              <a:rPr lang="zh-CN" sz="2800" b="1">
                <a:latin typeface="Times New Roman" panose="02020603050405020304" charset="0"/>
                <a:ea typeface="黑体" panose="02010609060101010101" charset="-122"/>
                <a:cs typeface="Times New Roman" panose="02020603050405020304" charset="0"/>
                <a:sym typeface="+mn-ea"/>
              </a:rPr>
              <a:t>2.</a:t>
            </a:r>
            <a:r>
              <a:rPr lang="en-US" altLang="zh-CN" sz="2800" b="1">
                <a:latin typeface="Times New Roman" panose="02020603050405020304" charset="0"/>
                <a:ea typeface="黑体" panose="02010609060101010101" charset="-122"/>
                <a:cs typeface="Times New Roman" panose="02020603050405020304" charset="0"/>
                <a:sym typeface="+mn-ea"/>
              </a:rPr>
              <a:t> </a:t>
            </a:r>
            <a:r>
              <a:rPr sz="2800" b="1">
                <a:latin typeface="Times New Roman" panose="02020603050405020304" charset="0"/>
                <a:ea typeface="黑体" panose="02010609060101010101" charset="-122"/>
                <a:cs typeface="Times New Roman" panose="02020603050405020304" charset="0"/>
                <a:sym typeface="+mn-ea"/>
              </a:rPr>
              <a:t>能判断力是否对物体做功，能了解身边的一些力做功的估计值.</a:t>
            </a:r>
            <a:endParaRPr sz="2800" b="1">
              <a:latin typeface="Times New Roman" panose="02020603050405020304" charset="0"/>
              <a:ea typeface="黑体" panose="02010609060101010101" charset="-122"/>
              <a:cs typeface="Times New Roman" panose="02020603050405020304" charset="0"/>
              <a:sym typeface="+mn-ea"/>
            </a:endParaRPr>
          </a:p>
          <a:p>
            <a:pPr indent="0" algn="l" fontAlgn="auto">
              <a:lnSpc>
                <a:spcPct val="150000"/>
              </a:lnSpc>
              <a:buFont typeface="Times New Roman" panose="02020603050405020304" charset="0"/>
              <a:buNone/>
            </a:pPr>
            <a:r>
              <a:rPr lang="en-US" sz="2800" b="1">
                <a:latin typeface="Times New Roman" panose="02020603050405020304" charset="0"/>
                <a:ea typeface="黑体" panose="02010609060101010101" charset="-122"/>
                <a:cs typeface="Times New Roman" panose="02020603050405020304" charset="0"/>
                <a:sym typeface="+mn-ea"/>
              </a:rPr>
              <a:t>3. </a:t>
            </a:r>
            <a:r>
              <a:rPr sz="2800" b="1">
                <a:latin typeface="Times New Roman" panose="02020603050405020304" charset="0"/>
                <a:ea typeface="黑体" panose="02010609060101010101" charset="-122"/>
                <a:cs typeface="Times New Roman" panose="02020603050405020304" charset="0"/>
                <a:sym typeface="+mn-ea"/>
              </a:rPr>
              <a:t>明确计算功的大小的表达式及各物理量的意义和单位，并能应用其进行</a:t>
            </a:r>
            <a:endParaRPr sz="2800" b="1">
              <a:latin typeface="Times New Roman" panose="02020603050405020304" charset="0"/>
              <a:ea typeface="黑体" panose="02010609060101010101" charset="-122"/>
              <a:cs typeface="Times New Roman" panose="02020603050405020304" charset="0"/>
              <a:sym typeface="+mn-ea"/>
            </a:endParaRPr>
          </a:p>
          <a:p>
            <a:pPr indent="0" algn="l" fontAlgn="auto">
              <a:lnSpc>
                <a:spcPct val="150000"/>
              </a:lnSpc>
              <a:buFont typeface="Times New Roman" panose="02020603050405020304" charset="0"/>
              <a:buNone/>
            </a:pPr>
            <a:r>
              <a:rPr sz="2800" b="1">
                <a:latin typeface="Times New Roman" panose="02020603050405020304" charset="0"/>
                <a:ea typeface="黑体" panose="02010609060101010101" charset="-122"/>
                <a:cs typeface="Times New Roman" panose="02020603050405020304" charset="0"/>
                <a:sym typeface="+mn-ea"/>
              </a:rPr>
              <a:t> </a:t>
            </a:r>
            <a:r>
              <a:rPr lang="en-US" sz="2800" b="1">
                <a:latin typeface="Times New Roman" panose="02020603050405020304" charset="0"/>
                <a:ea typeface="黑体" panose="02010609060101010101" charset="-122"/>
                <a:cs typeface="Times New Roman" panose="02020603050405020304" charset="0"/>
                <a:sym typeface="+mn-ea"/>
              </a:rPr>
              <a:t>   </a:t>
            </a:r>
            <a:r>
              <a:rPr sz="2800" b="1">
                <a:latin typeface="Times New Roman" panose="02020603050405020304" charset="0"/>
                <a:ea typeface="黑体" panose="02010609060101010101" charset="-122"/>
                <a:cs typeface="Times New Roman" panose="02020603050405020304" charset="0"/>
                <a:sym typeface="+mn-ea"/>
              </a:rPr>
              <a:t>简单计算.</a:t>
            </a:r>
            <a:endParaRPr sz="2800" b="1">
              <a:latin typeface="Times New Roman" panose="02020603050405020304" charset="0"/>
              <a:ea typeface="黑体" panose="02010609060101010101" charset="-122"/>
              <a:cs typeface="Times New Roman" panose="02020603050405020304" charset="0"/>
              <a:sym typeface="+mn-ea"/>
            </a:endParaRPr>
          </a:p>
        </p:txBody>
      </p:sp>
      <p:grpSp>
        <p:nvGrpSpPr>
          <p:cNvPr id="4" name="组合 3" title=""/>
          <p:cNvGrpSpPr/>
          <p:nvPr/>
        </p:nvGrpSpPr>
        <p:grpSpPr>
          <a:xfrm>
            <a:off x="8224520" y="2346960"/>
            <a:ext cx="1064895" cy="655955"/>
            <a:chOff x="7698" y="1754"/>
            <a:chExt cx="1677" cy="1033"/>
          </a:xfrm>
        </p:grpSpPr>
        <p:pic>
          <p:nvPicPr>
            <p:cNvPr id="6" name="图片 5"/>
            <p:cNvPicPr>
              <a:picLocks noChangeAspect="1"/>
            </p:cNvPicPr>
            <p:nvPr>
              <p:custDataLst>
                <p:tags r:id="rId8"/>
              </p:custDataLst>
            </p:nvPr>
          </p:nvPicPr>
          <p:blipFill>
            <a:blip r:embed="rId7"/>
            <a:srcRect t="6926" r="21904" b="18543"/>
            <a:stretch>
              <a:fillRect/>
            </a:stretch>
          </p:blipFill>
          <p:spPr>
            <a:xfrm>
              <a:off x="7698" y="1754"/>
              <a:ext cx="1592" cy="1033"/>
            </a:xfrm>
            <a:prstGeom prst="rect">
              <a:avLst/>
            </a:prstGeom>
          </p:spPr>
        </p:pic>
        <p:sp>
          <p:nvSpPr>
            <p:cNvPr id="7" name="文本框 6"/>
            <p:cNvSpPr txBox="1"/>
            <p:nvPr>
              <p:custDataLst>
                <p:tags r:id="rId9"/>
              </p:custDataLst>
            </p:nvPr>
          </p:nvSpPr>
          <p:spPr>
            <a:xfrm>
              <a:off x="7735" y="1928"/>
              <a:ext cx="1640" cy="822"/>
            </a:xfrm>
            <a:prstGeom prst="rect">
              <a:avLst/>
            </a:prstGeom>
            <a:noFill/>
          </p:spPr>
          <p:txBody>
            <a:bodyPr wrap="square" rtlCol="0">
              <a:spAutoFit/>
            </a:bodyPr>
            <a:lstStyle/>
            <a:p>
              <a:r>
                <a:rPr lang="zh-CN" sz="2800" b="1">
                  <a:ln>
                    <a:noFill/>
                  </a:ln>
                  <a:solidFill>
                    <a:schemeClr val="bg1"/>
                  </a:solidFill>
                  <a:latin typeface="方正大标宋简体" panose="02000000000000000000" charset="-122"/>
                  <a:ea typeface="方正大标宋简体" panose="02000000000000000000" charset="-122"/>
                </a:rPr>
                <a:t>重点</a:t>
              </a:r>
              <a:endParaRPr lang="zh-CN" sz="2800" b="1">
                <a:ln>
                  <a:noFill/>
                </a:ln>
                <a:solidFill>
                  <a:schemeClr val="bg1"/>
                </a:solidFill>
                <a:latin typeface="方正大标宋简体" panose="02000000000000000000" charset="-122"/>
                <a:ea typeface="方正大标宋简体" panose="02000000000000000000" charset="-122"/>
              </a:endParaRPr>
            </a:p>
          </p:txBody>
        </p:sp>
      </p:grpSp>
    </p:spTree>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grpSp>
        <p:nvGrpSpPr>
          <p:cNvPr id="11" name="组合 10" title=""/>
          <p:cNvGrpSpPr/>
          <p:nvPr>
            <p:custDataLst>
              <p:tags r:id="rId3"/>
            </p:custDataLst>
          </p:nvPr>
        </p:nvGrpSpPr>
        <p:grpSpPr>
          <a:xfrm>
            <a:off x="476885" y="767080"/>
            <a:ext cx="2755265" cy="583565"/>
            <a:chOff x="4830" y="1406"/>
            <a:chExt cx="4339" cy="919"/>
          </a:xfrm>
        </p:grpSpPr>
        <p:grpSp>
          <p:nvGrpSpPr>
            <p:cNvPr id="2" name="组合 1"/>
            <p:cNvGrpSpPr/>
            <p:nvPr/>
          </p:nvGrpSpPr>
          <p:grpSpPr>
            <a:xfrm>
              <a:off x="4830" y="1509"/>
              <a:ext cx="4149" cy="777"/>
              <a:chOff x="7140" y="1337"/>
              <a:chExt cx="4149" cy="777"/>
            </a:xfrm>
          </p:grpSpPr>
          <p:pic>
            <p:nvPicPr>
              <p:cNvPr id="15" name="图片 14"/>
              <p:cNvPicPr>
                <a:picLocks noChangeAspect="1"/>
              </p:cNvPicPr>
              <p:nvPr>
                <p:custDataLst>
                  <p:tags r:id="rId5"/>
                </p:custDataLst>
              </p:nvPr>
            </p:nvPicPr>
            <p:blipFill>
              <a:blip r:embed="rId4"/>
              <a:srcRect t="-5020" r="85155"/>
              <a:stretch>
                <a:fillRect/>
              </a:stretch>
            </p:blipFill>
            <p:spPr>
              <a:xfrm>
                <a:off x="7140" y="1337"/>
                <a:ext cx="787" cy="777"/>
              </a:xfrm>
              <a:prstGeom prst="rect">
                <a:avLst/>
              </a:prstGeom>
            </p:spPr>
          </p:pic>
          <p:cxnSp>
            <p:nvCxnSpPr>
              <p:cNvPr id="16" name="直接连接符 15"/>
              <p:cNvCxnSpPr/>
              <p:nvPr>
                <p:custDataLst>
                  <p:tags r:id="rId6"/>
                </p:custDataLst>
              </p:nvPr>
            </p:nvCxnSpPr>
            <p:spPr>
              <a:xfrm>
                <a:off x="7264" y="2095"/>
                <a:ext cx="4025" cy="0"/>
              </a:xfrm>
              <a:prstGeom prst="line">
                <a:avLst/>
              </a:prstGeom>
              <a:ln w="11430">
                <a:solidFill>
                  <a:srgbClr val="019542">
                    <a:alpha val="84000"/>
                  </a:srgbClr>
                </a:solidFill>
              </a:ln>
              <a:effectLst>
                <a:innerShdw blurRad="114300">
                  <a:prstClr val="black"/>
                </a:innerShdw>
              </a:effectLst>
            </p:spPr>
            <p:style>
              <a:lnRef idx="1">
                <a:schemeClr val="dk1"/>
              </a:lnRef>
              <a:fillRef idx="0">
                <a:schemeClr val="dk1"/>
              </a:fillRef>
              <a:effectRef idx="0">
                <a:schemeClr val="dk1"/>
              </a:effectRef>
              <a:fontRef idx="minor">
                <a:schemeClr val="tx1"/>
              </a:fontRef>
            </p:style>
          </p:cxnSp>
        </p:grpSp>
        <p:sp>
          <p:nvSpPr>
            <p:cNvPr id="17" name="文本框 5"/>
            <p:cNvSpPr txBox="1"/>
            <p:nvPr>
              <p:custDataLst>
                <p:tags r:id="rId7"/>
              </p:custDataLst>
            </p:nvPr>
          </p:nvSpPr>
          <p:spPr>
            <a:xfrm>
              <a:off x="5343" y="1406"/>
              <a:ext cx="3826" cy="919"/>
            </a:xfrm>
            <a:prstGeom prst="rect">
              <a:avLst/>
            </a:prstGeom>
            <a:noFill/>
            <a:ln w="9525">
              <a:noFill/>
            </a:ln>
          </p:spPr>
          <p:txBody>
            <a:bodyPr wrap="square" anchor="t" anchorCtr="0">
              <a:spAutoFit/>
            </a:bodyPr>
            <a:lstStyle/>
            <a:p>
              <a:pPr lvl="0" algn="l">
                <a:buClrTx/>
                <a:buSzTx/>
                <a:buFontTx/>
              </a:pPr>
              <a:r>
                <a:rPr lang="en-US" altLang="zh-CN" sz="3200" b="1">
                  <a:latin typeface="黑体" panose="02010609060101010101" charset="-122"/>
                  <a:ea typeface="黑体" panose="02010609060101010101" charset="-122"/>
                  <a:cs typeface="黑体" panose="02010609060101010101" charset="-122"/>
                  <a:sym typeface="宋体" panose="02010600030101010101" pitchFamily="2" charset="-122"/>
                </a:rPr>
                <a:t> </a:t>
              </a:r>
              <a:r>
                <a:rPr lang="en-US" altLang="zh-CN" sz="3200" b="1">
                  <a:latin typeface="黑体" panose="02010609060101010101" charset="-122"/>
                  <a:ea typeface="黑体" panose="02010609060101010101" charset="-122"/>
                  <a:cs typeface="黑体" panose="02010609060101010101" charset="-122"/>
                  <a:sym typeface="+mn-ea"/>
                </a:rPr>
                <a:t>情境串新知</a:t>
              </a:r>
              <a:endParaRPr lang="en-US" altLang="zh-CN" sz="3200" b="1">
                <a:latin typeface="黑体" panose="02010609060101010101" charset="-122"/>
                <a:ea typeface="黑体" panose="02010609060101010101" charset="-122"/>
                <a:cs typeface="黑体" panose="02010609060101010101" charset="-122"/>
                <a:sym typeface="+mn-ea"/>
              </a:endParaRPr>
            </a:p>
          </p:txBody>
        </p:sp>
      </p:grpSp>
      <p:sp>
        <p:nvSpPr>
          <p:cNvPr id="5" name="文本框 4" title=""/>
          <p:cNvSpPr txBox="1"/>
          <p:nvPr/>
        </p:nvSpPr>
        <p:spPr>
          <a:xfrm>
            <a:off x="476885" y="1313815"/>
            <a:ext cx="11176635" cy="2091690"/>
          </a:xfrm>
          <a:prstGeom prst="rect">
            <a:avLst/>
          </a:prstGeom>
          <a:noFill/>
        </p:spPr>
        <p:txBody>
          <a:bodyPr wrap="square" rtlCol="0" anchor="t">
            <a:noAutofit/>
          </a:bodyPr>
          <a:lstStyle/>
          <a:p>
            <a:pPr indent="720090">
              <a:lnSpc>
                <a:spcPct val="130000"/>
              </a:lnSpc>
            </a:pPr>
            <a:r>
              <a:rPr sz="2800" b="1">
                <a:latin typeface="黑体" panose="02010609060101010101" charset="-122"/>
                <a:ea typeface="黑体" panose="02010609060101010101" charset="-122"/>
                <a:cs typeface="黑体" panose="02010609060101010101" charset="-122"/>
              </a:rPr>
              <a:t>在校运动会上，同学们积极参与其中，搬运体育器材、全力进行比赛等均可以促进同学们之间的合作和竞争，这些行为背后蕴藏着各种各样的物理知识，有些行为除了要施加力，还需要付出一些“功”夫才能完成，让我们一</a:t>
            </a:r>
            <a:r>
              <a:rPr lang="zh-CN" sz="2800" b="1">
                <a:latin typeface="黑体" panose="02010609060101010101" charset="-122"/>
                <a:ea typeface="黑体" panose="02010609060101010101" charset="-122"/>
                <a:cs typeface="黑体" panose="02010609060101010101" charset="-122"/>
              </a:rPr>
              <a:t>起</a:t>
            </a:r>
            <a:r>
              <a:rPr sz="2800" b="1">
                <a:latin typeface="黑体" panose="02010609060101010101" charset="-122"/>
                <a:ea typeface="黑体" panose="02010609060101010101" charset="-122"/>
                <a:cs typeface="黑体" panose="02010609060101010101" charset="-122"/>
              </a:rPr>
              <a:t>来探索这些功是如何体现的.</a:t>
            </a:r>
            <a:endParaRPr sz="2800" b="1">
              <a:latin typeface="黑体" panose="02010609060101010101" charset="-122"/>
              <a:ea typeface="黑体" panose="02010609060101010101" charset="-122"/>
              <a:cs typeface="黑体" panose="02010609060101010101" charset="-122"/>
            </a:endParaRPr>
          </a:p>
        </p:txBody>
      </p:sp>
      <p:pic>
        <p:nvPicPr>
          <p:cNvPr id="109" name="图片 108" title=""/>
          <p:cNvPicPr>
            <a:picLocks noChangeAspect="1"/>
          </p:cNvPicPr>
          <p:nvPr/>
        </p:nvPicPr>
        <p:blipFill>
          <a:blip r:embed="rId8"/>
          <a:stretch>
            <a:fillRect/>
          </a:stretch>
        </p:blipFill>
        <p:spPr>
          <a:xfrm>
            <a:off x="2877820" y="3653155"/>
            <a:ext cx="1977390" cy="2847975"/>
          </a:xfrm>
          <a:prstGeom prst="rect">
            <a:avLst/>
          </a:prstGeom>
          <a:noFill/>
          <a:ln w="9525">
            <a:noFill/>
          </a:ln>
        </p:spPr>
      </p:pic>
      <p:pic>
        <p:nvPicPr>
          <p:cNvPr id="4" name="图片 3" title=""/>
          <p:cNvPicPr/>
          <p:nvPr/>
        </p:nvPicPr>
        <p:blipFill>
          <a:blip r:embed="rId9"/>
          <a:srcRect l="10748" t="14324" r="37488" b="3259"/>
          <a:stretch>
            <a:fillRect/>
          </a:stretch>
        </p:blipFill>
        <p:spPr>
          <a:xfrm>
            <a:off x="6785610" y="3653790"/>
            <a:ext cx="2583180" cy="2846705"/>
          </a:xfrm>
          <a:prstGeom prst="rect">
            <a:avLst/>
          </a:prstGeom>
        </p:spPr>
      </p:pic>
      <p:pic>
        <p:nvPicPr>
          <p:cNvPr id="3" name="Picture 3"/>
          <p:cNvPicPr>
            <a:picLocks noChangeAspect="1"/>
          </p:cNvPicPr>
          <p:nvPr/>
        </p:nvPicPr>
        <p:blipFill>
          <a:blip r:embed="rId10"/>
          <a:stretch>
            <a:fillRect/>
          </a:stretch>
        </p:blipFill>
        <p:spPr>
          <a:xfrm flipH="1">
            <a:off x="10337800" y="10287000"/>
            <a:ext cx="0" cy="0"/>
          </a:xfrm>
          <a:prstGeom prst="rect">
            <a:avLst/>
          </a:prstGeom>
          <a:ln>
            <a:noFill/>
          </a:ln>
        </p:spPr>
      </p:pic>
    </p:spTree>
  </p:cSld>
  <p:clrMapOvr>
    <a:masterClrMapping/>
  </p:clrMapOvr>
  <p:transition/>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Lst>
</file>

<file path=ppt/tags/tag100.xml><?xml version="1.0" encoding="utf-8"?>
<p:tagLst xmlns:p="http://schemas.openxmlformats.org/presentationml/2006/main">
  <p:tag name="KSO_WM_BEAUTIFY_FLAG" val=""/>
  <p:tag name="KSO_WM_DIAGRAM_VIRTUALLY_FRAME" val="{&quot;height&quot;:354.95,&quot;left&quot;:7.65,&quot;top&quot;:134.9,&quot;width&quot;:549.7}"/>
</p:tagLst>
</file>

<file path=ppt/tags/tag101.xml><?xml version="1.0" encoding="utf-8"?>
<p:tagLst xmlns:p="http://schemas.openxmlformats.org/presentationml/2006/main">
  <p:tag name="KSO_WM_BEAUTIFY_FLAG" val=""/>
  <p:tag name="KSO_WM_DIAGRAM_VIRTUALLY_FRAME" val="{&quot;height&quot;:354.95,&quot;left&quot;:7.65,&quot;top&quot;:134.9,&quot;width&quot;:549.7}"/>
</p:tagLst>
</file>

<file path=ppt/tags/tag102.xml><?xml version="1.0" encoding="utf-8"?>
<p:tagLst xmlns:p="http://schemas.openxmlformats.org/presentationml/2006/main">
  <p:tag name="KSO_WM_BEAUTIFY_FLAG" val=""/>
  <p:tag name="KSO_WM_DIAGRAM_VIRTUALLY_FRAME" val="{&quot;height&quot;:354.95,&quot;left&quot;:7.65,&quot;top&quot;:134.9,&quot;width&quot;:549.7}"/>
</p:tagLst>
</file>

<file path=ppt/tags/tag103.xml><?xml version="1.0" encoding="utf-8"?>
<p:tagLst xmlns:p="http://schemas.openxmlformats.org/presentationml/2006/main">
  <p:tag name="KSO_WM_BEAUTIFY_FLAG" val=""/>
  <p:tag name="KSO_WM_DIAGRAM_VIRTUALLY_FRAME" val="{&quot;height&quot;:354.95,&quot;left&quot;:7.65,&quot;top&quot;:134.9,&quot;width&quot;:549.7}"/>
</p:tagLst>
</file>

<file path=ppt/tags/tag104.xml><?xml version="1.0" encoding="utf-8"?>
<p:tagLst xmlns:p="http://schemas.openxmlformats.org/presentationml/2006/main">
  <p:tag name="KSO_WM_BEAUTIFY_FLAG" val=""/>
  <p:tag name="KSO_WM_DIAGRAM_VIRTUALLY_FRAME" val="{&quot;height&quot;:354.95,&quot;left&quot;:7.65,&quot;top&quot;:134.9,&quot;width&quot;:549.7}"/>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 name="KSO_WM_DIAGRAM_VIRTUALLY_FRAME" val="{&quot;height&quot;:354.95,&quot;left&quot;:7.65,&quot;top&quot;:134.9,&quot;width&quot;:549.7}"/>
</p:tagLst>
</file>

<file path=ppt/tags/tag108.xml><?xml version="1.0" encoding="utf-8"?>
<p:tagLst xmlns:p="http://schemas.openxmlformats.org/presentationml/2006/main">
  <p:tag name="KSO_WM_BEAUTIFY_FLAG" val=""/>
  <p:tag name="KSO_WM_DIAGRAM_VIRTUALLY_FRAME" val="{&quot;height&quot;:354.95,&quot;left&quot;:7.65,&quot;top&quot;:134.9,&quot;width&quot;:549.7}"/>
</p:tagLst>
</file>

<file path=ppt/tags/tag109.xml><?xml version="1.0" encoding="utf-8"?>
<p:tagLst xmlns:p="http://schemas.openxmlformats.org/presentationml/2006/main">
  <p:tag name="KSO_WM_BEAUTIFY_FLAG" val=""/>
  <p:tag name="KSO_WM_DIAGRAM_VIRTUALLY_FRAME" val="{&quot;height&quot;:354.95,&quot;left&quot;:7.65,&quot;top&quot;:134.9,&quot;width&quot;:549.7}"/>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BEAUTIFY_FLAG" val=""/>
  <p:tag name="KSO_WM_DIAGRAM_VIRTUALLY_FRAME" val="{&quot;height&quot;:354.95,&quot;left&quot;:7.65,&quot;top&quot;:134.9,&quot;width&quot;:549.7}"/>
</p:tagLst>
</file>

<file path=ppt/tags/tag111.xml><?xml version="1.0" encoding="utf-8"?>
<p:tagLst xmlns:p="http://schemas.openxmlformats.org/presentationml/2006/main">
  <p:tag name="KSO_WM_BEAUTIFY_FLAG" val=""/>
  <p:tag name="KSO_WM_DIAGRAM_VIRTUALLY_FRAME" val="{&quot;height&quot;:354.95,&quot;left&quot;:7.65,&quot;top&quot;:134.9,&quot;width&quot;:549.7}"/>
</p:tagLst>
</file>

<file path=ppt/tags/tag112.xml><?xml version="1.0" encoding="utf-8"?>
<p:tagLst xmlns:p="http://schemas.openxmlformats.org/presentationml/2006/main">
  <p:tag name="KSO_WM_BEAUTIFY_FLAG" val=""/>
  <p:tag name="KSO_WM_DIAGRAM_VIRTUALLY_FRAME" val="{&quot;height&quot;:354.95,&quot;left&quot;:7.65,&quot;top&quot;:134.9,&quot;width&quot;:549.7}"/>
</p:tagLst>
</file>

<file path=ppt/tags/tag113.xml><?xml version="1.0" encoding="utf-8"?>
<p:tagLst xmlns:p="http://schemas.openxmlformats.org/presentationml/2006/main">
  <p:tag name="KSO_WM_BEAUTIFY_FLAG" val=""/>
  <p:tag name="KSO_WM_DIAGRAM_VIRTUALLY_FRAME" val="{&quot;height&quot;:354.95,&quot;left&quot;:7.65,&quot;top&quot;:134.9,&quot;width&quot;:549.7}"/>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 name="KSO_WM_DIAGRAM_VIRTUALLY_FRAME" val="{&quot;height&quot;:354.95,&quot;left&quot;:7.65,&quot;top&quot;:134.9,&quot;width&quot;:549.7}"/>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BEAUTIFY_FLAG" val=""/>
</p:tagLst>
</file>

<file path=ppt/tags/tag118.xml><?xml version="1.0" encoding="utf-8"?>
<p:tagLst xmlns:p="http://schemas.openxmlformats.org/presentationml/2006/main">
  <p:tag name="KSO_WM_BEAUTIFY_FLAG" val=""/>
</p:tagLst>
</file>

<file path=ppt/tags/tag119.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BEAUTIFY_FLAG" val=""/>
</p:tagLst>
</file>

<file path=ppt/tags/tag122.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STATE" val="0"/>
  <p:tag name="KSO_WM_UNIT_MEDIACOVER_TRANSPARENCY" val="0.5"/>
</p:tagLst>
</file>

<file path=ppt/tags/tag123.xml><?xml version="1.0" encoding="utf-8"?>
<p:tagLst xmlns:p="http://schemas.openxmlformats.org/presentationml/2006/main">
  <p:tag name="KSO_WM_BEAUTIFY_FLAG" val=""/>
</p:tagLst>
</file>

<file path=ppt/tags/tag124.xml><?xml version="1.0" encoding="utf-8"?>
<p:tagLst xmlns:p="http://schemas.openxmlformats.org/presentationml/2006/main">
  <p:tag name="KSO_WM_BEAUTIFY_FLAG" val=""/>
</p:tagLst>
</file>

<file path=ppt/tags/tag125.xml><?xml version="1.0" encoding="utf-8"?>
<p:tagLst xmlns:p="http://schemas.openxmlformats.org/presentationml/2006/main">
  <p:tag name="KSO_WM_BEAUTIFY_FLAG" val=""/>
</p:tagLst>
</file>

<file path=ppt/tags/tag126.xml><?xml version="1.0" encoding="utf-8"?>
<p:tagLst xmlns:p="http://schemas.openxmlformats.org/presentationml/2006/main">
  <p:tag name="KSO_WM_UNIT_TEXTBOXSTYLE_GUID" val="{3e450548-31b4-4268-99e1-0720ca309f22}"/>
</p:tagLst>
</file>

<file path=ppt/tags/tag127.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mixed20201883_101*i*1"/>
  <p:tag name="KSO_WM_UNIT_INDEX" val="1"/>
  <p:tag name="KSO_WM_UNIT_LAYERLEVEL" val="1"/>
  <p:tag name="KSO_WM_UNIT_TEXT_FILL_FORE_SCHEMECOLOR_INDEX" val="2"/>
  <p:tag name="KSO_WM_UNIT_TEXT_FILL_FORE_SCHEMECOLOR_INDEX_BRIGHTNESS" val="0"/>
  <p:tag name="KSO_WM_UNIT_TEXT_FILL_TYPE" val="1"/>
  <p:tag name="KSO_WM_UNIT_TEXTBOXSTYLE_ADJUSTHEIGTH" val="100_5.25"/>
  <p:tag name="KSO_WM_UNIT_TEXTBOXSTYLE_ADJUSTLEFT" val="0_-82.2"/>
  <p:tag name="KSO_WM_UNIT_TEXTBOXSTYLE_ADJUSTTOP" val="0_0"/>
  <p:tag name="KSO_WM_UNIT_TEXTBOXSTYLE_GUID" val="{3e450548-31b4-4268-99e1-0720ca309f22}"/>
  <p:tag name="KSO_WM_UNIT_TEXTBOXSTYLE_SHAPETYPE" val="1"/>
  <p:tag name="KSO_WM_UNIT_TYPE" val="i"/>
</p:tagLst>
</file>

<file path=ppt/tags/tag128.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2"/>
  <p:tag name="KSO_WM_UNIT_INDEX" val="2"/>
  <p:tag name="KSO_WM_UNIT_LAYERLEVEL" val="1"/>
  <p:tag name="KSO_WM_UNIT_TEXT_FILL_FORE_SCHEMECOLOR_INDEX" val="2"/>
  <p:tag name="KSO_WM_UNIT_TEXT_FILL_FORE_SCHEMECOLOR_INDEX_BRIGHTNESS" val="0"/>
  <p:tag name="KSO_WM_UNIT_TEXT_FILL_TYPE" val="1"/>
  <p:tag name="KSO_WM_UNIT_TEXTBOXSTYLE_ADJUSTHEIGTH" val="100_5.25"/>
  <p:tag name="KSO_WM_UNIT_TEXTBOXSTYLE_ADJUSTLEFT" val="0_-29.2"/>
  <p:tag name="KSO_WM_UNIT_TEXTBOXSTYLE_ADJUSTTOP" val="0_0"/>
  <p:tag name="KSO_WM_UNIT_TEXTBOXSTYLE_GUID" val="{3e450548-31b4-4268-99e1-0720ca309f22}"/>
  <p:tag name="KSO_WM_UNIT_TEXTBOXSTYLE_SHAPETYPE" val="1"/>
  <p:tag name="KSO_WM_UNIT_TYPE" val="i"/>
</p:tagLst>
</file>

<file path=ppt/tags/tag129.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3"/>
  <p:tag name="KSO_WM_UNIT_INDEX" val="3"/>
  <p:tag name="KSO_WM_UNIT_LAYERLEVEL" val="1"/>
  <p:tag name="KSO_WM_UNIT_TEXT_FILL_FORE_SCHEMECOLOR_INDEX" val="13"/>
  <p:tag name="KSO_WM_UNIT_TEXT_FILL_FORE_SCHEMECOLOR_INDEX_BRIGHTNESS" val="0"/>
  <p:tag name="KSO_WM_UNIT_TEXT_FILL_TYPE" val="1"/>
  <p:tag name="KSO_WM_UNIT_TEXTBOXSTYLE_ADJUSTLEFT" val="100_353.8174"/>
  <p:tag name="KSO_WM_UNIT_TEXTBOXSTYLE_ADJUSTTOP" val="0_7.374884"/>
  <p:tag name="KSO_WM_UNIT_TEXTBOXSTYLE_FOLLOWHEIGHT" val="100_-14.74984"/>
  <p:tag name="KSO_WM_UNIT_TEXTBOXSTYLE_GUID" val="{3e450548-31b4-4268-99e1-0720ca309f22}"/>
  <p:tag name="KSO_WM_UNIT_TEXTBOXSTYLE_SHAPETYPE" val="1"/>
  <p:tag name="KSO_WM_UNIT_TYPE" val="i"/>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4"/>
  <p:tag name="KSO_WM_UNIT_INDEX" val="4"/>
  <p:tag name="KSO_WM_UNIT_LAYERLEVEL" val="1"/>
  <p:tag name="KSO_WM_UNIT_TEXT_FILL_FORE_SCHEMECOLOR_INDEX" val="13"/>
  <p:tag name="KSO_WM_UNIT_TEXT_FILL_FORE_SCHEMECOLOR_INDEX_BRIGHTNESS" val="0"/>
  <p:tag name="KSO_WM_UNIT_TEXT_FILL_TYPE" val="1"/>
  <p:tag name="KSO_WM_UNIT_TEXTBOXSTYLE_ADJUSTLEFT" val="100_370.5674"/>
  <p:tag name="KSO_WM_UNIT_TEXTBOXSTYLE_ADJUSTTOP" val="0_7.374884"/>
  <p:tag name="KSO_WM_UNIT_TEXTBOXSTYLE_FOLLOWHEIGHT" val="100_-14.74984"/>
  <p:tag name="KSO_WM_UNIT_TEXTBOXSTYLE_GUID" val="{3e450548-31b4-4268-99e1-0720ca309f22}"/>
  <p:tag name="KSO_WM_UNIT_TEXTBOXSTYLE_SHAPETYPE" val="1"/>
  <p:tag name="KSO_WM_UNIT_TYPE" val="i"/>
</p:tagLst>
</file>

<file path=ppt/tags/tag131.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HIGHLIGHT" val="0"/>
  <p:tag name="KSO_WM_UNIT_ID" val="mixed20201883_101*i*5"/>
  <p:tag name="KSO_WM_UNIT_INDEX" val="5"/>
  <p:tag name="KSO_WM_UNIT_LAYERLEVEL" val="1"/>
  <p:tag name="KSO_WM_UNIT_LINE_FILL_TYPE" val="2"/>
  <p:tag name="KSO_WM_UNIT_LINE_FORE_SCHEMECOLOR_INDEX" val="14"/>
  <p:tag name="KSO_WM_UNIT_LINE_FORE_SCHEMECOLOR_INDEX_BRIGHTNESS" val="-0.25"/>
  <p:tag name="KSO_WM_UNIT_TEXTBOXSTYLE_ADJUSTLEFT" val="0_0"/>
  <p:tag name="KSO_WM_UNIT_TEXTBOXSTYLE_ADJUSTTOP" val="100_5.250002"/>
  <p:tag name="KSO_WM_UNIT_TEXTBOXSTYLE_ADJUSTWIDTH" val="100_423.4"/>
  <p:tag name="KSO_WM_UNIT_TEXTBOXSTYLE_GUID" val="{3e450548-31b4-4268-99e1-0720ca309f22}"/>
  <p:tag name="KSO_WM_UNIT_TEXTBOXSTYLE_SHAPETYPE" val="1"/>
  <p:tag name="KSO_WM_UNIT_TYPE" val="i"/>
</p:tagLst>
</file>

<file path=ppt/tags/tag132.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HIGHLIGHT" val="0"/>
  <p:tag name="KSO_WM_UNIT_ID" val="mixed20201883_101*f*1"/>
  <p:tag name="KSO_WM_UNIT_INDEX" val="1"/>
  <p:tag name="KSO_WM_UNIT_ISCONTENTSTITLE" val="0"/>
  <p:tag name="KSO_WM_UNIT_LAYERLEVEL" val="1"/>
  <p:tag name="KSO_WM_UNIT_NOCLEAR" val="1"/>
  <p:tag name="KSO_WM_UNIT_PRESET_TEXT" val="单击此处输入正文标题内容"/>
  <p:tag name="KSO_WM_UNIT_TEXT_FILL_FORE_SCHEMECOLOR_INDEX" val="13"/>
  <p:tag name="KSO_WM_UNIT_TEXT_FILL_FORE_SCHEMECOLOR_INDEX_BRIGHTNESS" val="0.25"/>
  <p:tag name="KSO_WM_UNIT_TEXT_FILL_TYPE" val="1"/>
  <p:tag name="KSO_WM_UNIT_TEXTBOXSTYLE_GUID" val="{3e450548-31b4-4268-99e1-0720ca309f22}"/>
  <p:tag name="KSO_WM_UNIT_TEXTBOXSTYLE_SHAPETYPE" val="0"/>
  <p:tag name="KSO_WM_UNIT_TEXTBOXSTYLE_TEMPLATETYPE" val="1"/>
  <p:tag name="KSO_WM_UNIT_TEXTBOXSTYLE_TYPE" val="3"/>
  <p:tag name="KSO_WM_UNIT_TYPE" val="f"/>
  <p:tag name="KSO_WM_UNIT_VALUE" val="31"/>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BEAUTIFY_FLAG" val=""/>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DIAGRAM_VIRTUALLY_FRAME" val="{&quot;height&quot;:274.45,&quot;left&quot;:23.45,&quot;top&quot;:115.75,&quot;width&quot;:955.2}"/>
</p:tagLst>
</file>

<file path=ppt/tags/tag152.xml><?xml version="1.0" encoding="utf-8"?>
<p:tagLst xmlns:p="http://schemas.openxmlformats.org/presentationml/2006/main">
  <p:tag name="KSO_WM_DIAGRAM_VIRTUALLY_FRAME" val="{&quot;height&quot;:274.45,&quot;left&quot;:23.45,&quot;top&quot;:115.75,&quot;width&quot;:955.2}"/>
</p:tagLst>
</file>

<file path=ppt/tags/tag153.xml><?xml version="1.0" encoding="utf-8"?>
<p:tagLst xmlns:p="http://schemas.openxmlformats.org/presentationml/2006/main">
  <p:tag name="KSO_WM_DIAGRAM_VIRTUALLY_FRAME" val="{&quot;height&quot;:274.45,&quot;left&quot;:23.45,&quot;top&quot;:115.75,&quot;width&quot;:955.2}"/>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70.xml><?xml version="1.0" encoding="utf-8"?>
<p:tagLst xmlns:p="http://schemas.openxmlformats.org/presentationml/2006/main">
  <p:tag name="KSO_WM_UNIT_TEXTBOXSTYLE_GUID" val="{3e450548-31b4-4268-99e1-0720ca309f22}"/>
</p:tagLst>
</file>

<file path=ppt/tags/tag171.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mixed20201883_101*i*1"/>
  <p:tag name="KSO_WM_UNIT_INDEX" val="1"/>
  <p:tag name="KSO_WM_UNIT_LAYERLEVEL" val="1"/>
  <p:tag name="KSO_WM_UNIT_TEXT_FILL_FORE_SCHEMECOLOR_INDEX" val="2"/>
  <p:tag name="KSO_WM_UNIT_TEXT_FILL_FORE_SCHEMECOLOR_INDEX_BRIGHTNESS" val="0"/>
  <p:tag name="KSO_WM_UNIT_TEXT_FILL_TYPE" val="1"/>
  <p:tag name="KSO_WM_UNIT_TEXTBOXSTYLE_ADJUSTHEIGTH" val="100_5.25"/>
  <p:tag name="KSO_WM_UNIT_TEXTBOXSTYLE_ADJUSTLEFT" val="0_-82.2"/>
  <p:tag name="KSO_WM_UNIT_TEXTBOXSTYLE_ADJUSTTOP" val="0_0"/>
  <p:tag name="KSO_WM_UNIT_TEXTBOXSTYLE_GUID" val="{3e450548-31b4-4268-99e1-0720ca309f22}"/>
  <p:tag name="KSO_WM_UNIT_TEXTBOXSTYLE_SHAPETYPE" val="1"/>
  <p:tag name="KSO_WM_UNIT_TYPE" val="i"/>
</p:tagLst>
</file>

<file path=ppt/tags/tag172.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2"/>
  <p:tag name="KSO_WM_UNIT_INDEX" val="2"/>
  <p:tag name="KSO_WM_UNIT_LAYERLEVEL" val="1"/>
  <p:tag name="KSO_WM_UNIT_TEXT_FILL_FORE_SCHEMECOLOR_INDEX" val="2"/>
  <p:tag name="KSO_WM_UNIT_TEXT_FILL_FORE_SCHEMECOLOR_INDEX_BRIGHTNESS" val="0"/>
  <p:tag name="KSO_WM_UNIT_TEXT_FILL_TYPE" val="1"/>
  <p:tag name="KSO_WM_UNIT_TEXTBOXSTYLE_ADJUSTHEIGTH" val="100_5.25"/>
  <p:tag name="KSO_WM_UNIT_TEXTBOXSTYLE_ADJUSTLEFT" val="0_-29.2"/>
  <p:tag name="KSO_WM_UNIT_TEXTBOXSTYLE_ADJUSTTOP" val="0_0"/>
  <p:tag name="KSO_WM_UNIT_TEXTBOXSTYLE_GUID" val="{3e450548-31b4-4268-99e1-0720ca309f22}"/>
  <p:tag name="KSO_WM_UNIT_TEXTBOXSTYLE_SHAPETYPE" val="1"/>
  <p:tag name="KSO_WM_UNIT_TYPE" val="i"/>
</p:tagLst>
</file>

<file path=ppt/tags/tag173.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3"/>
  <p:tag name="KSO_WM_UNIT_INDEX" val="3"/>
  <p:tag name="KSO_WM_UNIT_LAYERLEVEL" val="1"/>
  <p:tag name="KSO_WM_UNIT_TEXT_FILL_FORE_SCHEMECOLOR_INDEX" val="13"/>
  <p:tag name="KSO_WM_UNIT_TEXT_FILL_FORE_SCHEMECOLOR_INDEX_BRIGHTNESS" val="0"/>
  <p:tag name="KSO_WM_UNIT_TEXT_FILL_TYPE" val="1"/>
  <p:tag name="KSO_WM_UNIT_TEXTBOXSTYLE_ADJUSTLEFT" val="100_353.8174"/>
  <p:tag name="KSO_WM_UNIT_TEXTBOXSTYLE_ADJUSTTOP" val="0_7.374884"/>
  <p:tag name="KSO_WM_UNIT_TEXTBOXSTYLE_FOLLOWHEIGHT" val="100_-14.74984"/>
  <p:tag name="KSO_WM_UNIT_TEXTBOXSTYLE_GUID" val="{3e450548-31b4-4268-99e1-0720ca309f22}"/>
  <p:tag name="KSO_WM_UNIT_TEXTBOXSTYLE_SHAPETYPE" val="1"/>
  <p:tag name="KSO_WM_UNIT_TYPE" val="i"/>
</p:tagLst>
</file>

<file path=ppt/tags/tag174.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4"/>
  <p:tag name="KSO_WM_UNIT_INDEX" val="4"/>
  <p:tag name="KSO_WM_UNIT_LAYERLEVEL" val="1"/>
  <p:tag name="KSO_WM_UNIT_TEXT_FILL_FORE_SCHEMECOLOR_INDEX" val="13"/>
  <p:tag name="KSO_WM_UNIT_TEXT_FILL_FORE_SCHEMECOLOR_INDEX_BRIGHTNESS" val="0"/>
  <p:tag name="KSO_WM_UNIT_TEXT_FILL_TYPE" val="1"/>
  <p:tag name="KSO_WM_UNIT_TEXTBOXSTYLE_ADJUSTLEFT" val="100_370.5674"/>
  <p:tag name="KSO_WM_UNIT_TEXTBOXSTYLE_ADJUSTTOP" val="0_7.374884"/>
  <p:tag name="KSO_WM_UNIT_TEXTBOXSTYLE_FOLLOWHEIGHT" val="100_-14.74984"/>
  <p:tag name="KSO_WM_UNIT_TEXTBOXSTYLE_GUID" val="{3e450548-31b4-4268-99e1-0720ca309f22}"/>
  <p:tag name="KSO_WM_UNIT_TEXTBOXSTYLE_SHAPETYPE" val="1"/>
  <p:tag name="KSO_WM_UNIT_TYPE" val="i"/>
</p:tagLst>
</file>

<file path=ppt/tags/tag175.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HIGHLIGHT" val="0"/>
  <p:tag name="KSO_WM_UNIT_ID" val="mixed20201883_101*i*5"/>
  <p:tag name="KSO_WM_UNIT_INDEX" val="5"/>
  <p:tag name="KSO_WM_UNIT_LAYERLEVEL" val="1"/>
  <p:tag name="KSO_WM_UNIT_LINE_FILL_TYPE" val="2"/>
  <p:tag name="KSO_WM_UNIT_LINE_FORE_SCHEMECOLOR_INDEX" val="14"/>
  <p:tag name="KSO_WM_UNIT_LINE_FORE_SCHEMECOLOR_INDEX_BRIGHTNESS" val="-0.25"/>
  <p:tag name="KSO_WM_UNIT_TEXTBOXSTYLE_ADJUSTLEFT" val="0_0"/>
  <p:tag name="KSO_WM_UNIT_TEXTBOXSTYLE_ADJUSTTOP" val="100_5.250002"/>
  <p:tag name="KSO_WM_UNIT_TEXTBOXSTYLE_ADJUSTWIDTH" val="100_423.4"/>
  <p:tag name="KSO_WM_UNIT_TEXTBOXSTYLE_GUID" val="{3e450548-31b4-4268-99e1-0720ca309f22}"/>
  <p:tag name="KSO_WM_UNIT_TEXTBOXSTYLE_SHAPETYPE" val="1"/>
  <p:tag name="KSO_WM_UNIT_TYPE" val="i"/>
</p:tagLst>
</file>

<file path=ppt/tags/tag176.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HIGHLIGHT" val="0"/>
  <p:tag name="KSO_WM_UNIT_ID" val="mixed20201883_101*f*1"/>
  <p:tag name="KSO_WM_UNIT_INDEX" val="1"/>
  <p:tag name="KSO_WM_UNIT_ISCONTENTSTITLE" val="0"/>
  <p:tag name="KSO_WM_UNIT_LAYERLEVEL" val="1"/>
  <p:tag name="KSO_WM_UNIT_NOCLEAR" val="1"/>
  <p:tag name="KSO_WM_UNIT_PRESET_TEXT" val="单击此处输入正文标题内容"/>
  <p:tag name="KSO_WM_UNIT_TEXT_FILL_FORE_SCHEMECOLOR_INDEX" val="13"/>
  <p:tag name="KSO_WM_UNIT_TEXT_FILL_FORE_SCHEMECOLOR_INDEX_BRIGHTNESS" val="0.25"/>
  <p:tag name="KSO_WM_UNIT_TEXT_FILL_TYPE" val="1"/>
  <p:tag name="KSO_WM_UNIT_TEXTBOXSTYLE_GUID" val="{3e450548-31b4-4268-99e1-0720ca309f22}"/>
  <p:tag name="KSO_WM_UNIT_TEXTBOXSTYLE_SHAPETYPE" val="0"/>
  <p:tag name="KSO_WM_UNIT_TEXTBOXSTYLE_TEMPLATETYPE" val="1"/>
  <p:tag name="KSO_WM_UNIT_TEXTBOXSTYLE_TYPE" val="3"/>
  <p:tag name="KSO_WM_UNIT_TYPE" val="f"/>
  <p:tag name="KSO_WM_UNIT_VALUE" val="31"/>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 name="KSO_WM_UNIT_PLACING_PICTURE_USER_VIEWPORT" val="{&quot;height&quot;:7482,&quot;width&quot;:14505}"/>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KSO_WM_BEAUTIFY_FLAG" val=""/>
</p:tagLst>
</file>

<file path=ppt/tags/tag182.xml><?xml version="1.0" encoding="utf-8"?>
<p:tagLst xmlns:p="http://schemas.openxmlformats.org/presentationml/2006/main">
  <p:tag name="KSO_WM_BEAUTIFY_FLAG" val=""/>
</p:tagLst>
</file>

<file path=ppt/tags/tag183.xml><?xml version="1.0" encoding="utf-8"?>
<p:tagLst xmlns:p="http://schemas.openxmlformats.org/presentationml/2006/main">
  <p:tag name="KSO_WM_BEAUTIFY_FLAG" val=""/>
</p:tagLst>
</file>

<file path=ppt/tags/tag184.xml><?xml version="1.0" encoding="utf-8"?>
<p:tagLst xmlns:p="http://schemas.openxmlformats.org/presentationml/2006/main">
  <p:tag name="KSO_WM_BEAUTIFY_FLAG" val=""/>
</p:tagLst>
</file>

<file path=ppt/tags/tag185.xml><?xml version="1.0" encoding="utf-8"?>
<p:tagLst xmlns:p="http://schemas.openxmlformats.org/presentationml/2006/main">
  <p:tag name="KSO_WM_BEAUTIFY_FLAG" val=""/>
</p:tagLst>
</file>

<file path=ppt/tags/tag186.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187.xml><?xml version="1.0" encoding="utf-8"?>
<p:tagLst xmlns:p="http://schemas.openxmlformats.org/presentationml/2006/main">
  <p:tag name="KSO_WM_BEAUTIFY_FLAG" val=""/>
</p:tagLst>
</file>

<file path=ppt/tags/tag188.xml><?xml version="1.0" encoding="utf-8"?>
<p:tagLst xmlns:p="http://schemas.openxmlformats.org/presentationml/2006/main">
  <p:tag name="KSO_WM_BEAUTIFY_FLAG" val=""/>
</p:tagLst>
</file>

<file path=ppt/tags/tag189.xml><?xml version="1.0" encoding="utf-8"?>
<p:tagLst xmlns:p="http://schemas.openxmlformats.org/presentationml/2006/main">
  <p:tag name="KSO_WM_BEAUTIFY_FLAG" val=""/>
</p:tagLst>
</file>

<file path=ppt/tags/tag19.xml><?xml version="1.0" encoding="utf-8"?>
<p:tagLst xmlns:p="http://schemas.openxmlformats.org/presentationml/2006/main">
  <p:tag name="KSO_WM_BEAUTIFY_FLAG" val=""/>
</p:tagLst>
</file>

<file path=ppt/tags/tag190.xml><?xml version="1.0" encoding="utf-8"?>
<p:tagLst xmlns:p="http://schemas.openxmlformats.org/presentationml/2006/main">
  <p:tag name="KSO_WM_BEAUTIFY_FLAG" val=""/>
</p:tagLst>
</file>

<file path=ppt/tags/tag191.xml><?xml version="1.0" encoding="utf-8"?>
<p:tagLst xmlns:p="http://schemas.openxmlformats.org/presentationml/2006/main">
  <p:tag name="KSO_WM_BEAUTIFY_FLAG" val=""/>
</p:tagLst>
</file>

<file path=ppt/tags/tag192.xml><?xml version="1.0" encoding="utf-8"?>
<p:tagLst xmlns:p="http://schemas.openxmlformats.org/presentationml/2006/main">
  <p:tag name="KSO_WM_UNIT_TEXTBOXSTYLE_GUID" val="{3e450548-31b4-4268-99e1-0720ca309f22}"/>
</p:tagLst>
</file>

<file path=ppt/tags/tag193.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mixed20201883_101*i*1"/>
  <p:tag name="KSO_WM_UNIT_INDEX" val="1"/>
  <p:tag name="KSO_WM_UNIT_LAYERLEVEL" val="1"/>
  <p:tag name="KSO_WM_UNIT_TEXT_FILL_FORE_SCHEMECOLOR_INDEX" val="2"/>
  <p:tag name="KSO_WM_UNIT_TEXT_FILL_FORE_SCHEMECOLOR_INDEX_BRIGHTNESS" val="0"/>
  <p:tag name="KSO_WM_UNIT_TEXT_FILL_TYPE" val="1"/>
  <p:tag name="KSO_WM_UNIT_TEXTBOXSTYLE_ADJUSTHEIGTH" val="100_5.25"/>
  <p:tag name="KSO_WM_UNIT_TEXTBOXSTYLE_ADJUSTLEFT" val="0_-82.2"/>
  <p:tag name="KSO_WM_UNIT_TEXTBOXSTYLE_ADJUSTTOP" val="0_0"/>
  <p:tag name="KSO_WM_UNIT_TEXTBOXSTYLE_GUID" val="{3e450548-31b4-4268-99e1-0720ca309f22}"/>
  <p:tag name="KSO_WM_UNIT_TEXTBOXSTYLE_SHAPETYPE" val="1"/>
  <p:tag name="KSO_WM_UNIT_TYPE" val="i"/>
</p:tagLst>
</file>

<file path=ppt/tags/tag194.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2"/>
  <p:tag name="KSO_WM_UNIT_INDEX" val="2"/>
  <p:tag name="KSO_WM_UNIT_LAYERLEVEL" val="1"/>
  <p:tag name="KSO_WM_UNIT_TEXT_FILL_FORE_SCHEMECOLOR_INDEX" val="2"/>
  <p:tag name="KSO_WM_UNIT_TEXT_FILL_FORE_SCHEMECOLOR_INDEX_BRIGHTNESS" val="0"/>
  <p:tag name="KSO_WM_UNIT_TEXT_FILL_TYPE" val="1"/>
  <p:tag name="KSO_WM_UNIT_TEXTBOXSTYLE_ADJUSTHEIGTH" val="100_5.25"/>
  <p:tag name="KSO_WM_UNIT_TEXTBOXSTYLE_ADJUSTLEFT" val="0_-29.2"/>
  <p:tag name="KSO_WM_UNIT_TEXTBOXSTYLE_ADJUSTTOP" val="0_0"/>
  <p:tag name="KSO_WM_UNIT_TEXTBOXSTYLE_GUID" val="{3e450548-31b4-4268-99e1-0720ca309f22}"/>
  <p:tag name="KSO_WM_UNIT_TEXTBOXSTYLE_SHAPETYPE" val="1"/>
  <p:tag name="KSO_WM_UNIT_TYPE" val="i"/>
</p:tagLst>
</file>

<file path=ppt/tags/tag195.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3"/>
  <p:tag name="KSO_WM_UNIT_INDEX" val="3"/>
  <p:tag name="KSO_WM_UNIT_LAYERLEVEL" val="1"/>
  <p:tag name="KSO_WM_UNIT_TEXT_FILL_FORE_SCHEMECOLOR_INDEX" val="13"/>
  <p:tag name="KSO_WM_UNIT_TEXT_FILL_FORE_SCHEMECOLOR_INDEX_BRIGHTNESS" val="0"/>
  <p:tag name="KSO_WM_UNIT_TEXT_FILL_TYPE" val="1"/>
  <p:tag name="KSO_WM_UNIT_TEXTBOXSTYLE_ADJUSTLEFT" val="100_353.8174"/>
  <p:tag name="KSO_WM_UNIT_TEXTBOXSTYLE_ADJUSTTOP" val="0_7.374884"/>
  <p:tag name="KSO_WM_UNIT_TEXTBOXSTYLE_FOLLOWHEIGHT" val="100_-14.74984"/>
  <p:tag name="KSO_WM_UNIT_TEXTBOXSTYLE_GUID" val="{3e450548-31b4-4268-99e1-0720ca309f22}"/>
  <p:tag name="KSO_WM_UNIT_TEXTBOXSTYLE_SHAPETYPE" val="1"/>
  <p:tag name="KSO_WM_UNIT_TYPE" val="i"/>
</p:tagLst>
</file>

<file path=ppt/tags/tag196.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4"/>
  <p:tag name="KSO_WM_UNIT_INDEX" val="4"/>
  <p:tag name="KSO_WM_UNIT_LAYERLEVEL" val="1"/>
  <p:tag name="KSO_WM_UNIT_TEXT_FILL_FORE_SCHEMECOLOR_INDEX" val="13"/>
  <p:tag name="KSO_WM_UNIT_TEXT_FILL_FORE_SCHEMECOLOR_INDEX_BRIGHTNESS" val="0"/>
  <p:tag name="KSO_WM_UNIT_TEXT_FILL_TYPE" val="1"/>
  <p:tag name="KSO_WM_UNIT_TEXTBOXSTYLE_ADJUSTLEFT" val="100_370.5674"/>
  <p:tag name="KSO_WM_UNIT_TEXTBOXSTYLE_ADJUSTTOP" val="0_7.374884"/>
  <p:tag name="KSO_WM_UNIT_TEXTBOXSTYLE_FOLLOWHEIGHT" val="100_-14.74984"/>
  <p:tag name="KSO_WM_UNIT_TEXTBOXSTYLE_GUID" val="{3e450548-31b4-4268-99e1-0720ca309f22}"/>
  <p:tag name="KSO_WM_UNIT_TEXTBOXSTYLE_SHAPETYPE" val="1"/>
  <p:tag name="KSO_WM_UNIT_TYPE" val="i"/>
</p:tagLst>
</file>

<file path=ppt/tags/tag197.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HIGHLIGHT" val="0"/>
  <p:tag name="KSO_WM_UNIT_ID" val="mixed20201883_101*i*5"/>
  <p:tag name="KSO_WM_UNIT_INDEX" val="5"/>
  <p:tag name="KSO_WM_UNIT_LAYERLEVEL" val="1"/>
  <p:tag name="KSO_WM_UNIT_LINE_FILL_TYPE" val="2"/>
  <p:tag name="KSO_WM_UNIT_LINE_FORE_SCHEMECOLOR_INDEX" val="14"/>
  <p:tag name="KSO_WM_UNIT_LINE_FORE_SCHEMECOLOR_INDEX_BRIGHTNESS" val="-0.25"/>
  <p:tag name="KSO_WM_UNIT_TEXTBOXSTYLE_ADJUSTLEFT" val="0_0"/>
  <p:tag name="KSO_WM_UNIT_TEXTBOXSTYLE_ADJUSTTOP" val="100_5.250002"/>
  <p:tag name="KSO_WM_UNIT_TEXTBOXSTYLE_ADJUSTWIDTH" val="100_423.4"/>
  <p:tag name="KSO_WM_UNIT_TEXTBOXSTYLE_GUID" val="{3e450548-31b4-4268-99e1-0720ca309f22}"/>
  <p:tag name="KSO_WM_UNIT_TEXTBOXSTYLE_SHAPETYPE" val="1"/>
  <p:tag name="KSO_WM_UNIT_TYPE" val="i"/>
</p:tagLst>
</file>

<file path=ppt/tags/tag198.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HIGHLIGHT" val="0"/>
  <p:tag name="KSO_WM_UNIT_ID" val="mixed20201883_101*f*1"/>
  <p:tag name="KSO_WM_UNIT_INDEX" val="1"/>
  <p:tag name="KSO_WM_UNIT_ISCONTENTSTITLE" val="0"/>
  <p:tag name="KSO_WM_UNIT_LAYERLEVEL" val="1"/>
  <p:tag name="KSO_WM_UNIT_NOCLEAR" val="1"/>
  <p:tag name="KSO_WM_UNIT_PRESET_TEXT" val="单击此处输入正文标题内容"/>
  <p:tag name="KSO_WM_UNIT_TEXT_FILL_FORE_SCHEMECOLOR_INDEX" val="13"/>
  <p:tag name="KSO_WM_UNIT_TEXT_FILL_FORE_SCHEMECOLOR_INDEX_BRIGHTNESS" val="0.25"/>
  <p:tag name="KSO_WM_UNIT_TEXT_FILL_TYPE" val="1"/>
  <p:tag name="KSO_WM_UNIT_TEXTBOXSTYLE_GUID" val="{3e450548-31b4-4268-99e1-0720ca309f22}"/>
  <p:tag name="KSO_WM_UNIT_TEXTBOXSTYLE_SHAPETYPE" val="0"/>
  <p:tag name="KSO_WM_UNIT_TEXTBOXSTYLE_TEMPLATETYPE" val="1"/>
  <p:tag name="KSO_WM_UNIT_TEXTBOXSTYLE_TYPE" val="3"/>
  <p:tag name="KSO_WM_UNIT_TYPE" val="f"/>
  <p:tag name="KSO_WM_UNIT_VALUE" val="31"/>
</p:tagLst>
</file>

<file path=ppt/tags/tag19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00.xml><?xml version="1.0" encoding="utf-8"?>
<p:tagLst xmlns:p="http://schemas.openxmlformats.org/presentationml/2006/main">
  <p:tag name="KSO_WM_BEAUTIFY_FLAG" val=""/>
</p:tagLst>
</file>

<file path=ppt/tags/tag201.xml><?xml version="1.0" encoding="utf-8"?>
<p:tagLst xmlns:p="http://schemas.openxmlformats.org/presentationml/2006/main">
  <p:tag name="KSO_WM_BEAUTIFY_FLAG" val=""/>
</p:tagLst>
</file>

<file path=ppt/tags/tag202.xml><?xml version="1.0" encoding="utf-8"?>
<p:tagLst xmlns:p="http://schemas.openxmlformats.org/presentationml/2006/main">
  <p:tag name="KSO_WM_BEAUTIFY_FLAG" val=""/>
</p:tagLst>
</file>

<file path=ppt/tags/tag203.xml><?xml version="1.0" encoding="utf-8"?>
<p:tagLst xmlns:p="http://schemas.openxmlformats.org/presentationml/2006/main">
  <p:tag name="KSO_WM_BEAUTIFY_FLAG" val=""/>
</p:tagLst>
</file>

<file path=ppt/tags/tag204.xml><?xml version="1.0" encoding="utf-8"?>
<p:tagLst xmlns:p="http://schemas.openxmlformats.org/presentationml/2006/main">
  <p:tag name="KSO_WM_BEAUTIFY_FLAG" val=""/>
</p:tagLst>
</file>

<file path=ppt/tags/tag205.xml><?xml version="1.0" encoding="utf-8"?>
<p:tagLst xmlns:p="http://schemas.openxmlformats.org/presentationml/2006/main">
  <p:tag name="KSO_WM_BEAUTIFY_FLAG" val=""/>
</p:tagLst>
</file>

<file path=ppt/tags/tag206.xml><?xml version="1.0" encoding="utf-8"?>
<p:tagLst xmlns:p="http://schemas.openxmlformats.org/presentationml/2006/main">
  <p:tag name="KSO_WM_BEAUTIFY_FLAG" val=""/>
</p:tagLst>
</file>

<file path=ppt/tags/tag207.xml><?xml version="1.0" encoding="utf-8"?>
<p:tagLst xmlns:p="http://schemas.openxmlformats.org/presentationml/2006/main">
  <p:tag name="KSO_WM_UNIT_TEXTBOXSTYLE_GUID" val="{3e450548-31b4-4268-99e1-0720ca309f22}"/>
</p:tagLst>
</file>

<file path=ppt/tags/tag208.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mixed20201883_101*i*1"/>
  <p:tag name="KSO_WM_UNIT_INDEX" val="1"/>
  <p:tag name="KSO_WM_UNIT_LAYERLEVEL" val="1"/>
  <p:tag name="KSO_WM_UNIT_TEXT_FILL_FORE_SCHEMECOLOR_INDEX" val="2"/>
  <p:tag name="KSO_WM_UNIT_TEXT_FILL_FORE_SCHEMECOLOR_INDEX_BRIGHTNESS" val="0"/>
  <p:tag name="KSO_WM_UNIT_TEXT_FILL_TYPE" val="1"/>
  <p:tag name="KSO_WM_UNIT_TEXTBOXSTYLE_ADJUSTHEIGTH" val="100_5.25"/>
  <p:tag name="KSO_WM_UNIT_TEXTBOXSTYLE_ADJUSTLEFT" val="0_-82.2"/>
  <p:tag name="KSO_WM_UNIT_TEXTBOXSTYLE_ADJUSTTOP" val="0_0"/>
  <p:tag name="KSO_WM_UNIT_TEXTBOXSTYLE_GUID" val="{3e450548-31b4-4268-99e1-0720ca309f22}"/>
  <p:tag name="KSO_WM_UNIT_TEXTBOXSTYLE_SHAPETYPE" val="1"/>
  <p:tag name="KSO_WM_UNIT_TYPE" val="i"/>
</p:tagLst>
</file>

<file path=ppt/tags/tag209.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2"/>
  <p:tag name="KSO_WM_UNIT_INDEX" val="2"/>
  <p:tag name="KSO_WM_UNIT_LAYERLEVEL" val="1"/>
  <p:tag name="KSO_WM_UNIT_TEXT_FILL_FORE_SCHEMECOLOR_INDEX" val="2"/>
  <p:tag name="KSO_WM_UNIT_TEXT_FILL_FORE_SCHEMECOLOR_INDEX_BRIGHTNESS" val="0"/>
  <p:tag name="KSO_WM_UNIT_TEXT_FILL_TYPE" val="1"/>
  <p:tag name="KSO_WM_UNIT_TEXTBOXSTYLE_ADJUSTHEIGTH" val="100_5.25"/>
  <p:tag name="KSO_WM_UNIT_TEXTBOXSTYLE_ADJUSTLEFT" val="0_-29.2"/>
  <p:tag name="KSO_WM_UNIT_TEXTBOXSTYLE_ADJUSTTOP" val="0_0"/>
  <p:tag name="KSO_WM_UNIT_TEXTBOXSTYLE_GUID" val="{3e450548-31b4-4268-99e1-0720ca309f22}"/>
  <p:tag name="KSO_WM_UNIT_TEXTBOXSTYLE_SHAPETYPE" val="1"/>
  <p:tag name="KSO_WM_UNIT_TYPE" val="i"/>
</p:tagLst>
</file>

<file path=ppt/tags/tag21.xml><?xml version="1.0" encoding="utf-8"?>
<p:tagLst xmlns:p="http://schemas.openxmlformats.org/presentationml/2006/main">
  <p:tag name="KSO_WM_BEAUTIFY_FLAG" val=""/>
</p:tagLst>
</file>

<file path=ppt/tags/tag210.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3"/>
  <p:tag name="KSO_WM_UNIT_INDEX" val="3"/>
  <p:tag name="KSO_WM_UNIT_LAYERLEVEL" val="1"/>
  <p:tag name="KSO_WM_UNIT_TEXT_FILL_FORE_SCHEMECOLOR_INDEX" val="13"/>
  <p:tag name="KSO_WM_UNIT_TEXT_FILL_FORE_SCHEMECOLOR_INDEX_BRIGHTNESS" val="0"/>
  <p:tag name="KSO_WM_UNIT_TEXT_FILL_TYPE" val="1"/>
  <p:tag name="KSO_WM_UNIT_TEXTBOXSTYLE_ADJUSTLEFT" val="100_353.8174"/>
  <p:tag name="KSO_WM_UNIT_TEXTBOXSTYLE_ADJUSTTOP" val="0_7.374884"/>
  <p:tag name="KSO_WM_UNIT_TEXTBOXSTYLE_FOLLOWHEIGHT" val="100_-14.74984"/>
  <p:tag name="KSO_WM_UNIT_TEXTBOXSTYLE_GUID" val="{3e450548-31b4-4268-99e1-0720ca309f22}"/>
  <p:tag name="KSO_WM_UNIT_TEXTBOXSTYLE_SHAPETYPE" val="1"/>
  <p:tag name="KSO_WM_UNIT_TYPE" val="i"/>
</p:tagLst>
</file>

<file path=ppt/tags/tag211.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4"/>
  <p:tag name="KSO_WM_UNIT_INDEX" val="4"/>
  <p:tag name="KSO_WM_UNIT_LAYERLEVEL" val="1"/>
  <p:tag name="KSO_WM_UNIT_TEXT_FILL_FORE_SCHEMECOLOR_INDEX" val="13"/>
  <p:tag name="KSO_WM_UNIT_TEXT_FILL_FORE_SCHEMECOLOR_INDEX_BRIGHTNESS" val="0"/>
  <p:tag name="KSO_WM_UNIT_TEXT_FILL_TYPE" val="1"/>
  <p:tag name="KSO_WM_UNIT_TEXTBOXSTYLE_ADJUSTLEFT" val="100_370.5674"/>
  <p:tag name="KSO_WM_UNIT_TEXTBOXSTYLE_ADJUSTTOP" val="0_7.374884"/>
  <p:tag name="KSO_WM_UNIT_TEXTBOXSTYLE_FOLLOWHEIGHT" val="100_-14.74984"/>
  <p:tag name="KSO_WM_UNIT_TEXTBOXSTYLE_GUID" val="{3e450548-31b4-4268-99e1-0720ca309f22}"/>
  <p:tag name="KSO_WM_UNIT_TEXTBOXSTYLE_SHAPETYPE" val="1"/>
  <p:tag name="KSO_WM_UNIT_TYPE" val="i"/>
</p:tagLst>
</file>

<file path=ppt/tags/tag212.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HIGHLIGHT" val="0"/>
  <p:tag name="KSO_WM_UNIT_ID" val="mixed20201883_101*i*5"/>
  <p:tag name="KSO_WM_UNIT_INDEX" val="5"/>
  <p:tag name="KSO_WM_UNIT_LAYERLEVEL" val="1"/>
  <p:tag name="KSO_WM_UNIT_LINE_FILL_TYPE" val="2"/>
  <p:tag name="KSO_WM_UNIT_LINE_FORE_SCHEMECOLOR_INDEX" val="14"/>
  <p:tag name="KSO_WM_UNIT_LINE_FORE_SCHEMECOLOR_INDEX_BRIGHTNESS" val="-0.25"/>
  <p:tag name="KSO_WM_UNIT_TEXTBOXSTYLE_ADJUSTLEFT" val="0_0"/>
  <p:tag name="KSO_WM_UNIT_TEXTBOXSTYLE_ADJUSTTOP" val="100_5.250002"/>
  <p:tag name="KSO_WM_UNIT_TEXTBOXSTYLE_ADJUSTWIDTH" val="100_423.4"/>
  <p:tag name="KSO_WM_UNIT_TEXTBOXSTYLE_GUID" val="{3e450548-31b4-4268-99e1-0720ca309f22}"/>
  <p:tag name="KSO_WM_UNIT_TEXTBOXSTYLE_SHAPETYPE" val="1"/>
  <p:tag name="KSO_WM_UNIT_TYPE" val="i"/>
</p:tagLst>
</file>

<file path=ppt/tags/tag213.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HIGHLIGHT" val="0"/>
  <p:tag name="KSO_WM_UNIT_ID" val="mixed20201883_101*f*1"/>
  <p:tag name="KSO_WM_UNIT_INDEX" val="1"/>
  <p:tag name="KSO_WM_UNIT_ISCONTENTSTITLE" val="0"/>
  <p:tag name="KSO_WM_UNIT_LAYERLEVEL" val="1"/>
  <p:tag name="KSO_WM_UNIT_NOCLEAR" val="1"/>
  <p:tag name="KSO_WM_UNIT_PRESET_TEXT" val="单击此处输入正文标题内容"/>
  <p:tag name="KSO_WM_UNIT_TEXT_FILL_FORE_SCHEMECOLOR_INDEX" val="13"/>
  <p:tag name="KSO_WM_UNIT_TEXT_FILL_FORE_SCHEMECOLOR_INDEX_BRIGHTNESS" val="0.25"/>
  <p:tag name="KSO_WM_UNIT_TEXT_FILL_TYPE" val="1"/>
  <p:tag name="KSO_WM_UNIT_TEXTBOXSTYLE_GUID" val="{3e450548-31b4-4268-99e1-0720ca309f22}"/>
  <p:tag name="KSO_WM_UNIT_TEXTBOXSTYLE_SHAPETYPE" val="0"/>
  <p:tag name="KSO_WM_UNIT_TEXTBOXSTYLE_TEMPLATETYPE" val="1"/>
  <p:tag name="KSO_WM_UNIT_TEXTBOXSTYLE_TYPE" val="3"/>
  <p:tag name="KSO_WM_UNIT_TYPE" val="f"/>
  <p:tag name="KSO_WM_UNIT_VALUE" val="31"/>
</p:tagLst>
</file>

<file path=ppt/tags/tag214.xml><?xml version="1.0" encoding="utf-8"?>
<p:tagLst xmlns:p="http://schemas.openxmlformats.org/presentationml/2006/main">
  <p:tag name="KSO_WM_BEAUTIFY_FLAG" val=""/>
</p:tagLst>
</file>

<file path=ppt/tags/tag215.xml><?xml version="1.0" encoding="utf-8"?>
<p:tagLst xmlns:p="http://schemas.openxmlformats.org/presentationml/2006/main">
  <p:tag name="KSO_WM_BEAUTIFY_FLAG" val=""/>
</p:tagLst>
</file>

<file path=ppt/tags/tag216.xml><?xml version="1.0" encoding="utf-8"?>
<p:tagLst xmlns:p="http://schemas.openxmlformats.org/presentationml/2006/main">
  <p:tag name="KSO_WM_BEAUTIFY_FLAG" val=""/>
</p:tagLst>
</file>

<file path=ppt/tags/tag217.xml><?xml version="1.0" encoding="utf-8"?>
<p:tagLst xmlns:p="http://schemas.openxmlformats.org/presentationml/2006/main">
  <p:tag name="KSO_WM_BEAUTIFY_FLAG" val=""/>
</p:tagLst>
</file>

<file path=ppt/tags/tag218.xml><?xml version="1.0" encoding="utf-8"?>
<p:tagLst xmlns:p="http://schemas.openxmlformats.org/presentationml/2006/main">
  <p:tag name="KSO_WM_BEAUTIFY_FLAG" val=""/>
</p:tagLst>
</file>

<file path=ppt/tags/tag219.xml><?xml version="1.0" encoding="utf-8"?>
<p:tagLst xmlns:p="http://schemas.openxmlformats.org/presentationml/2006/main">
  <p:tag name="KSO_WM_BEAUTIFY_FLAG" val=""/>
</p:tagLst>
</file>

<file path=ppt/tags/tag22.xml><?xml version="1.0" encoding="utf-8"?>
<p:tagLst xmlns:p="http://schemas.openxmlformats.org/presentationml/2006/main">
  <p:tag name="KSO_WM_BEAUTIFY_FLAG" val=""/>
</p:tagLst>
</file>

<file path=ppt/tags/tag220.xml><?xml version="1.0" encoding="utf-8"?>
<p:tagLst xmlns:p="http://schemas.openxmlformats.org/presentationml/2006/main">
  <p:tag name="KSO_WM_BEAUTIFY_FLAG" val=""/>
</p:tagLst>
</file>

<file path=ppt/tags/tag221.xml><?xml version="1.0" encoding="utf-8"?>
<p:tagLst xmlns:p="http://schemas.openxmlformats.org/presentationml/2006/main">
  <p:tag name="KSO_WM_BEAUTIFY_FLAG" val=""/>
</p:tagLst>
</file>

<file path=ppt/tags/tag222.xml><?xml version="1.0" encoding="utf-8"?>
<p:tagLst xmlns:p="http://schemas.openxmlformats.org/presentationml/2006/main">
  <p:tag name="KSO_WM_UNIT_TEXTBOXSTYLE_GUID" val="{3e450548-31b4-4268-99e1-0720ca309f22}"/>
</p:tagLst>
</file>

<file path=ppt/tags/tag223.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mixed20201883_101*i*1"/>
  <p:tag name="KSO_WM_UNIT_INDEX" val="1"/>
  <p:tag name="KSO_WM_UNIT_LAYERLEVEL" val="1"/>
  <p:tag name="KSO_WM_UNIT_TEXT_FILL_FORE_SCHEMECOLOR_INDEX" val="2"/>
  <p:tag name="KSO_WM_UNIT_TEXT_FILL_FORE_SCHEMECOLOR_INDEX_BRIGHTNESS" val="0"/>
  <p:tag name="KSO_WM_UNIT_TEXT_FILL_TYPE" val="1"/>
  <p:tag name="KSO_WM_UNIT_TEXTBOXSTYLE_ADJUSTHEIGTH" val="100_5.25"/>
  <p:tag name="KSO_WM_UNIT_TEXTBOXSTYLE_ADJUSTLEFT" val="0_-82.2"/>
  <p:tag name="KSO_WM_UNIT_TEXTBOXSTYLE_ADJUSTTOP" val="0_0"/>
  <p:tag name="KSO_WM_UNIT_TEXTBOXSTYLE_GUID" val="{3e450548-31b4-4268-99e1-0720ca309f22}"/>
  <p:tag name="KSO_WM_UNIT_TEXTBOXSTYLE_SHAPETYPE" val="1"/>
  <p:tag name="KSO_WM_UNIT_TYPE" val="i"/>
</p:tagLst>
</file>

<file path=ppt/tags/tag224.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2"/>
  <p:tag name="KSO_WM_UNIT_INDEX" val="2"/>
  <p:tag name="KSO_WM_UNIT_LAYERLEVEL" val="1"/>
  <p:tag name="KSO_WM_UNIT_TEXT_FILL_FORE_SCHEMECOLOR_INDEX" val="2"/>
  <p:tag name="KSO_WM_UNIT_TEXT_FILL_FORE_SCHEMECOLOR_INDEX_BRIGHTNESS" val="0"/>
  <p:tag name="KSO_WM_UNIT_TEXT_FILL_TYPE" val="1"/>
  <p:tag name="KSO_WM_UNIT_TEXTBOXSTYLE_ADJUSTHEIGTH" val="100_5.25"/>
  <p:tag name="KSO_WM_UNIT_TEXTBOXSTYLE_ADJUSTLEFT" val="0_-29.2"/>
  <p:tag name="KSO_WM_UNIT_TEXTBOXSTYLE_ADJUSTTOP" val="0_0"/>
  <p:tag name="KSO_WM_UNIT_TEXTBOXSTYLE_GUID" val="{3e450548-31b4-4268-99e1-0720ca309f22}"/>
  <p:tag name="KSO_WM_UNIT_TEXTBOXSTYLE_SHAPETYPE" val="1"/>
  <p:tag name="KSO_WM_UNIT_TYPE" val="i"/>
</p:tagLst>
</file>

<file path=ppt/tags/tag225.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3"/>
  <p:tag name="KSO_WM_UNIT_INDEX" val="3"/>
  <p:tag name="KSO_WM_UNIT_LAYERLEVEL" val="1"/>
  <p:tag name="KSO_WM_UNIT_TEXT_FILL_FORE_SCHEMECOLOR_INDEX" val="13"/>
  <p:tag name="KSO_WM_UNIT_TEXT_FILL_FORE_SCHEMECOLOR_INDEX_BRIGHTNESS" val="0"/>
  <p:tag name="KSO_WM_UNIT_TEXT_FILL_TYPE" val="1"/>
  <p:tag name="KSO_WM_UNIT_TEXTBOXSTYLE_ADJUSTLEFT" val="100_353.8174"/>
  <p:tag name="KSO_WM_UNIT_TEXTBOXSTYLE_ADJUSTTOP" val="0_7.374884"/>
  <p:tag name="KSO_WM_UNIT_TEXTBOXSTYLE_FOLLOWHEIGHT" val="100_-14.74984"/>
  <p:tag name="KSO_WM_UNIT_TEXTBOXSTYLE_GUID" val="{3e450548-31b4-4268-99e1-0720ca309f22}"/>
  <p:tag name="KSO_WM_UNIT_TEXTBOXSTYLE_SHAPETYPE" val="1"/>
  <p:tag name="KSO_WM_UNIT_TYPE" val="i"/>
</p:tagLst>
</file>

<file path=ppt/tags/tag226.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4"/>
  <p:tag name="KSO_WM_UNIT_INDEX" val="4"/>
  <p:tag name="KSO_WM_UNIT_LAYERLEVEL" val="1"/>
  <p:tag name="KSO_WM_UNIT_TEXT_FILL_FORE_SCHEMECOLOR_INDEX" val="13"/>
  <p:tag name="KSO_WM_UNIT_TEXT_FILL_FORE_SCHEMECOLOR_INDEX_BRIGHTNESS" val="0"/>
  <p:tag name="KSO_WM_UNIT_TEXT_FILL_TYPE" val="1"/>
  <p:tag name="KSO_WM_UNIT_TEXTBOXSTYLE_ADJUSTLEFT" val="100_370.5674"/>
  <p:tag name="KSO_WM_UNIT_TEXTBOXSTYLE_ADJUSTTOP" val="0_7.374884"/>
  <p:tag name="KSO_WM_UNIT_TEXTBOXSTYLE_FOLLOWHEIGHT" val="100_-14.74984"/>
  <p:tag name="KSO_WM_UNIT_TEXTBOXSTYLE_GUID" val="{3e450548-31b4-4268-99e1-0720ca309f22}"/>
  <p:tag name="KSO_WM_UNIT_TEXTBOXSTYLE_SHAPETYPE" val="1"/>
  <p:tag name="KSO_WM_UNIT_TYPE" val="i"/>
</p:tagLst>
</file>

<file path=ppt/tags/tag227.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HIGHLIGHT" val="0"/>
  <p:tag name="KSO_WM_UNIT_ID" val="mixed20201883_101*i*5"/>
  <p:tag name="KSO_WM_UNIT_INDEX" val="5"/>
  <p:tag name="KSO_WM_UNIT_LAYERLEVEL" val="1"/>
  <p:tag name="KSO_WM_UNIT_LINE_FILL_TYPE" val="2"/>
  <p:tag name="KSO_WM_UNIT_LINE_FORE_SCHEMECOLOR_INDEX" val="14"/>
  <p:tag name="KSO_WM_UNIT_LINE_FORE_SCHEMECOLOR_INDEX_BRIGHTNESS" val="-0.25"/>
  <p:tag name="KSO_WM_UNIT_TEXTBOXSTYLE_ADJUSTLEFT" val="0_0"/>
  <p:tag name="KSO_WM_UNIT_TEXTBOXSTYLE_ADJUSTTOP" val="100_5.250002"/>
  <p:tag name="KSO_WM_UNIT_TEXTBOXSTYLE_ADJUSTWIDTH" val="100_423.4"/>
  <p:tag name="KSO_WM_UNIT_TEXTBOXSTYLE_GUID" val="{3e450548-31b4-4268-99e1-0720ca309f22}"/>
  <p:tag name="KSO_WM_UNIT_TEXTBOXSTYLE_SHAPETYPE" val="1"/>
  <p:tag name="KSO_WM_UNIT_TYPE" val="i"/>
</p:tagLst>
</file>

<file path=ppt/tags/tag228.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HIGHLIGHT" val="0"/>
  <p:tag name="KSO_WM_UNIT_ID" val="mixed20201883_101*f*1"/>
  <p:tag name="KSO_WM_UNIT_INDEX" val="1"/>
  <p:tag name="KSO_WM_UNIT_ISCONTENTSTITLE" val="0"/>
  <p:tag name="KSO_WM_UNIT_LAYERLEVEL" val="1"/>
  <p:tag name="KSO_WM_UNIT_NOCLEAR" val="1"/>
  <p:tag name="KSO_WM_UNIT_PRESET_TEXT" val="单击此处输入正文标题内容"/>
  <p:tag name="KSO_WM_UNIT_TEXT_FILL_FORE_SCHEMECOLOR_INDEX" val="13"/>
  <p:tag name="KSO_WM_UNIT_TEXT_FILL_FORE_SCHEMECOLOR_INDEX_BRIGHTNESS" val="0.25"/>
  <p:tag name="KSO_WM_UNIT_TEXT_FILL_TYPE" val="1"/>
  <p:tag name="KSO_WM_UNIT_TEXTBOXSTYLE_GUID" val="{3e450548-31b4-4268-99e1-0720ca309f22}"/>
  <p:tag name="KSO_WM_UNIT_TEXTBOXSTYLE_SHAPETYPE" val="0"/>
  <p:tag name="KSO_WM_UNIT_TEXTBOXSTYLE_TEMPLATETYPE" val="1"/>
  <p:tag name="KSO_WM_UNIT_TEXTBOXSTYLE_TYPE" val="3"/>
  <p:tag name="KSO_WM_UNIT_TYPE" val="f"/>
  <p:tag name="KSO_WM_UNIT_VALUE" val="31"/>
</p:tagLst>
</file>

<file path=ppt/tags/tag229.xml><?xml version="1.0" encoding="utf-8"?>
<p:tagLst xmlns:p="http://schemas.openxmlformats.org/presentationml/2006/main">
  <p:tag name="KSO_WM_BEAUTIFY_FLAG" val=""/>
</p:tagLst>
</file>

<file path=ppt/tags/tag23.xml><?xml version="1.0" encoding="utf-8"?>
<p:tagLst xmlns:p="http://schemas.openxmlformats.org/presentationml/2006/main">
  <p:tag name="KSO_WM_BEAUTIFY_FLAG" val=""/>
</p:tagLst>
</file>

<file path=ppt/tags/tag230.xml><?xml version="1.0" encoding="utf-8"?>
<p:tagLst xmlns:p="http://schemas.openxmlformats.org/presentationml/2006/main">
  <p:tag name="KSO_WM_BEAUTIFY_FLAG" val=""/>
</p:tagLst>
</file>

<file path=ppt/tags/tag231.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32.xml><?xml version="1.0" encoding="utf-8"?>
<p:tagLst xmlns:p="http://schemas.openxmlformats.org/presentationml/2006/main">
  <p:tag name="KSO_WM_BEAUTIFY_FLAG" val=""/>
</p:tagLst>
</file>

<file path=ppt/tags/tag233.xml><?xml version="1.0" encoding="utf-8"?>
<p:tagLst xmlns:p="http://schemas.openxmlformats.org/presentationml/2006/main">
  <p:tag name="KSO_WM_BEAUTIFY_FLAG" val=""/>
</p:tagLst>
</file>

<file path=ppt/tags/tag234.xml><?xml version="1.0" encoding="utf-8"?>
<p:tagLst xmlns:p="http://schemas.openxmlformats.org/presentationml/2006/main">
  <p:tag name="KSO_WM_BEAUTIFY_FLAG" val=""/>
</p:tagLst>
</file>

<file path=ppt/tags/tag235.xml><?xml version="1.0" encoding="utf-8"?>
<p:tagLst xmlns:p="http://schemas.openxmlformats.org/presentationml/2006/main">
  <p:tag name="KSO_WM_BEAUTIFY_FLAG" val=""/>
</p:tagLst>
</file>

<file path=ppt/tags/tag236.xml><?xml version="1.0" encoding="utf-8"?>
<p:tagLst xmlns:p="http://schemas.openxmlformats.org/presentationml/2006/main">
  <p:tag name="KSO_WM_BEAUTIFY_FLAG" val=""/>
</p:tagLst>
</file>

<file path=ppt/tags/tag237.xml><?xml version="1.0" encoding="utf-8"?>
<p:tagLst xmlns:p="http://schemas.openxmlformats.org/presentationml/2006/main">
  <p:tag name="KSO_WM_BEAUTIFY_FLAG" val=""/>
</p:tagLst>
</file>

<file path=ppt/tags/tag238.xml><?xml version="1.0" encoding="utf-8"?>
<p:tagLst xmlns:p="http://schemas.openxmlformats.org/presentationml/2006/main">
  <p:tag name="KSO_WM_BEAUTIFY_FLAG" val=""/>
</p:tagLst>
</file>

<file path=ppt/tags/tag239.xml><?xml version="1.0" encoding="utf-8"?>
<p:tagLst xmlns:p="http://schemas.openxmlformats.org/presentationml/2006/main">
  <p:tag name="KSO_WM_BEAUTIFY_FLAG" val=""/>
</p:tagLst>
</file>

<file path=ppt/tags/tag24.xml><?xml version="1.0" encoding="utf-8"?>
<p:tagLst xmlns:p="http://schemas.openxmlformats.org/presentationml/2006/main">
  <p:tag name="KSO_WM_BEAUTIFY_FLAG" val=""/>
</p:tagLst>
</file>

<file path=ppt/tags/tag240.xml><?xml version="1.0" encoding="utf-8"?>
<p:tagLst xmlns:p="http://schemas.openxmlformats.org/presentationml/2006/main">
  <p:tag name="KSO_WM_BEAUTIFY_FLAG" val=""/>
</p:tagLst>
</file>

<file path=ppt/tags/tag241.xml><?xml version="1.0" encoding="utf-8"?>
<p:tagLst xmlns:p="http://schemas.openxmlformats.org/presentationml/2006/main">
  <p:tag name="KSO_WM_BEAUTIFY_FLAG" val=""/>
</p:tagLst>
</file>

<file path=ppt/tags/tag242.xml><?xml version="1.0" encoding="utf-8"?>
<p:tagLst xmlns:p="http://schemas.openxmlformats.org/presentationml/2006/main">
  <p:tag name="KSO_WM_BEAUTIFY_FLAG" val=""/>
</p:tagLst>
</file>

<file path=ppt/tags/tag243.xml><?xml version="1.0" encoding="utf-8"?>
<p:tagLst xmlns:p="http://schemas.openxmlformats.org/presentationml/2006/main">
  <p:tag name="KSO_WM_BEAUTIFY_FLAG" val=""/>
</p:tagLst>
</file>

<file path=ppt/tags/tag244.xml><?xml version="1.0" encoding="utf-8"?>
<p:tagLst xmlns:p="http://schemas.openxmlformats.org/presentationml/2006/main">
  <p:tag name="KSO_WM_BEAUTIFY_FLAG" val=""/>
  <p:tag name="KSO_WM_UNIT_MEDIACOVER_BTN_POS" val="c"/>
  <p:tag name="KSO_WM_UNIT_MEDIACOVER_BTN_STATE" val="1"/>
  <p:tag name="KSO_WM_UNIT_MEDIACOVER_BTN_STYLE" val="ee0bc779c1f3d7f3e90c96344320e69a"/>
  <p:tag name="KSO_WM_UNIT_MEDIACOVER_RGB" val="000000"/>
  <p:tag name="KSO_WM_UNIT_MEDIACOVER_STYLEID" val="1"/>
  <p:tag name="KSO_WM_UNIT_MEDIACOVER_TEXT" val=""/>
  <p:tag name="KSO_WM_UNIT_MEDIACOVER_TEXTSTATE" val="0"/>
  <p:tag name="KSO_WM_UNIT_MEDIACOVER_TRANSPARENCY" val="0.5"/>
</p:tagLst>
</file>

<file path=ppt/tags/tag245.xml><?xml version="1.0" encoding="utf-8"?>
<p:tagLst xmlns:p="http://schemas.openxmlformats.org/presentationml/2006/main">
  <p:tag name="KSO_WM_BEAUTIFY_FLAG" val=""/>
</p:tagLst>
</file>

<file path=ppt/tags/tag246.xml><?xml version="1.0" encoding="utf-8"?>
<p:tagLst xmlns:p="http://schemas.openxmlformats.org/presentationml/2006/main">
  <p:tag name="KSO_WM_BEAUTIFY_FLAG" val=""/>
</p:tagLst>
</file>

<file path=ppt/tags/tag247.xml><?xml version="1.0" encoding="utf-8"?>
<p:tagLst xmlns:p="http://schemas.openxmlformats.org/presentationml/2006/main">
  <p:tag name="KSO_WM_BEAUTIFY_FLAG" val=""/>
</p:tagLst>
</file>

<file path=ppt/tags/tag248.xml><?xml version="1.0" encoding="utf-8"?>
<p:tagLst xmlns:p="http://schemas.openxmlformats.org/presentationml/2006/main">
  <p:tag name="KSO_WM_BEAUTIFY_FLAG" val=""/>
</p:tagLst>
</file>

<file path=ppt/tags/tag249.xml><?xml version="1.0" encoding="utf-8"?>
<p:tagLst xmlns:p="http://schemas.openxmlformats.org/presentationml/2006/main">
  <p:tag name="KSO_WM_BEAUTIFY_FLAG" val=""/>
</p:tagLst>
</file>

<file path=ppt/tags/tag25.xml><?xml version="1.0" encoding="utf-8"?>
<p:tagLst xmlns:p="http://schemas.openxmlformats.org/presentationml/2006/main">
  <p:tag name="KSO_WM_BEAUTIFY_FLAG" val=""/>
</p:tagLst>
</file>

<file path=ppt/tags/tag250.xml><?xml version="1.0" encoding="utf-8"?>
<p:tagLst xmlns:p="http://schemas.openxmlformats.org/presentationml/2006/main">
  <p:tag name="KSO_WM_BEAUTIFY_FLAG" val=""/>
</p:tagLst>
</file>

<file path=ppt/tags/tag251.xml><?xml version="1.0" encoding="utf-8"?>
<p:tagLst xmlns:p="http://schemas.openxmlformats.org/presentationml/2006/main">
  <p:tag name="TABLE_ENDDRAG_ORIGIN_RECT" val="832*193"/>
  <p:tag name="TABLE_ENDDRAG_RECT" val="58*283*832*193"/>
</p:tagLst>
</file>

<file path=ppt/tags/tag252.xml><?xml version="1.0" encoding="utf-8"?>
<p:tagLst xmlns:p="http://schemas.openxmlformats.org/presentationml/2006/main">
  <p:tag name="KSO_WM_BEAUTIFY_FLAG" val=""/>
</p:tagLst>
</file>

<file path=ppt/tags/tag253.xml><?xml version="1.0" encoding="utf-8"?>
<p:tagLst xmlns:p="http://schemas.openxmlformats.org/presentationml/2006/main">
  <p:tag name="KSO_WM_UNIT_TEXTBOXSTYLE_GUID" val="{3e450548-31b4-4268-99e1-0720ca309f22}"/>
</p:tagLst>
</file>

<file path=ppt/tags/tag254.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4"/>
  <p:tag name="KSO_WM_UNIT_FILL_TYPE" val="1"/>
  <p:tag name="KSO_WM_UNIT_HIGHLIGHT" val="0"/>
  <p:tag name="KSO_WM_UNIT_ID" val="mixed20201883_101*i*1"/>
  <p:tag name="KSO_WM_UNIT_INDEX" val="1"/>
  <p:tag name="KSO_WM_UNIT_LAYERLEVEL" val="1"/>
  <p:tag name="KSO_WM_UNIT_TEXT_FILL_FORE_SCHEMECOLOR_INDEX" val="2"/>
  <p:tag name="KSO_WM_UNIT_TEXT_FILL_FORE_SCHEMECOLOR_INDEX_BRIGHTNESS" val="0"/>
  <p:tag name="KSO_WM_UNIT_TEXT_FILL_TYPE" val="1"/>
  <p:tag name="KSO_WM_UNIT_TEXTBOXSTYLE_ADJUSTHEIGTH" val="100_5.25"/>
  <p:tag name="KSO_WM_UNIT_TEXTBOXSTYLE_ADJUSTLEFT" val="0_-82.2"/>
  <p:tag name="KSO_WM_UNIT_TEXTBOXSTYLE_ADJUSTTOP" val="0_0"/>
  <p:tag name="KSO_WM_UNIT_TEXTBOXSTYLE_GUID" val="{3e450548-31b4-4268-99e1-0720ca309f22}"/>
  <p:tag name="KSO_WM_UNIT_TEXTBOXSTYLE_SHAPETYPE" val="1"/>
  <p:tag name="KSO_WM_UNIT_TYPE" val="i"/>
</p:tagLst>
</file>

<file path=ppt/tags/tag255.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2"/>
  <p:tag name="KSO_WM_UNIT_INDEX" val="2"/>
  <p:tag name="KSO_WM_UNIT_LAYERLEVEL" val="1"/>
  <p:tag name="KSO_WM_UNIT_TEXT_FILL_FORE_SCHEMECOLOR_INDEX" val="2"/>
  <p:tag name="KSO_WM_UNIT_TEXT_FILL_FORE_SCHEMECOLOR_INDEX_BRIGHTNESS" val="0"/>
  <p:tag name="KSO_WM_UNIT_TEXT_FILL_TYPE" val="1"/>
  <p:tag name="KSO_WM_UNIT_TEXTBOXSTYLE_ADJUSTHEIGTH" val="100_5.25"/>
  <p:tag name="KSO_WM_UNIT_TEXTBOXSTYLE_ADJUSTLEFT" val="0_-29.2"/>
  <p:tag name="KSO_WM_UNIT_TEXTBOXSTYLE_ADJUSTTOP" val="0_0"/>
  <p:tag name="KSO_WM_UNIT_TEXTBOXSTYLE_GUID" val="{3e450548-31b4-4268-99e1-0720ca309f22}"/>
  <p:tag name="KSO_WM_UNIT_TEXTBOXSTYLE_SHAPETYPE" val="1"/>
  <p:tag name="KSO_WM_UNIT_TYPE" val="i"/>
</p:tagLst>
</file>

<file path=ppt/tags/tag256.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3"/>
  <p:tag name="KSO_WM_UNIT_INDEX" val="3"/>
  <p:tag name="KSO_WM_UNIT_LAYERLEVEL" val="1"/>
  <p:tag name="KSO_WM_UNIT_TEXT_FILL_FORE_SCHEMECOLOR_INDEX" val="13"/>
  <p:tag name="KSO_WM_UNIT_TEXT_FILL_FORE_SCHEMECOLOR_INDEX_BRIGHTNESS" val="0"/>
  <p:tag name="KSO_WM_UNIT_TEXT_FILL_TYPE" val="1"/>
  <p:tag name="KSO_WM_UNIT_TEXTBOXSTYLE_ADJUSTLEFT" val="100_353.8174"/>
  <p:tag name="KSO_WM_UNIT_TEXTBOXSTYLE_ADJUSTTOP" val="0_7.374884"/>
  <p:tag name="KSO_WM_UNIT_TEXTBOXSTYLE_FOLLOWHEIGHT" val="100_-14.74984"/>
  <p:tag name="KSO_WM_UNIT_TEXTBOXSTYLE_GUID" val="{3e450548-31b4-4268-99e1-0720ca309f22}"/>
  <p:tag name="KSO_WM_UNIT_TEXTBOXSTYLE_SHAPETYPE" val="1"/>
  <p:tag name="KSO_WM_UNIT_TYPE" val="i"/>
</p:tagLst>
</file>

<file path=ppt/tags/tag257.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mixed20201883_101*i*4"/>
  <p:tag name="KSO_WM_UNIT_INDEX" val="4"/>
  <p:tag name="KSO_WM_UNIT_LAYERLEVEL" val="1"/>
  <p:tag name="KSO_WM_UNIT_TEXT_FILL_FORE_SCHEMECOLOR_INDEX" val="13"/>
  <p:tag name="KSO_WM_UNIT_TEXT_FILL_FORE_SCHEMECOLOR_INDEX_BRIGHTNESS" val="0"/>
  <p:tag name="KSO_WM_UNIT_TEXT_FILL_TYPE" val="1"/>
  <p:tag name="KSO_WM_UNIT_TEXTBOXSTYLE_ADJUSTLEFT" val="100_370.5674"/>
  <p:tag name="KSO_WM_UNIT_TEXTBOXSTYLE_ADJUSTTOP" val="0_7.374884"/>
  <p:tag name="KSO_WM_UNIT_TEXTBOXSTYLE_FOLLOWHEIGHT" val="100_-14.74984"/>
  <p:tag name="KSO_WM_UNIT_TEXTBOXSTYLE_GUID" val="{3e450548-31b4-4268-99e1-0720ca309f22}"/>
  <p:tag name="KSO_WM_UNIT_TEXTBOXSTYLE_SHAPETYPE" val="1"/>
  <p:tag name="KSO_WM_UNIT_TYPE" val="i"/>
</p:tagLst>
</file>

<file path=ppt/tags/tag258.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HIGHLIGHT" val="0"/>
  <p:tag name="KSO_WM_UNIT_ID" val="mixed20201883_101*i*5"/>
  <p:tag name="KSO_WM_UNIT_INDEX" val="5"/>
  <p:tag name="KSO_WM_UNIT_LAYERLEVEL" val="1"/>
  <p:tag name="KSO_WM_UNIT_LINE_FILL_TYPE" val="2"/>
  <p:tag name="KSO_WM_UNIT_LINE_FORE_SCHEMECOLOR_INDEX" val="14"/>
  <p:tag name="KSO_WM_UNIT_LINE_FORE_SCHEMECOLOR_INDEX_BRIGHTNESS" val="-0.25"/>
  <p:tag name="KSO_WM_UNIT_TEXTBOXSTYLE_ADJUSTLEFT" val="0_0"/>
  <p:tag name="KSO_WM_UNIT_TEXTBOXSTYLE_ADJUSTTOP" val="100_5.250002"/>
  <p:tag name="KSO_WM_UNIT_TEXTBOXSTYLE_ADJUSTWIDTH" val="100_423.4"/>
  <p:tag name="KSO_WM_UNIT_TEXTBOXSTYLE_GUID" val="{3e450548-31b4-4268-99e1-0720ca309f22}"/>
  <p:tag name="KSO_WM_UNIT_TEXTBOXSTYLE_SHAPETYPE" val="1"/>
  <p:tag name="KSO_WM_UNIT_TYPE" val="i"/>
</p:tagLst>
</file>

<file path=ppt/tags/tag259.xml><?xml version="1.0" encoding="utf-8"?>
<p:tagLst xmlns:p="http://schemas.openxmlformats.org/presentationml/2006/main">
  <p:tag name="KSO_WM_BEAUTIFY_FLAG" val=""/>
  <p:tag name="KSO_WM_TAG_VERSION" val="1.0"/>
  <p:tag name="KSO_WM_TEMPLATE_CATEGORY" val="mixed"/>
  <p:tag name="KSO_WM_TEMPLATE_INDEX" val="20201883"/>
  <p:tag name="KSO_WM_UNIT_COMPATIBLE" val="0"/>
  <p:tag name="KSO_WM_UNIT_DIAGRAM_ISNUMVISUAL" val="0"/>
  <p:tag name="KSO_WM_UNIT_DIAGRAM_ISREFERUNIT" val="0"/>
  <p:tag name="KSO_WM_UNIT_HIGHLIGHT" val="0"/>
  <p:tag name="KSO_WM_UNIT_ID" val="mixed20201883_101*f*1"/>
  <p:tag name="KSO_WM_UNIT_INDEX" val="1"/>
  <p:tag name="KSO_WM_UNIT_ISCONTENTSTITLE" val="0"/>
  <p:tag name="KSO_WM_UNIT_LAYERLEVEL" val="1"/>
  <p:tag name="KSO_WM_UNIT_NOCLEAR" val="1"/>
  <p:tag name="KSO_WM_UNIT_PRESET_TEXT" val="单击此处输入正文标题内容"/>
  <p:tag name="KSO_WM_UNIT_TEXT_FILL_FORE_SCHEMECOLOR_INDEX" val="13"/>
  <p:tag name="KSO_WM_UNIT_TEXT_FILL_FORE_SCHEMECOLOR_INDEX_BRIGHTNESS" val="0.25"/>
  <p:tag name="KSO_WM_UNIT_TEXT_FILL_TYPE" val="1"/>
  <p:tag name="KSO_WM_UNIT_TEXTBOXSTYLE_GUID" val="{3e450548-31b4-4268-99e1-0720ca309f22}"/>
  <p:tag name="KSO_WM_UNIT_TEXTBOXSTYLE_SHAPETYPE" val="0"/>
  <p:tag name="KSO_WM_UNIT_TEXTBOXSTYLE_TEMPLATETYPE" val="1"/>
  <p:tag name="KSO_WM_UNIT_TEXTBOXSTYLE_TYPE" val="3"/>
  <p:tag name="KSO_WM_UNIT_TYPE" val="f"/>
  <p:tag name="KSO_WM_UNIT_VALUE" val="31"/>
</p:tagLst>
</file>

<file path=ppt/tags/tag26.xml><?xml version="1.0" encoding="utf-8"?>
<p:tagLst xmlns:p="http://schemas.openxmlformats.org/presentationml/2006/main">
  <p:tag name="KSO_WM_DIAGRAM_VIRTUALLY_FRAME" val="{&quot;height&quot;:213.65,&quot;left&quot;:490.2,&quot;top&quot;:154.3,&quot;width&quot;:348.3}"/>
</p:tagLst>
</file>

<file path=ppt/tags/tag260.xml><?xml version="1.0" encoding="utf-8"?>
<p:tagLst xmlns:p="http://schemas.openxmlformats.org/presentationml/2006/main">
  <p:tag name="KSO_WM_BEAUTIFY_FLAG" val=""/>
</p:tagLst>
</file>

<file path=ppt/tags/tag261.xml><?xml version="1.0" encoding="utf-8"?>
<p:tagLst xmlns:p="http://schemas.openxmlformats.org/presentationml/2006/main">
  <p:tag name="KSO_WM_BEAUTIFY_FLAG" val=""/>
</p:tagLst>
</file>

<file path=ppt/tags/tag262.xml><?xml version="1.0" encoding="utf-8"?>
<p:tagLst xmlns:p="http://schemas.openxmlformats.org/presentationml/2006/main">
  <p:tag name="KSO_WM_DIAGRAM_VIRTUALLY_FRAME" val="{&quot;height&quot;:274.45,&quot;left&quot;:23.45,&quot;top&quot;:115.75,&quot;width&quot;:955.2}"/>
</p:tagLst>
</file>

<file path=ppt/tags/tag263.xml><?xml version="1.0" encoding="utf-8"?>
<p:tagLst xmlns:p="http://schemas.openxmlformats.org/presentationml/2006/main">
  <p:tag name="KSO_WM_BEAUTIFY_FLAG" val=""/>
</p:tagLst>
</file>

<file path=ppt/tags/tag264.xml><?xml version="1.0" encoding="utf-8"?>
<p:tagLst xmlns:p="http://schemas.openxmlformats.org/presentationml/2006/main">
  <p:tag name="KSO_WM_BEAUTIFY_FLAG" val=""/>
</p:tagLst>
</file>

<file path=ppt/tags/tag265.xml><?xml version="1.0" encoding="utf-8"?>
<p:tagLst xmlns:p="http://schemas.openxmlformats.org/presentationml/2006/main">
  <p:tag name="KSO_WM_BEAUTIFY_FLAG" val=""/>
</p:tagLst>
</file>

<file path=ppt/tags/tag266.xml><?xml version="1.0" encoding="utf-8"?>
<p:tagLst xmlns:p="http://schemas.openxmlformats.org/presentationml/2006/main">
  <p:tag name="KSO_WM_BEAUTIFY_FLAG" val=""/>
</p:tagLst>
</file>

<file path=ppt/tags/tag267.xml><?xml version="1.0" encoding="utf-8"?>
<p:tagLst xmlns:p="http://schemas.openxmlformats.org/presentationml/2006/main">
  <p:tag name="KSO_WM_BEAUTIFY_FLAG" val=""/>
</p:tagLst>
</file>

<file path=ppt/tags/tag268.xml><?xml version="1.0" encoding="utf-8"?>
<p:tagLst xmlns:p="http://schemas.openxmlformats.org/presentationml/2006/main">
  <p:tag name="REFSHAPE" val="968634892"/>
</p:tagLst>
</file>

<file path=ppt/tags/tag269.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 name="KSO_WM_DIAGRAM_GROUP_CODE" val="l1-1"/>
  <p:tag name="KSO_WM_DIAGRAM_VIRTUALLY_FRAME" val="{&quot;height&quot;:213.65,&quot;left&quot;:490.2,&quot;top&quot;:154.3,&quot;width&quot;:348.3}"/>
  <p:tag name="KSO_WM_TAG_VERSION" val="1.0"/>
  <p:tag name="KSO_WM_TEMPLATE_CATEGORY" val="diagram"/>
  <p:tag name="KSO_WM_TEMPLATE_INDEX" val="20218393"/>
  <p:tag name="KSO_WM_UNIT_COMPATIBLE" val="0"/>
  <p:tag name="KSO_WM_UNIT_DIAGRAM_ISNUMVISUAL" val="0"/>
  <p:tag name="KSO_WM_UNIT_DIAGRAM_ISREFERUNIT" val="0"/>
  <p:tag name="KSO_WM_UNIT_HIGHLIGHT" val="0"/>
  <p:tag name="KSO_WM_UNIT_ID" val="diagram20218393_1*l_h_f*1_1_1"/>
  <p:tag name="KSO_WM_UNIT_INDEX" val="1_1_1"/>
  <p:tag name="KSO_WM_UNIT_LAYERLEVEL" val="1_1_1"/>
  <p:tag name="KSO_WM_UNIT_NOCLEAR" val="0"/>
  <p:tag name="KSO_WM_UNIT_PRESET_TEXT" val="单击此处添加正文内容"/>
  <p:tag name="KSO_WM_UNIT_SUBTYPE" val="a"/>
  <p:tag name="KSO_WM_UNIT_TEXT_FILL_FORE_SCHEMECOLOR_INDEX" val="13"/>
  <p:tag name="KSO_WM_UNIT_TEXT_FILL_FORE_SCHEMECOLOR_INDEX_BRIGHTNESS" val="0.25"/>
  <p:tag name="KSO_WM_UNIT_TEXT_FILL_TYPE" val="1"/>
  <p:tag name="KSO_WM_UNIT_TYPE" val="l_h_f"/>
  <p:tag name="KSO_WM_UNIT_USESOURCEFORMAT_APPLY" val="1"/>
</p:tagLst>
</file>

<file path=ppt/tags/tag270.xml><?xml version="1.0" encoding="utf-8"?>
<p:tagLst xmlns:p="http://schemas.openxmlformats.org/presentationml/2006/main">
  <p:tag name="KSO_WM_BEAUTIFY_FLAG" val=""/>
</p:tagLst>
</file>

<file path=ppt/tags/tag271.xml><?xml version="1.0" encoding="utf-8"?>
<p:tagLst xmlns:p="http://schemas.openxmlformats.org/presentationml/2006/main">
  <p:tag name="KSO_WM_BEAUTIFY_FLAG" val=""/>
</p:tagLst>
</file>

<file path=ppt/tags/tag272.xml><?xml version="1.0" encoding="utf-8"?>
<p:tagLst xmlns:p="http://schemas.openxmlformats.org/presentationml/2006/main">
  <p:tag name="KSO_WM_BEAUTIFY_FLAG" val=""/>
</p:tagLst>
</file>

<file path=ppt/tags/tag273.xml><?xml version="1.0" encoding="utf-8"?>
<p:tagLst xmlns:p="http://schemas.openxmlformats.org/presentationml/2006/main">
  <p:tag name="KSO_WM_BEAUTIFY_FLAG" val=""/>
</p:tagLst>
</file>

<file path=ppt/tags/tag274.xml><?xml version="1.0" encoding="utf-8"?>
<p:tagLst xmlns:p="http://schemas.openxmlformats.org/presentationml/2006/main">
  <p:tag name="KSO_WM_BEAUTIFY_FLAG" val=""/>
</p:tagLst>
</file>

<file path=ppt/tags/tag275.xml><?xml version="1.0" encoding="utf-8"?>
<p:tagLst xmlns:p="http://schemas.openxmlformats.org/presentationml/2006/main">
  <p:tag name="KSO_WM_BEAUTIFY_FLAG" val=""/>
</p:tagLst>
</file>

<file path=ppt/tags/tag276.xml><?xml version="1.0" encoding="utf-8"?>
<p:tagLst xmlns:p="http://schemas.openxmlformats.org/presentationml/2006/main">
  <p:tag name="AS_OS" val="Unix 3.10 unknown"/>
  <p:tag name="AS_RELEASE_DATE" val="2023.03.31"/>
  <p:tag name="AS_TITLE" val="Aspose.Slides for Java"/>
  <p:tag name="AS_VERSION" val="23.3"/>
  <p:tag name="COMMONDATA" val="eyJoZGlkIjoiNWZlMGUwZDk2NmUxYmJjZWMyMzE2MTkxMDliMWZmYzgifQ=="/>
  <p:tag name="KSO_WPP_MARK_KEY" val="3fe1e1aa-eab9-4923-beb4-67b488046bab"/>
  <p:tag name="RESOURCE_RECORD_KEY" val="{&quot;70&quot;:[3321638],&quot;71&quot;:[76235680030]}"/>
</p:tagLst>
</file>

<file path=ppt/tags/tag28.xml><?xml version="1.0" encoding="utf-8"?>
<p:tagLst xmlns:p="http://schemas.openxmlformats.org/presentationml/2006/main">
  <p:tag name="KSO_WM_BEAUTIFY_FLAG" val=""/>
  <p:tag name="KSO_WM_DIAGRAM_VIRTUALLY_FRAME" val="{&quot;height&quot;:213.65,&quot;left&quot;:490.2,&quot;top&quot;:154.3,&quot;width&quot;:348.3}"/>
</p:tagLst>
</file>

<file path=ppt/tags/tag29.xml><?xml version="1.0" encoding="utf-8"?>
<p:tagLst xmlns:p="http://schemas.openxmlformats.org/presentationml/2006/main">
  <p:tag name="KSO_WM_DIAGRAM_VIRTUALLY_FRAME" val="{&quot;height&quot;:213.65,&quot;left&quot;:490.2,&quot;top&quot;:154.3,&quot;width&quot;:348.3}"/>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 name="KSO_WM_DIAGRAM_GROUP_CODE" val="l1-1"/>
  <p:tag name="KSO_WM_DIAGRAM_VIRTUALLY_FRAME" val="{&quot;height&quot;:213.65,&quot;left&quot;:490.2,&quot;top&quot;:154.3,&quot;width&quot;:348.3}"/>
  <p:tag name="KSO_WM_TAG_VERSION" val="1.0"/>
  <p:tag name="KSO_WM_TEMPLATE_CATEGORY" val="diagram"/>
  <p:tag name="KSO_WM_TEMPLATE_INDEX" val="20218393"/>
  <p:tag name="KSO_WM_UNIT_COMPATIBLE" val="0"/>
  <p:tag name="KSO_WM_UNIT_DIAGRAM_ISNUMVISUAL" val="0"/>
  <p:tag name="KSO_WM_UNIT_DIAGRAM_ISREFERUNIT" val="0"/>
  <p:tag name="KSO_WM_UNIT_HIGHLIGHT" val="0"/>
  <p:tag name="KSO_WM_UNIT_ID" val="diagram20218393_1*l_h_f*1_1_1"/>
  <p:tag name="KSO_WM_UNIT_INDEX" val="1_1_1"/>
  <p:tag name="KSO_WM_UNIT_LAYERLEVEL" val="1_1_1"/>
  <p:tag name="KSO_WM_UNIT_NOCLEAR" val="0"/>
  <p:tag name="KSO_WM_UNIT_PRESET_TEXT" val="单击此处添加正文内容"/>
  <p:tag name="KSO_WM_UNIT_SUBTYPE" val="a"/>
  <p:tag name="KSO_WM_UNIT_TEXT_FILL_FORE_SCHEMECOLOR_INDEX" val="13"/>
  <p:tag name="KSO_WM_UNIT_TEXT_FILL_FORE_SCHEMECOLOR_INDEX_BRIGHTNESS" val="0.25"/>
  <p:tag name="KSO_WM_UNIT_TEXT_FILL_TYPE" val="1"/>
  <p:tag name="KSO_WM_UNIT_TYPE" val="l_h_f"/>
  <p:tag name="KSO_WM_UNIT_USESOURCEFORMAT_APPLY" val="1"/>
</p:tagLst>
</file>

<file path=ppt/tags/tag31.xml><?xml version="1.0" encoding="utf-8"?>
<p:tagLst xmlns:p="http://schemas.openxmlformats.org/presentationml/2006/main">
  <p:tag name="KSO_WM_BEAUTIFY_FLAG" val=""/>
  <p:tag name="KSO_WM_DIAGRAM_VIRTUALLY_FRAME" val="{&quot;height&quot;:213.65,&quot;left&quot;:490.2,&quot;top&quot;:154.3,&quot;width&quot;:348.3}"/>
</p:tagLst>
</file>

<file path=ppt/tags/tag32.xml><?xml version="1.0" encoding="utf-8"?>
<p:tagLst xmlns:p="http://schemas.openxmlformats.org/presentationml/2006/main">
  <p:tag name="KSO_WM_DIAGRAM_VIRTUALLY_FRAME" val="{&quot;height&quot;:213.65,&quot;left&quot;:490.2,&quot;top&quot;:154.3,&quot;width&quot;:348.3}"/>
</p:tagLst>
</file>

<file path=ppt/tags/tag33.xml><?xml version="1.0" encoding="utf-8"?>
<p:tagLst xmlns:p="http://schemas.openxmlformats.org/presentationml/2006/main">
  <p:tag name="KSO_WM_BEAUTIFY_FLAG" val=""/>
  <p:tag name="KSO_WM_DIAGRAM_GROUP_CODE" val="l1-1"/>
  <p:tag name="KSO_WM_DIAGRAM_VIRTUALLY_FRAME" val="{&quot;height&quot;:213.65,&quot;left&quot;:490.2,&quot;top&quot;:154.3,&quot;width&quot;:348.3}"/>
  <p:tag name="KSO_WM_TAG_VERSION" val="1.0"/>
  <p:tag name="KSO_WM_TEMPLATE_CATEGORY" val="diagram"/>
  <p:tag name="KSO_WM_TEMPLATE_INDEX" val="20218393"/>
  <p:tag name="KSO_WM_UNIT_COMPATIBLE" val="0"/>
  <p:tag name="KSO_WM_UNIT_DIAGRAM_ISNUMVISUAL" val="0"/>
  <p:tag name="KSO_WM_UNIT_DIAGRAM_ISREFERUNIT" val="0"/>
  <p:tag name="KSO_WM_UNIT_HIGHLIGHT" val="0"/>
  <p:tag name="KSO_WM_UNIT_ID" val="diagram20218393_1*l_h_f*1_2_1"/>
  <p:tag name="KSO_WM_UNIT_INDEX" val="1_2_1"/>
  <p:tag name="KSO_WM_UNIT_LAYERLEVEL" val="1_1_1"/>
  <p:tag name="KSO_WM_UNIT_NOCLEAR" val="0"/>
  <p:tag name="KSO_WM_UNIT_PRESET_TEXT" val="单击此处添加正文内容"/>
  <p:tag name="KSO_WM_UNIT_SUBTYPE" val="a"/>
  <p:tag name="KSO_WM_UNIT_TEXT_FILL_FORE_SCHEMECOLOR_INDEX" val="13"/>
  <p:tag name="KSO_WM_UNIT_TEXT_FILL_FORE_SCHEMECOLOR_INDEX_BRIGHTNESS" val="0.25"/>
  <p:tag name="KSO_WM_UNIT_TEXT_FILL_TYPE" val="1"/>
  <p:tag name="KSO_WM_UNIT_TYPE" val="l_h_f"/>
  <p:tag name="KSO_WM_UNIT_USESOURCEFORMAT_APPLY" val="1"/>
</p:tagLst>
</file>

<file path=ppt/tags/tag34.xml><?xml version="1.0" encoding="utf-8"?>
<p:tagLst xmlns:p="http://schemas.openxmlformats.org/presentationml/2006/main">
  <p:tag name="KSO_WM_BEAUTIFY_FLAG" val=""/>
  <p:tag name="KSO_WM_DIAGRAM_VIRTUALLY_FRAME" val="{&quot;height&quot;:213.65,&quot;left&quot;:490.2,&quot;top&quot;:154.3,&quot;width&quot;:348.3}"/>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BEAUTIFY_FLAG" val=""/>
</p:tagLst>
</file>

<file path=ppt/tags/tag37.xml><?xml version="1.0" encoding="utf-8"?>
<p:tagLst xmlns:p="http://schemas.openxmlformats.org/presentationml/2006/main">
  <p:tag name="KSO_WM_DIAGRAM_VIRTUALLY_FRAME" val="{&quot;height&quot;:213.65,&quot;left&quot;:490.2,&quot;top&quot;:154.3,&quot;width&quot;:348.3}"/>
</p:tagLst>
</file>

<file path=ppt/tags/tag38.xml><?xml version="1.0" encoding="utf-8"?>
<p:tagLst xmlns:p="http://schemas.openxmlformats.org/presentationml/2006/main">
  <p:tag name="KSO_WM_BEAUTIFY_FLAG" val=""/>
  <p:tag name="KSO_WM_DIAGRAM_GROUP_CODE" val="l1-1"/>
  <p:tag name="KSO_WM_DIAGRAM_VIRTUALLY_FRAME" val="{&quot;height&quot;:213.65,&quot;left&quot;:490.2,&quot;top&quot;:154.3,&quot;width&quot;:348.3}"/>
  <p:tag name="KSO_WM_TAG_VERSION" val="1.0"/>
  <p:tag name="KSO_WM_TEMPLATE_CATEGORY" val="diagram"/>
  <p:tag name="KSO_WM_TEMPLATE_INDEX" val="20218393"/>
  <p:tag name="KSO_WM_UNIT_COMPATIBLE" val="0"/>
  <p:tag name="KSO_WM_UNIT_DIAGRAM_ISNUMVISUAL" val="0"/>
  <p:tag name="KSO_WM_UNIT_DIAGRAM_ISREFERUNIT" val="0"/>
  <p:tag name="KSO_WM_UNIT_HIGHLIGHT" val="0"/>
  <p:tag name="KSO_WM_UNIT_ID" val="diagram20218393_1*l_h_f*1_1_1"/>
  <p:tag name="KSO_WM_UNIT_INDEX" val="1_1_1"/>
  <p:tag name="KSO_WM_UNIT_LAYERLEVEL" val="1_1_1"/>
  <p:tag name="KSO_WM_UNIT_NOCLEAR" val="0"/>
  <p:tag name="KSO_WM_UNIT_PRESET_TEXT" val="单击此处添加正文内容"/>
  <p:tag name="KSO_WM_UNIT_SUBTYPE" val="a"/>
  <p:tag name="KSO_WM_UNIT_TEXT_FILL_FORE_SCHEMECOLOR_INDEX" val="13"/>
  <p:tag name="KSO_WM_UNIT_TEXT_FILL_FORE_SCHEMECOLOR_INDEX_BRIGHTNESS" val="0.25"/>
  <p:tag name="KSO_WM_UNIT_TEXT_FILL_TYPE" val="1"/>
  <p:tag name="KSO_WM_UNIT_TYPE" val="l_h_f"/>
  <p:tag name="KSO_WM_UNIT_USESOURCEFORMAT_APPLY" val="1"/>
</p:tagLst>
</file>

<file path=ppt/tags/tag39.xml><?xml version="1.0" encoding="utf-8"?>
<p:tagLst xmlns:p="http://schemas.openxmlformats.org/presentationml/2006/main">
  <p:tag name="KSO_WM_BEAUTIFY_FLAG" val=""/>
  <p:tag name="KSO_WM_DIAGRAM_VIRTUALLY_FRAME" val="{&quot;height&quot;:213.65,&quot;left&quot;:490.2,&quot;top&quot;:154.3,&quot;width&quot;:348.3}"/>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DIAGRAM_VIRTUALLY_FRAME" val="{&quot;height&quot;:213.65,&quot;left&quot;:490.2,&quot;top&quot;:154.3,&quot;width&quot;:348.3}"/>
</p:tagLst>
</file>

<file path=ppt/tags/tag41.xml><?xml version="1.0" encoding="utf-8"?>
<p:tagLst xmlns:p="http://schemas.openxmlformats.org/presentationml/2006/main">
  <p:tag name="KSO_WM_BEAUTIFY_FLAG" val=""/>
  <p:tag name="KSO_WM_DIAGRAM_GROUP_CODE" val="l1-1"/>
  <p:tag name="KSO_WM_DIAGRAM_VIRTUALLY_FRAME" val="{&quot;height&quot;:213.65,&quot;left&quot;:490.2,&quot;top&quot;:154.3,&quot;width&quot;:348.3}"/>
  <p:tag name="KSO_WM_TAG_VERSION" val="1.0"/>
  <p:tag name="KSO_WM_TEMPLATE_CATEGORY" val="diagram"/>
  <p:tag name="KSO_WM_TEMPLATE_INDEX" val="20218393"/>
  <p:tag name="KSO_WM_UNIT_COMPATIBLE" val="0"/>
  <p:tag name="KSO_WM_UNIT_DIAGRAM_ISNUMVISUAL" val="0"/>
  <p:tag name="KSO_WM_UNIT_DIAGRAM_ISREFERUNIT" val="0"/>
  <p:tag name="KSO_WM_UNIT_HIGHLIGHT" val="0"/>
  <p:tag name="KSO_WM_UNIT_ID" val="diagram20218393_1*l_h_f*1_2_1"/>
  <p:tag name="KSO_WM_UNIT_INDEX" val="1_2_1"/>
  <p:tag name="KSO_WM_UNIT_LAYERLEVEL" val="1_1_1"/>
  <p:tag name="KSO_WM_UNIT_NOCLEAR" val="0"/>
  <p:tag name="KSO_WM_UNIT_PRESET_TEXT" val="单击此处添加正文内容"/>
  <p:tag name="KSO_WM_UNIT_SUBTYPE" val="a"/>
  <p:tag name="KSO_WM_UNIT_TEXT_FILL_FORE_SCHEMECOLOR_INDEX" val="13"/>
  <p:tag name="KSO_WM_UNIT_TEXT_FILL_FORE_SCHEMECOLOR_INDEX_BRIGHTNESS" val="0.25"/>
  <p:tag name="KSO_WM_UNIT_TEXT_FILL_TYPE" val="1"/>
  <p:tag name="KSO_WM_UNIT_TYPE" val="l_h_f"/>
  <p:tag name="KSO_WM_UNIT_USESOURCEFORMAT_APPLY" val="1"/>
</p:tagLst>
</file>

<file path=ppt/tags/tag42.xml><?xml version="1.0" encoding="utf-8"?>
<p:tagLst xmlns:p="http://schemas.openxmlformats.org/presentationml/2006/main">
  <p:tag name="KSO_WM_BEAUTIFY_FLAG" val=""/>
  <p:tag name="KSO_WM_DIAGRAM_VIRTUALLY_FRAME" val="{&quot;height&quot;:213.65,&quot;left&quot;:490.2,&quot;top&quot;:154.3,&quot;width&quot;:348.3}"/>
</p:tagLst>
</file>

<file path=ppt/tags/tag43.xml><?xml version="1.0" encoding="utf-8"?>
<p:tagLst xmlns:p="http://schemas.openxmlformats.org/presentationml/2006/main">
  <p:tag name="KSO_WM_DIAGRAM_VIRTUALLY_FRAME" val="{&quot;height&quot;:475.6,&quot;left&quot;:27.55,&quot;top&quot;:48.35,&quot;width&quot;:897.25}"/>
</p:tagLst>
</file>

<file path=ppt/tags/tag44.xml><?xml version="1.0" encoding="utf-8"?>
<p:tagLst xmlns:p="http://schemas.openxmlformats.org/presentationml/2006/main">
  <p:tag name="KSO_WM_BEAUTIFY_FLAG" val="#wm#"/>
  <p:tag name="KSO_WM_DIAGRAM_COLOR_MATCH_VALUE" val="{&quot;shape&quot;:{&quot;fill&quot;:{&quot;solid&quot;:{&quot;brightness&quot;:0,&quot;colorType&quot;:1,&quot;foreColorIndex&quot;:5,&quot;transparency&quot;:0.800000011920929},&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n1-1"/>
  <p:tag name="KSO_WM_DIAGRAM_MAX_ITEMCNT" val="4"/>
  <p:tag name="KSO_WM_DIAGRAM_MIN_ITEMCNT" val="4"/>
  <p:tag name="KSO_WM_DIAGRAM_VERSION" val="3"/>
  <p:tag name="KSO_WM_DIAGRAM_VIRTUALLY_FRAME" val="{&quot;height&quot;:475.6,&quot;left&quot;:27.55,&quot;top&quot;:48.35,&quot;width&quot;:897.25}"/>
  <p:tag name="KSO_WM_TAG_VERSION" val="3.0"/>
  <p:tag name="KSO_WM_TEMPLATE_CATEGORY" val="diagram"/>
  <p:tag name="KSO_WM_TEMPLATE_INDEX" val="20233257"/>
  <p:tag name="KSO_WM_UNIT_COMPATIBLE" val="0"/>
  <p:tag name="KSO_WM_UNIT_DIAGRAM_ISNUMVISUAL" val="0"/>
  <p:tag name="KSO_WM_UNIT_DIAGRAM_ISREFERUNIT" val="0"/>
  <p:tag name="KSO_WM_UNIT_FILL_FORE_SCHEMECOLOR_INDEX" val="5"/>
  <p:tag name="KSO_WM_UNIT_FILL_FORE_SCHEMECOLOR_INDEX_BRIGHTNESS" val="0"/>
  <p:tag name="KSO_WM_UNIT_FILL_TYPE" val="1"/>
  <p:tag name="KSO_WM_UNIT_HIGHLIGHT" val="0"/>
  <p:tag name="KSO_WM_UNIT_ID" val="diagram20233257_1*n_h_i*1_1_1"/>
  <p:tag name="KSO_WM_UNIT_INDEX" val="1_1_1"/>
  <p:tag name="KSO_WM_UNIT_LAYERLEVEL" val="1_1_1"/>
  <p:tag name="KSO_WM_UNIT_TEXT_FILL_FORE_SCHEMECOLOR_INDEX" val="2"/>
  <p:tag name="KSO_WM_UNIT_TEXT_FILL_TYPE" val="1"/>
  <p:tag name="KSO_WM_UNIT_TYPE" val="n_h_i"/>
  <p:tag name="KSO_WM_UNIT_USESOURCEFORMAT_APPLY" val="1"/>
</p:tagLst>
</file>

<file path=ppt/tags/tag45.xml><?xml version="1.0" encoding="utf-8"?>
<p:tagLst xmlns:p="http://schemas.openxmlformats.org/presentationml/2006/main">
  <p:tag name="KSO_WM_DIAGRAM_VIRTUALLY_FRAME" val="{&quot;height&quot;:505.95,&quot;left&quot;:27.55,&quot;top&quot;:21.15,&quot;width&quot;:908.6}"/>
</p:tagLst>
</file>

<file path=ppt/tags/tag46.xml><?xml version="1.0" encoding="utf-8"?>
<p:tagLst xmlns:p="http://schemas.openxmlformats.org/presentationml/2006/main">
  <p:tag name="KSO_WM_BEAUTIFY_FLAG" val="#wm#"/>
  <p:tag name="KSO_WM_DIAGRAM_COLOR_MATCH_VALUE" val="{&quot;shape&quot;:{&quot;fill&quot;:{&quot;solid&quot;:{&quot;brightness&quot;:0.6000000238418579,&quot;colorType&quot;:1,&quot;foreColorIndex&quot;:5,&quot;transparency&quot;:0.879999995231628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n1-1"/>
  <p:tag name="KSO_WM_DIAGRAM_MAX_ITEMCNT" val="4"/>
  <p:tag name="KSO_WM_DIAGRAM_MIN_ITEMCNT" val="4"/>
  <p:tag name="KSO_WM_DIAGRAM_VERSION" val="3"/>
  <p:tag name="KSO_WM_DIAGRAM_VIRTUALLY_FRAME" val="{&quot;height&quot;:475.6,&quot;left&quot;:27.55,&quot;top&quot;:48.35,&quot;width&quot;:897.25}"/>
  <p:tag name="KSO_WM_TAG_VERSION" val="3.0"/>
  <p:tag name="KSO_WM_TEMPLATE_CATEGORY" val="diagram"/>
  <p:tag name="KSO_WM_TEMPLATE_INDEX" val="20233257"/>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diagram20233257_1*n_h_h_f*1_2_1_1"/>
  <p:tag name="KSO_WM_UNIT_INDEX" val="1_2_1_1"/>
  <p:tag name="KSO_WM_UNIT_LAYERLEVEL" val="1_1_1_1"/>
  <p:tag name="KSO_WM_UNIT_NOCLEAR" val="0"/>
  <p:tag name="KSO_WM_UNIT_PRESET_TEXT" val="单击此处输入项正文，文字是思想的提炼请尽量言简意赅的阐述观点。单击此处输入您的项正文，文字是思想的提炼，请尽量言简意赅的阐述观点。单击此处输入您的项正文，文字是思想的提炼，请尽量言简意赅阐述观点"/>
  <p:tag name="KSO_WM_UNIT_SUBTYPE" val="a"/>
  <p:tag name="KSO_WM_UNIT_TEXT_FILL_FORE_SCHEMECOLOR_INDEX" val="1"/>
  <p:tag name="KSO_WM_UNIT_TEXT_FILL_TYPE" val="1"/>
  <p:tag name="KSO_WM_UNIT_TYPE" val="n_h_h_f"/>
  <p:tag name="KSO_WM_UNIT_USESOURCEFORMAT_APPLY" val="1"/>
  <p:tag name="KSO_WM_UNIT_VALUE" val="126"/>
</p:tagLst>
</file>

<file path=ppt/tags/tag47.xml><?xml version="1.0" encoding="utf-8"?>
<p:tagLst xmlns:p="http://schemas.openxmlformats.org/presentationml/2006/main">
  <p:tag name="KSO_WM_DIAGRAM_VIRTUALLY_FRAME" val="{&quot;height&quot;:505.95,&quot;left&quot;:27.55,&quot;top&quot;:21.15,&quot;width&quot;:908.6}"/>
</p:tagLst>
</file>

<file path=ppt/tags/tag48.xml><?xml version="1.0" encoding="utf-8"?>
<p:tagLst xmlns:p="http://schemas.openxmlformats.org/presentationml/2006/main">
  <p:tag name="KSO_WM_BEAUTIFY_FLAG" val="#wm#"/>
  <p:tag name="KSO_WM_DIAGRAM_COLOR_MATCH_VALUE" val="{&quot;shape&quot;:{&quot;fill&quot;:{&quot;solid&quot;:{&quot;brightness&quot;:0.6000000238418579,&quot;colorType&quot;:1,&quot;foreColorIndex&quot;:5,&quot;transparency&quot;:0.879999995231628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n1-1"/>
  <p:tag name="KSO_WM_DIAGRAM_MAX_ITEMCNT" val="4"/>
  <p:tag name="KSO_WM_DIAGRAM_MIN_ITEMCNT" val="4"/>
  <p:tag name="KSO_WM_DIAGRAM_VERSION" val="3"/>
  <p:tag name="KSO_WM_DIAGRAM_VIRTUALLY_FRAME" val="{&quot;height&quot;:475.6,&quot;left&quot;:27.55,&quot;top&quot;:48.35,&quot;width&quot;:897.25}"/>
  <p:tag name="KSO_WM_TAG_VERSION" val="3.0"/>
  <p:tag name="KSO_WM_TEMPLATE_CATEGORY" val="diagram"/>
  <p:tag name="KSO_WM_TEMPLATE_INDEX" val="20233257"/>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diagram20233257_1*n_h_h_f*1_2_2_1"/>
  <p:tag name="KSO_WM_UNIT_INDEX" val="1_2_2_1"/>
  <p:tag name="KSO_WM_UNIT_LAYERLEVEL" val="1_1_1_1"/>
  <p:tag name="KSO_WM_UNIT_NOCLEAR" val="0"/>
  <p:tag name="KSO_WM_UNIT_PRESET_TEXT" val="单击此处输入项正文，文字是思想的提炼请尽量言简意赅的阐述观点。单击此处输入您的项正文，文字是思想的提炼，请尽量言简意赅的阐述观点。单击此处输入您的项正文，文字是思想的提炼，请尽量言简意赅阐述观点"/>
  <p:tag name="KSO_WM_UNIT_SUBTYPE" val="a"/>
  <p:tag name="KSO_WM_UNIT_TEXT_FILL_FORE_SCHEMECOLOR_INDEX" val="1"/>
  <p:tag name="KSO_WM_UNIT_TEXT_FILL_TYPE" val="1"/>
  <p:tag name="KSO_WM_UNIT_TYPE" val="n_h_h_f"/>
  <p:tag name="KSO_WM_UNIT_USESOURCEFORMAT_APPLY" val="1"/>
  <p:tag name="KSO_WM_UNIT_VALUE" val="126"/>
</p:tagLst>
</file>

<file path=ppt/tags/tag49.xml><?xml version="1.0" encoding="utf-8"?>
<p:tagLst xmlns:p="http://schemas.openxmlformats.org/presentationml/2006/main">
  <p:tag name="KSO_WM_DIAGRAM_VIRTUALLY_FRAME" val="{&quot;height&quot;:505.95,&quot;left&quot;:27.55,&quot;top&quot;:21.15,&quot;width&quot;:908.6}"/>
</p:tagLst>
</file>

<file path=ppt/tags/tag5.xml><?xml version="1.0" encoding="utf-8"?>
<p:tagLst xmlns:p="http://schemas.openxmlformats.org/presentationml/2006/main">
  <p:tag name="KSO_WM_BEAUTIFY_FLAG" val=""/>
</p:tagLst>
</file>

<file path=ppt/tags/tag50.xml><?xml version="1.0" encoding="utf-8"?>
<p:tagLst xmlns:p="http://schemas.openxmlformats.org/presentationml/2006/main">
  <p:tag name="KSO_WM_BEAUTIFY_FLAG" val="#wm#"/>
  <p:tag name="KSO_WM_DIAGRAM_COLOR_MATCH_VALUE" val="{&quot;shape&quot;:{&quot;fill&quot;:{&quot;solid&quot;:{&quot;brightness&quot;:0.6000000238418579,&quot;colorType&quot;:1,&quot;foreColorIndex&quot;:5,&quot;transparency&quot;:0.879999995231628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n1-1"/>
  <p:tag name="KSO_WM_DIAGRAM_MAX_ITEMCNT" val="4"/>
  <p:tag name="KSO_WM_DIAGRAM_MIN_ITEMCNT" val="4"/>
  <p:tag name="KSO_WM_DIAGRAM_VERSION" val="3"/>
  <p:tag name="KSO_WM_DIAGRAM_VIRTUALLY_FRAME" val="{&quot;height&quot;:475.6,&quot;left&quot;:27.55,&quot;top&quot;:48.35,&quot;width&quot;:897.25}"/>
  <p:tag name="KSO_WM_TAG_VERSION" val="3.0"/>
  <p:tag name="KSO_WM_TEMPLATE_CATEGORY" val="diagram"/>
  <p:tag name="KSO_WM_TEMPLATE_INDEX" val="20233257"/>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diagram20233257_1*n_h_h_f*1_2_3_1"/>
  <p:tag name="KSO_WM_UNIT_INDEX" val="1_2_3_1"/>
  <p:tag name="KSO_WM_UNIT_LAYERLEVEL" val="1_1_1_1"/>
  <p:tag name="KSO_WM_UNIT_NOCLEAR" val="0"/>
  <p:tag name="KSO_WM_UNIT_PRESET_TEXT" val="单击此处输入项正文，文字是思想的提炼请尽量言简意赅的阐述观点。单击此处输入您的项正文，文字是思想的提炼，请尽量言简意赅的阐述观点。单击此处输入您的项正文，文字是思想的提炼，请尽量言简意赅阐述观点"/>
  <p:tag name="KSO_WM_UNIT_SUBTYPE" val="a"/>
  <p:tag name="KSO_WM_UNIT_TEXT_FILL_FORE_SCHEMECOLOR_INDEX" val="1"/>
  <p:tag name="KSO_WM_UNIT_TEXT_FILL_TYPE" val="1"/>
  <p:tag name="KSO_WM_UNIT_TYPE" val="n_h_h_f"/>
  <p:tag name="KSO_WM_UNIT_USESOURCEFORMAT_APPLY" val="1"/>
  <p:tag name="KSO_WM_UNIT_VALUE" val="120"/>
</p:tagLst>
</file>

<file path=ppt/tags/tag51.xml><?xml version="1.0" encoding="utf-8"?>
<p:tagLst xmlns:p="http://schemas.openxmlformats.org/presentationml/2006/main">
  <p:tag name="KSO_WM_DIAGRAM_VIRTUALLY_FRAME" val="{&quot;height&quot;:505.95,&quot;left&quot;:27.55,&quot;top&quot;:21.15,&quot;width&quot;:908.6}"/>
</p:tagLst>
</file>

<file path=ppt/tags/tag52.xml><?xml version="1.0" encoding="utf-8"?>
<p:tagLst xmlns:p="http://schemas.openxmlformats.org/presentationml/2006/main">
  <p:tag name="KSO_WM_BEAUTIFY_FLAG" val="#wm#"/>
  <p:tag name="KSO_WM_DIAGRAM_COLOR_MATCH_VALUE" val="{&quot;shape&quot;:{&quot;fill&quot;:{&quot;solid&quot;:{&quot;brightness&quot;:0.6000000238418579,&quot;colorType&quot;:1,&quot;foreColorIndex&quot;:5,&quot;transparency&quot;:0.8799999952316284},&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n1-1"/>
  <p:tag name="KSO_WM_DIAGRAM_MAX_ITEMCNT" val="4"/>
  <p:tag name="KSO_WM_DIAGRAM_MIN_ITEMCNT" val="4"/>
  <p:tag name="KSO_WM_DIAGRAM_VERSION" val="3"/>
  <p:tag name="KSO_WM_DIAGRAM_VIRTUALLY_FRAME" val="{&quot;height&quot;:475.6,&quot;left&quot;:27.55,&quot;top&quot;:48.35,&quot;width&quot;:897.25}"/>
  <p:tag name="KSO_WM_TAG_VERSION" val="3.0"/>
  <p:tag name="KSO_WM_TEMPLATE_CATEGORY" val="diagram"/>
  <p:tag name="KSO_WM_TEMPLATE_INDEX" val="20233257"/>
  <p:tag name="KSO_WM_UNIT_COMPATIBLE" val="0"/>
  <p:tag name="KSO_WM_UNIT_DIAGRAM_ISNUMVISUAL" val="0"/>
  <p:tag name="KSO_WM_UNIT_DIAGRAM_ISREFERUNIT" val="0"/>
  <p:tag name="KSO_WM_UNIT_FILL_FORE_SCHEMECOLOR_INDEX" val="5"/>
  <p:tag name="KSO_WM_UNIT_FILL_FORE_SCHEMECOLOR_INDEX_BRIGHTNESS" val="0.6"/>
  <p:tag name="KSO_WM_UNIT_FILL_TYPE" val="1"/>
  <p:tag name="KSO_WM_UNIT_HIGHLIGHT" val="0"/>
  <p:tag name="KSO_WM_UNIT_ID" val="diagram20233257_1*n_h_h_f*1_2_4_1"/>
  <p:tag name="KSO_WM_UNIT_INDEX" val="1_2_4_1"/>
  <p:tag name="KSO_WM_UNIT_LAYERLEVEL" val="1_1_1_1"/>
  <p:tag name="KSO_WM_UNIT_NOCLEAR" val="0"/>
  <p:tag name="KSO_WM_UNIT_PRESET_TEXT" val="单击此处输入项正文，文字是思想的提炼请尽量言简意赅的阐述观点。单击此处输入您的项正文，文字是思想的提炼，请尽量言简意赅的阐述观点。单击此处输入您的项正文，文字是思想的提炼，请尽量言简意赅阐述观点"/>
  <p:tag name="KSO_WM_UNIT_SUBTYPE" val="a"/>
  <p:tag name="KSO_WM_UNIT_TEXT_FILL_FORE_SCHEMECOLOR_INDEX" val="1"/>
  <p:tag name="KSO_WM_UNIT_TEXT_FILL_TYPE" val="1"/>
  <p:tag name="KSO_WM_UNIT_TYPE" val="n_h_h_f"/>
  <p:tag name="KSO_WM_UNIT_USESOURCEFORMAT_APPLY" val="1"/>
  <p:tag name="KSO_WM_UNIT_VALUE" val="120"/>
</p:tagLst>
</file>

<file path=ppt/tags/tag53.xml><?xml version="1.0" encoding="utf-8"?>
<p:tagLst xmlns:p="http://schemas.openxmlformats.org/presentationml/2006/main">
  <p:tag name="KSO_WM_BEAUTIFY_FLAG" val="#wm#"/>
  <p:tag name="KSO_WM_DIAGRAM_COLOR_MATCH_VALUE" val="{&quot;shape&quot;:{&quot;fill&quot;:{&quot;solid&quot;:{&quot;brightness&quot;:0,&quot;colorType&quot;:2,&quot;rgb&quot;:&quot;#ffffff&quot;,&quot;transparency&quot;:0},&quot;type&quot;:1},&quot;glow&quot;:{&quot;colorType&quot;:0},&quot;line&quot;:{&quot;solidLine&quot;:{&quot;brightness&quot;:-0.25,&quot;colorType&quot;:1,&quot;foreColorIndex&quot;:5,&quot;transparency&quot;:0},&quot;type&quot;:1},&quot;shadow&quot;:{&quot;brightness&quot;:0,&quot;colorType&quot;:1,&quot;foreColorIndex&quot;:5,&quot;transparency&quot;:0.8500000238418579},&quot;threeD&quot;:{&quot;curvedSurface&quot;:{&quot;brightness&quot;:0,&quot;colorType&quot;:2,&quot;rgb&quot;:&quot;#000000&quot;},&quot;depth&quot;:{&quot;colorType&quot;:0}}},&quot;text&quot;:{&quot;fill&quot;:{&quot;solid&quot;:{&quot;brightness&quot;:0,&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
  <p:tag name="KSO_WM_DIAGRAM_COLOR_TEXT_CAN_REMOVE" val="n"/>
  <p:tag name="KSO_WM_DIAGRAM_COLOR_TRICK" val="1"/>
  <p:tag name="KSO_WM_DIAGRAM_GROUP_CODE" val="n1-1"/>
  <p:tag name="KSO_WM_DIAGRAM_MAX_ITEMCNT" val="4"/>
  <p:tag name="KSO_WM_DIAGRAM_MIN_ITEMCNT" val="4"/>
  <p:tag name="KSO_WM_DIAGRAM_VERSION" val="3"/>
  <p:tag name="KSO_WM_DIAGRAM_VIRTUALLY_FRAME" val="{&quot;height&quot;:475.6,&quot;left&quot;:27.55,&quot;top&quot;:48.35,&quot;width&quot;:897.25}"/>
  <p:tag name="KSO_WM_TAG_VERSION" val="3.0"/>
  <p:tag name="KSO_WM_TEMPLATE_CATEGORY" val="diagram"/>
  <p:tag name="KSO_WM_TEMPLATE_INDEX" val="20233257"/>
  <p:tag name="KSO_WM_UNIT_COMPATIBLE" val="0"/>
  <p:tag name="KSO_WM_UNIT_DIAGRAM_ISNUMVISUAL" val="0"/>
  <p:tag name="KSO_WM_UNIT_DIAGRAM_ISREFERUNIT" val="0"/>
  <p:tag name="KSO_WM_UNIT_FILL_FORE_SCHEMECOLOR_INDEX" val="14"/>
  <p:tag name="KSO_WM_UNIT_FILL_FORE_SCHEMECOLOR_INDEX_BRIGHTNESS" val="0"/>
  <p:tag name="KSO_WM_UNIT_HIGHLIGHT" val="0"/>
  <p:tag name="KSO_WM_UNIT_ID" val="diagram20233257_1*n_h_a*1_1_2"/>
  <p:tag name="KSO_WM_UNIT_INDEX" val="1_1_2"/>
  <p:tag name="KSO_WM_UNIT_ISCONTENTSTITLE" val="0"/>
  <p:tag name="KSO_WM_UNIT_ISNUMDGMTITLE" val="0"/>
  <p:tag name="KSO_WM_UNIT_LAYERLEVEL" val="1_1_1"/>
  <p:tag name="KSO_WM_UNIT_LINE_FILL_TYPE" val="2"/>
  <p:tag name="KSO_WM_UNIT_LINE_FORE_SCHEMECOLOR_INDEX" val="5"/>
  <p:tag name="KSO_WM_UNIT_NOCLEAR" val="0"/>
  <p:tag name="KSO_WM_UNIT_PRESET_TEXT" val="单击此处&#10;添加标题"/>
  <p:tag name="KSO_WM_UNIT_SHADOW_SCHEMECOLOR_INDEX" val="5"/>
  <p:tag name="KSO_WM_UNIT_TEXT_FILL_FORE_SCHEMECOLOR_INDEX" val="1"/>
  <p:tag name="KSO_WM_UNIT_TEXT_FILL_TYPE" val="1"/>
  <p:tag name="KSO_WM_UNIT_TYPE" val="n_h_a"/>
  <p:tag name="KSO_WM_UNIT_USESOURCEFORMAT_APPLY" val="1"/>
  <p:tag name="KSO_WM_UNIT_VALUE" val="12"/>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DIAGRAM_VIRTUALLY_FRAME" val="{&quot;height&quot;:387.75,&quot;left&quot;:22.3,&quot;top&quot;:77.7,&quot;width&quot;:915.4}"/>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DIAGRAM_VIRTUALLY_FRAME" val="{&quot;height&quot;:323.75,&quot;left&quot;:337.6,&quot;top&quot;:122.9,&quot;width&quot;:284.8}"/>
</p:tagLst>
</file>

<file path=ppt/tags/tag65.xml><?xml version="1.0" encoding="utf-8"?>
<p:tagLst xmlns:p="http://schemas.openxmlformats.org/presentationml/2006/main">
  <p:tag name="KSO_WM_BEAUTIFY_FLAG" val=""/>
  <p:tag name="KSO_WM_DIAGRAM_VIRTUALLY_FRAME" val="{&quot;height&quot;:387.75,&quot;left&quot;:22.3,&quot;top&quot;:77.7,&quot;width&quot;:915.4}"/>
</p:tagLst>
</file>

<file path=ppt/tags/tag66.xml><?xml version="1.0" encoding="utf-8"?>
<p:tagLst xmlns:p="http://schemas.openxmlformats.org/presentationml/2006/main">
  <p:tag name="KSO_WM_BEAUTIFY_FLAG" val=""/>
  <p:tag name="KSO_WM_DIAGRAM_VIRTUALLY_FRAME" val="{&quot;height&quot;:387.75,&quot;left&quot;:22.3,&quot;top&quot;:77.7,&quot;width&quot;:915.4}"/>
</p:tagLst>
</file>

<file path=ppt/tags/tag67.xml><?xml version="1.0" encoding="utf-8"?>
<p:tagLst xmlns:p="http://schemas.openxmlformats.org/presentationml/2006/main">
  <p:tag name="KSO_WM_BEAUTIFY_FLAG" val=""/>
  <p:tag name="KSO_WM_DIAGRAM_VIRTUALLY_FRAME" val="{&quot;height&quot;:387.75,&quot;left&quot;:22.3,&quot;top&quot;:77.7,&quot;width&quot;:915.4}"/>
</p:tagLst>
</file>

<file path=ppt/tags/tag68.xml><?xml version="1.0" encoding="utf-8"?>
<p:tagLst xmlns:p="http://schemas.openxmlformats.org/presentationml/2006/main">
  <p:tag name="KSO_WM_DIAGRAM_VIRTUALLY_FRAME" val="{&quot;height&quot;:323.75,&quot;left&quot;:337.6,&quot;top&quot;:122.9,&quot;width&quot;:284.8}"/>
</p:tagLst>
</file>

<file path=ppt/tags/tag69.xml><?xml version="1.0" encoding="utf-8"?>
<p:tagLst xmlns:p="http://schemas.openxmlformats.org/presentationml/2006/main">
  <p:tag name="KSO_WM_BEAUTIFY_FLAG" val=""/>
  <p:tag name="KSO_WM_DIAGRAM_VIRTUALLY_FRAME" val="{&quot;height&quot;:387.75,&quot;left&quot;:22.3,&quot;top&quot;:77.7,&quot;width&quot;:915.4}"/>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 name="KSO_WM_DIAGRAM_VIRTUALLY_FRAME" val="{&quot;height&quot;:387.75,&quot;left&quot;:22.3,&quot;top&quot;:77.7,&quot;width&quot;:915.4}"/>
</p:tagLst>
</file>

<file path=ppt/tags/tag71.xml><?xml version="1.0" encoding="utf-8"?>
<p:tagLst xmlns:p="http://schemas.openxmlformats.org/presentationml/2006/main">
  <p:tag name="KSO_WM_BEAUTIFY_FLAG" val=""/>
  <p:tag name="KSO_WM_DIAGRAM_VIRTUALLY_FRAME" val="{&quot;height&quot;:387.75,&quot;left&quot;:22.3,&quot;top&quot;:77.7,&quot;width&quot;:915.4}"/>
</p:tagLst>
</file>

<file path=ppt/tags/tag72.xml><?xml version="1.0" encoding="utf-8"?>
<p:tagLst xmlns:p="http://schemas.openxmlformats.org/presentationml/2006/main">
  <p:tag name="KSO_WM_DIAGRAM_VIRTUALLY_FRAME" val="{&quot;height&quot;:323.75,&quot;left&quot;:337.6,&quot;top&quot;:122.9,&quot;width&quot;:284.8}"/>
</p:tagLst>
</file>

<file path=ppt/tags/tag73.xml><?xml version="1.0" encoding="utf-8"?>
<p:tagLst xmlns:p="http://schemas.openxmlformats.org/presentationml/2006/main">
  <p:tag name="KSO_WM_BEAUTIFY_FLAG" val=""/>
  <p:tag name="KSO_WM_DIAGRAM_VIRTUALLY_FRAME" val="{&quot;height&quot;:387.75,&quot;left&quot;:22.3,&quot;top&quot;:77.7,&quot;width&quot;:915.4}"/>
</p:tagLst>
</file>

<file path=ppt/tags/tag74.xml><?xml version="1.0" encoding="utf-8"?>
<p:tagLst xmlns:p="http://schemas.openxmlformats.org/presentationml/2006/main">
  <p:tag name="KSO_WM_BEAUTIFY_FLAG" val=""/>
  <p:tag name="KSO_WM_DIAGRAM_VIRTUALLY_FRAME" val="{&quot;height&quot;:387.75,&quot;left&quot;:22.3,&quot;top&quot;:77.7,&quot;width&quot;:915.4}"/>
</p:tagLst>
</file>

<file path=ppt/tags/tag75.xml><?xml version="1.0" encoding="utf-8"?>
<p:tagLst xmlns:p="http://schemas.openxmlformats.org/presentationml/2006/main">
  <p:tag name="KSO_WM_BEAUTIFY_FLAG" val=""/>
  <p:tag name="KSO_WM_DIAGRAM_VIRTUALLY_FRAME" val="{&quot;height&quot;:387.75,&quot;left&quot;:22.3,&quot;top&quot;:77.7,&quot;width&quot;:915.4}"/>
</p:tagLst>
</file>

<file path=ppt/tags/tag76.xml><?xml version="1.0" encoding="utf-8"?>
<p:tagLst xmlns:p="http://schemas.openxmlformats.org/presentationml/2006/main">
  <p:tag name="KSO_WM_DIAGRAM_VIRTUALLY_FRAME" val="{&quot;height&quot;:323.75,&quot;left&quot;:337.6,&quot;top&quot;:122.9,&quot;width&quot;:284.8}"/>
</p:tagLst>
</file>

<file path=ppt/tags/tag77.xml><?xml version="1.0" encoding="utf-8"?>
<p:tagLst xmlns:p="http://schemas.openxmlformats.org/presentationml/2006/main">
  <p:tag name="KSO_WM_BEAUTIFY_FLAG" val=""/>
  <p:tag name="KSO_WM_DIAGRAM_VIRTUALLY_FRAME" val="{&quot;height&quot;:387.75,&quot;left&quot;:22.3,&quot;top&quot;:77.7,&quot;width&quot;:915.4}"/>
</p:tagLst>
</file>

<file path=ppt/tags/tag78.xml><?xml version="1.0" encoding="utf-8"?>
<p:tagLst xmlns:p="http://schemas.openxmlformats.org/presentationml/2006/main">
  <p:tag name="KSO_WM_BEAUTIFY_FLAG" val=""/>
  <p:tag name="KSO_WM_DIAGRAM_VIRTUALLY_FRAME" val="{&quot;height&quot;:387.75,&quot;left&quot;:22.3,&quot;top&quot;:77.7,&quot;width&quot;:915.4}"/>
</p:tagLst>
</file>

<file path=ppt/tags/tag79.xml><?xml version="1.0" encoding="utf-8"?>
<p:tagLst xmlns:p="http://schemas.openxmlformats.org/presentationml/2006/main">
  <p:tag name="KSO_WM_BEAUTIFY_FLAG" val=""/>
  <p:tag name="KSO_WM_DIAGRAM_VIRTUALLY_FRAME" val="{&quot;height&quot;:387.75,&quot;left&quot;:22.3,&quot;top&quot;:77.7,&quot;width&quot;:915.4}"/>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 name="KSO_WM_DIAGRAM_VIRTUALLY_FRAME" val="{&quot;height&quot;:354.95,&quot;left&quot;:7.65,&quot;top&quot;:134.9,&quot;width&quot;:549.7}"/>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BEAUTIFY_FLAG" val=""/>
</p:tagLst>
</file>

<file path=ppt/tags/tag9.xml><?xml version="1.0" encoding="utf-8"?>
<p:tagLst xmlns:p="http://schemas.openxmlformats.org/presentationml/2006/main">
  <p:tag name="KSO_WM_BEAUTIFY_FLAG" val=""/>
  <p:tag name="KSO_WM_UNIT_PLACING_PICTURE_USER_VIEWPORT" val="{&quot;height&quot;:7482,&quot;width&quot;:14505}"/>
</p:tagLst>
</file>

<file path=ppt/tags/tag90.xml><?xml version="1.0" encoding="utf-8"?>
<p:tagLst xmlns:p="http://schemas.openxmlformats.org/presentationml/2006/main">
  <p:tag name="KSO_WM_BEAUTIFY_FLAG" val=""/>
  <p:tag name="KSO_WM_DIAGRAM_VIRTUALLY_FRAME" val="{&quot;height&quot;:354.95,&quot;left&quot;:7.65,&quot;top&quot;:134.9,&quot;width&quot;:549.7}"/>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BEAUTIFY_FLAG" val=""/>
  <p:tag name="KSO_WM_DIAGRAM_VIRTUALLY_FRAME" val="{&quot;height&quot;:354.95,&quot;left&quot;:7.65,&quot;top&quot;:134.9,&quot;width&quot;:549.7}"/>
</p:tagLst>
</file>

<file path=ppt/tags/tag93.xml><?xml version="1.0" encoding="utf-8"?>
<p:tagLst xmlns:p="http://schemas.openxmlformats.org/presentationml/2006/main">
  <p:tag name="KSO_WM_BEAUTIFY_FLAG" val=""/>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 name="KSO_WM_DIAGRAM_VIRTUALLY_FRAME" val="{&quot;height&quot;:354.95,&quot;left&quot;:7.65,&quot;top&quot;:134.9,&quot;width&quot;:549.7}"/>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 name="KSO_WM_DIAGRAM_VIRTUALLY_FRAME" val="{&quot;height&quot;:354.95,&quot;left&quot;:7.65,&quot;top&quot;:134.9,&quot;width&quot;:549.7}"/>
</p:tagLst>
</file>

<file path=ppt/tags/tag99.xml><?xml version="1.0" encoding="utf-8"?>
<p:tagLst xmlns:p="http://schemas.openxmlformats.org/presentationml/2006/main">
  <p:tag name="KSO_WM_BEAUTIFY_FLAG" val=""/>
  <p:tag name="KSO_WM_DIAGRAM_VIRTUALLY_FRAME" val="{&quot;height&quot;:354.95,&quot;left&quot;:7.65,&quot;top&quot;:134.9,&quot;width&quot;:549.7}"/>
</p:tagLst>
</file>

<file path=ppt/theme/theme1.xml><?xml version="1.0" encoding="utf-8"?>
<a:theme xmlns:r="http://schemas.openxmlformats.org/officeDocument/2006/relationships" xmlns:a="http://schemas.openxmlformats.org/drawingml/2006/main" name="物理课件咨询：18092199615（微信）   1045472853（QQ）">
  <a:themeElements>
    <a:clrScheme name="">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00000"/>
      </a:hlink>
      <a:folHlink>
        <a:srgbClr val="02A54F"/>
      </a:folHlink>
    </a:clrScheme>
    <a:fontScheme name="">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1_物理课件咨询：18092199615（微信）   1045472853（QQ）">
  <a:themeElements>
    <a:clrScheme name="">
      <a:dk1>
        <a:srgbClr val="000000"/>
      </a:dk1>
      <a:lt1>
        <a:srgbClr val="FFFFFF"/>
      </a:lt1>
      <a:dk2>
        <a:srgbClr val="352011"/>
      </a:dk2>
      <a:lt2>
        <a:srgbClr val="FCF8F5"/>
      </a:lt2>
      <a:accent1>
        <a:srgbClr val="B27554"/>
      </a:accent1>
      <a:accent2>
        <a:srgbClr val="D4A07B"/>
      </a:accent2>
      <a:accent3>
        <a:srgbClr val="B66E5E"/>
      </a:accent3>
      <a:accent4>
        <a:srgbClr val="D4957B"/>
      </a:accent4>
      <a:accent5>
        <a:srgbClr val="B48B55"/>
      </a:accent5>
      <a:accent6>
        <a:srgbClr val="CCAE76"/>
      </a:accent6>
      <a:hlink>
        <a:srgbClr val="0026E5"/>
      </a:hlink>
      <a:folHlink>
        <a:srgbClr val="7E1FAD"/>
      </a:folHlink>
    </a:clrScheme>
    <a:fontScheme name="">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251</Paragraphs>
  <Slides>27</Slides>
  <Notes>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27</vt:i4>
      </vt:variant>
    </vt:vector>
  </HeadingPairs>
  <TitlesOfParts>
    <vt:vector size="40" baseType="lpstr">
      <vt:lpstr>Arial</vt:lpstr>
      <vt:lpstr>宋体</vt:lpstr>
      <vt:lpstr>Times New Roman</vt:lpstr>
      <vt:lpstr>方正大标宋简体</vt:lpstr>
      <vt:lpstr>Calibri Light</vt:lpstr>
      <vt:lpstr>Calibri</vt:lpstr>
      <vt:lpstr>黑体</vt:lpstr>
      <vt:lpstr>楷体</vt:lpstr>
      <vt:lpstr>Segoe UI</vt:lpstr>
      <vt:lpstr>Wingdings</vt:lpstr>
      <vt:lpstr>微软雅黑</vt:lpstr>
      <vt:lpstr>新宋体</vt:lpstr>
      <vt:lpstr>物理课件咨询：18092199615（微信）   1045472853（QQ）</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2025-02-24T20:09:23Z</cp:lastPrinted>
  <dcterms:created xsi:type="dcterms:W3CDTF">2025-02-24T20:09:23Z</dcterms:created>
  <dcterms:modified xsi:type="dcterms:W3CDTF">2025-02-24T12:09:23Z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