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</p:sldIdLst>
  <p:sldSz cx="12190413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636" y="-8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11.xml"/><Relationship Id="rId4" Type="http://schemas.openxmlformats.org/officeDocument/2006/relationships/tags" Target="../tags/tag10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16.xml"/><Relationship Id="rId4" Type="http://schemas.openxmlformats.org/officeDocument/2006/relationships/tags" Target="../tags/tag15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tags" Target="../tags/tag19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21.xml"/><Relationship Id="rId4" Type="http://schemas.openxmlformats.org/officeDocument/2006/relationships/tags" Target="../tags/tag20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tags" Target="../tags/tag24.xml"/><Relationship Id="rId7" Type="http://schemas.openxmlformats.org/officeDocument/2006/relationships/slideMaster" Target="../slideMasters/slideMaster2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6" Type="http://schemas.openxmlformats.org/officeDocument/2006/relationships/tags" Target="../tags/tag27.xml"/><Relationship Id="rId5" Type="http://schemas.openxmlformats.org/officeDocument/2006/relationships/tags" Target="../tags/tag26.xml"/><Relationship Id="rId4" Type="http://schemas.openxmlformats.org/officeDocument/2006/relationships/tags" Target="../tags/tag25.xml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tags" Target="../tags/tag35.xml"/><Relationship Id="rId3" Type="http://schemas.openxmlformats.org/officeDocument/2006/relationships/tags" Target="../tags/tag30.xml"/><Relationship Id="rId7" Type="http://schemas.openxmlformats.org/officeDocument/2006/relationships/tags" Target="../tags/tag34.xml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6" Type="http://schemas.openxmlformats.org/officeDocument/2006/relationships/tags" Target="../tags/tag33.xml"/><Relationship Id="rId5" Type="http://schemas.openxmlformats.org/officeDocument/2006/relationships/tags" Target="../tags/tag32.xml"/><Relationship Id="rId4" Type="http://schemas.openxmlformats.org/officeDocument/2006/relationships/tags" Target="../tags/tag31.xml"/><Relationship Id="rId9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tags" Target="../tags/tag36.xml"/><Relationship Id="rId5" Type="http://schemas.openxmlformats.org/officeDocument/2006/relationships/slideMaster" Target="../slideMasters/slideMaster2.xml"/><Relationship Id="rId4" Type="http://schemas.openxmlformats.org/officeDocument/2006/relationships/tags" Target="../tags/tag39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tags" Target="../tags/tag42.xml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4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tags" Target="../tags/tag45.xml"/><Relationship Id="rId7" Type="http://schemas.openxmlformats.org/officeDocument/2006/relationships/slideMaster" Target="../slideMasters/slideMaster2.xml"/><Relationship Id="rId2" Type="http://schemas.openxmlformats.org/officeDocument/2006/relationships/tags" Target="../tags/tag44.xml"/><Relationship Id="rId1" Type="http://schemas.openxmlformats.org/officeDocument/2006/relationships/tags" Target="../tags/tag43.xml"/><Relationship Id="rId6" Type="http://schemas.openxmlformats.org/officeDocument/2006/relationships/tags" Target="../tags/tag48.xml"/><Relationship Id="rId5" Type="http://schemas.openxmlformats.org/officeDocument/2006/relationships/tags" Target="../tags/tag47.xml"/><Relationship Id="rId4" Type="http://schemas.openxmlformats.org/officeDocument/2006/relationships/tags" Target="../tags/tag4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tags" Target="../tags/tag51.xml"/><Relationship Id="rId2" Type="http://schemas.openxmlformats.org/officeDocument/2006/relationships/tags" Target="../tags/tag50.xml"/><Relationship Id="rId1" Type="http://schemas.openxmlformats.org/officeDocument/2006/relationships/tags" Target="../tags/tag49.x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53.xml"/><Relationship Id="rId4" Type="http://schemas.openxmlformats.org/officeDocument/2006/relationships/tags" Target="../tags/tag5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tags" Target="../tags/tag56.xml"/><Relationship Id="rId2" Type="http://schemas.openxmlformats.org/officeDocument/2006/relationships/tags" Target="../tags/tag55.xml"/><Relationship Id="rId1" Type="http://schemas.openxmlformats.org/officeDocument/2006/relationships/tags" Target="../tags/tag54.xml"/><Relationship Id="rId5" Type="http://schemas.openxmlformats.org/officeDocument/2006/relationships/slideMaster" Target="../slideMasters/slideMaster2.xml"/><Relationship Id="rId4" Type="http://schemas.openxmlformats.org/officeDocument/2006/relationships/tags" Target="../tags/tag57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tags" Target="../tags/tag60.xml"/><Relationship Id="rId2" Type="http://schemas.openxmlformats.org/officeDocument/2006/relationships/tags" Target="../tags/tag59.xml"/><Relationship Id="rId1" Type="http://schemas.openxmlformats.org/officeDocument/2006/relationships/tags" Target="../tags/tag58.x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62.xml"/><Relationship Id="rId4" Type="http://schemas.openxmlformats.org/officeDocument/2006/relationships/tags" Target="../tags/tag6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2021/2/25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2021/2/25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2021/2/25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1198614" y="914357"/>
            <a:ext cx="9797669" cy="2570281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>
          <a:xfrm>
            <a:off x="1198614" y="3560235"/>
            <a:ext cx="9797669" cy="1472332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5365" indent="0" algn="ctr">
              <a:buNone/>
              <a:defRPr sz="1600"/>
            </a:lvl6pPr>
            <a:lvl7pPr marL="2742565" indent="0" algn="ctr">
              <a:buNone/>
              <a:defRPr sz="1600"/>
            </a:lvl7pPr>
            <a:lvl8pPr marL="3199765" indent="0" algn="ctr">
              <a:buNone/>
              <a:defRPr sz="1600"/>
            </a:lvl8pPr>
            <a:lvl9pPr marL="3656965" indent="0" algn="ctr">
              <a:buNone/>
              <a:defRPr sz="1600"/>
            </a:lvl9pPr>
          </a:lstStyle>
          <a:p>
            <a:r>
              <a:rPr lang="zh-CN" altLang="en-US"/>
              <a:t>单击此处编辑副标题</a:t>
            </a:r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2021/2/25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0799781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305" y="608372"/>
            <a:ext cx="10967486" cy="705568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08305" y="1490331"/>
            <a:ext cx="10967486" cy="4758979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>
                <a:sym typeface="+mn-ea"/>
              </a:rPr>
              <a:t>单击此处编辑母版文本样式</a:t>
            </a:r>
          </a:p>
          <a:p>
            <a:pPr lvl="1"/>
            <a:r>
              <a:rPr>
                <a:sym typeface="+mn-ea"/>
              </a:rPr>
              <a:t>第二级</a:t>
            </a:r>
          </a:p>
          <a:p>
            <a:pPr lvl="2"/>
            <a:r>
              <a:rPr>
                <a:sym typeface="+mn-ea"/>
              </a:rPr>
              <a:t>第三级</a:t>
            </a:r>
          </a:p>
          <a:p>
            <a:pPr lvl="3"/>
            <a:r>
              <a:rPr>
                <a:sym typeface="+mn-ea"/>
              </a:rPr>
              <a:t>第四级</a:t>
            </a:r>
          </a:p>
          <a:p>
            <a:pPr lvl="4"/>
            <a:r>
              <a:rPr>
                <a:sym typeface="+mn-ea"/>
              </a:rPr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2021/2/25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3048244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1990489" y="3848222"/>
            <a:ext cx="7767586" cy="766764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/>
              <a:t>单击此处编辑标题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1990489" y="4614987"/>
            <a:ext cx="7767586" cy="86756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3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5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97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69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2021/2/25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451643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305" y="608372"/>
            <a:ext cx="10967486" cy="705568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608306" y="1501131"/>
            <a:ext cx="5175991" cy="474818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>
                <a:sym typeface="+mn-ea"/>
              </a:rPr>
              <a:t>单击此处编辑母版文本样式</a:t>
            </a:r>
          </a:p>
          <a:p>
            <a:pPr lvl="1"/>
            <a:r>
              <a:rPr>
                <a:sym typeface="+mn-ea"/>
              </a:rPr>
              <a:t>第二级</a:t>
            </a:r>
          </a:p>
          <a:p>
            <a:pPr lvl="2"/>
            <a:r>
              <a:rPr>
                <a:sym typeface="+mn-ea"/>
              </a:rPr>
              <a:t>第三级</a:t>
            </a:r>
          </a:p>
          <a:p>
            <a:pPr lvl="3"/>
            <a:r>
              <a:rPr>
                <a:sym typeface="+mn-ea"/>
              </a:rPr>
              <a:t>第四级</a:t>
            </a:r>
          </a:p>
          <a:p>
            <a:pPr lvl="4"/>
            <a:r>
              <a:rPr>
                <a:sym typeface="+mn-ea"/>
              </a:rPr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410599" y="1501131"/>
            <a:ext cx="5175991" cy="474818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2021/2/25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1804198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305" y="608372"/>
            <a:ext cx="10967486" cy="705568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306" y="1429134"/>
            <a:ext cx="5341565" cy="381583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5365" indent="0">
              <a:buNone/>
              <a:defRPr sz="1600" b="1"/>
            </a:lvl6pPr>
            <a:lvl7pPr marL="2742565" indent="0">
              <a:buNone/>
              <a:defRPr sz="1600" b="1"/>
            </a:lvl7pPr>
            <a:lvl8pPr marL="3199765" indent="0">
              <a:buNone/>
              <a:defRPr sz="1600" b="1"/>
            </a:lvl8pPr>
            <a:lvl9pPr marL="3656965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306" y="1853914"/>
            <a:ext cx="5341565" cy="4395396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>
                <a:sym typeface="+mn-ea"/>
              </a:rPr>
              <a:t>单击此处编辑母版文本样式</a:t>
            </a:r>
          </a:p>
          <a:p>
            <a:pPr lvl="1"/>
            <a:r>
              <a:rPr>
                <a:sym typeface="+mn-ea"/>
              </a:rPr>
              <a:t>第二级</a:t>
            </a:r>
          </a:p>
          <a:p>
            <a:pPr lvl="2"/>
            <a:r>
              <a:rPr>
                <a:sym typeface="+mn-ea"/>
              </a:rPr>
              <a:t>第三级</a:t>
            </a:r>
          </a:p>
          <a:p>
            <a:pPr lvl="3"/>
            <a:r>
              <a:rPr>
                <a:sym typeface="+mn-ea"/>
              </a:rPr>
              <a:t>第四级</a:t>
            </a:r>
          </a:p>
          <a:p>
            <a:pPr lvl="4"/>
            <a:r>
              <a:rPr>
                <a:sym typeface="+mn-ea"/>
              </a:rPr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4777" y="1421663"/>
            <a:ext cx="5341565" cy="381583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5365" indent="0">
              <a:buNone/>
              <a:defRPr sz="1600" b="1"/>
            </a:lvl6pPr>
            <a:lvl7pPr marL="2742565" indent="0">
              <a:buNone/>
              <a:defRPr sz="1600" b="1"/>
            </a:lvl7pPr>
            <a:lvl8pPr marL="3199765" indent="0">
              <a:buNone/>
              <a:defRPr sz="1600" b="1"/>
            </a:lvl8pPr>
            <a:lvl9pPr marL="3656965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4777" y="1853914"/>
            <a:ext cx="5341565" cy="4395396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>
                <a:sym typeface="+mn-ea"/>
              </a:rPr>
              <a:t>单击此处编辑母版文本样式</a:t>
            </a:r>
          </a:p>
          <a:p>
            <a:pPr lvl="1"/>
            <a:r>
              <a:rPr>
                <a:sym typeface="+mn-ea"/>
              </a:rPr>
              <a:t>第二级</a:t>
            </a:r>
          </a:p>
          <a:p>
            <a:pPr lvl="2"/>
            <a:r>
              <a:rPr>
                <a:sym typeface="+mn-ea"/>
              </a:rPr>
              <a:t>第三级</a:t>
            </a:r>
          </a:p>
          <a:p>
            <a:pPr lvl="3"/>
            <a:r>
              <a:rPr>
                <a:sym typeface="+mn-ea"/>
              </a:rPr>
              <a:t>第四级</a:t>
            </a:r>
          </a:p>
          <a:p>
            <a:pPr lvl="4"/>
            <a:r>
              <a:rPr>
                <a:sym typeface="+mn-ea"/>
              </a:rPr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2021/2/25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6162307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305" y="608372"/>
            <a:ext cx="10967486" cy="705568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2021/2/25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0658017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2021/2/25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724385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608306" y="1555128"/>
            <a:ext cx="5232259" cy="4607786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6349409" y="1555128"/>
            <a:ext cx="5226383" cy="4607786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2021/2/25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333525751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2021/2/25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1"/>
            </p:custDataLst>
          </p:nvPr>
        </p:nvSpPr>
        <p:spPr>
          <a:xfrm>
            <a:off x="10233202" y="914358"/>
            <a:ext cx="1043837" cy="5028967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914258" y="914358"/>
            <a:ext cx="9167767" cy="5028967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6765" indent="-228600">
              <a:defRPr spc="300"/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2021/2/25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3043827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2021/2/25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608305" y="773965"/>
            <a:ext cx="10971086" cy="548254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1663568865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2021/2/25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1198614" y="2483885"/>
            <a:ext cx="9797669" cy="1018753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5"/>
            </p:custDataLst>
          </p:nvPr>
        </p:nvSpPr>
        <p:spPr>
          <a:xfrm>
            <a:off x="1198614" y="3560235"/>
            <a:ext cx="9797669" cy="471578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3441664470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2021/2/25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4341136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2021/2/25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8118417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2021/2/25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8544330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2021/2/25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5730631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2021/2/25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0927221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2021/2/25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6627944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2021/2/25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8528357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2021/2/25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2021/2/25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2343916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2021/2/25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9638594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2021/2/25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9845474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2021/2/25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0418542"/>
      </p:ext>
    </p:extLst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2021/2/25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6791296"/>
      </p:ext>
    </p:extLst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2021/2/25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4459285"/>
      </p:ext>
    </p:extLst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2021/2/25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165109"/>
      </p:ext>
    </p:extLst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2021/2/25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1199764"/>
      </p:ext>
    </p:extLst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2021/2/25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8113591"/>
      </p:ext>
    </p:extLst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2021/2/25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43168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2021/2/25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2021/2/25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4003966"/>
      </p:ext>
    </p:extLst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2021/2/25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0958990"/>
      </p:ext>
    </p:extLst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2021/2/25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8308922"/>
      </p:ext>
    </p:extLst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2021/2/25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0594779"/>
      </p:ext>
    </p:extLst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2021/2/25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6071200"/>
      </p:ext>
    </p:extLst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2021/2/25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8140437"/>
      </p:ext>
    </p:extLst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2021/2/25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3380402"/>
      </p:ext>
    </p:extLst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2021/2/25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8718714"/>
      </p:ext>
    </p:extLst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2021/2/25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2609621"/>
      </p:ext>
    </p:extLst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2021/2/25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3608501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2021/2/25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7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2021/2/25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8685185"/>
      </p:ext>
    </p:extLst>
  </p:cSld>
  <p:clrMapOvr>
    <a:masterClrMapping/>
  </p:clrMapOvr>
  <p:transition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8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2021/2/25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4699426"/>
      </p:ext>
    </p:extLst>
  </p:cSld>
  <p:clrMapOvr>
    <a:masterClrMapping/>
  </p:clrMapOvr>
  <p:transition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9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2021/2/25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702874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2021/2/25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2021/2/25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2021/2/25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2021/2/25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26" Type="http://schemas.openxmlformats.org/officeDocument/2006/relationships/slideLayout" Target="../slideLayouts/slideLayout37.xml"/><Relationship Id="rId39" Type="http://schemas.openxmlformats.org/officeDocument/2006/relationships/slideLayout" Target="../slideLayouts/slideLayout50.xml"/><Relationship Id="rId3" Type="http://schemas.openxmlformats.org/officeDocument/2006/relationships/slideLayout" Target="../slideLayouts/slideLayout14.xml"/><Relationship Id="rId21" Type="http://schemas.openxmlformats.org/officeDocument/2006/relationships/slideLayout" Target="../slideLayouts/slideLayout32.xml"/><Relationship Id="rId34" Type="http://schemas.openxmlformats.org/officeDocument/2006/relationships/slideLayout" Target="../slideLayouts/slideLayout45.xml"/><Relationship Id="rId42" Type="http://schemas.openxmlformats.org/officeDocument/2006/relationships/theme" Target="../theme/theme2.xml"/><Relationship Id="rId47" Type="http://schemas.openxmlformats.org/officeDocument/2006/relationships/tags" Target="../tags/tag5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5" Type="http://schemas.openxmlformats.org/officeDocument/2006/relationships/slideLayout" Target="../slideLayouts/slideLayout36.xml"/><Relationship Id="rId33" Type="http://schemas.openxmlformats.org/officeDocument/2006/relationships/slideLayout" Target="../slideLayouts/slideLayout44.xml"/><Relationship Id="rId38" Type="http://schemas.openxmlformats.org/officeDocument/2006/relationships/slideLayout" Target="../slideLayouts/slideLayout49.xml"/><Relationship Id="rId46" Type="http://schemas.openxmlformats.org/officeDocument/2006/relationships/tags" Target="../tags/tag4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slideLayout" Target="../slideLayouts/slideLayout31.xml"/><Relationship Id="rId29" Type="http://schemas.openxmlformats.org/officeDocument/2006/relationships/slideLayout" Target="../slideLayouts/slideLayout40.xml"/><Relationship Id="rId41" Type="http://schemas.openxmlformats.org/officeDocument/2006/relationships/slideLayout" Target="../slideLayouts/slideLayout5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24" Type="http://schemas.openxmlformats.org/officeDocument/2006/relationships/slideLayout" Target="../slideLayouts/slideLayout35.xml"/><Relationship Id="rId32" Type="http://schemas.openxmlformats.org/officeDocument/2006/relationships/slideLayout" Target="../slideLayouts/slideLayout43.xml"/><Relationship Id="rId37" Type="http://schemas.openxmlformats.org/officeDocument/2006/relationships/slideLayout" Target="../slideLayouts/slideLayout48.xml"/><Relationship Id="rId40" Type="http://schemas.openxmlformats.org/officeDocument/2006/relationships/slideLayout" Target="../slideLayouts/slideLayout51.xml"/><Relationship Id="rId45" Type="http://schemas.openxmlformats.org/officeDocument/2006/relationships/tags" Target="../tags/tag3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23" Type="http://schemas.openxmlformats.org/officeDocument/2006/relationships/slideLayout" Target="../slideLayouts/slideLayout34.xml"/><Relationship Id="rId28" Type="http://schemas.openxmlformats.org/officeDocument/2006/relationships/slideLayout" Target="../slideLayouts/slideLayout39.xml"/><Relationship Id="rId36" Type="http://schemas.openxmlformats.org/officeDocument/2006/relationships/slideLayout" Target="../slideLayouts/slideLayout47.xml"/><Relationship Id="rId10" Type="http://schemas.openxmlformats.org/officeDocument/2006/relationships/slideLayout" Target="../slideLayouts/slideLayout21.xml"/><Relationship Id="rId19" Type="http://schemas.openxmlformats.org/officeDocument/2006/relationships/slideLayout" Target="../slideLayouts/slideLayout30.xml"/><Relationship Id="rId31" Type="http://schemas.openxmlformats.org/officeDocument/2006/relationships/slideLayout" Target="../slideLayouts/slideLayout42.xml"/><Relationship Id="rId44" Type="http://schemas.openxmlformats.org/officeDocument/2006/relationships/tags" Target="../tags/tag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Relationship Id="rId22" Type="http://schemas.openxmlformats.org/officeDocument/2006/relationships/slideLayout" Target="../slideLayouts/slideLayout33.xml"/><Relationship Id="rId27" Type="http://schemas.openxmlformats.org/officeDocument/2006/relationships/slideLayout" Target="../slideLayouts/slideLayout38.xml"/><Relationship Id="rId30" Type="http://schemas.openxmlformats.org/officeDocument/2006/relationships/slideLayout" Target="../slideLayouts/slideLayout41.xml"/><Relationship Id="rId35" Type="http://schemas.openxmlformats.org/officeDocument/2006/relationships/slideLayout" Target="../slideLayouts/slideLayout46.xml"/><Relationship Id="rId43" Type="http://schemas.openxmlformats.org/officeDocument/2006/relationships/tags" Target="../tags/tag1.xml"/><Relationship Id="rId48" Type="http://schemas.openxmlformats.org/officeDocument/2006/relationships/tags" Target="../tags/tag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2021/2/25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44"/>
            </p:custDataLst>
          </p:nvPr>
        </p:nvSpPr>
        <p:spPr>
          <a:xfrm>
            <a:off x="608305" y="608372"/>
            <a:ext cx="10967486" cy="705568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45"/>
            </p:custDataLst>
          </p:nvPr>
        </p:nvSpPr>
        <p:spPr>
          <a:xfrm>
            <a:off x="608305" y="1490331"/>
            <a:ext cx="10967486" cy="4758979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46"/>
            </p:custDataLst>
          </p:nvPr>
        </p:nvSpPr>
        <p:spPr>
          <a:xfrm>
            <a:off x="611904" y="6314107"/>
            <a:ext cx="2699578" cy="3167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defTabSz="1219200"/>
            <a:fld id="{760FBDFE-C587-4B4C-A407-44438C67B59E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 defTabSz="1219200"/>
              <a:t>2021/2/25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47"/>
            </p:custDataLst>
          </p:nvPr>
        </p:nvSpPr>
        <p:spPr>
          <a:xfrm>
            <a:off x="4115358" y="6314107"/>
            <a:ext cx="3959381" cy="3167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defTabSz="1219200"/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48"/>
            </p:custDataLst>
          </p:nvPr>
        </p:nvSpPr>
        <p:spPr>
          <a:xfrm>
            <a:off x="8876213" y="6314107"/>
            <a:ext cx="2699578" cy="3167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defTabSz="1219200"/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 defTabSz="1219200"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custDataLst>
      <p:tags r:id="rId43"/>
    </p:custDataLst>
    <p:extLst>
      <p:ext uri="{BB962C8B-B14F-4D97-AF65-F5344CB8AC3E}">
        <p14:creationId xmlns:p14="http://schemas.microsoft.com/office/powerpoint/2010/main" val="2297900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  <p:sldLayoutId id="2147483691" r:id="rId31"/>
    <p:sldLayoutId id="2147483692" r:id="rId32"/>
    <p:sldLayoutId id="2147483693" r:id="rId33"/>
    <p:sldLayoutId id="2147483694" r:id="rId34"/>
    <p:sldLayoutId id="2147483695" r:id="rId35"/>
    <p:sldLayoutId id="2147483696" r:id="rId36"/>
    <p:sldLayoutId id="2147483697" r:id="rId37"/>
    <p:sldLayoutId id="2147483698" r:id="rId38"/>
    <p:sldLayoutId id="2147483699" r:id="rId39"/>
    <p:sldLayoutId id="2147483700" r:id="rId40"/>
    <p:sldLayoutId id="2147483701" r:id="rId41"/>
  </p:sldLayoutIdLst>
  <p:transition/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6765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396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16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36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56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36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56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76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96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3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3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3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40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4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4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4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4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49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50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5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5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6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1523174" y="2500523"/>
            <a:ext cx="9144064" cy="1846231"/>
            <a:chOff x="1523174" y="2501100"/>
            <a:chExt cx="9144064" cy="1846659"/>
          </a:xfrm>
        </p:grpSpPr>
        <p:sp>
          <p:nvSpPr>
            <p:cNvPr id="2" name="文本框 5"/>
            <p:cNvSpPr txBox="1"/>
            <p:nvPr/>
          </p:nvSpPr>
          <p:spPr>
            <a:xfrm>
              <a:off x="1951802" y="2501100"/>
              <a:ext cx="8406064" cy="18466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sz="4400" b="1" spc="200">
                  <a:solidFill>
                    <a:srgbClr val="1BB18D"/>
                  </a:solidFill>
                  <a:latin typeface="微软雅黑" panose="020B0503020204020204" pitchFamily="34" charset="-122"/>
                </a:rPr>
                <a:t>第 </a:t>
              </a:r>
              <a:r>
                <a:rPr lang="en-US" altLang="zh-CN" sz="4400" b="1" spc="200" smtClean="0">
                  <a:solidFill>
                    <a:srgbClr val="1BB18D"/>
                  </a:solidFill>
                  <a:latin typeface="微软雅黑" panose="020B0503020204020204" pitchFamily="34" charset="-122"/>
                </a:rPr>
                <a:t>19 </a:t>
              </a:r>
              <a:r>
                <a:rPr lang="zh-CN" altLang="en-US" sz="4400" b="1" spc="200" smtClean="0">
                  <a:solidFill>
                    <a:srgbClr val="1BB18D"/>
                  </a:solidFill>
                  <a:latin typeface="微软雅黑" panose="020B0503020204020204" pitchFamily="34" charset="-122"/>
                </a:rPr>
                <a:t>课时</a:t>
              </a:r>
              <a:endParaRPr lang="en-US" altLang="zh-CN" sz="4400" b="1" spc="200" smtClean="0">
                <a:solidFill>
                  <a:srgbClr val="1BB18D"/>
                </a:solidFill>
                <a:latin typeface="微软雅黑" panose="020B0503020204020204" pitchFamily="34" charset="-122"/>
              </a:endParaRPr>
            </a:p>
            <a:p>
              <a:pPr algn="ctr">
                <a:lnSpc>
                  <a:spcPct val="150000"/>
                </a:lnSpc>
                <a:defRPr/>
              </a:pPr>
              <a:r>
                <a:rPr lang="zh-CN" altLang="en-US" sz="3200" spc="200" smtClean="0">
                  <a:solidFill>
                    <a:srgbClr val="000000"/>
                  </a:solidFill>
                  <a:latin typeface="微软雅黑" panose="020B0503020204020204" pitchFamily="34" charset="-122"/>
                </a:rPr>
                <a:t>电与磁</a:t>
              </a:r>
            </a:p>
          </p:txBody>
        </p:sp>
        <p:cxnSp>
          <p:nvCxnSpPr>
            <p:cNvPr id="3" name="直接连接符 2"/>
            <p:cNvCxnSpPr/>
            <p:nvPr/>
          </p:nvCxnSpPr>
          <p:spPr>
            <a:xfrm>
              <a:off x="1523174" y="3501232"/>
              <a:ext cx="9144064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11043249"/>
      </p:ext>
    </p:extLst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951670" y="500721"/>
            <a:ext cx="10787138" cy="618487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>
                <a:solidFill>
                  <a:srgbClr val="000000"/>
                </a:solidFill>
              </a:rPr>
              <a:t>3.</a:t>
            </a:r>
            <a:r>
              <a:rPr lang="en-US" altLang="zh-CN" sz="2400" b="1" smtClean="0">
                <a:solidFill>
                  <a:srgbClr val="000000"/>
                </a:solidFill>
              </a:rPr>
              <a:t>【</a:t>
            </a:r>
            <a:r>
              <a:rPr lang="zh-CN" altLang="en-US" sz="2400" b="1" smtClean="0">
                <a:solidFill>
                  <a:srgbClr val="000000"/>
                </a:solidFill>
              </a:rPr>
              <a:t>不定项</a:t>
            </a:r>
            <a:r>
              <a:rPr lang="en-US" altLang="zh-CN" sz="2400" b="1" smtClean="0">
                <a:solidFill>
                  <a:srgbClr val="000000"/>
                </a:solidFill>
              </a:rPr>
              <a:t>】</a:t>
            </a:r>
            <a:r>
              <a:rPr lang="en-US" sz="2400" smtClean="0">
                <a:solidFill>
                  <a:srgbClr val="18B48F"/>
                </a:solidFill>
              </a:rPr>
              <a:t>[2020</a:t>
            </a:r>
            <a:r>
              <a:rPr lang="en-US" altLang="zh-CN" sz="2400" smtClean="0">
                <a:solidFill>
                  <a:srgbClr val="18B48F"/>
                </a:solidFill>
              </a:rPr>
              <a:t>·</a:t>
            </a:r>
            <a:r>
              <a:rPr lang="zh-CN" altLang="en-US" sz="2400" smtClean="0">
                <a:solidFill>
                  <a:srgbClr val="18B48F"/>
                </a:solidFill>
              </a:rPr>
              <a:t>北京</a:t>
            </a:r>
            <a:r>
              <a:rPr lang="en-US" sz="2400" smtClean="0">
                <a:solidFill>
                  <a:srgbClr val="18B48F"/>
                </a:solidFill>
              </a:rPr>
              <a:t>]</a:t>
            </a:r>
            <a:r>
              <a:rPr lang="zh-CN" altLang="en-US" sz="2400" smtClean="0">
                <a:solidFill>
                  <a:srgbClr val="000000"/>
                </a:solidFill>
              </a:rPr>
              <a:t>某同学探究“磁体周围的磁场情况”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将一根条形磁体放在水平桌面上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在它周围放置一些小磁针</a:t>
            </a:r>
            <a:r>
              <a:rPr lang="en-US" sz="2400" smtClean="0">
                <a:solidFill>
                  <a:srgbClr val="000000"/>
                </a:solidFill>
              </a:rPr>
              <a:t>(</a:t>
            </a:r>
            <a:r>
              <a:rPr lang="zh-CN" altLang="en-US" sz="2400" smtClean="0">
                <a:solidFill>
                  <a:srgbClr val="000000"/>
                </a:solidFill>
              </a:rPr>
              <a:t>涂灰端为</a:t>
            </a:r>
            <a:r>
              <a:rPr lang="en-US" sz="2400" smtClean="0">
                <a:solidFill>
                  <a:srgbClr val="000000"/>
                </a:solidFill>
              </a:rPr>
              <a:t>N</a:t>
            </a:r>
            <a:r>
              <a:rPr lang="zh-CN" altLang="en-US" sz="2400" smtClean="0">
                <a:solidFill>
                  <a:srgbClr val="000000"/>
                </a:solidFill>
              </a:rPr>
              <a:t>极</a:t>
            </a:r>
            <a:r>
              <a:rPr lang="en-US" sz="2400" smtClean="0">
                <a:solidFill>
                  <a:srgbClr val="000000"/>
                </a:solidFill>
              </a:rPr>
              <a:t>),</a:t>
            </a:r>
            <a:r>
              <a:rPr lang="zh-CN" altLang="en-US" sz="2400" smtClean="0">
                <a:solidFill>
                  <a:srgbClr val="000000"/>
                </a:solidFill>
              </a:rPr>
              <a:t>小磁针的指向情况如图</a:t>
            </a:r>
            <a:r>
              <a:rPr lang="en-US" sz="2400" smtClean="0">
                <a:solidFill>
                  <a:srgbClr val="000000"/>
                </a:solidFill>
              </a:rPr>
              <a:t>19-4</a:t>
            </a:r>
            <a:r>
              <a:rPr lang="zh-CN" altLang="en-US" sz="2400" smtClean="0">
                <a:solidFill>
                  <a:srgbClr val="000000"/>
                </a:solidFill>
              </a:rPr>
              <a:t>甲所示</a:t>
            </a:r>
            <a:r>
              <a:rPr lang="en-US" sz="2400" smtClean="0">
                <a:solidFill>
                  <a:srgbClr val="000000"/>
                </a:solidFill>
              </a:rPr>
              <a:t>;</a:t>
            </a:r>
            <a:r>
              <a:rPr lang="zh-CN" altLang="en-US" sz="2400" smtClean="0">
                <a:solidFill>
                  <a:srgbClr val="000000"/>
                </a:solidFill>
              </a:rPr>
              <a:t>将小磁针拿掉之后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在条形磁体上面放一块有机玻璃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玻璃上均匀撒一层铁屑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轻轻敲打玻璃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可以看到铁屑的分布情况如图乙所示</a:t>
            </a:r>
            <a:r>
              <a:rPr lang="en-US" sz="2400" smtClean="0">
                <a:solidFill>
                  <a:srgbClr val="000000"/>
                </a:solidFill>
              </a:rPr>
              <a:t>;</a:t>
            </a:r>
            <a:r>
              <a:rPr lang="zh-CN" altLang="en-US" sz="2400" smtClean="0">
                <a:solidFill>
                  <a:srgbClr val="000000"/>
                </a:solidFill>
              </a:rPr>
              <a:t>根据图甲和图乙所示的实验现象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用磁感线描述条形磁体周围的磁场情况如图丙所示。下列说法正确的是</a:t>
            </a:r>
            <a:r>
              <a:rPr lang="en-US" sz="2400" smtClean="0">
                <a:solidFill>
                  <a:srgbClr val="000000"/>
                </a:solidFill>
              </a:rPr>
              <a:t>	(</a:t>
            </a:r>
            <a:r>
              <a:rPr lang="zh-CN" altLang="en-US" sz="2400" i="1" smtClean="0">
                <a:solidFill>
                  <a:srgbClr val="000000"/>
                </a:solidFill>
              </a:rPr>
              <a:t>　　</a:t>
            </a:r>
            <a:r>
              <a:rPr lang="en-US" sz="2400" smtClean="0">
                <a:solidFill>
                  <a:srgbClr val="000000"/>
                </a:solidFill>
              </a:rPr>
              <a:t>)</a:t>
            </a:r>
            <a:endParaRPr lang="zh-CN" altLang="en-US" sz="2400" smtClean="0">
              <a:solidFill>
                <a:srgbClr val="00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400" smtClean="0">
                <a:solidFill>
                  <a:srgbClr val="000000"/>
                </a:solidFill>
              </a:rPr>
              <a:t>A.</a:t>
            </a:r>
            <a:r>
              <a:rPr lang="zh-CN" altLang="en-US" sz="2400" smtClean="0">
                <a:solidFill>
                  <a:srgbClr val="000000"/>
                </a:solidFill>
              </a:rPr>
              <a:t>图甲所示的实验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探究的是条形磁体周</a:t>
            </a:r>
            <a:endParaRPr lang="en-US" altLang="zh-CN" sz="2400" smtClean="0">
              <a:solidFill>
                <a:srgbClr val="000000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en-US" sz="2400" smtClean="0">
                <a:solidFill>
                  <a:srgbClr val="000000"/>
                </a:solidFill>
              </a:rPr>
              <a:t>围的磁场方向特点</a:t>
            </a:r>
          </a:p>
          <a:p>
            <a:pPr>
              <a:lnSpc>
                <a:spcPct val="150000"/>
              </a:lnSpc>
            </a:pPr>
            <a:r>
              <a:rPr lang="en-US" sz="2400" smtClean="0">
                <a:solidFill>
                  <a:srgbClr val="000000"/>
                </a:solidFill>
              </a:rPr>
              <a:t>B.</a:t>
            </a:r>
            <a:r>
              <a:rPr lang="zh-CN" altLang="en-US" sz="2400" smtClean="0">
                <a:solidFill>
                  <a:srgbClr val="000000"/>
                </a:solidFill>
              </a:rPr>
              <a:t>图乙所示的实验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探究的是条形磁体周围的磁场分布特点</a:t>
            </a:r>
          </a:p>
          <a:p>
            <a:pPr>
              <a:lnSpc>
                <a:spcPct val="150000"/>
              </a:lnSpc>
            </a:pPr>
            <a:r>
              <a:rPr lang="en-US" sz="2400" smtClean="0">
                <a:solidFill>
                  <a:srgbClr val="000000"/>
                </a:solidFill>
              </a:rPr>
              <a:t>C.</a:t>
            </a:r>
            <a:r>
              <a:rPr lang="zh-CN" altLang="en-US" sz="2400" smtClean="0">
                <a:solidFill>
                  <a:srgbClr val="000000"/>
                </a:solidFill>
              </a:rPr>
              <a:t>图丙所示的条形磁体周围的磁感线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是人们为了描述磁场建立的物理模型</a:t>
            </a:r>
          </a:p>
          <a:p>
            <a:pPr>
              <a:lnSpc>
                <a:spcPct val="150000"/>
              </a:lnSpc>
            </a:pPr>
            <a:r>
              <a:rPr lang="en-US" sz="2400" smtClean="0">
                <a:solidFill>
                  <a:srgbClr val="000000"/>
                </a:solidFill>
              </a:rPr>
              <a:t>D.</a:t>
            </a:r>
            <a:r>
              <a:rPr lang="zh-CN" altLang="en-US" sz="2400" smtClean="0">
                <a:solidFill>
                  <a:srgbClr val="000000"/>
                </a:solidFill>
              </a:rPr>
              <a:t>由图丙可知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条形磁体周围的磁场是由磁感线组成的</a:t>
            </a:r>
            <a:endParaRPr lang="zh-CN" altLang="en-US" sz="2400">
              <a:solidFill>
                <a:srgbClr val="000000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8809852" y="4857431"/>
            <a:ext cx="110959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9200">
              <a:lnSpc>
                <a:spcPct val="150000"/>
              </a:lnSpc>
            </a:pPr>
            <a:r>
              <a:rPr lang="zh-CN" altLang="en-US" sz="2400" smtClean="0">
                <a:solidFill>
                  <a:srgbClr val="000000"/>
                </a:solidFill>
              </a:rPr>
              <a:t>图</a:t>
            </a:r>
            <a:r>
              <a:rPr lang="en-US" sz="2400" smtClean="0">
                <a:solidFill>
                  <a:srgbClr val="000000"/>
                </a:solidFill>
              </a:rPr>
              <a:t>19-4</a:t>
            </a:r>
            <a:endParaRPr lang="zh-CN" altLang="en-US" sz="2400" smtClean="0">
              <a:solidFill>
                <a:srgbClr val="000000"/>
              </a:solidFill>
            </a:endParaRPr>
          </a:p>
        </p:txBody>
      </p:sp>
      <p:pic>
        <p:nvPicPr>
          <p:cNvPr id="6" name="21NMWA-80.EPS" descr="id:2147503164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7023900" y="3286159"/>
            <a:ext cx="4484590" cy="1507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4574592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6"/>
          <p:cNvSpPr txBox="1">
            <a:spLocks noChangeArrowheads="1"/>
          </p:cNvSpPr>
          <p:nvPr/>
        </p:nvSpPr>
        <p:spPr bwMode="auto">
          <a:xfrm>
            <a:off x="951670" y="837647"/>
            <a:ext cx="10715700" cy="339590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/>
          <a:p>
            <a:pPr defTabSz="1219200">
              <a:lnSpc>
                <a:spcPct val="150000"/>
              </a:lnSpc>
            </a:pPr>
            <a:r>
              <a:rPr lang="en-US" altLang="zh-CN" sz="2400" smtClean="0">
                <a:solidFill>
                  <a:srgbClr val="A50021"/>
                </a:solidFill>
                <a:latin typeface="微软雅黑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zh-CN" altLang="en-US" sz="2400" smtClean="0">
                <a:solidFill>
                  <a:srgbClr val="A50021"/>
                </a:solidFill>
                <a:latin typeface="微软雅黑" panose="020B0503020204020204" pitchFamily="34" charset="-122"/>
                <a:cs typeface="Times New Roman" panose="02020603050405020304" pitchFamily="18" charset="0"/>
              </a:rPr>
              <a:t>答案</a:t>
            </a:r>
            <a:r>
              <a:rPr lang="en-US" altLang="zh-CN" sz="2400" smtClean="0">
                <a:solidFill>
                  <a:srgbClr val="A50021"/>
                </a:solidFill>
                <a:latin typeface="微软雅黑" panose="020B0503020204020204" pitchFamily="34" charset="-122"/>
                <a:cs typeface="Times New Roman" panose="02020603050405020304" pitchFamily="18" charset="0"/>
              </a:rPr>
              <a:t>]</a:t>
            </a:r>
            <a:r>
              <a:rPr lang="en-US" sz="2400" b="1" smtClean="0">
                <a:solidFill>
                  <a:srgbClr val="000000"/>
                </a:solidFill>
              </a:rPr>
              <a:t> </a:t>
            </a:r>
            <a:r>
              <a:rPr lang="en-US" sz="2400" smtClean="0">
                <a:solidFill>
                  <a:srgbClr val="A50021"/>
                </a:solidFill>
              </a:rPr>
              <a:t>ABC</a:t>
            </a:r>
            <a:r>
              <a:rPr lang="zh-CN" altLang="en-US" sz="2400" i="1" smtClean="0">
                <a:solidFill>
                  <a:srgbClr val="A50021"/>
                </a:solidFill>
              </a:rPr>
              <a:t>　</a:t>
            </a:r>
            <a:endParaRPr lang="en-US" altLang="zh-CN" sz="2400" i="1" smtClean="0">
              <a:solidFill>
                <a:srgbClr val="A50021"/>
              </a:solidFill>
            </a:endParaRPr>
          </a:p>
          <a:p>
            <a:pPr defTabSz="1219200">
              <a:lnSpc>
                <a:spcPct val="150000"/>
              </a:lnSpc>
            </a:pPr>
            <a:r>
              <a:rPr lang="en-US" sz="2400" smtClean="0">
                <a:solidFill>
                  <a:srgbClr val="A50021"/>
                </a:solidFill>
              </a:rPr>
              <a:t>[</a:t>
            </a:r>
            <a:r>
              <a:rPr lang="zh-CN" altLang="en-US" sz="2400" smtClean="0">
                <a:solidFill>
                  <a:srgbClr val="A50021"/>
                </a:solidFill>
              </a:rPr>
              <a:t>解析</a:t>
            </a:r>
            <a:r>
              <a:rPr lang="en-US" sz="2400" smtClean="0">
                <a:solidFill>
                  <a:srgbClr val="A50021"/>
                </a:solidFill>
              </a:rPr>
              <a:t>]</a:t>
            </a:r>
            <a:r>
              <a:rPr lang="zh-CN" altLang="en-US" sz="2400" smtClean="0">
                <a:solidFill>
                  <a:srgbClr val="A50021"/>
                </a:solidFill>
              </a:rPr>
              <a:t>题图甲中</a:t>
            </a:r>
            <a:r>
              <a:rPr lang="en-US" sz="2400" smtClean="0">
                <a:solidFill>
                  <a:srgbClr val="A50021"/>
                </a:solidFill>
              </a:rPr>
              <a:t>,</a:t>
            </a:r>
            <a:r>
              <a:rPr lang="zh-CN" altLang="en-US" sz="2400" smtClean="0">
                <a:solidFill>
                  <a:srgbClr val="A50021"/>
                </a:solidFill>
              </a:rPr>
              <a:t>条形磁体周围不同位置上放一些小磁针</a:t>
            </a:r>
            <a:r>
              <a:rPr lang="en-US" sz="2400" smtClean="0">
                <a:solidFill>
                  <a:srgbClr val="A50021"/>
                </a:solidFill>
              </a:rPr>
              <a:t>,</a:t>
            </a:r>
            <a:r>
              <a:rPr lang="zh-CN" altLang="en-US" sz="2400" smtClean="0">
                <a:solidFill>
                  <a:srgbClr val="A50021"/>
                </a:solidFill>
              </a:rPr>
              <a:t>小磁针</a:t>
            </a:r>
            <a:r>
              <a:rPr lang="en-US" sz="2400" smtClean="0">
                <a:solidFill>
                  <a:srgbClr val="A50021"/>
                </a:solidFill>
              </a:rPr>
              <a:t>N</a:t>
            </a:r>
            <a:r>
              <a:rPr lang="zh-CN" altLang="en-US" sz="2400" smtClean="0">
                <a:solidFill>
                  <a:srgbClr val="A50021"/>
                </a:solidFill>
              </a:rPr>
              <a:t>极所指的方向不同</a:t>
            </a:r>
            <a:r>
              <a:rPr lang="en-US" sz="2400" smtClean="0">
                <a:solidFill>
                  <a:srgbClr val="A50021"/>
                </a:solidFill>
              </a:rPr>
              <a:t>,</a:t>
            </a:r>
            <a:r>
              <a:rPr lang="zh-CN" altLang="en-US" sz="2400" smtClean="0">
                <a:solidFill>
                  <a:srgbClr val="A50021"/>
                </a:solidFill>
              </a:rPr>
              <a:t>可以探究条形磁体周围的磁场方向特点</a:t>
            </a:r>
            <a:r>
              <a:rPr lang="en-US" sz="2400" smtClean="0">
                <a:solidFill>
                  <a:srgbClr val="A50021"/>
                </a:solidFill>
              </a:rPr>
              <a:t>,</a:t>
            </a:r>
            <a:r>
              <a:rPr lang="zh-CN" altLang="en-US" sz="2400" smtClean="0">
                <a:solidFill>
                  <a:srgbClr val="A50021"/>
                </a:solidFill>
              </a:rPr>
              <a:t>故</a:t>
            </a:r>
            <a:r>
              <a:rPr lang="en-US" sz="2400" smtClean="0">
                <a:solidFill>
                  <a:srgbClr val="A50021"/>
                </a:solidFill>
              </a:rPr>
              <a:t>A</a:t>
            </a:r>
            <a:r>
              <a:rPr lang="zh-CN" altLang="en-US" sz="2400" smtClean="0">
                <a:solidFill>
                  <a:srgbClr val="A50021"/>
                </a:solidFill>
              </a:rPr>
              <a:t>正确</a:t>
            </a:r>
            <a:r>
              <a:rPr lang="en-US" sz="2400" smtClean="0">
                <a:solidFill>
                  <a:srgbClr val="A50021"/>
                </a:solidFill>
              </a:rPr>
              <a:t>;</a:t>
            </a:r>
            <a:r>
              <a:rPr lang="zh-CN" altLang="en-US" sz="2400" smtClean="0">
                <a:solidFill>
                  <a:srgbClr val="A50021"/>
                </a:solidFill>
              </a:rPr>
              <a:t>题图乙中</a:t>
            </a:r>
            <a:r>
              <a:rPr lang="en-US" sz="2400" smtClean="0">
                <a:solidFill>
                  <a:srgbClr val="A50021"/>
                </a:solidFill>
              </a:rPr>
              <a:t>,</a:t>
            </a:r>
            <a:r>
              <a:rPr lang="zh-CN" altLang="en-US" sz="2400" smtClean="0">
                <a:solidFill>
                  <a:srgbClr val="A50021"/>
                </a:solidFill>
              </a:rPr>
              <a:t>利用撒在条形磁体周围的铁屑可以判断该磁体周围磁场的分布特点</a:t>
            </a:r>
            <a:r>
              <a:rPr lang="en-US" sz="2400" smtClean="0">
                <a:solidFill>
                  <a:srgbClr val="A50021"/>
                </a:solidFill>
              </a:rPr>
              <a:t>,</a:t>
            </a:r>
            <a:r>
              <a:rPr lang="zh-CN" altLang="en-US" sz="2400" smtClean="0">
                <a:solidFill>
                  <a:srgbClr val="A50021"/>
                </a:solidFill>
              </a:rPr>
              <a:t>故</a:t>
            </a:r>
            <a:r>
              <a:rPr lang="en-US" sz="2400" smtClean="0">
                <a:solidFill>
                  <a:srgbClr val="A50021"/>
                </a:solidFill>
              </a:rPr>
              <a:t>B</a:t>
            </a:r>
            <a:r>
              <a:rPr lang="zh-CN" altLang="en-US" sz="2400" smtClean="0">
                <a:solidFill>
                  <a:srgbClr val="A50021"/>
                </a:solidFill>
              </a:rPr>
              <a:t>正确</a:t>
            </a:r>
            <a:r>
              <a:rPr lang="en-US" sz="2400" smtClean="0">
                <a:solidFill>
                  <a:srgbClr val="A50021"/>
                </a:solidFill>
              </a:rPr>
              <a:t>;</a:t>
            </a:r>
            <a:r>
              <a:rPr lang="zh-CN" altLang="en-US" sz="2400" smtClean="0">
                <a:solidFill>
                  <a:srgbClr val="A50021"/>
                </a:solidFill>
              </a:rPr>
              <a:t>题图丙中条形磁体周围的磁感线</a:t>
            </a:r>
            <a:r>
              <a:rPr lang="en-US" sz="2400" smtClean="0">
                <a:solidFill>
                  <a:srgbClr val="A50021"/>
                </a:solidFill>
              </a:rPr>
              <a:t>,</a:t>
            </a:r>
            <a:r>
              <a:rPr lang="zh-CN" altLang="en-US" sz="2400" smtClean="0">
                <a:solidFill>
                  <a:srgbClr val="A50021"/>
                </a:solidFill>
              </a:rPr>
              <a:t>是人们利用建模的方法画出来的并不真实存在的曲线</a:t>
            </a:r>
            <a:r>
              <a:rPr lang="en-US" sz="2400" smtClean="0">
                <a:solidFill>
                  <a:srgbClr val="A50021"/>
                </a:solidFill>
              </a:rPr>
              <a:t>,</a:t>
            </a:r>
            <a:r>
              <a:rPr lang="zh-CN" altLang="en-US" sz="2400" smtClean="0">
                <a:solidFill>
                  <a:srgbClr val="A50021"/>
                </a:solidFill>
              </a:rPr>
              <a:t>故</a:t>
            </a:r>
            <a:r>
              <a:rPr lang="en-US" sz="2400" smtClean="0">
                <a:solidFill>
                  <a:srgbClr val="A50021"/>
                </a:solidFill>
              </a:rPr>
              <a:t>C</a:t>
            </a:r>
            <a:r>
              <a:rPr lang="zh-CN" altLang="en-US" sz="2400" smtClean="0">
                <a:solidFill>
                  <a:srgbClr val="A50021"/>
                </a:solidFill>
              </a:rPr>
              <a:t>正确</a:t>
            </a:r>
            <a:r>
              <a:rPr lang="en-US" sz="2400" smtClean="0">
                <a:solidFill>
                  <a:srgbClr val="A50021"/>
                </a:solidFill>
              </a:rPr>
              <a:t>;</a:t>
            </a:r>
            <a:r>
              <a:rPr lang="zh-CN" altLang="en-US" sz="2400" smtClean="0">
                <a:solidFill>
                  <a:srgbClr val="A50021"/>
                </a:solidFill>
              </a:rPr>
              <a:t>磁场是一种物质</a:t>
            </a:r>
            <a:r>
              <a:rPr lang="en-US" sz="2400" smtClean="0">
                <a:solidFill>
                  <a:srgbClr val="A50021"/>
                </a:solidFill>
              </a:rPr>
              <a:t>,</a:t>
            </a:r>
            <a:r>
              <a:rPr lang="zh-CN" altLang="en-US" sz="2400" smtClean="0">
                <a:solidFill>
                  <a:srgbClr val="A50021"/>
                </a:solidFill>
              </a:rPr>
              <a:t>为了描述磁场的分布引入了磁感线</a:t>
            </a:r>
            <a:r>
              <a:rPr lang="en-US" sz="2400" smtClean="0">
                <a:solidFill>
                  <a:srgbClr val="A50021"/>
                </a:solidFill>
              </a:rPr>
              <a:t>,</a:t>
            </a:r>
            <a:r>
              <a:rPr lang="zh-CN" altLang="en-US" sz="2400" smtClean="0">
                <a:solidFill>
                  <a:srgbClr val="A50021"/>
                </a:solidFill>
              </a:rPr>
              <a:t>磁感线其实不存在</a:t>
            </a:r>
            <a:r>
              <a:rPr lang="en-US" sz="2400" smtClean="0">
                <a:solidFill>
                  <a:srgbClr val="A50021"/>
                </a:solidFill>
              </a:rPr>
              <a:t>,</a:t>
            </a:r>
            <a:r>
              <a:rPr lang="zh-CN" altLang="en-US" sz="2400" smtClean="0">
                <a:solidFill>
                  <a:srgbClr val="A50021"/>
                </a:solidFill>
              </a:rPr>
              <a:t>故</a:t>
            </a:r>
            <a:r>
              <a:rPr lang="en-US" sz="2400" smtClean="0">
                <a:solidFill>
                  <a:srgbClr val="A50021"/>
                </a:solidFill>
              </a:rPr>
              <a:t>D</a:t>
            </a:r>
            <a:r>
              <a:rPr lang="zh-CN" altLang="en-US" sz="2400" smtClean="0">
                <a:solidFill>
                  <a:srgbClr val="A50021"/>
                </a:solidFill>
              </a:rPr>
              <a:t>错误。</a:t>
            </a:r>
            <a:endParaRPr lang="zh-CN" altLang="en-US" sz="2400">
              <a:solidFill>
                <a:srgbClr val="A5002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567653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6"/>
          <p:cNvSpPr txBox="1">
            <a:spLocks noChangeArrowheads="1"/>
          </p:cNvSpPr>
          <p:nvPr/>
        </p:nvSpPr>
        <p:spPr bwMode="auto">
          <a:xfrm>
            <a:off x="951670" y="643563"/>
            <a:ext cx="10715700" cy="71903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800" b="1" spc="150" smtClean="0">
                <a:solidFill>
                  <a:srgbClr val="1CB691"/>
                </a:solidFill>
                <a:latin typeface="微软雅黑" panose="020B0503020204020204" pitchFamily="34" charset="-122"/>
              </a:rPr>
              <a:t>重难二　电流的磁场</a:t>
            </a:r>
          </a:p>
        </p:txBody>
      </p:sp>
      <p:sp>
        <p:nvSpPr>
          <p:cNvPr id="3" name="矩形 2"/>
          <p:cNvSpPr/>
          <p:nvPr/>
        </p:nvSpPr>
        <p:spPr>
          <a:xfrm>
            <a:off x="951670" y="1286356"/>
            <a:ext cx="10715700" cy="230779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>
                <a:solidFill>
                  <a:srgbClr val="000000"/>
                </a:solidFill>
              </a:rPr>
              <a:t>4. </a:t>
            </a:r>
            <a:r>
              <a:rPr lang="en-US" sz="2400" smtClean="0">
                <a:solidFill>
                  <a:srgbClr val="18B48F"/>
                </a:solidFill>
              </a:rPr>
              <a:t>[2020</a:t>
            </a:r>
            <a:r>
              <a:rPr lang="en-US" altLang="zh-CN" sz="2400" smtClean="0">
                <a:solidFill>
                  <a:srgbClr val="18B48F"/>
                </a:solidFill>
              </a:rPr>
              <a:t>·</a:t>
            </a:r>
            <a:r>
              <a:rPr lang="zh-CN" altLang="en-US" sz="2400" smtClean="0">
                <a:solidFill>
                  <a:srgbClr val="18B48F"/>
                </a:solidFill>
              </a:rPr>
              <a:t>江西模拟</a:t>
            </a:r>
            <a:r>
              <a:rPr lang="en-US" sz="2400" smtClean="0">
                <a:solidFill>
                  <a:srgbClr val="18B48F"/>
                </a:solidFill>
              </a:rPr>
              <a:t>]</a:t>
            </a:r>
            <a:r>
              <a:rPr lang="zh-CN" altLang="en-US" sz="2400" smtClean="0">
                <a:solidFill>
                  <a:srgbClr val="000000"/>
                </a:solidFill>
              </a:rPr>
              <a:t>如图</a:t>
            </a:r>
            <a:r>
              <a:rPr lang="en-US" sz="2400" smtClean="0">
                <a:solidFill>
                  <a:srgbClr val="000000"/>
                </a:solidFill>
              </a:rPr>
              <a:t>19-5</a:t>
            </a:r>
            <a:r>
              <a:rPr lang="zh-CN" altLang="en-US" sz="2400" smtClean="0">
                <a:solidFill>
                  <a:srgbClr val="000000"/>
                </a:solidFill>
              </a:rPr>
              <a:t>甲、乙、丙所示为奥斯特实验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实验说明了通电导体周围存在磁场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同时也说明了磁场方向与</a:t>
            </a:r>
            <a:r>
              <a:rPr lang="zh-CN" altLang="en-US" sz="2400" i="1" u="sng" smtClean="0">
                <a:solidFill>
                  <a:srgbClr val="000000"/>
                </a:solidFill>
              </a:rPr>
              <a:t>　      　　　</a:t>
            </a:r>
            <a:r>
              <a:rPr lang="zh-CN" altLang="en-US" sz="2400" smtClean="0">
                <a:solidFill>
                  <a:srgbClr val="000000"/>
                </a:solidFill>
              </a:rPr>
              <a:t>有关</a:t>
            </a:r>
            <a:r>
              <a:rPr lang="en-US" sz="2400" smtClean="0">
                <a:solidFill>
                  <a:srgbClr val="000000"/>
                </a:solidFill>
              </a:rPr>
              <a:t>;</a:t>
            </a:r>
            <a:r>
              <a:rPr lang="zh-CN" altLang="en-US" sz="2400" smtClean="0">
                <a:solidFill>
                  <a:srgbClr val="000000"/>
                </a:solidFill>
              </a:rPr>
              <a:t>如果条形磁铁的磁性弱了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如图丁所示的方式利用电流来使它增强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则根据图中电源正、负极可知条形磁铁的</a:t>
            </a:r>
            <a:r>
              <a:rPr lang="zh-CN" altLang="en-US" sz="2400" i="1" u="sng" smtClean="0">
                <a:solidFill>
                  <a:srgbClr val="000000"/>
                </a:solidFill>
              </a:rPr>
              <a:t>　　　　</a:t>
            </a:r>
            <a:r>
              <a:rPr lang="en-US" sz="2400" smtClean="0">
                <a:solidFill>
                  <a:srgbClr val="000000"/>
                </a:solidFill>
              </a:rPr>
              <a:t>(</a:t>
            </a:r>
            <a:r>
              <a:rPr lang="zh-CN" altLang="en-US" sz="2400" smtClean="0">
                <a:solidFill>
                  <a:srgbClr val="000000"/>
                </a:solidFill>
              </a:rPr>
              <a:t>选填“左”或“右”</a:t>
            </a:r>
            <a:r>
              <a:rPr lang="en-US" sz="2400" smtClean="0">
                <a:solidFill>
                  <a:srgbClr val="000000"/>
                </a:solidFill>
              </a:rPr>
              <a:t>)</a:t>
            </a:r>
            <a:r>
              <a:rPr lang="zh-CN" altLang="en-US" sz="2400" smtClean="0">
                <a:solidFill>
                  <a:srgbClr val="000000"/>
                </a:solidFill>
              </a:rPr>
              <a:t>端为</a:t>
            </a:r>
            <a:r>
              <a:rPr lang="en-US" sz="2400" smtClean="0">
                <a:solidFill>
                  <a:srgbClr val="000000"/>
                </a:solidFill>
              </a:rPr>
              <a:t>N</a:t>
            </a:r>
            <a:r>
              <a:rPr lang="zh-CN" altLang="en-US" sz="2400" smtClean="0">
                <a:solidFill>
                  <a:srgbClr val="000000"/>
                </a:solidFill>
              </a:rPr>
              <a:t>极。</a:t>
            </a:r>
            <a:r>
              <a:rPr lang="en-US" sz="2400" smtClean="0">
                <a:solidFill>
                  <a:srgbClr val="000000"/>
                </a:solidFill>
              </a:rPr>
              <a:t> </a:t>
            </a:r>
            <a:endParaRPr lang="zh-CN" altLang="en-US" sz="2400">
              <a:solidFill>
                <a:srgbClr val="000000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5166514" y="5285959"/>
            <a:ext cx="11095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9200"/>
            <a:r>
              <a:rPr lang="zh-CN" altLang="en-US" sz="2400" smtClean="0">
                <a:solidFill>
                  <a:srgbClr val="000000"/>
                </a:solidFill>
              </a:rPr>
              <a:t>图</a:t>
            </a:r>
            <a:r>
              <a:rPr lang="en-US" sz="2400" smtClean="0">
                <a:solidFill>
                  <a:srgbClr val="000000"/>
                </a:solidFill>
              </a:rPr>
              <a:t>19-5</a:t>
            </a:r>
            <a:endParaRPr lang="zh-CN" altLang="en-US" sz="2400">
              <a:solidFill>
                <a:srgbClr val="000000"/>
              </a:solidFill>
            </a:endParaRPr>
          </a:p>
        </p:txBody>
      </p:sp>
      <p:pic>
        <p:nvPicPr>
          <p:cNvPr id="9" name="21JFA74.EPS" descr="id:2147503178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2380430" y="3643264"/>
            <a:ext cx="5200856" cy="1537392"/>
          </a:xfrm>
          <a:prstGeom prst="rect">
            <a:avLst/>
          </a:prstGeom>
        </p:spPr>
      </p:pic>
      <p:pic>
        <p:nvPicPr>
          <p:cNvPr id="10" name="21JFA75.EPS" descr="id:2147503185;FounderCES"/>
          <p:cNvPicPr/>
          <p:nvPr/>
        </p:nvPicPr>
        <p:blipFill>
          <a:blip r:embed="rId3"/>
          <a:stretch>
            <a:fillRect/>
          </a:stretch>
        </p:blipFill>
        <p:spPr>
          <a:xfrm>
            <a:off x="7952594" y="3786107"/>
            <a:ext cx="1714512" cy="1357008"/>
          </a:xfrm>
          <a:prstGeom prst="rect">
            <a:avLst/>
          </a:prstGeom>
        </p:spPr>
      </p:pic>
      <p:sp>
        <p:nvSpPr>
          <p:cNvPr id="11" name="Rectangle 14"/>
          <p:cNvSpPr>
            <a:spLocks noChangeArrowheads="1"/>
          </p:cNvSpPr>
          <p:nvPr/>
        </p:nvSpPr>
        <p:spPr bwMode="auto">
          <a:xfrm>
            <a:off x="6809586" y="1857728"/>
            <a:ext cx="1415772" cy="46155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defTabSz="1219200"/>
            <a:r>
              <a:rPr lang="zh-CN" altLang="en-US" sz="2400" b="1" smtClean="0">
                <a:solidFill>
                  <a:srgbClr val="A50021"/>
                </a:solidFill>
              </a:rPr>
              <a:t>电流方向</a:t>
            </a:r>
            <a:endParaRPr lang="zh-CN" altLang="en-US" sz="2400">
              <a:solidFill>
                <a:srgbClr val="A50021"/>
              </a:solidFill>
            </a:endParaRPr>
          </a:p>
        </p:txBody>
      </p:sp>
      <p:sp>
        <p:nvSpPr>
          <p:cNvPr id="12" name="Rectangle 14"/>
          <p:cNvSpPr>
            <a:spLocks noChangeArrowheads="1"/>
          </p:cNvSpPr>
          <p:nvPr/>
        </p:nvSpPr>
        <p:spPr bwMode="auto">
          <a:xfrm>
            <a:off x="2594747" y="2929050"/>
            <a:ext cx="492443" cy="46155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defTabSz="1219200"/>
            <a:r>
              <a:rPr lang="zh-CN" altLang="en-US" sz="2400" b="1" smtClean="0">
                <a:solidFill>
                  <a:srgbClr val="A50021"/>
                </a:solidFill>
              </a:rPr>
              <a:t>右</a:t>
            </a:r>
            <a:endParaRPr lang="zh-CN" altLang="en-US" sz="2400">
              <a:solidFill>
                <a:srgbClr val="A5002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03226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951670" y="714986"/>
            <a:ext cx="10787138" cy="120005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>
                <a:solidFill>
                  <a:srgbClr val="000000"/>
                </a:solidFill>
              </a:rPr>
              <a:t>5. </a:t>
            </a:r>
            <a:r>
              <a:rPr lang="en-US" sz="2400" smtClean="0">
                <a:solidFill>
                  <a:srgbClr val="18B48F"/>
                </a:solidFill>
              </a:rPr>
              <a:t>[2020</a:t>
            </a:r>
            <a:r>
              <a:rPr lang="en-US" altLang="zh-CN" sz="2400" smtClean="0">
                <a:solidFill>
                  <a:srgbClr val="18B48F"/>
                </a:solidFill>
              </a:rPr>
              <a:t>·</a:t>
            </a:r>
            <a:r>
              <a:rPr lang="zh-CN" altLang="en-US" sz="2400" smtClean="0">
                <a:solidFill>
                  <a:srgbClr val="18B48F"/>
                </a:solidFill>
              </a:rPr>
              <a:t>江西二模</a:t>
            </a:r>
            <a:r>
              <a:rPr lang="en-US" sz="2400" smtClean="0">
                <a:solidFill>
                  <a:srgbClr val="18B48F"/>
                </a:solidFill>
              </a:rPr>
              <a:t>]</a:t>
            </a:r>
            <a:r>
              <a:rPr lang="zh-CN" altLang="en-US" sz="2400" smtClean="0">
                <a:solidFill>
                  <a:srgbClr val="000000"/>
                </a:solidFill>
              </a:rPr>
              <a:t>如图</a:t>
            </a:r>
            <a:r>
              <a:rPr lang="en-US" sz="2400" smtClean="0">
                <a:solidFill>
                  <a:srgbClr val="000000"/>
                </a:solidFill>
              </a:rPr>
              <a:t>19-6</a:t>
            </a:r>
            <a:r>
              <a:rPr lang="zh-CN" altLang="en-US" sz="2400" smtClean="0">
                <a:solidFill>
                  <a:srgbClr val="000000"/>
                </a:solidFill>
              </a:rPr>
              <a:t>所示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小磁针发生偏转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说明螺线管周围存在磁场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对小磁针有力的作用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图中螺线管左端为</a:t>
            </a:r>
            <a:r>
              <a:rPr lang="zh-CN" altLang="en-US" sz="2400" i="1" u="sng" smtClean="0">
                <a:solidFill>
                  <a:srgbClr val="000000"/>
                </a:solidFill>
              </a:rPr>
              <a:t>　　　　</a:t>
            </a:r>
            <a:r>
              <a:rPr lang="zh-CN" altLang="en-US" sz="2400" smtClean="0">
                <a:solidFill>
                  <a:srgbClr val="000000"/>
                </a:solidFill>
              </a:rPr>
              <a:t>极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电源左端为</a:t>
            </a:r>
            <a:r>
              <a:rPr lang="zh-CN" altLang="en-US" sz="2400" i="1" u="sng" smtClean="0">
                <a:solidFill>
                  <a:srgbClr val="000000"/>
                </a:solidFill>
              </a:rPr>
              <a:t>　　　　</a:t>
            </a:r>
            <a:r>
              <a:rPr lang="zh-CN" altLang="en-US" sz="2400" smtClean="0">
                <a:solidFill>
                  <a:srgbClr val="000000"/>
                </a:solidFill>
              </a:rPr>
              <a:t>极。</a:t>
            </a:r>
            <a:r>
              <a:rPr lang="en-US" sz="2400" smtClean="0">
                <a:solidFill>
                  <a:srgbClr val="000000"/>
                </a:solidFill>
              </a:rPr>
              <a:t> </a:t>
            </a:r>
            <a:endParaRPr lang="zh-CN" altLang="en-US" sz="2400">
              <a:solidFill>
                <a:srgbClr val="000000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5509959" y="3467393"/>
            <a:ext cx="11095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9200"/>
            <a:r>
              <a:rPr lang="zh-CN" altLang="en-US" sz="2400" smtClean="0">
                <a:solidFill>
                  <a:srgbClr val="000000"/>
                </a:solidFill>
              </a:rPr>
              <a:t>图</a:t>
            </a:r>
            <a:r>
              <a:rPr lang="en-US" sz="2400" smtClean="0">
                <a:solidFill>
                  <a:srgbClr val="000000"/>
                </a:solidFill>
              </a:rPr>
              <a:t>19-6</a:t>
            </a:r>
            <a:endParaRPr lang="zh-CN" altLang="en-US" sz="2400">
              <a:solidFill>
                <a:srgbClr val="000000"/>
              </a:solidFill>
            </a:endParaRPr>
          </a:p>
        </p:txBody>
      </p:sp>
      <p:pic>
        <p:nvPicPr>
          <p:cNvPr id="6" name="21JFA76.EPS" descr="id:2147503192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4040218" y="1984849"/>
            <a:ext cx="4055255" cy="1374552"/>
          </a:xfrm>
          <a:prstGeom prst="rect">
            <a:avLst/>
          </a:prstGeom>
        </p:spPr>
      </p:pic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6435068" y="1286304"/>
            <a:ext cx="407484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defTabSz="1219200"/>
            <a:r>
              <a:rPr lang="en-US" sz="2400" b="1" smtClean="0">
                <a:solidFill>
                  <a:srgbClr val="A50021"/>
                </a:solidFill>
              </a:rPr>
              <a:t>N</a:t>
            </a:r>
            <a:endParaRPr lang="zh-CN" altLang="en-US" sz="2400">
              <a:solidFill>
                <a:srgbClr val="A50021"/>
              </a:solidFill>
            </a:endParaRPr>
          </a:p>
        </p:txBody>
      </p:sp>
      <p:sp>
        <p:nvSpPr>
          <p:cNvPr id="10" name="Rectangle 14"/>
          <p:cNvSpPr>
            <a:spLocks noChangeArrowheads="1"/>
          </p:cNvSpPr>
          <p:nvPr/>
        </p:nvSpPr>
        <p:spPr bwMode="auto">
          <a:xfrm>
            <a:off x="9531856" y="1286358"/>
            <a:ext cx="492443" cy="46155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defTabSz="1219200"/>
            <a:r>
              <a:rPr lang="zh-CN" altLang="en-US" sz="2400" b="1" smtClean="0">
                <a:solidFill>
                  <a:srgbClr val="A50021"/>
                </a:solidFill>
              </a:rPr>
              <a:t>负</a:t>
            </a:r>
            <a:endParaRPr lang="zh-CN" altLang="en-US" sz="2400">
              <a:solidFill>
                <a:srgbClr val="A5002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839935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6"/>
          <p:cNvSpPr txBox="1">
            <a:spLocks noChangeArrowheads="1"/>
          </p:cNvSpPr>
          <p:nvPr/>
        </p:nvSpPr>
        <p:spPr bwMode="auto">
          <a:xfrm>
            <a:off x="951670" y="643563"/>
            <a:ext cx="10715700" cy="71903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800" b="1" spc="150" smtClean="0">
                <a:solidFill>
                  <a:srgbClr val="1CB691"/>
                </a:solidFill>
                <a:latin typeface="微软雅黑" panose="020B0503020204020204" pitchFamily="34" charset="-122"/>
              </a:rPr>
              <a:t>重难三　电磁铁及其应用</a:t>
            </a:r>
          </a:p>
        </p:txBody>
      </p:sp>
      <p:sp>
        <p:nvSpPr>
          <p:cNvPr id="3" name="矩形 2"/>
          <p:cNvSpPr/>
          <p:nvPr/>
        </p:nvSpPr>
        <p:spPr>
          <a:xfrm>
            <a:off x="951670" y="1286356"/>
            <a:ext cx="10715700" cy="17539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>
                <a:solidFill>
                  <a:srgbClr val="000000"/>
                </a:solidFill>
              </a:rPr>
              <a:t>6.</a:t>
            </a:r>
            <a:r>
              <a:rPr lang="en-US" altLang="zh-CN" sz="2400" b="1" smtClean="0">
                <a:solidFill>
                  <a:srgbClr val="000000"/>
                </a:solidFill>
              </a:rPr>
              <a:t>【</a:t>
            </a:r>
            <a:r>
              <a:rPr lang="zh-CN" altLang="en-US" sz="2400" b="1" smtClean="0">
                <a:solidFill>
                  <a:srgbClr val="000000"/>
                </a:solidFill>
              </a:rPr>
              <a:t>原创</a:t>
            </a:r>
            <a:r>
              <a:rPr lang="en-US" altLang="zh-CN" sz="2400" b="1" smtClean="0">
                <a:solidFill>
                  <a:srgbClr val="000000"/>
                </a:solidFill>
              </a:rPr>
              <a:t>】</a:t>
            </a:r>
            <a:r>
              <a:rPr lang="zh-CN" altLang="en-US" sz="2400" smtClean="0">
                <a:solidFill>
                  <a:srgbClr val="000000"/>
                </a:solidFill>
              </a:rPr>
              <a:t>如图</a:t>
            </a:r>
            <a:r>
              <a:rPr lang="en-US" sz="2400" smtClean="0">
                <a:solidFill>
                  <a:srgbClr val="000000"/>
                </a:solidFill>
              </a:rPr>
              <a:t>19-7</a:t>
            </a:r>
            <a:r>
              <a:rPr lang="zh-CN" altLang="en-US" sz="2400" smtClean="0">
                <a:solidFill>
                  <a:srgbClr val="000000"/>
                </a:solidFill>
              </a:rPr>
              <a:t>所示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林红同学将甲、乙两个螺线管串联接在电路中。当林红闭合开关</a:t>
            </a:r>
            <a:r>
              <a:rPr lang="en-US" sz="2400" smtClean="0">
                <a:solidFill>
                  <a:srgbClr val="000000"/>
                </a:solidFill>
              </a:rPr>
              <a:t>S</a:t>
            </a:r>
            <a:r>
              <a:rPr lang="zh-CN" altLang="en-US" sz="2400" smtClean="0">
                <a:solidFill>
                  <a:srgbClr val="000000"/>
                </a:solidFill>
              </a:rPr>
              <a:t>后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磁性较强的是</a:t>
            </a:r>
            <a:r>
              <a:rPr lang="zh-CN" altLang="en-US" sz="2400" i="1" u="sng" smtClean="0">
                <a:solidFill>
                  <a:srgbClr val="000000"/>
                </a:solidFill>
              </a:rPr>
              <a:t>　　　　</a:t>
            </a:r>
            <a:r>
              <a:rPr lang="en-US" sz="2400" smtClean="0">
                <a:solidFill>
                  <a:srgbClr val="000000"/>
                </a:solidFill>
              </a:rPr>
              <a:t>(</a:t>
            </a:r>
            <a:r>
              <a:rPr lang="zh-CN" altLang="en-US" sz="2400" smtClean="0">
                <a:solidFill>
                  <a:srgbClr val="000000"/>
                </a:solidFill>
              </a:rPr>
              <a:t>选填“甲”或“乙”</a:t>
            </a:r>
            <a:r>
              <a:rPr lang="en-US" sz="2400" smtClean="0">
                <a:solidFill>
                  <a:srgbClr val="000000"/>
                </a:solidFill>
              </a:rPr>
              <a:t>)</a:t>
            </a:r>
            <a:r>
              <a:rPr lang="zh-CN" altLang="en-US" sz="2400" smtClean="0">
                <a:solidFill>
                  <a:srgbClr val="000000"/>
                </a:solidFill>
              </a:rPr>
              <a:t>螺线管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若将滑片</a:t>
            </a:r>
            <a:r>
              <a:rPr lang="en-US" sz="2400" i="1" smtClean="0">
                <a:solidFill>
                  <a:srgbClr val="000000"/>
                </a:solidFill>
              </a:rPr>
              <a:t>P</a:t>
            </a:r>
            <a:r>
              <a:rPr lang="zh-CN" altLang="en-US" sz="2400" smtClean="0">
                <a:solidFill>
                  <a:srgbClr val="000000"/>
                </a:solidFill>
              </a:rPr>
              <a:t>向左移动时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乙螺线管可以吸引更</a:t>
            </a:r>
            <a:r>
              <a:rPr lang="zh-CN" altLang="en-US" sz="2400" i="1" u="sng" smtClean="0">
                <a:solidFill>
                  <a:srgbClr val="000000"/>
                </a:solidFill>
              </a:rPr>
              <a:t>　　　　</a:t>
            </a:r>
            <a:r>
              <a:rPr lang="en-US" sz="2400" smtClean="0">
                <a:solidFill>
                  <a:srgbClr val="000000"/>
                </a:solidFill>
              </a:rPr>
              <a:t>(</a:t>
            </a:r>
            <a:r>
              <a:rPr lang="zh-CN" altLang="en-US" sz="2400" smtClean="0">
                <a:solidFill>
                  <a:srgbClr val="000000"/>
                </a:solidFill>
              </a:rPr>
              <a:t>选填“多”或“少”</a:t>
            </a:r>
            <a:r>
              <a:rPr lang="en-US" sz="2400" smtClean="0">
                <a:solidFill>
                  <a:srgbClr val="000000"/>
                </a:solidFill>
              </a:rPr>
              <a:t>)</a:t>
            </a:r>
            <a:r>
              <a:rPr lang="zh-CN" altLang="en-US" sz="2400" smtClean="0">
                <a:solidFill>
                  <a:srgbClr val="000000"/>
                </a:solidFill>
              </a:rPr>
              <a:t>小铁钉。</a:t>
            </a:r>
            <a:r>
              <a:rPr lang="en-US" sz="2400" smtClean="0">
                <a:solidFill>
                  <a:srgbClr val="000000"/>
                </a:solidFill>
              </a:rPr>
              <a:t> </a:t>
            </a:r>
            <a:endParaRPr lang="zh-CN" altLang="en-US" sz="2400">
              <a:solidFill>
                <a:srgbClr val="000000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5354926" y="5038665"/>
            <a:ext cx="11095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9200"/>
            <a:r>
              <a:rPr lang="zh-CN" altLang="en-US" sz="2400" smtClean="0">
                <a:solidFill>
                  <a:srgbClr val="000000"/>
                </a:solidFill>
              </a:rPr>
              <a:t>图</a:t>
            </a:r>
            <a:r>
              <a:rPr lang="en-US" sz="2400" smtClean="0">
                <a:solidFill>
                  <a:srgbClr val="000000"/>
                </a:solidFill>
              </a:rPr>
              <a:t>19-7</a:t>
            </a:r>
            <a:endParaRPr lang="zh-CN" altLang="en-US" sz="2400">
              <a:solidFill>
                <a:srgbClr val="000000"/>
              </a:solidFill>
            </a:endParaRPr>
          </a:p>
        </p:txBody>
      </p:sp>
      <p:pic>
        <p:nvPicPr>
          <p:cNvPr id="11" name="21JFA77.EPS" descr="id:2147503206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4666446" y="3127593"/>
            <a:ext cx="2705460" cy="1810438"/>
          </a:xfrm>
          <a:prstGeom prst="rect">
            <a:avLst/>
          </a:prstGeom>
        </p:spPr>
      </p:pic>
      <p:sp>
        <p:nvSpPr>
          <p:cNvPr id="12" name="Rectangle 14"/>
          <p:cNvSpPr>
            <a:spLocks noChangeArrowheads="1"/>
          </p:cNvSpPr>
          <p:nvPr/>
        </p:nvSpPr>
        <p:spPr bwMode="auto">
          <a:xfrm>
            <a:off x="5309391" y="1824699"/>
            <a:ext cx="492443" cy="46155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defTabSz="1219200"/>
            <a:r>
              <a:rPr lang="zh-CN" altLang="en-US" sz="2400" b="1" smtClean="0">
                <a:solidFill>
                  <a:srgbClr val="A50021"/>
                </a:solidFill>
              </a:rPr>
              <a:t>甲</a:t>
            </a:r>
            <a:endParaRPr lang="zh-CN" altLang="en-US" sz="2400">
              <a:solidFill>
                <a:srgbClr val="A50021"/>
              </a:solidFill>
            </a:endParaRPr>
          </a:p>
        </p:txBody>
      </p:sp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5809457" y="2396072"/>
            <a:ext cx="492443" cy="46155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defTabSz="1219200"/>
            <a:r>
              <a:rPr lang="zh-CN" altLang="en-US" sz="2400" b="1" smtClean="0">
                <a:solidFill>
                  <a:srgbClr val="A50021"/>
                </a:solidFill>
              </a:rPr>
              <a:t>多</a:t>
            </a:r>
            <a:endParaRPr lang="zh-CN" altLang="en-US" sz="2400">
              <a:solidFill>
                <a:srgbClr val="A5002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71546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951670" y="714984"/>
            <a:ext cx="10787138" cy="230779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>
                <a:solidFill>
                  <a:srgbClr val="000000"/>
                </a:solidFill>
              </a:rPr>
              <a:t>7. </a:t>
            </a:r>
            <a:r>
              <a:rPr lang="en-US" sz="2400" smtClean="0">
                <a:solidFill>
                  <a:srgbClr val="18B48F"/>
                </a:solidFill>
              </a:rPr>
              <a:t>[2020</a:t>
            </a:r>
            <a:r>
              <a:rPr lang="en-US" altLang="zh-CN" sz="2400" smtClean="0">
                <a:solidFill>
                  <a:srgbClr val="18B48F"/>
                </a:solidFill>
              </a:rPr>
              <a:t>·</a:t>
            </a:r>
            <a:r>
              <a:rPr lang="zh-CN" altLang="en-US" sz="2400" smtClean="0">
                <a:solidFill>
                  <a:srgbClr val="18B48F"/>
                </a:solidFill>
              </a:rPr>
              <a:t>咸宁</a:t>
            </a:r>
            <a:r>
              <a:rPr lang="en-US" sz="2400" smtClean="0">
                <a:solidFill>
                  <a:srgbClr val="18B48F"/>
                </a:solidFill>
              </a:rPr>
              <a:t>]</a:t>
            </a:r>
            <a:r>
              <a:rPr lang="zh-CN" altLang="en-US" sz="2400" smtClean="0">
                <a:solidFill>
                  <a:srgbClr val="000000"/>
                </a:solidFill>
              </a:rPr>
              <a:t>虽然纯净的水是不导电的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但一般的水都能导电。根据水的导电性可以设计一种水位自动报警器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其原理如图</a:t>
            </a:r>
            <a:r>
              <a:rPr lang="en-US" sz="2400" smtClean="0">
                <a:solidFill>
                  <a:srgbClr val="000000"/>
                </a:solidFill>
              </a:rPr>
              <a:t>19-8</a:t>
            </a:r>
            <a:r>
              <a:rPr lang="zh-CN" altLang="en-US" sz="2400" smtClean="0">
                <a:solidFill>
                  <a:srgbClr val="000000"/>
                </a:solidFill>
              </a:rPr>
              <a:t>所示。图中的螺线管中插入了一根软铁棒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通电后磁性会更</a:t>
            </a:r>
            <a:r>
              <a:rPr lang="zh-CN" altLang="en-US" sz="2400" i="1" u="sng" smtClean="0">
                <a:solidFill>
                  <a:srgbClr val="000000"/>
                </a:solidFill>
              </a:rPr>
              <a:t>　　　　</a:t>
            </a:r>
            <a:r>
              <a:rPr lang="en-US" sz="2400" smtClean="0">
                <a:solidFill>
                  <a:srgbClr val="000000"/>
                </a:solidFill>
              </a:rPr>
              <a:t>(</a:t>
            </a:r>
            <a:r>
              <a:rPr lang="zh-CN" altLang="en-US" sz="2400" smtClean="0">
                <a:solidFill>
                  <a:srgbClr val="000000"/>
                </a:solidFill>
              </a:rPr>
              <a:t>选填“强”或“弱”</a:t>
            </a:r>
            <a:r>
              <a:rPr lang="en-US" sz="2400" smtClean="0">
                <a:solidFill>
                  <a:srgbClr val="000000"/>
                </a:solidFill>
              </a:rPr>
              <a:t>);</a:t>
            </a:r>
            <a:r>
              <a:rPr lang="zh-CN" altLang="en-US" sz="2400" smtClean="0">
                <a:solidFill>
                  <a:srgbClr val="000000"/>
                </a:solidFill>
              </a:rPr>
              <a:t>当水位到达金属块</a:t>
            </a:r>
            <a:r>
              <a:rPr lang="en-US" sz="2400" i="1" smtClean="0">
                <a:solidFill>
                  <a:srgbClr val="000000"/>
                </a:solidFill>
              </a:rPr>
              <a:t>A</a:t>
            </a:r>
            <a:r>
              <a:rPr lang="zh-CN" altLang="en-US" sz="2400" smtClean="0">
                <a:solidFill>
                  <a:srgbClr val="000000"/>
                </a:solidFill>
              </a:rPr>
              <a:t>时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i="1" u="sng" smtClean="0">
                <a:solidFill>
                  <a:srgbClr val="000000"/>
                </a:solidFill>
              </a:rPr>
              <a:t>　　　　</a:t>
            </a:r>
            <a:r>
              <a:rPr lang="en-US" sz="2400" smtClean="0">
                <a:solidFill>
                  <a:srgbClr val="000000"/>
                </a:solidFill>
              </a:rPr>
              <a:t>(</a:t>
            </a:r>
            <a:r>
              <a:rPr lang="zh-CN" altLang="en-US" sz="2400" smtClean="0">
                <a:solidFill>
                  <a:srgbClr val="000000"/>
                </a:solidFill>
              </a:rPr>
              <a:t>选填“红”或“绿”</a:t>
            </a:r>
            <a:r>
              <a:rPr lang="en-US" sz="2400" smtClean="0">
                <a:solidFill>
                  <a:srgbClr val="000000"/>
                </a:solidFill>
              </a:rPr>
              <a:t>)</a:t>
            </a:r>
            <a:r>
              <a:rPr lang="zh-CN" altLang="en-US" sz="2400" smtClean="0">
                <a:solidFill>
                  <a:srgbClr val="000000"/>
                </a:solidFill>
              </a:rPr>
              <a:t>灯亮。</a:t>
            </a:r>
            <a:r>
              <a:rPr lang="en-US" sz="2400" smtClean="0">
                <a:solidFill>
                  <a:srgbClr val="000000"/>
                </a:solidFill>
              </a:rPr>
              <a:t> </a:t>
            </a:r>
            <a:endParaRPr lang="zh-CN" altLang="en-US" sz="2400">
              <a:solidFill>
                <a:srgbClr val="000000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5509959" y="5038665"/>
            <a:ext cx="11095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9200"/>
            <a:r>
              <a:rPr lang="zh-CN" altLang="en-US" sz="2400" smtClean="0">
                <a:solidFill>
                  <a:srgbClr val="000000"/>
                </a:solidFill>
              </a:rPr>
              <a:t>图</a:t>
            </a:r>
            <a:r>
              <a:rPr lang="en-US" sz="2400" smtClean="0">
                <a:solidFill>
                  <a:srgbClr val="000000"/>
                </a:solidFill>
              </a:rPr>
              <a:t>19-8</a:t>
            </a:r>
            <a:endParaRPr lang="zh-CN" altLang="en-US" sz="2400">
              <a:solidFill>
                <a:srgbClr val="000000"/>
              </a:solidFill>
            </a:endParaRPr>
          </a:p>
        </p:txBody>
      </p:sp>
      <p:pic>
        <p:nvPicPr>
          <p:cNvPr id="8" name="21JFA78.EPS" descr="id:2147503213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4523570" y="3127593"/>
            <a:ext cx="3228116" cy="1906736"/>
          </a:xfrm>
          <a:prstGeom prst="rect">
            <a:avLst/>
          </a:prstGeom>
        </p:spPr>
      </p:pic>
      <p:sp>
        <p:nvSpPr>
          <p:cNvPr id="9" name="Rectangle 14"/>
          <p:cNvSpPr>
            <a:spLocks noChangeArrowheads="1"/>
          </p:cNvSpPr>
          <p:nvPr/>
        </p:nvSpPr>
        <p:spPr bwMode="auto">
          <a:xfrm>
            <a:off x="4880763" y="1824699"/>
            <a:ext cx="492443" cy="46155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defTabSz="1219200"/>
            <a:r>
              <a:rPr lang="zh-CN" altLang="en-US" sz="2400" b="1" smtClean="0">
                <a:solidFill>
                  <a:srgbClr val="A50021"/>
                </a:solidFill>
              </a:rPr>
              <a:t>强</a:t>
            </a:r>
            <a:endParaRPr lang="zh-CN" altLang="en-US" sz="2400">
              <a:solidFill>
                <a:srgbClr val="A50021"/>
              </a:solidFill>
            </a:endParaRPr>
          </a:p>
        </p:txBody>
      </p:sp>
      <p:sp>
        <p:nvSpPr>
          <p:cNvPr id="10" name="Rectangle 14"/>
          <p:cNvSpPr>
            <a:spLocks noChangeArrowheads="1"/>
          </p:cNvSpPr>
          <p:nvPr/>
        </p:nvSpPr>
        <p:spPr bwMode="auto">
          <a:xfrm>
            <a:off x="1808927" y="2396072"/>
            <a:ext cx="492443" cy="46155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defTabSz="1219200"/>
            <a:r>
              <a:rPr lang="zh-CN" altLang="en-US" sz="2400" b="1" smtClean="0">
                <a:solidFill>
                  <a:srgbClr val="A50021"/>
                </a:solidFill>
              </a:rPr>
              <a:t>红</a:t>
            </a:r>
            <a:endParaRPr lang="zh-CN" altLang="en-US" sz="2400">
              <a:solidFill>
                <a:srgbClr val="A5002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37876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6"/>
          <p:cNvSpPr txBox="1">
            <a:spLocks noChangeArrowheads="1"/>
          </p:cNvSpPr>
          <p:nvPr/>
        </p:nvSpPr>
        <p:spPr bwMode="auto">
          <a:xfrm>
            <a:off x="951670" y="643563"/>
            <a:ext cx="10715700" cy="71903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800" b="1" spc="150" smtClean="0">
                <a:solidFill>
                  <a:srgbClr val="1CB691"/>
                </a:solidFill>
                <a:latin typeface="微软雅黑" panose="020B0503020204020204" pitchFamily="34" charset="-122"/>
              </a:rPr>
              <a:t>重难四　电磁感应现象、发电机</a:t>
            </a:r>
          </a:p>
        </p:txBody>
      </p:sp>
      <p:sp>
        <p:nvSpPr>
          <p:cNvPr id="3" name="矩形 2"/>
          <p:cNvSpPr/>
          <p:nvPr/>
        </p:nvSpPr>
        <p:spPr>
          <a:xfrm>
            <a:off x="951670" y="1286358"/>
            <a:ext cx="10715700" cy="64618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>
                <a:solidFill>
                  <a:srgbClr val="000000"/>
                </a:solidFill>
              </a:rPr>
              <a:t>8.</a:t>
            </a:r>
            <a:r>
              <a:rPr lang="zh-CN" altLang="en-US" sz="2400" smtClean="0">
                <a:solidFill>
                  <a:srgbClr val="000000"/>
                </a:solidFill>
              </a:rPr>
              <a:t>如图</a:t>
            </a:r>
            <a:r>
              <a:rPr lang="en-US" sz="2400" smtClean="0">
                <a:solidFill>
                  <a:srgbClr val="000000"/>
                </a:solidFill>
              </a:rPr>
              <a:t>19</a:t>
            </a:r>
            <a:r>
              <a:rPr lang="en-US" sz="2400" i="1" smtClean="0">
                <a:solidFill>
                  <a:srgbClr val="000000"/>
                </a:solidFill>
              </a:rPr>
              <a:t>-</a:t>
            </a:r>
            <a:r>
              <a:rPr lang="en-US" sz="2400" smtClean="0">
                <a:solidFill>
                  <a:srgbClr val="000000"/>
                </a:solidFill>
              </a:rPr>
              <a:t>9</a:t>
            </a:r>
            <a:r>
              <a:rPr lang="zh-CN" altLang="en-US" sz="2400" smtClean="0">
                <a:solidFill>
                  <a:srgbClr val="000000"/>
                </a:solidFill>
              </a:rPr>
              <a:t>所示四个装置中工作原理与发电机相同的是</a:t>
            </a:r>
            <a:r>
              <a:rPr lang="en-US" sz="2400" smtClean="0">
                <a:solidFill>
                  <a:srgbClr val="000000"/>
                </a:solidFill>
              </a:rPr>
              <a:t>	(</a:t>
            </a:r>
            <a:r>
              <a:rPr lang="zh-CN" altLang="en-US" sz="2400" i="1" smtClean="0">
                <a:solidFill>
                  <a:srgbClr val="000000"/>
                </a:solidFill>
              </a:rPr>
              <a:t>　　</a:t>
            </a:r>
            <a:r>
              <a:rPr lang="en-US" sz="2400" smtClean="0">
                <a:solidFill>
                  <a:srgbClr val="000000"/>
                </a:solidFill>
              </a:rPr>
              <a:t>)</a:t>
            </a:r>
            <a:endParaRPr lang="zh-CN" altLang="en-US" sz="2400">
              <a:solidFill>
                <a:srgbClr val="000000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5224207" y="5681458"/>
            <a:ext cx="11095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9200"/>
            <a:r>
              <a:rPr lang="zh-CN" altLang="en-US" sz="2400" smtClean="0">
                <a:solidFill>
                  <a:srgbClr val="000000"/>
                </a:solidFill>
              </a:rPr>
              <a:t>图</a:t>
            </a:r>
            <a:r>
              <a:rPr lang="en-US" sz="2400" smtClean="0">
                <a:solidFill>
                  <a:srgbClr val="000000"/>
                </a:solidFill>
              </a:rPr>
              <a:t>19</a:t>
            </a:r>
            <a:r>
              <a:rPr lang="en-US" sz="2400" i="1" smtClean="0">
                <a:solidFill>
                  <a:srgbClr val="000000"/>
                </a:solidFill>
              </a:rPr>
              <a:t>-</a:t>
            </a:r>
            <a:r>
              <a:rPr lang="en-US" sz="2400" smtClean="0">
                <a:solidFill>
                  <a:srgbClr val="000000"/>
                </a:solidFill>
              </a:rPr>
              <a:t>9</a:t>
            </a:r>
            <a:endParaRPr lang="zh-CN" altLang="en-US" sz="2400">
              <a:solidFill>
                <a:srgbClr val="000000"/>
              </a:solidFill>
            </a:endParaRPr>
          </a:p>
        </p:txBody>
      </p:sp>
      <p:pic>
        <p:nvPicPr>
          <p:cNvPr id="7" name="21JFA80.EPS" descr="id:2147503227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3452000" y="1984849"/>
            <a:ext cx="4989194" cy="3713302"/>
          </a:xfrm>
          <a:prstGeom prst="rect">
            <a:avLst/>
          </a:prstGeom>
        </p:spPr>
      </p:pic>
      <p:sp>
        <p:nvSpPr>
          <p:cNvPr id="9" name="Rectangle 14"/>
          <p:cNvSpPr>
            <a:spLocks noChangeArrowheads="1"/>
          </p:cNvSpPr>
          <p:nvPr/>
        </p:nvSpPr>
        <p:spPr bwMode="auto">
          <a:xfrm>
            <a:off x="9024164" y="1396118"/>
            <a:ext cx="407484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defTabSz="1219200"/>
            <a:r>
              <a:rPr lang="en-US" sz="2400" b="1" smtClean="0">
                <a:solidFill>
                  <a:srgbClr val="A50021"/>
                </a:solidFill>
              </a:rPr>
              <a:t>C</a:t>
            </a:r>
            <a:endParaRPr lang="zh-CN" altLang="en-US" sz="2400">
              <a:solidFill>
                <a:srgbClr val="A5002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900487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951670" y="714984"/>
            <a:ext cx="10787138" cy="17539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>
                <a:solidFill>
                  <a:srgbClr val="000000"/>
                </a:solidFill>
              </a:rPr>
              <a:t>9. </a:t>
            </a:r>
            <a:r>
              <a:rPr lang="zh-CN" altLang="en-US" sz="2400" smtClean="0">
                <a:solidFill>
                  <a:srgbClr val="000000"/>
                </a:solidFill>
              </a:rPr>
              <a:t>图</a:t>
            </a:r>
            <a:r>
              <a:rPr lang="en-US" sz="2400" smtClean="0">
                <a:solidFill>
                  <a:srgbClr val="000000"/>
                </a:solidFill>
              </a:rPr>
              <a:t>19-10</a:t>
            </a:r>
            <a:r>
              <a:rPr lang="zh-CN" altLang="en-US" sz="2400" smtClean="0">
                <a:solidFill>
                  <a:srgbClr val="000000"/>
                </a:solidFill>
              </a:rPr>
              <a:t>所示是手压式电筒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压动按柄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通过塑料齿轮带动铜丝线圈内磁性飞轮高速旋转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实现切割磁感线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产生感应电流。它在工作时机械能转化为</a:t>
            </a:r>
            <a:r>
              <a:rPr lang="zh-CN" altLang="en-US" sz="2400" i="1" u="sng" smtClean="0">
                <a:solidFill>
                  <a:srgbClr val="000000"/>
                </a:solidFill>
              </a:rPr>
              <a:t>　　　</a:t>
            </a:r>
            <a:r>
              <a:rPr lang="zh-CN" altLang="en-US" sz="2400" smtClean="0">
                <a:solidFill>
                  <a:srgbClr val="000000"/>
                </a:solidFill>
              </a:rPr>
              <a:t>能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进而转化为光能。它的工作原理是</a:t>
            </a:r>
            <a:r>
              <a:rPr lang="zh-CN" altLang="en-US" sz="2400" i="1" u="sng" smtClean="0">
                <a:solidFill>
                  <a:srgbClr val="000000"/>
                </a:solidFill>
              </a:rPr>
              <a:t>　 　　　　　</a:t>
            </a:r>
            <a:r>
              <a:rPr lang="zh-CN" altLang="en-US" sz="2400" smtClean="0">
                <a:solidFill>
                  <a:srgbClr val="000000"/>
                </a:solidFill>
              </a:rPr>
              <a:t>。</a:t>
            </a:r>
            <a:r>
              <a:rPr lang="en-US" sz="2400" smtClean="0">
                <a:solidFill>
                  <a:srgbClr val="000000"/>
                </a:solidFill>
              </a:rPr>
              <a:t> </a:t>
            </a:r>
            <a:endParaRPr lang="zh-CN" altLang="en-US" sz="2400">
              <a:solidFill>
                <a:srgbClr val="000000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5419387" y="4435829"/>
            <a:ext cx="12811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9200"/>
            <a:r>
              <a:rPr lang="zh-CN" altLang="en-US" sz="2400" smtClean="0">
                <a:solidFill>
                  <a:srgbClr val="000000"/>
                </a:solidFill>
              </a:rPr>
              <a:t>图</a:t>
            </a:r>
            <a:r>
              <a:rPr lang="en-US" sz="2400" smtClean="0">
                <a:solidFill>
                  <a:srgbClr val="000000"/>
                </a:solidFill>
              </a:rPr>
              <a:t>19-10</a:t>
            </a:r>
            <a:endParaRPr lang="zh-CN" altLang="en-US" sz="2400">
              <a:solidFill>
                <a:srgbClr val="000000"/>
              </a:solidFill>
            </a:endParaRPr>
          </a:p>
        </p:txBody>
      </p:sp>
      <p:pic>
        <p:nvPicPr>
          <p:cNvPr id="6" name="20JX150.EPS" descr="id:2147503234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5023636" y="2571944"/>
            <a:ext cx="2031896" cy="1809772"/>
          </a:xfrm>
          <a:prstGeom prst="rect">
            <a:avLst/>
          </a:prstGeom>
        </p:spPr>
      </p:pic>
      <p:sp>
        <p:nvSpPr>
          <p:cNvPr id="9" name="Rectangle 14"/>
          <p:cNvSpPr>
            <a:spLocks noChangeArrowheads="1"/>
          </p:cNvSpPr>
          <p:nvPr/>
        </p:nvSpPr>
        <p:spPr bwMode="auto">
          <a:xfrm>
            <a:off x="10310051" y="1286358"/>
            <a:ext cx="492443" cy="46155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defTabSz="1219200"/>
            <a:r>
              <a:rPr lang="zh-CN" altLang="en-US" sz="2400" b="1" smtClean="0">
                <a:solidFill>
                  <a:srgbClr val="A50021"/>
                </a:solidFill>
              </a:rPr>
              <a:t>电</a:t>
            </a:r>
            <a:endParaRPr lang="zh-CN" altLang="en-US" sz="2400">
              <a:solidFill>
                <a:srgbClr val="A50021"/>
              </a:solidFill>
            </a:endParaRPr>
          </a:p>
        </p:txBody>
      </p:sp>
      <p:sp>
        <p:nvSpPr>
          <p:cNvPr id="10" name="Rectangle 14"/>
          <p:cNvSpPr>
            <a:spLocks noChangeArrowheads="1"/>
          </p:cNvSpPr>
          <p:nvPr/>
        </p:nvSpPr>
        <p:spPr bwMode="auto">
          <a:xfrm>
            <a:off x="5608128" y="1857728"/>
            <a:ext cx="1415772" cy="46155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defTabSz="1219200"/>
            <a:r>
              <a:rPr lang="zh-CN" altLang="en-US" sz="2400" b="1" smtClean="0">
                <a:solidFill>
                  <a:srgbClr val="A50021"/>
                </a:solidFill>
              </a:rPr>
              <a:t>电磁感应</a:t>
            </a:r>
            <a:endParaRPr lang="zh-CN" altLang="en-US" sz="2400">
              <a:solidFill>
                <a:srgbClr val="A5002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602659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6"/>
          <p:cNvSpPr txBox="1">
            <a:spLocks noChangeArrowheads="1"/>
          </p:cNvSpPr>
          <p:nvPr/>
        </p:nvSpPr>
        <p:spPr bwMode="auto">
          <a:xfrm>
            <a:off x="951670" y="643563"/>
            <a:ext cx="10715700" cy="71903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800" b="1" spc="150" smtClean="0">
                <a:solidFill>
                  <a:srgbClr val="1CB691"/>
                </a:solidFill>
                <a:latin typeface="微软雅黑" panose="020B0503020204020204" pitchFamily="34" charset="-122"/>
              </a:rPr>
              <a:t>重难五　磁场对电流的作用、电动机</a:t>
            </a:r>
          </a:p>
        </p:txBody>
      </p:sp>
      <p:sp>
        <p:nvSpPr>
          <p:cNvPr id="3" name="矩形 2"/>
          <p:cNvSpPr/>
          <p:nvPr/>
        </p:nvSpPr>
        <p:spPr>
          <a:xfrm>
            <a:off x="951670" y="1286356"/>
            <a:ext cx="10715700" cy="230779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>
                <a:solidFill>
                  <a:srgbClr val="000000"/>
                </a:solidFill>
              </a:rPr>
              <a:t>10. </a:t>
            </a:r>
            <a:r>
              <a:rPr lang="en-US" sz="2400" smtClean="0">
                <a:solidFill>
                  <a:srgbClr val="18B48F"/>
                </a:solidFill>
              </a:rPr>
              <a:t>[2020</a:t>
            </a:r>
            <a:r>
              <a:rPr lang="en-US" altLang="zh-CN" sz="2400" smtClean="0">
                <a:solidFill>
                  <a:srgbClr val="18B48F"/>
                </a:solidFill>
              </a:rPr>
              <a:t>·</a:t>
            </a:r>
            <a:r>
              <a:rPr lang="zh-CN" altLang="en-US" sz="2400" smtClean="0">
                <a:solidFill>
                  <a:srgbClr val="18B48F"/>
                </a:solidFill>
              </a:rPr>
              <a:t>盐城</a:t>
            </a:r>
            <a:r>
              <a:rPr lang="en-US" sz="2400" smtClean="0">
                <a:solidFill>
                  <a:srgbClr val="18B48F"/>
                </a:solidFill>
              </a:rPr>
              <a:t>]</a:t>
            </a:r>
            <a:r>
              <a:rPr lang="zh-CN" altLang="en-US" sz="2400" smtClean="0">
                <a:solidFill>
                  <a:srgbClr val="000000"/>
                </a:solidFill>
              </a:rPr>
              <a:t>如图</a:t>
            </a:r>
            <a:r>
              <a:rPr lang="en-US" sz="2400" smtClean="0">
                <a:solidFill>
                  <a:srgbClr val="000000"/>
                </a:solidFill>
              </a:rPr>
              <a:t>19-11</a:t>
            </a:r>
            <a:r>
              <a:rPr lang="zh-CN" altLang="en-US" sz="2400" smtClean="0">
                <a:solidFill>
                  <a:srgbClr val="000000"/>
                </a:solidFill>
              </a:rPr>
              <a:t>所示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在“探究磁场对电流的作用”实验中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给直导线通电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观察到它向右运动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只改变直导线中电流的</a:t>
            </a:r>
            <a:r>
              <a:rPr lang="zh-CN" altLang="en-US" sz="2400" i="1" u="sng" smtClean="0">
                <a:solidFill>
                  <a:srgbClr val="000000"/>
                </a:solidFill>
              </a:rPr>
              <a:t>　　　　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导线的运动方向会发生改变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这个过程将</a:t>
            </a:r>
            <a:r>
              <a:rPr lang="zh-CN" altLang="en-US" sz="2400" i="1" u="sng" smtClean="0">
                <a:solidFill>
                  <a:srgbClr val="000000"/>
                </a:solidFill>
              </a:rPr>
              <a:t>　　 </a:t>
            </a:r>
            <a:r>
              <a:rPr lang="zh-CN" altLang="en-US" sz="2400" smtClean="0">
                <a:solidFill>
                  <a:srgbClr val="000000"/>
                </a:solidFill>
              </a:rPr>
              <a:t>能转化为直导线的机械能。日常生活中的</a:t>
            </a:r>
            <a:r>
              <a:rPr lang="zh-CN" altLang="en-US" sz="2400" i="1" u="sng" smtClean="0">
                <a:solidFill>
                  <a:srgbClr val="000000"/>
                </a:solidFill>
              </a:rPr>
              <a:t>　　　　</a:t>
            </a:r>
            <a:r>
              <a:rPr lang="en-US" sz="2400" smtClean="0">
                <a:solidFill>
                  <a:srgbClr val="000000"/>
                </a:solidFill>
              </a:rPr>
              <a:t>(</a:t>
            </a:r>
            <a:r>
              <a:rPr lang="zh-CN" altLang="en-US" sz="2400" smtClean="0">
                <a:solidFill>
                  <a:srgbClr val="000000"/>
                </a:solidFill>
              </a:rPr>
              <a:t>选填“电动机”或“发电机”</a:t>
            </a:r>
            <a:r>
              <a:rPr lang="en-US" sz="2400" smtClean="0">
                <a:solidFill>
                  <a:srgbClr val="000000"/>
                </a:solidFill>
              </a:rPr>
              <a:t>)</a:t>
            </a:r>
            <a:r>
              <a:rPr lang="zh-CN" altLang="en-US" sz="2400" smtClean="0">
                <a:solidFill>
                  <a:srgbClr val="000000"/>
                </a:solidFill>
              </a:rPr>
              <a:t>就是利用这个原理制成的。</a:t>
            </a:r>
            <a:r>
              <a:rPr lang="en-US" sz="2400" smtClean="0">
                <a:solidFill>
                  <a:srgbClr val="000000"/>
                </a:solidFill>
              </a:rPr>
              <a:t> </a:t>
            </a:r>
            <a:endParaRPr lang="zh-CN" altLang="en-US" sz="2400">
              <a:solidFill>
                <a:srgbClr val="000000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5419389" y="5824301"/>
            <a:ext cx="12582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9200"/>
            <a:r>
              <a:rPr lang="zh-CN" altLang="en-US" sz="2400" smtClean="0">
                <a:solidFill>
                  <a:srgbClr val="000000"/>
                </a:solidFill>
              </a:rPr>
              <a:t>图</a:t>
            </a:r>
            <a:r>
              <a:rPr lang="en-US" sz="2400" smtClean="0">
                <a:solidFill>
                  <a:srgbClr val="000000"/>
                </a:solidFill>
              </a:rPr>
              <a:t>19-11</a:t>
            </a:r>
            <a:endParaRPr lang="zh-CN" altLang="en-US" sz="2400">
              <a:solidFill>
                <a:srgbClr val="000000"/>
              </a:solidFill>
            </a:endParaRPr>
          </a:p>
        </p:txBody>
      </p:sp>
      <p:pic>
        <p:nvPicPr>
          <p:cNvPr id="9" name="21BJZTWLS137.EPS" descr="id:2147503248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5237950" y="3571843"/>
            <a:ext cx="1683482" cy="2225546"/>
          </a:xfrm>
          <a:prstGeom prst="rect">
            <a:avLst/>
          </a:prstGeom>
        </p:spPr>
      </p:pic>
      <p:sp>
        <p:nvSpPr>
          <p:cNvPr id="10" name="Rectangle 14"/>
          <p:cNvSpPr>
            <a:spLocks noChangeArrowheads="1"/>
          </p:cNvSpPr>
          <p:nvPr/>
        </p:nvSpPr>
        <p:spPr bwMode="auto">
          <a:xfrm>
            <a:off x="7452531" y="1857728"/>
            <a:ext cx="800219" cy="46155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defTabSz="1219200"/>
            <a:r>
              <a:rPr lang="zh-CN" altLang="en-US" sz="2400" b="1" smtClean="0">
                <a:solidFill>
                  <a:srgbClr val="A50021"/>
                </a:solidFill>
              </a:rPr>
              <a:t>方向</a:t>
            </a:r>
            <a:endParaRPr lang="zh-CN" altLang="en-US" sz="2400">
              <a:solidFill>
                <a:srgbClr val="A50021"/>
              </a:solidFill>
            </a:endParaRPr>
          </a:p>
        </p:txBody>
      </p:sp>
      <p:sp>
        <p:nvSpPr>
          <p:cNvPr id="11" name="Rectangle 14"/>
          <p:cNvSpPr>
            <a:spLocks noChangeArrowheads="1"/>
          </p:cNvSpPr>
          <p:nvPr/>
        </p:nvSpPr>
        <p:spPr bwMode="auto">
          <a:xfrm>
            <a:off x="3666317" y="2396072"/>
            <a:ext cx="492443" cy="46155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defTabSz="1219200"/>
            <a:r>
              <a:rPr lang="zh-CN" altLang="en-US" sz="2400" b="1" smtClean="0">
                <a:solidFill>
                  <a:srgbClr val="A50021"/>
                </a:solidFill>
              </a:rPr>
              <a:t>电</a:t>
            </a:r>
            <a:endParaRPr lang="zh-CN" altLang="en-US" sz="2400">
              <a:solidFill>
                <a:srgbClr val="A50021"/>
              </a:solidFill>
            </a:endParaRPr>
          </a:p>
        </p:txBody>
      </p:sp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9844994" y="2396072"/>
            <a:ext cx="1107996" cy="46155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defTabSz="1219200"/>
            <a:r>
              <a:rPr lang="zh-CN" altLang="en-US" sz="2400" b="1" smtClean="0">
                <a:solidFill>
                  <a:srgbClr val="A50021"/>
                </a:solidFill>
              </a:rPr>
              <a:t>电动机</a:t>
            </a:r>
            <a:endParaRPr lang="zh-CN" altLang="en-US" sz="2400">
              <a:solidFill>
                <a:srgbClr val="A5002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529796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951670" y="714986"/>
            <a:ext cx="10787138" cy="341552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>
                <a:solidFill>
                  <a:srgbClr val="000000"/>
                </a:solidFill>
              </a:rPr>
              <a:t>11.</a:t>
            </a:r>
            <a:r>
              <a:rPr lang="zh-CN" altLang="en-US" sz="2400" smtClean="0">
                <a:solidFill>
                  <a:srgbClr val="000000"/>
                </a:solidFill>
              </a:rPr>
              <a:t>如图</a:t>
            </a:r>
            <a:r>
              <a:rPr lang="en-US" sz="2400" smtClean="0">
                <a:solidFill>
                  <a:srgbClr val="000000"/>
                </a:solidFill>
              </a:rPr>
              <a:t>19-12</a:t>
            </a:r>
            <a:r>
              <a:rPr lang="zh-CN" altLang="en-US" sz="2400" smtClean="0">
                <a:solidFill>
                  <a:srgbClr val="000000"/>
                </a:solidFill>
              </a:rPr>
              <a:t>所示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扬声器是把电信号转化为声信号的装置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工作时线圈中通入携带声音信息、时刻变化的电流。下列说法中正确的是</a:t>
            </a:r>
            <a:r>
              <a:rPr lang="en-US" sz="2400" smtClean="0">
                <a:solidFill>
                  <a:srgbClr val="000000"/>
                </a:solidFill>
              </a:rPr>
              <a:t>	(</a:t>
            </a:r>
            <a:r>
              <a:rPr lang="zh-CN" altLang="en-US" sz="2400" i="1" smtClean="0">
                <a:solidFill>
                  <a:srgbClr val="000000"/>
                </a:solidFill>
              </a:rPr>
              <a:t>　　</a:t>
            </a:r>
            <a:r>
              <a:rPr lang="en-US" sz="2400" smtClean="0">
                <a:solidFill>
                  <a:srgbClr val="000000"/>
                </a:solidFill>
              </a:rPr>
              <a:t>)</a:t>
            </a:r>
            <a:endParaRPr lang="zh-CN" altLang="en-US" sz="2400" smtClean="0">
              <a:solidFill>
                <a:srgbClr val="00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400" smtClean="0">
                <a:solidFill>
                  <a:srgbClr val="000000"/>
                </a:solidFill>
              </a:rPr>
              <a:t>A.</a:t>
            </a:r>
            <a:r>
              <a:rPr lang="zh-CN" altLang="en-US" sz="2400" smtClean="0">
                <a:solidFill>
                  <a:srgbClr val="000000"/>
                </a:solidFill>
              </a:rPr>
              <a:t>扬声器工作过程利用的是电磁感应原理</a:t>
            </a:r>
          </a:p>
          <a:p>
            <a:pPr>
              <a:lnSpc>
                <a:spcPct val="150000"/>
              </a:lnSpc>
            </a:pPr>
            <a:r>
              <a:rPr lang="en-US" sz="2400" smtClean="0">
                <a:solidFill>
                  <a:srgbClr val="000000"/>
                </a:solidFill>
              </a:rPr>
              <a:t>B.</a:t>
            </a:r>
            <a:r>
              <a:rPr lang="zh-CN" altLang="en-US" sz="2400" smtClean="0">
                <a:solidFill>
                  <a:srgbClr val="000000"/>
                </a:solidFill>
              </a:rPr>
              <a:t>扬声器是利用磁场对通电导体有力的作用原理</a:t>
            </a:r>
          </a:p>
          <a:p>
            <a:pPr>
              <a:lnSpc>
                <a:spcPct val="150000"/>
              </a:lnSpc>
            </a:pPr>
            <a:r>
              <a:rPr lang="en-US" sz="2400" smtClean="0">
                <a:solidFill>
                  <a:srgbClr val="000000"/>
                </a:solidFill>
              </a:rPr>
              <a:t>C.</a:t>
            </a:r>
            <a:r>
              <a:rPr lang="zh-CN" altLang="en-US" sz="2400" smtClean="0">
                <a:solidFill>
                  <a:srgbClr val="000000"/>
                </a:solidFill>
              </a:rPr>
              <a:t>扬声器工作时将机械能转化为内能</a:t>
            </a:r>
          </a:p>
          <a:p>
            <a:pPr>
              <a:lnSpc>
                <a:spcPct val="150000"/>
              </a:lnSpc>
            </a:pPr>
            <a:r>
              <a:rPr lang="en-US" sz="2400" smtClean="0">
                <a:solidFill>
                  <a:srgbClr val="000000"/>
                </a:solidFill>
              </a:rPr>
              <a:t>D.</a:t>
            </a:r>
            <a:r>
              <a:rPr lang="zh-CN" altLang="en-US" sz="2400" smtClean="0">
                <a:solidFill>
                  <a:srgbClr val="000000"/>
                </a:solidFill>
              </a:rPr>
              <a:t>改变线圈中电流的方向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线圈运动方向不变</a:t>
            </a:r>
            <a:endParaRPr lang="zh-CN" altLang="en-US" sz="2400">
              <a:solidFill>
                <a:srgbClr val="000000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8811124" y="4105018"/>
            <a:ext cx="128112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9200">
              <a:lnSpc>
                <a:spcPct val="150000"/>
              </a:lnSpc>
            </a:pPr>
            <a:r>
              <a:rPr lang="zh-CN" altLang="en-US" sz="2400" smtClean="0">
                <a:solidFill>
                  <a:srgbClr val="000000"/>
                </a:solidFill>
              </a:rPr>
              <a:t>图</a:t>
            </a:r>
            <a:r>
              <a:rPr lang="en-US" sz="2400" smtClean="0">
                <a:solidFill>
                  <a:srgbClr val="000000"/>
                </a:solidFill>
              </a:rPr>
              <a:t>19-12</a:t>
            </a:r>
            <a:endParaRPr lang="zh-CN" altLang="en-US" sz="2400" smtClean="0">
              <a:solidFill>
                <a:srgbClr val="000000"/>
              </a:solidFill>
            </a:endParaRPr>
          </a:p>
        </p:txBody>
      </p:sp>
      <p:pic>
        <p:nvPicPr>
          <p:cNvPr id="8" name="21JFA81.EPS" descr="id:2147503255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7809721" y="1929149"/>
            <a:ext cx="3534613" cy="2227334"/>
          </a:xfrm>
          <a:prstGeom prst="rect">
            <a:avLst/>
          </a:prstGeom>
        </p:spPr>
      </p:pic>
      <p:sp>
        <p:nvSpPr>
          <p:cNvPr id="9" name="Rectangle 14"/>
          <p:cNvSpPr>
            <a:spLocks noChangeArrowheads="1"/>
          </p:cNvSpPr>
          <p:nvPr/>
        </p:nvSpPr>
        <p:spPr bwMode="auto">
          <a:xfrm>
            <a:off x="8558066" y="1357726"/>
            <a:ext cx="407484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defTabSz="1219200"/>
            <a:r>
              <a:rPr lang="en-US" sz="2400" b="1" smtClean="0">
                <a:solidFill>
                  <a:srgbClr val="A50021"/>
                </a:solidFill>
              </a:rPr>
              <a:t>B</a:t>
            </a:r>
            <a:endParaRPr lang="zh-CN" altLang="en-US" sz="2400">
              <a:solidFill>
                <a:srgbClr val="A5002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626200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16"/>
          <p:cNvSpPr txBox="1">
            <a:spLocks noChangeArrowheads="1"/>
          </p:cNvSpPr>
          <p:nvPr/>
        </p:nvSpPr>
        <p:spPr bwMode="auto">
          <a:xfrm>
            <a:off x="951670" y="656264"/>
            <a:ext cx="10644262" cy="71903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800" b="1" spc="150" smtClean="0">
                <a:solidFill>
                  <a:srgbClr val="1CB691"/>
                </a:solidFill>
                <a:latin typeface="微软雅黑" panose="020B0503020204020204" pitchFamily="34" charset="-122"/>
              </a:rPr>
              <a:t>考点一　磁的基础知识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51670" y="1299057"/>
            <a:ext cx="10429948" cy="3415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200">
              <a:lnSpc>
                <a:spcPct val="150000"/>
              </a:lnSpc>
            </a:pPr>
            <a:r>
              <a:rPr lang="en-US" sz="2400" b="1" smtClean="0">
                <a:solidFill>
                  <a:srgbClr val="000000"/>
                </a:solidFill>
              </a:rPr>
              <a:t>1.</a:t>
            </a:r>
            <a:r>
              <a:rPr lang="zh-CN" altLang="en-US" sz="2400" b="1" smtClean="0">
                <a:solidFill>
                  <a:srgbClr val="000000"/>
                </a:solidFill>
              </a:rPr>
              <a:t>磁性</a:t>
            </a:r>
            <a:r>
              <a:rPr lang="en-US" sz="2400" b="1" smtClean="0">
                <a:solidFill>
                  <a:srgbClr val="000000"/>
                </a:solidFill>
              </a:rPr>
              <a:t>:</a:t>
            </a:r>
            <a:r>
              <a:rPr lang="zh-CN" altLang="en-US" sz="2400" smtClean="0">
                <a:solidFill>
                  <a:srgbClr val="000000"/>
                </a:solidFill>
              </a:rPr>
              <a:t>物体能够吸引铁、钴、镍等物质的性质。</a:t>
            </a:r>
          </a:p>
          <a:p>
            <a:pPr defTabSz="1219200">
              <a:lnSpc>
                <a:spcPct val="150000"/>
              </a:lnSpc>
            </a:pPr>
            <a:r>
              <a:rPr lang="en-US" sz="2400" b="1" smtClean="0">
                <a:solidFill>
                  <a:srgbClr val="000000"/>
                </a:solidFill>
              </a:rPr>
              <a:t>2.</a:t>
            </a:r>
            <a:r>
              <a:rPr lang="zh-CN" altLang="en-US" sz="2400" b="1" smtClean="0">
                <a:solidFill>
                  <a:srgbClr val="000000"/>
                </a:solidFill>
              </a:rPr>
              <a:t>磁极</a:t>
            </a:r>
            <a:r>
              <a:rPr lang="en-US" sz="2400" b="1" smtClean="0">
                <a:solidFill>
                  <a:srgbClr val="000000"/>
                </a:solidFill>
              </a:rPr>
              <a:t>:</a:t>
            </a:r>
            <a:r>
              <a:rPr lang="zh-CN" altLang="en-US" sz="2400" smtClean="0">
                <a:solidFill>
                  <a:srgbClr val="000000"/>
                </a:solidFill>
              </a:rPr>
              <a:t>磁体磁性最强的两个部位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指北的一端叫北</a:t>
            </a:r>
            <a:r>
              <a:rPr lang="en-US" sz="2400" smtClean="0">
                <a:solidFill>
                  <a:srgbClr val="000000"/>
                </a:solidFill>
              </a:rPr>
              <a:t>(N)</a:t>
            </a:r>
            <a:r>
              <a:rPr lang="zh-CN" altLang="en-US" sz="2400" smtClean="0">
                <a:solidFill>
                  <a:srgbClr val="000000"/>
                </a:solidFill>
              </a:rPr>
              <a:t>极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指南的一端叫南</a:t>
            </a:r>
            <a:r>
              <a:rPr lang="en-US" sz="2400" smtClean="0">
                <a:solidFill>
                  <a:srgbClr val="000000"/>
                </a:solidFill>
              </a:rPr>
              <a:t>(S)</a:t>
            </a:r>
            <a:r>
              <a:rPr lang="zh-CN" altLang="en-US" sz="2400" smtClean="0">
                <a:solidFill>
                  <a:srgbClr val="000000"/>
                </a:solidFill>
              </a:rPr>
              <a:t>极。</a:t>
            </a:r>
          </a:p>
          <a:p>
            <a:pPr defTabSz="1219200">
              <a:lnSpc>
                <a:spcPct val="150000"/>
              </a:lnSpc>
            </a:pPr>
            <a:r>
              <a:rPr lang="en-US" sz="2400" b="1" smtClean="0">
                <a:solidFill>
                  <a:srgbClr val="000000"/>
                </a:solidFill>
              </a:rPr>
              <a:t>3.</a:t>
            </a:r>
            <a:r>
              <a:rPr lang="zh-CN" altLang="en-US" sz="2400" b="1" smtClean="0">
                <a:solidFill>
                  <a:srgbClr val="000000"/>
                </a:solidFill>
              </a:rPr>
              <a:t>磁极间相互规律</a:t>
            </a:r>
            <a:r>
              <a:rPr lang="en-US" sz="2400" b="1" smtClean="0">
                <a:solidFill>
                  <a:srgbClr val="000000"/>
                </a:solidFill>
              </a:rPr>
              <a:t>:</a:t>
            </a:r>
            <a:r>
              <a:rPr lang="zh-CN" altLang="en-US" sz="2400" smtClean="0">
                <a:solidFill>
                  <a:srgbClr val="000000"/>
                </a:solidFill>
              </a:rPr>
              <a:t>同名磁极</a:t>
            </a:r>
            <a:r>
              <a:rPr lang="zh-CN" altLang="en-US" sz="2400" i="1" u="sng" smtClean="0">
                <a:solidFill>
                  <a:srgbClr val="000000"/>
                </a:solidFill>
              </a:rPr>
              <a:t>　        　　　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异名磁极</a:t>
            </a:r>
            <a:r>
              <a:rPr lang="zh-CN" altLang="en-US" sz="2400" i="1" u="sng" smtClean="0">
                <a:solidFill>
                  <a:srgbClr val="000000"/>
                </a:solidFill>
              </a:rPr>
              <a:t>　　      　　</a:t>
            </a:r>
            <a:r>
              <a:rPr lang="zh-CN" altLang="en-US" sz="2400" smtClean="0">
                <a:solidFill>
                  <a:srgbClr val="000000"/>
                </a:solidFill>
              </a:rPr>
              <a:t>。</a:t>
            </a:r>
            <a:r>
              <a:rPr lang="en-US" sz="2400" smtClean="0">
                <a:solidFill>
                  <a:srgbClr val="000000"/>
                </a:solidFill>
              </a:rPr>
              <a:t> </a:t>
            </a:r>
            <a:endParaRPr lang="zh-CN" altLang="en-US" sz="2400" smtClean="0">
              <a:solidFill>
                <a:srgbClr val="000000"/>
              </a:solidFill>
            </a:endParaRPr>
          </a:p>
          <a:p>
            <a:pPr defTabSz="1219200">
              <a:lnSpc>
                <a:spcPct val="150000"/>
              </a:lnSpc>
            </a:pPr>
            <a:r>
              <a:rPr lang="en-US" sz="2400" b="1" smtClean="0">
                <a:solidFill>
                  <a:srgbClr val="000000"/>
                </a:solidFill>
              </a:rPr>
              <a:t>4.</a:t>
            </a:r>
            <a:r>
              <a:rPr lang="zh-CN" altLang="en-US" sz="2400" b="1" smtClean="0">
                <a:solidFill>
                  <a:srgbClr val="000000"/>
                </a:solidFill>
              </a:rPr>
              <a:t>磁场</a:t>
            </a:r>
            <a:r>
              <a:rPr lang="en-US" sz="2400" b="1" smtClean="0">
                <a:solidFill>
                  <a:srgbClr val="000000"/>
                </a:solidFill>
              </a:rPr>
              <a:t>:</a:t>
            </a:r>
            <a:r>
              <a:rPr lang="zh-CN" altLang="en-US" sz="2400" smtClean="0">
                <a:solidFill>
                  <a:srgbClr val="000000"/>
                </a:solidFill>
              </a:rPr>
              <a:t>磁体周围存在一种物质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能使小磁针偏转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它看不见、摸不着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却真实存在。磁场的基本性质是对放入其中的磁体有力的作用。物理学中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小磁针静止时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i="1" u="sng" smtClean="0">
                <a:solidFill>
                  <a:srgbClr val="000000"/>
                </a:solidFill>
              </a:rPr>
              <a:t>　　　　</a:t>
            </a:r>
            <a:r>
              <a:rPr lang="zh-CN" altLang="en-US" sz="2400" smtClean="0">
                <a:solidFill>
                  <a:srgbClr val="000000"/>
                </a:solidFill>
              </a:rPr>
              <a:t>极所指的方向为该点磁场的方向。</a:t>
            </a:r>
            <a:r>
              <a:rPr lang="en-US" sz="2400" smtClean="0">
                <a:solidFill>
                  <a:srgbClr val="000000"/>
                </a:solidFill>
              </a:rPr>
              <a:t> </a:t>
            </a:r>
            <a:endParaRPr lang="zh-CN" altLang="en-US" sz="2400">
              <a:solidFill>
                <a:srgbClr val="000000"/>
              </a:solidFill>
            </a:endParaRPr>
          </a:p>
        </p:txBody>
      </p:sp>
      <p:sp>
        <p:nvSpPr>
          <p:cNvPr id="10" name="Rectangle 14"/>
          <p:cNvSpPr>
            <a:spLocks noChangeArrowheads="1"/>
          </p:cNvSpPr>
          <p:nvPr/>
        </p:nvSpPr>
        <p:spPr bwMode="auto">
          <a:xfrm>
            <a:off x="5036624" y="2396072"/>
            <a:ext cx="1415772" cy="46155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defTabSz="1219200"/>
            <a:r>
              <a:rPr lang="zh-CN" altLang="en-US" sz="2400" b="1" smtClean="0">
                <a:solidFill>
                  <a:srgbClr val="A50021"/>
                </a:solidFill>
              </a:rPr>
              <a:t>相互排斥</a:t>
            </a:r>
            <a:endParaRPr lang="zh-CN" altLang="en-US" sz="2400">
              <a:solidFill>
                <a:srgbClr val="A50021"/>
              </a:solidFill>
            </a:endParaRPr>
          </a:p>
        </p:txBody>
      </p:sp>
      <p:sp>
        <p:nvSpPr>
          <p:cNvPr id="12" name="Rectangle 14"/>
          <p:cNvSpPr>
            <a:spLocks noChangeArrowheads="1"/>
          </p:cNvSpPr>
          <p:nvPr/>
        </p:nvSpPr>
        <p:spPr bwMode="auto">
          <a:xfrm>
            <a:off x="8166908" y="2396072"/>
            <a:ext cx="1415772" cy="46155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defTabSz="1219200"/>
            <a:r>
              <a:rPr lang="zh-CN" altLang="en-US" sz="2400" b="1" smtClean="0">
                <a:solidFill>
                  <a:srgbClr val="A50021"/>
                </a:solidFill>
              </a:rPr>
              <a:t>相互吸引</a:t>
            </a:r>
            <a:endParaRPr lang="zh-CN" altLang="en-US" sz="2400">
              <a:solidFill>
                <a:srgbClr val="A50021"/>
              </a:solidFill>
            </a:endParaRPr>
          </a:p>
        </p:txBody>
      </p:sp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1808926" y="4038712"/>
            <a:ext cx="407484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defTabSz="1219200"/>
            <a:r>
              <a:rPr lang="en-US" sz="2400" b="1" smtClean="0">
                <a:solidFill>
                  <a:srgbClr val="A50021"/>
                </a:solidFill>
              </a:rPr>
              <a:t>N</a:t>
            </a:r>
            <a:endParaRPr lang="zh-CN" altLang="en-US" sz="2400">
              <a:solidFill>
                <a:srgbClr val="A5002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6533118"/>
      </p:ext>
    </p:extLst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6"/>
          <p:cNvSpPr txBox="1">
            <a:spLocks noChangeArrowheads="1"/>
          </p:cNvSpPr>
          <p:nvPr/>
        </p:nvSpPr>
        <p:spPr bwMode="auto">
          <a:xfrm>
            <a:off x="951670" y="643563"/>
            <a:ext cx="10715700" cy="71903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800" b="1" spc="150" smtClean="0">
                <a:solidFill>
                  <a:srgbClr val="1CB691"/>
                </a:solidFill>
                <a:latin typeface="微软雅黑" panose="020B0503020204020204" pitchFamily="34" charset="-122"/>
              </a:rPr>
              <a:t>突破一　探究电磁铁磁性的强弱与什么因素有关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51670" y="1286358"/>
            <a:ext cx="10715700" cy="50771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200">
              <a:lnSpc>
                <a:spcPct val="150000"/>
              </a:lnSpc>
            </a:pPr>
            <a:r>
              <a:rPr lang="en-US" altLang="zh-CN" sz="2400" b="1" smtClean="0">
                <a:solidFill>
                  <a:srgbClr val="000000"/>
                </a:solidFill>
              </a:rPr>
              <a:t>【</a:t>
            </a:r>
            <a:r>
              <a:rPr lang="zh-CN" altLang="en-US" sz="2400" b="1" smtClean="0">
                <a:solidFill>
                  <a:srgbClr val="000000"/>
                </a:solidFill>
              </a:rPr>
              <a:t>设计和进行实验</a:t>
            </a:r>
            <a:r>
              <a:rPr lang="en-US" altLang="zh-CN" sz="2400" b="1" smtClean="0">
                <a:solidFill>
                  <a:srgbClr val="000000"/>
                </a:solidFill>
              </a:rPr>
              <a:t>】</a:t>
            </a:r>
          </a:p>
          <a:p>
            <a:pPr defTabSz="1219200">
              <a:lnSpc>
                <a:spcPct val="150000"/>
              </a:lnSpc>
            </a:pPr>
            <a:r>
              <a:rPr lang="en-US" sz="2400" b="1" smtClean="0">
                <a:solidFill>
                  <a:srgbClr val="000000"/>
                </a:solidFill>
              </a:rPr>
              <a:t>1.</a:t>
            </a:r>
            <a:r>
              <a:rPr lang="zh-CN" altLang="en-US" sz="2400" smtClean="0">
                <a:solidFill>
                  <a:srgbClr val="000000"/>
                </a:solidFill>
              </a:rPr>
              <a:t>电磁铁的工作原理</a:t>
            </a:r>
            <a:r>
              <a:rPr lang="en-US" sz="2400" smtClean="0">
                <a:solidFill>
                  <a:srgbClr val="000000"/>
                </a:solidFill>
              </a:rPr>
              <a:t>:</a:t>
            </a:r>
            <a:r>
              <a:rPr lang="zh-CN" altLang="en-US" sz="2400" u="sng" smtClean="0">
                <a:solidFill>
                  <a:srgbClr val="000000"/>
                </a:solidFill>
              </a:rPr>
              <a:t>电流的磁效应</a:t>
            </a:r>
            <a:r>
              <a:rPr lang="zh-CN" altLang="en-US" sz="2400" smtClean="0">
                <a:solidFill>
                  <a:srgbClr val="000000"/>
                </a:solidFill>
              </a:rPr>
              <a:t>。</a:t>
            </a:r>
          </a:p>
          <a:p>
            <a:pPr defTabSz="1219200">
              <a:lnSpc>
                <a:spcPct val="150000"/>
              </a:lnSpc>
            </a:pPr>
            <a:r>
              <a:rPr lang="en-US" sz="2400" b="1" smtClean="0">
                <a:solidFill>
                  <a:srgbClr val="000000"/>
                </a:solidFill>
              </a:rPr>
              <a:t>2.</a:t>
            </a:r>
            <a:r>
              <a:rPr lang="zh-CN" altLang="en-US" sz="2400" smtClean="0">
                <a:solidFill>
                  <a:srgbClr val="000000"/>
                </a:solidFill>
              </a:rPr>
              <a:t>滑动变阻器的作用</a:t>
            </a:r>
            <a:r>
              <a:rPr lang="en-US" sz="2400" smtClean="0">
                <a:solidFill>
                  <a:srgbClr val="000000"/>
                </a:solidFill>
              </a:rPr>
              <a:t>:</a:t>
            </a:r>
            <a:r>
              <a:rPr lang="zh-CN" altLang="en-US" sz="2400" u="sng" smtClean="0">
                <a:solidFill>
                  <a:srgbClr val="000000"/>
                </a:solidFill>
              </a:rPr>
              <a:t>改变通过线圈的电流的大小</a:t>
            </a:r>
            <a:r>
              <a:rPr lang="zh-CN" altLang="en-US" sz="2400" smtClean="0">
                <a:solidFill>
                  <a:srgbClr val="000000"/>
                </a:solidFill>
              </a:rPr>
              <a:t>。</a:t>
            </a:r>
          </a:p>
          <a:p>
            <a:pPr defTabSz="1219200">
              <a:lnSpc>
                <a:spcPct val="150000"/>
              </a:lnSpc>
            </a:pPr>
            <a:r>
              <a:rPr lang="en-US" sz="2400" b="1" smtClean="0">
                <a:solidFill>
                  <a:srgbClr val="000000"/>
                </a:solidFill>
              </a:rPr>
              <a:t>3.</a:t>
            </a:r>
            <a:r>
              <a:rPr lang="zh-CN" altLang="en-US" sz="2400" smtClean="0">
                <a:solidFill>
                  <a:srgbClr val="000000"/>
                </a:solidFill>
              </a:rPr>
              <a:t>电磁铁磁性强弱的判断</a:t>
            </a:r>
            <a:r>
              <a:rPr lang="en-US" sz="2400" smtClean="0">
                <a:solidFill>
                  <a:srgbClr val="000000"/>
                </a:solidFill>
              </a:rPr>
              <a:t>:</a:t>
            </a:r>
            <a:r>
              <a:rPr lang="zh-CN" altLang="en-US" sz="2400" smtClean="0">
                <a:solidFill>
                  <a:srgbClr val="000000"/>
                </a:solidFill>
              </a:rPr>
              <a:t>通过比较电磁铁吸引</a:t>
            </a:r>
            <a:r>
              <a:rPr lang="zh-CN" altLang="en-US" sz="2400" u="sng" smtClean="0">
                <a:solidFill>
                  <a:srgbClr val="000000"/>
                </a:solidFill>
              </a:rPr>
              <a:t>大头针的多少</a:t>
            </a:r>
            <a:r>
              <a:rPr lang="zh-CN" altLang="en-US" sz="2400" smtClean="0">
                <a:solidFill>
                  <a:srgbClr val="000000"/>
                </a:solidFill>
              </a:rPr>
              <a:t>来反映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这应用了转换法。</a:t>
            </a:r>
          </a:p>
          <a:p>
            <a:pPr defTabSz="1219200">
              <a:lnSpc>
                <a:spcPct val="150000"/>
              </a:lnSpc>
            </a:pPr>
            <a:r>
              <a:rPr lang="en-US" sz="2400" b="1" smtClean="0">
                <a:solidFill>
                  <a:srgbClr val="000000"/>
                </a:solidFill>
              </a:rPr>
              <a:t>4.</a:t>
            </a:r>
            <a:r>
              <a:rPr lang="zh-CN" altLang="en-US" sz="2400" smtClean="0">
                <a:solidFill>
                  <a:srgbClr val="000000"/>
                </a:solidFill>
              </a:rPr>
              <a:t>控制变量法</a:t>
            </a:r>
            <a:r>
              <a:rPr lang="en-US" sz="2400" smtClean="0">
                <a:solidFill>
                  <a:srgbClr val="000000"/>
                </a:solidFill>
              </a:rPr>
              <a:t>:</a:t>
            </a:r>
            <a:r>
              <a:rPr lang="zh-CN" altLang="en-US" sz="2400" smtClean="0">
                <a:solidFill>
                  <a:srgbClr val="000000"/>
                </a:solidFill>
              </a:rPr>
              <a:t>探究电磁铁磁性强弱与线圈匝数的关系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控制</a:t>
            </a:r>
            <a:r>
              <a:rPr lang="zh-CN" altLang="en-US" sz="2400" u="sng" smtClean="0">
                <a:solidFill>
                  <a:srgbClr val="000000"/>
                </a:solidFill>
              </a:rPr>
              <a:t>电流</a:t>
            </a:r>
            <a:r>
              <a:rPr lang="zh-CN" altLang="en-US" sz="2400" smtClean="0">
                <a:solidFill>
                  <a:srgbClr val="000000"/>
                </a:solidFill>
              </a:rPr>
              <a:t>相同</a:t>
            </a:r>
            <a:r>
              <a:rPr lang="en-US" sz="2400" smtClean="0">
                <a:solidFill>
                  <a:srgbClr val="000000"/>
                </a:solidFill>
              </a:rPr>
              <a:t>;</a:t>
            </a:r>
            <a:r>
              <a:rPr lang="zh-CN" altLang="en-US" sz="2400" smtClean="0">
                <a:solidFill>
                  <a:srgbClr val="000000"/>
                </a:solidFill>
              </a:rPr>
              <a:t>探究电磁铁磁性强弱与电流大小的关系时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通过选择同一电磁铁来控制线圈</a:t>
            </a:r>
            <a:r>
              <a:rPr lang="zh-CN" altLang="en-US" sz="2400" u="sng" smtClean="0">
                <a:solidFill>
                  <a:srgbClr val="000000"/>
                </a:solidFill>
              </a:rPr>
              <a:t>匝数</a:t>
            </a:r>
            <a:r>
              <a:rPr lang="zh-CN" altLang="en-US" sz="2400" smtClean="0">
                <a:solidFill>
                  <a:srgbClr val="000000"/>
                </a:solidFill>
              </a:rPr>
              <a:t>相同。</a:t>
            </a:r>
          </a:p>
          <a:p>
            <a:pPr defTabSz="1219200">
              <a:lnSpc>
                <a:spcPct val="150000"/>
              </a:lnSpc>
            </a:pPr>
            <a:r>
              <a:rPr lang="en-US" sz="2400" b="1" smtClean="0">
                <a:solidFill>
                  <a:srgbClr val="000000"/>
                </a:solidFill>
              </a:rPr>
              <a:t>5.</a:t>
            </a:r>
            <a:r>
              <a:rPr lang="zh-CN" altLang="en-US" sz="2400" smtClean="0">
                <a:solidFill>
                  <a:srgbClr val="000000"/>
                </a:solidFill>
              </a:rPr>
              <a:t>利用安培定则判断</a:t>
            </a:r>
            <a:r>
              <a:rPr lang="zh-CN" altLang="en-US" sz="2400" u="sng" smtClean="0">
                <a:solidFill>
                  <a:srgbClr val="000000"/>
                </a:solidFill>
              </a:rPr>
              <a:t>电磁铁的</a:t>
            </a:r>
            <a:r>
              <a:rPr lang="en-US" sz="2400" u="sng" smtClean="0">
                <a:solidFill>
                  <a:srgbClr val="000000"/>
                </a:solidFill>
              </a:rPr>
              <a:t>N</a:t>
            </a:r>
            <a:r>
              <a:rPr lang="zh-CN" altLang="en-US" sz="2400" u="sng" smtClean="0">
                <a:solidFill>
                  <a:srgbClr val="000000"/>
                </a:solidFill>
              </a:rPr>
              <a:t>、</a:t>
            </a:r>
            <a:r>
              <a:rPr lang="en-US" sz="2400" u="sng" smtClean="0">
                <a:solidFill>
                  <a:srgbClr val="000000"/>
                </a:solidFill>
              </a:rPr>
              <a:t>S</a:t>
            </a:r>
            <a:r>
              <a:rPr lang="zh-CN" altLang="en-US" sz="2400" u="sng" smtClean="0">
                <a:solidFill>
                  <a:srgbClr val="000000"/>
                </a:solidFill>
              </a:rPr>
              <a:t>极</a:t>
            </a:r>
            <a:r>
              <a:rPr lang="zh-CN" altLang="en-US" sz="2400" smtClean="0">
                <a:solidFill>
                  <a:srgbClr val="000000"/>
                </a:solidFill>
              </a:rPr>
              <a:t>。</a:t>
            </a:r>
          </a:p>
          <a:p>
            <a:pPr defTabSz="1219200">
              <a:lnSpc>
                <a:spcPct val="150000"/>
              </a:lnSpc>
            </a:pPr>
            <a:r>
              <a:rPr lang="en-US" sz="2400" b="1" smtClean="0">
                <a:solidFill>
                  <a:srgbClr val="000000"/>
                </a:solidFill>
              </a:rPr>
              <a:t>6.</a:t>
            </a:r>
            <a:r>
              <a:rPr lang="zh-CN" altLang="en-US" sz="2400" smtClean="0">
                <a:solidFill>
                  <a:srgbClr val="000000"/>
                </a:solidFill>
              </a:rPr>
              <a:t>电磁铁吸引的大头针下端分散的原因</a:t>
            </a:r>
            <a:r>
              <a:rPr lang="en-US" sz="2400" smtClean="0">
                <a:solidFill>
                  <a:srgbClr val="000000"/>
                </a:solidFill>
              </a:rPr>
              <a:t>:</a:t>
            </a:r>
            <a:r>
              <a:rPr lang="zh-CN" altLang="en-US" sz="2400" u="sng" smtClean="0">
                <a:solidFill>
                  <a:srgbClr val="000000"/>
                </a:solidFill>
              </a:rPr>
              <a:t>大头针被磁化</a:t>
            </a:r>
            <a:r>
              <a:rPr lang="en-US" sz="2400" u="sng" smtClean="0">
                <a:solidFill>
                  <a:srgbClr val="000000"/>
                </a:solidFill>
              </a:rPr>
              <a:t>,</a:t>
            </a:r>
            <a:r>
              <a:rPr lang="zh-CN" altLang="en-US" sz="2400" u="sng" smtClean="0">
                <a:solidFill>
                  <a:srgbClr val="000000"/>
                </a:solidFill>
              </a:rPr>
              <a:t>同名磁极相互排斥</a:t>
            </a:r>
            <a:r>
              <a:rPr lang="zh-CN" altLang="en-US" sz="2400" smtClean="0">
                <a:solidFill>
                  <a:srgbClr val="000000"/>
                </a:solidFill>
              </a:rPr>
              <a:t>。</a:t>
            </a:r>
            <a:endParaRPr lang="zh-CN" altLang="en-US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9191004"/>
      </p:ext>
    </p:extLst>
  </p:cSld>
  <p:clrMapOvr>
    <a:masterClrMapping/>
  </p:clrMapOvr>
  <p:transition>
    <p:pull dir="u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51670" y="714984"/>
            <a:ext cx="10858576" cy="17539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200">
              <a:lnSpc>
                <a:spcPct val="150000"/>
              </a:lnSpc>
            </a:pPr>
            <a:r>
              <a:rPr lang="en-US" altLang="zh-CN" sz="2400" b="1" smtClean="0">
                <a:solidFill>
                  <a:srgbClr val="000000"/>
                </a:solidFill>
              </a:rPr>
              <a:t>【</a:t>
            </a:r>
            <a:r>
              <a:rPr lang="zh-CN" altLang="en-US" sz="2400" b="1" smtClean="0">
                <a:solidFill>
                  <a:srgbClr val="000000"/>
                </a:solidFill>
              </a:rPr>
              <a:t>实验结论</a:t>
            </a:r>
            <a:r>
              <a:rPr lang="en-US" altLang="zh-CN" sz="2400" b="1" smtClean="0">
                <a:solidFill>
                  <a:srgbClr val="000000"/>
                </a:solidFill>
              </a:rPr>
              <a:t>】</a:t>
            </a:r>
          </a:p>
          <a:p>
            <a:pPr defTabSz="1219200">
              <a:lnSpc>
                <a:spcPct val="150000"/>
              </a:lnSpc>
            </a:pPr>
            <a:r>
              <a:rPr lang="en-US" sz="2400" b="1" smtClean="0">
                <a:solidFill>
                  <a:srgbClr val="000000"/>
                </a:solidFill>
              </a:rPr>
              <a:t>7.</a:t>
            </a:r>
            <a:r>
              <a:rPr lang="zh-CN" altLang="en-US" sz="2400" smtClean="0">
                <a:solidFill>
                  <a:srgbClr val="000000"/>
                </a:solidFill>
              </a:rPr>
              <a:t>电磁铁的磁性强弱与电流的大小和线圈的匝数有关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u="sng" smtClean="0">
                <a:solidFill>
                  <a:srgbClr val="000000"/>
                </a:solidFill>
              </a:rPr>
              <a:t>电流越大</a:t>
            </a:r>
            <a:r>
              <a:rPr lang="zh-CN" altLang="en-US" sz="2400" smtClean="0">
                <a:solidFill>
                  <a:srgbClr val="000000"/>
                </a:solidFill>
              </a:rPr>
              <a:t>、</a:t>
            </a:r>
            <a:r>
              <a:rPr lang="zh-CN" altLang="en-US" sz="2400" u="sng" smtClean="0">
                <a:solidFill>
                  <a:srgbClr val="000000"/>
                </a:solidFill>
              </a:rPr>
              <a:t>线圈匝数越多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电磁铁的磁性越强。</a:t>
            </a:r>
            <a:endParaRPr lang="zh-CN" altLang="en-US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1938573"/>
      </p:ext>
    </p:extLst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51670" y="714986"/>
            <a:ext cx="10715700" cy="56310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200">
              <a:lnSpc>
                <a:spcPct val="150000"/>
              </a:lnSpc>
            </a:pPr>
            <a:r>
              <a:rPr lang="zh-CN" altLang="en-US" sz="2400" b="1" smtClean="0">
                <a:solidFill>
                  <a:srgbClr val="000000"/>
                </a:solidFill>
              </a:rPr>
              <a:t>例</a:t>
            </a:r>
            <a:r>
              <a:rPr lang="en-US" sz="2400" b="1" smtClean="0">
                <a:solidFill>
                  <a:srgbClr val="000000"/>
                </a:solidFill>
              </a:rPr>
              <a:t>1 </a:t>
            </a:r>
            <a:r>
              <a:rPr lang="zh-CN" altLang="en-US" sz="2400" smtClean="0">
                <a:solidFill>
                  <a:srgbClr val="000000"/>
                </a:solidFill>
              </a:rPr>
              <a:t>为探究“影响电磁铁磁性强弱的因素”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林红同学用电池</a:t>
            </a:r>
            <a:r>
              <a:rPr lang="en-US" sz="2400" smtClean="0">
                <a:solidFill>
                  <a:srgbClr val="000000"/>
                </a:solidFill>
              </a:rPr>
              <a:t>(</a:t>
            </a:r>
            <a:r>
              <a:rPr lang="zh-CN" altLang="en-US" sz="2400" smtClean="0">
                <a:solidFill>
                  <a:srgbClr val="000000"/>
                </a:solidFill>
              </a:rPr>
              <a:t>电压一定</a:t>
            </a:r>
            <a:r>
              <a:rPr lang="en-US" sz="2400" smtClean="0">
                <a:solidFill>
                  <a:srgbClr val="000000"/>
                </a:solidFill>
              </a:rPr>
              <a:t>)</a:t>
            </a:r>
            <a:r>
              <a:rPr lang="zh-CN" altLang="en-US" sz="2400" smtClean="0">
                <a:solidFill>
                  <a:srgbClr val="000000"/>
                </a:solidFill>
              </a:rPr>
              <a:t>、滑动变阻器、数量较多的大头针、铁钉以及较长导线为主要器材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进行如图</a:t>
            </a:r>
            <a:r>
              <a:rPr lang="en-US" sz="2400" smtClean="0">
                <a:solidFill>
                  <a:srgbClr val="000000"/>
                </a:solidFill>
              </a:rPr>
              <a:t>19-13</a:t>
            </a:r>
            <a:r>
              <a:rPr lang="zh-CN" altLang="en-US" sz="2400" smtClean="0">
                <a:solidFill>
                  <a:srgbClr val="000000"/>
                </a:solidFill>
              </a:rPr>
              <a:t>所示的简易实验。</a:t>
            </a:r>
          </a:p>
          <a:p>
            <a:pPr defTabSz="1219200">
              <a:lnSpc>
                <a:spcPct val="150000"/>
              </a:lnSpc>
            </a:pPr>
            <a:r>
              <a:rPr lang="en-US" sz="2400" smtClean="0">
                <a:solidFill>
                  <a:srgbClr val="000000"/>
                </a:solidFill>
              </a:rPr>
              <a:t>(1)</a:t>
            </a:r>
            <a:r>
              <a:rPr lang="zh-CN" altLang="en-US" sz="2400" smtClean="0">
                <a:solidFill>
                  <a:srgbClr val="000000"/>
                </a:solidFill>
              </a:rPr>
              <a:t>她将导线绕在铁钉上制成简易电磁铁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并巧妙地通过</a:t>
            </a:r>
            <a:r>
              <a:rPr lang="zh-CN" altLang="en-US" sz="2400" i="1" u="sng" smtClean="0">
                <a:solidFill>
                  <a:srgbClr val="000000"/>
                </a:solidFill>
              </a:rPr>
              <a:t>　　　　　　　　　　</a:t>
            </a:r>
            <a:r>
              <a:rPr lang="zh-CN" altLang="en-US" sz="2400" smtClean="0">
                <a:solidFill>
                  <a:srgbClr val="000000"/>
                </a:solidFill>
              </a:rPr>
              <a:t>来显示电磁铁磁性的强弱。下面的实验也应用这种研究方法的是</a:t>
            </a:r>
            <a:r>
              <a:rPr lang="zh-CN" altLang="en-US" sz="2400" i="1" u="sng" smtClean="0">
                <a:solidFill>
                  <a:srgbClr val="000000"/>
                </a:solidFill>
              </a:rPr>
              <a:t>　　　　</a:t>
            </a:r>
            <a:r>
              <a:rPr lang="zh-CN" altLang="en-US" sz="2400" smtClean="0">
                <a:solidFill>
                  <a:srgbClr val="000000"/>
                </a:solidFill>
              </a:rPr>
              <a:t>。</a:t>
            </a:r>
            <a:r>
              <a:rPr lang="en-US" sz="2400" smtClean="0">
                <a:solidFill>
                  <a:srgbClr val="000000"/>
                </a:solidFill>
              </a:rPr>
              <a:t> </a:t>
            </a:r>
            <a:endParaRPr lang="zh-CN" altLang="en-US" sz="2400" smtClean="0">
              <a:solidFill>
                <a:srgbClr val="000000"/>
              </a:solidFill>
            </a:endParaRPr>
          </a:p>
          <a:p>
            <a:pPr defTabSz="1219200">
              <a:lnSpc>
                <a:spcPct val="150000"/>
              </a:lnSpc>
            </a:pPr>
            <a:r>
              <a:rPr lang="en-US" sz="2400" smtClean="0">
                <a:solidFill>
                  <a:srgbClr val="000000"/>
                </a:solidFill>
              </a:rPr>
              <a:t>A.</a:t>
            </a:r>
            <a:r>
              <a:rPr lang="zh-CN" altLang="en-US" sz="2400" smtClean="0">
                <a:solidFill>
                  <a:srgbClr val="000000"/>
                </a:solidFill>
              </a:rPr>
              <a:t>认识电压时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我们可以用水压来类比</a:t>
            </a:r>
          </a:p>
          <a:p>
            <a:pPr defTabSz="1219200">
              <a:lnSpc>
                <a:spcPct val="150000"/>
              </a:lnSpc>
            </a:pPr>
            <a:r>
              <a:rPr lang="en-US" sz="2400" smtClean="0">
                <a:solidFill>
                  <a:srgbClr val="000000"/>
                </a:solidFill>
              </a:rPr>
              <a:t>B.</a:t>
            </a:r>
            <a:r>
              <a:rPr lang="zh-CN" altLang="en-US" sz="2400" smtClean="0">
                <a:solidFill>
                  <a:srgbClr val="000000"/>
                </a:solidFill>
              </a:rPr>
              <a:t>用光线来描述光传播的路径</a:t>
            </a:r>
          </a:p>
          <a:p>
            <a:pPr defTabSz="1219200">
              <a:lnSpc>
                <a:spcPct val="150000"/>
              </a:lnSpc>
            </a:pPr>
            <a:r>
              <a:rPr lang="en-US" sz="2400" smtClean="0">
                <a:solidFill>
                  <a:srgbClr val="000000"/>
                </a:solidFill>
              </a:rPr>
              <a:t>C.</a:t>
            </a:r>
            <a:r>
              <a:rPr lang="zh-CN" altLang="en-US" sz="2400" smtClean="0">
                <a:solidFill>
                  <a:srgbClr val="000000"/>
                </a:solidFill>
              </a:rPr>
              <a:t>把发声的音叉接触水面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看有没有溅起</a:t>
            </a:r>
            <a:endParaRPr lang="en-US" altLang="zh-CN" sz="2400" smtClean="0">
              <a:solidFill>
                <a:srgbClr val="000000"/>
              </a:solidFill>
            </a:endParaRPr>
          </a:p>
          <a:p>
            <a:pPr defTabSz="1219200">
              <a:lnSpc>
                <a:spcPct val="150000"/>
              </a:lnSpc>
            </a:pPr>
            <a:r>
              <a:rPr lang="zh-CN" altLang="en-US" sz="2400" smtClean="0">
                <a:solidFill>
                  <a:srgbClr val="000000"/>
                </a:solidFill>
              </a:rPr>
              <a:t>水花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来判断发声体有没有振动</a:t>
            </a:r>
          </a:p>
          <a:p>
            <a:pPr defTabSz="1219200">
              <a:lnSpc>
                <a:spcPct val="150000"/>
              </a:lnSpc>
            </a:pPr>
            <a:r>
              <a:rPr lang="en-US" sz="2400" smtClean="0">
                <a:solidFill>
                  <a:srgbClr val="000000"/>
                </a:solidFill>
              </a:rPr>
              <a:t>D.</a:t>
            </a:r>
            <a:r>
              <a:rPr lang="zh-CN" altLang="en-US" sz="2400" smtClean="0">
                <a:solidFill>
                  <a:srgbClr val="000000"/>
                </a:solidFill>
              </a:rPr>
              <a:t>探究真空不能传声时从真空罩内不断地抽气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听到的声音越来越小</a:t>
            </a:r>
            <a:endParaRPr lang="zh-CN" altLang="en-US" sz="2400">
              <a:solidFill>
                <a:srgbClr val="000000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8062593" y="4854043"/>
            <a:ext cx="128112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9200">
              <a:lnSpc>
                <a:spcPct val="150000"/>
              </a:lnSpc>
            </a:pPr>
            <a:r>
              <a:rPr lang="zh-CN" altLang="en-US" sz="2400" smtClean="0">
                <a:solidFill>
                  <a:srgbClr val="000000"/>
                </a:solidFill>
              </a:rPr>
              <a:t>图</a:t>
            </a:r>
            <a:r>
              <a:rPr lang="en-US" sz="2400" smtClean="0">
                <a:solidFill>
                  <a:srgbClr val="000000"/>
                </a:solidFill>
              </a:rPr>
              <a:t>19-13</a:t>
            </a:r>
            <a:endParaRPr lang="zh-CN" altLang="en-US" sz="2400" smtClean="0">
              <a:solidFill>
                <a:srgbClr val="000000"/>
              </a:solidFill>
            </a:endParaRPr>
          </a:p>
        </p:txBody>
      </p:sp>
      <p:pic>
        <p:nvPicPr>
          <p:cNvPr id="8" name="21JFA82.EPS" descr="id:2147503290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6738151" y="3678076"/>
            <a:ext cx="4175437" cy="1337135"/>
          </a:xfrm>
          <a:prstGeom prst="rect">
            <a:avLst/>
          </a:prstGeom>
        </p:spPr>
      </p:pic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8381222" y="2357680"/>
            <a:ext cx="2646878" cy="46155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defTabSz="1219200"/>
            <a:r>
              <a:rPr lang="zh-CN" altLang="en-US" sz="2400" b="1" smtClean="0">
                <a:solidFill>
                  <a:srgbClr val="A50021"/>
                </a:solidFill>
              </a:rPr>
              <a:t>吸起大头针的多少</a:t>
            </a:r>
            <a:endParaRPr lang="zh-CN" altLang="en-US" sz="2400">
              <a:solidFill>
                <a:srgbClr val="A50021"/>
              </a:solidFill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8062593" y="4854043"/>
            <a:ext cx="128112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9200">
              <a:lnSpc>
                <a:spcPct val="150000"/>
              </a:lnSpc>
            </a:pPr>
            <a:r>
              <a:rPr lang="zh-CN" altLang="en-US" sz="2400" smtClean="0">
                <a:solidFill>
                  <a:srgbClr val="000000"/>
                </a:solidFill>
              </a:rPr>
              <a:t>图</a:t>
            </a:r>
            <a:r>
              <a:rPr lang="en-US" sz="2400" smtClean="0">
                <a:solidFill>
                  <a:srgbClr val="000000"/>
                </a:solidFill>
              </a:rPr>
              <a:t>19-13</a:t>
            </a:r>
            <a:endParaRPr lang="zh-CN" altLang="en-US" sz="2400" smtClean="0">
              <a:solidFill>
                <a:srgbClr val="000000"/>
              </a:solidFill>
            </a:endParaRPr>
          </a:p>
        </p:txBody>
      </p:sp>
      <p:pic>
        <p:nvPicPr>
          <p:cNvPr id="15" name="21JFA82.EPS" descr="id:2147503290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6738151" y="3678076"/>
            <a:ext cx="4175437" cy="1337135"/>
          </a:xfrm>
          <a:prstGeom prst="rect">
            <a:avLst/>
          </a:prstGeom>
        </p:spPr>
      </p:pic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9632842" y="2928998"/>
            <a:ext cx="407484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defTabSz="1219200"/>
            <a:r>
              <a:rPr lang="en-US" sz="2400" b="1" smtClean="0">
                <a:solidFill>
                  <a:srgbClr val="A50021"/>
                </a:solidFill>
              </a:rPr>
              <a:t>C</a:t>
            </a:r>
            <a:endParaRPr lang="zh-CN" altLang="en-US" sz="2400">
              <a:solidFill>
                <a:srgbClr val="A5002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53705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51670" y="714984"/>
            <a:ext cx="107157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200">
              <a:lnSpc>
                <a:spcPct val="150000"/>
              </a:lnSpc>
            </a:pPr>
            <a:r>
              <a:rPr lang="en-US" sz="2400" smtClean="0">
                <a:solidFill>
                  <a:srgbClr val="000000"/>
                </a:solidFill>
              </a:rPr>
              <a:t>(2)</a:t>
            </a:r>
            <a:r>
              <a:rPr lang="zh-CN" altLang="en-US" sz="2400" smtClean="0">
                <a:solidFill>
                  <a:srgbClr val="000000"/>
                </a:solidFill>
              </a:rPr>
              <a:t>连接好电路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使滑动变阻器连入电路的阻值较大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闭合开关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观察到如图</a:t>
            </a:r>
            <a:r>
              <a:rPr lang="en-US" sz="2400" smtClean="0">
                <a:solidFill>
                  <a:srgbClr val="000000"/>
                </a:solidFill>
              </a:rPr>
              <a:t>19-13</a:t>
            </a:r>
            <a:r>
              <a:rPr lang="zh-CN" altLang="en-US" sz="2400" smtClean="0">
                <a:solidFill>
                  <a:srgbClr val="000000"/>
                </a:solidFill>
              </a:rPr>
              <a:t>甲所示的情景</a:t>
            </a:r>
            <a:r>
              <a:rPr lang="en-US" sz="2400" smtClean="0">
                <a:solidFill>
                  <a:srgbClr val="000000"/>
                </a:solidFill>
              </a:rPr>
              <a:t>;</a:t>
            </a:r>
            <a:r>
              <a:rPr lang="zh-CN" altLang="en-US" sz="2400" smtClean="0">
                <a:solidFill>
                  <a:srgbClr val="000000"/>
                </a:solidFill>
              </a:rPr>
              <a:t>接着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移动滑动变阻器滑片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使其连入电路的阻值变小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观察到图乙所示的情景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比较图甲和图乙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可知</a:t>
            </a:r>
            <a:r>
              <a:rPr lang="zh-CN" altLang="en-US" sz="2400" i="1" u="sng" smtClean="0">
                <a:solidFill>
                  <a:srgbClr val="000000"/>
                </a:solidFill>
              </a:rPr>
              <a:t>　　　　</a:t>
            </a:r>
            <a:r>
              <a:rPr lang="zh-CN" altLang="en-US" sz="2400" smtClean="0">
                <a:solidFill>
                  <a:srgbClr val="000000"/>
                </a:solidFill>
              </a:rPr>
              <a:t>图中的电流较小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从而发现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通过电磁铁的电流越</a:t>
            </a:r>
            <a:r>
              <a:rPr lang="zh-CN" altLang="en-US" sz="2400" i="1" u="sng" smtClean="0">
                <a:solidFill>
                  <a:srgbClr val="000000"/>
                </a:solidFill>
              </a:rPr>
              <a:t>　　　　</a:t>
            </a:r>
            <a:r>
              <a:rPr lang="en-US" sz="2400" smtClean="0">
                <a:solidFill>
                  <a:srgbClr val="000000"/>
                </a:solidFill>
              </a:rPr>
              <a:t>(</a:t>
            </a:r>
            <a:r>
              <a:rPr lang="zh-CN" altLang="en-US" sz="2400" smtClean="0">
                <a:solidFill>
                  <a:srgbClr val="000000"/>
                </a:solidFill>
              </a:rPr>
              <a:t>选填“大”或“小”</a:t>
            </a:r>
            <a:r>
              <a:rPr lang="en-US" sz="2400" smtClean="0">
                <a:solidFill>
                  <a:srgbClr val="000000"/>
                </a:solidFill>
              </a:rPr>
              <a:t>)</a:t>
            </a:r>
            <a:r>
              <a:rPr lang="zh-CN" altLang="en-US" sz="2400" smtClean="0">
                <a:solidFill>
                  <a:srgbClr val="000000"/>
                </a:solidFill>
              </a:rPr>
              <a:t>磁性越强。</a:t>
            </a:r>
            <a:r>
              <a:rPr lang="en-US" sz="2400" smtClean="0">
                <a:solidFill>
                  <a:srgbClr val="000000"/>
                </a:solidFill>
              </a:rPr>
              <a:t> </a:t>
            </a:r>
            <a:endParaRPr lang="zh-CN" altLang="en-US" sz="2400">
              <a:solidFill>
                <a:srgbClr val="000000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5244478" y="4425514"/>
            <a:ext cx="128112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9200">
              <a:lnSpc>
                <a:spcPct val="150000"/>
              </a:lnSpc>
            </a:pPr>
            <a:r>
              <a:rPr lang="zh-CN" altLang="en-US" sz="2400" smtClean="0">
                <a:solidFill>
                  <a:srgbClr val="000000"/>
                </a:solidFill>
              </a:rPr>
              <a:t>图</a:t>
            </a:r>
            <a:r>
              <a:rPr lang="en-US" sz="2400" smtClean="0">
                <a:solidFill>
                  <a:srgbClr val="000000"/>
                </a:solidFill>
              </a:rPr>
              <a:t>19-13</a:t>
            </a:r>
            <a:endParaRPr lang="zh-CN" altLang="en-US" sz="2400" smtClean="0">
              <a:solidFill>
                <a:srgbClr val="000000"/>
              </a:solidFill>
            </a:endParaRPr>
          </a:p>
        </p:txBody>
      </p:sp>
      <p:pic>
        <p:nvPicPr>
          <p:cNvPr id="8" name="21JFA82.EPS" descr="id:2147503290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3920036" y="3178126"/>
            <a:ext cx="4175437" cy="1337135"/>
          </a:xfrm>
          <a:prstGeom prst="rect">
            <a:avLst/>
          </a:prstGeom>
        </p:spPr>
      </p:pic>
      <p:sp>
        <p:nvSpPr>
          <p:cNvPr id="10" name="Rectangle 14"/>
          <p:cNvSpPr>
            <a:spLocks noChangeArrowheads="1"/>
          </p:cNvSpPr>
          <p:nvPr/>
        </p:nvSpPr>
        <p:spPr bwMode="auto">
          <a:xfrm>
            <a:off x="5809457" y="1857728"/>
            <a:ext cx="492443" cy="46155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defTabSz="1219200"/>
            <a:r>
              <a:rPr lang="zh-CN" altLang="en-US" sz="2400" b="1" smtClean="0">
                <a:solidFill>
                  <a:srgbClr val="A50021"/>
                </a:solidFill>
              </a:rPr>
              <a:t>甲</a:t>
            </a:r>
            <a:endParaRPr lang="zh-CN" altLang="en-US" sz="2400">
              <a:solidFill>
                <a:srgbClr val="A50021"/>
              </a:solidFill>
            </a:endParaRPr>
          </a:p>
        </p:txBody>
      </p:sp>
      <p:sp>
        <p:nvSpPr>
          <p:cNvPr id="14" name="Rectangle 14"/>
          <p:cNvSpPr>
            <a:spLocks noChangeArrowheads="1"/>
          </p:cNvSpPr>
          <p:nvPr/>
        </p:nvSpPr>
        <p:spPr bwMode="auto">
          <a:xfrm>
            <a:off x="2880497" y="2396072"/>
            <a:ext cx="492443" cy="46155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defTabSz="1219200"/>
            <a:r>
              <a:rPr lang="zh-CN" altLang="en-US" sz="2400" b="1" smtClean="0">
                <a:solidFill>
                  <a:srgbClr val="A50021"/>
                </a:solidFill>
              </a:rPr>
              <a:t>大</a:t>
            </a:r>
            <a:endParaRPr lang="zh-CN" altLang="en-US" sz="2400">
              <a:solidFill>
                <a:srgbClr val="A5002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855547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951670" y="572143"/>
            <a:ext cx="10644262" cy="69249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zh-CN" altLang="en-US" sz="2600" b="1" spc="150" smtClean="0">
                <a:solidFill>
                  <a:srgbClr val="18B48F"/>
                </a:solidFill>
                <a:latin typeface="微软雅黑" panose="020B0503020204020204" pitchFamily="34" charset="-122"/>
              </a:rPr>
              <a:t>◀ 实验拓展 ▶</a:t>
            </a:r>
            <a:endParaRPr lang="en-US" altLang="zh-CN" sz="2600" spc="150" smtClean="0">
              <a:solidFill>
                <a:srgbClr val="18B48F"/>
              </a:solidFill>
              <a:latin typeface="微软雅黑" panose="020B0503020204020204" pitchFamily="34" charset="-122"/>
            </a:endParaRPr>
          </a:p>
        </p:txBody>
      </p:sp>
      <p:sp>
        <p:nvSpPr>
          <p:cNvPr id="3" name="TextBox 15"/>
          <p:cNvSpPr txBox="1"/>
          <p:nvPr/>
        </p:nvSpPr>
        <p:spPr>
          <a:xfrm>
            <a:off x="951670" y="1214936"/>
            <a:ext cx="10787138" cy="3949773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400" smtClean="0">
                <a:solidFill>
                  <a:srgbClr val="000000"/>
                </a:solidFill>
              </a:rPr>
              <a:t>如图</a:t>
            </a:r>
            <a:r>
              <a:rPr lang="en-US" sz="2400" smtClean="0">
                <a:solidFill>
                  <a:srgbClr val="000000"/>
                </a:solidFill>
              </a:rPr>
              <a:t>19-14</a:t>
            </a:r>
            <a:r>
              <a:rPr lang="zh-CN" altLang="en-US" sz="2400" smtClean="0">
                <a:solidFill>
                  <a:srgbClr val="000000"/>
                </a:solidFill>
              </a:rPr>
              <a:t>所示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林红又把绕有不同匝数线圈的</a:t>
            </a:r>
            <a:r>
              <a:rPr lang="en-US" sz="2400" i="1" smtClean="0">
                <a:solidFill>
                  <a:srgbClr val="000000"/>
                </a:solidFill>
              </a:rPr>
              <a:t>A</a:t>
            </a:r>
            <a:r>
              <a:rPr lang="zh-CN" altLang="en-US" sz="2400" smtClean="0">
                <a:solidFill>
                  <a:srgbClr val="000000"/>
                </a:solidFill>
              </a:rPr>
              <a:t>、</a:t>
            </a:r>
            <a:r>
              <a:rPr lang="en-US" sz="2400" i="1" smtClean="0">
                <a:solidFill>
                  <a:srgbClr val="000000"/>
                </a:solidFill>
              </a:rPr>
              <a:t>B </a:t>
            </a:r>
            <a:r>
              <a:rPr lang="zh-CN" altLang="en-US" sz="2400" smtClean="0">
                <a:solidFill>
                  <a:srgbClr val="000000"/>
                </a:solidFill>
              </a:rPr>
              <a:t>两个相同的铁钉接入电路中。</a:t>
            </a:r>
          </a:p>
          <a:p>
            <a:pPr>
              <a:lnSpc>
                <a:spcPct val="150000"/>
              </a:lnSpc>
            </a:pPr>
            <a:r>
              <a:rPr lang="en-US" sz="2400" smtClean="0">
                <a:solidFill>
                  <a:srgbClr val="000000"/>
                </a:solidFill>
              </a:rPr>
              <a:t>(3)</a:t>
            </a:r>
            <a:r>
              <a:rPr lang="zh-CN" altLang="en-US" sz="2400" smtClean="0">
                <a:solidFill>
                  <a:srgbClr val="000000"/>
                </a:solidFill>
              </a:rPr>
              <a:t>闭合开关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铁钉下端都吸引了大头针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这是因为线圈通电时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铁钉具有磁性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由安培定则可知</a:t>
            </a:r>
            <a:r>
              <a:rPr lang="en-US" sz="2400" smtClean="0">
                <a:solidFill>
                  <a:srgbClr val="000000"/>
                </a:solidFill>
              </a:rPr>
              <a:t>:</a:t>
            </a:r>
            <a:r>
              <a:rPr lang="en-US" sz="2400" i="1" smtClean="0">
                <a:solidFill>
                  <a:srgbClr val="000000"/>
                </a:solidFill>
              </a:rPr>
              <a:t>A</a:t>
            </a:r>
            <a:r>
              <a:rPr lang="zh-CN" altLang="en-US" sz="2400" smtClean="0">
                <a:solidFill>
                  <a:srgbClr val="000000"/>
                </a:solidFill>
              </a:rPr>
              <a:t>的上端为它的</a:t>
            </a:r>
            <a:r>
              <a:rPr lang="zh-CN" altLang="en-US" sz="2400" i="1" u="sng" smtClean="0">
                <a:solidFill>
                  <a:srgbClr val="000000"/>
                </a:solidFill>
              </a:rPr>
              <a:t>　　　　</a:t>
            </a:r>
            <a:r>
              <a:rPr lang="en-US" sz="2400" smtClean="0">
                <a:solidFill>
                  <a:srgbClr val="000000"/>
                </a:solidFill>
              </a:rPr>
              <a:t>(</a:t>
            </a:r>
            <a:r>
              <a:rPr lang="zh-CN" altLang="en-US" sz="2400" smtClean="0">
                <a:solidFill>
                  <a:srgbClr val="000000"/>
                </a:solidFill>
              </a:rPr>
              <a:t>选填“</a:t>
            </a:r>
            <a:r>
              <a:rPr lang="en-US" sz="2400" smtClean="0">
                <a:solidFill>
                  <a:srgbClr val="000000"/>
                </a:solidFill>
              </a:rPr>
              <a:t>N</a:t>
            </a:r>
            <a:r>
              <a:rPr lang="zh-CN" altLang="en-US" sz="2400" smtClean="0">
                <a:solidFill>
                  <a:srgbClr val="000000"/>
                </a:solidFill>
              </a:rPr>
              <a:t>”或“</a:t>
            </a:r>
            <a:r>
              <a:rPr lang="en-US" sz="2400" smtClean="0">
                <a:solidFill>
                  <a:srgbClr val="000000"/>
                </a:solidFill>
              </a:rPr>
              <a:t>S</a:t>
            </a:r>
            <a:r>
              <a:rPr lang="zh-CN" altLang="en-US" sz="2400" smtClean="0">
                <a:solidFill>
                  <a:srgbClr val="000000"/>
                </a:solidFill>
              </a:rPr>
              <a:t>”</a:t>
            </a:r>
            <a:r>
              <a:rPr lang="en-US" sz="2400" smtClean="0">
                <a:solidFill>
                  <a:srgbClr val="000000"/>
                </a:solidFill>
              </a:rPr>
              <a:t>)</a:t>
            </a:r>
            <a:r>
              <a:rPr lang="zh-CN" altLang="en-US" sz="2400" smtClean="0">
                <a:solidFill>
                  <a:srgbClr val="000000"/>
                </a:solidFill>
              </a:rPr>
              <a:t>极。</a:t>
            </a:r>
            <a:r>
              <a:rPr lang="en-US" sz="2400" smtClean="0">
                <a:solidFill>
                  <a:srgbClr val="000000"/>
                </a:solidFill>
              </a:rPr>
              <a:t> </a:t>
            </a:r>
            <a:endParaRPr lang="zh-CN" altLang="en-US" sz="2400" smtClean="0">
              <a:solidFill>
                <a:srgbClr val="00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400" smtClean="0">
                <a:solidFill>
                  <a:srgbClr val="000000"/>
                </a:solidFill>
              </a:rPr>
              <a:t>(4)</a:t>
            </a:r>
            <a:r>
              <a:rPr lang="en-US" sz="2400" i="1" smtClean="0">
                <a:solidFill>
                  <a:srgbClr val="000000"/>
                </a:solidFill>
              </a:rPr>
              <a:t>B </a:t>
            </a:r>
            <a:r>
              <a:rPr lang="zh-CN" altLang="en-US" sz="2400" smtClean="0">
                <a:solidFill>
                  <a:srgbClr val="000000"/>
                </a:solidFill>
              </a:rPr>
              <a:t>铁钉能吸引更多的大头针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这是因为绕在它上面的线圈匝数较多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而线圈中的电流</a:t>
            </a:r>
            <a:r>
              <a:rPr lang="zh-CN" altLang="en-US" sz="2400" i="1" u="sng" smtClean="0">
                <a:solidFill>
                  <a:srgbClr val="000000"/>
                </a:solidFill>
              </a:rPr>
              <a:t>　　　 </a:t>
            </a:r>
            <a:r>
              <a:rPr lang="en-US" sz="2400" smtClean="0">
                <a:solidFill>
                  <a:srgbClr val="000000"/>
                </a:solidFill>
              </a:rPr>
              <a:t>(</a:t>
            </a:r>
            <a:r>
              <a:rPr lang="zh-CN" altLang="en-US" sz="2400" smtClean="0">
                <a:solidFill>
                  <a:srgbClr val="000000"/>
                </a:solidFill>
              </a:rPr>
              <a:t>选填“大于”“等于”或“小于”</a:t>
            </a:r>
            <a:r>
              <a:rPr lang="en-US" sz="2400" smtClean="0">
                <a:solidFill>
                  <a:srgbClr val="000000"/>
                </a:solidFill>
              </a:rPr>
              <a:t>)</a:t>
            </a:r>
            <a:r>
              <a:rPr lang="zh-CN" altLang="en-US" sz="2400" smtClean="0">
                <a:solidFill>
                  <a:srgbClr val="000000"/>
                </a:solidFill>
              </a:rPr>
              <a:t>绕在</a:t>
            </a:r>
            <a:r>
              <a:rPr lang="en-US" sz="2400" i="1" smtClean="0">
                <a:solidFill>
                  <a:srgbClr val="000000"/>
                </a:solidFill>
              </a:rPr>
              <a:t>A</a:t>
            </a:r>
            <a:r>
              <a:rPr lang="zh-CN" altLang="en-US" sz="2400" smtClean="0">
                <a:solidFill>
                  <a:srgbClr val="000000"/>
                </a:solidFill>
              </a:rPr>
              <a:t>铁钉上的线圈中的电流。</a:t>
            </a:r>
            <a:r>
              <a:rPr lang="en-US" sz="2400" smtClean="0">
                <a:solidFill>
                  <a:srgbClr val="000000"/>
                </a:solidFill>
              </a:rPr>
              <a:t> </a:t>
            </a:r>
            <a:endParaRPr lang="zh-CN" altLang="en-US" sz="2400" smtClean="0">
              <a:solidFill>
                <a:srgbClr val="00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400" smtClean="0">
                <a:solidFill>
                  <a:srgbClr val="000000"/>
                </a:solidFill>
              </a:rPr>
              <a:t>(5)</a:t>
            </a:r>
            <a:r>
              <a:rPr lang="zh-CN" altLang="en-US" sz="2400" smtClean="0">
                <a:solidFill>
                  <a:srgbClr val="000000"/>
                </a:solidFill>
              </a:rPr>
              <a:t>不改变线圈匝数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要想铁钉能吸引更多的大头针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可以将滑片</a:t>
            </a:r>
            <a:r>
              <a:rPr lang="en-US" sz="2400" i="1" smtClean="0">
                <a:solidFill>
                  <a:srgbClr val="000000"/>
                </a:solidFill>
              </a:rPr>
              <a:t>P </a:t>
            </a:r>
            <a:r>
              <a:rPr lang="zh-CN" altLang="en-US" sz="2400" smtClean="0">
                <a:solidFill>
                  <a:srgbClr val="000000"/>
                </a:solidFill>
              </a:rPr>
              <a:t>向</a:t>
            </a:r>
            <a:r>
              <a:rPr lang="zh-CN" altLang="en-US" sz="2400" i="1" u="sng" smtClean="0">
                <a:solidFill>
                  <a:srgbClr val="000000"/>
                </a:solidFill>
              </a:rPr>
              <a:t>　　　　</a:t>
            </a:r>
            <a:r>
              <a:rPr lang="en-US" sz="2400" smtClean="0">
                <a:solidFill>
                  <a:srgbClr val="000000"/>
                </a:solidFill>
              </a:rPr>
              <a:t>(</a:t>
            </a:r>
            <a:r>
              <a:rPr lang="zh-CN" altLang="en-US" sz="2400" smtClean="0">
                <a:solidFill>
                  <a:srgbClr val="000000"/>
                </a:solidFill>
              </a:rPr>
              <a:t>选填“左”或“右”</a:t>
            </a:r>
            <a:r>
              <a:rPr lang="en-US" sz="2400" smtClean="0">
                <a:solidFill>
                  <a:srgbClr val="000000"/>
                </a:solidFill>
              </a:rPr>
              <a:t>)</a:t>
            </a:r>
            <a:r>
              <a:rPr lang="zh-CN" altLang="en-US" sz="2400" smtClean="0">
                <a:solidFill>
                  <a:srgbClr val="000000"/>
                </a:solidFill>
              </a:rPr>
              <a:t>移。</a:t>
            </a:r>
            <a:r>
              <a:rPr lang="en-US" sz="2400" smtClean="0">
                <a:solidFill>
                  <a:srgbClr val="000000"/>
                </a:solidFill>
              </a:rPr>
              <a:t> </a:t>
            </a:r>
            <a:endParaRPr lang="zh-CN" altLang="en-US" sz="2400">
              <a:solidFill>
                <a:srgbClr val="000000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5309388" y="6000174"/>
            <a:ext cx="128112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9200">
              <a:lnSpc>
                <a:spcPct val="150000"/>
              </a:lnSpc>
            </a:pPr>
            <a:r>
              <a:rPr lang="zh-CN" altLang="en-US" sz="2400" smtClean="0">
                <a:solidFill>
                  <a:srgbClr val="000000"/>
                </a:solidFill>
              </a:rPr>
              <a:t>图</a:t>
            </a:r>
            <a:r>
              <a:rPr lang="en-US" sz="2400" smtClean="0">
                <a:solidFill>
                  <a:srgbClr val="000000"/>
                </a:solidFill>
              </a:rPr>
              <a:t>19-14</a:t>
            </a:r>
            <a:endParaRPr lang="zh-CN" altLang="en-US" sz="2400" smtClean="0">
              <a:solidFill>
                <a:srgbClr val="000000"/>
              </a:solidFill>
            </a:endParaRPr>
          </a:p>
        </p:txBody>
      </p:sp>
      <p:pic>
        <p:nvPicPr>
          <p:cNvPr id="9" name="21JFA83.EPS" descr="id:2147503304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4880760" y="4643165"/>
            <a:ext cx="2497958" cy="1540249"/>
          </a:xfrm>
          <a:prstGeom prst="rect">
            <a:avLst/>
          </a:prstGeom>
        </p:spPr>
      </p:pic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5095074" y="2324597"/>
            <a:ext cx="407484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defTabSz="1219200"/>
            <a:r>
              <a:rPr lang="en-US" sz="2400" b="1" smtClean="0">
                <a:solidFill>
                  <a:srgbClr val="A50021"/>
                </a:solidFill>
              </a:rPr>
              <a:t>N</a:t>
            </a:r>
            <a:endParaRPr lang="zh-CN" altLang="en-US" sz="2400">
              <a:solidFill>
                <a:srgbClr val="A50021"/>
              </a:solidFill>
            </a:endParaRPr>
          </a:p>
        </p:txBody>
      </p:sp>
      <p:sp>
        <p:nvSpPr>
          <p:cNvPr id="19" name="Rectangle 14"/>
          <p:cNvSpPr>
            <a:spLocks noChangeArrowheads="1"/>
          </p:cNvSpPr>
          <p:nvPr/>
        </p:nvSpPr>
        <p:spPr bwMode="auto">
          <a:xfrm>
            <a:off x="1737491" y="3429002"/>
            <a:ext cx="800219" cy="46155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defTabSz="1219200"/>
            <a:r>
              <a:rPr lang="zh-CN" altLang="en-US" sz="2400" b="1" smtClean="0">
                <a:solidFill>
                  <a:srgbClr val="A50021"/>
                </a:solidFill>
              </a:rPr>
              <a:t>等于</a:t>
            </a:r>
            <a:endParaRPr lang="zh-CN" altLang="en-US" sz="2400">
              <a:solidFill>
                <a:srgbClr val="A50021"/>
              </a:solidFill>
            </a:endParaRPr>
          </a:p>
        </p:txBody>
      </p:sp>
      <p:sp>
        <p:nvSpPr>
          <p:cNvPr id="22" name="Rectangle 14"/>
          <p:cNvSpPr>
            <a:spLocks noChangeArrowheads="1"/>
          </p:cNvSpPr>
          <p:nvPr/>
        </p:nvSpPr>
        <p:spPr bwMode="auto">
          <a:xfrm>
            <a:off x="10103360" y="4000372"/>
            <a:ext cx="492443" cy="46155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defTabSz="1219200"/>
            <a:r>
              <a:rPr lang="zh-CN" altLang="en-US" sz="2400" b="1" smtClean="0">
                <a:solidFill>
                  <a:srgbClr val="A50021"/>
                </a:solidFill>
              </a:rPr>
              <a:t>左</a:t>
            </a:r>
            <a:endParaRPr lang="zh-CN" altLang="en-US" sz="2400">
              <a:solidFill>
                <a:srgbClr val="A5002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573789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9" grpId="0"/>
      <p:bldP spid="2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6"/>
          <p:cNvSpPr txBox="1">
            <a:spLocks noChangeArrowheads="1"/>
          </p:cNvSpPr>
          <p:nvPr/>
        </p:nvSpPr>
        <p:spPr bwMode="auto">
          <a:xfrm>
            <a:off x="951670" y="643563"/>
            <a:ext cx="10715700" cy="71903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800" b="1" spc="150" smtClean="0">
                <a:solidFill>
                  <a:srgbClr val="1CB691"/>
                </a:solidFill>
                <a:latin typeface="微软雅黑" panose="020B0503020204020204" pitchFamily="34" charset="-122"/>
              </a:rPr>
              <a:t>突破二　探究什么情况下磁可以生电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51670" y="1286356"/>
            <a:ext cx="10787138" cy="39693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200">
              <a:lnSpc>
                <a:spcPct val="150000"/>
              </a:lnSpc>
            </a:pPr>
            <a:r>
              <a:rPr lang="en-US" altLang="zh-CN" sz="2400" b="1" smtClean="0">
                <a:solidFill>
                  <a:srgbClr val="000000"/>
                </a:solidFill>
              </a:rPr>
              <a:t>【</a:t>
            </a:r>
            <a:r>
              <a:rPr lang="zh-CN" altLang="en-US" sz="2400" b="1" smtClean="0">
                <a:solidFill>
                  <a:srgbClr val="000000"/>
                </a:solidFill>
              </a:rPr>
              <a:t>设计和进行实验</a:t>
            </a:r>
            <a:r>
              <a:rPr lang="en-US" altLang="zh-CN" sz="2400" b="1" smtClean="0">
                <a:solidFill>
                  <a:srgbClr val="000000"/>
                </a:solidFill>
              </a:rPr>
              <a:t>】</a:t>
            </a:r>
          </a:p>
          <a:p>
            <a:pPr defTabSz="1219200">
              <a:lnSpc>
                <a:spcPct val="150000"/>
              </a:lnSpc>
            </a:pPr>
            <a:r>
              <a:rPr lang="en-US" sz="2400" b="1" smtClean="0">
                <a:solidFill>
                  <a:srgbClr val="000000"/>
                </a:solidFill>
              </a:rPr>
              <a:t>1.</a:t>
            </a:r>
            <a:r>
              <a:rPr lang="zh-CN" altLang="en-US" sz="2400" smtClean="0">
                <a:solidFill>
                  <a:srgbClr val="000000"/>
                </a:solidFill>
              </a:rPr>
              <a:t>转换法</a:t>
            </a:r>
            <a:r>
              <a:rPr lang="en-US" sz="2400" smtClean="0">
                <a:solidFill>
                  <a:srgbClr val="000000"/>
                </a:solidFill>
              </a:rPr>
              <a:t>:</a:t>
            </a:r>
            <a:r>
              <a:rPr lang="zh-CN" altLang="en-US" sz="2400" smtClean="0">
                <a:solidFill>
                  <a:srgbClr val="000000"/>
                </a:solidFill>
              </a:rPr>
              <a:t>通过灵敏电流计指针的偏转情况判断</a:t>
            </a:r>
            <a:r>
              <a:rPr lang="zh-CN" altLang="en-US" sz="2400" u="sng" smtClean="0">
                <a:solidFill>
                  <a:srgbClr val="000000"/>
                </a:solidFill>
              </a:rPr>
              <a:t>感应电流的有无</a:t>
            </a:r>
            <a:r>
              <a:rPr lang="zh-CN" altLang="en-US" sz="2400" smtClean="0">
                <a:solidFill>
                  <a:srgbClr val="000000"/>
                </a:solidFill>
              </a:rPr>
              <a:t>和</a:t>
            </a:r>
            <a:r>
              <a:rPr lang="zh-CN" altLang="en-US" sz="2400" u="sng" smtClean="0">
                <a:solidFill>
                  <a:srgbClr val="000000"/>
                </a:solidFill>
              </a:rPr>
              <a:t>方向</a:t>
            </a:r>
            <a:r>
              <a:rPr lang="zh-CN" altLang="en-US" sz="2400" smtClean="0">
                <a:solidFill>
                  <a:srgbClr val="000000"/>
                </a:solidFill>
              </a:rPr>
              <a:t>。</a:t>
            </a:r>
          </a:p>
          <a:p>
            <a:pPr defTabSz="1219200">
              <a:lnSpc>
                <a:spcPct val="150000"/>
              </a:lnSpc>
            </a:pPr>
            <a:r>
              <a:rPr lang="en-US" sz="2400" b="1" smtClean="0">
                <a:solidFill>
                  <a:srgbClr val="000000"/>
                </a:solidFill>
              </a:rPr>
              <a:t>2.</a:t>
            </a:r>
            <a:r>
              <a:rPr lang="zh-CN" altLang="en-US" sz="2400" smtClean="0">
                <a:solidFill>
                  <a:srgbClr val="000000"/>
                </a:solidFill>
              </a:rPr>
              <a:t>控制变量法</a:t>
            </a:r>
            <a:r>
              <a:rPr lang="en-US" sz="2400" smtClean="0">
                <a:solidFill>
                  <a:srgbClr val="000000"/>
                </a:solidFill>
              </a:rPr>
              <a:t>:①</a:t>
            </a:r>
            <a:r>
              <a:rPr lang="zh-CN" altLang="en-US" sz="2400" smtClean="0">
                <a:solidFill>
                  <a:srgbClr val="000000"/>
                </a:solidFill>
              </a:rPr>
              <a:t>探究感应电流的方向与导体运动方向的关系</a:t>
            </a:r>
            <a:r>
              <a:rPr lang="en-US" sz="2400" smtClean="0">
                <a:solidFill>
                  <a:srgbClr val="000000"/>
                </a:solidFill>
              </a:rPr>
              <a:t>(</a:t>
            </a:r>
            <a:r>
              <a:rPr lang="zh-CN" altLang="en-US" sz="2400" smtClean="0">
                <a:solidFill>
                  <a:srgbClr val="000000"/>
                </a:solidFill>
              </a:rPr>
              <a:t>控制</a:t>
            </a:r>
            <a:r>
              <a:rPr lang="zh-CN" altLang="en-US" sz="2400" u="sng" smtClean="0">
                <a:solidFill>
                  <a:srgbClr val="000000"/>
                </a:solidFill>
              </a:rPr>
              <a:t>磁场方向</a:t>
            </a:r>
            <a:r>
              <a:rPr lang="zh-CN" altLang="en-US" sz="2400" smtClean="0">
                <a:solidFill>
                  <a:srgbClr val="000000"/>
                </a:solidFill>
              </a:rPr>
              <a:t>不变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改变导体运动方向</a:t>
            </a:r>
            <a:r>
              <a:rPr lang="en-US" sz="2400" smtClean="0">
                <a:solidFill>
                  <a:srgbClr val="000000"/>
                </a:solidFill>
              </a:rPr>
              <a:t>);②</a:t>
            </a:r>
            <a:r>
              <a:rPr lang="zh-CN" altLang="en-US" sz="2400" smtClean="0">
                <a:solidFill>
                  <a:srgbClr val="000000"/>
                </a:solidFill>
              </a:rPr>
              <a:t>探究感应电流的方向与磁场方向的关系</a:t>
            </a:r>
            <a:r>
              <a:rPr lang="en-US" sz="2400" smtClean="0">
                <a:solidFill>
                  <a:srgbClr val="000000"/>
                </a:solidFill>
              </a:rPr>
              <a:t>(</a:t>
            </a:r>
            <a:r>
              <a:rPr lang="zh-CN" altLang="en-US" sz="2400" smtClean="0">
                <a:solidFill>
                  <a:srgbClr val="000000"/>
                </a:solidFill>
              </a:rPr>
              <a:t>控制</a:t>
            </a:r>
            <a:r>
              <a:rPr lang="zh-CN" altLang="en-US" sz="2400" u="sng" smtClean="0">
                <a:solidFill>
                  <a:srgbClr val="000000"/>
                </a:solidFill>
              </a:rPr>
              <a:t>导体运动方向</a:t>
            </a:r>
            <a:r>
              <a:rPr lang="zh-CN" altLang="en-US" sz="2400" smtClean="0">
                <a:solidFill>
                  <a:srgbClr val="000000"/>
                </a:solidFill>
              </a:rPr>
              <a:t>不变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改变磁场方向</a:t>
            </a:r>
            <a:r>
              <a:rPr lang="en-US" sz="2400" smtClean="0">
                <a:solidFill>
                  <a:srgbClr val="000000"/>
                </a:solidFill>
              </a:rPr>
              <a:t>)</a:t>
            </a:r>
            <a:r>
              <a:rPr lang="zh-CN" altLang="en-US" sz="2400" smtClean="0">
                <a:solidFill>
                  <a:srgbClr val="000000"/>
                </a:solidFill>
              </a:rPr>
              <a:t>。</a:t>
            </a:r>
          </a:p>
          <a:p>
            <a:pPr defTabSz="1219200">
              <a:lnSpc>
                <a:spcPct val="150000"/>
              </a:lnSpc>
            </a:pPr>
            <a:r>
              <a:rPr lang="en-US" sz="2400" b="1" smtClean="0">
                <a:solidFill>
                  <a:srgbClr val="000000"/>
                </a:solidFill>
              </a:rPr>
              <a:t>3.</a:t>
            </a:r>
            <a:r>
              <a:rPr lang="zh-CN" altLang="en-US" sz="2400" smtClean="0">
                <a:solidFill>
                  <a:srgbClr val="000000"/>
                </a:solidFill>
              </a:rPr>
              <a:t>灵敏电流计指针不偏转的原因</a:t>
            </a:r>
            <a:r>
              <a:rPr lang="en-US" sz="2400" smtClean="0">
                <a:solidFill>
                  <a:srgbClr val="000000"/>
                </a:solidFill>
              </a:rPr>
              <a:t>:①</a:t>
            </a:r>
            <a:r>
              <a:rPr lang="zh-CN" altLang="en-US" sz="2400" smtClean="0">
                <a:solidFill>
                  <a:srgbClr val="000000"/>
                </a:solidFill>
              </a:rPr>
              <a:t>不是</a:t>
            </a:r>
            <a:r>
              <a:rPr lang="zh-CN" altLang="en-US" sz="2400" u="sng" smtClean="0">
                <a:solidFill>
                  <a:srgbClr val="000000"/>
                </a:solidFill>
              </a:rPr>
              <a:t>闭合回路</a:t>
            </a:r>
            <a:r>
              <a:rPr lang="en-US" sz="2400" smtClean="0">
                <a:solidFill>
                  <a:srgbClr val="000000"/>
                </a:solidFill>
              </a:rPr>
              <a:t>;②</a:t>
            </a:r>
            <a:r>
              <a:rPr lang="zh-CN" altLang="en-US" sz="2400" smtClean="0">
                <a:solidFill>
                  <a:srgbClr val="000000"/>
                </a:solidFill>
              </a:rPr>
              <a:t>导体没做</a:t>
            </a:r>
            <a:r>
              <a:rPr lang="zh-CN" altLang="en-US" sz="2400" u="sng" smtClean="0">
                <a:solidFill>
                  <a:srgbClr val="000000"/>
                </a:solidFill>
              </a:rPr>
              <a:t>切割磁感线</a:t>
            </a:r>
            <a:r>
              <a:rPr lang="zh-CN" altLang="en-US" sz="2400" smtClean="0">
                <a:solidFill>
                  <a:srgbClr val="000000"/>
                </a:solidFill>
              </a:rPr>
              <a:t>运动。</a:t>
            </a:r>
          </a:p>
          <a:p>
            <a:pPr defTabSz="1219200">
              <a:lnSpc>
                <a:spcPct val="150000"/>
              </a:lnSpc>
            </a:pPr>
            <a:r>
              <a:rPr lang="en-US" sz="2400" b="1" smtClean="0">
                <a:solidFill>
                  <a:srgbClr val="000000"/>
                </a:solidFill>
              </a:rPr>
              <a:t>4.</a:t>
            </a:r>
            <a:r>
              <a:rPr lang="zh-CN" altLang="en-US" sz="2400" smtClean="0">
                <a:solidFill>
                  <a:srgbClr val="000000"/>
                </a:solidFill>
              </a:rPr>
              <a:t>增强感应电流的措施</a:t>
            </a:r>
            <a:r>
              <a:rPr lang="en-US" sz="2400" smtClean="0">
                <a:solidFill>
                  <a:srgbClr val="000000"/>
                </a:solidFill>
              </a:rPr>
              <a:t>:</a:t>
            </a:r>
            <a:r>
              <a:rPr lang="zh-CN" altLang="en-US" sz="2400" smtClean="0">
                <a:solidFill>
                  <a:srgbClr val="000000"/>
                </a:solidFill>
              </a:rPr>
              <a:t>换用</a:t>
            </a:r>
            <a:r>
              <a:rPr lang="zh-CN" altLang="en-US" sz="2400" u="sng" smtClean="0">
                <a:solidFill>
                  <a:srgbClr val="000000"/>
                </a:solidFill>
              </a:rPr>
              <a:t>磁性强</a:t>
            </a:r>
            <a:r>
              <a:rPr lang="zh-CN" altLang="en-US" sz="2400" smtClean="0">
                <a:solidFill>
                  <a:srgbClr val="000000"/>
                </a:solidFill>
              </a:rPr>
              <a:t>的磁体、切割磁感线时保持</a:t>
            </a:r>
            <a:r>
              <a:rPr lang="zh-CN" altLang="en-US" sz="2400" u="sng" smtClean="0">
                <a:solidFill>
                  <a:srgbClr val="000000"/>
                </a:solidFill>
              </a:rPr>
              <a:t>垂直</a:t>
            </a:r>
            <a:r>
              <a:rPr lang="zh-CN" altLang="en-US" sz="2400" smtClean="0">
                <a:solidFill>
                  <a:srgbClr val="000000"/>
                </a:solidFill>
              </a:rPr>
              <a:t>且尽量</a:t>
            </a:r>
            <a:r>
              <a:rPr lang="zh-CN" altLang="en-US" sz="2400" u="sng" smtClean="0">
                <a:solidFill>
                  <a:srgbClr val="000000"/>
                </a:solidFill>
              </a:rPr>
              <a:t>快速</a:t>
            </a:r>
            <a:r>
              <a:rPr lang="zh-CN" altLang="en-US" sz="2400" smtClean="0">
                <a:solidFill>
                  <a:srgbClr val="000000"/>
                </a:solidFill>
              </a:rPr>
              <a:t>。</a:t>
            </a:r>
            <a:endParaRPr lang="zh-CN" altLang="en-US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9853721"/>
      </p:ext>
    </p:extLst>
  </p:cSld>
  <p:clrMapOvr>
    <a:masterClrMapping/>
  </p:clrMapOvr>
  <p:transition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51670" y="714986"/>
            <a:ext cx="10858576" cy="3415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200">
              <a:lnSpc>
                <a:spcPct val="150000"/>
              </a:lnSpc>
            </a:pPr>
            <a:r>
              <a:rPr lang="en-US" altLang="zh-CN" sz="2400" b="1" smtClean="0">
                <a:solidFill>
                  <a:srgbClr val="000000"/>
                </a:solidFill>
              </a:rPr>
              <a:t>【</a:t>
            </a:r>
            <a:r>
              <a:rPr lang="zh-CN" altLang="en-US" sz="2400" b="1" smtClean="0">
                <a:solidFill>
                  <a:srgbClr val="000000"/>
                </a:solidFill>
              </a:rPr>
              <a:t>实验结论</a:t>
            </a:r>
            <a:r>
              <a:rPr lang="en-US" altLang="zh-CN" sz="2400" b="1" smtClean="0">
                <a:solidFill>
                  <a:srgbClr val="000000"/>
                </a:solidFill>
              </a:rPr>
              <a:t>】</a:t>
            </a:r>
          </a:p>
          <a:p>
            <a:pPr defTabSz="1219200">
              <a:lnSpc>
                <a:spcPct val="150000"/>
              </a:lnSpc>
            </a:pPr>
            <a:r>
              <a:rPr lang="en-US" sz="2400" b="1" smtClean="0">
                <a:solidFill>
                  <a:srgbClr val="000000"/>
                </a:solidFill>
              </a:rPr>
              <a:t>5.</a:t>
            </a:r>
            <a:r>
              <a:rPr lang="zh-CN" altLang="en-US" sz="2400" u="sng" smtClean="0">
                <a:solidFill>
                  <a:srgbClr val="000000"/>
                </a:solidFill>
              </a:rPr>
              <a:t>闭合电路</a:t>
            </a:r>
            <a:r>
              <a:rPr lang="zh-CN" altLang="en-US" sz="2400" smtClean="0">
                <a:solidFill>
                  <a:srgbClr val="000000"/>
                </a:solidFill>
              </a:rPr>
              <a:t>的</a:t>
            </a:r>
            <a:r>
              <a:rPr lang="zh-CN" altLang="en-US" sz="2400" u="sng" smtClean="0">
                <a:solidFill>
                  <a:srgbClr val="000000"/>
                </a:solidFill>
              </a:rPr>
              <a:t>一部分导体</a:t>
            </a:r>
            <a:r>
              <a:rPr lang="zh-CN" altLang="en-US" sz="2400" smtClean="0">
                <a:solidFill>
                  <a:srgbClr val="000000"/>
                </a:solidFill>
              </a:rPr>
              <a:t>在磁场中做</a:t>
            </a:r>
            <a:r>
              <a:rPr lang="zh-CN" altLang="en-US" sz="2400" u="sng" smtClean="0">
                <a:solidFill>
                  <a:srgbClr val="000000"/>
                </a:solidFill>
              </a:rPr>
              <a:t>切割磁感线运动</a:t>
            </a:r>
            <a:r>
              <a:rPr lang="zh-CN" altLang="en-US" sz="2400" smtClean="0">
                <a:solidFill>
                  <a:srgbClr val="000000"/>
                </a:solidFill>
              </a:rPr>
              <a:t>时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导体中有感应电流产生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感应电流的方向与磁场的方向和导体运动的方向有关。</a:t>
            </a:r>
          </a:p>
          <a:p>
            <a:pPr defTabSz="1219200">
              <a:lnSpc>
                <a:spcPct val="150000"/>
              </a:lnSpc>
            </a:pPr>
            <a:r>
              <a:rPr lang="en-US" altLang="zh-CN" sz="2400" b="1" smtClean="0">
                <a:solidFill>
                  <a:srgbClr val="000000"/>
                </a:solidFill>
              </a:rPr>
              <a:t>【</a:t>
            </a:r>
            <a:r>
              <a:rPr lang="zh-CN" altLang="en-US" sz="2400" b="1" smtClean="0">
                <a:solidFill>
                  <a:srgbClr val="000000"/>
                </a:solidFill>
              </a:rPr>
              <a:t>交流与反思</a:t>
            </a:r>
            <a:r>
              <a:rPr lang="en-US" altLang="zh-CN" sz="2400" b="1" smtClean="0">
                <a:solidFill>
                  <a:srgbClr val="000000"/>
                </a:solidFill>
              </a:rPr>
              <a:t>】</a:t>
            </a:r>
          </a:p>
          <a:p>
            <a:pPr defTabSz="1219200">
              <a:lnSpc>
                <a:spcPct val="150000"/>
              </a:lnSpc>
            </a:pPr>
            <a:r>
              <a:rPr lang="en-US" sz="2400" b="1" smtClean="0">
                <a:solidFill>
                  <a:srgbClr val="000000"/>
                </a:solidFill>
              </a:rPr>
              <a:t>6.</a:t>
            </a:r>
            <a:r>
              <a:rPr lang="zh-CN" altLang="en-US" sz="2400" smtClean="0">
                <a:solidFill>
                  <a:srgbClr val="000000"/>
                </a:solidFill>
              </a:rPr>
              <a:t>能量转换</a:t>
            </a:r>
            <a:r>
              <a:rPr lang="en-US" sz="2400" smtClean="0">
                <a:solidFill>
                  <a:srgbClr val="000000"/>
                </a:solidFill>
              </a:rPr>
              <a:t>:</a:t>
            </a:r>
            <a:r>
              <a:rPr lang="zh-CN" altLang="en-US" sz="2400" u="sng" smtClean="0">
                <a:solidFill>
                  <a:srgbClr val="000000"/>
                </a:solidFill>
              </a:rPr>
              <a:t>机械能</a:t>
            </a:r>
            <a:r>
              <a:rPr lang="zh-CN" altLang="en-US" sz="2400" smtClean="0">
                <a:solidFill>
                  <a:srgbClr val="000000"/>
                </a:solidFill>
              </a:rPr>
              <a:t>转化为</a:t>
            </a:r>
            <a:r>
              <a:rPr lang="zh-CN" altLang="en-US" sz="2400" u="sng" smtClean="0">
                <a:solidFill>
                  <a:srgbClr val="000000"/>
                </a:solidFill>
              </a:rPr>
              <a:t>电能</a:t>
            </a:r>
            <a:r>
              <a:rPr lang="zh-CN" altLang="en-US" sz="2400" smtClean="0">
                <a:solidFill>
                  <a:srgbClr val="000000"/>
                </a:solidFill>
              </a:rPr>
              <a:t>。</a:t>
            </a:r>
          </a:p>
          <a:p>
            <a:pPr defTabSz="1219200">
              <a:lnSpc>
                <a:spcPct val="150000"/>
              </a:lnSpc>
            </a:pPr>
            <a:r>
              <a:rPr lang="en-US" sz="2400" b="1" smtClean="0">
                <a:solidFill>
                  <a:srgbClr val="000000"/>
                </a:solidFill>
              </a:rPr>
              <a:t>7.</a:t>
            </a:r>
            <a:r>
              <a:rPr lang="zh-CN" altLang="en-US" sz="2400" smtClean="0">
                <a:solidFill>
                  <a:srgbClr val="000000"/>
                </a:solidFill>
              </a:rPr>
              <a:t>电磁感应现象的实际应用</a:t>
            </a:r>
            <a:r>
              <a:rPr lang="en-US" sz="2400" smtClean="0">
                <a:solidFill>
                  <a:srgbClr val="000000"/>
                </a:solidFill>
              </a:rPr>
              <a:t>:</a:t>
            </a:r>
            <a:r>
              <a:rPr lang="zh-CN" altLang="en-US" sz="2400" u="sng" smtClean="0">
                <a:solidFill>
                  <a:srgbClr val="000000"/>
                </a:solidFill>
              </a:rPr>
              <a:t>发电机</a:t>
            </a:r>
            <a:r>
              <a:rPr lang="zh-CN" altLang="en-US" sz="2400" smtClean="0">
                <a:solidFill>
                  <a:srgbClr val="000000"/>
                </a:solidFill>
              </a:rPr>
              <a:t>、</a:t>
            </a:r>
            <a:r>
              <a:rPr lang="zh-CN" altLang="en-US" sz="2400" u="sng" smtClean="0">
                <a:solidFill>
                  <a:srgbClr val="000000"/>
                </a:solidFill>
              </a:rPr>
              <a:t>动圈式话筒</a:t>
            </a:r>
            <a:r>
              <a:rPr lang="zh-CN" altLang="en-US" sz="2400" smtClean="0">
                <a:solidFill>
                  <a:srgbClr val="000000"/>
                </a:solidFill>
              </a:rPr>
              <a:t>。</a:t>
            </a:r>
            <a:endParaRPr lang="zh-CN" altLang="en-US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6349167"/>
      </p:ext>
    </p:extLst>
  </p:cSld>
  <p:clrMapOvr>
    <a:masterClrMapping/>
  </p:clrMapOvr>
  <p:transition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51670" y="714986"/>
            <a:ext cx="10715700" cy="50771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200">
              <a:lnSpc>
                <a:spcPct val="150000"/>
              </a:lnSpc>
            </a:pPr>
            <a:r>
              <a:rPr lang="zh-CN" altLang="en-US" sz="2400" b="1" smtClean="0">
                <a:solidFill>
                  <a:srgbClr val="000000"/>
                </a:solidFill>
              </a:rPr>
              <a:t>例</a:t>
            </a:r>
            <a:r>
              <a:rPr lang="en-US" sz="2400" b="1" smtClean="0">
                <a:solidFill>
                  <a:srgbClr val="000000"/>
                </a:solidFill>
              </a:rPr>
              <a:t>2 </a:t>
            </a:r>
            <a:r>
              <a:rPr lang="en-US" sz="2400" smtClean="0">
                <a:solidFill>
                  <a:srgbClr val="18B48F"/>
                </a:solidFill>
              </a:rPr>
              <a:t>[2019</a:t>
            </a:r>
            <a:r>
              <a:rPr lang="en-US" altLang="zh-CN" sz="2400" smtClean="0">
                <a:solidFill>
                  <a:srgbClr val="18B48F"/>
                </a:solidFill>
              </a:rPr>
              <a:t>·</a:t>
            </a:r>
            <a:r>
              <a:rPr lang="zh-CN" altLang="en-US" sz="2400" smtClean="0">
                <a:solidFill>
                  <a:srgbClr val="18B48F"/>
                </a:solidFill>
              </a:rPr>
              <a:t>贵阳</a:t>
            </a:r>
            <a:r>
              <a:rPr lang="en-US" sz="2400" smtClean="0">
                <a:solidFill>
                  <a:srgbClr val="18B48F"/>
                </a:solidFill>
              </a:rPr>
              <a:t>]</a:t>
            </a:r>
            <a:r>
              <a:rPr lang="zh-CN" altLang="en-US" sz="2400" smtClean="0">
                <a:solidFill>
                  <a:srgbClr val="000000"/>
                </a:solidFill>
              </a:rPr>
              <a:t>小明在探究“怎样产生感应电流”的实验中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用导线将金属棒、开关、灵敏电流计连接成如图</a:t>
            </a:r>
            <a:r>
              <a:rPr lang="en-US" sz="2400" smtClean="0">
                <a:solidFill>
                  <a:srgbClr val="000000"/>
                </a:solidFill>
              </a:rPr>
              <a:t>19-15</a:t>
            </a:r>
            <a:r>
              <a:rPr lang="zh-CN" altLang="en-US" sz="2400" smtClean="0">
                <a:solidFill>
                  <a:srgbClr val="000000"/>
                </a:solidFill>
              </a:rPr>
              <a:t>所示的电路。请你参与探究并回答下列问题</a:t>
            </a:r>
            <a:r>
              <a:rPr lang="en-US" sz="2400" smtClean="0">
                <a:solidFill>
                  <a:srgbClr val="000000"/>
                </a:solidFill>
              </a:rPr>
              <a:t>: </a:t>
            </a:r>
            <a:endParaRPr lang="zh-CN" altLang="en-US" sz="2400" smtClean="0">
              <a:solidFill>
                <a:srgbClr val="000000"/>
              </a:solidFill>
            </a:endParaRPr>
          </a:p>
          <a:p>
            <a:pPr defTabSz="1219200">
              <a:lnSpc>
                <a:spcPct val="150000"/>
              </a:lnSpc>
            </a:pPr>
            <a:r>
              <a:rPr lang="en-US" sz="2400" smtClean="0">
                <a:solidFill>
                  <a:srgbClr val="000000"/>
                </a:solidFill>
              </a:rPr>
              <a:t>(1)</a:t>
            </a:r>
            <a:r>
              <a:rPr lang="zh-CN" altLang="en-US" sz="2400" smtClean="0">
                <a:solidFill>
                  <a:srgbClr val="000000"/>
                </a:solidFill>
              </a:rPr>
              <a:t>悬挂金属棒静置于</a:t>
            </a:r>
            <a:r>
              <a:rPr lang="en-US" sz="2400" smtClean="0">
                <a:solidFill>
                  <a:srgbClr val="000000"/>
                </a:solidFill>
              </a:rPr>
              <a:t>U</a:t>
            </a:r>
            <a:r>
              <a:rPr lang="zh-CN" altLang="en-US" sz="2400" smtClean="0">
                <a:solidFill>
                  <a:srgbClr val="000000"/>
                </a:solidFill>
              </a:rPr>
              <a:t>形磁铁的磁场中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此时两极正对区域磁感线的箭头方向是竖直向</a:t>
            </a:r>
            <a:r>
              <a:rPr lang="zh-CN" altLang="en-US" sz="2400" i="1" u="sng" smtClean="0">
                <a:solidFill>
                  <a:srgbClr val="000000"/>
                </a:solidFill>
              </a:rPr>
              <a:t>　　　　</a:t>
            </a:r>
            <a:r>
              <a:rPr lang="en-US" sz="2400" smtClean="0">
                <a:solidFill>
                  <a:srgbClr val="000000"/>
                </a:solidFill>
              </a:rPr>
              <a:t>(</a:t>
            </a:r>
            <a:r>
              <a:rPr lang="zh-CN" altLang="en-US" sz="2400" smtClean="0">
                <a:solidFill>
                  <a:srgbClr val="000000"/>
                </a:solidFill>
              </a:rPr>
              <a:t>选填“上”或“下”</a:t>
            </a:r>
            <a:r>
              <a:rPr lang="en-US" sz="2400" smtClean="0">
                <a:solidFill>
                  <a:srgbClr val="000000"/>
                </a:solidFill>
              </a:rPr>
              <a:t>)</a:t>
            </a:r>
            <a:r>
              <a:rPr lang="zh-CN" altLang="en-US" sz="2400" smtClean="0">
                <a:solidFill>
                  <a:srgbClr val="000000"/>
                </a:solidFill>
              </a:rPr>
              <a:t>。</a:t>
            </a:r>
            <a:r>
              <a:rPr lang="en-US" sz="2400" smtClean="0">
                <a:solidFill>
                  <a:srgbClr val="000000"/>
                </a:solidFill>
              </a:rPr>
              <a:t> </a:t>
            </a:r>
            <a:endParaRPr lang="zh-CN" altLang="en-US" sz="2400" smtClean="0">
              <a:solidFill>
                <a:srgbClr val="000000"/>
              </a:solidFill>
            </a:endParaRPr>
          </a:p>
          <a:p>
            <a:pPr defTabSz="1219200">
              <a:lnSpc>
                <a:spcPct val="150000"/>
              </a:lnSpc>
            </a:pPr>
            <a:r>
              <a:rPr lang="en-US" sz="2400" smtClean="0">
                <a:solidFill>
                  <a:srgbClr val="000000"/>
                </a:solidFill>
              </a:rPr>
              <a:t>(2)</a:t>
            </a:r>
            <a:r>
              <a:rPr lang="zh-CN" altLang="en-US" sz="2400" smtClean="0">
                <a:solidFill>
                  <a:srgbClr val="000000"/>
                </a:solidFill>
              </a:rPr>
              <a:t>灵敏电流计的作用是用来检测</a:t>
            </a:r>
            <a:r>
              <a:rPr lang="zh-CN" altLang="en-US" sz="2400" i="1" u="sng" smtClean="0">
                <a:solidFill>
                  <a:srgbClr val="000000"/>
                </a:solidFill>
              </a:rPr>
              <a:t>　　      　　</a:t>
            </a:r>
            <a:r>
              <a:rPr lang="zh-CN" altLang="en-US" sz="2400" smtClean="0">
                <a:solidFill>
                  <a:srgbClr val="000000"/>
                </a:solidFill>
              </a:rPr>
              <a:t>的。若闭合</a:t>
            </a:r>
            <a:endParaRPr lang="en-US" altLang="zh-CN" sz="2400" smtClean="0">
              <a:solidFill>
                <a:srgbClr val="000000"/>
              </a:solidFill>
            </a:endParaRPr>
          </a:p>
          <a:p>
            <a:pPr defTabSz="1219200">
              <a:lnSpc>
                <a:spcPct val="150000"/>
              </a:lnSpc>
            </a:pPr>
            <a:r>
              <a:rPr lang="zh-CN" altLang="en-US" sz="2400" smtClean="0">
                <a:solidFill>
                  <a:srgbClr val="000000"/>
                </a:solidFill>
              </a:rPr>
              <a:t>开关后并未发现电流计指针偏转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经检查器材均完好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各器</a:t>
            </a:r>
            <a:endParaRPr lang="en-US" altLang="zh-CN" sz="2400" smtClean="0">
              <a:solidFill>
                <a:srgbClr val="000000"/>
              </a:solidFill>
            </a:endParaRPr>
          </a:p>
          <a:p>
            <a:pPr defTabSz="1219200">
              <a:lnSpc>
                <a:spcPct val="150000"/>
              </a:lnSpc>
            </a:pPr>
            <a:r>
              <a:rPr lang="zh-CN" altLang="en-US" sz="2400" smtClean="0">
                <a:solidFill>
                  <a:srgbClr val="000000"/>
                </a:solidFill>
              </a:rPr>
              <a:t>材间连接无误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那么接下来你认为最应该关注的器材是</a:t>
            </a:r>
            <a:endParaRPr lang="en-US" altLang="zh-CN" sz="2400" smtClean="0">
              <a:solidFill>
                <a:srgbClr val="000000"/>
              </a:solidFill>
            </a:endParaRPr>
          </a:p>
          <a:p>
            <a:pPr defTabSz="1219200">
              <a:lnSpc>
                <a:spcPct val="150000"/>
              </a:lnSpc>
            </a:pPr>
            <a:r>
              <a:rPr lang="zh-CN" altLang="en-US" sz="2400" i="1" u="sng" smtClean="0">
                <a:solidFill>
                  <a:srgbClr val="000000"/>
                </a:solidFill>
              </a:rPr>
              <a:t>　　   　　</a:t>
            </a:r>
            <a:r>
              <a:rPr lang="zh-CN" altLang="en-US" sz="2400" smtClean="0">
                <a:solidFill>
                  <a:srgbClr val="000000"/>
                </a:solidFill>
              </a:rPr>
              <a:t>。</a:t>
            </a:r>
            <a:r>
              <a:rPr lang="en-US" sz="2400" smtClean="0">
                <a:solidFill>
                  <a:srgbClr val="000000"/>
                </a:solidFill>
              </a:rPr>
              <a:t> </a:t>
            </a:r>
            <a:endParaRPr lang="zh-CN" altLang="en-US" sz="2400">
              <a:solidFill>
                <a:srgbClr val="000000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9441563" y="4633332"/>
            <a:ext cx="128112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9200">
              <a:lnSpc>
                <a:spcPct val="150000"/>
              </a:lnSpc>
            </a:pPr>
            <a:r>
              <a:rPr lang="zh-CN" altLang="en-US" sz="2400" smtClean="0">
                <a:solidFill>
                  <a:srgbClr val="000000"/>
                </a:solidFill>
              </a:rPr>
              <a:t>图</a:t>
            </a:r>
            <a:r>
              <a:rPr lang="en-US" sz="2400" smtClean="0">
                <a:solidFill>
                  <a:srgbClr val="000000"/>
                </a:solidFill>
              </a:rPr>
              <a:t>19-15</a:t>
            </a:r>
            <a:endParaRPr lang="zh-CN" altLang="en-US" sz="2400" smtClean="0">
              <a:solidFill>
                <a:srgbClr val="000000"/>
              </a:solidFill>
            </a:endParaRPr>
          </a:p>
        </p:txBody>
      </p:sp>
      <p:pic>
        <p:nvPicPr>
          <p:cNvPr id="5" name="21JFA84.EPS" descr="id:2147503325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9188688" y="3071894"/>
            <a:ext cx="1764302" cy="1671057"/>
          </a:xfrm>
          <a:prstGeom prst="rect">
            <a:avLst/>
          </a:prstGeom>
        </p:spPr>
      </p:pic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2308995" y="2929050"/>
            <a:ext cx="492443" cy="46155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defTabSz="1219200"/>
            <a:r>
              <a:rPr lang="zh-CN" altLang="en-US" sz="2400" b="1" smtClean="0">
                <a:solidFill>
                  <a:srgbClr val="A50021"/>
                </a:solidFill>
              </a:rPr>
              <a:t>下</a:t>
            </a:r>
            <a:endParaRPr lang="zh-CN" altLang="en-US" sz="2400">
              <a:solidFill>
                <a:srgbClr val="A50021"/>
              </a:solidFill>
            </a:endParaRPr>
          </a:p>
        </p:txBody>
      </p:sp>
      <p:sp>
        <p:nvSpPr>
          <p:cNvPr id="9" name="Rectangle 14"/>
          <p:cNvSpPr>
            <a:spLocks noChangeArrowheads="1"/>
          </p:cNvSpPr>
          <p:nvPr/>
        </p:nvSpPr>
        <p:spPr bwMode="auto">
          <a:xfrm>
            <a:off x="5595140" y="3500422"/>
            <a:ext cx="1415772" cy="46155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defTabSz="1219200"/>
            <a:r>
              <a:rPr lang="zh-CN" altLang="en-US" sz="2400" b="1" smtClean="0">
                <a:solidFill>
                  <a:srgbClr val="A50021"/>
                </a:solidFill>
              </a:rPr>
              <a:t>感应电流</a:t>
            </a:r>
            <a:endParaRPr lang="zh-CN" altLang="en-US" sz="2400">
              <a:solidFill>
                <a:srgbClr val="A50021"/>
              </a:solidFill>
            </a:endParaRPr>
          </a:p>
        </p:txBody>
      </p:sp>
      <p:sp>
        <p:nvSpPr>
          <p:cNvPr id="10" name="Rectangle 14"/>
          <p:cNvSpPr>
            <a:spLocks noChangeArrowheads="1"/>
          </p:cNvSpPr>
          <p:nvPr/>
        </p:nvSpPr>
        <p:spPr bwMode="auto">
          <a:xfrm>
            <a:off x="1237422" y="5110086"/>
            <a:ext cx="1107996" cy="46155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defTabSz="1219200"/>
            <a:r>
              <a:rPr lang="zh-CN" altLang="en-US" sz="2400" b="1" smtClean="0">
                <a:solidFill>
                  <a:srgbClr val="A50021"/>
                </a:solidFill>
              </a:rPr>
              <a:t>金属棒</a:t>
            </a:r>
            <a:endParaRPr lang="zh-CN" altLang="en-US" sz="2400">
              <a:solidFill>
                <a:srgbClr val="A5002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485784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51670" y="714986"/>
            <a:ext cx="10715700" cy="45232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200">
              <a:lnSpc>
                <a:spcPct val="150000"/>
              </a:lnSpc>
            </a:pPr>
            <a:r>
              <a:rPr lang="en-US" sz="2400" smtClean="0">
                <a:solidFill>
                  <a:srgbClr val="000000"/>
                </a:solidFill>
              </a:rPr>
              <a:t>(3)</a:t>
            </a:r>
            <a:r>
              <a:rPr lang="zh-CN" altLang="en-US" sz="2400" smtClean="0">
                <a:solidFill>
                  <a:srgbClr val="000000"/>
                </a:solidFill>
              </a:rPr>
              <a:t>小明认为是原来磁铁的磁性太弱所致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他提岀更换磁性更强的磁铁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就在他移动原磁铁时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你发现电流计的指针出现了晃动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你认为接下来最应该做什么来找到让电流计指针偏转的原因</a:t>
            </a:r>
            <a:r>
              <a:rPr lang="zh-CN" altLang="en-US" sz="2400" i="1" u="sng" smtClean="0">
                <a:solidFill>
                  <a:srgbClr val="000000"/>
                </a:solidFill>
              </a:rPr>
              <a:t>　　　　　　　　 　　　　　</a:t>
            </a:r>
            <a:r>
              <a:rPr lang="en-US" sz="2400" smtClean="0">
                <a:solidFill>
                  <a:srgbClr val="000000"/>
                </a:solidFill>
              </a:rPr>
              <a:t>(</a:t>
            </a:r>
            <a:r>
              <a:rPr lang="zh-CN" altLang="en-US" sz="2400" smtClean="0">
                <a:solidFill>
                  <a:srgbClr val="000000"/>
                </a:solidFill>
              </a:rPr>
              <a:t>仅写出最应该进行的一步操作</a:t>
            </a:r>
            <a:r>
              <a:rPr lang="en-US" sz="2400" smtClean="0">
                <a:solidFill>
                  <a:srgbClr val="000000"/>
                </a:solidFill>
              </a:rPr>
              <a:t>)</a:t>
            </a:r>
            <a:r>
              <a:rPr lang="zh-CN" altLang="en-US" sz="2400" smtClean="0">
                <a:solidFill>
                  <a:srgbClr val="000000"/>
                </a:solidFill>
              </a:rPr>
              <a:t>。</a:t>
            </a:r>
            <a:r>
              <a:rPr lang="en-US" sz="2400" smtClean="0">
                <a:solidFill>
                  <a:srgbClr val="000000"/>
                </a:solidFill>
              </a:rPr>
              <a:t> </a:t>
            </a:r>
            <a:endParaRPr lang="zh-CN" altLang="en-US" sz="2400" smtClean="0">
              <a:solidFill>
                <a:srgbClr val="000000"/>
              </a:solidFill>
            </a:endParaRPr>
          </a:p>
          <a:p>
            <a:pPr defTabSz="1219200">
              <a:lnSpc>
                <a:spcPct val="150000"/>
              </a:lnSpc>
            </a:pPr>
            <a:r>
              <a:rPr lang="en-US" sz="2400" smtClean="0">
                <a:solidFill>
                  <a:srgbClr val="000000"/>
                </a:solidFill>
              </a:rPr>
              <a:t>(4)</a:t>
            </a:r>
            <a:r>
              <a:rPr lang="zh-CN" altLang="en-US" sz="2400" smtClean="0">
                <a:solidFill>
                  <a:srgbClr val="000000"/>
                </a:solidFill>
              </a:rPr>
              <a:t>根据上述探究过程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小明就说</a:t>
            </a:r>
            <a:r>
              <a:rPr lang="en-US" sz="2400" smtClean="0">
                <a:solidFill>
                  <a:srgbClr val="000000"/>
                </a:solidFill>
              </a:rPr>
              <a:t>:</a:t>
            </a:r>
            <a:r>
              <a:rPr lang="zh-CN" altLang="en-US" sz="2400" smtClean="0">
                <a:solidFill>
                  <a:srgbClr val="000000"/>
                </a:solidFill>
              </a:rPr>
              <a:t>“我们找到产生感应电流</a:t>
            </a:r>
            <a:endParaRPr lang="en-US" altLang="zh-CN" sz="2400" smtClean="0">
              <a:solidFill>
                <a:srgbClr val="000000"/>
              </a:solidFill>
            </a:endParaRPr>
          </a:p>
          <a:p>
            <a:pPr defTabSz="1219200">
              <a:lnSpc>
                <a:spcPct val="150000"/>
              </a:lnSpc>
            </a:pPr>
            <a:r>
              <a:rPr lang="zh-CN" altLang="en-US" sz="2400" smtClean="0">
                <a:solidFill>
                  <a:srgbClr val="000000"/>
                </a:solidFill>
              </a:rPr>
              <a:t>的秘密了</a:t>
            </a:r>
            <a:r>
              <a:rPr lang="en-US" sz="2400" smtClean="0">
                <a:solidFill>
                  <a:srgbClr val="000000"/>
                </a:solidFill>
              </a:rPr>
              <a:t>!</a:t>
            </a:r>
            <a:r>
              <a:rPr lang="zh-CN" altLang="en-US" sz="2400" smtClean="0">
                <a:solidFill>
                  <a:srgbClr val="000000"/>
                </a:solidFill>
              </a:rPr>
              <a:t>”此时你对小明的“成果发布”作何评价</a:t>
            </a:r>
            <a:r>
              <a:rPr lang="en-US" sz="2400" smtClean="0">
                <a:solidFill>
                  <a:srgbClr val="000000"/>
                </a:solidFill>
              </a:rPr>
              <a:t>?</a:t>
            </a:r>
          </a:p>
          <a:p>
            <a:pPr defTabSz="1219200">
              <a:lnSpc>
                <a:spcPct val="150000"/>
              </a:lnSpc>
            </a:pPr>
            <a:r>
              <a:rPr lang="en-US" sz="2400" i="1" u="sng" smtClean="0">
                <a:solidFill>
                  <a:srgbClr val="000000"/>
                </a:solidFill>
              </a:rPr>
              <a:t>                                                                                          </a:t>
            </a:r>
            <a:endParaRPr lang="zh-CN" altLang="en-US" sz="2400" smtClean="0">
              <a:solidFill>
                <a:srgbClr val="000000"/>
              </a:solidFill>
            </a:endParaRPr>
          </a:p>
          <a:p>
            <a:pPr defTabSz="1219200">
              <a:lnSpc>
                <a:spcPct val="150000"/>
              </a:lnSpc>
            </a:pPr>
            <a:r>
              <a:rPr lang="zh-CN" altLang="en-US" sz="2400" i="1" u="sng" smtClean="0">
                <a:solidFill>
                  <a:srgbClr val="000000"/>
                </a:solidFill>
              </a:rPr>
              <a:t>　</a:t>
            </a:r>
            <a:r>
              <a:rPr lang="en-US" altLang="zh-CN" sz="2400" i="1" u="sng" smtClean="0">
                <a:solidFill>
                  <a:srgbClr val="000000"/>
                </a:solidFill>
              </a:rPr>
              <a:t>                                                                                                           </a:t>
            </a:r>
            <a:r>
              <a:rPr lang="zh-CN" altLang="en-US" sz="2400" smtClean="0">
                <a:solidFill>
                  <a:srgbClr val="000000"/>
                </a:solidFill>
              </a:rPr>
              <a:t>。</a:t>
            </a:r>
            <a:r>
              <a:rPr lang="en-US" sz="2400" smtClean="0">
                <a:solidFill>
                  <a:srgbClr val="000000"/>
                </a:solidFill>
              </a:rPr>
              <a:t> </a:t>
            </a:r>
            <a:endParaRPr lang="zh-CN" altLang="en-US" sz="2400">
              <a:solidFill>
                <a:srgbClr val="000000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9903068" y="3996985"/>
            <a:ext cx="128112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9200">
              <a:lnSpc>
                <a:spcPct val="150000"/>
              </a:lnSpc>
            </a:pPr>
            <a:r>
              <a:rPr lang="zh-CN" altLang="en-US" sz="2400" smtClean="0">
                <a:solidFill>
                  <a:srgbClr val="000000"/>
                </a:solidFill>
              </a:rPr>
              <a:t>图</a:t>
            </a:r>
            <a:r>
              <a:rPr lang="en-US" sz="2400" smtClean="0">
                <a:solidFill>
                  <a:srgbClr val="000000"/>
                </a:solidFill>
              </a:rPr>
              <a:t>19-15</a:t>
            </a:r>
            <a:endParaRPr lang="zh-CN" altLang="en-US" sz="2400" smtClean="0">
              <a:solidFill>
                <a:srgbClr val="000000"/>
              </a:solidFill>
            </a:endParaRPr>
          </a:p>
        </p:txBody>
      </p:sp>
      <p:pic>
        <p:nvPicPr>
          <p:cNvPr id="5" name="21JFA84.EPS" descr="id:2147503325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9688754" y="2357678"/>
            <a:ext cx="1764302" cy="1671057"/>
          </a:xfrm>
          <a:prstGeom prst="rect">
            <a:avLst/>
          </a:prstGeom>
        </p:spPr>
      </p:pic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4666446" y="1824699"/>
            <a:ext cx="3570208" cy="46155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defTabSz="1219200"/>
            <a:r>
              <a:rPr lang="zh-CN" altLang="en-US" sz="2400" b="1" smtClean="0">
                <a:solidFill>
                  <a:srgbClr val="A50021"/>
                </a:solidFill>
              </a:rPr>
              <a:t>让金属棒在水平方向运动</a:t>
            </a:r>
            <a:endParaRPr lang="zh-CN" altLang="en-US" sz="2400">
              <a:solidFill>
                <a:srgbClr val="A50021"/>
              </a:solidFill>
            </a:endParaRPr>
          </a:p>
        </p:txBody>
      </p:sp>
      <p:sp>
        <p:nvSpPr>
          <p:cNvPr id="9" name="Rectangle 14"/>
          <p:cNvSpPr>
            <a:spLocks noChangeArrowheads="1"/>
          </p:cNvSpPr>
          <p:nvPr/>
        </p:nvSpPr>
        <p:spPr bwMode="auto">
          <a:xfrm>
            <a:off x="951670" y="3857530"/>
            <a:ext cx="9902070" cy="1200051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defTabSz="1219200">
              <a:lnSpc>
                <a:spcPct val="150000"/>
              </a:lnSpc>
            </a:pPr>
            <a:r>
              <a:rPr lang="zh-CN" altLang="en-US" sz="2400" b="1" smtClean="0">
                <a:solidFill>
                  <a:srgbClr val="A50021"/>
                </a:solidFill>
              </a:rPr>
              <a:t>不合理。因为只做了一次实验</a:t>
            </a:r>
            <a:r>
              <a:rPr lang="en-US" sz="2400" b="1" smtClean="0">
                <a:solidFill>
                  <a:srgbClr val="A50021"/>
                </a:solidFill>
              </a:rPr>
              <a:t>,</a:t>
            </a:r>
            <a:r>
              <a:rPr lang="zh-CN" altLang="en-US" sz="2400" b="1" smtClean="0">
                <a:solidFill>
                  <a:srgbClr val="A50021"/>
                </a:solidFill>
              </a:rPr>
              <a:t>得出的结论具有偶然性</a:t>
            </a:r>
            <a:r>
              <a:rPr lang="en-US" sz="2400" b="1" smtClean="0">
                <a:solidFill>
                  <a:srgbClr val="A50021"/>
                </a:solidFill>
              </a:rPr>
              <a:t>,</a:t>
            </a:r>
            <a:r>
              <a:rPr lang="zh-CN" altLang="en-US" sz="2400" b="1" smtClean="0">
                <a:solidFill>
                  <a:srgbClr val="A50021"/>
                </a:solidFill>
              </a:rPr>
              <a:t>不具有</a:t>
            </a:r>
            <a:endParaRPr lang="en-US" altLang="zh-CN" sz="2400" b="1" smtClean="0">
              <a:solidFill>
                <a:srgbClr val="A50021"/>
              </a:solidFill>
            </a:endParaRPr>
          </a:p>
          <a:p>
            <a:pPr defTabSz="1219200">
              <a:lnSpc>
                <a:spcPct val="150000"/>
              </a:lnSpc>
            </a:pPr>
            <a:r>
              <a:rPr lang="zh-CN" altLang="en-US" sz="2400" b="1" smtClean="0">
                <a:solidFill>
                  <a:srgbClr val="A50021"/>
                </a:solidFill>
              </a:rPr>
              <a:t>普遍性</a:t>
            </a:r>
            <a:r>
              <a:rPr lang="en-US" sz="2400" b="1" smtClean="0">
                <a:solidFill>
                  <a:srgbClr val="A50021"/>
                </a:solidFill>
              </a:rPr>
              <a:t>,</a:t>
            </a:r>
            <a:r>
              <a:rPr lang="zh-CN" altLang="en-US" sz="2400" b="1" smtClean="0">
                <a:solidFill>
                  <a:srgbClr val="A50021"/>
                </a:solidFill>
              </a:rPr>
              <a:t>应该用不同种类的金属棒进行实验</a:t>
            </a:r>
            <a:r>
              <a:rPr lang="en-US" sz="2400" b="1" smtClean="0">
                <a:solidFill>
                  <a:srgbClr val="A50021"/>
                </a:solidFill>
              </a:rPr>
              <a:t>,</a:t>
            </a:r>
            <a:r>
              <a:rPr lang="zh-CN" altLang="en-US" sz="2400" b="1" smtClean="0">
                <a:solidFill>
                  <a:srgbClr val="A50021"/>
                </a:solidFill>
              </a:rPr>
              <a:t>还要使金属棒朝各个方向运动</a:t>
            </a:r>
            <a:endParaRPr lang="zh-CN" altLang="en-US" sz="2400">
              <a:solidFill>
                <a:srgbClr val="A5002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898680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951670" y="572143"/>
            <a:ext cx="10644262" cy="69249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zh-CN" altLang="en-US" sz="2600" b="1" spc="150" smtClean="0">
                <a:solidFill>
                  <a:srgbClr val="18B48F"/>
                </a:solidFill>
                <a:latin typeface="微软雅黑" panose="020B0503020204020204" pitchFamily="34" charset="-122"/>
              </a:rPr>
              <a:t>◀ 实验拓展 ▶</a:t>
            </a:r>
            <a:endParaRPr lang="en-US" altLang="zh-CN" sz="2600" spc="150" smtClean="0">
              <a:solidFill>
                <a:srgbClr val="18B48F"/>
              </a:solidFill>
              <a:latin typeface="微软雅黑" panose="020B0503020204020204" pitchFamily="34" charset="-122"/>
            </a:endParaRPr>
          </a:p>
        </p:txBody>
      </p:sp>
      <p:sp>
        <p:nvSpPr>
          <p:cNvPr id="3" name="TextBox 15"/>
          <p:cNvSpPr txBox="1"/>
          <p:nvPr/>
        </p:nvSpPr>
        <p:spPr>
          <a:xfrm>
            <a:off x="951670" y="1214935"/>
            <a:ext cx="10787138" cy="3395904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400" smtClean="0">
                <a:solidFill>
                  <a:srgbClr val="000000"/>
                </a:solidFill>
              </a:rPr>
              <a:t>小明继续利用如图所示的实验装置探究“导体在磁场中运动时产生感应电流的条件”。</a:t>
            </a:r>
          </a:p>
          <a:p>
            <a:pPr>
              <a:lnSpc>
                <a:spcPct val="150000"/>
              </a:lnSpc>
            </a:pPr>
            <a:r>
              <a:rPr lang="en-US" sz="2400" smtClean="0">
                <a:solidFill>
                  <a:srgbClr val="000000"/>
                </a:solidFill>
              </a:rPr>
              <a:t>(5)</a:t>
            </a:r>
            <a:r>
              <a:rPr lang="zh-CN" altLang="en-US" sz="2400" smtClean="0">
                <a:solidFill>
                  <a:srgbClr val="000000"/>
                </a:solidFill>
              </a:rPr>
              <a:t>磁铁不动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闭合开关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导体棒沿</a:t>
            </a:r>
            <a:r>
              <a:rPr lang="zh-CN" altLang="en-US" sz="2400" i="1" u="sng" smtClean="0">
                <a:solidFill>
                  <a:srgbClr val="000000"/>
                </a:solidFill>
              </a:rPr>
              <a:t>　　　　</a:t>
            </a:r>
            <a:r>
              <a:rPr lang="en-US" sz="2400" smtClean="0">
                <a:solidFill>
                  <a:srgbClr val="000000"/>
                </a:solidFill>
              </a:rPr>
              <a:t>(</a:t>
            </a:r>
            <a:r>
              <a:rPr lang="zh-CN" altLang="en-US" sz="2400" smtClean="0">
                <a:solidFill>
                  <a:srgbClr val="000000"/>
                </a:solidFill>
              </a:rPr>
              <a:t>选填“上下”或“左右”</a:t>
            </a:r>
            <a:r>
              <a:rPr lang="en-US" sz="2400" smtClean="0">
                <a:solidFill>
                  <a:srgbClr val="000000"/>
                </a:solidFill>
              </a:rPr>
              <a:t>)</a:t>
            </a:r>
            <a:r>
              <a:rPr lang="zh-CN" altLang="en-US" sz="2400" smtClean="0">
                <a:solidFill>
                  <a:srgbClr val="000000"/>
                </a:solidFill>
              </a:rPr>
              <a:t>方向运动时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电流表指针会发生偏转。</a:t>
            </a:r>
            <a:r>
              <a:rPr lang="en-US" sz="2400" smtClean="0">
                <a:solidFill>
                  <a:srgbClr val="000000"/>
                </a:solidFill>
              </a:rPr>
              <a:t> </a:t>
            </a:r>
            <a:endParaRPr lang="zh-CN" altLang="en-US" sz="2400" smtClean="0">
              <a:solidFill>
                <a:srgbClr val="00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400" smtClean="0">
                <a:solidFill>
                  <a:srgbClr val="000000"/>
                </a:solidFill>
              </a:rPr>
              <a:t>(6)</a:t>
            </a:r>
            <a:r>
              <a:rPr lang="zh-CN" altLang="en-US" sz="2400" smtClean="0">
                <a:solidFill>
                  <a:srgbClr val="000000"/>
                </a:solidFill>
              </a:rPr>
              <a:t>导体棒不动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闭合开关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磁铁上下运动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电流表指针</a:t>
            </a:r>
            <a:r>
              <a:rPr lang="zh-CN" altLang="en-US" sz="2400" i="1" u="sng" smtClean="0">
                <a:solidFill>
                  <a:srgbClr val="000000"/>
                </a:solidFill>
              </a:rPr>
              <a:t>　　　　</a:t>
            </a:r>
            <a:r>
              <a:rPr lang="en-US" sz="2400" smtClean="0">
                <a:solidFill>
                  <a:srgbClr val="000000"/>
                </a:solidFill>
              </a:rPr>
              <a:t>(</a:t>
            </a:r>
            <a:r>
              <a:rPr lang="zh-CN" altLang="en-US" sz="2400" smtClean="0">
                <a:solidFill>
                  <a:srgbClr val="000000"/>
                </a:solidFill>
              </a:rPr>
              <a:t>选填“会”或“不会”</a:t>
            </a:r>
            <a:r>
              <a:rPr lang="en-US" sz="2400" smtClean="0">
                <a:solidFill>
                  <a:srgbClr val="000000"/>
                </a:solidFill>
              </a:rPr>
              <a:t>)</a:t>
            </a:r>
            <a:r>
              <a:rPr lang="zh-CN" altLang="en-US" sz="2400" smtClean="0">
                <a:solidFill>
                  <a:srgbClr val="000000"/>
                </a:solidFill>
              </a:rPr>
              <a:t>发生偏转。</a:t>
            </a:r>
            <a:endParaRPr lang="zh-CN" altLang="en-US" sz="2400">
              <a:solidFill>
                <a:srgbClr val="000000"/>
              </a:solidFill>
            </a:endParaRPr>
          </a:p>
        </p:txBody>
      </p:sp>
      <p:sp>
        <p:nvSpPr>
          <p:cNvPr id="6" name="Rectangle 14"/>
          <p:cNvSpPr>
            <a:spLocks noChangeArrowheads="1"/>
          </p:cNvSpPr>
          <p:nvPr/>
        </p:nvSpPr>
        <p:spPr bwMode="auto">
          <a:xfrm>
            <a:off x="5380829" y="2324649"/>
            <a:ext cx="800219" cy="46155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defTabSz="1219200"/>
            <a:r>
              <a:rPr lang="zh-CN" altLang="en-US" sz="2400" b="1" smtClean="0">
                <a:solidFill>
                  <a:srgbClr val="A50021"/>
                </a:solidFill>
              </a:rPr>
              <a:t>左右</a:t>
            </a:r>
            <a:endParaRPr lang="zh-CN" altLang="en-US" sz="2400">
              <a:solidFill>
                <a:srgbClr val="A50021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5309388" y="5857331"/>
            <a:ext cx="128112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9200">
              <a:lnSpc>
                <a:spcPct val="150000"/>
              </a:lnSpc>
            </a:pPr>
            <a:r>
              <a:rPr lang="zh-CN" altLang="en-US" sz="2400" smtClean="0">
                <a:solidFill>
                  <a:srgbClr val="000000"/>
                </a:solidFill>
              </a:rPr>
              <a:t>图</a:t>
            </a:r>
            <a:r>
              <a:rPr lang="en-US" sz="2400" smtClean="0">
                <a:solidFill>
                  <a:srgbClr val="000000"/>
                </a:solidFill>
              </a:rPr>
              <a:t>19-15</a:t>
            </a:r>
            <a:endParaRPr lang="zh-CN" altLang="en-US" sz="2400" smtClean="0">
              <a:solidFill>
                <a:srgbClr val="000000"/>
              </a:solidFill>
            </a:endParaRPr>
          </a:p>
        </p:txBody>
      </p:sp>
      <p:pic>
        <p:nvPicPr>
          <p:cNvPr id="10" name="21JFA84.EPS" descr="id:2147503325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5023636" y="4214636"/>
            <a:ext cx="1764302" cy="1671057"/>
          </a:xfrm>
          <a:prstGeom prst="rect">
            <a:avLst/>
          </a:prstGeom>
        </p:spPr>
      </p:pic>
      <p:sp>
        <p:nvSpPr>
          <p:cNvPr id="11" name="Rectangle 14"/>
          <p:cNvSpPr>
            <a:spLocks noChangeArrowheads="1"/>
          </p:cNvSpPr>
          <p:nvPr/>
        </p:nvSpPr>
        <p:spPr bwMode="auto">
          <a:xfrm>
            <a:off x="7938193" y="3429002"/>
            <a:ext cx="800219" cy="46155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defTabSz="1219200"/>
            <a:r>
              <a:rPr lang="zh-CN" altLang="en-US" sz="2400" b="1" smtClean="0">
                <a:solidFill>
                  <a:srgbClr val="A50021"/>
                </a:solidFill>
              </a:rPr>
              <a:t>不会</a:t>
            </a:r>
            <a:endParaRPr lang="zh-CN" altLang="en-US" sz="2400">
              <a:solidFill>
                <a:srgbClr val="A5002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843527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51670" y="786407"/>
            <a:ext cx="10858576" cy="39693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200">
              <a:lnSpc>
                <a:spcPct val="150000"/>
              </a:lnSpc>
            </a:pPr>
            <a:r>
              <a:rPr lang="en-US" sz="2400" b="1" smtClean="0">
                <a:solidFill>
                  <a:srgbClr val="000000"/>
                </a:solidFill>
              </a:rPr>
              <a:t>5.</a:t>
            </a:r>
            <a:r>
              <a:rPr lang="zh-CN" altLang="en-US" sz="2400" b="1" smtClean="0">
                <a:solidFill>
                  <a:srgbClr val="000000"/>
                </a:solidFill>
              </a:rPr>
              <a:t>磁感线</a:t>
            </a:r>
            <a:r>
              <a:rPr lang="en-US" sz="2400" b="1" smtClean="0">
                <a:solidFill>
                  <a:srgbClr val="000000"/>
                </a:solidFill>
              </a:rPr>
              <a:t>:</a:t>
            </a:r>
            <a:r>
              <a:rPr lang="zh-CN" altLang="en-US" sz="2400" smtClean="0">
                <a:solidFill>
                  <a:srgbClr val="000000"/>
                </a:solidFill>
              </a:rPr>
              <a:t>描述磁场分布的假想的曲线</a:t>
            </a:r>
            <a:r>
              <a:rPr lang="en-US" sz="2400" smtClean="0">
                <a:solidFill>
                  <a:srgbClr val="000000"/>
                </a:solidFill>
              </a:rPr>
              <a:t>(</a:t>
            </a:r>
            <a:r>
              <a:rPr lang="zh-CN" altLang="en-US" sz="2400" smtClean="0">
                <a:solidFill>
                  <a:srgbClr val="000000"/>
                </a:solidFill>
              </a:rPr>
              <a:t>理想模型法</a:t>
            </a:r>
            <a:r>
              <a:rPr lang="en-US" sz="2400" smtClean="0">
                <a:solidFill>
                  <a:srgbClr val="000000"/>
                </a:solidFill>
              </a:rPr>
              <a:t>)</a:t>
            </a:r>
            <a:r>
              <a:rPr lang="zh-CN" altLang="en-US" sz="2400" smtClean="0">
                <a:solidFill>
                  <a:srgbClr val="000000"/>
                </a:solidFill>
              </a:rPr>
              <a:t>。它的疏密可以表示磁场的强弱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其密集处磁场强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其稀疏处磁场弱。磁体外部的磁感线从</a:t>
            </a:r>
            <a:r>
              <a:rPr lang="zh-CN" altLang="en-US" sz="2400" i="1" u="sng" smtClean="0">
                <a:solidFill>
                  <a:srgbClr val="000000"/>
                </a:solidFill>
              </a:rPr>
              <a:t>　   　</a:t>
            </a:r>
            <a:r>
              <a:rPr lang="zh-CN" altLang="en-US" sz="2400" smtClean="0">
                <a:solidFill>
                  <a:srgbClr val="000000"/>
                </a:solidFill>
              </a:rPr>
              <a:t>极到</a:t>
            </a:r>
            <a:r>
              <a:rPr lang="zh-CN" altLang="en-US" sz="2400" i="1" u="sng" smtClean="0">
                <a:solidFill>
                  <a:srgbClr val="000000"/>
                </a:solidFill>
              </a:rPr>
              <a:t>　　　</a:t>
            </a:r>
            <a:r>
              <a:rPr lang="zh-CN" altLang="en-US" sz="2400" smtClean="0">
                <a:solidFill>
                  <a:srgbClr val="000000"/>
                </a:solidFill>
              </a:rPr>
              <a:t>极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内部则相反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是从</a:t>
            </a:r>
            <a:r>
              <a:rPr lang="zh-CN" altLang="en-US" sz="2400" i="1" u="sng" smtClean="0">
                <a:solidFill>
                  <a:srgbClr val="000000"/>
                </a:solidFill>
              </a:rPr>
              <a:t>　   　</a:t>
            </a:r>
            <a:r>
              <a:rPr lang="zh-CN" altLang="en-US" sz="2400" smtClean="0">
                <a:solidFill>
                  <a:srgbClr val="000000"/>
                </a:solidFill>
              </a:rPr>
              <a:t>极到</a:t>
            </a:r>
            <a:r>
              <a:rPr lang="zh-CN" altLang="en-US" sz="2400" i="1" u="sng" smtClean="0">
                <a:solidFill>
                  <a:srgbClr val="000000"/>
                </a:solidFill>
              </a:rPr>
              <a:t>　　　　</a:t>
            </a:r>
            <a:r>
              <a:rPr lang="zh-CN" altLang="en-US" sz="2400" smtClean="0">
                <a:solidFill>
                  <a:srgbClr val="000000"/>
                </a:solidFill>
              </a:rPr>
              <a:t>极。磁感线是封闭的曲线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且永不交叉。磁感线上任意一点的切线方向与该点的磁场方向一致。</a:t>
            </a:r>
            <a:r>
              <a:rPr lang="en-US" sz="2400" smtClean="0">
                <a:solidFill>
                  <a:srgbClr val="000000"/>
                </a:solidFill>
              </a:rPr>
              <a:t> </a:t>
            </a:r>
            <a:endParaRPr lang="zh-CN" altLang="en-US" sz="2400" smtClean="0">
              <a:solidFill>
                <a:srgbClr val="000000"/>
              </a:solidFill>
            </a:endParaRPr>
          </a:p>
          <a:p>
            <a:pPr defTabSz="1219200">
              <a:lnSpc>
                <a:spcPct val="150000"/>
              </a:lnSpc>
            </a:pPr>
            <a:r>
              <a:rPr lang="en-US" sz="2400" b="1" smtClean="0">
                <a:solidFill>
                  <a:srgbClr val="000000"/>
                </a:solidFill>
              </a:rPr>
              <a:t>6.</a:t>
            </a:r>
            <a:r>
              <a:rPr lang="zh-CN" altLang="en-US" sz="2400" b="1" smtClean="0">
                <a:solidFill>
                  <a:srgbClr val="000000"/>
                </a:solidFill>
              </a:rPr>
              <a:t>地磁场</a:t>
            </a:r>
            <a:r>
              <a:rPr lang="en-US" sz="2400" b="1" smtClean="0">
                <a:solidFill>
                  <a:srgbClr val="000000"/>
                </a:solidFill>
              </a:rPr>
              <a:t>:</a:t>
            </a:r>
            <a:r>
              <a:rPr lang="zh-CN" altLang="en-US" sz="2400" smtClean="0">
                <a:solidFill>
                  <a:srgbClr val="000000"/>
                </a:solidFill>
              </a:rPr>
              <a:t>地球周围存在磁场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地磁的北极在地理</a:t>
            </a:r>
            <a:r>
              <a:rPr lang="zh-CN" altLang="en-US" sz="2400" i="1" u="sng" smtClean="0">
                <a:solidFill>
                  <a:srgbClr val="000000"/>
                </a:solidFill>
              </a:rPr>
              <a:t>　　　　</a:t>
            </a:r>
            <a:r>
              <a:rPr lang="zh-CN" altLang="en-US" sz="2400" smtClean="0">
                <a:solidFill>
                  <a:srgbClr val="000000"/>
                </a:solidFill>
              </a:rPr>
              <a:t>极附近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地磁南极在地理</a:t>
            </a:r>
            <a:endParaRPr lang="en-US" altLang="zh-CN" sz="2400" smtClean="0">
              <a:solidFill>
                <a:srgbClr val="000000"/>
              </a:solidFill>
            </a:endParaRPr>
          </a:p>
          <a:p>
            <a:pPr defTabSz="1219200">
              <a:lnSpc>
                <a:spcPct val="150000"/>
              </a:lnSpc>
            </a:pPr>
            <a:r>
              <a:rPr lang="zh-CN" altLang="en-US" sz="2400" i="1" u="sng" smtClean="0">
                <a:solidFill>
                  <a:srgbClr val="000000"/>
                </a:solidFill>
              </a:rPr>
              <a:t>　　　</a:t>
            </a:r>
            <a:r>
              <a:rPr lang="zh-CN" altLang="en-US" sz="2400" smtClean="0">
                <a:solidFill>
                  <a:srgbClr val="000000"/>
                </a:solidFill>
              </a:rPr>
              <a:t>极附近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且不完全重合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这个角叫磁偏角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最早是由我国宋代学者</a:t>
            </a:r>
            <a:r>
              <a:rPr lang="zh-CN" altLang="en-US" sz="2400" i="1" u="sng" smtClean="0">
                <a:solidFill>
                  <a:srgbClr val="000000"/>
                </a:solidFill>
              </a:rPr>
              <a:t>　　　　</a:t>
            </a:r>
            <a:r>
              <a:rPr lang="zh-CN" altLang="en-US" sz="2400" smtClean="0">
                <a:solidFill>
                  <a:srgbClr val="000000"/>
                </a:solidFill>
              </a:rPr>
              <a:t>发现的。</a:t>
            </a:r>
            <a:r>
              <a:rPr lang="en-US" sz="2400" smtClean="0">
                <a:solidFill>
                  <a:srgbClr val="000000"/>
                </a:solidFill>
              </a:rPr>
              <a:t> </a:t>
            </a:r>
            <a:endParaRPr lang="zh-CN" altLang="en-US" sz="2400">
              <a:solidFill>
                <a:srgbClr val="000000"/>
              </a:solidFill>
            </a:endParaRPr>
          </a:p>
        </p:txBody>
      </p:sp>
      <p:sp>
        <p:nvSpPr>
          <p:cNvPr id="3" name="Rectangle 14"/>
          <p:cNvSpPr>
            <a:spLocks noChangeArrowheads="1"/>
          </p:cNvSpPr>
          <p:nvPr/>
        </p:nvSpPr>
        <p:spPr bwMode="auto">
          <a:xfrm>
            <a:off x="9078274" y="1357726"/>
            <a:ext cx="407484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defTabSz="1219200"/>
            <a:r>
              <a:rPr lang="en-US" sz="2400" b="1" smtClean="0">
                <a:solidFill>
                  <a:srgbClr val="A50021"/>
                </a:solidFill>
              </a:rPr>
              <a:t>N</a:t>
            </a:r>
            <a:endParaRPr lang="zh-CN" altLang="en-US" sz="2400">
              <a:solidFill>
                <a:srgbClr val="A50021"/>
              </a:solidFill>
            </a:endParaRPr>
          </a:p>
        </p:txBody>
      </p:sp>
      <p:sp>
        <p:nvSpPr>
          <p:cNvPr id="4" name="Rectangle 14"/>
          <p:cNvSpPr>
            <a:spLocks noChangeArrowheads="1"/>
          </p:cNvSpPr>
          <p:nvPr/>
        </p:nvSpPr>
        <p:spPr bwMode="auto">
          <a:xfrm>
            <a:off x="10560354" y="1357726"/>
            <a:ext cx="697627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defTabSz="1219200"/>
            <a:r>
              <a:rPr lang="en-US" sz="2400" b="1" smtClean="0">
                <a:solidFill>
                  <a:srgbClr val="A50021"/>
                </a:solidFill>
              </a:rPr>
              <a:t>S</a:t>
            </a:r>
            <a:r>
              <a:rPr lang="zh-CN" altLang="en-US" sz="2400" b="1" i="1" smtClean="0">
                <a:solidFill>
                  <a:srgbClr val="A50021"/>
                </a:solidFill>
              </a:rPr>
              <a:t>　</a:t>
            </a:r>
            <a:endParaRPr lang="zh-CN" altLang="en-US" sz="2400">
              <a:solidFill>
                <a:srgbClr val="A50021"/>
              </a:solidFill>
            </a:endParaRPr>
          </a:p>
        </p:txBody>
      </p:sp>
      <p:sp>
        <p:nvSpPr>
          <p:cNvPr id="5" name="Rectangle 14"/>
          <p:cNvSpPr>
            <a:spLocks noChangeArrowheads="1"/>
          </p:cNvSpPr>
          <p:nvPr/>
        </p:nvSpPr>
        <p:spPr bwMode="auto">
          <a:xfrm>
            <a:off x="3581452" y="1896068"/>
            <a:ext cx="389850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defTabSz="1219200"/>
            <a:r>
              <a:rPr lang="en-US" sz="2400" b="1" smtClean="0">
                <a:solidFill>
                  <a:srgbClr val="A50021"/>
                </a:solidFill>
              </a:rPr>
              <a:t>S</a:t>
            </a:r>
            <a:endParaRPr lang="zh-CN" altLang="en-US" sz="2400">
              <a:solidFill>
                <a:srgbClr val="A50021"/>
              </a:solidFill>
            </a:endParaRPr>
          </a:p>
        </p:txBody>
      </p:sp>
      <p:sp>
        <p:nvSpPr>
          <p:cNvPr id="6" name="Rectangle 14"/>
          <p:cNvSpPr>
            <a:spLocks noChangeArrowheads="1"/>
          </p:cNvSpPr>
          <p:nvPr/>
        </p:nvSpPr>
        <p:spPr bwMode="auto">
          <a:xfrm>
            <a:off x="5166512" y="1896068"/>
            <a:ext cx="407484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defTabSz="1219200"/>
            <a:r>
              <a:rPr lang="en-US" sz="2400" b="1" smtClean="0">
                <a:solidFill>
                  <a:srgbClr val="A50021"/>
                </a:solidFill>
              </a:rPr>
              <a:t>N</a:t>
            </a:r>
            <a:endParaRPr lang="zh-CN" altLang="en-US" sz="2400">
              <a:solidFill>
                <a:srgbClr val="A50021"/>
              </a:solidFill>
            </a:endParaRPr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7603030" y="3000473"/>
            <a:ext cx="492443" cy="46155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defTabSz="1219200"/>
            <a:r>
              <a:rPr lang="zh-CN" altLang="en-US" sz="2400" b="1" smtClean="0">
                <a:solidFill>
                  <a:srgbClr val="A50021"/>
                </a:solidFill>
              </a:rPr>
              <a:t>南</a:t>
            </a:r>
            <a:endParaRPr lang="zh-CN" altLang="en-US" sz="2400">
              <a:solidFill>
                <a:srgbClr val="A50021"/>
              </a:solidFill>
            </a:endParaRPr>
          </a:p>
        </p:txBody>
      </p:sp>
      <p:sp>
        <p:nvSpPr>
          <p:cNvPr id="9" name="Rectangle 14"/>
          <p:cNvSpPr>
            <a:spLocks noChangeArrowheads="1"/>
          </p:cNvSpPr>
          <p:nvPr/>
        </p:nvSpPr>
        <p:spPr bwMode="auto">
          <a:xfrm>
            <a:off x="1237425" y="3538814"/>
            <a:ext cx="492443" cy="46155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defTabSz="1219200"/>
            <a:r>
              <a:rPr lang="zh-CN" altLang="en-US" sz="2400" b="1" smtClean="0">
                <a:solidFill>
                  <a:srgbClr val="A50021"/>
                </a:solidFill>
              </a:rPr>
              <a:t>北</a:t>
            </a:r>
            <a:endParaRPr lang="zh-CN" altLang="en-US" sz="2400">
              <a:solidFill>
                <a:srgbClr val="A50021"/>
              </a:solidFill>
            </a:endParaRPr>
          </a:p>
        </p:txBody>
      </p:sp>
      <p:sp>
        <p:nvSpPr>
          <p:cNvPr id="10" name="Rectangle 14"/>
          <p:cNvSpPr>
            <a:spLocks noChangeArrowheads="1"/>
          </p:cNvSpPr>
          <p:nvPr/>
        </p:nvSpPr>
        <p:spPr bwMode="auto">
          <a:xfrm>
            <a:off x="10310051" y="3538814"/>
            <a:ext cx="800219" cy="46155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defTabSz="1219200"/>
            <a:r>
              <a:rPr lang="zh-CN" altLang="en-US" sz="2400" b="1" smtClean="0">
                <a:solidFill>
                  <a:srgbClr val="A50021"/>
                </a:solidFill>
              </a:rPr>
              <a:t>沈括</a:t>
            </a:r>
            <a:endParaRPr lang="zh-CN" altLang="en-US" sz="2400">
              <a:solidFill>
                <a:srgbClr val="A5002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485738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8" grpId="0"/>
      <p:bldP spid="9" grpId="0"/>
      <p:bldP spid="10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5"/>
          <p:cNvSpPr txBox="1"/>
          <p:nvPr/>
        </p:nvSpPr>
        <p:spPr>
          <a:xfrm>
            <a:off x="951670" y="643564"/>
            <a:ext cx="10787138" cy="6166679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smtClean="0">
                <a:solidFill>
                  <a:srgbClr val="000000"/>
                </a:solidFill>
              </a:rPr>
              <a:t>(7)</a:t>
            </a:r>
            <a:r>
              <a:rPr lang="zh-CN" altLang="en-US" sz="2400" smtClean="0">
                <a:solidFill>
                  <a:srgbClr val="000000"/>
                </a:solidFill>
              </a:rPr>
              <a:t>断开开关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无论磁铁如何放置、导体棒怎样运动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电流表指针都不发生偏转。由此小明得出结论</a:t>
            </a:r>
            <a:r>
              <a:rPr lang="en-US" sz="2400" smtClean="0">
                <a:solidFill>
                  <a:srgbClr val="000000"/>
                </a:solidFill>
              </a:rPr>
              <a:t>:</a:t>
            </a:r>
            <a:r>
              <a:rPr lang="zh-CN" altLang="en-US" sz="2400" smtClean="0">
                <a:solidFill>
                  <a:srgbClr val="000000"/>
                </a:solidFill>
              </a:rPr>
              <a:t>闭合电路的一部分导体在磁场中做</a:t>
            </a:r>
            <a:r>
              <a:rPr lang="zh-CN" altLang="en-US" sz="2400" i="1" u="sng" smtClean="0">
                <a:solidFill>
                  <a:srgbClr val="000000"/>
                </a:solidFill>
              </a:rPr>
              <a:t>　          　　　</a:t>
            </a:r>
            <a:r>
              <a:rPr lang="zh-CN" altLang="en-US" sz="2400" smtClean="0">
                <a:solidFill>
                  <a:srgbClr val="000000"/>
                </a:solidFill>
              </a:rPr>
              <a:t>运动时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电路中就产生感应电流。</a:t>
            </a:r>
            <a:r>
              <a:rPr lang="en-US" sz="2400" smtClean="0">
                <a:solidFill>
                  <a:srgbClr val="000000"/>
                </a:solidFill>
              </a:rPr>
              <a:t> </a:t>
            </a:r>
            <a:endParaRPr lang="zh-CN" altLang="en-US" sz="2400" smtClean="0">
              <a:solidFill>
                <a:srgbClr val="00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400" smtClean="0">
                <a:solidFill>
                  <a:srgbClr val="000000"/>
                </a:solidFill>
              </a:rPr>
              <a:t>(8)</a:t>
            </a:r>
            <a:r>
              <a:rPr lang="zh-CN" altLang="en-US" sz="2400" smtClean="0">
                <a:solidFill>
                  <a:srgbClr val="000000"/>
                </a:solidFill>
              </a:rPr>
              <a:t>小明进一步猜想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感应电流的大小可能与导体运动速度和磁场强弱有关。为了探究感应电流的大小与磁场强弱是否有关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他应进行的操作是</a:t>
            </a:r>
            <a:r>
              <a:rPr lang="en-US" altLang="zh-CN" sz="2400" smtClean="0">
                <a:solidFill>
                  <a:srgbClr val="000000"/>
                </a:solidFill>
              </a:rPr>
              <a:t>___________________</a:t>
            </a:r>
          </a:p>
          <a:p>
            <a:pPr>
              <a:lnSpc>
                <a:spcPct val="150000"/>
              </a:lnSpc>
            </a:pPr>
            <a:r>
              <a:rPr lang="en-US" altLang="zh-CN" sz="2400" smtClean="0">
                <a:solidFill>
                  <a:srgbClr val="000000"/>
                </a:solidFill>
              </a:rPr>
              <a:t>______________________________________________________________________________</a:t>
            </a:r>
          </a:p>
          <a:p>
            <a:pPr>
              <a:lnSpc>
                <a:spcPct val="150000"/>
              </a:lnSpc>
            </a:pPr>
            <a:r>
              <a:rPr lang="zh-CN" altLang="en-US" sz="2400" i="1" u="sng" smtClean="0">
                <a:solidFill>
                  <a:srgbClr val="000000"/>
                </a:solidFill>
              </a:rPr>
              <a:t>                                              　</a:t>
            </a:r>
            <a:r>
              <a:rPr lang="en-US" sz="2400" i="1" u="sng" smtClean="0">
                <a:solidFill>
                  <a:srgbClr val="000000"/>
                </a:solidFill>
              </a:rPr>
              <a:t> </a:t>
            </a:r>
            <a:r>
              <a:rPr lang="zh-CN" altLang="en-US" sz="2400" i="1" u="sng" smtClean="0">
                <a:solidFill>
                  <a:srgbClr val="000000"/>
                </a:solidFill>
              </a:rPr>
              <a:t>　</a:t>
            </a:r>
            <a:r>
              <a:rPr lang="zh-CN" altLang="en-US" sz="2400" smtClean="0">
                <a:solidFill>
                  <a:srgbClr val="000000"/>
                </a:solidFill>
              </a:rPr>
              <a:t>。</a:t>
            </a:r>
            <a:r>
              <a:rPr lang="en-US" sz="2400" smtClean="0">
                <a:solidFill>
                  <a:srgbClr val="000000"/>
                </a:solidFill>
              </a:rPr>
              <a:t> </a:t>
            </a:r>
            <a:endParaRPr lang="zh-CN" altLang="en-US" sz="2400" smtClean="0">
              <a:solidFill>
                <a:srgbClr val="00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400" smtClean="0">
                <a:solidFill>
                  <a:srgbClr val="000000"/>
                </a:solidFill>
              </a:rPr>
              <a:t>(9)</a:t>
            </a:r>
            <a:r>
              <a:rPr lang="zh-CN" altLang="en-US" sz="2400" smtClean="0">
                <a:solidFill>
                  <a:srgbClr val="000000"/>
                </a:solidFill>
              </a:rPr>
              <a:t>如果将小量程电流表换成</a:t>
            </a:r>
            <a:r>
              <a:rPr lang="zh-CN" altLang="en-US" sz="2400" i="1" u="sng" smtClean="0">
                <a:solidFill>
                  <a:srgbClr val="000000"/>
                </a:solidFill>
              </a:rPr>
              <a:t>　　　　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可以探究磁场对通电</a:t>
            </a:r>
            <a:endParaRPr lang="en-US" altLang="zh-CN" sz="2400" smtClean="0">
              <a:solidFill>
                <a:srgbClr val="000000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en-US" sz="2400" smtClean="0">
                <a:solidFill>
                  <a:srgbClr val="000000"/>
                </a:solidFill>
              </a:rPr>
              <a:t>导体的作用。</a:t>
            </a:r>
            <a:r>
              <a:rPr lang="en-US" sz="2400" smtClean="0">
                <a:solidFill>
                  <a:srgbClr val="000000"/>
                </a:solidFill>
              </a:rPr>
              <a:t> </a:t>
            </a:r>
            <a:endParaRPr lang="zh-CN" altLang="en-US" sz="2400">
              <a:solidFill>
                <a:srgbClr val="000000"/>
              </a:solidFill>
            </a:endParaRPr>
          </a:p>
        </p:txBody>
      </p:sp>
      <p:sp>
        <p:nvSpPr>
          <p:cNvPr id="3" name="Rectangle 14"/>
          <p:cNvSpPr>
            <a:spLocks noChangeArrowheads="1"/>
          </p:cNvSpPr>
          <p:nvPr/>
        </p:nvSpPr>
        <p:spPr bwMode="auto">
          <a:xfrm>
            <a:off x="8024035" y="1181907"/>
            <a:ext cx="1723549" cy="46155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defTabSz="1219200"/>
            <a:r>
              <a:rPr lang="zh-CN" altLang="en-US" sz="2400" b="1" smtClean="0">
                <a:solidFill>
                  <a:srgbClr val="A50021"/>
                </a:solidFill>
              </a:rPr>
              <a:t>切割磁感线</a:t>
            </a:r>
            <a:endParaRPr lang="zh-CN" altLang="en-US" sz="2400">
              <a:solidFill>
                <a:srgbClr val="A50021"/>
              </a:solidFill>
            </a:endParaRPr>
          </a:p>
        </p:txBody>
      </p:sp>
      <p:sp>
        <p:nvSpPr>
          <p:cNvPr id="4" name="Rectangle 14"/>
          <p:cNvSpPr>
            <a:spLocks noChangeArrowheads="1"/>
          </p:cNvSpPr>
          <p:nvPr/>
        </p:nvSpPr>
        <p:spPr bwMode="auto">
          <a:xfrm>
            <a:off x="1094549" y="2714785"/>
            <a:ext cx="10386177" cy="175392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defTabSz="1219200">
              <a:lnSpc>
                <a:spcPct val="150000"/>
              </a:lnSpc>
            </a:pPr>
            <a:r>
              <a:rPr lang="zh-CN" altLang="en-US" sz="2400" b="1" smtClean="0">
                <a:solidFill>
                  <a:srgbClr val="A50021"/>
                </a:solidFill>
              </a:rPr>
              <a:t>                                                                                          控制其他条件</a:t>
            </a:r>
            <a:endParaRPr lang="en-US" altLang="zh-CN" sz="2400" b="1" smtClean="0">
              <a:solidFill>
                <a:srgbClr val="A50021"/>
              </a:solidFill>
            </a:endParaRPr>
          </a:p>
          <a:p>
            <a:pPr defTabSz="1219200">
              <a:lnSpc>
                <a:spcPct val="150000"/>
              </a:lnSpc>
            </a:pPr>
            <a:r>
              <a:rPr lang="zh-CN" altLang="en-US" sz="2400" b="1" smtClean="0">
                <a:solidFill>
                  <a:srgbClr val="A50021"/>
                </a:solidFill>
              </a:rPr>
              <a:t>不变</a:t>
            </a:r>
            <a:r>
              <a:rPr lang="en-US" sz="2400" b="1" smtClean="0">
                <a:solidFill>
                  <a:srgbClr val="A50021"/>
                </a:solidFill>
              </a:rPr>
              <a:t>,</a:t>
            </a:r>
            <a:r>
              <a:rPr lang="zh-CN" altLang="en-US" sz="2400" b="1" smtClean="0">
                <a:solidFill>
                  <a:srgbClr val="A50021"/>
                </a:solidFill>
              </a:rPr>
              <a:t>只换用磁性强弱不同的蹄形磁体</a:t>
            </a:r>
            <a:r>
              <a:rPr lang="en-US" sz="2400" b="1" smtClean="0">
                <a:solidFill>
                  <a:srgbClr val="A50021"/>
                </a:solidFill>
              </a:rPr>
              <a:t>,</a:t>
            </a:r>
            <a:r>
              <a:rPr lang="zh-CN" altLang="en-US" sz="2400" b="1" smtClean="0">
                <a:solidFill>
                  <a:srgbClr val="A50021"/>
                </a:solidFill>
              </a:rPr>
              <a:t>闭合开关</a:t>
            </a:r>
            <a:r>
              <a:rPr lang="en-US" sz="2400" b="1" smtClean="0">
                <a:solidFill>
                  <a:srgbClr val="A50021"/>
                </a:solidFill>
              </a:rPr>
              <a:t>,</a:t>
            </a:r>
            <a:r>
              <a:rPr lang="zh-CN" altLang="en-US" sz="2400" b="1" smtClean="0">
                <a:solidFill>
                  <a:srgbClr val="A50021"/>
                </a:solidFill>
              </a:rPr>
              <a:t>用相同的速度移动导体棒</a:t>
            </a:r>
            <a:r>
              <a:rPr lang="en-US" sz="2400" b="1" smtClean="0">
                <a:solidFill>
                  <a:srgbClr val="A50021"/>
                </a:solidFill>
              </a:rPr>
              <a:t>,</a:t>
            </a:r>
            <a:r>
              <a:rPr lang="zh-CN" altLang="en-US" sz="2400" b="1" smtClean="0">
                <a:solidFill>
                  <a:srgbClr val="A50021"/>
                </a:solidFill>
              </a:rPr>
              <a:t>观</a:t>
            </a:r>
            <a:endParaRPr lang="en-US" altLang="zh-CN" sz="2400" b="1" smtClean="0">
              <a:solidFill>
                <a:srgbClr val="A50021"/>
              </a:solidFill>
            </a:endParaRPr>
          </a:p>
          <a:p>
            <a:pPr defTabSz="1219200">
              <a:lnSpc>
                <a:spcPct val="150000"/>
              </a:lnSpc>
            </a:pPr>
            <a:r>
              <a:rPr lang="zh-CN" altLang="en-US" sz="2400" b="1" smtClean="0">
                <a:solidFill>
                  <a:srgbClr val="A50021"/>
                </a:solidFill>
              </a:rPr>
              <a:t>察电流表指针偏转幅度的大小</a:t>
            </a:r>
            <a:endParaRPr lang="zh-CN" altLang="en-US" sz="2400">
              <a:solidFill>
                <a:srgbClr val="A50021"/>
              </a:solidFill>
            </a:endParaRPr>
          </a:p>
        </p:txBody>
      </p:sp>
      <p:sp>
        <p:nvSpPr>
          <p:cNvPr id="5" name="Rectangle 14"/>
          <p:cNvSpPr>
            <a:spLocks noChangeArrowheads="1"/>
          </p:cNvSpPr>
          <p:nvPr/>
        </p:nvSpPr>
        <p:spPr bwMode="auto">
          <a:xfrm>
            <a:off x="4880763" y="4500322"/>
            <a:ext cx="800219" cy="46155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defTabSz="1219200"/>
            <a:r>
              <a:rPr lang="zh-CN" altLang="en-US" sz="2400" b="1" smtClean="0">
                <a:solidFill>
                  <a:srgbClr val="A50021"/>
                </a:solidFill>
              </a:rPr>
              <a:t>电源</a:t>
            </a:r>
            <a:endParaRPr lang="zh-CN" altLang="en-US" sz="2400">
              <a:solidFill>
                <a:srgbClr val="A50021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9452792" y="5711100"/>
            <a:ext cx="128112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9200">
              <a:lnSpc>
                <a:spcPct val="150000"/>
              </a:lnSpc>
            </a:pPr>
            <a:r>
              <a:rPr lang="zh-CN" altLang="en-US" sz="2400" smtClean="0">
                <a:solidFill>
                  <a:srgbClr val="000000"/>
                </a:solidFill>
              </a:rPr>
              <a:t>图</a:t>
            </a:r>
            <a:r>
              <a:rPr lang="en-US" sz="2400" smtClean="0">
                <a:solidFill>
                  <a:srgbClr val="000000"/>
                </a:solidFill>
              </a:rPr>
              <a:t>19-15</a:t>
            </a:r>
            <a:endParaRPr lang="zh-CN" altLang="en-US" sz="2400" smtClean="0">
              <a:solidFill>
                <a:srgbClr val="000000"/>
              </a:solidFill>
            </a:endParaRPr>
          </a:p>
        </p:txBody>
      </p:sp>
      <p:pic>
        <p:nvPicPr>
          <p:cNvPr id="7" name="21JFA84.EPS" descr="id:2147503325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9238478" y="4071793"/>
            <a:ext cx="1764302" cy="1671057"/>
          </a:xfrm>
          <a:prstGeom prst="rect">
            <a:avLst/>
          </a:prstGeom>
        </p:spPr>
      </p:pic>
      <p:pic>
        <p:nvPicPr>
          <p:cNvPr id="8" name="New picture"/>
          <p:cNvPicPr/>
          <p:nvPr/>
        </p:nvPicPr>
        <p:blipFill>
          <a:blip r:embed="rId3"/>
          <a:stretch>
            <a:fillRect/>
          </a:stretch>
        </p:blipFill>
        <p:spPr>
          <a:xfrm>
            <a:off x="12560300" y="11414657"/>
            <a:ext cx="342900" cy="266638"/>
          </a:xfrm>
          <a:prstGeom prst="cube">
            <a:avLst/>
          </a:prstGeom>
        </p:spPr>
      </p:pic>
    </p:spTree>
    <p:extLst>
      <p:ext uri="{BB962C8B-B14F-4D97-AF65-F5344CB8AC3E}">
        <p14:creationId xmlns:p14="http://schemas.microsoft.com/office/powerpoint/2010/main" val="399164154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16"/>
          <p:cNvSpPr txBox="1">
            <a:spLocks noChangeArrowheads="1"/>
          </p:cNvSpPr>
          <p:nvPr/>
        </p:nvSpPr>
        <p:spPr bwMode="auto">
          <a:xfrm>
            <a:off x="951670" y="643563"/>
            <a:ext cx="10644262" cy="71903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800" b="1" spc="150" smtClean="0">
                <a:solidFill>
                  <a:srgbClr val="1CB691"/>
                </a:solidFill>
                <a:latin typeface="微软雅黑" panose="020B0503020204020204" pitchFamily="34" charset="-122"/>
              </a:rPr>
              <a:t>考点二　四种电磁实验</a:t>
            </a:r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023111" y="1434987"/>
          <a:ext cx="10644263" cy="6033643"/>
        </p:xfrm>
        <a:graphic>
          <a:graphicData uri="http://schemas.openxmlformats.org/drawingml/2006/table">
            <a:tbl>
              <a:tblPr/>
              <a:tblGrid>
                <a:gridCol w="1336983"/>
                <a:gridCol w="1734851"/>
                <a:gridCol w="2071702"/>
                <a:gridCol w="2500330"/>
                <a:gridCol w="3000397"/>
              </a:tblGrid>
              <a:tr h="109702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实验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奥斯特实验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电磁感应实验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(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法拉第发现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)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磁场对电流的作用实验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电磁铁磁性强弱与什么因素有关的实验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66397" marR="66397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64553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装置图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 smtClean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方正书宋_GBK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 smtClean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方正书宋_GBK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66397" marR="66397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405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工作原理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i="1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</a:t>
                      </a:r>
                      <a:r>
                        <a:rPr lang="en-US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 </a:t>
                      </a:r>
                      <a:r>
                        <a:rPr lang="en-US" sz="2400" i="1" u="sng" kern="100" smtClean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NEU-BZ-S92"/>
                          <a:ea typeface="+mn-ea"/>
                          <a:cs typeface="Times New Roman" panose="02020603050405020304"/>
                        </a:rPr>
                        <a:t>                             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66397" marR="66397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i="1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电磁感应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i="1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通电导体在磁场中受到力的作用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 </a:t>
                      </a:r>
                      <a:r>
                        <a:rPr lang="en-US" sz="2400" i="1" u="sng" kern="100" smtClean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NEU-BZ-S92"/>
                          <a:ea typeface="+mn-ea"/>
                          <a:cs typeface="Times New Roman" panose="02020603050405020304"/>
                        </a:rPr>
                        <a:t>                              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9702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能量转化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66397" marR="66397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i="1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</a:t>
                      </a:r>
                      <a:r>
                        <a:rPr lang="zh-CN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　　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能→</a:t>
                      </a:r>
                      <a:r>
                        <a:rPr lang="zh-CN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　　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能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 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i="1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</a:t>
                      </a:r>
                      <a:r>
                        <a:rPr lang="zh-CN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　　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能</a:t>
                      </a:r>
                      <a:r>
                        <a:rPr lang="zh-CN" sz="2400" kern="100" smtClean="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→</a:t>
                      </a:r>
                      <a:endParaRPr lang="en-US" altLang="zh-CN" sz="2400" kern="100" smtClean="0">
                        <a:solidFill>
                          <a:srgbClr val="000000"/>
                        </a:solidFill>
                        <a:latin typeface="NEU-BZ-S9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　　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能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 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304134" name="20JX139.EPS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2666182" y="2643364"/>
            <a:ext cx="1171834" cy="1366824"/>
          </a:xfrm>
          <a:prstGeom prst="rect">
            <a:avLst/>
          </a:prstGeom>
          <a:noFill/>
        </p:spPr>
      </p:pic>
      <p:pic>
        <p:nvPicPr>
          <p:cNvPr id="304133" name="20JX140.EPS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4300692" y="2786209"/>
            <a:ext cx="1580200" cy="1065056"/>
          </a:xfrm>
          <a:prstGeom prst="rect">
            <a:avLst/>
          </a:prstGeom>
          <a:noFill/>
        </p:spPr>
      </p:pic>
      <p:pic>
        <p:nvPicPr>
          <p:cNvPr id="304132" name="20JX141.EPS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6357984" y="2786207"/>
            <a:ext cx="2166117" cy="1189314"/>
          </a:xfrm>
          <a:prstGeom prst="rect">
            <a:avLst/>
          </a:prstGeom>
          <a:noFill/>
        </p:spPr>
      </p:pic>
      <p:pic>
        <p:nvPicPr>
          <p:cNvPr id="304131" name="20JX142.EPS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9238481" y="2714785"/>
            <a:ext cx="1739995" cy="1153811"/>
          </a:xfrm>
          <a:prstGeom prst="rect">
            <a:avLst/>
          </a:prstGeom>
          <a:noFill/>
        </p:spPr>
      </p:pic>
      <p:sp>
        <p:nvSpPr>
          <p:cNvPr id="9" name="Rectangle 14"/>
          <p:cNvSpPr>
            <a:spLocks noChangeArrowheads="1"/>
          </p:cNvSpPr>
          <p:nvPr/>
        </p:nvSpPr>
        <p:spPr bwMode="auto">
          <a:xfrm>
            <a:off x="2523306" y="4000373"/>
            <a:ext cx="1473480" cy="1200051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defTabSz="1219200">
              <a:lnSpc>
                <a:spcPct val="150000"/>
              </a:lnSpc>
            </a:pPr>
            <a:r>
              <a:rPr lang="zh-CN" altLang="en-US" sz="2400" b="1" smtClean="0">
                <a:solidFill>
                  <a:srgbClr val="A50021"/>
                </a:solidFill>
              </a:rPr>
              <a:t>    电流的</a:t>
            </a:r>
            <a:endParaRPr lang="en-US" altLang="zh-CN" sz="2400" b="1" smtClean="0">
              <a:solidFill>
                <a:srgbClr val="A50021"/>
              </a:solidFill>
            </a:endParaRPr>
          </a:p>
          <a:p>
            <a:pPr defTabSz="1219200">
              <a:lnSpc>
                <a:spcPct val="150000"/>
              </a:lnSpc>
            </a:pPr>
            <a:r>
              <a:rPr lang="zh-CN" altLang="en-US" sz="2400" b="1" smtClean="0">
                <a:solidFill>
                  <a:srgbClr val="A50021"/>
                </a:solidFill>
              </a:rPr>
              <a:t>磁效应</a:t>
            </a:r>
            <a:endParaRPr lang="zh-CN" altLang="en-US" sz="2400">
              <a:solidFill>
                <a:srgbClr val="A50021"/>
              </a:solidFill>
            </a:endParaRPr>
          </a:p>
        </p:txBody>
      </p:sp>
      <p:sp>
        <p:nvSpPr>
          <p:cNvPr id="10" name="Rectangle 14"/>
          <p:cNvSpPr>
            <a:spLocks noChangeArrowheads="1"/>
          </p:cNvSpPr>
          <p:nvPr/>
        </p:nvSpPr>
        <p:spPr bwMode="auto">
          <a:xfrm>
            <a:off x="9167043" y="4395873"/>
            <a:ext cx="2031325" cy="46155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defTabSz="1219200"/>
            <a:r>
              <a:rPr lang="zh-CN" altLang="en-US" sz="2400" b="1" smtClean="0">
                <a:solidFill>
                  <a:srgbClr val="A50021"/>
                </a:solidFill>
              </a:rPr>
              <a:t>电流的磁效应</a:t>
            </a:r>
            <a:endParaRPr lang="zh-CN" altLang="en-US" sz="2400">
              <a:solidFill>
                <a:srgbClr val="A50021"/>
              </a:solidFill>
            </a:endParaRPr>
          </a:p>
        </p:txBody>
      </p:sp>
      <p:sp>
        <p:nvSpPr>
          <p:cNvPr id="11" name="Rectangle 14"/>
          <p:cNvSpPr>
            <a:spLocks noChangeArrowheads="1"/>
          </p:cNvSpPr>
          <p:nvPr/>
        </p:nvSpPr>
        <p:spPr bwMode="auto">
          <a:xfrm>
            <a:off x="4666449" y="5214537"/>
            <a:ext cx="800219" cy="46155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defTabSz="1219200"/>
            <a:r>
              <a:rPr lang="zh-CN" altLang="en-US" sz="2400" b="1" smtClean="0">
                <a:solidFill>
                  <a:srgbClr val="A50021"/>
                </a:solidFill>
              </a:rPr>
              <a:t>机械</a:t>
            </a:r>
            <a:endParaRPr lang="zh-CN" altLang="en-US" sz="2400">
              <a:solidFill>
                <a:srgbClr val="A50021"/>
              </a:solidFill>
            </a:endParaRPr>
          </a:p>
        </p:txBody>
      </p:sp>
      <p:sp>
        <p:nvSpPr>
          <p:cNvPr id="12" name="Rectangle 14"/>
          <p:cNvSpPr>
            <a:spLocks noChangeArrowheads="1"/>
          </p:cNvSpPr>
          <p:nvPr/>
        </p:nvSpPr>
        <p:spPr bwMode="auto">
          <a:xfrm>
            <a:off x="4737887" y="5785910"/>
            <a:ext cx="492443" cy="46155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defTabSz="1219200"/>
            <a:r>
              <a:rPr lang="zh-CN" altLang="en-US" sz="2400" b="1" smtClean="0">
                <a:solidFill>
                  <a:srgbClr val="A50021"/>
                </a:solidFill>
              </a:rPr>
              <a:t>电</a:t>
            </a:r>
            <a:endParaRPr lang="zh-CN" altLang="en-US" sz="2400">
              <a:solidFill>
                <a:srgbClr val="A50021"/>
              </a:solidFill>
            </a:endParaRPr>
          </a:p>
        </p:txBody>
      </p:sp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6888650" y="5252929"/>
            <a:ext cx="492443" cy="46155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defTabSz="1219200"/>
            <a:r>
              <a:rPr lang="zh-CN" altLang="en-US" sz="2400" b="1" smtClean="0">
                <a:solidFill>
                  <a:srgbClr val="A50021"/>
                </a:solidFill>
              </a:rPr>
              <a:t>电</a:t>
            </a:r>
            <a:endParaRPr lang="zh-CN" altLang="en-US" sz="2400">
              <a:solidFill>
                <a:srgbClr val="A50021"/>
              </a:solidFill>
            </a:endParaRPr>
          </a:p>
        </p:txBody>
      </p:sp>
      <p:sp>
        <p:nvSpPr>
          <p:cNvPr id="14" name="Rectangle 14"/>
          <p:cNvSpPr>
            <a:spLocks noChangeArrowheads="1"/>
          </p:cNvSpPr>
          <p:nvPr/>
        </p:nvSpPr>
        <p:spPr bwMode="auto">
          <a:xfrm>
            <a:off x="6452399" y="5824302"/>
            <a:ext cx="800219" cy="46155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defTabSz="1219200"/>
            <a:r>
              <a:rPr lang="zh-CN" altLang="en-US" sz="2400" b="1" smtClean="0">
                <a:solidFill>
                  <a:srgbClr val="A50021"/>
                </a:solidFill>
              </a:rPr>
              <a:t>机械</a:t>
            </a:r>
            <a:endParaRPr lang="zh-CN" altLang="en-US" sz="2400">
              <a:solidFill>
                <a:srgbClr val="A5002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26435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1023111" y="1000670"/>
          <a:ext cx="10644263" cy="4936744"/>
        </p:xfrm>
        <a:graphic>
          <a:graphicData uri="http://schemas.openxmlformats.org/drawingml/2006/table">
            <a:tbl>
              <a:tblPr/>
              <a:tblGrid>
                <a:gridCol w="1336983"/>
                <a:gridCol w="1306223"/>
                <a:gridCol w="2500330"/>
                <a:gridCol w="2500330"/>
                <a:gridCol w="3000397"/>
              </a:tblGrid>
              <a:tr h="109702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实验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奥斯特实验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电磁感应实验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(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法拉第发现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)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磁场对电流的作用实验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电磁铁磁性强弱与什么因素有关的实验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66397" marR="66397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9107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影响因素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i="1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电流方向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66397" marR="66397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i="1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感应电流方向与磁场的方向和导体运动的方向都有关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;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感应电流大小与磁场强弱、导体运动速度有关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i="1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导体受力方向与磁场的方向和电流方向都有关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;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导体受力大小与磁场强弱、电流大小有关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i="1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电磁铁磁性强弱与电流大小、线圈匝数、有无铁芯有关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(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电流越大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,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线圈匝数越多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,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有铁芯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,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电磁铁磁性就越强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)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判断依据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66397" marR="66397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i="1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电路中无电源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i="1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电路中有电源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0524362" y="610534"/>
            <a:ext cx="1285884" cy="4615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200"/>
            <a:r>
              <a:rPr lang="zh-CN" altLang="en-US" sz="2400" smtClean="0">
                <a:solidFill>
                  <a:srgbClr val="000000"/>
                </a:solidFill>
              </a:rPr>
              <a:t>（续表）</a:t>
            </a:r>
            <a:endParaRPr lang="zh-CN" altLang="en-US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2720551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1023111" y="1286356"/>
          <a:ext cx="10644263" cy="2194052"/>
        </p:xfrm>
        <a:graphic>
          <a:graphicData uri="http://schemas.openxmlformats.org/drawingml/2006/table">
            <a:tbl>
              <a:tblPr/>
              <a:tblGrid>
                <a:gridCol w="1000132"/>
                <a:gridCol w="1928826"/>
                <a:gridCol w="2214578"/>
                <a:gridCol w="2500330"/>
                <a:gridCol w="3000397"/>
              </a:tblGrid>
              <a:tr h="109702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实验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奥斯特实验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电磁感应实验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(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法拉第发现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)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磁场对电流的作用实验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电磁铁磁性强弱与什么因素有关的实验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66397" marR="66397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09702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应用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i="1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电磁铁、电磁继电器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66397" marR="66397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i="1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发电机、动圈式话筒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i="1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电动机、扬声器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i="1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电磁继电器、电磁起重机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0524362" y="896220"/>
            <a:ext cx="1285884" cy="4615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200"/>
            <a:r>
              <a:rPr lang="zh-CN" altLang="en-US" sz="2400" smtClean="0">
                <a:solidFill>
                  <a:srgbClr val="000000"/>
                </a:solidFill>
              </a:rPr>
              <a:t>（续表）</a:t>
            </a:r>
            <a:endParaRPr lang="zh-CN" altLang="en-US" sz="240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51670" y="3643266"/>
            <a:ext cx="10858576" cy="64618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defTabSz="1219200">
              <a:lnSpc>
                <a:spcPct val="150000"/>
              </a:lnSpc>
            </a:pPr>
            <a:r>
              <a:rPr lang="en-US" sz="2400" smtClean="0">
                <a:solidFill>
                  <a:srgbClr val="18B48F"/>
                </a:solidFill>
              </a:rPr>
              <a:t>[</a:t>
            </a:r>
            <a:r>
              <a:rPr lang="zh-CN" altLang="en-US" sz="2400" smtClean="0">
                <a:solidFill>
                  <a:srgbClr val="18B48F"/>
                </a:solidFill>
              </a:rPr>
              <a:t>点拨</a:t>
            </a:r>
            <a:r>
              <a:rPr lang="en-US" sz="2400" smtClean="0">
                <a:solidFill>
                  <a:srgbClr val="18B48F"/>
                </a:solidFill>
              </a:rPr>
              <a:t>]</a:t>
            </a:r>
            <a:r>
              <a:rPr lang="zh-CN" altLang="en-US" sz="2400" smtClean="0">
                <a:solidFill>
                  <a:srgbClr val="000000"/>
                </a:solidFill>
              </a:rPr>
              <a:t>产生感应电流的条件</a:t>
            </a:r>
            <a:r>
              <a:rPr lang="en-US" sz="2400" smtClean="0">
                <a:solidFill>
                  <a:srgbClr val="000000"/>
                </a:solidFill>
              </a:rPr>
              <a:t>:①</a:t>
            </a:r>
            <a:r>
              <a:rPr lang="zh-CN" altLang="en-US" sz="2400" smtClean="0">
                <a:solidFill>
                  <a:srgbClr val="000000"/>
                </a:solidFill>
              </a:rPr>
              <a:t>闭合电路</a:t>
            </a:r>
            <a:r>
              <a:rPr lang="en-US" sz="2400" smtClean="0">
                <a:solidFill>
                  <a:srgbClr val="000000"/>
                </a:solidFill>
              </a:rPr>
              <a:t>;②</a:t>
            </a:r>
            <a:r>
              <a:rPr lang="zh-CN" altLang="en-US" sz="2400" smtClean="0">
                <a:solidFill>
                  <a:srgbClr val="000000"/>
                </a:solidFill>
              </a:rPr>
              <a:t>部分导体在磁场中做切割磁感线运动。</a:t>
            </a:r>
            <a:endParaRPr lang="zh-CN" altLang="en-US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8237044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16"/>
          <p:cNvSpPr txBox="1">
            <a:spLocks noChangeArrowheads="1"/>
          </p:cNvSpPr>
          <p:nvPr/>
        </p:nvSpPr>
        <p:spPr bwMode="auto">
          <a:xfrm>
            <a:off x="951670" y="643563"/>
            <a:ext cx="10644262" cy="71903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800" b="1" spc="150" smtClean="0">
                <a:solidFill>
                  <a:srgbClr val="1CB691"/>
                </a:solidFill>
                <a:latin typeface="微软雅黑" panose="020B0503020204020204" pitchFamily="34" charset="-122"/>
              </a:rPr>
              <a:t>考点三　通电螺线管的磁场　安培定则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51670" y="1286356"/>
            <a:ext cx="10715700" cy="17539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200">
              <a:lnSpc>
                <a:spcPct val="150000"/>
              </a:lnSpc>
            </a:pPr>
            <a:r>
              <a:rPr lang="en-US" sz="2400" b="1" smtClean="0">
                <a:solidFill>
                  <a:srgbClr val="000000"/>
                </a:solidFill>
              </a:rPr>
              <a:t>1.</a:t>
            </a:r>
            <a:r>
              <a:rPr lang="zh-CN" altLang="en-US" sz="2400" b="1" smtClean="0">
                <a:solidFill>
                  <a:srgbClr val="000000"/>
                </a:solidFill>
              </a:rPr>
              <a:t>通电螺线管的磁场分布</a:t>
            </a:r>
            <a:r>
              <a:rPr lang="en-US" sz="2400" b="1" smtClean="0">
                <a:solidFill>
                  <a:srgbClr val="000000"/>
                </a:solidFill>
              </a:rPr>
              <a:t>:</a:t>
            </a:r>
            <a:r>
              <a:rPr lang="zh-CN" altLang="en-US" sz="2400" smtClean="0">
                <a:solidFill>
                  <a:srgbClr val="000000"/>
                </a:solidFill>
              </a:rPr>
              <a:t>通电螺线管外部磁场和</a:t>
            </a:r>
            <a:r>
              <a:rPr lang="zh-CN" altLang="en-US" sz="2400" i="1" u="sng" smtClean="0">
                <a:solidFill>
                  <a:srgbClr val="000000"/>
                </a:solidFill>
              </a:rPr>
              <a:t>　　      　　</a:t>
            </a:r>
            <a:r>
              <a:rPr lang="zh-CN" altLang="en-US" sz="2400" smtClean="0">
                <a:solidFill>
                  <a:srgbClr val="000000"/>
                </a:solidFill>
              </a:rPr>
              <a:t>的磁场相似。</a:t>
            </a:r>
            <a:r>
              <a:rPr lang="en-US" sz="2400" smtClean="0">
                <a:solidFill>
                  <a:srgbClr val="000000"/>
                </a:solidFill>
              </a:rPr>
              <a:t> </a:t>
            </a:r>
            <a:endParaRPr lang="zh-CN" altLang="en-US" sz="2400" smtClean="0">
              <a:solidFill>
                <a:srgbClr val="000000"/>
              </a:solidFill>
            </a:endParaRPr>
          </a:p>
          <a:p>
            <a:pPr defTabSz="1219200">
              <a:lnSpc>
                <a:spcPct val="150000"/>
              </a:lnSpc>
            </a:pPr>
            <a:r>
              <a:rPr lang="en-US" sz="2400" b="1" smtClean="0">
                <a:solidFill>
                  <a:srgbClr val="000000"/>
                </a:solidFill>
              </a:rPr>
              <a:t>2.</a:t>
            </a:r>
            <a:r>
              <a:rPr lang="zh-CN" altLang="en-US" sz="2400" b="1" smtClean="0">
                <a:solidFill>
                  <a:srgbClr val="000000"/>
                </a:solidFill>
              </a:rPr>
              <a:t>安培定则</a:t>
            </a:r>
            <a:r>
              <a:rPr lang="en-US" sz="2400" b="1" smtClean="0">
                <a:solidFill>
                  <a:srgbClr val="000000"/>
                </a:solidFill>
              </a:rPr>
              <a:t>:</a:t>
            </a:r>
            <a:r>
              <a:rPr lang="zh-CN" altLang="en-US" sz="2400" smtClean="0">
                <a:solidFill>
                  <a:srgbClr val="000000"/>
                </a:solidFill>
              </a:rPr>
              <a:t>如图</a:t>
            </a:r>
            <a:r>
              <a:rPr lang="en-US" sz="2400" smtClean="0">
                <a:solidFill>
                  <a:srgbClr val="000000"/>
                </a:solidFill>
              </a:rPr>
              <a:t>19-1</a:t>
            </a:r>
            <a:r>
              <a:rPr lang="zh-CN" altLang="en-US" sz="2400" smtClean="0">
                <a:solidFill>
                  <a:srgbClr val="000000"/>
                </a:solidFill>
              </a:rPr>
              <a:t>所示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用</a:t>
            </a:r>
            <a:r>
              <a:rPr lang="zh-CN" altLang="en-US" sz="2400" i="1" u="sng" smtClean="0">
                <a:solidFill>
                  <a:srgbClr val="000000"/>
                </a:solidFill>
              </a:rPr>
              <a:t>　　 　</a:t>
            </a:r>
            <a:r>
              <a:rPr lang="zh-CN" altLang="en-US" sz="2400" smtClean="0">
                <a:solidFill>
                  <a:srgbClr val="000000"/>
                </a:solidFill>
              </a:rPr>
              <a:t>手握住螺线管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让四指指向螺线管中</a:t>
            </a:r>
            <a:r>
              <a:rPr lang="en-US" altLang="zh-CN" sz="2400" i="1" u="sng" smtClean="0">
                <a:solidFill>
                  <a:srgbClr val="000000"/>
                </a:solidFill>
              </a:rPr>
              <a:t>_______</a:t>
            </a:r>
            <a:r>
              <a:rPr lang="zh-CN" altLang="en-US" sz="2400" smtClean="0">
                <a:solidFill>
                  <a:srgbClr val="000000"/>
                </a:solidFill>
              </a:rPr>
              <a:t>的方向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则拇指所指的那端就是螺线管的</a:t>
            </a:r>
            <a:r>
              <a:rPr lang="zh-CN" altLang="en-US" sz="2400" i="1" u="sng" smtClean="0">
                <a:solidFill>
                  <a:srgbClr val="000000"/>
                </a:solidFill>
              </a:rPr>
              <a:t>　　　</a:t>
            </a:r>
            <a:r>
              <a:rPr lang="zh-CN" altLang="en-US" sz="2400" smtClean="0">
                <a:solidFill>
                  <a:srgbClr val="000000"/>
                </a:solidFill>
              </a:rPr>
              <a:t>极。</a:t>
            </a:r>
            <a:r>
              <a:rPr lang="en-US" sz="2400" smtClean="0">
                <a:solidFill>
                  <a:srgbClr val="000000"/>
                </a:solidFill>
              </a:rPr>
              <a:t>  </a:t>
            </a:r>
            <a:endParaRPr lang="zh-CN" altLang="en-US" sz="2400">
              <a:solidFill>
                <a:srgbClr val="000000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5509959" y="4568357"/>
            <a:ext cx="110959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9200">
              <a:lnSpc>
                <a:spcPct val="150000"/>
              </a:lnSpc>
            </a:pPr>
            <a:r>
              <a:rPr lang="zh-CN" altLang="en-US" sz="2400" smtClean="0">
                <a:solidFill>
                  <a:srgbClr val="000000"/>
                </a:solidFill>
              </a:rPr>
              <a:t>图</a:t>
            </a:r>
            <a:r>
              <a:rPr lang="en-US" sz="2400" smtClean="0">
                <a:solidFill>
                  <a:srgbClr val="000000"/>
                </a:solidFill>
              </a:rPr>
              <a:t>19-1</a:t>
            </a:r>
            <a:endParaRPr lang="zh-CN" altLang="en-US" sz="2400" smtClean="0">
              <a:solidFill>
                <a:srgbClr val="000000"/>
              </a:solidFill>
            </a:endParaRPr>
          </a:p>
        </p:txBody>
      </p:sp>
      <p:pic>
        <p:nvPicPr>
          <p:cNvPr id="8" name="20JX143.EPS" descr="id:2147503129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5023636" y="3178124"/>
            <a:ext cx="2245764" cy="1499039"/>
          </a:xfrm>
          <a:prstGeom prst="rect">
            <a:avLst/>
          </a:prstGeom>
        </p:spPr>
      </p:pic>
      <p:sp>
        <p:nvSpPr>
          <p:cNvPr id="9" name="Rectangle 14"/>
          <p:cNvSpPr>
            <a:spLocks noChangeArrowheads="1"/>
          </p:cNvSpPr>
          <p:nvPr/>
        </p:nvSpPr>
        <p:spPr bwMode="auto">
          <a:xfrm>
            <a:off x="7738280" y="1324750"/>
            <a:ext cx="1507144" cy="46155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defTabSz="1219200"/>
            <a:r>
              <a:rPr lang="zh-CN" altLang="en-US" sz="2400" b="1" smtClean="0">
                <a:solidFill>
                  <a:srgbClr val="A50021"/>
                </a:solidFill>
              </a:rPr>
              <a:t>条形磁铁</a:t>
            </a:r>
            <a:r>
              <a:rPr lang="en-US" altLang="zh-CN" sz="2400" b="1" i="1" smtClean="0">
                <a:solidFill>
                  <a:srgbClr val="A50021"/>
                </a:solidFill>
              </a:rPr>
              <a:t> </a:t>
            </a:r>
            <a:endParaRPr lang="zh-CN" altLang="en-US" sz="2400">
              <a:solidFill>
                <a:srgbClr val="A50021"/>
              </a:solidFill>
            </a:endParaRPr>
          </a:p>
        </p:txBody>
      </p:sp>
      <p:sp>
        <p:nvSpPr>
          <p:cNvPr id="10" name="Rectangle 14"/>
          <p:cNvSpPr>
            <a:spLocks noChangeArrowheads="1"/>
          </p:cNvSpPr>
          <p:nvPr/>
        </p:nvSpPr>
        <p:spPr bwMode="auto">
          <a:xfrm>
            <a:off x="5166515" y="1857728"/>
            <a:ext cx="492443" cy="46155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defTabSz="1219200"/>
            <a:r>
              <a:rPr lang="zh-CN" altLang="en-US" sz="2400" b="1" smtClean="0">
                <a:solidFill>
                  <a:srgbClr val="A50021"/>
                </a:solidFill>
              </a:rPr>
              <a:t>右</a:t>
            </a:r>
            <a:endParaRPr lang="zh-CN" altLang="en-US" sz="2400">
              <a:solidFill>
                <a:srgbClr val="A50021"/>
              </a:solidFill>
            </a:endParaRPr>
          </a:p>
        </p:txBody>
      </p:sp>
      <p:sp>
        <p:nvSpPr>
          <p:cNvPr id="11" name="Rectangle 14"/>
          <p:cNvSpPr>
            <a:spLocks noChangeArrowheads="1"/>
          </p:cNvSpPr>
          <p:nvPr/>
        </p:nvSpPr>
        <p:spPr bwMode="auto">
          <a:xfrm>
            <a:off x="10652840" y="1857728"/>
            <a:ext cx="800219" cy="46155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defTabSz="1219200"/>
            <a:r>
              <a:rPr lang="zh-CN" altLang="en-US" sz="2400" b="1" smtClean="0">
                <a:solidFill>
                  <a:srgbClr val="A50021"/>
                </a:solidFill>
              </a:rPr>
              <a:t>电流</a:t>
            </a:r>
            <a:endParaRPr lang="zh-CN" altLang="en-US" sz="2400">
              <a:solidFill>
                <a:srgbClr val="A50021"/>
              </a:solidFill>
            </a:endParaRPr>
          </a:p>
        </p:txBody>
      </p:sp>
      <p:sp>
        <p:nvSpPr>
          <p:cNvPr id="12" name="Rectangle 14"/>
          <p:cNvSpPr>
            <a:spLocks noChangeArrowheads="1"/>
          </p:cNvSpPr>
          <p:nvPr/>
        </p:nvSpPr>
        <p:spPr bwMode="auto">
          <a:xfrm>
            <a:off x="6577944" y="2429048"/>
            <a:ext cx="407484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defTabSz="1219200"/>
            <a:r>
              <a:rPr lang="en-US" sz="2400" b="1" smtClean="0">
                <a:solidFill>
                  <a:srgbClr val="A50021"/>
                </a:solidFill>
              </a:rPr>
              <a:t>N</a:t>
            </a:r>
            <a:endParaRPr lang="zh-CN" altLang="en-US" sz="2400">
              <a:solidFill>
                <a:srgbClr val="A5002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210163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16"/>
          <p:cNvSpPr txBox="1">
            <a:spLocks noChangeArrowheads="1"/>
          </p:cNvSpPr>
          <p:nvPr/>
        </p:nvSpPr>
        <p:spPr bwMode="auto">
          <a:xfrm>
            <a:off x="951670" y="643563"/>
            <a:ext cx="10715700" cy="71903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800" b="1" spc="150" smtClean="0">
                <a:solidFill>
                  <a:srgbClr val="1CB691"/>
                </a:solidFill>
                <a:latin typeface="微软雅黑" panose="020B0503020204020204" pitchFamily="34" charset="-122"/>
              </a:rPr>
              <a:t>重难一　磁现象、磁场</a:t>
            </a:r>
          </a:p>
        </p:txBody>
      </p:sp>
      <p:sp>
        <p:nvSpPr>
          <p:cNvPr id="8" name="矩形 7"/>
          <p:cNvSpPr/>
          <p:nvPr/>
        </p:nvSpPr>
        <p:spPr>
          <a:xfrm>
            <a:off x="951670" y="1286356"/>
            <a:ext cx="10787138" cy="17539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>
                <a:solidFill>
                  <a:srgbClr val="000000"/>
                </a:solidFill>
              </a:rPr>
              <a:t>1.</a:t>
            </a:r>
            <a:r>
              <a:rPr lang="zh-CN" altLang="en-US" sz="2400" smtClean="0">
                <a:solidFill>
                  <a:srgbClr val="000000"/>
                </a:solidFill>
              </a:rPr>
              <a:t>磁体间力的作用是通过</a:t>
            </a:r>
            <a:r>
              <a:rPr lang="zh-CN" altLang="en-US" sz="2400" i="1" u="sng" smtClean="0">
                <a:solidFill>
                  <a:srgbClr val="000000"/>
                </a:solidFill>
              </a:rPr>
              <a:t>　　    　</a:t>
            </a:r>
            <a:r>
              <a:rPr lang="zh-CN" altLang="en-US" sz="2400" smtClean="0">
                <a:solidFill>
                  <a:srgbClr val="000000"/>
                </a:solidFill>
              </a:rPr>
              <a:t>发生的。如图</a:t>
            </a:r>
            <a:r>
              <a:rPr lang="en-US" sz="2400" smtClean="0">
                <a:solidFill>
                  <a:srgbClr val="000000"/>
                </a:solidFill>
              </a:rPr>
              <a:t>19-2</a:t>
            </a:r>
            <a:r>
              <a:rPr lang="zh-CN" altLang="en-US" sz="2400" smtClean="0">
                <a:solidFill>
                  <a:srgbClr val="000000"/>
                </a:solidFill>
              </a:rPr>
              <a:t>所示是用来描绘某一磁体周围磁场的部分磁感线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若在</a:t>
            </a:r>
            <a:r>
              <a:rPr lang="en-US" sz="2400" i="1" smtClean="0">
                <a:solidFill>
                  <a:srgbClr val="000000"/>
                </a:solidFill>
              </a:rPr>
              <a:t>a</a:t>
            </a:r>
            <a:r>
              <a:rPr lang="zh-CN" altLang="en-US" sz="2400" smtClean="0">
                <a:solidFill>
                  <a:srgbClr val="000000"/>
                </a:solidFill>
              </a:rPr>
              <a:t>点放置一个可自由转动的小磁针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则小磁针静止时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其</a:t>
            </a:r>
            <a:r>
              <a:rPr lang="en-US" sz="2400" smtClean="0">
                <a:solidFill>
                  <a:srgbClr val="000000"/>
                </a:solidFill>
              </a:rPr>
              <a:t>N</a:t>
            </a:r>
            <a:r>
              <a:rPr lang="zh-CN" altLang="en-US" sz="2400" smtClean="0">
                <a:solidFill>
                  <a:srgbClr val="000000"/>
                </a:solidFill>
              </a:rPr>
              <a:t>极指向</a:t>
            </a:r>
            <a:r>
              <a:rPr lang="zh-CN" altLang="en-US" sz="2400" i="1" u="sng" smtClean="0">
                <a:solidFill>
                  <a:srgbClr val="000000"/>
                </a:solidFill>
              </a:rPr>
              <a:t>　　　　</a:t>
            </a:r>
            <a:r>
              <a:rPr lang="en-US" sz="2400" smtClean="0">
                <a:solidFill>
                  <a:srgbClr val="000000"/>
                </a:solidFill>
              </a:rPr>
              <a:t>(</a:t>
            </a:r>
            <a:r>
              <a:rPr lang="zh-CN" altLang="en-US" sz="2400" smtClean="0">
                <a:solidFill>
                  <a:srgbClr val="000000"/>
                </a:solidFill>
              </a:rPr>
              <a:t>选填“</a:t>
            </a:r>
            <a:r>
              <a:rPr lang="en-US" sz="2400" i="1" smtClean="0">
                <a:solidFill>
                  <a:srgbClr val="000000"/>
                </a:solidFill>
              </a:rPr>
              <a:t>P</a:t>
            </a:r>
            <a:r>
              <a:rPr lang="zh-CN" altLang="en-US" sz="2400" smtClean="0">
                <a:solidFill>
                  <a:srgbClr val="000000"/>
                </a:solidFill>
              </a:rPr>
              <a:t>”或“</a:t>
            </a:r>
            <a:r>
              <a:rPr lang="en-US" sz="2400" i="1" smtClean="0">
                <a:solidFill>
                  <a:srgbClr val="000000"/>
                </a:solidFill>
              </a:rPr>
              <a:t>Q</a:t>
            </a:r>
            <a:r>
              <a:rPr lang="zh-CN" altLang="en-US" sz="2400" smtClean="0">
                <a:solidFill>
                  <a:srgbClr val="000000"/>
                </a:solidFill>
              </a:rPr>
              <a:t>”</a:t>
            </a:r>
            <a:r>
              <a:rPr lang="en-US" sz="2400" smtClean="0">
                <a:solidFill>
                  <a:srgbClr val="000000"/>
                </a:solidFill>
              </a:rPr>
              <a:t>)</a:t>
            </a:r>
            <a:r>
              <a:rPr lang="zh-CN" altLang="en-US" sz="2400" smtClean="0">
                <a:solidFill>
                  <a:srgbClr val="000000"/>
                </a:solidFill>
              </a:rPr>
              <a:t>处。</a:t>
            </a:r>
            <a:r>
              <a:rPr lang="en-US" sz="2400" smtClean="0">
                <a:solidFill>
                  <a:srgbClr val="000000"/>
                </a:solidFill>
              </a:rPr>
              <a:t> </a:t>
            </a:r>
            <a:endParaRPr lang="zh-CN" altLang="en-US" sz="2400">
              <a:solidFill>
                <a:srgbClr val="000000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5509959" y="4911544"/>
            <a:ext cx="11095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9200"/>
            <a:r>
              <a:rPr lang="zh-CN" altLang="en-US" sz="2400" smtClean="0">
                <a:solidFill>
                  <a:srgbClr val="000000"/>
                </a:solidFill>
              </a:rPr>
              <a:t>图</a:t>
            </a:r>
            <a:r>
              <a:rPr lang="en-US" sz="2400" smtClean="0">
                <a:solidFill>
                  <a:srgbClr val="000000"/>
                </a:solidFill>
              </a:rPr>
              <a:t>19-2</a:t>
            </a:r>
            <a:endParaRPr lang="zh-CN" altLang="en-US" sz="2400">
              <a:solidFill>
                <a:srgbClr val="000000"/>
              </a:solidFill>
            </a:endParaRPr>
          </a:p>
        </p:txBody>
      </p:sp>
      <p:pic>
        <p:nvPicPr>
          <p:cNvPr id="9" name="18ZX179.EPS" descr="id:2147503150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5309388" y="3071893"/>
            <a:ext cx="1686892" cy="1865526"/>
          </a:xfrm>
          <a:prstGeom prst="rect">
            <a:avLst/>
          </a:prstGeom>
        </p:spPr>
      </p:pic>
      <p:sp>
        <p:nvSpPr>
          <p:cNvPr id="10" name="Rectangle 14"/>
          <p:cNvSpPr>
            <a:spLocks noChangeArrowheads="1"/>
          </p:cNvSpPr>
          <p:nvPr/>
        </p:nvSpPr>
        <p:spPr bwMode="auto">
          <a:xfrm>
            <a:off x="4652048" y="1286358"/>
            <a:ext cx="800219" cy="46155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defTabSz="1219200"/>
            <a:r>
              <a:rPr lang="zh-CN" altLang="en-US" sz="2400" b="1" smtClean="0">
                <a:solidFill>
                  <a:srgbClr val="A50021"/>
                </a:solidFill>
              </a:rPr>
              <a:t>磁场</a:t>
            </a:r>
            <a:endParaRPr lang="zh-CN" altLang="en-US" sz="2400">
              <a:solidFill>
                <a:srgbClr val="A50021"/>
              </a:solidFill>
            </a:endParaRPr>
          </a:p>
        </p:txBody>
      </p:sp>
      <p:sp>
        <p:nvSpPr>
          <p:cNvPr id="11" name="Rectangle 14"/>
          <p:cNvSpPr>
            <a:spLocks noChangeArrowheads="1"/>
          </p:cNvSpPr>
          <p:nvPr/>
        </p:nvSpPr>
        <p:spPr bwMode="auto">
          <a:xfrm>
            <a:off x="2922200" y="2357680"/>
            <a:ext cx="744114" cy="46155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defTabSz="1219200"/>
            <a:r>
              <a:rPr lang="en-US" sz="2400" b="1" i="1" smtClean="0">
                <a:solidFill>
                  <a:srgbClr val="A50021"/>
                </a:solidFill>
              </a:rPr>
              <a:t>Q</a:t>
            </a:r>
            <a:r>
              <a:rPr lang="zh-CN" altLang="en-US" sz="2400" b="1" i="1" smtClean="0">
                <a:solidFill>
                  <a:srgbClr val="A50021"/>
                </a:solidFill>
              </a:rPr>
              <a:t>　</a:t>
            </a:r>
            <a:endParaRPr lang="zh-CN" altLang="en-US" sz="2400">
              <a:solidFill>
                <a:srgbClr val="A5002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0032651"/>
      </p:ext>
    </p:extLst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951670" y="714984"/>
            <a:ext cx="10787138" cy="17539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>
                <a:solidFill>
                  <a:srgbClr val="000000"/>
                </a:solidFill>
              </a:rPr>
              <a:t>2. </a:t>
            </a:r>
            <a:r>
              <a:rPr lang="en-US" sz="2400" smtClean="0">
                <a:solidFill>
                  <a:srgbClr val="18B48F"/>
                </a:solidFill>
              </a:rPr>
              <a:t>[2019</a:t>
            </a:r>
            <a:r>
              <a:rPr lang="en-US" altLang="zh-CN" sz="2400" smtClean="0">
                <a:solidFill>
                  <a:srgbClr val="18B48F"/>
                </a:solidFill>
              </a:rPr>
              <a:t>·</a:t>
            </a:r>
            <a:r>
              <a:rPr lang="zh-CN" altLang="en-US" sz="2400" smtClean="0">
                <a:solidFill>
                  <a:srgbClr val="18B48F"/>
                </a:solidFill>
              </a:rPr>
              <a:t>江西</a:t>
            </a:r>
            <a:r>
              <a:rPr lang="en-US" sz="2400" smtClean="0">
                <a:solidFill>
                  <a:srgbClr val="18B48F"/>
                </a:solidFill>
              </a:rPr>
              <a:t>]</a:t>
            </a:r>
            <a:r>
              <a:rPr lang="zh-CN" altLang="en-US" sz="2400" smtClean="0">
                <a:solidFill>
                  <a:srgbClr val="000000"/>
                </a:solidFill>
              </a:rPr>
              <a:t>图</a:t>
            </a:r>
            <a:r>
              <a:rPr lang="en-US" sz="2400" smtClean="0">
                <a:solidFill>
                  <a:srgbClr val="000000"/>
                </a:solidFill>
              </a:rPr>
              <a:t>19-3</a:t>
            </a:r>
            <a:r>
              <a:rPr lang="zh-CN" altLang="en-US" sz="2400" smtClean="0">
                <a:solidFill>
                  <a:srgbClr val="000000"/>
                </a:solidFill>
              </a:rPr>
              <a:t>是利用被磁化的缝衣针制成的简易指南针。若静止时针尖指向地理位置的北方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则针尖是简易指南针的</a:t>
            </a:r>
            <a:r>
              <a:rPr lang="zh-CN" altLang="en-US" sz="2400" i="1" u="sng" smtClean="0">
                <a:solidFill>
                  <a:srgbClr val="000000"/>
                </a:solidFill>
              </a:rPr>
              <a:t>　　     　　</a:t>
            </a:r>
            <a:r>
              <a:rPr lang="zh-CN" altLang="en-US" sz="2400" smtClean="0">
                <a:solidFill>
                  <a:srgbClr val="000000"/>
                </a:solidFill>
              </a:rPr>
              <a:t>极。此时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将指南针底座逆时针旋转</a:t>
            </a:r>
            <a:r>
              <a:rPr lang="en-US" sz="2400" smtClean="0">
                <a:solidFill>
                  <a:srgbClr val="000000"/>
                </a:solidFill>
              </a:rPr>
              <a:t>90°,</a:t>
            </a:r>
            <a:r>
              <a:rPr lang="zh-CN" altLang="en-US" sz="2400" smtClean="0">
                <a:solidFill>
                  <a:srgbClr val="000000"/>
                </a:solidFill>
              </a:rPr>
              <a:t>针尖静止时将指向地理位置的</a:t>
            </a:r>
            <a:r>
              <a:rPr lang="zh-CN" altLang="en-US" sz="2400" i="1" u="sng" smtClean="0">
                <a:solidFill>
                  <a:srgbClr val="000000"/>
                </a:solidFill>
              </a:rPr>
              <a:t>　　　　</a:t>
            </a:r>
            <a:r>
              <a:rPr lang="zh-CN" altLang="en-US" sz="2400" smtClean="0">
                <a:solidFill>
                  <a:srgbClr val="000000"/>
                </a:solidFill>
              </a:rPr>
              <a:t>方。</a:t>
            </a:r>
            <a:r>
              <a:rPr lang="en-US" sz="2400" smtClean="0">
                <a:solidFill>
                  <a:srgbClr val="000000"/>
                </a:solidFill>
              </a:rPr>
              <a:t> </a:t>
            </a:r>
            <a:endParaRPr lang="zh-CN" altLang="en-US" sz="2400">
              <a:solidFill>
                <a:srgbClr val="000000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5509959" y="4181608"/>
            <a:ext cx="11095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9200"/>
            <a:r>
              <a:rPr lang="zh-CN" altLang="en-US" sz="2400" smtClean="0">
                <a:solidFill>
                  <a:srgbClr val="000000"/>
                </a:solidFill>
              </a:rPr>
              <a:t>图</a:t>
            </a:r>
            <a:r>
              <a:rPr lang="en-US" sz="2400" smtClean="0">
                <a:solidFill>
                  <a:srgbClr val="000000"/>
                </a:solidFill>
              </a:rPr>
              <a:t>19-3</a:t>
            </a:r>
            <a:endParaRPr lang="zh-CN" altLang="en-US" sz="2400">
              <a:solidFill>
                <a:srgbClr val="000000"/>
              </a:solidFill>
            </a:endParaRPr>
          </a:p>
        </p:txBody>
      </p:sp>
      <p:pic>
        <p:nvPicPr>
          <p:cNvPr id="9" name="20WLZT1034.EPS" descr="id:2147503157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4880760" y="2556222"/>
            <a:ext cx="2733790" cy="1586995"/>
          </a:xfrm>
          <a:prstGeom prst="rect">
            <a:avLst/>
          </a:prstGeom>
        </p:spPr>
      </p:pic>
      <p:sp>
        <p:nvSpPr>
          <p:cNvPr id="11" name="Rectangle 14"/>
          <p:cNvSpPr>
            <a:spLocks noChangeArrowheads="1"/>
          </p:cNvSpPr>
          <p:nvPr/>
        </p:nvSpPr>
        <p:spPr bwMode="auto">
          <a:xfrm>
            <a:off x="7222142" y="1286304"/>
            <a:ext cx="1228221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defTabSz="1219200"/>
            <a:r>
              <a:rPr lang="zh-CN" altLang="en-US" sz="2400" b="1" smtClean="0">
                <a:solidFill>
                  <a:srgbClr val="A50021"/>
                </a:solidFill>
              </a:rPr>
              <a:t>北</a:t>
            </a:r>
            <a:r>
              <a:rPr lang="en-US" sz="2400" b="1" smtClean="0">
                <a:solidFill>
                  <a:srgbClr val="A50021"/>
                </a:solidFill>
              </a:rPr>
              <a:t>(</a:t>
            </a:r>
            <a:r>
              <a:rPr lang="zh-CN" altLang="en-US" sz="2400" b="1" smtClean="0">
                <a:solidFill>
                  <a:srgbClr val="A50021"/>
                </a:solidFill>
              </a:rPr>
              <a:t>或</a:t>
            </a:r>
            <a:r>
              <a:rPr lang="en-US" sz="2400" b="1" smtClean="0">
                <a:solidFill>
                  <a:srgbClr val="A50021"/>
                </a:solidFill>
              </a:rPr>
              <a:t>N)</a:t>
            </a:r>
            <a:endParaRPr lang="zh-CN" altLang="en-US" sz="2400">
              <a:solidFill>
                <a:srgbClr val="A50021"/>
              </a:solidFill>
            </a:endParaRPr>
          </a:p>
        </p:txBody>
      </p:sp>
      <p:sp>
        <p:nvSpPr>
          <p:cNvPr id="12" name="Rectangle 14"/>
          <p:cNvSpPr>
            <a:spLocks noChangeArrowheads="1"/>
          </p:cNvSpPr>
          <p:nvPr/>
        </p:nvSpPr>
        <p:spPr bwMode="auto">
          <a:xfrm>
            <a:off x="7817344" y="1824699"/>
            <a:ext cx="492443" cy="46155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defTabSz="1219200"/>
            <a:r>
              <a:rPr lang="zh-CN" altLang="en-US" sz="2400" b="1" smtClean="0">
                <a:solidFill>
                  <a:srgbClr val="A50021"/>
                </a:solidFill>
              </a:rPr>
              <a:t>北</a:t>
            </a:r>
            <a:endParaRPr lang="zh-CN" altLang="en-US" sz="2400">
              <a:solidFill>
                <a:srgbClr val="A5002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128164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custom"/>
  <p:tag name="KSO_WM_TEMPLATE_COLOR_TYPE" val="1"/>
  <p:tag name="KSO_WM_TEMPLATE_INDEX" val="20205081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custom"/>
  <p:tag name="KSO_WM_TEMPLATE_INDEX" val="20205081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custom"/>
  <p:tag name="KSO_WM_TEMPLATE_INDEX" val="20205081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自定义设计方案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Arial"/>
      </a:majorFont>
      <a:minorFont>
        <a:latin typeface="Arial"/>
        <a:ea typeface="微软雅黑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:r="http://schemas.openxmlformats.org/officeDocument/2006/relationships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2530</Words>
  <Application>Microsoft Office PowerPoint</Application>
  <PresentationFormat>自定义</PresentationFormat>
  <Paragraphs>221</Paragraphs>
  <Slides>30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30</vt:i4>
      </vt:variant>
    </vt:vector>
  </HeadingPairs>
  <TitlesOfParts>
    <vt:vector size="32" baseType="lpstr">
      <vt:lpstr>Office 主题</vt:lpstr>
      <vt:lpstr>自定义设计方案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2021-02-25T08:14:37Z</dcterms:created>
  <dcterms:modified xsi:type="dcterms:W3CDTF">2021-02-25T08:16:53Z</dcterms:modified>
</cp:coreProperties>
</file>