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Override PartName="/ppt/tags/tag78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38.xml" ContentType="application/vnd.openxmlformats-officedocument.presentationml.tags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notesSlides/notesSlide16.xml" ContentType="application/vnd.openxmlformats-officedocument.presentationml.notesSlide+xml"/>
  <Override PartName="/ppt/tags/tag85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45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tags/tag34.xml" ContentType="application/vnd.openxmlformats-officedocument.presentationml.tags+xml"/>
  <Override PartName="/ppt/tags/tag52.xml" ContentType="application/vnd.openxmlformats-officedocument.presentationml.tags+xml"/>
  <Override PartName="/ppt/notesSlides/notesSlide12.xml" ContentType="application/vnd.openxmlformats-officedocument.presentationml.notesSlide+xml"/>
  <Override PartName="/ppt/tags/tag81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41.xml" ContentType="application/vnd.openxmlformats-officedocument.presentationml.tags+xml"/>
  <Override PartName="/ppt/notesSlides/notesSlide7.xml" ContentType="application/vnd.openxmlformats-officedocument.presentationml.notesSlide+xml"/>
  <Override PartName="/ppt/tags/tag70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ags/tag79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9.xml" ContentType="application/vnd.openxmlformats-officedocument.presentationml.tags+xml"/>
  <Override PartName="/ppt/tags/tag68.xml" ContentType="application/vnd.openxmlformats-officedocument.presentationml.tags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tags/tag28.xml" ContentType="application/vnd.openxmlformats-officedocument.presentationml.tags+xml"/>
  <Override PartName="/ppt/tags/tag57.xml" ContentType="application/vnd.openxmlformats-officedocument.presentationml.tags+xml"/>
  <Override PartName="/ppt/tags/tag75.xml" ContentType="application/vnd.openxmlformats-officedocument.presentationml.tags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55.xml" ContentType="application/vnd.openxmlformats-officedocument.presentationml.tags+xml"/>
  <Override PartName="/ppt/tags/tag64.xml" ContentType="application/vnd.openxmlformats-officedocument.presentationml.tags+xml"/>
  <Override PartName="/ppt/tags/tag73.xml" ContentType="application/vnd.openxmlformats-officedocument.presentationml.tags+xml"/>
  <Override PartName="/ppt/notesSlides/notesSlide13.xml" ContentType="application/vnd.openxmlformats-officedocument.presentationml.notesSlide+xml"/>
  <Override PartName="/ppt/tags/tag82.xml" ContentType="application/vnd.openxmlformats-officedocument.presentationml.tags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53.xml" ContentType="application/vnd.openxmlformats-officedocument.presentationml.tags+xml"/>
  <Override PartName="/ppt/tags/tag62.xml" ContentType="application/vnd.openxmlformats-officedocument.presentationml.tags+xml"/>
  <Default Extension="gif" ContentType="image/gif"/>
  <Override PartName="/ppt/notesSlides/notesSlide8.xml" ContentType="application/vnd.openxmlformats-officedocument.presentationml.notesSlide+xml"/>
  <Override PartName="/ppt/tags/tag71.xml" ContentType="application/vnd.openxmlformats-officedocument.presentationml.tags+xml"/>
  <Override PartName="/ppt/notesSlides/notesSlide11.xml" ContentType="application/vnd.openxmlformats-officedocument.presentationml.notesSlide+xml"/>
  <Override PartName="/ppt/tags/tag80.xml" ContentType="application/vnd.openxmlformats-officedocument.presentationml.tags+xml"/>
  <Override PartName="/ppt/notesSlides/notesSlide20.xml" ContentType="application/vnd.openxmlformats-officedocument.presentationml.notesSlide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tags/tag51.xml" ContentType="application/vnd.openxmlformats-officedocument.presentationml.tags+xml"/>
  <Override PartName="/ppt/tags/tag60.xml" ContentType="application/vnd.openxmlformats-officedocument.presentationml.tags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tags/tag76.xml" ContentType="application/vnd.openxmlformats-officedocument.presentationml.tags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notesSlides/notesSlide14.xml" ContentType="application/vnd.openxmlformats-officedocument.presentationml.notesSlide+xml"/>
  <Override PartName="/ppt/tags/tag83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tags/tag61.xml" ContentType="application/vnd.openxmlformats-officedocument.presentationml.tags+xml"/>
  <Override PartName="/ppt/notesSlides/notesSlide9.xml" ContentType="application/vnd.openxmlformats-officedocument.presentationml.notesSlide+xml"/>
  <Override PartName="/ppt/tags/tag72.xml" ContentType="application/vnd.openxmlformats-officedocument.presentationml.tags+xml"/>
  <Override PartName="/ppt/notesSlides/notesSlide21.xml" ContentType="application/vnd.openxmlformats-officedocument.presentationml.notesSlide+xml"/>
  <Override PartName="/ppt/tags/tag32.xml" ContentType="application/vnd.openxmlformats-officedocument.presentationml.tags+xml"/>
  <Override PartName="/ppt/tags/tag50.xml" ContentType="application/vnd.openxmlformats-officedocument.presentationml.tags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tags/tag3.xml" ContentType="application/vnd.openxmlformats-officedocument.presentationml.tags+xml"/>
  <Override PartName="/ppt/tags/tag59.xml" ContentType="application/vnd.openxmlformats-officedocument.presentationml.tags+xml"/>
  <Default Extension="jpeg" ContentType="image/jpeg"/>
  <Override PartName="/ppt/tags/tag77.xml" ContentType="application/vnd.openxmlformats-officedocument.presentationml.tags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66.xml" ContentType="application/vnd.openxmlformats-officedocument.presentationml.tags+xml"/>
  <Default Extension="wav" ContentType="audio/wav"/>
  <Override PartName="/ppt/notesSlides/notesSlide15.xml" ContentType="application/vnd.openxmlformats-officedocument.presentationml.notesSlide+xml"/>
  <Override PartName="/ppt/tags/tag84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28"/>
  </p:notesMasterIdLst>
  <p:sldIdLst>
    <p:sldId id="256" r:id="rId2"/>
    <p:sldId id="306" r:id="rId3"/>
    <p:sldId id="257" r:id="rId4"/>
    <p:sldId id="292" r:id="rId5"/>
    <p:sldId id="296" r:id="rId6"/>
    <p:sldId id="301" r:id="rId7"/>
    <p:sldId id="316" r:id="rId8"/>
    <p:sldId id="312" r:id="rId9"/>
    <p:sldId id="313" r:id="rId10"/>
    <p:sldId id="315" r:id="rId11"/>
    <p:sldId id="314" r:id="rId12"/>
    <p:sldId id="319" r:id="rId13"/>
    <p:sldId id="307" r:id="rId14"/>
    <p:sldId id="308" r:id="rId15"/>
    <p:sldId id="303" r:id="rId16"/>
    <p:sldId id="304" r:id="rId17"/>
    <p:sldId id="317" r:id="rId18"/>
    <p:sldId id="309" r:id="rId19"/>
    <p:sldId id="310" r:id="rId20"/>
    <p:sldId id="305" r:id="rId21"/>
    <p:sldId id="297" r:id="rId22"/>
    <p:sldId id="298" r:id="rId23"/>
    <p:sldId id="299" r:id="rId24"/>
    <p:sldId id="300" r:id="rId25"/>
    <p:sldId id="295" r:id="rId26"/>
    <p:sldId id="318" r:id="rId27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00"/>
    <a:srgbClr val="CC00FF"/>
    <a:srgbClr val="009FB9"/>
    <a:srgbClr val="3000B8"/>
    <a:srgbClr val="FFFF66"/>
    <a:srgbClr val="FF9900"/>
    <a:srgbClr val="0E98D6"/>
    <a:srgbClr val="00FF00"/>
    <a:srgbClr val="0070C0"/>
    <a:srgbClr val="EAF5F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8968" autoAdjust="0"/>
    <p:restoredTop sz="94660" autoAdjust="0"/>
  </p:normalViewPr>
  <p:slideViewPr>
    <p:cSldViewPr snapToGrid="0">
      <p:cViewPr>
        <p:scale>
          <a:sx n="80" d="100"/>
          <a:sy n="80" d="100"/>
        </p:scale>
        <p:origin x="-1524" y="-81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C352EEE-2952-444A-84BA-BDCE25B5D001}" type="datetimeFigureOut">
              <a:rPr lang="zh-CN" altLang="en-US"/>
              <a:pPr>
                <a:defRPr/>
              </a:pPr>
              <a:t>2019/9/19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ADA2A41-FC2C-4B29-B202-D6C7B9D0FAD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512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0A945A2D-8830-4149-BBFE-CA109792ED39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1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11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13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14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15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16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17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18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19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20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21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2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22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23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24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25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26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3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4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5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6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8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9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92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545B1385-51DE-486A-88F7-494AB8EE1591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10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pPr/>
              <a:t>2019/9/19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FFFFFF"/>
            </a:gs>
            <a:gs pos="100000">
              <a:srgbClr val="DCDCD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Relationship Id="rId6" Type="http://schemas.openxmlformats.org/officeDocument/2006/relationships/image" Target="../media/image16.png"/><Relationship Id="rId5" Type="http://schemas.openxmlformats.org/officeDocument/2006/relationships/hyperlink" Target="../Local%20Settings/Temp/Rar$DI03.844/&#21160;&#19982;&#19981;&#21160;.swf" TargetMode="External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6" Type="http://schemas.openxmlformats.org/officeDocument/2006/relationships/image" Target="../media/image18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4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5" Type="http://schemas.openxmlformats.org/officeDocument/2006/relationships/image" Target="../media/image2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Relationship Id="rId5" Type="http://schemas.openxmlformats.org/officeDocument/2006/relationships/image" Target="../media/image23.jpeg"/><Relationship Id="rId4" Type="http://schemas.openxmlformats.org/officeDocument/2006/relationships/image" Target="../media/image22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8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9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0.xml"/><Relationship Id="rId6" Type="http://schemas.openxmlformats.org/officeDocument/2006/relationships/image" Target="../media/image2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1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2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3.xml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4.xml"/><Relationship Id="rId5" Type="http://schemas.openxmlformats.org/officeDocument/2006/relationships/image" Target="../media/image26.jpeg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5.xml"/><Relationship Id="rId4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2662511" y="2348465"/>
            <a:ext cx="691727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6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节 </a:t>
            </a:r>
            <a:r>
              <a:rPr lang="en-US" altLang="zh-CN" sz="6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  </a:t>
            </a:r>
            <a:r>
              <a:rPr lang="zh-CN" alt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运动的描述</a:t>
            </a:r>
            <a:endParaRPr lang="zh-CN" altLang="en-US" sz="6000" b="1" dirty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100" name="文本框 4"/>
          <p:cNvSpPr txBox="1">
            <a:spLocks noChangeArrowheads="1"/>
          </p:cNvSpPr>
          <p:nvPr/>
        </p:nvSpPr>
        <p:spPr bwMode="auto">
          <a:xfrm>
            <a:off x="4657725" y="484188"/>
            <a:ext cx="28765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600" dirty="0">
                <a:solidFill>
                  <a:srgbClr val="009FB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第 </a:t>
            </a:r>
            <a:r>
              <a:rPr lang="zh-CN" altLang="en-US" sz="1600" dirty="0" smtClean="0">
                <a:solidFill>
                  <a:srgbClr val="009FB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一 章     机械运动</a:t>
            </a:r>
            <a:endParaRPr lang="zh-CN" altLang="en-US" sz="1600" dirty="0">
              <a:solidFill>
                <a:srgbClr val="009FB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101" name="组合 28"/>
          <p:cNvGrpSpPr/>
          <p:nvPr/>
        </p:nvGrpSpPr>
        <p:grpSpPr bwMode="auto">
          <a:xfrm>
            <a:off x="7535863" y="614363"/>
            <a:ext cx="2517775" cy="76200"/>
            <a:chOff x="11867" y="1528"/>
            <a:chExt cx="3966" cy="120"/>
          </a:xfrm>
        </p:grpSpPr>
        <p:cxnSp>
          <p:nvCxnSpPr>
            <p:cNvPr id="10" name="直接连接符 9"/>
            <p:cNvCxnSpPr/>
            <p:nvPr/>
          </p:nvCxnSpPr>
          <p:spPr>
            <a:xfrm flipH="1" flipV="1">
              <a:off x="11867" y="1585"/>
              <a:ext cx="3966" cy="3"/>
            </a:xfrm>
            <a:prstGeom prst="line">
              <a:avLst/>
            </a:prstGeom>
            <a:ln>
              <a:solidFill>
                <a:srgbClr val="009F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/>
          </p:nvSpPr>
          <p:spPr>
            <a:xfrm>
              <a:off x="1217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269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131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354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1398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144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1495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7" name="矩形 26"/>
            <p:cNvSpPr/>
            <p:nvPr/>
          </p:nvSpPr>
          <p:spPr>
            <a:xfrm>
              <a:off x="1533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78565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81867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>
            <a:off x="84613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87280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6" name="矩形 35"/>
          <p:cNvSpPr/>
          <p:nvPr/>
        </p:nvSpPr>
        <p:spPr>
          <a:xfrm>
            <a:off x="90074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92868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96234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9" name="矩形 38"/>
          <p:cNvSpPr/>
          <p:nvPr/>
        </p:nvSpPr>
        <p:spPr>
          <a:xfrm>
            <a:off x="98647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4110" name="组合 50"/>
          <p:cNvGrpSpPr/>
          <p:nvPr/>
        </p:nvGrpSpPr>
        <p:grpSpPr bwMode="auto">
          <a:xfrm>
            <a:off x="2138363" y="614363"/>
            <a:ext cx="2517775" cy="76200"/>
            <a:chOff x="11867" y="1528"/>
            <a:chExt cx="3966" cy="120"/>
          </a:xfrm>
        </p:grpSpPr>
        <p:cxnSp>
          <p:nvCxnSpPr>
            <p:cNvPr id="52" name="直接连接符 51"/>
            <p:cNvCxnSpPr/>
            <p:nvPr/>
          </p:nvCxnSpPr>
          <p:spPr>
            <a:xfrm flipH="1" flipV="1">
              <a:off x="11867" y="1585"/>
              <a:ext cx="3966" cy="3"/>
            </a:xfrm>
            <a:prstGeom prst="line">
              <a:avLst/>
            </a:prstGeom>
            <a:ln>
              <a:solidFill>
                <a:srgbClr val="009F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矩形 52"/>
            <p:cNvSpPr/>
            <p:nvPr/>
          </p:nvSpPr>
          <p:spPr>
            <a:xfrm>
              <a:off x="1217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4" name="矩形 53"/>
            <p:cNvSpPr/>
            <p:nvPr/>
          </p:nvSpPr>
          <p:spPr>
            <a:xfrm>
              <a:off x="1269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5" name="矩形 54"/>
            <p:cNvSpPr/>
            <p:nvPr/>
          </p:nvSpPr>
          <p:spPr>
            <a:xfrm>
              <a:off x="131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6" name="矩形 55"/>
            <p:cNvSpPr/>
            <p:nvPr/>
          </p:nvSpPr>
          <p:spPr>
            <a:xfrm>
              <a:off x="1354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7" name="矩形 56"/>
            <p:cNvSpPr/>
            <p:nvPr/>
          </p:nvSpPr>
          <p:spPr>
            <a:xfrm>
              <a:off x="1398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8" name="矩形 57"/>
            <p:cNvSpPr/>
            <p:nvPr/>
          </p:nvSpPr>
          <p:spPr>
            <a:xfrm>
              <a:off x="144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9" name="矩形 58"/>
            <p:cNvSpPr/>
            <p:nvPr/>
          </p:nvSpPr>
          <p:spPr>
            <a:xfrm>
              <a:off x="1495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60" name="矩形 59"/>
            <p:cNvSpPr/>
            <p:nvPr/>
          </p:nvSpPr>
          <p:spPr>
            <a:xfrm>
              <a:off x="1533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61" name="矩形 60"/>
          <p:cNvSpPr/>
          <p:nvPr/>
        </p:nvSpPr>
        <p:spPr>
          <a:xfrm>
            <a:off x="25098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2" name="矩形 61"/>
          <p:cNvSpPr/>
          <p:nvPr/>
        </p:nvSpPr>
        <p:spPr>
          <a:xfrm>
            <a:off x="28400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3" name="矩形 62"/>
          <p:cNvSpPr/>
          <p:nvPr/>
        </p:nvSpPr>
        <p:spPr>
          <a:xfrm>
            <a:off x="31146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4" name="矩形 63"/>
          <p:cNvSpPr/>
          <p:nvPr/>
        </p:nvSpPr>
        <p:spPr>
          <a:xfrm>
            <a:off x="33813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5" name="矩形 64"/>
          <p:cNvSpPr/>
          <p:nvPr/>
        </p:nvSpPr>
        <p:spPr>
          <a:xfrm>
            <a:off x="36607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6" name="矩形 65"/>
          <p:cNvSpPr/>
          <p:nvPr/>
        </p:nvSpPr>
        <p:spPr>
          <a:xfrm>
            <a:off x="39401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7" name="矩形 66"/>
          <p:cNvSpPr/>
          <p:nvPr/>
        </p:nvSpPr>
        <p:spPr>
          <a:xfrm>
            <a:off x="42767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8" name="矩形 67"/>
          <p:cNvSpPr/>
          <p:nvPr/>
        </p:nvSpPr>
        <p:spPr>
          <a:xfrm>
            <a:off x="45180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119424380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8949" y="1057275"/>
            <a:ext cx="4099435" cy="5021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/>
          <p:cNvSpPr txBox="1">
            <a:spLocks noChangeArrowheads="1"/>
          </p:cNvSpPr>
          <p:nvPr/>
        </p:nvSpPr>
        <p:spPr bwMode="auto">
          <a:xfrm>
            <a:off x="6608131" y="4696046"/>
            <a:ext cx="21372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solidFill>
                  <a:srgbClr val="FF0066"/>
                </a:solidFill>
                <a:latin typeface="Times New Roman" panose="02020603050405020304" pitchFamily="18" charset="0"/>
                <a:ea typeface="仿宋_GB2312"/>
                <a:cs typeface="仿宋_GB2312"/>
              </a:rPr>
              <a:t>地壳运动</a:t>
            </a:r>
          </a:p>
        </p:txBody>
      </p:sp>
      <p:pic>
        <p:nvPicPr>
          <p:cNvPr id="11" name="图片 10" descr="001109b42f30099b517c2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1176" y="1057275"/>
            <a:ext cx="4133850" cy="27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1629195" y="3818249"/>
            <a:ext cx="24384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solidFill>
                  <a:srgbClr val="FF0066"/>
                </a:solidFill>
                <a:latin typeface="Times New Roman" panose="02020603050405020304" pitchFamily="18" charset="0"/>
                <a:ea typeface="仿宋_GB2312"/>
                <a:cs typeface="仿宋_GB2312"/>
              </a:rPr>
              <a:t>豹急驰如风</a:t>
            </a:r>
          </a:p>
        </p:txBody>
      </p:sp>
      <p:pic>
        <p:nvPicPr>
          <p:cNvPr id="9" name="图片 8" descr="b%5b游戏特区ww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414" y="852297"/>
            <a:ext cx="4223479" cy="286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WordArt 16"/>
          <p:cNvSpPr>
            <a:spLocks noChangeArrowheads="1" noChangeShapeType="1"/>
          </p:cNvSpPr>
          <p:nvPr/>
        </p:nvSpPr>
        <p:spPr bwMode="auto">
          <a:xfrm>
            <a:off x="4960134" y="1469170"/>
            <a:ext cx="4839473" cy="150030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noFill/>
                <a:round/>
              </a14:hiddenLine>
            </a:ext>
          </a:extLst>
        </p:spPr>
        <p:txBody>
          <a:bodyPr wrap="none" fromWordArt="1">
            <a:prstTxWarp prst="textTriangle">
              <a:avLst>
                <a:gd name="adj" fmla="val 51042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zh-CN" altLang="en-US" sz="3600" dirty="0">
                <a:solidFill>
                  <a:srgbClr val="CC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宇宙中每个物体都在不停的运</a:t>
            </a:r>
            <a:r>
              <a:rPr lang="zh-CN" altLang="en-US" sz="3600" dirty="0" smtClean="0">
                <a:solidFill>
                  <a:srgbClr val="CC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动</a:t>
            </a:r>
            <a:endParaRPr lang="en-US" altLang="zh-CN" sz="3600" dirty="0" smtClean="0">
              <a:solidFill>
                <a:srgbClr val="CC00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zh-CN" altLang="en-US" sz="3600" dirty="0" smtClean="0">
                <a:solidFill>
                  <a:srgbClr val="CC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绝</a:t>
            </a:r>
            <a:r>
              <a:rPr lang="zh-CN" altLang="en-US" sz="3600" dirty="0">
                <a:solidFill>
                  <a:srgbClr val="CC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对不动的物</a:t>
            </a:r>
            <a:r>
              <a:rPr lang="zh-CN" altLang="en-US" sz="3600" dirty="0" smtClean="0">
                <a:solidFill>
                  <a:srgbClr val="CC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体是没</a:t>
            </a:r>
            <a:r>
              <a:rPr lang="zh-CN" altLang="en-US" sz="3600" dirty="0">
                <a:solidFill>
                  <a:srgbClr val="CC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有的。</a:t>
            </a:r>
          </a:p>
        </p:txBody>
      </p:sp>
      <p:sp>
        <p:nvSpPr>
          <p:cNvPr id="15" name="WordArt 14"/>
          <p:cNvSpPr>
            <a:spLocks noChangeArrowheads="1" noChangeShapeType="1"/>
          </p:cNvSpPr>
          <p:nvPr/>
        </p:nvSpPr>
        <p:spPr bwMode="auto">
          <a:xfrm>
            <a:off x="788415" y="3818249"/>
            <a:ext cx="8830629" cy="192084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zh-CN" altLang="en-US" sz="3600" dirty="0">
                <a:ln w="9525" cmpd="sng">
                  <a:solidFill>
                    <a:srgbClr val="9999FF"/>
                  </a:solidFill>
                  <a:rou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5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以上物体的运动有一个共同的特点</a:t>
            </a:r>
            <a:r>
              <a:rPr lang="zh-CN" altLang="en-US" sz="3600" dirty="0" smtClean="0">
                <a:ln w="9525" cmpd="sng">
                  <a:solidFill>
                    <a:srgbClr val="9999FF"/>
                  </a:solidFill>
                  <a:rou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5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zh-CN" altLang="en-US" sz="3600" dirty="0">
                <a:ln w="9525" cmpd="sng">
                  <a:solidFill>
                    <a:srgbClr val="9999FF"/>
                  </a:solidFill>
                  <a:rou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5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它们的位</a:t>
            </a:r>
            <a:r>
              <a:rPr lang="zh-CN" altLang="en-US" sz="3600" dirty="0" smtClean="0">
                <a:ln w="9525" cmpd="sng">
                  <a:solidFill>
                    <a:srgbClr val="9999FF"/>
                  </a:solidFill>
                  <a:rou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5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置随时间不断地发</a:t>
            </a:r>
            <a:r>
              <a:rPr lang="zh-CN" altLang="en-US" sz="3600" dirty="0">
                <a:ln w="9525" cmpd="sng">
                  <a:solidFill>
                    <a:srgbClr val="9999FF"/>
                  </a:solidFill>
                  <a:rou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5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生变化</a:t>
            </a:r>
          </a:p>
        </p:txBody>
      </p: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058"/>
          <p:cNvSpPr txBox="1">
            <a:spLocks noChangeArrowheads="1"/>
          </p:cNvSpPr>
          <p:nvPr/>
        </p:nvSpPr>
        <p:spPr bwMode="auto">
          <a:xfrm>
            <a:off x="1147817" y="1479710"/>
            <a:ext cx="1051375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0000"/>
                </a:solidFill>
              </a:rPr>
              <a:t>物理学中，我们把</a:t>
            </a:r>
            <a:r>
              <a:rPr lang="zh-CN" altLang="en-US" sz="3200" b="1" dirty="0">
                <a:solidFill>
                  <a:srgbClr val="FF0000"/>
                </a:solidFill>
              </a:rPr>
              <a:t>物体位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置随时间的</a:t>
            </a:r>
            <a:r>
              <a:rPr lang="zh-CN" altLang="en-US" sz="3200" b="1" dirty="0">
                <a:solidFill>
                  <a:srgbClr val="FF0000"/>
                </a:solidFill>
              </a:rPr>
              <a:t>变化</a:t>
            </a:r>
            <a:r>
              <a:rPr lang="zh-CN" altLang="en-US" sz="3200" b="1" dirty="0">
                <a:solidFill>
                  <a:srgbClr val="000000"/>
                </a:solidFill>
              </a:rPr>
              <a:t>叫做</a:t>
            </a:r>
            <a:r>
              <a:rPr lang="zh-CN" altLang="en-US" sz="3200" b="1" dirty="0" smtClean="0">
                <a:solidFill>
                  <a:srgbClr val="000000"/>
                </a:solidFill>
              </a:rPr>
              <a:t>机械运动。</a:t>
            </a:r>
            <a:endParaRPr lang="zh-CN" altLang="en-US" sz="3200" b="1" dirty="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3767" y="198137"/>
            <a:ext cx="44413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  <a:cs typeface="Times New Roman" panose="02020603050405020304" pitchFamily="18" charset="0"/>
              </a:rPr>
              <a:t>一、机械运动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60663" y="2357712"/>
            <a:ext cx="92627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机械运动是最简单、最常见的一种运动，例如都市中人的移动、</a:t>
            </a:r>
            <a:endParaRPr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大自然中江河的奔流、浩瀚太空中天体的运动等都属于机械运动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60663" y="3835730"/>
            <a:ext cx="85917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除了机械运动，还有分子、原子的运动，电磁运动，生命运动等。区分机械运动和其他形式的运动的方法：研究对象是宏观物体；物体的位置发生变化。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2"/>
          <p:cNvSpPr txBox="1"/>
          <p:nvPr/>
        </p:nvSpPr>
        <p:spPr bwMode="auto">
          <a:xfrm>
            <a:off x="859211" y="305437"/>
            <a:ext cx="323008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b="1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二、参照物</a:t>
            </a:r>
            <a:endParaRPr lang="zh-CN" altLang="en-US" sz="4400" b="1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grpSp>
        <p:nvGrpSpPr>
          <p:cNvPr id="9" name="Group 3"/>
          <p:cNvGrpSpPr/>
          <p:nvPr/>
        </p:nvGrpSpPr>
        <p:grpSpPr bwMode="auto">
          <a:xfrm>
            <a:off x="2778148" y="1151728"/>
            <a:ext cx="7988239" cy="2755149"/>
            <a:chOff x="-585" y="107"/>
            <a:chExt cx="5274" cy="1831"/>
          </a:xfrm>
        </p:grpSpPr>
        <p:pic>
          <p:nvPicPr>
            <p:cNvPr id="10" name="Picture 4" descr="动与不动">
              <a:hlinkClick r:id="rId5" action="ppaction://hlinkfile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7" y="107"/>
              <a:ext cx="3052" cy="1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 Box 5"/>
            <p:cNvSpPr txBox="1">
              <a:spLocks noChangeArrowheads="1"/>
            </p:cNvSpPr>
            <p:nvPr/>
          </p:nvSpPr>
          <p:spPr bwMode="auto">
            <a:xfrm>
              <a:off x="-585" y="156"/>
              <a:ext cx="2069" cy="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indent="457200">
                <a:lnSpc>
                  <a:spcPct val="130000"/>
                </a:lnSpc>
              </a:pPr>
              <a:r>
                <a:rPr lang="zh-CN" altLang="en-US" sz="2400" b="1" dirty="0"/>
                <a:t>为什么小朋友说乘客是运动的，而司机却说乘客是静止的？</a:t>
              </a:r>
            </a:p>
          </p:txBody>
        </p:sp>
      </p:grp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3089148" y="3148879"/>
            <a:ext cx="275155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 dirty="0">
                <a:solidFill>
                  <a:srgbClr val="FF0066"/>
                </a:solidFill>
                <a:ea typeface="楷体_GB2312" pitchFamily="49" charset="-122"/>
              </a:rPr>
              <a:t>比较标准不同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352423" y="4087357"/>
            <a:ext cx="9378173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647700"/>
            <a:r>
              <a:rPr lang="zh-CN" altLang="en-US" sz="2800" b="1" dirty="0">
                <a:ea typeface="楷体_GB2312" pitchFamily="49" charset="-122"/>
              </a:rPr>
              <a:t>说物体是运动还是静止，要看以哪个物体做标准。这个</a:t>
            </a:r>
            <a:r>
              <a:rPr lang="zh-CN" altLang="en-US" sz="2800" b="1" dirty="0">
                <a:solidFill>
                  <a:srgbClr val="FF0066"/>
                </a:solidFill>
                <a:ea typeface="楷体_GB2312" pitchFamily="49" charset="-122"/>
              </a:rPr>
              <a:t>被选作标准的物体</a:t>
            </a:r>
            <a:r>
              <a:rPr lang="zh-CN" altLang="en-US" sz="2800" b="1" dirty="0">
                <a:ea typeface="楷体_GB2312" pitchFamily="49" charset="-122"/>
              </a:rPr>
              <a:t>叫</a:t>
            </a:r>
            <a:r>
              <a:rPr lang="zh-CN" altLang="en-US" sz="2800" b="1" dirty="0" smtClean="0">
                <a:solidFill>
                  <a:srgbClr val="0066FF"/>
                </a:solidFill>
                <a:ea typeface="楷体_GB2312" pitchFamily="49" charset="-122"/>
              </a:rPr>
              <a:t>参照物。</a:t>
            </a:r>
            <a:endParaRPr lang="zh-CN" altLang="en-US" sz="2800" b="1" dirty="0">
              <a:solidFill>
                <a:srgbClr val="0066FF"/>
              </a:solidFill>
              <a:ea typeface="楷体_GB2312" pitchFamily="49" charset="-122"/>
            </a:endParaRPr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2865165" y="5364480"/>
            <a:ext cx="33845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4400">
                <a:solidFill>
                  <a:srgbClr val="FF0066"/>
                </a:solidFill>
                <a:ea typeface="华文行楷" panose="02010800040101010101" pitchFamily="2" charset="-122"/>
              </a:rPr>
              <a:t>假定不动的</a:t>
            </a:r>
          </a:p>
        </p:txBody>
      </p:sp>
      <p:grpSp>
        <p:nvGrpSpPr>
          <p:cNvPr id="18" name="Group 9"/>
          <p:cNvGrpSpPr/>
          <p:nvPr/>
        </p:nvGrpSpPr>
        <p:grpSpPr bwMode="auto">
          <a:xfrm>
            <a:off x="767692" y="4492170"/>
            <a:ext cx="2951162" cy="1035049"/>
            <a:chOff x="-393" y="-17"/>
            <a:chExt cx="1859" cy="652"/>
          </a:xfrm>
        </p:grpSpPr>
        <p:sp>
          <p:nvSpPr>
            <p:cNvPr id="19" name="Line 10"/>
            <p:cNvSpPr>
              <a:spLocks noChangeShapeType="1"/>
            </p:cNvSpPr>
            <p:nvPr/>
          </p:nvSpPr>
          <p:spPr bwMode="auto">
            <a:xfrm>
              <a:off x="466" y="408"/>
              <a:ext cx="432" cy="227"/>
            </a:xfrm>
            <a:prstGeom prst="line">
              <a:avLst/>
            </a:prstGeom>
            <a:noFill/>
            <a:ln w="76200">
              <a:solidFill>
                <a:srgbClr val="0066FF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" name="Oval 11"/>
            <p:cNvSpPr>
              <a:spLocks noChangeArrowheads="1"/>
            </p:cNvSpPr>
            <p:nvPr/>
          </p:nvSpPr>
          <p:spPr bwMode="auto">
            <a:xfrm>
              <a:off x="-393" y="-17"/>
              <a:ext cx="1859" cy="363"/>
            </a:xfrm>
            <a:prstGeom prst="ellipse">
              <a:avLst/>
            </a:prstGeom>
            <a:noFill/>
            <a:ln w="28575">
              <a:solidFill>
                <a:srgbClr val="0066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21" name="Line 12"/>
          <p:cNvSpPr>
            <a:spLocks noChangeShapeType="1"/>
          </p:cNvSpPr>
          <p:nvPr/>
        </p:nvSpPr>
        <p:spPr bwMode="auto">
          <a:xfrm flipH="1">
            <a:off x="4556694" y="5033507"/>
            <a:ext cx="0" cy="431800"/>
          </a:xfrm>
          <a:prstGeom prst="line">
            <a:avLst/>
          </a:prstGeom>
          <a:noFill/>
          <a:ln w="76200">
            <a:solidFill>
              <a:srgbClr val="0066FF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pic>
        <p:nvPicPr>
          <p:cNvPr id="16" name="Picture 2" descr="E:\导入资料\学科资料\2016-2017\微课\制作完成脚本\【化学】原子结构\【化学】原子结构\图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7300" y="884738"/>
            <a:ext cx="2299854" cy="312928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组合 5"/>
          <p:cNvGrpSpPr/>
          <p:nvPr/>
        </p:nvGrpSpPr>
        <p:grpSpPr>
          <a:xfrm>
            <a:off x="9013371" y="1377538"/>
            <a:ext cx="1318161" cy="866898"/>
            <a:chOff x="9013371" y="1377538"/>
            <a:chExt cx="1318161" cy="866898"/>
          </a:xfrm>
        </p:grpSpPr>
        <p:sp>
          <p:nvSpPr>
            <p:cNvPr id="2" name="椭圆形标注 1"/>
            <p:cNvSpPr/>
            <p:nvPr/>
          </p:nvSpPr>
          <p:spPr>
            <a:xfrm>
              <a:off x="9013371" y="1377538"/>
              <a:ext cx="1318161" cy="866898"/>
            </a:xfrm>
            <a:prstGeom prst="wedgeEllipseCallout">
              <a:avLst>
                <a:gd name="adj1" fmla="val -66730"/>
                <a:gd name="adj2" fmla="val 4658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9060872" y="1580154"/>
              <a:ext cx="1223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你没动</a:t>
              </a: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7552706" y="3148879"/>
            <a:ext cx="1365663" cy="519113"/>
            <a:chOff x="7552706" y="3148879"/>
            <a:chExt cx="1365663" cy="519113"/>
          </a:xfrm>
        </p:grpSpPr>
        <p:sp>
          <p:nvSpPr>
            <p:cNvPr id="4" name="矩形标注 3"/>
            <p:cNvSpPr/>
            <p:nvPr/>
          </p:nvSpPr>
          <p:spPr>
            <a:xfrm>
              <a:off x="7552706" y="3148879"/>
              <a:ext cx="1365663" cy="519113"/>
            </a:xfrm>
            <a:prstGeom prst="wedgeRectCallout">
              <a:avLst>
                <a:gd name="adj1" fmla="val -57355"/>
                <a:gd name="adj2" fmla="val -10449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582394" y="3177602"/>
              <a:ext cx="13062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真快呀</a:t>
              </a:r>
            </a:p>
          </p:txBody>
        </p:sp>
      </p:grp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45240" y="2058756"/>
            <a:ext cx="3246760" cy="1749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642826" y="994381"/>
            <a:ext cx="87122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2800" dirty="0"/>
              <a:t>        </a:t>
            </a:r>
            <a:r>
              <a:rPr lang="zh-CN" altLang="en-US" sz="2400" b="1" dirty="0"/>
              <a:t>将课本放在课桌上，再将文具盒放在课本上，用手慢慢拉动课本，观察并思考：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/>
              <a:t>       </a:t>
            </a:r>
            <a:r>
              <a:rPr lang="en-US" altLang="zh-CN" sz="2400" b="1" dirty="0" smtClean="0"/>
              <a:t>1</a:t>
            </a:r>
            <a:r>
              <a:rPr lang="zh-CN" altLang="en-US" sz="2400" b="1" dirty="0" smtClean="0"/>
              <a:t>．如</a:t>
            </a:r>
            <a:r>
              <a:rPr lang="zh-CN" altLang="en-US" sz="2400" b="1" dirty="0"/>
              <a:t>果以课桌为参照物，文具盒是运动的还是静止的？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/>
              <a:t>       </a:t>
            </a:r>
            <a:r>
              <a:rPr lang="en-US" altLang="zh-CN" sz="2400" b="1" dirty="0" smtClean="0"/>
              <a:t>2</a:t>
            </a:r>
            <a:r>
              <a:rPr lang="zh-CN" altLang="en-US" sz="2400" b="1" dirty="0" smtClean="0"/>
              <a:t>．如</a:t>
            </a:r>
            <a:r>
              <a:rPr lang="zh-CN" altLang="en-US" sz="2400" b="1" dirty="0"/>
              <a:t>果以课本为参照物，文具盒是运动的还是静止的？</a:t>
            </a:r>
          </a:p>
        </p:txBody>
      </p:sp>
      <p:sp>
        <p:nvSpPr>
          <p:cNvPr id="9" name="Line 12"/>
          <p:cNvSpPr>
            <a:spLocks noChangeShapeType="1"/>
          </p:cNvSpPr>
          <p:nvPr/>
        </p:nvSpPr>
        <p:spPr bwMode="auto">
          <a:xfrm flipV="1">
            <a:off x="3019313" y="3287385"/>
            <a:ext cx="792163" cy="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>
            <a:off x="3019313" y="4224010"/>
            <a:ext cx="863600" cy="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Line 15"/>
          <p:cNvSpPr>
            <a:spLocks noChangeShapeType="1"/>
          </p:cNvSpPr>
          <p:nvPr/>
        </p:nvSpPr>
        <p:spPr bwMode="auto">
          <a:xfrm flipV="1">
            <a:off x="1722326" y="3358822"/>
            <a:ext cx="792162" cy="288925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Line 16"/>
          <p:cNvSpPr>
            <a:spLocks noChangeShapeType="1"/>
          </p:cNvSpPr>
          <p:nvPr/>
        </p:nvSpPr>
        <p:spPr bwMode="auto">
          <a:xfrm>
            <a:off x="1722326" y="3790622"/>
            <a:ext cx="792162" cy="433388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3811476" y="3071485"/>
            <a:ext cx="936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/>
              <a:t>运动</a:t>
            </a:r>
          </a:p>
        </p:txBody>
      </p:sp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3811476" y="4006522"/>
            <a:ext cx="86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/>
              <a:t>静止</a:t>
            </a:r>
          </a:p>
        </p:txBody>
      </p:sp>
      <p:sp>
        <p:nvSpPr>
          <p:cNvPr id="18" name="AutoShape 19"/>
          <p:cNvSpPr/>
          <p:nvPr/>
        </p:nvSpPr>
        <p:spPr bwMode="auto">
          <a:xfrm>
            <a:off x="4675076" y="3071485"/>
            <a:ext cx="288925" cy="1439862"/>
          </a:xfrm>
          <a:prstGeom prst="rightBrace">
            <a:avLst>
              <a:gd name="adj1" fmla="val 41506"/>
              <a:gd name="adj2" fmla="val 50000"/>
            </a:avLst>
          </a:prstGeom>
          <a:noFill/>
          <a:ln w="28575">
            <a:solidFill>
              <a:srgbClr val="0066FF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zh-CN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4964001" y="3562816"/>
            <a:ext cx="4175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/>
              <a:t>物体的运动和静止是</a:t>
            </a:r>
            <a:r>
              <a:rPr lang="zh-CN" altLang="en-US" sz="2400" b="1">
                <a:solidFill>
                  <a:srgbClr val="FF0066"/>
                </a:solidFill>
              </a:rPr>
              <a:t>相对</a:t>
            </a:r>
            <a:r>
              <a:rPr lang="zh-CN" altLang="en-US" sz="2400" b="1"/>
              <a:t>的</a:t>
            </a:r>
          </a:p>
        </p:txBody>
      </p:sp>
      <p:sp>
        <p:nvSpPr>
          <p:cNvPr id="20" name="Text Box 22"/>
          <p:cNvSpPr txBox="1">
            <a:spLocks noChangeArrowheads="1"/>
          </p:cNvSpPr>
          <p:nvPr/>
        </p:nvSpPr>
        <p:spPr bwMode="auto">
          <a:xfrm>
            <a:off x="931491" y="4613533"/>
            <a:ext cx="8065020" cy="934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>
              <a:lnSpc>
                <a:spcPct val="120000"/>
              </a:lnSpc>
            </a:pPr>
            <a:r>
              <a:rPr lang="zh-CN" altLang="en-US" sz="2400" dirty="0">
                <a:ea typeface="黑体" panose="02010609060101010101" pitchFamily="49" charset="-122"/>
              </a:rPr>
              <a:t>我们通常所说的运动或静止是以</a:t>
            </a:r>
            <a:r>
              <a:rPr lang="zh-CN" altLang="en-US" sz="2400" b="1" dirty="0">
                <a:solidFill>
                  <a:srgbClr val="FF0066"/>
                </a:solidFill>
                <a:ea typeface="黑体" panose="02010609060101010101" pitchFamily="49" charset="-122"/>
              </a:rPr>
              <a:t>地面</a:t>
            </a:r>
            <a:r>
              <a:rPr lang="zh-CN" altLang="en-US" sz="2400" dirty="0">
                <a:ea typeface="黑体" panose="02010609060101010101" pitchFamily="49" charset="-122"/>
              </a:rPr>
              <a:t>或</a:t>
            </a:r>
            <a:r>
              <a:rPr lang="zh-CN" altLang="en-US" sz="2400" b="1" dirty="0">
                <a:solidFill>
                  <a:srgbClr val="FF0066"/>
                </a:solidFill>
                <a:ea typeface="黑体" panose="02010609060101010101" pitchFamily="49" charset="-122"/>
              </a:rPr>
              <a:t>地面上固定不动的物体</a:t>
            </a:r>
            <a:r>
              <a:rPr lang="zh-CN" altLang="en-US" sz="2400" dirty="0">
                <a:ea typeface="黑体" panose="02010609060101010101" pitchFamily="49" charset="-122"/>
              </a:rPr>
              <a:t>为参照物的。</a:t>
            </a:r>
          </a:p>
        </p:txBody>
      </p:sp>
      <p:sp>
        <p:nvSpPr>
          <p:cNvPr id="21" name="Rectangle 23"/>
          <p:cNvSpPr>
            <a:spLocks noChangeArrowheads="1"/>
          </p:cNvSpPr>
          <p:nvPr/>
        </p:nvSpPr>
        <p:spPr bwMode="auto">
          <a:xfrm>
            <a:off x="787288" y="3477885"/>
            <a:ext cx="9509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/>
              <a:t>文具盒</a:t>
            </a:r>
          </a:p>
        </p:txBody>
      </p:sp>
      <p:sp>
        <p:nvSpPr>
          <p:cNvPr id="22" name="Rectangle 33"/>
          <p:cNvSpPr>
            <a:spLocks noChangeArrowheads="1"/>
          </p:cNvSpPr>
          <p:nvPr/>
        </p:nvSpPr>
        <p:spPr bwMode="auto">
          <a:xfrm>
            <a:off x="2443051" y="4006522"/>
            <a:ext cx="863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/>
              <a:t>课本</a:t>
            </a:r>
          </a:p>
        </p:txBody>
      </p:sp>
      <p:sp>
        <p:nvSpPr>
          <p:cNvPr id="23" name="Rectangle 34"/>
          <p:cNvSpPr>
            <a:spLocks noChangeArrowheads="1"/>
          </p:cNvSpPr>
          <p:nvPr/>
        </p:nvSpPr>
        <p:spPr bwMode="auto">
          <a:xfrm>
            <a:off x="2443051" y="3142922"/>
            <a:ext cx="7921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/>
              <a:t>课桌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2826" y="344384"/>
            <a:ext cx="180022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solidFill>
                  <a:srgbClr val="CC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小实验</a:t>
            </a:r>
          </a:p>
        </p:txBody>
      </p: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5" grpId="0"/>
      <p:bldP spid="17" grpId="0"/>
      <p:bldP spid="18" grpId="0" animBg="1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Rot="1" noChangeArrowheads="1"/>
          </p:cNvSpPr>
          <p:nvPr/>
        </p:nvSpPr>
        <p:spPr bwMode="auto">
          <a:xfrm>
            <a:off x="2243165" y="773061"/>
            <a:ext cx="60923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/>
            <a:r>
              <a:rPr lang="zh-CN" altLang="zh-CN" sz="3600" dirty="0" smtClean="0">
                <a:solidFill>
                  <a:srgbClr val="CC00FF"/>
                </a:solidFill>
                <a:ea typeface="黑体" panose="02010609060101010101" pitchFamily="49" charset="-122"/>
              </a:rPr>
              <a:t>天体间的“运动与静止”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925886" y="1745383"/>
            <a:ext cx="5092723" cy="1063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>
              <a:lnSpc>
                <a:spcPct val="140000"/>
              </a:lnSpc>
              <a:spcBef>
                <a:spcPts val="0"/>
              </a:spcBef>
            </a:pPr>
            <a:r>
              <a:rPr lang="en-US" altLang="zh-CN" sz="2400" b="1" dirty="0" smtClean="0">
                <a:solidFill>
                  <a:srgbClr val="009FB9"/>
                </a:solidFill>
                <a:ea typeface="楷体_GB2312" pitchFamily="49" charset="-122"/>
              </a:rPr>
              <a:t>1</a:t>
            </a:r>
            <a:r>
              <a:rPr lang="zh-CN" altLang="en-US" sz="2400" b="1" dirty="0" smtClean="0">
                <a:solidFill>
                  <a:srgbClr val="009FB9"/>
                </a:solidFill>
                <a:ea typeface="楷体_GB2312" pitchFamily="49" charset="-122"/>
              </a:rPr>
              <a:t>．我</a:t>
            </a:r>
            <a:r>
              <a:rPr lang="zh-CN" altLang="en-US" sz="2400" b="1" dirty="0">
                <a:solidFill>
                  <a:srgbClr val="009FB9"/>
                </a:solidFill>
                <a:ea typeface="楷体_GB2312" pitchFamily="49" charset="-122"/>
              </a:rPr>
              <a:t>们通常所说的“太阳东升西落”，是以谁为参照物呢？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4956769" y="2927237"/>
            <a:ext cx="5092722" cy="1063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>
              <a:lnSpc>
                <a:spcPct val="140000"/>
              </a:lnSpc>
              <a:spcBef>
                <a:spcPts val="0"/>
              </a:spcBef>
            </a:pPr>
            <a:r>
              <a:rPr lang="en-US" altLang="zh-CN" sz="2400" b="1" dirty="0" smtClean="0">
                <a:solidFill>
                  <a:srgbClr val="CC00FF"/>
                </a:solidFill>
                <a:ea typeface="楷体_GB2312" pitchFamily="49" charset="-122"/>
              </a:rPr>
              <a:t>2</a:t>
            </a:r>
            <a:r>
              <a:rPr lang="zh-CN" altLang="en-US" sz="2400" b="1" dirty="0" smtClean="0">
                <a:solidFill>
                  <a:srgbClr val="CC00FF"/>
                </a:solidFill>
                <a:ea typeface="楷体_GB2312" pitchFamily="49" charset="-122"/>
              </a:rPr>
              <a:t>．而</a:t>
            </a:r>
            <a:r>
              <a:rPr lang="zh-CN" altLang="en-US" sz="2400" b="1" dirty="0">
                <a:solidFill>
                  <a:srgbClr val="CC00FF"/>
                </a:solidFill>
                <a:ea typeface="楷体_GB2312" pitchFamily="49" charset="-122"/>
              </a:rPr>
              <a:t>地理学科中所说的“地球绕着太阳转”又是以谁为参照物呢？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4985266" y="3991183"/>
            <a:ext cx="5092722" cy="1643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>
              <a:lnSpc>
                <a:spcPct val="140000"/>
              </a:lnSpc>
              <a:spcBef>
                <a:spcPts val="0"/>
              </a:spcBef>
            </a:pPr>
            <a:r>
              <a:rPr lang="en-US" altLang="zh-CN" sz="2400" b="1" dirty="0" smtClean="0">
                <a:solidFill>
                  <a:srgbClr val="3000B8"/>
                </a:solidFill>
                <a:ea typeface="楷体_GB2312" pitchFamily="49" charset="-122"/>
              </a:rPr>
              <a:t>3</a:t>
            </a:r>
            <a:r>
              <a:rPr lang="zh-CN" altLang="en-US" sz="2400" b="1" dirty="0" smtClean="0">
                <a:solidFill>
                  <a:srgbClr val="3000B8"/>
                </a:solidFill>
                <a:ea typeface="楷体_GB2312" pitchFamily="49" charset="-122"/>
              </a:rPr>
              <a:t>．地</a:t>
            </a:r>
            <a:r>
              <a:rPr lang="zh-CN" altLang="en-US" sz="2400" b="1" dirty="0">
                <a:solidFill>
                  <a:srgbClr val="3000B8"/>
                </a:solidFill>
                <a:ea typeface="楷体_GB2312" pitchFamily="49" charset="-122"/>
              </a:rPr>
              <a:t>球同步卫星与地球一起在做同步运动，如果以地球为参照物，地球同步卫星是运动还是静止？</a:t>
            </a:r>
          </a:p>
        </p:txBody>
      </p:sp>
      <p:pic>
        <p:nvPicPr>
          <p:cNvPr id="1026" name="Picture 2" descr="http://www.51pptmoban.com/d/file/2016/09/04/cac65f966c315255bc509d25a586757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650" y="2034814"/>
            <a:ext cx="4358989" cy="332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835952" y="1009722"/>
            <a:ext cx="581644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600" b="1" dirty="0" smtClean="0">
                <a:solidFill>
                  <a:srgbClr val="CC00FF"/>
                </a:solidFill>
                <a:latin typeface="宋体" panose="02010600030101010101" pitchFamily="2" charset="-122"/>
                <a:cs typeface="仿宋_GB2312"/>
              </a:rPr>
              <a:t>加油机的</a:t>
            </a:r>
            <a:r>
              <a:rPr lang="zh-CN" altLang="en-US" sz="3600" b="1" dirty="0">
                <a:solidFill>
                  <a:srgbClr val="CC00FF"/>
                </a:solidFill>
                <a:latin typeface="宋体" panose="02010600030101010101" pitchFamily="2" charset="-122"/>
                <a:cs typeface="仿宋_GB2312"/>
              </a:rPr>
              <a:t>“运动与静止</a:t>
            </a:r>
            <a:r>
              <a:rPr lang="zh-CN" altLang="en-US" sz="3600" b="1" dirty="0">
                <a:solidFill>
                  <a:srgbClr val="FF0066"/>
                </a:solidFill>
                <a:latin typeface="宋体" panose="02010600030101010101" pitchFamily="2" charset="-122"/>
                <a:cs typeface="仿宋_GB2312"/>
              </a:rPr>
              <a:t>”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2065401" y="5036686"/>
            <a:ext cx="5070619" cy="1052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相对</a:t>
            </a: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于战斗机，加油机</a:t>
            </a: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是静止</a:t>
            </a: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的；</a:t>
            </a:r>
            <a:endParaRPr lang="en-US" altLang="zh-CN" sz="2400" b="1" dirty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相对于地面</a:t>
            </a: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，加油机</a:t>
            </a: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是运动的。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1723044" y="2001536"/>
            <a:ext cx="5542820" cy="2610151"/>
            <a:chOff x="1723045" y="2501660"/>
            <a:chExt cx="5542820" cy="2610151"/>
          </a:xfrm>
        </p:grpSpPr>
        <p:pic>
          <p:nvPicPr>
            <p:cNvPr id="8" name="Picture 6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9111" b="7527"/>
            <a:stretch>
              <a:fillRect/>
            </a:stretch>
          </p:blipFill>
          <p:spPr bwMode="auto">
            <a:xfrm>
              <a:off x="1723045" y="2501660"/>
              <a:ext cx="5542820" cy="2610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" name="组合 2"/>
            <p:cNvGrpSpPr/>
            <p:nvPr/>
          </p:nvGrpSpPr>
          <p:grpSpPr>
            <a:xfrm>
              <a:off x="3844924" y="2633968"/>
              <a:ext cx="2454816" cy="2439384"/>
              <a:chOff x="3844924" y="2633968"/>
              <a:chExt cx="2454816" cy="2439384"/>
            </a:xfrm>
          </p:grpSpPr>
          <p:sp>
            <p:nvSpPr>
              <p:cNvPr id="2" name="文本框 1"/>
              <p:cNvSpPr txBox="1"/>
              <p:nvPr/>
            </p:nvSpPr>
            <p:spPr>
              <a:xfrm>
                <a:off x="3844924" y="4611687"/>
                <a:ext cx="1227408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 smtClean="0">
                    <a:solidFill>
                      <a:srgbClr val="CC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战斗机</a:t>
                </a: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5072332" y="2633968"/>
                <a:ext cx="1227408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 dirty="0" smtClean="0">
                    <a:solidFill>
                      <a:srgbClr val="CC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加油机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617744" y="630380"/>
            <a:ext cx="71085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2800" b="1" dirty="0" smtClean="0">
                <a:latin typeface="宋体" panose="02010600030101010101" pitchFamily="2" charset="-122"/>
              </a:rPr>
              <a:t>1.</a:t>
            </a:r>
            <a:r>
              <a:rPr lang="zh-CN" altLang="en-US" sz="2800" b="1" dirty="0" smtClean="0">
                <a:latin typeface="宋体" panose="02010600030101010101" pitchFamily="2" charset="-122"/>
              </a:rPr>
              <a:t>根据参照物判</a:t>
            </a:r>
            <a:r>
              <a:rPr lang="zh-CN" altLang="en-US" sz="2800" b="1" dirty="0">
                <a:latin typeface="宋体" panose="02010600030101010101" pitchFamily="2" charset="-122"/>
              </a:rPr>
              <a:t>断物体是运动还是静止</a:t>
            </a:r>
          </a:p>
        </p:txBody>
      </p:sp>
      <p:sp>
        <p:nvSpPr>
          <p:cNvPr id="9" name="AutoShape 5"/>
          <p:cNvSpPr/>
          <p:nvPr/>
        </p:nvSpPr>
        <p:spPr bwMode="auto">
          <a:xfrm>
            <a:off x="772990" y="1598163"/>
            <a:ext cx="288925" cy="1800225"/>
          </a:xfrm>
          <a:prstGeom prst="leftBrace">
            <a:avLst>
              <a:gd name="adj1" fmla="val 51837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012579" y="1384689"/>
            <a:ext cx="5256213" cy="105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2400" b="1" dirty="0" smtClean="0">
                <a:latin typeface="宋体" panose="02010600030101010101" pitchFamily="2" charset="-122"/>
              </a:rPr>
              <a:t>（</a:t>
            </a:r>
            <a:r>
              <a:rPr lang="en-US" altLang="zh-CN" sz="2400" b="1" dirty="0" smtClean="0">
                <a:latin typeface="宋体" panose="02010600030101010101" pitchFamily="2" charset="-122"/>
              </a:rPr>
              <a:t>1</a:t>
            </a:r>
            <a:r>
              <a:rPr lang="zh-CN" altLang="en-US" sz="2400" b="1" dirty="0" smtClean="0">
                <a:latin typeface="宋体" panose="02010600030101010101" pitchFamily="2" charset="-122"/>
              </a:rPr>
              <a:t>）确</a:t>
            </a:r>
            <a:r>
              <a:rPr lang="zh-CN" altLang="en-US" sz="2400" b="1" dirty="0">
                <a:latin typeface="宋体" panose="02010600030101010101" pitchFamily="2" charset="-122"/>
              </a:rPr>
              <a:t>定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</a:rPr>
              <a:t>被研究的</a:t>
            </a: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</a:rPr>
              <a:t>对象</a:t>
            </a:r>
            <a:r>
              <a:rPr lang="zh-CN" altLang="en-US" sz="2400" b="1" dirty="0" smtClean="0">
                <a:latin typeface="宋体" panose="02010600030101010101" pitchFamily="2" charset="-122"/>
              </a:rPr>
              <a:t>。                                   （</a:t>
            </a:r>
            <a:r>
              <a:rPr lang="en-US" altLang="zh-CN" sz="2400" b="1" dirty="0" smtClean="0">
                <a:latin typeface="宋体" panose="02010600030101010101" pitchFamily="2" charset="-122"/>
              </a:rPr>
              <a:t>2</a:t>
            </a:r>
            <a:r>
              <a:rPr lang="zh-CN" altLang="en-US" sz="2400" b="1" dirty="0" smtClean="0">
                <a:latin typeface="宋体" panose="02010600030101010101" pitchFamily="2" charset="-122"/>
              </a:rPr>
              <a:t>）看</a:t>
            </a:r>
            <a:r>
              <a:rPr lang="zh-CN" altLang="en-US" sz="2400" b="1" dirty="0">
                <a:latin typeface="宋体" panose="02010600030101010101" pitchFamily="2" charset="-122"/>
              </a:rPr>
              <a:t>选哪个物体作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</a:rPr>
              <a:t>参照物</a:t>
            </a:r>
            <a:r>
              <a:rPr lang="zh-CN" altLang="en-US" sz="2400" b="1" dirty="0">
                <a:latin typeface="宋体" panose="02010600030101010101" pitchFamily="2" charset="-122"/>
              </a:rPr>
              <a:t>。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1029834" y="2390326"/>
            <a:ext cx="7820867" cy="1363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400" b="1" dirty="0" smtClean="0">
                <a:latin typeface="宋体" panose="02010600030101010101" pitchFamily="2" charset="-122"/>
              </a:rPr>
              <a:t>（</a:t>
            </a:r>
            <a:r>
              <a:rPr lang="en-US" altLang="zh-CN" sz="2400" b="1" dirty="0" smtClean="0">
                <a:latin typeface="宋体" panose="02010600030101010101" pitchFamily="2" charset="-122"/>
              </a:rPr>
              <a:t>3</a:t>
            </a:r>
            <a:r>
              <a:rPr lang="zh-CN" altLang="en-US" sz="2400" b="1" dirty="0" smtClean="0">
                <a:latin typeface="宋体" panose="02010600030101010101" pitchFamily="2" charset="-122"/>
              </a:rPr>
              <a:t>）看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</a:rPr>
              <a:t>被研究物体与参照物之间是否发生位置变化</a:t>
            </a:r>
            <a:r>
              <a:rPr lang="zh-CN" altLang="en-US" sz="2400" b="1" dirty="0">
                <a:latin typeface="宋体" panose="02010600030101010101" pitchFamily="2" charset="-122"/>
              </a:rPr>
              <a:t>，如果发生了位置变化，那么被判断物体就是运动的；如果没有发生位置变化，那么被判断物体就是静止的。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917452" y="3863926"/>
            <a:ext cx="8891566" cy="2349245"/>
            <a:chOff x="917452" y="3863926"/>
            <a:chExt cx="8728272" cy="2349245"/>
          </a:xfrm>
        </p:grpSpPr>
        <p:pic>
          <p:nvPicPr>
            <p:cNvPr id="45" name="图片 9318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7452" y="3863926"/>
              <a:ext cx="3517489" cy="2349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" name="文本框 45"/>
            <p:cNvSpPr txBox="1">
              <a:spLocks noChangeArrowheads="1"/>
            </p:cNvSpPr>
            <p:nvPr/>
          </p:nvSpPr>
          <p:spPr bwMode="auto">
            <a:xfrm>
              <a:off x="4781737" y="4056473"/>
              <a:ext cx="4863987" cy="1865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1pPr>
              <a:lvl2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2pPr>
              <a:lvl3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3pPr>
              <a:lvl4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4pPr>
              <a:lvl5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5pPr>
              <a:lvl6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6pPr>
              <a:lvl7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7pPr>
              <a:lvl8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8pPr>
              <a:lvl9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9pPr>
            </a:lstStyle>
            <a:p>
              <a:pPr indent="457200">
                <a:lnSpc>
                  <a:spcPct val="160000"/>
                </a:lnSpc>
                <a:spcBef>
                  <a:spcPts val="0"/>
                </a:spcBef>
              </a:pPr>
              <a:r>
                <a:rPr lang="zh-CN" altLang="en-US" sz="2400" b="1" dirty="0" smtClean="0">
                  <a:solidFill>
                    <a:srgbClr val="3000B8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练习：以</a:t>
              </a:r>
              <a:r>
                <a:rPr lang="zh-CN" altLang="en-US" sz="2400" b="1" dirty="0">
                  <a:solidFill>
                    <a:srgbClr val="3000B8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拖拉机为参照物，联合收割机</a:t>
              </a:r>
              <a:r>
                <a:rPr lang="zh-CN" altLang="en-US" sz="2400" b="1" dirty="0" smtClean="0">
                  <a:solidFill>
                    <a:srgbClr val="3000B8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是＿＿＿＿；以地面为参照物，联合收割机是＿</a:t>
              </a:r>
              <a:r>
                <a:rPr lang="zh-CN" altLang="en-US" sz="2400" b="1" u="sng" dirty="0" smtClean="0">
                  <a:solidFill>
                    <a:srgbClr val="3000B8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  </a:t>
              </a:r>
              <a:r>
                <a:rPr lang="zh-CN" altLang="en-US" sz="2400" b="1" dirty="0" smtClean="0">
                  <a:solidFill>
                    <a:srgbClr val="3000B8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＿ 。</a:t>
              </a:r>
              <a:endParaRPr lang="zh-CN" altLang="en-US" sz="2400" b="1" dirty="0">
                <a:solidFill>
                  <a:srgbClr val="3000B8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47" name="文本框 46"/>
          <p:cNvSpPr txBox="1">
            <a:spLocks noChangeArrowheads="1"/>
          </p:cNvSpPr>
          <p:nvPr/>
        </p:nvSpPr>
        <p:spPr bwMode="auto">
          <a:xfrm>
            <a:off x="7331525" y="5318037"/>
            <a:ext cx="16557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1pPr>
            <a:lvl2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2pPr>
            <a:lvl3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3pPr>
            <a:lvl4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4pPr>
            <a:lvl5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5pPr>
            <a:lvl6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6pPr>
            <a:lvl7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7pPr>
            <a:lvl8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8pPr>
            <a:lvl9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9pPr>
          </a:lstStyle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运动的</a:t>
            </a:r>
          </a:p>
        </p:txBody>
      </p:sp>
      <p:sp>
        <p:nvSpPr>
          <p:cNvPr id="48" name="文本框 47"/>
          <p:cNvSpPr txBox="1">
            <a:spLocks noChangeArrowheads="1"/>
          </p:cNvSpPr>
          <p:nvPr/>
        </p:nvSpPr>
        <p:spPr bwMode="auto">
          <a:xfrm>
            <a:off x="6252260" y="4683149"/>
            <a:ext cx="14740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1pPr>
            <a:lvl2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2pPr>
            <a:lvl3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3pPr>
            <a:lvl4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4pPr>
            <a:lvl5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5pPr>
            <a:lvl6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6pPr>
            <a:lvl7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7pPr>
            <a:lvl8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8pPr>
            <a:lvl9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9pPr>
          </a:lstStyle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静止的</a:t>
            </a:r>
          </a:p>
        </p:txBody>
      </p: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/>
      <p:bldP spid="47" grpId="0"/>
      <p:bldP spid="4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5"/>
          <p:cNvGrpSpPr/>
          <p:nvPr/>
        </p:nvGrpSpPr>
        <p:grpSpPr bwMode="auto">
          <a:xfrm>
            <a:off x="1068296" y="1688267"/>
            <a:ext cx="2913063" cy="1371600"/>
            <a:chOff x="-97" y="0"/>
            <a:chExt cx="1835" cy="864"/>
          </a:xfrm>
        </p:grpSpPr>
        <p:grpSp>
          <p:nvGrpSpPr>
            <p:cNvPr id="17" name="Group 6"/>
            <p:cNvGrpSpPr/>
            <p:nvPr/>
          </p:nvGrpSpPr>
          <p:grpSpPr bwMode="auto">
            <a:xfrm>
              <a:off x="-97" y="323"/>
              <a:ext cx="861" cy="336"/>
              <a:chOff x="-97" y="0"/>
              <a:chExt cx="861" cy="336"/>
            </a:xfrm>
          </p:grpSpPr>
          <p:sp>
            <p:nvSpPr>
              <p:cNvPr id="25" name="Rectangle 7"/>
              <p:cNvSpPr>
                <a:spLocks noChangeArrowheads="1"/>
              </p:cNvSpPr>
              <p:nvPr/>
            </p:nvSpPr>
            <p:spPr bwMode="auto">
              <a:xfrm>
                <a:off x="-97" y="0"/>
                <a:ext cx="816" cy="336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50000">
                    <a:srgbClr val="FFFFFF"/>
                  </a:gs>
                  <a:gs pos="100000">
                    <a:schemeClr val="accent1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latin typeface="Franklin Gothic Book" pitchFamily="34" charset="0"/>
                  <a:ea typeface="华文楷体" panose="02010600040101010101" pitchFamily="2" charset="-122"/>
                </a:endParaRPr>
              </a:p>
            </p:txBody>
          </p:sp>
          <p:sp>
            <p:nvSpPr>
              <p:cNvPr id="26" name="Text Box 8"/>
              <p:cNvSpPr txBox="1">
                <a:spLocks noChangeArrowheads="1"/>
              </p:cNvSpPr>
              <p:nvPr/>
            </p:nvSpPr>
            <p:spPr bwMode="auto">
              <a:xfrm>
                <a:off x="-52" y="38"/>
                <a:ext cx="816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zh-CN" altLang="en-US" sz="2000">
                    <a:solidFill>
                      <a:srgbClr val="CC00FF"/>
                    </a:solidFill>
                    <a:latin typeface="Franklin Gothic Book" pitchFamily="34" charset="0"/>
                    <a:ea typeface="华文楷体" panose="02010600040101010101" pitchFamily="2" charset="-122"/>
                  </a:rPr>
                  <a:t>研究对象</a:t>
                </a:r>
              </a:p>
            </p:txBody>
          </p:sp>
        </p:grpSp>
        <p:grpSp>
          <p:nvGrpSpPr>
            <p:cNvPr id="18" name="Group 9"/>
            <p:cNvGrpSpPr/>
            <p:nvPr/>
          </p:nvGrpSpPr>
          <p:grpSpPr bwMode="auto">
            <a:xfrm>
              <a:off x="720" y="0"/>
              <a:ext cx="1018" cy="864"/>
              <a:chOff x="0" y="0"/>
              <a:chExt cx="1018" cy="864"/>
            </a:xfrm>
          </p:grpSpPr>
          <p:sp>
            <p:nvSpPr>
              <p:cNvPr id="19" name="Line 10"/>
              <p:cNvSpPr>
                <a:spLocks noChangeShapeType="1"/>
              </p:cNvSpPr>
              <p:nvPr/>
            </p:nvSpPr>
            <p:spPr bwMode="auto">
              <a:xfrm>
                <a:off x="0" y="467"/>
                <a:ext cx="240" cy="0"/>
              </a:xfrm>
              <a:prstGeom prst="line">
                <a:avLst/>
              </a:prstGeom>
              <a:noFill/>
              <a:ln w="9525">
                <a:solidFill>
                  <a:srgbClr val="672FC1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0" name="Line 11"/>
              <p:cNvSpPr>
                <a:spLocks noChangeShapeType="1"/>
              </p:cNvSpPr>
              <p:nvPr/>
            </p:nvSpPr>
            <p:spPr bwMode="auto">
              <a:xfrm>
                <a:off x="240" y="179"/>
                <a:ext cx="0" cy="576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1" name="Line 12"/>
              <p:cNvSpPr>
                <a:spLocks noChangeShapeType="1"/>
              </p:cNvSpPr>
              <p:nvPr/>
            </p:nvSpPr>
            <p:spPr bwMode="auto">
              <a:xfrm>
                <a:off x="240" y="179"/>
                <a:ext cx="288" cy="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2" name="Line 13"/>
              <p:cNvSpPr>
                <a:spLocks noChangeShapeType="1"/>
              </p:cNvSpPr>
              <p:nvPr/>
            </p:nvSpPr>
            <p:spPr bwMode="auto">
              <a:xfrm>
                <a:off x="240" y="755"/>
                <a:ext cx="288" cy="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3" name="Text Box 14"/>
              <p:cNvSpPr txBox="1">
                <a:spLocks noChangeArrowheads="1"/>
              </p:cNvSpPr>
              <p:nvPr/>
            </p:nvSpPr>
            <p:spPr bwMode="auto">
              <a:xfrm>
                <a:off x="470" y="0"/>
                <a:ext cx="50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zh-CN" altLang="en-US" sz="2400">
                    <a:solidFill>
                      <a:srgbClr val="050625"/>
                    </a:solidFill>
                    <a:latin typeface="Franklin Gothic Book" pitchFamily="34" charset="0"/>
                    <a:ea typeface="华文楷体" panose="02010600040101010101" pitchFamily="2" charset="-122"/>
                  </a:rPr>
                  <a:t>静止</a:t>
                </a:r>
              </a:p>
            </p:txBody>
          </p:sp>
          <p:sp>
            <p:nvSpPr>
              <p:cNvPr id="24" name="Text Box 15"/>
              <p:cNvSpPr txBox="1">
                <a:spLocks noChangeArrowheads="1"/>
              </p:cNvSpPr>
              <p:nvPr/>
            </p:nvSpPr>
            <p:spPr bwMode="auto">
              <a:xfrm>
                <a:off x="518" y="576"/>
                <a:ext cx="50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zh-CN" altLang="en-US" sz="2400">
                    <a:solidFill>
                      <a:srgbClr val="050625"/>
                    </a:solidFill>
                    <a:latin typeface="Franklin Gothic Book" pitchFamily="34" charset="0"/>
                    <a:ea typeface="华文楷体" panose="02010600040101010101" pitchFamily="2" charset="-122"/>
                  </a:rPr>
                  <a:t>运动</a:t>
                </a:r>
              </a:p>
            </p:txBody>
          </p:sp>
        </p:grpSp>
      </p:grpSp>
      <p:grpSp>
        <p:nvGrpSpPr>
          <p:cNvPr id="27" name="Group 17"/>
          <p:cNvGrpSpPr/>
          <p:nvPr/>
        </p:nvGrpSpPr>
        <p:grpSpPr bwMode="auto">
          <a:xfrm>
            <a:off x="3889284" y="1667629"/>
            <a:ext cx="3292475" cy="1447800"/>
            <a:chOff x="0" y="0"/>
            <a:chExt cx="2074" cy="912"/>
          </a:xfrm>
        </p:grpSpPr>
        <p:sp>
          <p:nvSpPr>
            <p:cNvPr id="28" name="Line 18"/>
            <p:cNvSpPr>
              <a:spLocks noChangeShapeType="1"/>
            </p:cNvSpPr>
            <p:nvPr/>
          </p:nvSpPr>
          <p:spPr bwMode="auto">
            <a:xfrm>
              <a:off x="0" y="192"/>
              <a:ext cx="28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grpSp>
          <p:nvGrpSpPr>
            <p:cNvPr id="29" name="Group 19"/>
            <p:cNvGrpSpPr/>
            <p:nvPr/>
          </p:nvGrpSpPr>
          <p:grpSpPr bwMode="auto">
            <a:xfrm>
              <a:off x="288" y="0"/>
              <a:ext cx="1786" cy="912"/>
              <a:chOff x="0" y="0"/>
              <a:chExt cx="1786" cy="912"/>
            </a:xfrm>
          </p:grpSpPr>
          <p:sp>
            <p:nvSpPr>
              <p:cNvPr id="30" name="Text Box 20"/>
              <p:cNvSpPr txBox="1">
                <a:spLocks noChangeArrowheads="1"/>
              </p:cNvSpPr>
              <p:nvPr/>
            </p:nvSpPr>
            <p:spPr bwMode="auto">
              <a:xfrm>
                <a:off x="0" y="48"/>
                <a:ext cx="69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zh-CN" altLang="en-US" sz="2400">
                    <a:solidFill>
                      <a:srgbClr val="050625"/>
                    </a:solidFill>
                    <a:latin typeface="Franklin Gothic Book" pitchFamily="34" charset="0"/>
                    <a:ea typeface="华文楷体" panose="02010600040101010101" pitchFamily="2" charset="-122"/>
                  </a:rPr>
                  <a:t>相对于</a:t>
                </a:r>
              </a:p>
            </p:txBody>
          </p:sp>
          <p:sp>
            <p:nvSpPr>
              <p:cNvPr id="31" name="Text Box 21"/>
              <p:cNvSpPr txBox="1">
                <a:spLocks noChangeArrowheads="1"/>
              </p:cNvSpPr>
              <p:nvPr/>
            </p:nvSpPr>
            <p:spPr bwMode="auto">
              <a:xfrm>
                <a:off x="1094" y="109"/>
                <a:ext cx="69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zh-CN" altLang="en-US" sz="2400">
                    <a:solidFill>
                      <a:srgbClr val="050625"/>
                    </a:solidFill>
                    <a:latin typeface="Franklin Gothic Book" pitchFamily="34" charset="0"/>
                    <a:ea typeface="华文楷体" panose="02010600040101010101" pitchFamily="2" charset="-122"/>
                  </a:rPr>
                  <a:t>静止？</a:t>
                </a:r>
              </a:p>
            </p:txBody>
          </p:sp>
          <p:sp>
            <p:nvSpPr>
              <p:cNvPr id="32" name="Rectangle 22"/>
              <p:cNvSpPr>
                <a:spLocks noChangeArrowheads="1"/>
              </p:cNvSpPr>
              <p:nvPr/>
            </p:nvSpPr>
            <p:spPr bwMode="auto">
              <a:xfrm>
                <a:off x="672" y="0"/>
                <a:ext cx="336" cy="912"/>
              </a:xfrm>
              <a:prstGeom prst="rect">
                <a:avLst/>
              </a:prstGeom>
              <a:gradFill rotWithShape="0">
                <a:gsLst>
                  <a:gs pos="0">
                    <a:srgbClr val="FFFFFF"/>
                  </a:gs>
                  <a:gs pos="50000">
                    <a:schemeClr val="accent1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endParaRPr lang="zh-CN" altLang="en-US">
                  <a:latin typeface="Franklin Gothic Book" pitchFamily="34" charset="0"/>
                  <a:ea typeface="华文楷体" panose="02010600040101010101" pitchFamily="2" charset="-122"/>
                </a:endParaRPr>
              </a:p>
            </p:txBody>
          </p:sp>
        </p:grpSp>
      </p:grpSp>
      <p:grpSp>
        <p:nvGrpSpPr>
          <p:cNvPr id="33" name="Group 24"/>
          <p:cNvGrpSpPr/>
          <p:nvPr/>
        </p:nvGrpSpPr>
        <p:grpSpPr bwMode="auto">
          <a:xfrm>
            <a:off x="3889284" y="2356604"/>
            <a:ext cx="3384550" cy="911225"/>
            <a:chOff x="0" y="0"/>
            <a:chExt cx="2132" cy="574"/>
          </a:xfrm>
        </p:grpSpPr>
        <p:sp>
          <p:nvSpPr>
            <p:cNvPr id="34" name="Line 25"/>
            <p:cNvSpPr>
              <a:spLocks noChangeShapeType="1"/>
            </p:cNvSpPr>
            <p:nvPr/>
          </p:nvSpPr>
          <p:spPr bwMode="auto">
            <a:xfrm>
              <a:off x="0" y="292"/>
              <a:ext cx="28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5" name="Text Box 26"/>
            <p:cNvSpPr txBox="1">
              <a:spLocks noChangeArrowheads="1"/>
            </p:cNvSpPr>
            <p:nvPr/>
          </p:nvSpPr>
          <p:spPr bwMode="auto">
            <a:xfrm>
              <a:off x="278" y="113"/>
              <a:ext cx="692" cy="4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2400">
                  <a:solidFill>
                    <a:srgbClr val="050625"/>
                  </a:solidFill>
                  <a:latin typeface="Franklin Gothic Book" pitchFamily="34" charset="0"/>
                  <a:ea typeface="华文楷体" panose="02010600040101010101" pitchFamily="2" charset="-122"/>
                </a:rPr>
                <a:t>相对于</a:t>
              </a:r>
            </a:p>
            <a:p>
              <a:endParaRPr lang="en-US" altLang="zh-CN">
                <a:latin typeface="Franklin Gothic Book" pitchFamily="34" charset="0"/>
                <a:ea typeface="华文楷体" panose="02010600040101010101" pitchFamily="2" charset="-122"/>
              </a:endParaRPr>
            </a:p>
          </p:txBody>
        </p:sp>
        <p:sp>
          <p:nvSpPr>
            <p:cNvPr id="36" name="Text Box 27"/>
            <p:cNvSpPr txBox="1">
              <a:spLocks noChangeArrowheads="1"/>
            </p:cNvSpPr>
            <p:nvPr/>
          </p:nvSpPr>
          <p:spPr bwMode="auto">
            <a:xfrm>
              <a:off x="1296" y="0"/>
              <a:ext cx="8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>
                  <a:latin typeface="Franklin Gothic Book" pitchFamily="34" charset="0"/>
                  <a:ea typeface="华文楷体" panose="02010600040101010101" pitchFamily="2" charset="-122"/>
                </a:rPr>
                <a:t>  </a:t>
              </a:r>
              <a:r>
                <a:rPr lang="zh-CN" altLang="en-US" sz="2400">
                  <a:solidFill>
                    <a:srgbClr val="050625"/>
                  </a:solidFill>
                  <a:latin typeface="Franklin Gothic Book" pitchFamily="34" charset="0"/>
                  <a:ea typeface="华文楷体" panose="02010600040101010101" pitchFamily="2" charset="-122"/>
                </a:rPr>
                <a:t>运动？</a:t>
              </a:r>
            </a:p>
          </p:txBody>
        </p:sp>
        <p:sp>
          <p:nvSpPr>
            <p:cNvPr id="37" name="Text Box 28"/>
            <p:cNvSpPr txBox="1">
              <a:spLocks noChangeArrowheads="1"/>
            </p:cNvSpPr>
            <p:nvPr/>
          </p:nvSpPr>
          <p:spPr bwMode="auto">
            <a:xfrm>
              <a:off x="954" y="148"/>
              <a:ext cx="34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2800" b="1">
                  <a:solidFill>
                    <a:srgbClr val="6600FF"/>
                  </a:solidFill>
                  <a:latin typeface="Franklin Gothic Book" pitchFamily="34" charset="0"/>
                  <a:ea typeface="华文楷体" panose="02010600040101010101" pitchFamily="2" charset="-122"/>
                </a:rPr>
                <a:t>谁</a:t>
              </a:r>
            </a:p>
          </p:txBody>
        </p:sp>
      </p:grpSp>
      <p:grpSp>
        <p:nvGrpSpPr>
          <p:cNvPr id="38" name="Group 29"/>
          <p:cNvGrpSpPr/>
          <p:nvPr/>
        </p:nvGrpSpPr>
        <p:grpSpPr bwMode="auto">
          <a:xfrm>
            <a:off x="5403759" y="1688266"/>
            <a:ext cx="2676525" cy="969963"/>
            <a:chOff x="-6" y="-35"/>
            <a:chExt cx="1686" cy="611"/>
          </a:xfrm>
        </p:grpSpPr>
        <p:grpSp>
          <p:nvGrpSpPr>
            <p:cNvPr id="39" name="Group 30"/>
            <p:cNvGrpSpPr/>
            <p:nvPr/>
          </p:nvGrpSpPr>
          <p:grpSpPr bwMode="auto">
            <a:xfrm>
              <a:off x="384" y="192"/>
              <a:ext cx="1296" cy="384"/>
              <a:chOff x="0" y="0"/>
              <a:chExt cx="1296" cy="384"/>
            </a:xfrm>
          </p:grpSpPr>
          <p:sp>
            <p:nvSpPr>
              <p:cNvPr id="41" name="Line 31"/>
              <p:cNvSpPr>
                <a:spLocks noChangeShapeType="1"/>
              </p:cNvSpPr>
              <p:nvPr/>
            </p:nvSpPr>
            <p:spPr bwMode="auto">
              <a:xfrm>
                <a:off x="0" y="192"/>
                <a:ext cx="576" cy="0"/>
              </a:xfrm>
              <a:prstGeom prst="line">
                <a:avLst/>
              </a:prstGeom>
              <a:noFill/>
              <a:ln w="19050">
                <a:solidFill>
                  <a:srgbClr val="672FC1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2" name="Rectangle 32"/>
              <p:cNvSpPr>
                <a:spLocks noChangeArrowheads="1"/>
              </p:cNvSpPr>
              <p:nvPr/>
            </p:nvSpPr>
            <p:spPr bwMode="auto">
              <a:xfrm>
                <a:off x="624" y="0"/>
                <a:ext cx="672" cy="384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50000">
                    <a:srgbClr val="FFFFFF"/>
                  </a:gs>
                  <a:gs pos="100000">
                    <a:schemeClr val="accent1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zh-CN" altLang="en-US" sz="2400">
                    <a:solidFill>
                      <a:srgbClr val="CC00FF"/>
                    </a:solidFill>
                    <a:latin typeface="Franklin Gothic Book" pitchFamily="34" charset="0"/>
                    <a:ea typeface="华文楷体" panose="02010600040101010101" pitchFamily="2" charset="-122"/>
                  </a:rPr>
                  <a:t>参照物</a:t>
                </a:r>
              </a:p>
            </p:txBody>
          </p:sp>
        </p:grpSp>
        <p:sp>
          <p:nvSpPr>
            <p:cNvPr id="40" name="Text Box 33"/>
            <p:cNvSpPr txBox="1">
              <a:spLocks noChangeArrowheads="1"/>
            </p:cNvSpPr>
            <p:nvPr/>
          </p:nvSpPr>
          <p:spPr bwMode="auto">
            <a:xfrm>
              <a:off x="-6" y="-35"/>
              <a:ext cx="34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2800" b="1">
                  <a:solidFill>
                    <a:srgbClr val="FF6600"/>
                  </a:solidFill>
                  <a:latin typeface="Franklin Gothic Book" pitchFamily="34" charset="0"/>
                  <a:ea typeface="华文楷体" panose="02010600040101010101" pitchFamily="2" charset="-122"/>
                </a:rPr>
                <a:t>谁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444469" y="812363"/>
            <a:ext cx="7478212" cy="636523"/>
            <a:chOff x="419600" y="3846734"/>
            <a:chExt cx="7478212" cy="636523"/>
          </a:xfrm>
        </p:grpSpPr>
        <p:sp>
          <p:nvSpPr>
            <p:cNvPr id="12" name="Text Box 4"/>
            <p:cNvSpPr txBox="1">
              <a:spLocks noChangeArrowheads="1"/>
            </p:cNvSpPr>
            <p:nvPr/>
          </p:nvSpPr>
          <p:spPr bwMode="auto">
            <a:xfrm>
              <a:off x="419600" y="3960037"/>
              <a:ext cx="70104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800" b="1">
                  <a:latin typeface="宋体" panose="02010600030101010101" pitchFamily="2" charset="-122"/>
                </a:rPr>
                <a:t> </a:t>
              </a:r>
              <a:r>
                <a:rPr lang="en-US" altLang="zh-CN" sz="2800" b="1" smtClean="0">
                  <a:latin typeface="宋体" panose="02010600030101010101" pitchFamily="2" charset="-122"/>
                </a:rPr>
                <a:t>2.</a:t>
              </a:r>
              <a:r>
                <a:rPr lang="zh-CN" altLang="en-US" sz="2800" b="1" smtClean="0">
                  <a:latin typeface="宋体" panose="02010600030101010101" pitchFamily="2" charset="-122"/>
                </a:rPr>
                <a:t>已</a:t>
              </a:r>
              <a:r>
                <a:rPr lang="zh-CN" altLang="en-US" sz="2800" b="1">
                  <a:latin typeface="宋体" panose="02010600030101010101" pitchFamily="2" charset="-122"/>
                </a:rPr>
                <a:t>知物体运动或静止，怎样判断参照物</a:t>
              </a:r>
            </a:p>
          </p:txBody>
        </p:sp>
        <p:pic>
          <p:nvPicPr>
            <p:cNvPr id="43" name="Picture 35" descr="？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7425" y="3846734"/>
              <a:ext cx="560387" cy="617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组合 2"/>
          <p:cNvGrpSpPr/>
          <p:nvPr/>
        </p:nvGrpSpPr>
        <p:grpSpPr>
          <a:xfrm>
            <a:off x="571304" y="3402011"/>
            <a:ext cx="8859170" cy="2677656"/>
            <a:chOff x="504624" y="3398965"/>
            <a:chExt cx="8859170" cy="2677656"/>
          </a:xfrm>
        </p:grpSpPr>
        <p:sp>
          <p:nvSpPr>
            <p:cNvPr id="45" name="Text Box 2"/>
            <p:cNvSpPr txBox="1">
              <a:spLocks noChangeArrowheads="1"/>
            </p:cNvSpPr>
            <p:nvPr/>
          </p:nvSpPr>
          <p:spPr bwMode="auto">
            <a:xfrm>
              <a:off x="504624" y="3398965"/>
              <a:ext cx="5240568" cy="2677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indent="457200" eaLnBrk="1" hangingPunct="1">
                <a:lnSpc>
                  <a:spcPct val="140000"/>
                </a:lnSpc>
              </a:pPr>
              <a:r>
                <a:rPr lang="zh-CN" altLang="en-US" sz="2400" b="1" smtClean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练习：歌</a:t>
              </a:r>
              <a:r>
                <a:rPr lang="zh-CN" altLang="en-US" sz="24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词“小小竹排江中游，巍巍青山两岸走”，前一句中</a:t>
              </a:r>
              <a:r>
                <a:rPr lang="en-US" altLang="zh-CN" sz="24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________</a:t>
              </a:r>
              <a:r>
                <a:rPr lang="zh-CN" altLang="en-US" sz="24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是运动的，是以</a:t>
              </a:r>
              <a:r>
                <a:rPr lang="en-US" altLang="zh-CN" sz="24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_________</a:t>
              </a:r>
              <a:r>
                <a:rPr lang="zh-CN" altLang="en-US" sz="24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为参照物；后一句中</a:t>
              </a:r>
              <a:r>
                <a:rPr lang="en-US" altLang="zh-CN" sz="24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________</a:t>
              </a:r>
              <a:r>
                <a:rPr lang="zh-CN" altLang="en-US" sz="24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是运动的，是以</a:t>
              </a:r>
              <a:r>
                <a:rPr lang="en-US" altLang="zh-CN" sz="24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_________</a:t>
              </a:r>
              <a:r>
                <a:rPr lang="zh-CN" altLang="en-US" sz="24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为参照物 </a:t>
              </a:r>
            </a:p>
          </p:txBody>
        </p:sp>
        <p:pic>
          <p:nvPicPr>
            <p:cNvPr id="46" name="Picture 3" descr="竹排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1260" t="7651" r="21446" b="21228"/>
            <a:stretch>
              <a:fillRect/>
            </a:stretch>
          </p:blipFill>
          <p:spPr bwMode="auto">
            <a:xfrm>
              <a:off x="5823116" y="3551917"/>
              <a:ext cx="3540678" cy="2283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7" name="Text Box 4"/>
          <p:cNvSpPr txBox="1">
            <a:spLocks noChangeArrowheads="1"/>
          </p:cNvSpPr>
          <p:nvPr/>
        </p:nvSpPr>
        <p:spPr bwMode="auto">
          <a:xfrm>
            <a:off x="4539017" y="3848645"/>
            <a:ext cx="9060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竹排</a:t>
            </a:r>
          </a:p>
        </p:txBody>
      </p:sp>
      <p:sp>
        <p:nvSpPr>
          <p:cNvPr id="48" name="Text Box 5"/>
          <p:cNvSpPr txBox="1">
            <a:spLocks noChangeArrowheads="1"/>
          </p:cNvSpPr>
          <p:nvPr/>
        </p:nvSpPr>
        <p:spPr bwMode="auto">
          <a:xfrm>
            <a:off x="3055275" y="4404718"/>
            <a:ext cx="9060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河岸</a:t>
            </a:r>
          </a:p>
        </p:txBody>
      </p:sp>
      <p:sp>
        <p:nvSpPr>
          <p:cNvPr id="49" name="Text Box 6"/>
          <p:cNvSpPr txBox="1">
            <a:spLocks noChangeArrowheads="1"/>
          </p:cNvSpPr>
          <p:nvPr/>
        </p:nvSpPr>
        <p:spPr bwMode="auto">
          <a:xfrm>
            <a:off x="2005786" y="4923918"/>
            <a:ext cx="1600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青山</a:t>
            </a:r>
          </a:p>
        </p:txBody>
      </p:sp>
      <p:sp>
        <p:nvSpPr>
          <p:cNvPr id="50" name="Text Box 9"/>
          <p:cNvSpPr txBox="1">
            <a:spLocks noChangeArrowheads="1"/>
          </p:cNvSpPr>
          <p:nvPr/>
        </p:nvSpPr>
        <p:spPr bwMode="auto">
          <a:xfrm>
            <a:off x="901377" y="5412213"/>
            <a:ext cx="1219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竹排</a:t>
            </a:r>
          </a:p>
        </p:txBody>
      </p: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5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035468" y="3112825"/>
            <a:ext cx="8559794" cy="954107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/>
            <a:r>
              <a:rPr lang="zh-CN" altLang="en-US" sz="2800" b="1" dirty="0" smtClean="0">
                <a:latin typeface="宋体" panose="02010600030101010101" pitchFamily="2" charset="-122"/>
              </a:rPr>
              <a:t>（</a:t>
            </a:r>
            <a:r>
              <a:rPr lang="en-US" altLang="zh-CN" sz="2800" b="1" dirty="0">
                <a:latin typeface="宋体" panose="02010600030101010101" pitchFamily="2" charset="-122"/>
              </a:rPr>
              <a:t>3</a:t>
            </a:r>
            <a:r>
              <a:rPr lang="zh-CN" altLang="en-US" sz="2800" b="1" dirty="0">
                <a:latin typeface="宋体" panose="02010600030101010101" pitchFamily="2" charset="-122"/>
              </a:rPr>
              <a:t>）某物体被选定为参照物后，</a:t>
            </a:r>
            <a:r>
              <a:rPr lang="zh-CN" altLang="en-US" sz="2800" b="1" dirty="0" smtClean="0">
                <a:latin typeface="宋体" panose="02010600030101010101" pitchFamily="2" charset="-122"/>
              </a:rPr>
              <a:t>即假定</a:t>
            </a:r>
            <a:r>
              <a:rPr lang="zh-CN" altLang="en-US" sz="2800" b="1" dirty="0">
                <a:latin typeface="宋体" panose="02010600030101010101" pitchFamily="2" charset="-122"/>
              </a:rPr>
              <a:t>该</a:t>
            </a:r>
            <a:r>
              <a:rPr lang="zh-CN" altLang="en-US" sz="2800" b="1" dirty="0" smtClean="0">
                <a:latin typeface="宋体" panose="02010600030101010101" pitchFamily="2" charset="-122"/>
              </a:rPr>
              <a:t>物体静止不动，</a:t>
            </a:r>
            <a:r>
              <a:rPr lang="zh-CN" altLang="en-US" sz="2800" b="1" dirty="0">
                <a:latin typeface="宋体" panose="02010600030101010101" pitchFamily="2" charset="-122"/>
              </a:rPr>
              <a:t>其实参照物本身也可能是运动的。 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052722" y="1853437"/>
            <a:ext cx="8045450" cy="95250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/>
            <a:r>
              <a:rPr lang="zh-CN" altLang="en-US" sz="2800" b="1" dirty="0" smtClean="0">
                <a:latin typeface="宋体" panose="02010600030101010101" pitchFamily="2" charset="-122"/>
              </a:rPr>
              <a:t>（</a:t>
            </a:r>
            <a:r>
              <a:rPr lang="en-US" altLang="zh-CN" sz="2800" b="1" dirty="0">
                <a:latin typeface="宋体" panose="02010600030101010101" pitchFamily="2" charset="-122"/>
              </a:rPr>
              <a:t>2</a:t>
            </a:r>
            <a:r>
              <a:rPr lang="zh-CN" altLang="en-US" sz="2800" b="1" dirty="0">
                <a:latin typeface="宋体" panose="02010600030101010101" pitchFamily="2" charset="-122"/>
              </a:rPr>
              <a:t>）参照物的选定可以是任意的，但不能选取被判断的物体为参照物。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3778968" y="324321"/>
            <a:ext cx="165942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400" dirty="0">
                <a:solidFill>
                  <a:srgbClr val="FF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注意</a:t>
            </a:r>
            <a:r>
              <a:rPr lang="zh-CN" altLang="en-US" sz="5400" dirty="0">
                <a:solidFill>
                  <a:srgbClr val="FF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055478" y="1256401"/>
            <a:ext cx="8045450" cy="52322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/>
            <a:r>
              <a:rPr lang="zh-CN" altLang="en-US" sz="2800" b="1" dirty="0" smtClean="0">
                <a:latin typeface="宋体" panose="02010600030101010101" pitchFamily="2" charset="-122"/>
              </a:rPr>
              <a:t>（</a:t>
            </a:r>
            <a:r>
              <a:rPr lang="en-US" altLang="zh-CN" sz="2800" b="1" dirty="0">
                <a:latin typeface="宋体" panose="02010600030101010101" pitchFamily="2" charset="-122"/>
              </a:rPr>
              <a:t>1</a:t>
            </a:r>
            <a:r>
              <a:rPr lang="zh-CN" altLang="en-US" sz="2800" b="1" dirty="0">
                <a:latin typeface="宋体" panose="02010600030101010101" pitchFamily="2" charset="-122"/>
              </a:rPr>
              <a:t>）要描述物体的运动必须首先选择参照物。</a:t>
            </a: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1035469" y="4362288"/>
            <a:ext cx="8013700" cy="95250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/>
            <a:r>
              <a:rPr lang="zh-CN" altLang="en-US" sz="2800" b="1" dirty="0" smtClean="0">
                <a:latin typeface="宋体" panose="02010600030101010101" pitchFamily="2" charset="-122"/>
              </a:rPr>
              <a:t>（</a:t>
            </a:r>
            <a:r>
              <a:rPr lang="en-US" altLang="zh-CN" sz="2800" b="1" dirty="0">
                <a:latin typeface="宋体" panose="02010600030101010101" pitchFamily="2" charset="-122"/>
              </a:rPr>
              <a:t>4</a:t>
            </a:r>
            <a:r>
              <a:rPr lang="zh-CN" altLang="en-US" sz="2800" b="1" dirty="0">
                <a:latin typeface="宋体" panose="02010600030101010101" pitchFamily="2" charset="-122"/>
              </a:rPr>
              <a:t>）对同一物体，参照物不同，运动状态可以不同。</a:t>
            </a:r>
          </a:p>
        </p:txBody>
      </p:sp>
      <p:pic>
        <p:nvPicPr>
          <p:cNvPr id="15" name="Picture 9" descr="ni_png_038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11069" y="531800"/>
            <a:ext cx="713121" cy="713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2790949" y="5445408"/>
            <a:ext cx="4343400" cy="584200"/>
          </a:xfrm>
          <a:prstGeom prst="rect">
            <a:avLst/>
          </a:prstGeom>
          <a:gradFill rotWithShape="1">
            <a:gsLst>
              <a:gs pos="0">
                <a:srgbClr val="FFFF66"/>
              </a:gs>
              <a:gs pos="100000">
                <a:srgbClr val="FF99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3200" b="1" dirty="0">
                <a:latin typeface="Comic Sans MS" panose="030F0702030302020204" pitchFamily="66" charset="0"/>
                <a:ea typeface="华文中宋" panose="02010600040101010101" pitchFamily="2" charset="-122"/>
              </a:rPr>
              <a:t>运动和静止的相对性</a:t>
            </a:r>
          </a:p>
        </p:txBody>
      </p: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/>
      <p:bldP spid="9" grpId="0" bldLvl="0"/>
      <p:bldP spid="11" grpId="0" bldLvl="0"/>
      <p:bldP spid="12" grpId="0" bldLvl="0"/>
      <p:bldP spid="17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E:\导入资料\负责系列\2016-2017\全练\教师素材2016.2.20\教师素材\5化学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55026" y="2219324"/>
            <a:ext cx="2427288" cy="236537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884476" y="1730376"/>
            <a:ext cx="7978187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30000"/>
              </a:lnSpc>
            </a:pPr>
            <a:r>
              <a:rPr lang="en-US" altLang="zh-CN" sz="2800" b="1" dirty="0" smtClean="0">
                <a:latin typeface="宋体" panose="02010600030101010101" pitchFamily="2" charset="-122"/>
              </a:rPr>
              <a:t>1.</a:t>
            </a:r>
            <a:r>
              <a:rPr lang="zh-CN" altLang="en-US" sz="2800" b="1" dirty="0" smtClean="0">
                <a:latin typeface="宋体" panose="02010600030101010101" pitchFamily="2" charset="-122"/>
              </a:rPr>
              <a:t>知道运</a:t>
            </a:r>
            <a:r>
              <a:rPr lang="zh-CN" altLang="en-US" sz="2800" b="1" dirty="0">
                <a:latin typeface="宋体" panose="02010600030101010101" pitchFamily="2" charset="-122"/>
              </a:rPr>
              <a:t>动是宇宙中的普遍现</a:t>
            </a:r>
            <a:r>
              <a:rPr lang="zh-CN" altLang="en-US" sz="2800" b="1" dirty="0" smtClean="0">
                <a:latin typeface="宋体" panose="02010600030101010101" pitchFamily="2" charset="-122"/>
              </a:rPr>
              <a:t>象，运</a:t>
            </a:r>
            <a:r>
              <a:rPr lang="zh-CN" altLang="en-US" sz="2800" b="1" dirty="0">
                <a:latin typeface="宋体" panose="02010600030101010101" pitchFamily="2" charset="-122"/>
              </a:rPr>
              <a:t>动</a:t>
            </a:r>
            <a:r>
              <a:rPr lang="zh-CN" altLang="en-US" sz="2800" b="1" dirty="0" smtClean="0">
                <a:latin typeface="宋体" panose="02010600030101010101" pitchFamily="2" charset="-122"/>
              </a:rPr>
              <a:t>和</a:t>
            </a:r>
            <a:r>
              <a:rPr lang="zh-CN" altLang="en-US" sz="2800" b="1" dirty="0">
                <a:latin typeface="宋体" panose="02010600030101010101" pitchFamily="2" charset="-122"/>
              </a:rPr>
              <a:t>静止是相对</a:t>
            </a:r>
            <a:r>
              <a:rPr lang="zh-CN" altLang="en-US" sz="2800" b="1" dirty="0" smtClean="0">
                <a:latin typeface="宋体" panose="02010600030101010101" pitchFamily="2" charset="-122"/>
              </a:rPr>
              <a:t>的；</a:t>
            </a:r>
            <a:endParaRPr lang="en-US" altLang="zh-CN" sz="2800" b="1" dirty="0" smtClean="0">
              <a:latin typeface="宋体" panose="02010600030101010101" pitchFamily="2" charset="-122"/>
            </a:endParaRPr>
          </a:p>
          <a:p>
            <a:pPr indent="457200">
              <a:lnSpc>
                <a:spcPct val="130000"/>
              </a:lnSpc>
            </a:pPr>
            <a:r>
              <a:rPr lang="en-US" altLang="zh-CN" sz="2800" b="1" dirty="0" smtClean="0">
                <a:latin typeface="宋体" panose="02010600030101010101" pitchFamily="2" charset="-122"/>
              </a:rPr>
              <a:t>2.</a:t>
            </a:r>
            <a:r>
              <a:rPr lang="zh-CN" altLang="en-US" sz="2800" b="1" dirty="0">
                <a:latin typeface="宋体" panose="02010600030101010101" pitchFamily="2" charset="-122"/>
              </a:rPr>
              <a:t>知道参照物的概</a:t>
            </a:r>
            <a:r>
              <a:rPr lang="zh-CN" altLang="en-US" sz="2800" b="1" dirty="0" smtClean="0">
                <a:latin typeface="宋体" panose="02010600030101010101" pitchFamily="2" charset="-122"/>
              </a:rPr>
              <a:t>念，会选择适当的参照物描述物体的运动；</a:t>
            </a:r>
            <a:endParaRPr lang="en-US" altLang="zh-CN" sz="2800" b="1" dirty="0" smtClean="0">
              <a:latin typeface="宋体" panose="02010600030101010101" pitchFamily="2" charset="-122"/>
            </a:endParaRPr>
          </a:p>
          <a:p>
            <a:pPr indent="457200">
              <a:lnSpc>
                <a:spcPct val="130000"/>
              </a:lnSpc>
            </a:pPr>
            <a:r>
              <a:rPr lang="en-US" altLang="zh-CN" sz="2800" b="1" dirty="0" smtClean="0">
                <a:latin typeface="宋体" panose="02010600030101010101" pitchFamily="2" charset="-122"/>
              </a:rPr>
              <a:t>3.</a:t>
            </a:r>
            <a:r>
              <a:rPr lang="zh-CN" altLang="en-US" sz="2800" b="1" dirty="0" smtClean="0">
                <a:latin typeface="宋体" panose="02010600030101010101" pitchFamily="2" charset="-122"/>
              </a:rPr>
              <a:t>能结合生活实例解释机械运动及其相对性。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02739" y="21978"/>
            <a:ext cx="3496087" cy="1003300"/>
            <a:chOff x="402739" y="21978"/>
            <a:chExt cx="3496087" cy="1003300"/>
          </a:xfrm>
        </p:grpSpPr>
        <p:sp>
          <p:nvSpPr>
            <p:cNvPr id="13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学 习 目 标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6" name="直接连接符 5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7" name="图片 6" descr="标题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E:\导入资料\负责系列\2016-2017\全练\教师素材2016.2.20\教师素材\5化学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55026" y="2219324"/>
            <a:ext cx="2427288" cy="236537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占位符 32770"/>
          <p:cNvSpPr txBox="1">
            <a:spLocks noRot="1" noChangeArrowheads="1"/>
          </p:cNvSpPr>
          <p:nvPr/>
        </p:nvSpPr>
        <p:spPr bwMode="auto">
          <a:xfrm>
            <a:off x="937523" y="1344611"/>
            <a:ext cx="841750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CN" altLang="en-US" sz="2800" b="1" dirty="0" smtClean="0">
                <a:solidFill>
                  <a:srgbClr val="CC00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机械运动：</a:t>
            </a:r>
            <a:r>
              <a:rPr lang="zh-CN" altLang="en-US" sz="2800" b="1" dirty="0" smtClean="0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物体位置随时间的变化叫做机械运动。</a:t>
            </a:r>
          </a:p>
          <a:p>
            <a:pPr>
              <a:lnSpc>
                <a:spcPct val="13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CN" altLang="en-US" sz="2800" b="1" dirty="0" smtClean="0">
                <a:solidFill>
                  <a:srgbClr val="CC00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参 照 物：</a:t>
            </a:r>
            <a:r>
              <a:rPr lang="zh-CN" altLang="en-US" sz="2800" b="1" dirty="0" smtClean="0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在描述物体运动时，事先被假定不动的物体叫参照物。</a:t>
            </a:r>
          </a:p>
          <a:p>
            <a:pPr>
              <a:lnSpc>
                <a:spcPct val="13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CN" altLang="en-US" sz="2800" b="1" dirty="0" smtClean="0">
                <a:solidFill>
                  <a:srgbClr val="CC00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运动和静止的相对性：</a:t>
            </a:r>
          </a:p>
          <a:p>
            <a:pPr>
              <a:lnSpc>
                <a:spcPct val="13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zh-CN" altLang="en-US" sz="2800" b="1" dirty="0" smtClean="0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说一个物体运动或静止是相对于某个参照物而言的，选择的参照物不同，物体的运动状态也一般不同，所以运动和静止是相对的。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402739" y="193288"/>
            <a:ext cx="3346936" cy="1003300"/>
            <a:chOff x="402739" y="21978"/>
            <a:chExt cx="3346936" cy="1003300"/>
          </a:xfrm>
        </p:grpSpPr>
        <p:cxnSp>
          <p:nvCxnSpPr>
            <p:cNvPr id="12" name="直接连接符 11"/>
            <p:cNvCxnSpPr/>
            <p:nvPr/>
          </p:nvCxnSpPr>
          <p:spPr bwMode="auto">
            <a:xfrm>
              <a:off x="736656" y="860108"/>
              <a:ext cx="3013019" cy="0"/>
            </a:xfrm>
            <a:prstGeom prst="line">
              <a:avLst/>
            </a:prstGeom>
            <a:ln>
              <a:solidFill>
                <a:srgbClr val="009FB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13" name="图片 12" descr="标题2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2739" y="21978"/>
              <a:ext cx="1003300" cy="1003300"/>
            </a:xfrm>
            <a:prstGeom prst="rect">
              <a:avLst/>
            </a:prstGeom>
          </p:spPr>
        </p:pic>
      </p:grpSp>
      <p:sp>
        <p:nvSpPr>
          <p:cNvPr id="15" name="TextBox 2"/>
          <p:cNvSpPr txBox="1"/>
          <p:nvPr/>
        </p:nvSpPr>
        <p:spPr bwMode="auto">
          <a:xfrm>
            <a:off x="1232483" y="424707"/>
            <a:ext cx="27085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dirty="0" smtClean="0">
                <a:solidFill>
                  <a:srgbClr val="009FB9"/>
                </a:solidFill>
                <a:latin typeface="+mj-ea"/>
                <a:ea typeface="+mj-ea"/>
              </a:rPr>
              <a:t>课 堂 小 结</a:t>
            </a:r>
            <a:endParaRPr lang="zh-CN" altLang="en-US" sz="3600" b="1" dirty="0">
              <a:solidFill>
                <a:srgbClr val="009FB9"/>
              </a:solidFill>
              <a:latin typeface="+mj-ea"/>
              <a:ea typeface="+mj-ea"/>
            </a:endParaRPr>
          </a:p>
        </p:txBody>
      </p: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592026" y="882728"/>
            <a:ext cx="8763000" cy="2678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indent="457200" eaLnBrk="1" hangingPunct="1">
              <a:lnSpc>
                <a:spcPct val="130000"/>
              </a:lnSpc>
              <a:spcBef>
                <a:spcPts val="0"/>
              </a:spcBef>
              <a:buFontTx/>
              <a:buNone/>
            </a:pPr>
            <a:r>
              <a:rPr lang="zh-CN" altLang="en-US" b="1" dirty="0" smtClean="0">
                <a:latin typeface="宋体" panose="02010600030101010101" pitchFamily="2" charset="-122"/>
              </a:rPr>
              <a:t>１</a:t>
            </a:r>
            <a:r>
              <a:rPr lang="en-US" altLang="zh-CN" b="1" dirty="0" smtClean="0">
                <a:latin typeface="宋体" panose="02010600030101010101" pitchFamily="2" charset="-122"/>
              </a:rPr>
              <a:t>.</a:t>
            </a:r>
            <a:r>
              <a:rPr lang="zh-CN" altLang="en-US" b="1" dirty="0">
                <a:latin typeface="宋体" panose="02010600030101010101" pitchFamily="2" charset="-122"/>
              </a:rPr>
              <a:t>跳伞表演时，甲、乙两个跳伞员手拉手从飞机上一起跳下，在下降时，如果以飞机为参照物，他们是</a:t>
            </a:r>
            <a:r>
              <a:rPr lang="en-US" altLang="zh-CN" b="1" dirty="0">
                <a:latin typeface="宋体" panose="02010600030101010101" pitchFamily="2" charset="-122"/>
              </a:rPr>
              <a:t>_______</a:t>
            </a:r>
            <a:r>
              <a:rPr lang="zh-CN" altLang="en-US" b="1" dirty="0" smtClean="0">
                <a:latin typeface="宋体" panose="02010600030101010101" pitchFamily="2" charset="-122"/>
              </a:rPr>
              <a:t>的；以</a:t>
            </a:r>
            <a:r>
              <a:rPr lang="zh-CN" altLang="en-US" b="1" dirty="0">
                <a:latin typeface="宋体" panose="02010600030101010101" pitchFamily="2" charset="-122"/>
              </a:rPr>
              <a:t>地面为参照物，甲</a:t>
            </a:r>
            <a:r>
              <a:rPr lang="zh-CN" altLang="en-US" b="1" dirty="0" smtClean="0">
                <a:latin typeface="宋体" panose="02010600030101010101" pitchFamily="2" charset="-122"/>
              </a:rPr>
              <a:t>运动员是</a:t>
            </a:r>
            <a:r>
              <a:rPr lang="en-US" altLang="zh-CN" b="1" dirty="0" smtClean="0">
                <a:latin typeface="宋体" panose="02010600030101010101" pitchFamily="2" charset="-122"/>
              </a:rPr>
              <a:t>_______</a:t>
            </a:r>
            <a:r>
              <a:rPr lang="zh-CN" altLang="en-US" b="1" dirty="0" smtClean="0">
                <a:latin typeface="宋体" panose="02010600030101010101" pitchFamily="2" charset="-122"/>
              </a:rPr>
              <a:t>的；以</a:t>
            </a:r>
            <a:r>
              <a:rPr lang="zh-CN" altLang="en-US" b="1" dirty="0">
                <a:latin typeface="宋体" panose="02010600030101010101" pitchFamily="2" charset="-122"/>
              </a:rPr>
              <a:t>乙运动员为参照物，甲运动员是</a:t>
            </a:r>
            <a:r>
              <a:rPr lang="en-US" altLang="zh-CN" b="1" dirty="0">
                <a:latin typeface="宋体" panose="02010600030101010101" pitchFamily="2" charset="-122"/>
              </a:rPr>
              <a:t>_______</a:t>
            </a:r>
            <a:r>
              <a:rPr lang="zh-CN" altLang="en-US" b="1" dirty="0">
                <a:latin typeface="宋体" panose="02010600030101010101" pitchFamily="2" charset="-122"/>
              </a:rPr>
              <a:t>的。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901270" y="1913530"/>
            <a:ext cx="1219200" cy="573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ts val="0"/>
              </a:spcBef>
            </a:pPr>
            <a:r>
              <a:rPr kumimoji="1" lang="zh-CN" altLang="en-US" sz="2800" b="1">
                <a:solidFill>
                  <a:srgbClr val="FF3300"/>
                </a:solidFill>
                <a:latin typeface="宋体" panose="02010600030101010101" pitchFamily="2" charset="-122"/>
              </a:rPr>
              <a:t>运动</a:t>
            </a: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6246045" y="2500351"/>
            <a:ext cx="1219200" cy="573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ts val="0"/>
              </a:spcBef>
            </a:pPr>
            <a:r>
              <a:rPr kumimoji="1" lang="zh-CN" altLang="en-US" sz="2800" b="1">
                <a:solidFill>
                  <a:srgbClr val="FF3300"/>
                </a:solidFill>
                <a:latin typeface="宋体" panose="02010600030101010101" pitchFamily="2" charset="-122"/>
              </a:rPr>
              <a:t>静止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3994693" y="3232826"/>
            <a:ext cx="5549373" cy="301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indent="539750" eaLnBrk="1" hangingPunct="1">
              <a:lnSpc>
                <a:spcPct val="130000"/>
              </a:lnSpc>
              <a:spcBef>
                <a:spcPts val="0"/>
              </a:spcBef>
              <a:buFontTx/>
              <a:buNone/>
            </a:pPr>
            <a:r>
              <a:rPr lang="zh-CN" altLang="en-US" b="1" dirty="0" smtClean="0">
                <a:latin typeface="宋体" panose="02010600030101010101" pitchFamily="2" charset="-122"/>
              </a:rPr>
              <a:t>２</a:t>
            </a:r>
            <a:r>
              <a:rPr lang="en-US" altLang="zh-CN" b="1" dirty="0" smtClean="0">
                <a:latin typeface="宋体" panose="02010600030101010101" pitchFamily="2" charset="-122"/>
              </a:rPr>
              <a:t>.</a:t>
            </a:r>
            <a:r>
              <a:rPr lang="zh-CN" altLang="en-US" b="1" dirty="0">
                <a:latin typeface="宋体" panose="02010600030101010101" pitchFamily="2" charset="-122"/>
              </a:rPr>
              <a:t>小船在河里顺流而下，船</a:t>
            </a:r>
            <a:r>
              <a:rPr lang="zh-CN" altLang="en-US" b="1" dirty="0" smtClean="0">
                <a:latin typeface="宋体" panose="02010600030101010101" pitchFamily="2" charset="-122"/>
              </a:rPr>
              <a:t>上站着</a:t>
            </a:r>
            <a:r>
              <a:rPr lang="zh-CN" altLang="en-US" b="1" dirty="0">
                <a:latin typeface="宋体" panose="02010600030101010101" pitchFamily="2" charset="-122"/>
              </a:rPr>
              <a:t>一个人</a:t>
            </a:r>
            <a:r>
              <a:rPr lang="zh-CN" altLang="en-US" b="1" dirty="0" smtClean="0">
                <a:latin typeface="宋体" panose="02010600030101010101" pitchFamily="2" charset="-122"/>
              </a:rPr>
              <a:t>，河</a:t>
            </a:r>
            <a:r>
              <a:rPr lang="zh-CN" altLang="en-US" b="1" dirty="0">
                <a:latin typeface="宋体" panose="02010600030101010101" pitchFamily="2" charset="-122"/>
              </a:rPr>
              <a:t>岸上有树。相对于树来说，人是</a:t>
            </a:r>
            <a:r>
              <a:rPr lang="en-US" altLang="zh-CN" b="1" dirty="0">
                <a:latin typeface="宋体" panose="02010600030101010101" pitchFamily="2" charset="-122"/>
              </a:rPr>
              <a:t>_______</a:t>
            </a:r>
            <a:r>
              <a:rPr lang="zh-CN" altLang="en-US" b="1" dirty="0">
                <a:latin typeface="宋体" panose="02010600030101010101" pitchFamily="2" charset="-122"/>
              </a:rPr>
              <a:t>的，</a:t>
            </a:r>
            <a:r>
              <a:rPr lang="zh-CN" altLang="en-US" b="1" dirty="0" smtClean="0">
                <a:latin typeface="宋体" panose="02010600030101010101" pitchFamily="2" charset="-122"/>
              </a:rPr>
              <a:t>小船</a:t>
            </a:r>
            <a:r>
              <a:rPr lang="zh-CN" altLang="en-US" b="1" dirty="0">
                <a:latin typeface="宋体" panose="02010600030101010101" pitchFamily="2" charset="-122"/>
              </a:rPr>
              <a:t>是</a:t>
            </a:r>
            <a:r>
              <a:rPr lang="en-US" altLang="zh-CN" b="1" dirty="0">
                <a:latin typeface="宋体" panose="02010600030101010101" pitchFamily="2" charset="-122"/>
              </a:rPr>
              <a:t>_______</a:t>
            </a:r>
            <a:r>
              <a:rPr lang="zh-CN" altLang="en-US" b="1" dirty="0">
                <a:latin typeface="宋体" panose="02010600030101010101" pitchFamily="2" charset="-122"/>
              </a:rPr>
              <a:t>的。相对于船来说，人是</a:t>
            </a:r>
            <a:r>
              <a:rPr lang="en-US" altLang="zh-CN" b="1" dirty="0" smtClean="0">
                <a:latin typeface="宋体" panose="02010600030101010101" pitchFamily="2" charset="-122"/>
              </a:rPr>
              <a:t>_______</a:t>
            </a:r>
            <a:r>
              <a:rPr lang="zh-CN" altLang="en-US" b="1" dirty="0" smtClean="0">
                <a:latin typeface="宋体" panose="02010600030101010101" pitchFamily="2" charset="-122"/>
              </a:rPr>
              <a:t>的</a:t>
            </a:r>
            <a:r>
              <a:rPr lang="zh-CN" altLang="en-US" b="1" dirty="0">
                <a:latin typeface="宋体" panose="02010600030101010101" pitchFamily="2" charset="-122"/>
              </a:rPr>
              <a:t>，树是</a:t>
            </a:r>
            <a:r>
              <a:rPr lang="en-US" altLang="zh-CN" b="1" dirty="0">
                <a:latin typeface="宋体" panose="02010600030101010101" pitchFamily="2" charset="-122"/>
              </a:rPr>
              <a:t>_______</a:t>
            </a:r>
            <a:r>
              <a:rPr lang="zh-CN" altLang="en-US" b="1" dirty="0">
                <a:latin typeface="宋体" panose="02010600030101010101" pitchFamily="2" charset="-122"/>
              </a:rPr>
              <a:t>的。</a:t>
            </a:r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7436953" y="1945558"/>
            <a:ext cx="906017" cy="573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ts val="0"/>
              </a:spcBef>
            </a:pPr>
            <a:r>
              <a:rPr kumimoji="1" lang="zh-CN" altLang="en-US" sz="2800" b="1" dirty="0">
                <a:solidFill>
                  <a:srgbClr val="FF3300"/>
                </a:solidFill>
                <a:latin typeface="宋体" panose="02010600030101010101" pitchFamily="2" charset="-122"/>
              </a:rPr>
              <a:t>运动</a:t>
            </a: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6430426" y="4273819"/>
            <a:ext cx="906017" cy="573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ts val="0"/>
              </a:spcBef>
            </a:pPr>
            <a:r>
              <a:rPr kumimoji="1" lang="zh-CN" altLang="en-US" sz="2800" b="1">
                <a:solidFill>
                  <a:srgbClr val="FF3300"/>
                </a:solidFill>
                <a:latin typeface="宋体" panose="02010600030101010101" pitchFamily="2" charset="-122"/>
              </a:rPr>
              <a:t>运动</a:t>
            </a:r>
          </a:p>
        </p:txBody>
      </p:sp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4338946" y="5402121"/>
            <a:ext cx="906017" cy="573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ts val="0"/>
              </a:spcBef>
            </a:pPr>
            <a:r>
              <a:rPr kumimoji="1" lang="zh-CN" altLang="en-US" sz="2800" b="1">
                <a:solidFill>
                  <a:srgbClr val="FF3300"/>
                </a:solidFill>
                <a:latin typeface="宋体" panose="02010600030101010101" pitchFamily="2" charset="-122"/>
              </a:rPr>
              <a:t>静止</a:t>
            </a:r>
          </a:p>
        </p:txBody>
      </p:sp>
      <p:sp>
        <p:nvSpPr>
          <p:cNvPr id="19" name="Rectangle 11"/>
          <p:cNvSpPr>
            <a:spLocks noChangeArrowheads="1"/>
          </p:cNvSpPr>
          <p:nvPr/>
        </p:nvSpPr>
        <p:spPr bwMode="auto">
          <a:xfrm>
            <a:off x="4248028" y="4828229"/>
            <a:ext cx="906017" cy="573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ts val="0"/>
              </a:spcBef>
            </a:pPr>
            <a:r>
              <a:rPr kumimoji="1" lang="zh-CN" altLang="en-US" sz="2800" b="1">
                <a:solidFill>
                  <a:srgbClr val="FF3300"/>
                </a:solidFill>
                <a:latin typeface="宋体" panose="02010600030101010101" pitchFamily="2" charset="-122"/>
              </a:rPr>
              <a:t>运动</a:t>
            </a:r>
          </a:p>
        </p:txBody>
      </p:sp>
      <p:sp>
        <p:nvSpPr>
          <p:cNvPr id="20" name="Rectangle 11"/>
          <p:cNvSpPr>
            <a:spLocks noChangeArrowheads="1"/>
          </p:cNvSpPr>
          <p:nvPr/>
        </p:nvSpPr>
        <p:spPr bwMode="auto">
          <a:xfrm>
            <a:off x="6998056" y="5401271"/>
            <a:ext cx="906017" cy="573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ts val="0"/>
              </a:spcBef>
            </a:pPr>
            <a:r>
              <a:rPr kumimoji="1" lang="zh-CN" altLang="en-US" sz="2800" b="1">
                <a:solidFill>
                  <a:srgbClr val="FF3300"/>
                </a:solidFill>
                <a:latin typeface="宋体" panose="02010600030101010101" pitchFamily="2" charset="-122"/>
              </a:rPr>
              <a:t>运动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928" t="25371" r="5082" b="6775"/>
          <a:stretch>
            <a:fillRect/>
          </a:stretch>
        </p:blipFill>
        <p:spPr>
          <a:xfrm>
            <a:off x="535578" y="3279217"/>
            <a:ext cx="3465294" cy="2747987"/>
          </a:xfrm>
          <a:prstGeom prst="rect">
            <a:avLst/>
          </a:prstGeom>
        </p:spPr>
      </p:pic>
      <p:pic>
        <p:nvPicPr>
          <p:cNvPr id="22" name="Picture 21" descr="________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25770" y="3279217"/>
            <a:ext cx="1847850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WordArt 17"/>
          <p:cNvSpPr>
            <a:spLocks noChangeArrowheads="1" noChangeShapeType="1" noTextEdit="1"/>
          </p:cNvSpPr>
          <p:nvPr/>
        </p:nvSpPr>
        <p:spPr bwMode="auto">
          <a:xfrm>
            <a:off x="9900391" y="1776235"/>
            <a:ext cx="1928813" cy="78581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49690"/>
              </a:avLst>
            </a:prstTxWarp>
          </a:bodyPr>
          <a:lstStyle/>
          <a:p>
            <a:pPr algn="ctr"/>
            <a:r>
              <a:rPr lang="zh-CN" altLang="en-US" sz="3600" kern="10">
                <a:ln w="9525">
                  <a:solidFill>
                    <a:srgbClr val="CC99FF"/>
                  </a:solidFill>
                  <a:rou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+mn-ea"/>
                <a:ea typeface="+mn-ea"/>
                <a:cs typeface="+mn-ea"/>
              </a:rPr>
              <a:t>你能做吗？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402739" y="-4225"/>
            <a:ext cx="3346936" cy="1003300"/>
            <a:chOff x="402739" y="21978"/>
            <a:chExt cx="3346936" cy="1003300"/>
          </a:xfrm>
        </p:grpSpPr>
        <p:cxnSp>
          <p:nvCxnSpPr>
            <p:cNvPr id="24" name="直接连接符 23"/>
            <p:cNvCxnSpPr/>
            <p:nvPr/>
          </p:nvCxnSpPr>
          <p:spPr bwMode="auto">
            <a:xfrm>
              <a:off x="736656" y="860108"/>
              <a:ext cx="3013019" cy="0"/>
            </a:xfrm>
            <a:prstGeom prst="line">
              <a:avLst/>
            </a:prstGeom>
            <a:ln>
              <a:solidFill>
                <a:srgbClr val="009FB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25" name="图片 24" descr="标题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2739" y="21978"/>
              <a:ext cx="1003300" cy="1003300"/>
            </a:xfrm>
            <a:prstGeom prst="rect">
              <a:avLst/>
            </a:prstGeom>
          </p:spPr>
        </p:pic>
      </p:grpSp>
      <p:sp>
        <p:nvSpPr>
          <p:cNvPr id="26" name="TextBox 2"/>
          <p:cNvSpPr txBox="1"/>
          <p:nvPr/>
        </p:nvSpPr>
        <p:spPr bwMode="auto">
          <a:xfrm>
            <a:off x="1232483" y="227194"/>
            <a:ext cx="27085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dirty="0" smtClean="0">
                <a:solidFill>
                  <a:srgbClr val="009FB9"/>
                </a:solidFill>
                <a:latin typeface="+mj-ea"/>
                <a:ea typeface="+mj-ea"/>
              </a:rPr>
              <a:t>课 堂 检 测</a:t>
            </a:r>
            <a:endParaRPr lang="zh-CN" altLang="en-US" sz="3600" b="1" dirty="0">
              <a:solidFill>
                <a:srgbClr val="009FB9"/>
              </a:solidFill>
              <a:latin typeface="+mj-ea"/>
              <a:ea typeface="+mj-ea"/>
            </a:endParaRPr>
          </a:p>
        </p:txBody>
      </p: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  <p:bldP spid="11" grpId="0" autoUpdateAnimBg="0"/>
      <p:bldP spid="15" grpId="0" autoUpdateAnimBg="0"/>
      <p:bldP spid="17" grpId="0" autoUpdateAnimBg="0"/>
      <p:bldP spid="18" grpId="0" autoUpdateAnimBg="0"/>
      <p:bldP spid="19" grpId="0" autoUpdateAnimBg="0"/>
      <p:bldP spid="20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710087" y="1012413"/>
            <a:ext cx="8464379" cy="4603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457200">
              <a:lnSpc>
                <a:spcPct val="130000"/>
              </a:lnSpc>
              <a:spcBef>
                <a:spcPts val="0"/>
              </a:spcBef>
              <a:buFontTx/>
              <a:buNone/>
            </a:pP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３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甲、乙、丙三架观光电梯，甲中乘客看一高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楼在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向下运动，乙中乘客看甲在向下运动，丙中乘客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看甲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、乙都在向上运动，则这三架电梯相对地面的运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动情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况可能是 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 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）</a:t>
            </a:r>
            <a:endParaRPr lang="en-US" altLang="zh-CN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30000"/>
              </a:lnSpc>
              <a:spcBef>
                <a:spcPts val="0"/>
              </a:spcBef>
              <a:buFontTx/>
              <a:buNone/>
            </a:pP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甲向上，乙向下，丙不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动</a:t>
            </a:r>
            <a:endParaRPr lang="en-US" altLang="zh-CN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30000"/>
              </a:lnSpc>
              <a:spcBef>
                <a:spcPts val="0"/>
              </a:spcBef>
              <a:buFontTx/>
              <a:buNone/>
            </a:pP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甲向上，乙向上，丙不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动</a:t>
            </a:r>
            <a:endParaRPr lang="en-US" altLang="zh-CN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30000"/>
              </a:lnSpc>
              <a:spcBef>
                <a:spcPts val="0"/>
              </a:spcBef>
              <a:buFontTx/>
              <a:buNone/>
            </a:pP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甲向上，乙向上，丙向下</a:t>
            </a:r>
          </a:p>
          <a:p>
            <a:pPr marL="0" indent="457200">
              <a:lnSpc>
                <a:spcPct val="130000"/>
              </a:lnSpc>
              <a:spcBef>
                <a:spcPts val="0"/>
              </a:spcBef>
              <a:buFontTx/>
              <a:buNone/>
            </a:pP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甲、乙、丙都向上，但甲、乙比丙慢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2515171" y="2663245"/>
            <a:ext cx="1292319" cy="596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indent="457200">
              <a:lnSpc>
                <a:spcPct val="130000"/>
              </a:lnSpc>
              <a:spcBef>
                <a:spcPts val="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BC</a:t>
            </a:r>
          </a:p>
        </p:txBody>
      </p:sp>
      <p:pic>
        <p:nvPicPr>
          <p:cNvPr id="12" name="Picture 21" descr="________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25770" y="3279217"/>
            <a:ext cx="1847850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WordArt 17"/>
          <p:cNvSpPr>
            <a:spLocks noChangeArrowheads="1" noChangeShapeType="1" noTextEdit="1"/>
          </p:cNvSpPr>
          <p:nvPr/>
        </p:nvSpPr>
        <p:spPr bwMode="auto">
          <a:xfrm>
            <a:off x="9900391" y="1776235"/>
            <a:ext cx="1928813" cy="78581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49690"/>
              </a:avLst>
            </a:prstTxWarp>
          </a:bodyPr>
          <a:lstStyle/>
          <a:p>
            <a:pPr algn="ctr"/>
            <a:r>
              <a:rPr lang="zh-CN" altLang="en-US" sz="3600" kern="10">
                <a:ln w="9525">
                  <a:solidFill>
                    <a:srgbClr val="CC99FF"/>
                  </a:solidFill>
                  <a:rou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+mn-ea"/>
                <a:ea typeface="+mn-ea"/>
                <a:cs typeface="+mn-ea"/>
              </a:rPr>
              <a:t>你能做吗？</a:t>
            </a:r>
          </a:p>
        </p:txBody>
      </p: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41990"/>
          <p:cNvSpPr>
            <a:spLocks noChangeArrowheads="1"/>
          </p:cNvSpPr>
          <p:nvPr/>
        </p:nvSpPr>
        <p:spPr bwMode="auto">
          <a:xfrm>
            <a:off x="510187" y="893470"/>
            <a:ext cx="10597940" cy="552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>
              <a:lnSpc>
                <a:spcPct val="140000"/>
              </a:lnSpc>
            </a:pP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甲乙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两人并肩向前走，如果以乙作参照物，甲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  <a:r>
              <a:rPr lang="zh-CN" alt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zh-CN" alt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zh-CN" alt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的，路旁的树木是</a:t>
            </a:r>
            <a:r>
              <a:rPr lang="zh-CN" alt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的，如果以地面作参照物甲是</a:t>
            </a:r>
            <a:r>
              <a:rPr lang="zh-CN" alt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zh-CN" alt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的。</a:t>
            </a:r>
          </a:p>
          <a:p>
            <a:pPr indent="457200" eaLnBrk="0" hangingPunct="0">
              <a:lnSpc>
                <a:spcPct val="140000"/>
              </a:lnSpc>
            </a:pP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如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图所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示，受油机与大型加油机在空中以同样的速度向同一方向飞行，下列说法中，正确的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是（       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</a:p>
          <a:p>
            <a:pPr indent="457200" eaLnBrk="0" hangingPunct="0">
              <a:lnSpc>
                <a:spcPct val="140000"/>
              </a:lnSpc>
            </a:pP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选地面参照物，受油机是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静止的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eaLnBrk="0" hangingPunct="0">
              <a:lnSpc>
                <a:spcPct val="140000"/>
              </a:lnSpc>
            </a:pP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选受油机为参照物，加油机是静止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endParaRPr lang="en-US" altLang="zh-CN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eaLnBrk="0" hangingPunct="0">
              <a:lnSpc>
                <a:spcPct val="140000"/>
              </a:lnSpc>
            </a:pP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选加油机为参照物，受油机是运动的</a:t>
            </a:r>
          </a:p>
          <a:p>
            <a:pPr indent="457200" eaLnBrk="0" hangingPunct="0">
              <a:lnSpc>
                <a:spcPct val="140000"/>
              </a:lnSpc>
            </a:pP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选地面为参照物，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加油机是静止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 </a:t>
            </a:r>
          </a:p>
          <a:p>
            <a:pPr indent="457200" eaLnBrk="0" hangingPunct="0">
              <a:lnSpc>
                <a:spcPct val="140000"/>
              </a:lnSpc>
            </a:pP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图片 41989"/>
          <p:cNvPicPr>
            <a:picLocks noChangeAspect="1" noChangeArrowheads="1"/>
          </p:cNvPicPr>
          <p:nvPr/>
        </p:nvPicPr>
        <p:blipFill rotWithShape="1">
          <a:blip r:embed="rId4">
            <a:lum bright="-36000" contras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754" r="9761" b="21253"/>
          <a:stretch>
            <a:fillRect/>
          </a:stretch>
        </p:blipFill>
        <p:spPr bwMode="auto">
          <a:xfrm>
            <a:off x="7337425" y="3203375"/>
            <a:ext cx="3730719" cy="2374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9075286" y="905246"/>
            <a:ext cx="1292319" cy="59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静止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2923099" y="1497459"/>
            <a:ext cx="1292319" cy="59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运动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8556624" y="1519025"/>
            <a:ext cx="1292319" cy="59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运动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6046656" y="2696894"/>
            <a:ext cx="1292319" cy="59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7" grpId="0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767654" y="1021783"/>
            <a:ext cx="6569771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zh-CN" sz="32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6</a:t>
            </a:r>
            <a:r>
              <a:rPr lang="zh-CN" altLang="en-US" sz="32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．请你找出题</a:t>
            </a:r>
            <a:r>
              <a:rPr lang="zh-CN" alt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中所选的参照</a:t>
            </a:r>
            <a:r>
              <a:rPr lang="zh-CN" altLang="en-US" sz="32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物。</a:t>
            </a:r>
            <a:endParaRPr lang="zh-CN" altLang="en-US" sz="3200" b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53193" y="1715764"/>
            <a:ext cx="8418280" cy="3711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indent="457200" eaLnBrk="1" hangingPunct="1">
              <a:lnSpc>
                <a:spcPct val="140000"/>
              </a:lnSpc>
              <a:spcBef>
                <a:spcPts val="0"/>
              </a:spcBef>
              <a:buNone/>
            </a:pPr>
            <a:r>
              <a:rPr lang="zh-CN" altLang="en-US" sz="2800" b="1" smtClean="0">
                <a:latin typeface="宋体" panose="02010600030101010101" pitchFamily="2" charset="-122"/>
              </a:rPr>
              <a:t>（</a:t>
            </a:r>
            <a:r>
              <a:rPr lang="en-US" altLang="zh-CN" sz="2800" b="1">
                <a:latin typeface="宋体" panose="02010600030101010101" pitchFamily="2" charset="-122"/>
              </a:rPr>
              <a:t>1</a:t>
            </a:r>
            <a:r>
              <a:rPr lang="zh-CN" altLang="en-US" sz="2800" b="1" smtClean="0">
                <a:latin typeface="宋体" panose="02010600030101010101" pitchFamily="2" charset="-122"/>
              </a:rPr>
              <a:t>）“</a:t>
            </a:r>
            <a:r>
              <a:rPr lang="zh-CN" altLang="en-US" sz="2800" b="1">
                <a:latin typeface="宋体" panose="02010600030101010101" pitchFamily="2" charset="-122"/>
              </a:rPr>
              <a:t>太阳东升西落”，太</a:t>
            </a:r>
            <a:r>
              <a:rPr lang="zh-CN" altLang="en-US" sz="2800" b="1" smtClean="0">
                <a:latin typeface="宋体" panose="02010600030101010101" pitchFamily="2" charset="-122"/>
              </a:rPr>
              <a:t>阳运</a:t>
            </a:r>
            <a:r>
              <a:rPr lang="zh-CN" altLang="en-US" sz="2800" b="1">
                <a:latin typeface="宋体" panose="02010600030101010101" pitchFamily="2" charset="-122"/>
              </a:rPr>
              <a:t>动以</a:t>
            </a:r>
            <a:r>
              <a:rPr lang="en-US" altLang="zh-CN" sz="2800" b="1" smtClean="0">
                <a:latin typeface="宋体" panose="02010600030101010101" pitchFamily="2" charset="-122"/>
              </a:rPr>
              <a:t>_________</a:t>
            </a:r>
            <a:r>
              <a:rPr lang="zh-CN" altLang="en-US" sz="2800" b="1" smtClean="0">
                <a:latin typeface="宋体" panose="02010600030101010101" pitchFamily="2" charset="-122"/>
              </a:rPr>
              <a:t>为</a:t>
            </a:r>
            <a:r>
              <a:rPr lang="zh-CN" altLang="en-US" sz="2800" b="1">
                <a:latin typeface="宋体" panose="02010600030101010101" pitchFamily="2" charset="-122"/>
              </a:rPr>
              <a:t>参照</a:t>
            </a:r>
            <a:r>
              <a:rPr lang="zh-CN" altLang="en-US" sz="2800" b="1" smtClean="0">
                <a:latin typeface="宋体" panose="02010600030101010101" pitchFamily="2" charset="-122"/>
              </a:rPr>
              <a:t>物；</a:t>
            </a:r>
            <a:endParaRPr lang="en-US" altLang="zh-CN" sz="2800" b="1" smtClean="0">
              <a:latin typeface="宋体" panose="02010600030101010101" pitchFamily="2" charset="-122"/>
            </a:endParaRPr>
          </a:p>
          <a:p>
            <a:pPr indent="457200" eaLnBrk="1" hangingPunct="1">
              <a:lnSpc>
                <a:spcPct val="140000"/>
              </a:lnSpc>
              <a:spcBef>
                <a:spcPts val="0"/>
              </a:spcBef>
              <a:buNone/>
            </a:pPr>
            <a:r>
              <a:rPr lang="zh-CN" altLang="en-US" sz="2800" b="1">
                <a:latin typeface="Times New Roman" panose="02020603050405020304" pitchFamily="18" charset="0"/>
              </a:rPr>
              <a:t>（</a:t>
            </a:r>
            <a:r>
              <a:rPr lang="en-US" altLang="zh-CN" sz="2800" b="1">
                <a:latin typeface="Times New Roman" panose="02020603050405020304" pitchFamily="18" charset="0"/>
              </a:rPr>
              <a:t>2</a:t>
            </a:r>
            <a:r>
              <a:rPr lang="zh-CN" altLang="en-US" sz="2800" b="1" smtClean="0">
                <a:latin typeface="Times New Roman" panose="02020603050405020304" pitchFamily="18" charset="0"/>
              </a:rPr>
              <a:t>）“</a:t>
            </a:r>
            <a:r>
              <a:rPr lang="zh-CN" altLang="en-US" sz="2800" b="1">
                <a:latin typeface="Times New Roman" panose="02020603050405020304" pitchFamily="18" charset="0"/>
              </a:rPr>
              <a:t>月亮穿过云层”，月</a:t>
            </a:r>
            <a:r>
              <a:rPr lang="zh-CN" altLang="en-US" sz="2800" b="1" smtClean="0">
                <a:latin typeface="Times New Roman" panose="02020603050405020304" pitchFamily="18" charset="0"/>
              </a:rPr>
              <a:t>亮运</a:t>
            </a:r>
            <a:r>
              <a:rPr lang="zh-CN" altLang="en-US" sz="2800" b="1">
                <a:latin typeface="Times New Roman" panose="02020603050405020304" pitchFamily="18" charset="0"/>
              </a:rPr>
              <a:t>动以</a:t>
            </a:r>
            <a:r>
              <a:rPr lang="en-US" altLang="zh-CN" sz="2800" b="1">
                <a:latin typeface="Times New Roman" panose="02020603050405020304" pitchFamily="18" charset="0"/>
              </a:rPr>
              <a:t>_________</a:t>
            </a:r>
            <a:r>
              <a:rPr lang="zh-CN" altLang="en-US" sz="2800" b="1">
                <a:latin typeface="Times New Roman" panose="02020603050405020304" pitchFamily="18" charset="0"/>
              </a:rPr>
              <a:t>为参照</a:t>
            </a:r>
            <a:r>
              <a:rPr lang="zh-CN" altLang="en-US" sz="2800" b="1" smtClean="0">
                <a:latin typeface="Times New Roman" panose="02020603050405020304" pitchFamily="18" charset="0"/>
              </a:rPr>
              <a:t>物；</a:t>
            </a:r>
            <a:endParaRPr lang="zh-CN" altLang="en-US" sz="2800" b="1">
              <a:latin typeface="Times New Roman" panose="02020603050405020304" pitchFamily="18" charset="0"/>
            </a:endParaRPr>
          </a:p>
          <a:p>
            <a:pPr indent="457200" eaLnBrk="1" hangingPunct="1">
              <a:lnSpc>
                <a:spcPct val="140000"/>
              </a:lnSpc>
              <a:spcBef>
                <a:spcPts val="0"/>
              </a:spcBef>
              <a:buNone/>
            </a:pPr>
            <a:r>
              <a:rPr kumimoji="0" lang="zh-CN" altLang="en-US" sz="2800" b="1">
                <a:latin typeface="Times New Roman" panose="02020603050405020304" pitchFamily="18" charset="0"/>
              </a:rPr>
              <a:t>（</a:t>
            </a:r>
            <a:r>
              <a:rPr kumimoji="0" lang="en-US" altLang="zh-CN" sz="2800" b="1">
                <a:latin typeface="Times New Roman" panose="02020603050405020304" pitchFamily="18" charset="0"/>
              </a:rPr>
              <a:t>3</a:t>
            </a:r>
            <a:r>
              <a:rPr kumimoji="0" lang="zh-CN" altLang="en-US" sz="2800" b="1">
                <a:latin typeface="Times New Roman" panose="02020603050405020304" pitchFamily="18" charset="0"/>
              </a:rPr>
              <a:t>）乘客静坐在奔驰的列车中</a:t>
            </a:r>
            <a:r>
              <a:rPr kumimoji="0" lang="zh-CN" altLang="en-US" sz="2800" b="1" smtClean="0">
                <a:latin typeface="Times New Roman" panose="02020603050405020304" pitchFamily="18" charset="0"/>
              </a:rPr>
              <a:t>，</a:t>
            </a:r>
            <a:r>
              <a:rPr kumimoji="0" lang="zh-CN" altLang="en-US" sz="2800" b="1">
                <a:latin typeface="Times New Roman" panose="02020603050405020304" pitchFamily="18" charset="0"/>
              </a:rPr>
              <a:t>乘客静</a:t>
            </a:r>
            <a:r>
              <a:rPr kumimoji="0" lang="zh-CN" altLang="en-US" sz="2800" b="1" smtClean="0">
                <a:latin typeface="Times New Roman" panose="02020603050405020304" pitchFamily="18" charset="0"/>
              </a:rPr>
              <a:t>坐是</a:t>
            </a:r>
            <a:r>
              <a:rPr lang="zh-CN" altLang="en-US" sz="2800" b="1" smtClean="0">
                <a:latin typeface="Times New Roman" panose="02020603050405020304" pitchFamily="18" charset="0"/>
              </a:rPr>
              <a:t>以</a:t>
            </a:r>
            <a:r>
              <a:rPr lang="en-US" altLang="zh-CN" sz="2800" b="1">
                <a:latin typeface="Times New Roman" panose="02020603050405020304" pitchFamily="18" charset="0"/>
              </a:rPr>
              <a:t>________</a:t>
            </a:r>
            <a:r>
              <a:rPr lang="zh-CN" altLang="en-US" sz="2800" b="1">
                <a:latin typeface="Times New Roman" panose="02020603050405020304" pitchFamily="18" charset="0"/>
              </a:rPr>
              <a:t>为参照</a:t>
            </a:r>
            <a:r>
              <a:rPr lang="zh-CN" altLang="en-US" sz="2800" b="1" smtClean="0">
                <a:latin typeface="Times New Roman" panose="02020603050405020304" pitchFamily="18" charset="0"/>
              </a:rPr>
              <a:t>物；</a:t>
            </a:r>
            <a:endParaRPr lang="zh-CN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7337425" y="1790794"/>
            <a:ext cx="9366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FF"/>
                </a:solidFill>
                <a:latin typeface="Times New Roman" panose="02020603050405020304" pitchFamily="18" charset="0"/>
              </a:rPr>
              <a:t>地球</a:t>
            </a: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7535414" y="2969890"/>
            <a:ext cx="12446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FF"/>
                </a:solidFill>
                <a:latin typeface="Times New Roman" panose="02020603050405020304" pitchFamily="18" charset="0"/>
              </a:rPr>
              <a:t>云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1064937" y="4805516"/>
            <a:ext cx="107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 smtClean="0">
                <a:solidFill>
                  <a:srgbClr val="FF00FF"/>
                </a:solidFill>
                <a:latin typeface="Times New Roman" panose="02020603050405020304" pitchFamily="18" charset="0"/>
              </a:rPr>
              <a:t>列车</a:t>
            </a:r>
            <a:endParaRPr lang="zh-CN" altLang="en-US" sz="2800" b="1">
              <a:solidFill>
                <a:srgbClr val="FF00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9" name="Picture 21" descr="________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25770" y="3279217"/>
            <a:ext cx="1847850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WordArt 17"/>
          <p:cNvSpPr>
            <a:spLocks noChangeArrowheads="1" noChangeShapeType="1" noTextEdit="1"/>
          </p:cNvSpPr>
          <p:nvPr/>
        </p:nvSpPr>
        <p:spPr bwMode="auto">
          <a:xfrm>
            <a:off x="9900391" y="1776235"/>
            <a:ext cx="1928813" cy="78581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49690"/>
              </a:avLst>
            </a:prstTxWarp>
          </a:bodyPr>
          <a:lstStyle/>
          <a:p>
            <a:pPr algn="ctr"/>
            <a:r>
              <a:rPr lang="zh-CN" altLang="en-US" sz="3600" kern="10">
                <a:ln w="9525">
                  <a:solidFill>
                    <a:srgbClr val="CC99FF"/>
                  </a:solidFill>
                  <a:rou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+mn-ea"/>
                <a:ea typeface="+mn-ea"/>
                <a:cs typeface="+mn-ea"/>
              </a:rPr>
              <a:t>你能做吗？</a:t>
            </a:r>
          </a:p>
        </p:txBody>
      </p: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图片 93185" descr="图片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6437" y="1038007"/>
            <a:ext cx="8897245" cy="5185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文本框 93186"/>
          <p:cNvSpPr txBox="1">
            <a:spLocks noChangeArrowheads="1"/>
          </p:cNvSpPr>
          <p:nvPr/>
        </p:nvSpPr>
        <p:spPr bwMode="auto">
          <a:xfrm>
            <a:off x="2062303" y="1521044"/>
            <a:ext cx="7021016" cy="1710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>
              <a:lnSpc>
                <a:spcPct val="130000"/>
              </a:lnSpc>
              <a:spcBef>
                <a:spcPts val="0"/>
              </a:spcBef>
            </a:pPr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zh-C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李</a:t>
            </a: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白在</a:t>
            </a: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《</a:t>
            </a: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望天门山</a:t>
            </a: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》</a:t>
            </a: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写到“两岸</a:t>
            </a:r>
            <a:r>
              <a:rPr lang="zh-CN" altLang="en-US" sz="28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青山</a:t>
            </a: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相对出，</a:t>
            </a:r>
            <a:r>
              <a:rPr lang="zh-CN" altLang="en-US" sz="28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孤帆</a:t>
            </a: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一片日边来”这两名优美的诗句，分别是以什么为参照物的？</a:t>
            </a:r>
          </a:p>
        </p:txBody>
      </p:sp>
      <p:pic>
        <p:nvPicPr>
          <p:cNvPr id="51" name="Picture 21" descr="________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25770" y="3279217"/>
            <a:ext cx="1847850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WordArt 17"/>
          <p:cNvSpPr>
            <a:spLocks noChangeArrowheads="1" noChangeShapeType="1" noTextEdit="1"/>
          </p:cNvSpPr>
          <p:nvPr/>
        </p:nvSpPr>
        <p:spPr bwMode="auto">
          <a:xfrm>
            <a:off x="9900391" y="1776235"/>
            <a:ext cx="1928813" cy="78581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49690"/>
              </a:avLst>
            </a:prstTxWarp>
          </a:bodyPr>
          <a:lstStyle/>
          <a:p>
            <a:pPr algn="ctr"/>
            <a:r>
              <a:rPr lang="zh-CN" altLang="en-US" sz="3600" kern="10">
                <a:ln w="9525">
                  <a:solidFill>
                    <a:srgbClr val="CC99FF"/>
                  </a:solidFill>
                  <a:rou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+mn-ea"/>
                <a:ea typeface="+mn-ea"/>
                <a:cs typeface="+mn-ea"/>
              </a:rPr>
              <a:t>你能做吗？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5178173" y="3453132"/>
            <a:ext cx="31977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 smtClean="0">
                <a:solidFill>
                  <a:srgbClr val="009FB9"/>
                </a:solidFill>
                <a:latin typeface="Times New Roman" panose="02020603050405020304" pitchFamily="18" charset="0"/>
              </a:rPr>
              <a:t>答案：</a:t>
            </a:r>
            <a:r>
              <a:rPr lang="zh-CN" altLang="en-US" sz="2800" b="1" smtClean="0">
                <a:solidFill>
                  <a:srgbClr val="FF00FF"/>
                </a:solidFill>
                <a:latin typeface="Times New Roman" panose="02020603050405020304" pitchFamily="18" charset="0"/>
              </a:rPr>
              <a:t>帆船、太阳</a:t>
            </a:r>
            <a:endParaRPr lang="zh-CN" altLang="en-US" sz="2800" b="1">
              <a:solidFill>
                <a:srgbClr val="FF00FF"/>
              </a:solidFill>
              <a:latin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2465"/>
          <p:cNvSpPr txBox="1">
            <a:spLocks noChangeArrowheads="1"/>
          </p:cNvSpPr>
          <p:nvPr/>
        </p:nvSpPr>
        <p:spPr bwMode="auto">
          <a:xfrm>
            <a:off x="736656" y="1047360"/>
            <a:ext cx="8512175" cy="1212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1pPr>
            <a:lvl2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2pPr>
            <a:lvl3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3pPr>
            <a:lvl4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4pPr>
            <a:lvl5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5pPr>
            <a:lvl6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6pPr>
            <a:lvl7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7pPr>
            <a:lvl8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8pPr>
            <a:lvl9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9pPr>
          </a:lstStyle>
          <a:p>
            <a:pPr indent="457200">
              <a:lnSpc>
                <a:spcPct val="130000"/>
              </a:lnSpc>
            </a:pPr>
            <a:r>
              <a:rPr lang="en-US" altLang="zh-CN" sz="2800" b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8</a:t>
            </a:r>
            <a:r>
              <a:rPr lang="zh-CN" altLang="en-US" sz="2800" b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．观</a:t>
            </a:r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察图中的小旗，判断船相对岸上楼房的运动状态有哪几种可能？</a:t>
            </a:r>
          </a:p>
        </p:txBody>
      </p:sp>
      <p:sp>
        <p:nvSpPr>
          <p:cNvPr id="10" name="文本框 9"/>
          <p:cNvSpPr txBox="1">
            <a:spLocks noChangeArrowheads="1"/>
          </p:cNvSpPr>
          <p:nvPr/>
        </p:nvSpPr>
        <p:spPr bwMode="auto">
          <a:xfrm>
            <a:off x="1499558" y="2515509"/>
            <a:ext cx="2362200" cy="65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1pPr>
            <a:lvl2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2pPr>
            <a:lvl3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3pPr>
            <a:lvl4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4pPr>
            <a:lvl5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5pPr>
            <a:lvl6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6pPr>
            <a:lvl7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7pPr>
            <a:lvl8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8pPr>
            <a:lvl9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2800" b="1" dirty="0" smtClean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800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800" b="1" dirty="0" smtClean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）静止</a:t>
            </a:r>
            <a:endParaRPr lang="zh-CN" altLang="en-US" sz="2800" b="1" dirty="0">
              <a:solidFill>
                <a:srgbClr val="FF33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文本框 10"/>
          <p:cNvSpPr txBox="1">
            <a:spLocks noChangeArrowheads="1"/>
          </p:cNvSpPr>
          <p:nvPr/>
        </p:nvSpPr>
        <p:spPr bwMode="auto">
          <a:xfrm>
            <a:off x="1499558" y="4268109"/>
            <a:ext cx="2643597" cy="65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1pPr>
            <a:lvl2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2pPr>
            <a:lvl3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3pPr>
            <a:lvl4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4pPr>
            <a:lvl5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5pPr>
            <a:lvl6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6pPr>
            <a:lvl7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7pPr>
            <a:lvl8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8pPr>
            <a:lvl9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2800" b="1" dirty="0" smtClean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800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800" b="1" dirty="0" smtClean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）向右</a:t>
            </a:r>
            <a:r>
              <a:rPr lang="zh-CN" altLang="en-US" sz="2800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运动</a:t>
            </a:r>
          </a:p>
        </p:txBody>
      </p:sp>
      <p:sp>
        <p:nvSpPr>
          <p:cNvPr id="12" name="文本框 11"/>
          <p:cNvSpPr txBox="1">
            <a:spLocks noChangeArrowheads="1"/>
          </p:cNvSpPr>
          <p:nvPr/>
        </p:nvSpPr>
        <p:spPr bwMode="auto">
          <a:xfrm>
            <a:off x="1499558" y="3353709"/>
            <a:ext cx="3048000" cy="573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1pPr>
            <a:lvl2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2pPr>
            <a:lvl3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3pPr>
            <a:lvl4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4pPr>
            <a:lvl5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5pPr>
            <a:lvl6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6pPr>
            <a:lvl7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7pPr>
            <a:lvl8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8pPr>
            <a:lvl9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2800" b="1" dirty="0" smtClean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800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800" b="1" dirty="0" smtClean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）向左</a:t>
            </a:r>
            <a:r>
              <a:rPr lang="zh-CN" altLang="en-US" sz="2800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运动</a:t>
            </a:r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1216983" y="4904697"/>
            <a:ext cx="3070071" cy="573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1pPr>
            <a:lvl2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2pPr>
            <a:lvl3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3pPr>
            <a:lvl4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4pPr>
            <a:lvl5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5pPr>
            <a:lvl6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6pPr>
            <a:lvl7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7pPr>
            <a:lvl8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8pPr>
            <a:lvl9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2800" b="1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（船速小于风速）</a:t>
            </a:r>
          </a:p>
        </p:txBody>
      </p:sp>
      <p:grpSp>
        <p:nvGrpSpPr>
          <p:cNvPr id="17" name="组合 62471"/>
          <p:cNvGrpSpPr/>
          <p:nvPr/>
        </p:nvGrpSpPr>
        <p:grpSpPr bwMode="auto">
          <a:xfrm>
            <a:off x="5057555" y="2586831"/>
            <a:ext cx="3429000" cy="2971800"/>
            <a:chOff x="2976" y="672"/>
            <a:chExt cx="2160" cy="1872"/>
          </a:xfrm>
        </p:grpSpPr>
        <p:sp>
          <p:nvSpPr>
            <p:cNvPr id="18" name="直接连接符 62472"/>
            <p:cNvSpPr>
              <a:spLocks noChangeShapeType="1"/>
            </p:cNvSpPr>
            <p:nvPr/>
          </p:nvSpPr>
          <p:spPr bwMode="auto">
            <a:xfrm>
              <a:off x="4368" y="1632"/>
              <a:ext cx="768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lnSpc>
                  <a:spcPct val="130000"/>
                </a:lnSpc>
              </a:pPr>
              <a:endParaRPr lang="zh-CN" altLang="en-US" sz="2800">
                <a:latin typeface="宋体" panose="02010600030101010101" pitchFamily="2" charset="-122"/>
              </a:endParaRPr>
            </a:p>
          </p:txBody>
        </p:sp>
        <p:sp>
          <p:nvSpPr>
            <p:cNvPr id="19" name="直接连接符 62473"/>
            <p:cNvSpPr>
              <a:spLocks noChangeShapeType="1"/>
            </p:cNvSpPr>
            <p:nvPr/>
          </p:nvSpPr>
          <p:spPr bwMode="auto">
            <a:xfrm>
              <a:off x="4368" y="1632"/>
              <a:ext cx="0" cy="91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lnSpc>
                  <a:spcPct val="130000"/>
                </a:lnSpc>
              </a:pPr>
              <a:endParaRPr lang="zh-CN" altLang="en-US" sz="2800">
                <a:latin typeface="宋体" panose="02010600030101010101" pitchFamily="2" charset="-122"/>
              </a:endParaRPr>
            </a:p>
          </p:txBody>
        </p:sp>
        <p:sp>
          <p:nvSpPr>
            <p:cNvPr id="20" name="直接连接符 62474"/>
            <p:cNvSpPr>
              <a:spLocks noChangeShapeType="1"/>
            </p:cNvSpPr>
            <p:nvPr/>
          </p:nvSpPr>
          <p:spPr bwMode="auto">
            <a:xfrm>
              <a:off x="3024" y="2208"/>
              <a:ext cx="13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lnSpc>
                  <a:spcPct val="130000"/>
                </a:lnSpc>
              </a:pPr>
              <a:endParaRPr lang="zh-CN" altLang="en-US" sz="2800">
                <a:latin typeface="宋体" panose="02010600030101010101" pitchFamily="2" charset="-122"/>
              </a:endParaRPr>
            </a:p>
          </p:txBody>
        </p:sp>
        <p:sp>
          <p:nvSpPr>
            <p:cNvPr id="21" name="直接连接符 62475"/>
            <p:cNvSpPr>
              <a:spLocks noChangeShapeType="1"/>
            </p:cNvSpPr>
            <p:nvPr/>
          </p:nvSpPr>
          <p:spPr bwMode="auto">
            <a:xfrm>
              <a:off x="3168" y="2340"/>
              <a:ext cx="12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lnSpc>
                  <a:spcPct val="130000"/>
                </a:lnSpc>
              </a:pPr>
              <a:endParaRPr lang="zh-CN" altLang="en-US" sz="2800">
                <a:latin typeface="宋体" panose="02010600030101010101" pitchFamily="2" charset="-122"/>
              </a:endParaRPr>
            </a:p>
          </p:txBody>
        </p:sp>
        <p:sp>
          <p:nvSpPr>
            <p:cNvPr id="22" name="直接连接符 62476"/>
            <p:cNvSpPr>
              <a:spLocks noChangeShapeType="1"/>
            </p:cNvSpPr>
            <p:nvPr/>
          </p:nvSpPr>
          <p:spPr bwMode="auto">
            <a:xfrm>
              <a:off x="3024" y="2472"/>
              <a:ext cx="13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lnSpc>
                  <a:spcPct val="130000"/>
                </a:lnSpc>
              </a:pPr>
              <a:endParaRPr lang="zh-CN" altLang="en-US" sz="2800">
                <a:latin typeface="宋体" panose="02010600030101010101" pitchFamily="2" charset="-122"/>
              </a:endParaRPr>
            </a:p>
          </p:txBody>
        </p:sp>
        <p:sp>
          <p:nvSpPr>
            <p:cNvPr id="23" name="直接连接符 62477"/>
            <p:cNvSpPr>
              <a:spLocks noChangeShapeType="1"/>
            </p:cNvSpPr>
            <p:nvPr/>
          </p:nvSpPr>
          <p:spPr bwMode="auto">
            <a:xfrm>
              <a:off x="3168" y="2088"/>
              <a:ext cx="12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lnSpc>
                  <a:spcPct val="130000"/>
                </a:lnSpc>
              </a:pPr>
              <a:endParaRPr lang="zh-CN" altLang="en-US" sz="2800">
                <a:latin typeface="宋体" panose="02010600030101010101" pitchFamily="2" charset="-122"/>
              </a:endParaRPr>
            </a:p>
          </p:txBody>
        </p:sp>
        <p:sp>
          <p:nvSpPr>
            <p:cNvPr id="24" name="直接连接符 62478"/>
            <p:cNvSpPr>
              <a:spLocks noChangeShapeType="1"/>
            </p:cNvSpPr>
            <p:nvPr/>
          </p:nvSpPr>
          <p:spPr bwMode="auto">
            <a:xfrm>
              <a:off x="2976" y="1968"/>
              <a:ext cx="139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lnSpc>
                  <a:spcPct val="130000"/>
                </a:lnSpc>
              </a:pPr>
              <a:endParaRPr lang="zh-CN" altLang="en-US" sz="2800">
                <a:latin typeface="宋体" panose="02010600030101010101" pitchFamily="2" charset="-122"/>
              </a:endParaRPr>
            </a:p>
          </p:txBody>
        </p:sp>
        <p:grpSp>
          <p:nvGrpSpPr>
            <p:cNvPr id="25" name="组合 62479"/>
            <p:cNvGrpSpPr/>
            <p:nvPr/>
          </p:nvGrpSpPr>
          <p:grpSpPr bwMode="auto">
            <a:xfrm>
              <a:off x="4560" y="1152"/>
              <a:ext cx="336" cy="480"/>
              <a:chOff x="2256" y="1440"/>
              <a:chExt cx="336" cy="480"/>
            </a:xfrm>
          </p:grpSpPr>
          <p:sp>
            <p:nvSpPr>
              <p:cNvPr id="41" name="直接连接符 62480"/>
              <p:cNvSpPr>
                <a:spLocks noChangeShapeType="1"/>
              </p:cNvSpPr>
              <p:nvPr/>
            </p:nvSpPr>
            <p:spPr bwMode="auto">
              <a:xfrm>
                <a:off x="2256" y="1440"/>
                <a:ext cx="0" cy="48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lnSpc>
                    <a:spcPct val="130000"/>
                  </a:lnSpc>
                </a:pPr>
                <a:endParaRPr lang="zh-CN" altLang="en-US" sz="2800">
                  <a:latin typeface="宋体" panose="02010600030101010101" pitchFamily="2" charset="-122"/>
                </a:endParaRPr>
              </a:p>
            </p:txBody>
          </p:sp>
          <p:sp>
            <p:nvSpPr>
              <p:cNvPr id="42" name="直接连接符 62481"/>
              <p:cNvSpPr>
                <a:spLocks noChangeShapeType="1"/>
              </p:cNvSpPr>
              <p:nvPr/>
            </p:nvSpPr>
            <p:spPr bwMode="auto">
              <a:xfrm>
                <a:off x="2256" y="1440"/>
                <a:ext cx="33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lnSpc>
                    <a:spcPct val="130000"/>
                  </a:lnSpc>
                </a:pPr>
                <a:endParaRPr lang="zh-CN" altLang="en-US" sz="2800">
                  <a:latin typeface="宋体" panose="02010600030101010101" pitchFamily="2" charset="-122"/>
                </a:endParaRPr>
              </a:p>
            </p:txBody>
          </p:sp>
          <p:sp>
            <p:nvSpPr>
              <p:cNvPr id="43" name="直接连接符 62482"/>
              <p:cNvSpPr>
                <a:spLocks noChangeShapeType="1"/>
              </p:cNvSpPr>
              <p:nvPr/>
            </p:nvSpPr>
            <p:spPr bwMode="auto">
              <a:xfrm>
                <a:off x="2592" y="1440"/>
                <a:ext cx="0" cy="48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lnSpc>
                    <a:spcPct val="130000"/>
                  </a:lnSpc>
                </a:pPr>
                <a:endParaRPr lang="zh-CN" altLang="en-US" sz="2800">
                  <a:latin typeface="宋体" panose="02010600030101010101" pitchFamily="2" charset="-122"/>
                </a:endParaRPr>
              </a:p>
            </p:txBody>
          </p:sp>
          <p:sp>
            <p:nvSpPr>
              <p:cNvPr id="44" name="直接连接符 62483"/>
              <p:cNvSpPr>
                <a:spLocks noChangeShapeType="1"/>
              </p:cNvSpPr>
              <p:nvPr/>
            </p:nvSpPr>
            <p:spPr bwMode="auto">
              <a:xfrm>
                <a:off x="2256" y="1572"/>
                <a:ext cx="33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lnSpc>
                    <a:spcPct val="130000"/>
                  </a:lnSpc>
                </a:pPr>
                <a:endParaRPr lang="zh-CN" altLang="en-US" sz="2800">
                  <a:latin typeface="宋体" panose="02010600030101010101" pitchFamily="2" charset="-122"/>
                </a:endParaRPr>
              </a:p>
            </p:txBody>
          </p:sp>
          <p:sp>
            <p:nvSpPr>
              <p:cNvPr id="45" name="直接连接符 62484"/>
              <p:cNvSpPr>
                <a:spLocks noChangeShapeType="1"/>
              </p:cNvSpPr>
              <p:nvPr/>
            </p:nvSpPr>
            <p:spPr bwMode="auto">
              <a:xfrm>
                <a:off x="2256" y="1692"/>
                <a:ext cx="33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lnSpc>
                    <a:spcPct val="130000"/>
                  </a:lnSpc>
                </a:pPr>
                <a:endParaRPr lang="zh-CN" altLang="en-US" sz="2800">
                  <a:latin typeface="宋体" panose="02010600030101010101" pitchFamily="2" charset="-122"/>
                </a:endParaRPr>
              </a:p>
            </p:txBody>
          </p:sp>
          <p:sp>
            <p:nvSpPr>
              <p:cNvPr id="46" name="直接连接符 62485"/>
              <p:cNvSpPr>
                <a:spLocks noChangeShapeType="1"/>
              </p:cNvSpPr>
              <p:nvPr/>
            </p:nvSpPr>
            <p:spPr bwMode="auto">
              <a:xfrm>
                <a:off x="2256" y="1812"/>
                <a:ext cx="33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lnSpc>
                    <a:spcPct val="130000"/>
                  </a:lnSpc>
                </a:pPr>
                <a:endParaRPr lang="zh-CN" altLang="en-US" sz="2800">
                  <a:latin typeface="宋体" panose="02010600030101010101" pitchFamily="2" charset="-122"/>
                </a:endParaRPr>
              </a:p>
            </p:txBody>
          </p:sp>
          <p:sp>
            <p:nvSpPr>
              <p:cNvPr id="47" name="直接连接符 62486"/>
              <p:cNvSpPr>
                <a:spLocks noChangeShapeType="1"/>
              </p:cNvSpPr>
              <p:nvPr/>
            </p:nvSpPr>
            <p:spPr bwMode="auto">
              <a:xfrm>
                <a:off x="2424" y="1440"/>
                <a:ext cx="0" cy="48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lnSpc>
                    <a:spcPct val="130000"/>
                  </a:lnSpc>
                </a:pPr>
                <a:endParaRPr lang="zh-CN" altLang="en-US" sz="2800">
                  <a:latin typeface="宋体" panose="02010600030101010101" pitchFamily="2" charset="-122"/>
                </a:endParaRPr>
              </a:p>
            </p:txBody>
          </p:sp>
        </p:grpSp>
        <p:sp>
          <p:nvSpPr>
            <p:cNvPr id="26" name="直接连接符 62487"/>
            <p:cNvSpPr>
              <a:spLocks noChangeShapeType="1"/>
            </p:cNvSpPr>
            <p:nvPr/>
          </p:nvSpPr>
          <p:spPr bwMode="auto">
            <a:xfrm>
              <a:off x="4560" y="672"/>
              <a:ext cx="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lnSpc>
                  <a:spcPct val="130000"/>
                </a:lnSpc>
              </a:pPr>
              <a:endParaRPr lang="zh-CN" altLang="en-US" sz="2800">
                <a:latin typeface="宋体" panose="02010600030101010101" pitchFamily="2" charset="-122"/>
              </a:endParaRPr>
            </a:p>
          </p:txBody>
        </p:sp>
        <p:sp>
          <p:nvSpPr>
            <p:cNvPr id="27" name="波形 62488"/>
            <p:cNvSpPr>
              <a:spLocks noChangeArrowheads="1"/>
            </p:cNvSpPr>
            <p:nvPr/>
          </p:nvSpPr>
          <p:spPr bwMode="auto">
            <a:xfrm>
              <a:off x="4560" y="672"/>
              <a:ext cx="240" cy="240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1pPr>
              <a:lvl2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2pPr>
              <a:lvl3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3pPr>
              <a:lvl4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4pPr>
              <a:lvl5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5pPr>
              <a:lvl6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6pPr>
              <a:lvl7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7pPr>
              <a:lvl8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8pPr>
              <a:lvl9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9pPr>
            </a:lstStyle>
            <a:p>
              <a:pPr algn="ctr">
                <a:lnSpc>
                  <a:spcPct val="130000"/>
                </a:lnSpc>
                <a:spcBef>
                  <a:spcPct val="0"/>
                </a:spcBef>
              </a:pPr>
              <a:endParaRPr lang="zh-CN" altLang="zh-CN" sz="280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28" name="组合 62489"/>
            <p:cNvGrpSpPr/>
            <p:nvPr/>
          </p:nvGrpSpPr>
          <p:grpSpPr bwMode="auto">
            <a:xfrm>
              <a:off x="3168" y="1344"/>
              <a:ext cx="624" cy="624"/>
              <a:chOff x="3312" y="1344"/>
              <a:chExt cx="624" cy="624"/>
            </a:xfrm>
          </p:grpSpPr>
          <p:sp>
            <p:nvSpPr>
              <p:cNvPr id="36" name="直接连接符 62490"/>
              <p:cNvSpPr>
                <a:spLocks noChangeShapeType="1"/>
              </p:cNvSpPr>
              <p:nvPr/>
            </p:nvSpPr>
            <p:spPr bwMode="auto">
              <a:xfrm>
                <a:off x="3312" y="1824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lnSpc>
                    <a:spcPct val="130000"/>
                  </a:lnSpc>
                </a:pPr>
                <a:endParaRPr lang="zh-CN" altLang="en-US" sz="2800">
                  <a:latin typeface="宋体" panose="02010600030101010101" pitchFamily="2" charset="-122"/>
                </a:endParaRPr>
              </a:p>
            </p:txBody>
          </p:sp>
          <p:sp>
            <p:nvSpPr>
              <p:cNvPr id="37" name="直接连接符 62491"/>
              <p:cNvSpPr>
                <a:spLocks noChangeShapeType="1"/>
              </p:cNvSpPr>
              <p:nvPr/>
            </p:nvSpPr>
            <p:spPr bwMode="auto">
              <a:xfrm>
                <a:off x="3360" y="1344"/>
                <a:ext cx="0" cy="48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lnSpc>
                    <a:spcPct val="130000"/>
                  </a:lnSpc>
                </a:pPr>
                <a:endParaRPr lang="zh-CN" altLang="en-US" sz="2800">
                  <a:latin typeface="宋体" panose="02010600030101010101" pitchFamily="2" charset="-122"/>
                </a:endParaRPr>
              </a:p>
            </p:txBody>
          </p:sp>
          <p:sp>
            <p:nvSpPr>
              <p:cNvPr id="38" name="波形 62492"/>
              <p:cNvSpPr>
                <a:spLocks noChangeArrowheads="1"/>
              </p:cNvSpPr>
              <p:nvPr/>
            </p:nvSpPr>
            <p:spPr bwMode="auto">
              <a:xfrm>
                <a:off x="3360" y="1344"/>
                <a:ext cx="240" cy="192"/>
              </a:xfrm>
              <a:prstGeom prst="wave">
                <a:avLst>
                  <a:gd name="adj1" fmla="val 13005"/>
                  <a:gd name="adj2" fmla="val 0"/>
                </a:avLst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</a:ln>
            </p:spPr>
            <p:txBody>
              <a:bodyPr/>
              <a:lstStyle>
                <a:lvl1pPr>
                  <a:defRPr sz="2000">
                    <a:solidFill>
                      <a:srgbClr val="FF0066"/>
                    </a:solidFill>
                    <a:latin typeface="Arial" panose="020B0604020202020204" pitchFamily="34" charset="0"/>
                    <a:ea typeface="华文行楷" panose="02010800040101010101" pitchFamily="2" charset="-122"/>
                  </a:defRPr>
                </a:lvl1pPr>
                <a:lvl2pPr>
                  <a:defRPr sz="2000">
                    <a:solidFill>
                      <a:srgbClr val="FF0066"/>
                    </a:solidFill>
                    <a:latin typeface="Arial" panose="020B0604020202020204" pitchFamily="34" charset="0"/>
                    <a:ea typeface="华文行楷" panose="02010800040101010101" pitchFamily="2" charset="-122"/>
                  </a:defRPr>
                </a:lvl2pPr>
                <a:lvl3pPr>
                  <a:defRPr sz="2000">
                    <a:solidFill>
                      <a:srgbClr val="FF0066"/>
                    </a:solidFill>
                    <a:latin typeface="Arial" panose="020B0604020202020204" pitchFamily="34" charset="0"/>
                    <a:ea typeface="华文行楷" panose="02010800040101010101" pitchFamily="2" charset="-122"/>
                  </a:defRPr>
                </a:lvl3pPr>
                <a:lvl4pPr>
                  <a:defRPr sz="2000">
                    <a:solidFill>
                      <a:srgbClr val="FF0066"/>
                    </a:solidFill>
                    <a:latin typeface="Arial" panose="020B0604020202020204" pitchFamily="34" charset="0"/>
                    <a:ea typeface="华文行楷" panose="02010800040101010101" pitchFamily="2" charset="-122"/>
                  </a:defRPr>
                </a:lvl4pPr>
                <a:lvl5pPr>
                  <a:defRPr sz="2000">
                    <a:solidFill>
                      <a:srgbClr val="FF0066"/>
                    </a:solidFill>
                    <a:latin typeface="Arial" panose="020B0604020202020204" pitchFamily="34" charset="0"/>
                    <a:ea typeface="华文行楷" panose="02010800040101010101" pitchFamily="2" charset="-122"/>
                  </a:defRPr>
                </a:lvl5pPr>
                <a:lvl6pPr fontAlgn="base">
                  <a:spcBef>
                    <a:spcPct val="5000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rgbClr val="FF0066"/>
                    </a:solidFill>
                    <a:latin typeface="Arial" panose="020B0604020202020204" pitchFamily="34" charset="0"/>
                    <a:ea typeface="华文行楷" panose="02010800040101010101" pitchFamily="2" charset="-122"/>
                  </a:defRPr>
                </a:lvl6pPr>
                <a:lvl7pPr fontAlgn="base">
                  <a:spcBef>
                    <a:spcPct val="5000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rgbClr val="FF0066"/>
                    </a:solidFill>
                    <a:latin typeface="Arial" panose="020B0604020202020204" pitchFamily="34" charset="0"/>
                    <a:ea typeface="华文行楷" panose="02010800040101010101" pitchFamily="2" charset="-122"/>
                  </a:defRPr>
                </a:lvl7pPr>
                <a:lvl8pPr fontAlgn="base">
                  <a:spcBef>
                    <a:spcPct val="5000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rgbClr val="FF0066"/>
                    </a:solidFill>
                    <a:latin typeface="Arial" panose="020B0604020202020204" pitchFamily="34" charset="0"/>
                    <a:ea typeface="华文行楷" panose="02010800040101010101" pitchFamily="2" charset="-122"/>
                  </a:defRPr>
                </a:lvl8pPr>
                <a:lvl9pPr fontAlgn="base">
                  <a:spcBef>
                    <a:spcPct val="5000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rgbClr val="FF0066"/>
                    </a:solidFill>
                    <a:latin typeface="Arial" panose="020B0604020202020204" pitchFamily="34" charset="0"/>
                    <a:ea typeface="华文行楷" panose="02010800040101010101" pitchFamily="2" charset="-122"/>
                  </a:defRPr>
                </a:lvl9pPr>
              </a:lstStyle>
              <a:p>
                <a:pPr>
                  <a:lnSpc>
                    <a:spcPct val="130000"/>
                  </a:lnSpc>
                </a:pPr>
                <a:endParaRPr lang="zh-CN" altLang="en-US" sz="280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9" name="直接连接符 62493"/>
              <p:cNvSpPr>
                <a:spLocks noChangeShapeType="1"/>
              </p:cNvSpPr>
              <p:nvPr/>
            </p:nvSpPr>
            <p:spPr bwMode="auto">
              <a:xfrm>
                <a:off x="3312" y="1824"/>
                <a:ext cx="96" cy="14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lnSpc>
                    <a:spcPct val="130000"/>
                  </a:lnSpc>
                </a:pPr>
                <a:endParaRPr lang="zh-CN" altLang="en-US" sz="2800">
                  <a:latin typeface="宋体" panose="02010600030101010101" pitchFamily="2" charset="-122"/>
                </a:endParaRPr>
              </a:p>
            </p:txBody>
          </p:sp>
          <p:sp>
            <p:nvSpPr>
              <p:cNvPr id="40" name="直接连接符 62494"/>
              <p:cNvSpPr>
                <a:spLocks noChangeShapeType="1"/>
              </p:cNvSpPr>
              <p:nvPr/>
            </p:nvSpPr>
            <p:spPr bwMode="auto">
              <a:xfrm flipH="1">
                <a:off x="3840" y="1824"/>
                <a:ext cx="96" cy="14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lnSpc>
                    <a:spcPct val="130000"/>
                  </a:lnSpc>
                </a:pPr>
                <a:endParaRPr lang="zh-CN" altLang="en-US" sz="2800">
                  <a:latin typeface="宋体" panose="02010600030101010101" pitchFamily="2" charset="-122"/>
                </a:endParaRPr>
              </a:p>
            </p:txBody>
          </p:sp>
        </p:grpSp>
        <p:sp>
          <p:nvSpPr>
            <p:cNvPr id="29" name="矩形 62495"/>
            <p:cNvSpPr>
              <a:spLocks noChangeArrowheads="1"/>
            </p:cNvSpPr>
            <p:nvPr/>
          </p:nvSpPr>
          <p:spPr bwMode="auto">
            <a:xfrm>
              <a:off x="4596" y="1548"/>
              <a:ext cx="96" cy="4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/>
            <a:lstStyle>
              <a:lvl1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1pPr>
              <a:lvl2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2pPr>
              <a:lvl3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3pPr>
              <a:lvl4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4pPr>
              <a:lvl5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5pPr>
              <a:lvl6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6pPr>
              <a:lvl7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7pPr>
              <a:lvl8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8pPr>
              <a:lvl9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9pPr>
            </a:lstStyle>
            <a:p>
              <a:pPr>
                <a:lnSpc>
                  <a:spcPct val="130000"/>
                </a:lnSpc>
              </a:pPr>
              <a:endParaRPr lang="zh-CN" altLang="en-US" sz="28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0" name="矩形 62496"/>
            <p:cNvSpPr>
              <a:spLocks noChangeArrowheads="1"/>
            </p:cNvSpPr>
            <p:nvPr/>
          </p:nvSpPr>
          <p:spPr bwMode="auto">
            <a:xfrm>
              <a:off x="4596" y="1308"/>
              <a:ext cx="96" cy="4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/>
            <a:lstStyle>
              <a:lvl1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1pPr>
              <a:lvl2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2pPr>
              <a:lvl3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3pPr>
              <a:lvl4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4pPr>
              <a:lvl5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5pPr>
              <a:lvl6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6pPr>
              <a:lvl7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7pPr>
              <a:lvl8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8pPr>
              <a:lvl9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9pPr>
            </a:lstStyle>
            <a:p>
              <a:pPr>
                <a:lnSpc>
                  <a:spcPct val="130000"/>
                </a:lnSpc>
              </a:pPr>
              <a:endParaRPr lang="zh-CN" altLang="en-US" sz="28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1" name="矩形 62497"/>
            <p:cNvSpPr>
              <a:spLocks noChangeArrowheads="1"/>
            </p:cNvSpPr>
            <p:nvPr/>
          </p:nvSpPr>
          <p:spPr bwMode="auto">
            <a:xfrm>
              <a:off x="4596" y="1176"/>
              <a:ext cx="96" cy="4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/>
            <a:lstStyle>
              <a:lvl1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1pPr>
              <a:lvl2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2pPr>
              <a:lvl3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3pPr>
              <a:lvl4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4pPr>
              <a:lvl5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5pPr>
              <a:lvl6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6pPr>
              <a:lvl7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7pPr>
              <a:lvl8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8pPr>
              <a:lvl9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9pPr>
            </a:lstStyle>
            <a:p>
              <a:pPr>
                <a:lnSpc>
                  <a:spcPct val="130000"/>
                </a:lnSpc>
              </a:pPr>
              <a:endParaRPr lang="zh-CN" altLang="en-US" sz="28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2" name="矩形 62498"/>
            <p:cNvSpPr>
              <a:spLocks noChangeArrowheads="1"/>
            </p:cNvSpPr>
            <p:nvPr/>
          </p:nvSpPr>
          <p:spPr bwMode="auto">
            <a:xfrm>
              <a:off x="4752" y="1176"/>
              <a:ext cx="96" cy="4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/>
            <a:lstStyle>
              <a:lvl1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1pPr>
              <a:lvl2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2pPr>
              <a:lvl3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3pPr>
              <a:lvl4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4pPr>
              <a:lvl5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5pPr>
              <a:lvl6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6pPr>
              <a:lvl7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7pPr>
              <a:lvl8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8pPr>
              <a:lvl9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9pPr>
            </a:lstStyle>
            <a:p>
              <a:pPr>
                <a:lnSpc>
                  <a:spcPct val="130000"/>
                </a:lnSpc>
              </a:pPr>
              <a:endParaRPr lang="zh-CN" altLang="en-US" sz="28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3" name="矩形 62499"/>
            <p:cNvSpPr>
              <a:spLocks noChangeArrowheads="1"/>
            </p:cNvSpPr>
            <p:nvPr/>
          </p:nvSpPr>
          <p:spPr bwMode="auto">
            <a:xfrm>
              <a:off x="4752" y="1317"/>
              <a:ext cx="96" cy="4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/>
            <a:lstStyle>
              <a:lvl1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1pPr>
              <a:lvl2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2pPr>
              <a:lvl3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3pPr>
              <a:lvl4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4pPr>
              <a:lvl5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5pPr>
              <a:lvl6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6pPr>
              <a:lvl7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7pPr>
              <a:lvl8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8pPr>
              <a:lvl9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9pPr>
            </a:lstStyle>
            <a:p>
              <a:pPr>
                <a:lnSpc>
                  <a:spcPct val="130000"/>
                </a:lnSpc>
              </a:pPr>
              <a:endParaRPr lang="zh-CN" altLang="en-US" sz="28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4" name="矩形 62500"/>
            <p:cNvSpPr>
              <a:spLocks noChangeArrowheads="1"/>
            </p:cNvSpPr>
            <p:nvPr/>
          </p:nvSpPr>
          <p:spPr bwMode="auto">
            <a:xfrm>
              <a:off x="4752" y="1440"/>
              <a:ext cx="96" cy="4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/>
            <a:lstStyle>
              <a:lvl1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1pPr>
              <a:lvl2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2pPr>
              <a:lvl3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3pPr>
              <a:lvl4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4pPr>
              <a:lvl5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5pPr>
              <a:lvl6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6pPr>
              <a:lvl7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7pPr>
              <a:lvl8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8pPr>
              <a:lvl9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9pPr>
            </a:lstStyle>
            <a:p>
              <a:pPr>
                <a:lnSpc>
                  <a:spcPct val="130000"/>
                </a:lnSpc>
              </a:pPr>
              <a:endParaRPr lang="zh-CN" altLang="en-US" sz="28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62501"/>
            <p:cNvSpPr>
              <a:spLocks noChangeArrowheads="1"/>
            </p:cNvSpPr>
            <p:nvPr/>
          </p:nvSpPr>
          <p:spPr bwMode="auto">
            <a:xfrm>
              <a:off x="4752" y="1548"/>
              <a:ext cx="96" cy="4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/>
            <a:lstStyle>
              <a:lvl1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1pPr>
              <a:lvl2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2pPr>
              <a:lvl3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3pPr>
              <a:lvl4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4pPr>
              <a:lvl5pPr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5pPr>
              <a:lvl6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6pPr>
              <a:lvl7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7pPr>
              <a:lvl8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8pPr>
              <a:lvl9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rgbClr val="FF0066"/>
                  </a:solidFill>
                  <a:latin typeface="Arial" panose="020B0604020202020204" pitchFamily="34" charset="0"/>
                  <a:ea typeface="华文行楷" panose="02010800040101010101" pitchFamily="2" charset="-122"/>
                </a:defRPr>
              </a:lvl9pPr>
            </a:lstStyle>
            <a:p>
              <a:pPr>
                <a:lnSpc>
                  <a:spcPct val="130000"/>
                </a:lnSpc>
              </a:pPr>
              <a:endParaRPr lang="zh-CN" altLang="en-US" sz="28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pic>
        <p:nvPicPr>
          <p:cNvPr id="49" name="Picture 21" descr="________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25770" y="3279217"/>
            <a:ext cx="1847850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WordArt 17"/>
          <p:cNvSpPr>
            <a:spLocks noChangeArrowheads="1" noChangeShapeType="1" noTextEdit="1"/>
          </p:cNvSpPr>
          <p:nvPr/>
        </p:nvSpPr>
        <p:spPr bwMode="auto">
          <a:xfrm>
            <a:off x="9900391" y="1776235"/>
            <a:ext cx="1928813" cy="78581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49690"/>
              </a:avLst>
            </a:prstTxWarp>
          </a:bodyPr>
          <a:lstStyle/>
          <a:p>
            <a:pPr algn="ctr"/>
            <a:r>
              <a:rPr lang="zh-CN" altLang="en-US" sz="3600" kern="10">
                <a:ln w="9525">
                  <a:solidFill>
                    <a:srgbClr val="CC99FF"/>
                  </a:solidFill>
                  <a:rou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+mn-ea"/>
                <a:ea typeface="+mn-ea"/>
                <a:cs typeface="+mn-ea"/>
              </a:rPr>
              <a:t>你能做吗？</a:t>
            </a:r>
          </a:p>
        </p:txBody>
      </p:sp>
      <p:sp>
        <p:nvSpPr>
          <p:cNvPr id="51" name="矩形 62500"/>
          <p:cNvSpPr>
            <a:spLocks noChangeArrowheads="1"/>
          </p:cNvSpPr>
          <p:nvPr/>
        </p:nvSpPr>
        <p:spPr bwMode="auto">
          <a:xfrm>
            <a:off x="7629305" y="3796506"/>
            <a:ext cx="1524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/>
          <a:lstStyle>
            <a:lvl1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1pPr>
            <a:lvl2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2pPr>
            <a:lvl3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3pPr>
            <a:lvl4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4pPr>
            <a:lvl5pPr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5pPr>
            <a:lvl6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6pPr>
            <a:lvl7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7pPr>
            <a:lvl8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8pPr>
            <a:lvl9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rgbClr val="FF0066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9pPr>
          </a:lstStyle>
          <a:p>
            <a:pPr>
              <a:lnSpc>
                <a:spcPct val="130000"/>
              </a:lnSpc>
            </a:pP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2"/>
          <p:cNvSpPr txBox="1"/>
          <p:nvPr/>
        </p:nvSpPr>
        <p:spPr bwMode="auto">
          <a:xfrm>
            <a:off x="1154613" y="200413"/>
            <a:ext cx="2708590" cy="646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dirty="0" smtClean="0">
                <a:solidFill>
                  <a:srgbClr val="009FB9"/>
                </a:solidFill>
                <a:latin typeface="+mj-ea"/>
                <a:ea typeface="+mj-ea"/>
              </a:rPr>
              <a:t>引 入 新 课</a:t>
            </a:r>
            <a:endParaRPr lang="zh-CN" altLang="en-US" sz="3600" b="1" dirty="0">
              <a:solidFill>
                <a:srgbClr val="009FB9"/>
              </a:solidFill>
              <a:latin typeface="+mj-ea"/>
              <a:ea typeface="+mj-ea"/>
            </a:endParaRPr>
          </a:p>
        </p:txBody>
      </p:sp>
      <p:pic>
        <p:nvPicPr>
          <p:cNvPr id="12" name="图片 3076" descr="星空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742"/>
          <a:stretch>
            <a:fillRect/>
          </a:stretch>
        </p:blipFill>
        <p:spPr bwMode="auto">
          <a:xfrm>
            <a:off x="2389971" y="1324664"/>
            <a:ext cx="5946405" cy="4198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文本框 14"/>
          <p:cNvSpPr txBox="1">
            <a:spLocks noChangeArrowheads="1"/>
          </p:cNvSpPr>
          <p:nvPr/>
        </p:nvSpPr>
        <p:spPr bwMode="auto">
          <a:xfrm>
            <a:off x="3017588" y="5684608"/>
            <a:ext cx="528754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/>
              <a:t>画家用色彩和形态来描述运动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402739" y="21978"/>
            <a:ext cx="3346936" cy="1003300"/>
            <a:chOff x="402739" y="21978"/>
            <a:chExt cx="3346936" cy="1003300"/>
          </a:xfrm>
        </p:grpSpPr>
        <p:cxnSp>
          <p:nvCxnSpPr>
            <p:cNvPr id="16" name="直接连接符 15"/>
            <p:cNvCxnSpPr/>
            <p:nvPr/>
          </p:nvCxnSpPr>
          <p:spPr bwMode="auto">
            <a:xfrm>
              <a:off x="736656" y="860108"/>
              <a:ext cx="3013019" cy="0"/>
            </a:xfrm>
            <a:prstGeom prst="line">
              <a:avLst/>
            </a:prstGeom>
            <a:ln>
              <a:solidFill>
                <a:srgbClr val="009FB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8" name="图片 7" descr="标题2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2739" y="21978"/>
              <a:ext cx="1003300" cy="1003300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2243165" y="1130101"/>
            <a:ext cx="6863876" cy="4410042"/>
            <a:chOff x="3593246" y="1739763"/>
            <a:chExt cx="6863876" cy="4410042"/>
          </a:xfrm>
        </p:grpSpPr>
        <p:pic>
          <p:nvPicPr>
            <p:cNvPr id="15" name="图片 6151" descr="gg290x15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3246" y="2222998"/>
              <a:ext cx="6863876" cy="39268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文本框 6154"/>
            <p:cNvSpPr txBox="1">
              <a:spLocks noChangeArrowheads="1"/>
            </p:cNvSpPr>
            <p:nvPr/>
          </p:nvSpPr>
          <p:spPr bwMode="auto">
            <a:xfrm>
              <a:off x="5943031" y="1739763"/>
              <a:ext cx="2164307" cy="52322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800" b="1"/>
                <a:t>高山流水</a:t>
              </a:r>
            </a:p>
          </p:txBody>
        </p:sp>
      </p:grpSp>
      <p:sp>
        <p:nvSpPr>
          <p:cNvPr id="18" name="文本框 17"/>
          <p:cNvSpPr txBox="1">
            <a:spLocks noChangeArrowheads="1"/>
          </p:cNvSpPr>
          <p:nvPr/>
        </p:nvSpPr>
        <p:spPr bwMode="auto">
          <a:xfrm>
            <a:off x="2865165" y="5632661"/>
            <a:ext cx="6020043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/>
              <a:t>音乐家用旋律和节奏来表现运动</a:t>
            </a:r>
          </a:p>
        </p:txBody>
      </p: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088495" y="1381959"/>
            <a:ext cx="5744954" cy="3798267"/>
            <a:chOff x="3088495" y="1381959"/>
            <a:chExt cx="5744954" cy="3798267"/>
          </a:xfrm>
          <a:solidFill>
            <a:schemeClr val="bg1"/>
          </a:solidFill>
        </p:grpSpPr>
        <p:pic>
          <p:nvPicPr>
            <p:cNvPr id="8" name="图片 7173" descr="P00000518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8495" y="1381959"/>
              <a:ext cx="2598814" cy="379826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文本框 7174"/>
            <p:cNvSpPr txBox="1">
              <a:spLocks noChangeArrowheads="1"/>
            </p:cNvSpPr>
            <p:nvPr/>
          </p:nvSpPr>
          <p:spPr bwMode="auto">
            <a:xfrm>
              <a:off x="5687309" y="1390846"/>
              <a:ext cx="3146140" cy="375487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zh-CN" altLang="en-US" sz="2800" b="1"/>
                <a:t>早发白帝城</a:t>
              </a:r>
            </a:p>
            <a:p>
              <a:pPr algn="ctr">
                <a:spcBef>
                  <a:spcPct val="50000"/>
                </a:spcBef>
              </a:pPr>
              <a:r>
                <a:rPr lang="zh-CN" altLang="en-US" sz="2800" b="1"/>
                <a:t>李白</a:t>
              </a:r>
            </a:p>
            <a:p>
              <a:pPr algn="ctr">
                <a:spcBef>
                  <a:spcPct val="50000"/>
                </a:spcBef>
              </a:pPr>
              <a:r>
                <a:rPr lang="zh-CN" altLang="en-US" sz="2800" b="1"/>
                <a:t>朝辞白帝彩云间，</a:t>
              </a:r>
            </a:p>
            <a:p>
              <a:pPr algn="ctr">
                <a:spcBef>
                  <a:spcPct val="50000"/>
                </a:spcBef>
              </a:pPr>
              <a:r>
                <a:rPr lang="zh-CN" altLang="en-US" sz="2800" b="1"/>
                <a:t>千里江陵一日还。 </a:t>
              </a:r>
            </a:p>
            <a:p>
              <a:pPr algn="ctr">
                <a:spcBef>
                  <a:spcPct val="50000"/>
                </a:spcBef>
              </a:pPr>
              <a:r>
                <a:rPr lang="zh-CN" altLang="en-US" sz="2800" b="1"/>
                <a:t>两岸猿声啼不住，</a:t>
              </a:r>
            </a:p>
            <a:p>
              <a:pPr algn="ctr">
                <a:spcBef>
                  <a:spcPct val="50000"/>
                </a:spcBef>
              </a:pPr>
              <a:r>
                <a:rPr lang="zh-CN" altLang="en-US" sz="2800" b="1"/>
                <a:t>轻舟已过万重山</a:t>
              </a:r>
              <a:r>
                <a:rPr lang="zh-CN" altLang="en-US" sz="2800"/>
                <a:t>。</a:t>
              </a:r>
            </a:p>
          </p:txBody>
        </p:sp>
      </p:grpSp>
      <p:sp>
        <p:nvSpPr>
          <p:cNvPr id="10" name="文本框 9"/>
          <p:cNvSpPr txBox="1">
            <a:spLocks noChangeArrowheads="1"/>
          </p:cNvSpPr>
          <p:nvPr/>
        </p:nvSpPr>
        <p:spPr bwMode="auto">
          <a:xfrm>
            <a:off x="2700295" y="5373255"/>
            <a:ext cx="665473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/>
              <a:t>诗人用语言的韵律和意境来赞美运动</a:t>
            </a:r>
          </a:p>
        </p:txBody>
      </p: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8200" descr="2209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22" t="2112" r="3622" b="10945"/>
          <a:stretch>
            <a:fillRect/>
          </a:stretch>
        </p:blipFill>
        <p:spPr bwMode="auto">
          <a:xfrm>
            <a:off x="3143251" y="1143001"/>
            <a:ext cx="5256213" cy="394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2566989" y="5373689"/>
            <a:ext cx="64801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200" b="1"/>
              <a:t>摄影师用光和影来创造运动的画面</a:t>
            </a:r>
          </a:p>
        </p:txBody>
      </p:sp>
      <p:sp>
        <p:nvSpPr>
          <p:cNvPr id="15" name="WordArt 15"/>
          <p:cNvSpPr>
            <a:spLocks noChangeArrowheads="1" noChangeShapeType="1"/>
          </p:cNvSpPr>
          <p:nvPr/>
        </p:nvSpPr>
        <p:spPr bwMode="auto">
          <a:xfrm>
            <a:off x="1138687" y="2784145"/>
            <a:ext cx="9005977" cy="2089479"/>
          </a:xfrm>
          <a:custGeom>
            <a:avLst/>
            <a:gdLst>
              <a:gd name="connsiteX0" fmla="*/ 0 w 8600527"/>
              <a:gd name="connsiteY0" fmla="*/ 0 h 2100260"/>
              <a:gd name="connsiteX1" fmla="*/ 8600527 w 8600527"/>
              <a:gd name="connsiteY1" fmla="*/ 0 h 2100260"/>
              <a:gd name="connsiteX2" fmla="*/ 8600527 w 8600527"/>
              <a:gd name="connsiteY2" fmla="*/ 2100260 h 2100260"/>
              <a:gd name="connsiteX3" fmla="*/ 0 w 8600527"/>
              <a:gd name="connsiteY3" fmla="*/ 2100260 h 2100260"/>
              <a:gd name="connsiteX4" fmla="*/ 0 w 8600527"/>
              <a:gd name="connsiteY4" fmla="*/ 0 h 2100260"/>
              <a:gd name="connsiteX0-1" fmla="*/ 0 w 8600527"/>
              <a:gd name="connsiteY0-2" fmla="*/ 0 h 2100260"/>
              <a:gd name="connsiteX1-3" fmla="*/ 8600527 w 8600527"/>
              <a:gd name="connsiteY1-4" fmla="*/ 0 h 2100260"/>
              <a:gd name="connsiteX2-5" fmla="*/ 8531516 w 8600527"/>
              <a:gd name="connsiteY2-6" fmla="*/ 1047838 h 2100260"/>
              <a:gd name="connsiteX3-7" fmla="*/ 0 w 8600527"/>
              <a:gd name="connsiteY3-8" fmla="*/ 2100260 h 2100260"/>
              <a:gd name="connsiteX4-9" fmla="*/ 0 w 8600527"/>
              <a:gd name="connsiteY4-10" fmla="*/ 0 h 2100260"/>
              <a:gd name="connsiteX0-11" fmla="*/ 0 w 9204376"/>
              <a:gd name="connsiteY0-12" fmla="*/ 0 h 2100260"/>
              <a:gd name="connsiteX1-13" fmla="*/ 8600527 w 9204376"/>
              <a:gd name="connsiteY1-14" fmla="*/ 0 h 2100260"/>
              <a:gd name="connsiteX2-15" fmla="*/ 9204376 w 9204376"/>
              <a:gd name="connsiteY2-16" fmla="*/ 1220366 h 2100260"/>
              <a:gd name="connsiteX3-17" fmla="*/ 0 w 9204376"/>
              <a:gd name="connsiteY3-18" fmla="*/ 2100260 h 2100260"/>
              <a:gd name="connsiteX4-19" fmla="*/ 0 w 9204376"/>
              <a:gd name="connsiteY4-20" fmla="*/ 0 h 21002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9204376" h="2100260">
                <a:moveTo>
                  <a:pt x="0" y="0"/>
                </a:moveTo>
                <a:lnTo>
                  <a:pt x="8600527" y="0"/>
                </a:lnTo>
                <a:lnTo>
                  <a:pt x="9204376" y="1220366"/>
                </a:lnTo>
                <a:lnTo>
                  <a:pt x="0" y="2100260"/>
                </a:lnTo>
                <a:lnTo>
                  <a:pt x="0" y="0"/>
                </a:lnTo>
                <a:close/>
              </a:path>
            </a:pathLst>
          </a:custGeom>
          <a:extLst>
            <a:ext uri="{91240B29-F687-4F45-9708-019B960494DF}">
              <a14:hiddenLine xmlns:a14="http://schemas.microsoft.com/office/drawing/2010/main" xmlns="" w="9525">
                <a:noFill/>
                <a:round/>
              </a14:hiddenLine>
            </a:ext>
          </a:extLst>
        </p:spPr>
        <p:txBody>
          <a:bodyPr wrap="none" fromWordArt="1">
            <a:prstTxWarp prst="textDeflateBottom">
              <a:avLst>
                <a:gd name="adj" fmla="val 47345"/>
              </a:avLst>
            </a:prstTxWarp>
            <a:scene3d>
              <a:camera prst="legacyPerspectiveFront">
                <a:rot lat="19799999" lon="19439998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</a:sp3d>
          </a:bodyPr>
          <a:lstStyle/>
          <a:p>
            <a:pPr algn="ctr"/>
            <a:r>
              <a:rPr lang="zh-CN" altLang="en-US" sz="3600" b="1">
                <a:solidFill>
                  <a:srgbClr val="CC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物理学上用什么来描写物体的运动呢</a:t>
            </a:r>
            <a:r>
              <a:rPr lang="en-US" altLang="zh-CN" sz="3600" b="1">
                <a:solidFill>
                  <a:srgbClr val="CC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?</a:t>
            </a:r>
            <a:endParaRPr lang="en-US" altLang="zh-CN" sz="3600" b="1" dirty="0">
              <a:solidFill>
                <a:srgbClr val="CC00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/>
          <p:nvPr/>
        </p:nvSpPr>
        <p:spPr bwMode="auto">
          <a:xfrm>
            <a:off x="1283657" y="200462"/>
            <a:ext cx="27085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dirty="0" smtClean="0">
                <a:solidFill>
                  <a:srgbClr val="009FB9"/>
                </a:solidFill>
                <a:latin typeface="+mj-ea"/>
                <a:ea typeface="+mj-ea"/>
              </a:rPr>
              <a:t>自 主 探 究</a:t>
            </a:r>
            <a:endParaRPr lang="zh-CN" altLang="en-US" sz="3600" b="1" dirty="0">
              <a:solidFill>
                <a:srgbClr val="009FB9"/>
              </a:solidFill>
              <a:latin typeface="+mj-ea"/>
              <a:ea typeface="+mj-ea"/>
            </a:endParaRPr>
          </a:p>
        </p:txBody>
      </p:sp>
      <p:pic>
        <p:nvPicPr>
          <p:cNvPr id="5" name="Picture 2" descr="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88014" y="1063078"/>
            <a:ext cx="6941109" cy="5205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3"/>
          <p:cNvSpPr>
            <a:spLocks noChangeArrowheads="1"/>
          </p:cNvSpPr>
          <p:nvPr/>
        </p:nvSpPr>
        <p:spPr bwMode="auto">
          <a:xfrm>
            <a:off x="4133327" y="1394291"/>
            <a:ext cx="4682239" cy="4682240"/>
          </a:xfrm>
          <a:prstGeom prst="ellipse">
            <a:avLst/>
          </a:prstGeom>
          <a:noFill/>
          <a:ln w="19050">
            <a:solidFill>
              <a:srgbClr val="CC330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z="4400"/>
          </a:p>
        </p:txBody>
      </p:sp>
      <p:pic>
        <p:nvPicPr>
          <p:cNvPr id="7" name="Picture 4" descr="STAR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8025" y="1207540"/>
            <a:ext cx="578426" cy="578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STAR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6864" y="1172555"/>
            <a:ext cx="578426" cy="578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STAR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2533" y="2863303"/>
            <a:ext cx="578426" cy="578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 descr="STAR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3063" y="3942803"/>
            <a:ext cx="578426" cy="578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STAR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84238" y="1063078"/>
            <a:ext cx="578426" cy="578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9" descr="STAR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44600" y="4807990"/>
            <a:ext cx="578426" cy="578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0" descr="STAR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5450" y="2718840"/>
            <a:ext cx="578426" cy="578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1" descr="STAR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12125" y="5095328"/>
            <a:ext cx="578426" cy="578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2" descr="STAR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06559" y="2863303"/>
            <a:ext cx="578426" cy="578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3" descr="STAR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2350" y="2215603"/>
            <a:ext cx="578426" cy="578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4" descr="STAR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7750" y="4592090"/>
            <a:ext cx="578426" cy="578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6" descr="STAR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9757" y="5342827"/>
            <a:ext cx="578426" cy="578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7" descr="地球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5576" y="1087063"/>
            <a:ext cx="568787" cy="563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5302171" y="4755177"/>
            <a:ext cx="25017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solidFill>
                  <a:srgbClr val="FFFF00"/>
                </a:solidFill>
              </a:rPr>
              <a:t>运动中的宇宙</a:t>
            </a:r>
          </a:p>
        </p:txBody>
      </p:sp>
      <p:grpSp>
        <p:nvGrpSpPr>
          <p:cNvPr id="21" name="组合 20"/>
          <p:cNvGrpSpPr/>
          <p:nvPr/>
        </p:nvGrpSpPr>
        <p:grpSpPr>
          <a:xfrm>
            <a:off x="402739" y="21978"/>
            <a:ext cx="3346936" cy="1003300"/>
            <a:chOff x="402739" y="21978"/>
            <a:chExt cx="3346936" cy="1003300"/>
          </a:xfrm>
        </p:grpSpPr>
        <p:cxnSp>
          <p:nvCxnSpPr>
            <p:cNvPr id="22" name="直接连接符 21"/>
            <p:cNvCxnSpPr/>
            <p:nvPr/>
          </p:nvCxnSpPr>
          <p:spPr bwMode="auto">
            <a:xfrm>
              <a:off x="736656" y="860108"/>
              <a:ext cx="3013019" cy="0"/>
            </a:xfrm>
            <a:prstGeom prst="line">
              <a:avLst/>
            </a:prstGeom>
            <a:ln>
              <a:solidFill>
                <a:srgbClr val="009FB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23" name="图片 22" descr="标题2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2739" y="21978"/>
              <a:ext cx="1003300" cy="100330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5 0.00764 C 0.09714 0.00764 0.18425 0.15833 0.18425 0.34421 C 0.18425 0.52963 0.09714 0.68102 -0.0095 0.68102 C -0.11666 0.68102 -0.20312 0.52963 -0.20312 0.34421 C -0.20312 0.15833 -0.11666 0.00764 -0.0095 0.00764 Z " pathEditMode="relative" rAng="0" ptsTypes="AAAAA">
                                      <p:cBhvr>
                                        <p:cTn id="6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ldLvl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2230884" y="5595310"/>
            <a:ext cx="59701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solidFill>
                  <a:srgbClr val="FF0066"/>
                </a:solidFill>
                <a:latin typeface="Times New Roman" panose="02020603050405020304" pitchFamily="18" charset="0"/>
                <a:ea typeface="仿宋_GB2312"/>
                <a:cs typeface="仿宋_GB2312"/>
              </a:rPr>
              <a:t>哈雷彗星每隔</a:t>
            </a:r>
            <a:r>
              <a:rPr lang="en-US" altLang="zh-CN" sz="2800" b="1">
                <a:solidFill>
                  <a:srgbClr val="FF0066"/>
                </a:solidFill>
                <a:latin typeface="Times New Roman" panose="02020603050405020304" pitchFamily="18" charset="0"/>
                <a:ea typeface="仿宋_GB2312"/>
                <a:cs typeface="仿宋_GB2312"/>
              </a:rPr>
              <a:t>76</a:t>
            </a:r>
            <a:r>
              <a:rPr lang="zh-CN" altLang="en-US" sz="2800" b="1">
                <a:solidFill>
                  <a:srgbClr val="FF0066"/>
                </a:solidFill>
                <a:latin typeface="Times New Roman" panose="02020603050405020304" pitchFamily="18" charset="0"/>
                <a:ea typeface="仿宋_GB2312"/>
                <a:cs typeface="仿宋_GB2312"/>
              </a:rPr>
              <a:t>年便来访地球一次</a:t>
            </a:r>
          </a:p>
        </p:txBody>
      </p:sp>
      <p:pic>
        <p:nvPicPr>
          <p:cNvPr id="9" name="Picture 13" descr="2006091322443719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4486" y="1428273"/>
            <a:ext cx="6096000" cy="390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736656" y="4968870"/>
            <a:ext cx="4419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 dirty="0">
                <a:solidFill>
                  <a:srgbClr val="FF0066"/>
                </a:solidFill>
                <a:latin typeface="Times New Roman" panose="02020603050405020304" pitchFamily="18" charset="0"/>
                <a:ea typeface="仿宋_GB2312"/>
                <a:cs typeface="仿宋_GB2312"/>
              </a:rPr>
              <a:t>喜马拉雅山每</a:t>
            </a:r>
            <a:r>
              <a:rPr lang="zh-CN" altLang="en-US" sz="2800" b="1" dirty="0" smtClean="0">
                <a:solidFill>
                  <a:srgbClr val="FF0066"/>
                </a:solidFill>
                <a:latin typeface="Times New Roman" panose="02020603050405020304" pitchFamily="18" charset="0"/>
                <a:ea typeface="仿宋_GB2312"/>
                <a:cs typeface="仿宋_GB2312"/>
              </a:rPr>
              <a:t>年都在上升</a:t>
            </a:r>
            <a:endParaRPr lang="en-US" altLang="zh-CN" sz="2800" b="1" dirty="0">
              <a:solidFill>
                <a:srgbClr val="FF0066"/>
              </a:solidFill>
              <a:latin typeface="Times New Roman" panose="02020603050405020304" pitchFamily="18" charset="0"/>
              <a:ea typeface="仿宋_GB2312"/>
              <a:cs typeface="仿宋_GB2312"/>
            </a:endParaRPr>
          </a:p>
        </p:txBody>
      </p:sp>
      <p:pic>
        <p:nvPicPr>
          <p:cNvPr id="10" name="图片 9" descr="d7a04d32aba9c0e31b4cffa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7171"/>
          <a:stretch>
            <a:fillRect/>
          </a:stretch>
        </p:blipFill>
        <p:spPr bwMode="auto">
          <a:xfrm>
            <a:off x="588510" y="1136490"/>
            <a:ext cx="5105400" cy="3597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10" descr="471c8deecb9cba322df5348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89525" y="2935286"/>
            <a:ext cx="4495800" cy="329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  <p:tag name="KSO_WM_SLIDE_MODEL_TYPE" val="cover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1372</Words>
  <Application>WPS 演示</Application>
  <PresentationFormat>自定义</PresentationFormat>
  <Paragraphs>162</Paragraphs>
  <Slides>26</Slides>
  <Notes>24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27" baseType="lpstr">
      <vt:lpstr>自定义设计方案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27</cp:revision>
  <dcterms:created xsi:type="dcterms:W3CDTF">2018-03-01T02:03:00Z</dcterms:created>
  <dcterms:modified xsi:type="dcterms:W3CDTF">2019-09-18T22:29:52Z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2052-11.1.0.8894</vt:lpwstr>
  </property>
</Properties>
</file>