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55" r:id="rId3"/>
  </p:sldMasterIdLst>
  <p:notesMasterIdLst>
    <p:notesMasterId r:id="rId27"/>
  </p:notesMasterIdLst>
  <p:sldIdLst>
    <p:sldId id="256" r:id="rId4"/>
    <p:sldId id="257" r:id="rId5"/>
    <p:sldId id="258" r:id="rId6"/>
    <p:sldId id="259" r:id="rId7"/>
    <p:sldId id="260" r:id="rId8"/>
    <p:sldId id="262" r:id="rId9"/>
    <p:sldId id="263" r:id="rId10"/>
    <p:sldId id="264" r:id="rId11"/>
    <p:sldId id="265" r:id="rId12"/>
    <p:sldId id="266" r:id="rId13"/>
    <p:sldId id="270" r:id="rId14"/>
    <p:sldId id="267" r:id="rId15"/>
    <p:sldId id="269" r:id="rId16"/>
    <p:sldId id="268" r:id="rId17"/>
    <p:sldId id="271" r:id="rId18"/>
    <p:sldId id="273" r:id="rId19"/>
    <p:sldId id="272" r:id="rId20"/>
    <p:sldId id="274" r:id="rId21"/>
    <p:sldId id="278" r:id="rId22"/>
    <p:sldId id="279" r:id="rId23"/>
    <p:sldId id="280" r:id="rId24"/>
    <p:sldId id="281" r:id="rId25"/>
    <p:sldId id="282"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0" userDrawn="1">
          <p15:clr>
            <a:srgbClr val="A4A3A4"/>
          </p15:clr>
        </p15:guide>
        <p15:guide id="2" pos="386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614" y="72"/>
      </p:cViewPr>
      <p:guideLst>
        <p:guide orient="horz" pos="2150"/>
        <p:guide pos="386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2025/3/3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木牍原创课件-封面">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木牍原创课件-课堂小结">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课堂小结</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木牍原创课件-课后作业">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altLang="en-US" sz="2935" b="1">
                <a:solidFill>
                  <a:schemeClr val="bg1"/>
                </a:solidFill>
              </a:rPr>
              <a:t>课后作业</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63DB197-84B0-484E-9C0F-88358ECCB797}" type="datetimeFigureOut">
              <a:rPr lang="zh-CN" altLang="en-US" smtClean="0"/>
              <a:t>2025/3/3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木牍原创课件-目录">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木牍原创课件-前言">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467982" y="28888"/>
            <a:ext cx="1398117" cy="542925"/>
          </a:xfrm>
          <a:prstGeom prst="rect">
            <a:avLst/>
          </a:prstGeom>
          <a:noFill/>
        </p:spPr>
        <p:txBody>
          <a:bodyPr wrap="square" rtlCol="0">
            <a:spAutoFit/>
          </a:bodyPr>
          <a:lstStyle/>
          <a:p>
            <a:pPr algn="ctr"/>
            <a:r>
              <a:rPr lang="zh-CN" altLang="en-US" sz="2935" b="1">
                <a:solidFill>
                  <a:schemeClr val="bg1"/>
                </a:solidFill>
              </a:rPr>
              <a:t>前</a:t>
            </a:r>
            <a:r>
              <a:rPr lang="en-US" altLang="zh-CN" sz="2935" b="1">
                <a:solidFill>
                  <a:schemeClr val="bg1"/>
                </a:solidFill>
              </a:rPr>
              <a:t>  </a:t>
            </a:r>
            <a:r>
              <a:rPr lang="zh-CN" altLang="en-US" sz="2935" b="1">
                <a:solidFill>
                  <a:schemeClr val="bg1"/>
                </a:solidFill>
              </a:rPr>
              <a:t>言</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木牍原创课件-导入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2" name="文本框 1"/>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导入新课</a:t>
            </a:r>
            <a:endParaRPr lang="en-US" altLang="zh-CN" sz="2935" b="1">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木牍原创课件-讲授新课">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讲授新课</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木牍原创课件-习题解析">
    <p:bg>
      <p:bgPr>
        <a:blipFill rotWithShape="1">
          <a:blip r:embed="rId2">
            <a:alphaModFix amt="14000"/>
          </a:blip>
          <a:tile tx="0" ty="0" sx="100000" sy="100000" flip="none" algn="tl"/>
        </a:blipFill>
        <a:effectLst/>
      </p:bgPr>
    </p:bg>
    <p:spTree>
      <p:nvGrpSpPr>
        <p:cNvPr id="1" name=""/>
        <p:cNvGrpSpPr/>
        <p:nvPr/>
      </p:nvGrpSpPr>
      <p:grpSpPr>
        <a:xfrm>
          <a:off x="0" y="0"/>
          <a:ext cx="0" cy="0"/>
          <a:chOff x="0" y="0"/>
          <a:chExt cx="0" cy="0"/>
        </a:xfrm>
      </p:grpSpPr>
      <p:sp>
        <p:nvSpPr>
          <p:cNvPr id="3" name="文本框 2"/>
          <p:cNvSpPr txBox="1"/>
          <p:nvPr userDrawn="1"/>
        </p:nvSpPr>
        <p:spPr>
          <a:xfrm>
            <a:off x="-9907" y="28888"/>
            <a:ext cx="2343988" cy="542925"/>
          </a:xfrm>
          <a:prstGeom prst="rect">
            <a:avLst/>
          </a:prstGeom>
          <a:noFill/>
        </p:spPr>
        <p:txBody>
          <a:bodyPr wrap="square" rtlCol="0">
            <a:spAutoFit/>
          </a:bodyPr>
          <a:lstStyle/>
          <a:p>
            <a:pPr algn="ctr"/>
            <a:r>
              <a:rPr lang="zh-CN" sz="2935" b="1">
                <a:solidFill>
                  <a:schemeClr val="bg1"/>
                </a:solidFill>
              </a:rPr>
              <a:t>习题解析</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5" name="矩形 224"/>
          <p:cNvSpPr/>
          <p:nvPr userDrawn="1"/>
        </p:nvSpPr>
        <p:spPr>
          <a:xfrm>
            <a:off x="870585" y="5868670"/>
            <a:ext cx="140970" cy="1409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solidFill>
                <a:schemeClr val="tx1"/>
              </a:solidFill>
            </a:endParaRPr>
          </a:p>
        </p:txBody>
      </p:sp>
      <p:sp>
        <p:nvSpPr>
          <p:cNvPr id="170" name="矩形 169"/>
          <p:cNvSpPr/>
          <p:nvPr userDrawn="1"/>
        </p:nvSpPr>
        <p:spPr>
          <a:xfrm>
            <a:off x="0" y="1303655"/>
            <a:ext cx="12192000" cy="4018280"/>
          </a:xfrm>
          <a:prstGeom prst="rect">
            <a:avLst/>
          </a:prstGeom>
          <a:solidFill>
            <a:srgbClr val="008D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50">
              <a:cs typeface="+mn-ea"/>
              <a:sym typeface="+mn-lt"/>
            </a:endParaRPr>
          </a:p>
        </p:txBody>
      </p:sp>
      <p:pic>
        <p:nvPicPr>
          <p:cNvPr id="227" name="图片 226" descr="C:/Users/Administrator/Desktop/依据新课标编写-02.png依据新课标编写-02"/>
          <p:cNvPicPr>
            <a:picLocks noChangeAspect="1"/>
          </p:cNvPicPr>
          <p:nvPr userDrawn="1"/>
        </p:nvPicPr>
        <p:blipFill>
          <a:blip r:embed="rId5"/>
          <a:srcRect/>
          <a:stretch>
            <a:fillRect/>
          </a:stretch>
        </p:blipFill>
        <p:spPr>
          <a:xfrm>
            <a:off x="8703310" y="196850"/>
            <a:ext cx="2861310" cy="687705"/>
          </a:xfrm>
          <a:prstGeom prst="rect">
            <a:avLst/>
          </a:prstGeom>
        </p:spPr>
      </p:pic>
      <p:sp>
        <p:nvSpPr>
          <p:cNvPr id="242" name="文本框 241"/>
          <p:cNvSpPr txBox="1"/>
          <p:nvPr userDrawn="1"/>
        </p:nvSpPr>
        <p:spPr>
          <a:xfrm>
            <a:off x="7773670" y="5741035"/>
            <a:ext cx="1131570" cy="542925"/>
          </a:xfrm>
          <a:prstGeom prst="rect">
            <a:avLst/>
          </a:prstGeom>
          <a:noFill/>
        </p:spPr>
        <p:txBody>
          <a:bodyPr wrap="square" rtlCol="0">
            <a:spAutoFit/>
          </a:bodyPr>
          <a:lstStyle/>
          <a:p>
            <a:pPr algn="ctr"/>
            <a:r>
              <a:rPr lang="zh-CN" altLang="en-US" sz="2935" b="1" dirty="0">
                <a:solidFill>
                  <a:schemeClr val="tx1"/>
                </a:solidFill>
                <a:latin typeface="微软雅黑" panose="020B0503020204020204" charset="-122"/>
                <a:ea typeface="微软雅黑" panose="020B0503020204020204" charset="-122"/>
              </a:rPr>
              <a:t>物理</a:t>
            </a:r>
          </a:p>
        </p:txBody>
      </p:sp>
      <p:grpSp>
        <p:nvGrpSpPr>
          <p:cNvPr id="247" name="组合 246"/>
          <p:cNvGrpSpPr/>
          <p:nvPr userDrawn="1"/>
        </p:nvGrpSpPr>
        <p:grpSpPr>
          <a:xfrm>
            <a:off x="8905114" y="5773420"/>
            <a:ext cx="636061" cy="514985"/>
            <a:chOff x="3590" y="9087"/>
            <a:chExt cx="1042" cy="815"/>
          </a:xfrm>
        </p:grpSpPr>
        <p:sp>
          <p:nvSpPr>
            <p:cNvPr id="245" name="椭圆 244"/>
            <p:cNvSpPr/>
            <p:nvPr userDrawn="1"/>
          </p:nvSpPr>
          <p:spPr>
            <a:xfrm>
              <a:off x="3590" y="9087"/>
              <a:ext cx="815" cy="815"/>
            </a:xfrm>
            <a:prstGeom prst="ellipse">
              <a:avLst/>
            </a:prstGeom>
            <a:solidFill>
              <a:srgbClr val="008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85"/>
            </a:p>
          </p:txBody>
        </p:sp>
        <p:sp>
          <p:nvSpPr>
            <p:cNvPr id="246" name="文本框 245"/>
            <p:cNvSpPr txBox="1"/>
            <p:nvPr userDrawn="1"/>
          </p:nvSpPr>
          <p:spPr>
            <a:xfrm>
              <a:off x="3590" y="9130"/>
              <a:ext cx="1042" cy="682"/>
            </a:xfrm>
            <a:prstGeom prst="rect">
              <a:avLst/>
            </a:prstGeom>
            <a:noFill/>
          </p:spPr>
          <p:txBody>
            <a:bodyPr wrap="square" rtlCol="0">
              <a:spAutoFit/>
            </a:bodyPr>
            <a:lstStyle/>
            <a:p>
              <a:r>
                <a:rPr lang="en-US" altLang="zh-CN" sz="2205" b="1" dirty="0">
                  <a:solidFill>
                    <a:srgbClr val="FFFF00"/>
                  </a:solidFill>
                  <a:latin typeface="微软雅黑" panose="020B0503020204020204" charset="-122"/>
                  <a:ea typeface="微软雅黑" panose="020B0503020204020204" charset="-122"/>
                  <a:cs typeface="Times New Roman" panose="02020603050405020304" pitchFamily="18" charset="0"/>
                </a:rPr>
                <a:t>RJ</a:t>
              </a:r>
            </a:p>
          </p:txBody>
        </p:sp>
      </p:grpSp>
      <p:sp>
        <p:nvSpPr>
          <p:cNvPr id="243" name="文本框 242"/>
          <p:cNvSpPr txBox="1"/>
          <p:nvPr userDrawn="1"/>
        </p:nvSpPr>
        <p:spPr>
          <a:xfrm>
            <a:off x="9469755" y="5741035"/>
            <a:ext cx="2279650" cy="542925"/>
          </a:xfrm>
          <a:prstGeom prst="rect">
            <a:avLst/>
          </a:prstGeom>
          <a:noFill/>
        </p:spPr>
        <p:txBody>
          <a:bodyPr wrap="square" rtlCol="0">
            <a:spAutoFit/>
          </a:bodyPr>
          <a:lstStyle/>
          <a:p>
            <a:r>
              <a:rPr lang="zh-CN" altLang="en-US" sz="2935" b="1" dirty="0">
                <a:solidFill>
                  <a:schemeClr val="tx1"/>
                </a:solidFill>
                <a:uFillTx/>
                <a:latin typeface="微软雅黑" panose="020B0503020204020204" charset="-122"/>
                <a:ea typeface="微软雅黑" panose="020B0503020204020204" charset="-122"/>
              </a:rPr>
              <a:t>八年级下册</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4000"/>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 descr="E:/LOGO/木牍中考logo/木牍中考logo效果图/木牍中考logo-5%蓝-11.png木牍中考logo-5%蓝-11"/>
          <p:cNvPicPr>
            <a:picLocks noChangeAspect="1"/>
          </p:cNvPicPr>
          <p:nvPr userDrawn="1"/>
        </p:nvPicPr>
        <p:blipFill>
          <a:blip r:embed="rId5"/>
          <a:srcRect r="25347" b="26975"/>
          <a:stretch>
            <a:fillRect/>
          </a:stretch>
        </p:blipFill>
        <p:spPr>
          <a:xfrm>
            <a:off x="8159750" y="2906395"/>
            <a:ext cx="4032250" cy="3945255"/>
          </a:xfrm>
          <a:prstGeom prst="rect">
            <a:avLst/>
          </a:prstGeom>
        </p:spPr>
      </p:pic>
      <p:sp>
        <p:nvSpPr>
          <p:cNvPr id="17" name="矩形 16"/>
          <p:cNvSpPr/>
          <p:nvPr userDrawn="1"/>
        </p:nvSpPr>
        <p:spPr>
          <a:xfrm>
            <a:off x="635" y="0"/>
            <a:ext cx="1428115" cy="685800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75" name="文本框 74"/>
          <p:cNvSpPr txBox="1"/>
          <p:nvPr userDrawn="1"/>
        </p:nvSpPr>
        <p:spPr>
          <a:xfrm>
            <a:off x="156210" y="1054735"/>
            <a:ext cx="111696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目</a:t>
            </a:r>
          </a:p>
        </p:txBody>
      </p:sp>
      <p:sp>
        <p:nvSpPr>
          <p:cNvPr id="76" name="文本框 75"/>
          <p:cNvSpPr txBox="1"/>
          <p:nvPr userDrawn="1"/>
        </p:nvSpPr>
        <p:spPr>
          <a:xfrm>
            <a:off x="185420" y="2625090"/>
            <a:ext cx="1058545" cy="1108075"/>
          </a:xfrm>
          <a:prstGeom prst="rect">
            <a:avLst/>
          </a:prstGeom>
          <a:noFill/>
        </p:spPr>
        <p:txBody>
          <a:bodyPr wrap="square" rtlCol="0">
            <a:spAutoFit/>
          </a:bodyPr>
          <a:lstStyle/>
          <a:p>
            <a:r>
              <a:rPr lang="zh-CN" altLang="en-US" sz="6610" b="1" dirty="0">
                <a:solidFill>
                  <a:schemeClr val="bg1"/>
                </a:solidFill>
                <a:latin typeface="微软雅黑" panose="020B0503020204020204" charset="-122"/>
                <a:ea typeface="微软雅黑" panose="020B0503020204020204" charset="-122"/>
              </a:rPr>
              <a:t>录</a:t>
            </a:r>
          </a:p>
        </p:txBody>
      </p:sp>
      <p:pic>
        <p:nvPicPr>
          <p:cNvPr id="227" name="图片 226" descr="C:/Users/Administrator/Desktop/依据新课标编写-02.png依据新课标编写-02"/>
          <p:cNvPicPr>
            <a:picLocks noChangeAspect="1"/>
          </p:cNvPicPr>
          <p:nvPr userDrawn="1"/>
        </p:nvPicPr>
        <p:blipFill>
          <a:blip r:embed="rId6"/>
          <a:srcRect/>
          <a:stretch>
            <a:fillRect/>
          </a:stretch>
        </p:blipFill>
        <p:spPr>
          <a:xfrm>
            <a:off x="8703310" y="196850"/>
            <a:ext cx="2861310" cy="687705"/>
          </a:xfrm>
          <a:prstGeom prst="rect">
            <a:avLst/>
          </a:prstGeom>
        </p:spPr>
      </p:pic>
      <p:grpSp>
        <p:nvGrpSpPr>
          <p:cNvPr id="3" name="组合 2"/>
          <p:cNvGrpSpPr/>
          <p:nvPr userDrawn="1"/>
        </p:nvGrpSpPr>
        <p:grpSpPr>
          <a:xfrm>
            <a:off x="2756021" y="2327928"/>
            <a:ext cx="2936104" cy="607259"/>
            <a:chOff x="4408" y="1365"/>
            <a:chExt cx="5038" cy="1009"/>
          </a:xfrm>
        </p:grpSpPr>
        <p:sp>
          <p:nvSpPr>
            <p:cNvPr id="5" name="文本框 4"/>
            <p:cNvSpPr txBox="1"/>
            <p:nvPr userDrawn="1"/>
          </p:nvSpPr>
          <p:spPr>
            <a:xfrm>
              <a:off x="5966" y="1365"/>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导入新课</a:t>
              </a:r>
              <a:endParaRPr lang="en-US" altLang="zh-CN" sz="3120" b="1" u="none" baseline="0" dirty="0">
                <a:solidFill>
                  <a:srgbClr val="008DFF"/>
                </a:solidFill>
                <a:uFill>
                  <a:solidFill>
                    <a:srgbClr val="FE970E"/>
                  </a:solidFill>
                </a:uFill>
              </a:endParaRPr>
            </a:p>
          </p:txBody>
        </p:sp>
        <p:sp>
          <p:nvSpPr>
            <p:cNvPr id="4" name="文本框 3"/>
            <p:cNvSpPr txBox="1"/>
            <p:nvPr userDrawn="1"/>
          </p:nvSpPr>
          <p:spPr>
            <a:xfrm>
              <a:off x="4408" y="1425"/>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01</a:t>
              </a:r>
            </a:p>
          </p:txBody>
        </p:sp>
        <p:sp>
          <p:nvSpPr>
            <p:cNvPr id="6" name="矩形 5"/>
            <p:cNvSpPr/>
            <p:nvPr userDrawn="1"/>
          </p:nvSpPr>
          <p:spPr>
            <a:xfrm>
              <a:off x="5600" y="1564"/>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8" name="组合 7"/>
          <p:cNvGrpSpPr/>
          <p:nvPr userDrawn="1"/>
        </p:nvGrpSpPr>
        <p:grpSpPr>
          <a:xfrm>
            <a:off x="6464907" y="2345984"/>
            <a:ext cx="2936104" cy="571149"/>
            <a:chOff x="4408" y="2978"/>
            <a:chExt cx="5038" cy="949"/>
          </a:xfrm>
        </p:grpSpPr>
        <p:sp>
          <p:nvSpPr>
            <p:cNvPr id="10" name="文本框 9"/>
            <p:cNvSpPr txBox="1"/>
            <p:nvPr/>
          </p:nvSpPr>
          <p:spPr>
            <a:xfrm>
              <a:off x="5966" y="2978"/>
              <a:ext cx="3480" cy="949"/>
            </a:xfrm>
            <a:prstGeom prst="rect">
              <a:avLst/>
            </a:prstGeom>
            <a:noFill/>
          </p:spPr>
          <p:txBody>
            <a:bodyPr wrap="square" rtlCol="0">
              <a:spAutoFit/>
            </a:bodyPr>
            <a:lstStyle/>
            <a:p>
              <a:r>
                <a:rPr lang="zh-CN" sz="3120" b="1" u="none" baseline="0" dirty="0">
                  <a:solidFill>
                    <a:srgbClr val="008DFF"/>
                  </a:solidFill>
                  <a:uFill>
                    <a:solidFill>
                      <a:srgbClr val="FE970E"/>
                    </a:solidFill>
                  </a:uFill>
                </a:rPr>
                <a:t>讲授新课</a:t>
              </a:r>
            </a:p>
          </p:txBody>
        </p:sp>
        <p:sp>
          <p:nvSpPr>
            <p:cNvPr id="13" name="文本框 12"/>
            <p:cNvSpPr txBox="1"/>
            <p:nvPr userDrawn="1"/>
          </p:nvSpPr>
          <p:spPr>
            <a:xfrm>
              <a:off x="4408" y="2978"/>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02</a:t>
              </a:r>
            </a:p>
          </p:txBody>
        </p:sp>
        <p:sp>
          <p:nvSpPr>
            <p:cNvPr id="46" name="矩形 45"/>
            <p:cNvSpPr/>
            <p:nvPr userDrawn="1"/>
          </p:nvSpPr>
          <p:spPr>
            <a:xfrm>
              <a:off x="5600" y="3120"/>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4" name="组合 13"/>
          <p:cNvGrpSpPr/>
          <p:nvPr userDrawn="1"/>
        </p:nvGrpSpPr>
        <p:grpSpPr>
          <a:xfrm>
            <a:off x="2756021" y="3678464"/>
            <a:ext cx="2936104" cy="571149"/>
            <a:chOff x="4408" y="5262"/>
            <a:chExt cx="5038" cy="949"/>
          </a:xfrm>
        </p:grpSpPr>
        <p:sp>
          <p:nvSpPr>
            <p:cNvPr id="15" name="文本框 14"/>
            <p:cNvSpPr txBox="1"/>
            <p:nvPr/>
          </p:nvSpPr>
          <p:spPr>
            <a:xfrm>
              <a:off x="5966" y="5262"/>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习题解析</a:t>
              </a:r>
            </a:p>
          </p:txBody>
        </p:sp>
        <p:sp>
          <p:nvSpPr>
            <p:cNvPr id="44" name="文本框 43"/>
            <p:cNvSpPr txBox="1"/>
            <p:nvPr userDrawn="1"/>
          </p:nvSpPr>
          <p:spPr>
            <a:xfrm>
              <a:off x="4408" y="5262"/>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03</a:t>
              </a:r>
            </a:p>
          </p:txBody>
        </p:sp>
        <p:sp>
          <p:nvSpPr>
            <p:cNvPr id="51" name="矩形 50"/>
            <p:cNvSpPr/>
            <p:nvPr userDrawn="1"/>
          </p:nvSpPr>
          <p:spPr>
            <a:xfrm>
              <a:off x="5600" y="5429"/>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grpSp>
        <p:nvGrpSpPr>
          <p:cNvPr id="16" name="组合 15"/>
          <p:cNvGrpSpPr/>
          <p:nvPr userDrawn="1"/>
        </p:nvGrpSpPr>
        <p:grpSpPr>
          <a:xfrm>
            <a:off x="6464907" y="3678464"/>
            <a:ext cx="2936104" cy="571149"/>
            <a:chOff x="4408" y="8000"/>
            <a:chExt cx="5038" cy="949"/>
          </a:xfrm>
        </p:grpSpPr>
        <p:sp>
          <p:nvSpPr>
            <p:cNvPr id="7" name="文本框 6"/>
            <p:cNvSpPr txBox="1"/>
            <p:nvPr userDrawn="1"/>
          </p:nvSpPr>
          <p:spPr>
            <a:xfrm>
              <a:off x="5966" y="8000"/>
              <a:ext cx="3480" cy="949"/>
            </a:xfrm>
            <a:prstGeom prst="rect">
              <a:avLst/>
            </a:prstGeom>
            <a:noFill/>
          </p:spPr>
          <p:txBody>
            <a:bodyPr wrap="square" rtlCol="0">
              <a:spAutoFit/>
            </a:bodyPr>
            <a:lstStyle/>
            <a:p>
              <a:r>
                <a:rPr lang="zh-CN" altLang="en-US" sz="3120" b="1" u="none" baseline="0" dirty="0">
                  <a:solidFill>
                    <a:srgbClr val="008DFF"/>
                  </a:solidFill>
                  <a:uFill>
                    <a:solidFill>
                      <a:srgbClr val="FE970E"/>
                    </a:solidFill>
                  </a:uFill>
                </a:rPr>
                <a:t>课堂小结</a:t>
              </a:r>
            </a:p>
          </p:txBody>
        </p:sp>
        <p:sp>
          <p:nvSpPr>
            <p:cNvPr id="45" name="文本框 44"/>
            <p:cNvSpPr txBox="1"/>
            <p:nvPr userDrawn="1"/>
          </p:nvSpPr>
          <p:spPr>
            <a:xfrm>
              <a:off x="4408" y="8000"/>
              <a:ext cx="1221" cy="949"/>
            </a:xfrm>
            <a:prstGeom prst="rect">
              <a:avLst/>
            </a:prstGeom>
            <a:noFill/>
          </p:spPr>
          <p:txBody>
            <a:bodyPr wrap="square" rtlCol="0">
              <a:spAutoFit/>
            </a:bodyPr>
            <a:lstStyle/>
            <a:p>
              <a:r>
                <a:rPr lang="en-US" altLang="zh-CN" sz="3120" b="1">
                  <a:solidFill>
                    <a:srgbClr val="008DFF"/>
                  </a:solidFill>
                  <a:latin typeface="微软雅黑" panose="020B0503020204020204" charset="-122"/>
                  <a:ea typeface="微软雅黑" panose="020B0503020204020204" charset="-122"/>
                </a:rPr>
                <a:t>04</a:t>
              </a:r>
            </a:p>
          </p:txBody>
        </p:sp>
        <p:sp>
          <p:nvSpPr>
            <p:cNvPr id="53" name="矩形 52"/>
            <p:cNvSpPr/>
            <p:nvPr userDrawn="1"/>
          </p:nvSpPr>
          <p:spPr>
            <a:xfrm>
              <a:off x="5600" y="8142"/>
              <a:ext cx="85" cy="683"/>
            </a:xfrm>
            <a:prstGeom prst="rect">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b="1"/>
            </a:p>
          </p:txBody>
        </p:sp>
      </p:grpSp>
      <p:pic>
        <p:nvPicPr>
          <p:cNvPr id="9" name="图片 8" descr="数学书"/>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68084" y="4436786"/>
            <a:ext cx="839220" cy="86665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alphaModFix amt="14000"/>
          </a:blip>
          <a:tile tx="0" ty="0" sx="100000" sy="100000" flip="none" algn="tl"/>
        </a:blipFill>
        <a:effectLst/>
      </p:bgPr>
    </p:bg>
    <p:spTree>
      <p:nvGrpSpPr>
        <p:cNvPr id="1" name=""/>
        <p:cNvGrpSpPr/>
        <p:nvPr/>
      </p:nvGrpSpPr>
      <p:grpSpPr>
        <a:xfrm>
          <a:off x="0" y="0"/>
          <a:ext cx="0" cy="0"/>
          <a:chOff x="0" y="0"/>
          <a:chExt cx="0" cy="0"/>
        </a:xfrm>
      </p:grpSpPr>
      <p:sp>
        <p:nvSpPr>
          <p:cNvPr id="20" name="矩形 19"/>
          <p:cNvSpPr/>
          <p:nvPr userDrawn="1"/>
        </p:nvSpPr>
        <p:spPr>
          <a:xfrm>
            <a:off x="0" y="0"/>
            <a:ext cx="12192000" cy="610870"/>
          </a:xfrm>
          <a:prstGeom prst="rect">
            <a:avLst/>
          </a:prstGeom>
          <a:solidFill>
            <a:srgbClr val="008DFF"/>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
        <p:nvSpPr>
          <p:cNvPr id="29" name="同侧圆角矩形 28"/>
          <p:cNvSpPr/>
          <p:nvPr userDrawn="1"/>
        </p:nvSpPr>
        <p:spPr>
          <a:xfrm rot="16200000">
            <a:off x="891272" y="-944880"/>
            <a:ext cx="619125" cy="2493645"/>
          </a:xfrm>
          <a:prstGeom prst="round2SameRect">
            <a:avLst>
              <a:gd name="adj1" fmla="val 0"/>
              <a:gd name="adj2" fmla="val 50000"/>
            </a:avLst>
          </a:prstGeom>
          <a:solidFill>
            <a:srgbClr val="FE970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650"/>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8.xml"/><Relationship Id="rId1" Type="http://schemas.openxmlformats.org/officeDocument/2006/relationships/tags" Target="../tags/tag1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8.xml"/><Relationship Id="rId1" Type="http://schemas.openxmlformats.org/officeDocument/2006/relationships/tags" Target="../tags/tag2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文本框 173"/>
          <p:cNvSpPr txBox="1"/>
          <p:nvPr userDrawn="1"/>
        </p:nvSpPr>
        <p:spPr>
          <a:xfrm>
            <a:off x="0" y="1986280"/>
            <a:ext cx="12192000" cy="2553335"/>
          </a:xfrm>
          <a:prstGeom prst="rect">
            <a:avLst/>
          </a:prstGeom>
          <a:noFill/>
          <a:effectLst/>
        </p:spPr>
        <p:txBody>
          <a:bodyPr wrap="square" rtlCol="0">
            <a:spAutoFit/>
            <a:scene3d>
              <a:camera prst="orthographicFront"/>
              <a:lightRig rig="threePt" dir="t"/>
            </a:scene3d>
            <a:sp3d contourW="12700"/>
          </a:bodyPr>
          <a:lstStyle/>
          <a:p>
            <a:pPr algn="ctr"/>
            <a:r>
              <a:rPr 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8.4  </a:t>
            </a: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同一直线上</a:t>
            </a:r>
          </a:p>
          <a:p>
            <a:pPr algn="ctr"/>
            <a:r>
              <a:rPr lang="zh-CN" altLang="en-US" sz="8000" b="1" dirty="0">
                <a:solidFill>
                  <a:schemeClr val="bg1"/>
                </a:solidFill>
                <a:latin typeface="微软雅黑" panose="020B0503020204020204" charset="-122"/>
                <a:ea typeface="微软雅黑" panose="020B0503020204020204" charset="-122"/>
                <a:cs typeface="微软雅黑" panose="020B0503020204020204" charset="-122"/>
                <a:sym typeface="+mn-ea"/>
              </a:rPr>
              <a:t>二力的合成</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6634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508125"/>
            <a:ext cx="5835015" cy="521970"/>
          </a:xfrm>
          <a:prstGeom prst="rect">
            <a:avLst/>
          </a:prstGeom>
          <a:noFill/>
        </p:spPr>
        <p:txBody>
          <a:bodyPr wrap="square" rtlCol="0">
            <a:spAutoFit/>
          </a:bodyPr>
          <a:lstStyle/>
          <a:p>
            <a:r>
              <a:rPr lang="zh-CN" altLang="en-US" sz="2800"/>
              <a:t>演示</a:t>
            </a:r>
            <a:r>
              <a:rPr lang="en-US" altLang="zh-CN" sz="2800"/>
              <a:t> </a:t>
            </a:r>
            <a:r>
              <a:rPr lang="zh-CN" altLang="en-US" sz="2800"/>
              <a:t>研究同一直线上二力的合成</a:t>
            </a:r>
          </a:p>
        </p:txBody>
      </p:sp>
      <p:sp>
        <p:nvSpPr>
          <p:cNvPr id="10" name="文本框 9"/>
          <p:cNvSpPr txBox="1"/>
          <p:nvPr/>
        </p:nvSpPr>
        <p:spPr>
          <a:xfrm>
            <a:off x="508635" y="2091055"/>
            <a:ext cx="7428230" cy="3415030"/>
          </a:xfrm>
          <a:prstGeom prst="rect">
            <a:avLst/>
          </a:prstGeom>
          <a:noFill/>
        </p:spPr>
        <p:txBody>
          <a:bodyPr wrap="square" rtlCol="0">
            <a:spAutoFit/>
          </a:bodyPr>
          <a:lstStyle/>
          <a:p>
            <a:pPr>
              <a:lnSpc>
                <a:spcPct val="150000"/>
              </a:lnSpc>
            </a:pPr>
            <a:r>
              <a:rPr lang="en-US" altLang="zh-CN" sz="2400">
                <a:latin typeface="Times New Roman" panose="02020603050405020304" pitchFamily="18" charset="0"/>
                <a:ea typeface="宋体" panose="02010600030101010101" pitchFamily="2" charset="-122"/>
                <a:cs typeface="Times New Roman" panose="02020603050405020304" pitchFamily="18" charset="0"/>
              </a:rPr>
              <a:t>1. </a:t>
            </a:r>
            <a:r>
              <a:rPr lang="zh-CN" altLang="en-US" sz="2400">
                <a:latin typeface="Times New Roman" panose="02020603050405020304" pitchFamily="18" charset="0"/>
                <a:ea typeface="宋体" panose="02010600030101010101" pitchFamily="2" charset="-122"/>
                <a:cs typeface="Times New Roman" panose="02020603050405020304" pitchFamily="18" charset="0"/>
              </a:rPr>
              <a:t>将橡皮筋一端固定，另一端与小圆环相连。把两个弹簧测力计分别通过细绳与小圆环相连后，沿水平方向向右拉橡皮筋，将小圆环拉至</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O</a:t>
            </a:r>
            <a:r>
              <a:rPr lang="zh-CN" altLang="en-US" sz="2400">
                <a:latin typeface="Times New Roman" panose="02020603050405020304" pitchFamily="18" charset="0"/>
                <a:ea typeface="宋体" panose="02010600030101010101" pitchFamily="2" charset="-122"/>
                <a:cs typeface="Times New Roman" panose="02020603050405020304" pitchFamily="18" charset="0"/>
              </a:rPr>
              <a:t>点，标记下此时小圆环的位置，并记录两个弹簧测力计的示数</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F</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rPr>
              <a:t>1</a:t>
            </a: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F</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rPr>
              <a:t>。</a:t>
            </a:r>
          </a:p>
          <a:p>
            <a:pPr>
              <a:lnSpc>
                <a:spcPct val="150000"/>
              </a:lnSpc>
            </a:pPr>
            <a:r>
              <a:rPr lang="en-US" altLang="zh-CN" sz="2400">
                <a:latin typeface="Times New Roman" panose="02020603050405020304" pitchFamily="18" charset="0"/>
                <a:ea typeface="宋体" panose="02010600030101010101" pitchFamily="2" charset="-122"/>
                <a:cs typeface="Times New Roman" panose="02020603050405020304" pitchFamily="18" charset="0"/>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rPr>
              <a:t>只用一个弹簧测力计拉橡皮筋，将小圆环再次拉到</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O</a:t>
            </a:r>
            <a:r>
              <a:rPr lang="zh-CN" altLang="en-US" sz="2400">
                <a:latin typeface="Times New Roman" panose="02020603050405020304" pitchFamily="18" charset="0"/>
                <a:ea typeface="宋体" panose="02010600030101010101" pitchFamily="2" charset="-122"/>
                <a:cs typeface="Times New Roman" panose="02020603050405020304" pitchFamily="18" charset="0"/>
              </a:rPr>
              <a:t>点，记下弹簧测力计的示数</a:t>
            </a:r>
            <a:r>
              <a:rPr lang="en-US" altLang="zh-CN" sz="2400" i="1">
                <a:latin typeface="Times New Roman" panose="02020603050405020304" pitchFamily="18" charset="0"/>
                <a:ea typeface="宋体" panose="02010600030101010101" pitchFamily="2" charset="-122"/>
                <a:cs typeface="Times New Roman" panose="02020603050405020304" pitchFamily="18" charset="0"/>
              </a:rPr>
              <a:t>F</a:t>
            </a:r>
            <a:r>
              <a:rPr lang="zh-CN" altLang="en-US" sz="3200" i="1" baseline="-25000">
                <a:latin typeface="Times New Roman" panose="02020603050405020304" pitchFamily="18" charset="0"/>
                <a:ea typeface="宋体" panose="02010600030101010101" pitchFamily="2" charset="-122"/>
                <a:cs typeface="Times New Roman" panose="02020603050405020304" pitchFamily="18" charset="0"/>
              </a:rPr>
              <a:t>合</a:t>
            </a:r>
            <a:r>
              <a:rPr lang="zh-CN" altLang="en-US" sz="2400" i="1" baseline="-2500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40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4" name="图片 13"/>
          <p:cNvPicPr>
            <a:picLocks noChangeAspect="1"/>
          </p:cNvPicPr>
          <p:nvPr/>
        </p:nvPicPr>
        <p:blipFill>
          <a:blip r:embed="rId4">
            <a:clrChange>
              <a:clrFrom>
                <a:srgbClr val="FFFFFF">
                  <a:alpha val="100000"/>
                </a:srgbClr>
              </a:clrFrom>
              <a:clrTo>
                <a:srgbClr val="FFFFFF">
                  <a:alpha val="100000"/>
                  <a:alpha val="0"/>
                </a:srgbClr>
              </a:clrTo>
            </a:clrChange>
          </a:blip>
          <a:srcRect l="24193" t="19800" r="11677"/>
          <a:stretch>
            <a:fillRect/>
          </a:stretch>
        </p:blipFill>
        <p:spPr>
          <a:xfrm>
            <a:off x="7762240" y="2758440"/>
            <a:ext cx="4429760" cy="1849120"/>
          </a:xfrm>
          <a:prstGeom prst="rect">
            <a:avLst/>
          </a:prstGeom>
        </p:spPr>
      </p:pic>
      <p:sp>
        <p:nvSpPr>
          <p:cNvPr id="11" name="文本框 10"/>
          <p:cNvSpPr txBox="1"/>
          <p:nvPr/>
        </p:nvSpPr>
        <p:spPr>
          <a:xfrm>
            <a:off x="629920" y="5525135"/>
            <a:ext cx="10925810" cy="1198880"/>
          </a:xfrm>
          <a:prstGeom prst="rect">
            <a:avLst/>
          </a:prstGeom>
          <a:noFill/>
        </p:spPr>
        <p:txBody>
          <a:bodyPr wrap="square" rtlCol="0">
            <a:spAutoFit/>
          </a:bodyPr>
          <a:lstStyle/>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改变拉力</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的大小，多做几次实验。将</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zh-CN" altLang="en-US" sz="2800" i="1" baseline="-25000">
                <a:latin typeface="Times New Roman" panose="02020603050405020304" pitchFamily="18" charset="0"/>
                <a:ea typeface="宋体" panose="02010600030101010101" pitchFamily="2" charset="-122"/>
                <a:cs typeface="Times New Roman" panose="02020603050405020304" pitchFamily="18" charset="0"/>
                <a:sym typeface="+mn-ea"/>
              </a:rPr>
              <a:t>合</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与</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的示数进行比较，并分析</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zh-CN" altLang="en-US" sz="3200" i="1" baseline="-25000">
                <a:latin typeface="Times New Roman" panose="02020603050405020304" pitchFamily="18" charset="0"/>
                <a:ea typeface="宋体" panose="02010600030101010101" pitchFamily="2" charset="-122"/>
                <a:cs typeface="Times New Roman" panose="02020603050405020304" pitchFamily="18" charset="0"/>
                <a:sym typeface="+mn-ea"/>
              </a:rPr>
              <a:t>合</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与</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2400" i="1">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的方向关系。</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86343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08150"/>
            <a:ext cx="5835015" cy="521970"/>
          </a:xfrm>
          <a:prstGeom prst="rect">
            <a:avLst/>
          </a:prstGeom>
          <a:noFill/>
        </p:spPr>
        <p:txBody>
          <a:bodyPr wrap="square" rtlCol="0">
            <a:spAutoFit/>
          </a:bodyPr>
          <a:lstStyle/>
          <a:p>
            <a:r>
              <a:rPr lang="zh-CN" altLang="en-US" sz="2800"/>
              <a:t>演示</a:t>
            </a:r>
            <a:r>
              <a:rPr lang="en-US" altLang="zh-CN" sz="2800"/>
              <a:t> </a:t>
            </a:r>
            <a:r>
              <a:rPr lang="zh-CN" altLang="en-US" sz="2800"/>
              <a:t>研究同一直线上二力的合成</a:t>
            </a:r>
          </a:p>
        </p:txBody>
      </p:sp>
      <p:sp>
        <p:nvSpPr>
          <p:cNvPr id="10" name="文本框 9"/>
          <p:cNvSpPr txBox="1"/>
          <p:nvPr/>
        </p:nvSpPr>
        <p:spPr>
          <a:xfrm>
            <a:off x="899795" y="2477135"/>
            <a:ext cx="4064000" cy="460375"/>
          </a:xfrm>
          <a:prstGeom prst="rect">
            <a:avLst/>
          </a:prstGeom>
          <a:noFill/>
        </p:spPr>
        <p:txBody>
          <a:bodyPr wrap="square" rtlCol="0">
            <a:spAutoFit/>
          </a:bodyPr>
          <a:lstStyle/>
          <a:p>
            <a:r>
              <a:rPr lang="zh-CN" altLang="en-US" sz="2400"/>
              <a:t>实验数据：</a:t>
            </a:r>
          </a:p>
        </p:txBody>
      </p:sp>
      <p:graphicFrame>
        <p:nvGraphicFramePr>
          <p:cNvPr id="11" name="表格 10"/>
          <p:cNvGraphicFramePr/>
          <p:nvPr>
            <p:custDataLst>
              <p:tags r:id="rId2"/>
            </p:custDataLst>
          </p:nvPr>
        </p:nvGraphicFramePr>
        <p:xfrm>
          <a:off x="1028700" y="3070225"/>
          <a:ext cx="9353550" cy="3060700"/>
        </p:xfrm>
        <a:graphic>
          <a:graphicData uri="http://schemas.openxmlformats.org/drawingml/2006/table">
            <a:tbl>
              <a:tblPr firstRow="1" bandRow="1">
                <a:tableStyleId>{5C22544A-7EE6-4342-B048-85BDC9FD1C3A}</a:tableStyleId>
              </a:tblPr>
              <a:tblGrid>
                <a:gridCol w="1101090">
                  <a:extLst>
                    <a:ext uri="{9D8B030D-6E8A-4147-A177-3AD203B41FA5}">
                      <a16:colId xmlns:a16="http://schemas.microsoft.com/office/drawing/2014/main" val="20000"/>
                    </a:ext>
                  </a:extLst>
                </a:gridCol>
                <a:gridCol w="1475740">
                  <a:extLst>
                    <a:ext uri="{9D8B030D-6E8A-4147-A177-3AD203B41FA5}">
                      <a16:colId xmlns:a16="http://schemas.microsoft.com/office/drawing/2014/main" val="20001"/>
                    </a:ext>
                  </a:extLst>
                </a:gridCol>
                <a:gridCol w="1431290">
                  <a:extLst>
                    <a:ext uri="{9D8B030D-6E8A-4147-A177-3AD203B41FA5}">
                      <a16:colId xmlns:a16="http://schemas.microsoft.com/office/drawing/2014/main" val="20002"/>
                    </a:ext>
                  </a:extLst>
                </a:gridCol>
                <a:gridCol w="1337310">
                  <a:extLst>
                    <a:ext uri="{9D8B030D-6E8A-4147-A177-3AD203B41FA5}">
                      <a16:colId xmlns:a16="http://schemas.microsoft.com/office/drawing/2014/main" val="20003"/>
                    </a:ext>
                  </a:extLst>
                </a:gridCol>
                <a:gridCol w="1336040">
                  <a:extLst>
                    <a:ext uri="{9D8B030D-6E8A-4147-A177-3AD203B41FA5}">
                      <a16:colId xmlns:a16="http://schemas.microsoft.com/office/drawing/2014/main" val="20004"/>
                    </a:ext>
                  </a:extLst>
                </a:gridCol>
                <a:gridCol w="1336040">
                  <a:extLst>
                    <a:ext uri="{9D8B030D-6E8A-4147-A177-3AD203B41FA5}">
                      <a16:colId xmlns:a16="http://schemas.microsoft.com/office/drawing/2014/main" val="20005"/>
                    </a:ext>
                  </a:extLst>
                </a:gridCol>
                <a:gridCol w="1336040">
                  <a:extLst>
                    <a:ext uri="{9D8B030D-6E8A-4147-A177-3AD203B41FA5}">
                      <a16:colId xmlns:a16="http://schemas.microsoft.com/office/drawing/2014/main" val="20006"/>
                    </a:ext>
                  </a:extLst>
                </a:gridCol>
              </a:tblGrid>
              <a:tr h="612140">
                <a:tc rowSpan="2">
                  <a:txBody>
                    <a:bodyPr/>
                    <a:lstStyle/>
                    <a:p>
                      <a:pPr algn="ctr">
                        <a:buNone/>
                      </a:pPr>
                      <a:r>
                        <a:rPr lang="zh-CN" altLang="en-US" sz="2800"/>
                        <a:t>次数</a:t>
                      </a:r>
                    </a:p>
                  </a:txBody>
                  <a:tcPr anchor="ctr"/>
                </a:tc>
                <a:tc gridSpan="2">
                  <a:txBody>
                    <a:bodyPr/>
                    <a:lstStyle/>
                    <a:p>
                      <a:pPr algn="ctr">
                        <a:buNone/>
                      </a:pPr>
                      <a:r>
                        <a:rPr lang="en-US" altLang="zh-CN" sz="2800"/>
                        <a:t>F</a:t>
                      </a:r>
                      <a:r>
                        <a:rPr lang="en-US" altLang="zh-CN" sz="2800" baseline="-25000"/>
                        <a:t>1</a:t>
                      </a:r>
                    </a:p>
                  </a:txBody>
                  <a:tcPr anchor="ctr"/>
                </a:tc>
                <a:tc hMerge="1">
                  <a:txBody>
                    <a:bodyPr/>
                    <a:lstStyle/>
                    <a:p>
                      <a:endParaRPr lang="zh-CN"/>
                    </a:p>
                  </a:txBody>
                  <a:tcPr anchor="ctr"/>
                </a:tc>
                <a:tc gridSpan="2">
                  <a:txBody>
                    <a:bodyPr/>
                    <a:lstStyle/>
                    <a:p>
                      <a:pPr algn="ctr">
                        <a:buNone/>
                      </a:pPr>
                      <a:r>
                        <a:rPr lang="en-US" altLang="zh-CN" sz="2800"/>
                        <a:t>F</a:t>
                      </a:r>
                      <a:r>
                        <a:rPr lang="en-US" altLang="zh-CN" sz="2800" baseline="-25000"/>
                        <a:t>2</a:t>
                      </a:r>
                    </a:p>
                  </a:txBody>
                  <a:tcPr anchor="ctr"/>
                </a:tc>
                <a:tc hMerge="1">
                  <a:txBody>
                    <a:bodyPr/>
                    <a:lstStyle/>
                    <a:p>
                      <a:endParaRPr lang="zh-CN"/>
                    </a:p>
                  </a:txBody>
                  <a:tcPr anchor="ctr"/>
                </a:tc>
                <a:tc gridSpan="2">
                  <a:txBody>
                    <a:bodyPr/>
                    <a:lstStyle/>
                    <a:p>
                      <a:pPr algn="ctr">
                        <a:buNone/>
                      </a:pPr>
                      <a:r>
                        <a:rPr lang="en-US" altLang="zh-CN" sz="2800"/>
                        <a:t>F</a:t>
                      </a:r>
                      <a:r>
                        <a:rPr lang="zh-CN" altLang="en-US" sz="2800" baseline="-25000"/>
                        <a:t>合</a:t>
                      </a:r>
                    </a:p>
                  </a:txBody>
                  <a:tcPr anchor="ctr"/>
                </a:tc>
                <a:tc hMerge="1">
                  <a:txBody>
                    <a:bodyPr/>
                    <a:lstStyle/>
                    <a:p>
                      <a:endParaRPr lang="zh-CN"/>
                    </a:p>
                  </a:txBody>
                  <a:tcPr anchor="ctr"/>
                </a:tc>
                <a:extLst>
                  <a:ext uri="{0D108BD9-81ED-4DB2-BD59-A6C34878D82A}">
                    <a16:rowId xmlns:a16="http://schemas.microsoft.com/office/drawing/2014/main" val="10000"/>
                  </a:ext>
                </a:extLst>
              </a:tr>
              <a:tr h="612140">
                <a:tc vMerge="1">
                  <a:txBody>
                    <a:bodyPr/>
                    <a:lstStyle/>
                    <a:p>
                      <a:endParaRPr lang="zh-CN"/>
                    </a:p>
                  </a:txBody>
                  <a:tcPr anchor="ctr"/>
                </a:tc>
                <a:tc>
                  <a:txBody>
                    <a:bodyPr/>
                    <a:lstStyle/>
                    <a:p>
                      <a:pPr algn="ctr">
                        <a:buNone/>
                      </a:pPr>
                      <a:r>
                        <a:rPr lang="zh-CN" altLang="en-US" sz="2800"/>
                        <a:t>大小</a:t>
                      </a:r>
                      <a:r>
                        <a:rPr lang="en-US" altLang="zh-CN" sz="2800"/>
                        <a:t>/N</a:t>
                      </a:r>
                    </a:p>
                  </a:txBody>
                  <a:tcPr anchor="ctr"/>
                </a:tc>
                <a:tc>
                  <a:txBody>
                    <a:bodyPr/>
                    <a:lstStyle/>
                    <a:p>
                      <a:pPr algn="ctr">
                        <a:buNone/>
                      </a:pPr>
                      <a:r>
                        <a:rPr lang="zh-CN" altLang="en-US" sz="2800"/>
                        <a:t>方向</a:t>
                      </a:r>
                    </a:p>
                  </a:txBody>
                  <a:tcPr anchor="ctr"/>
                </a:tc>
                <a:tc>
                  <a:txBody>
                    <a:bodyPr/>
                    <a:lstStyle/>
                    <a:p>
                      <a:pPr algn="ctr">
                        <a:buNone/>
                      </a:pPr>
                      <a:r>
                        <a:rPr lang="zh-CN" altLang="en-US" sz="2800"/>
                        <a:t>大小</a:t>
                      </a:r>
                      <a:r>
                        <a:rPr lang="en-US" altLang="zh-CN" sz="2800"/>
                        <a:t>/N</a:t>
                      </a:r>
                    </a:p>
                  </a:txBody>
                  <a:tcPr anchor="ctr"/>
                </a:tc>
                <a:tc>
                  <a:txBody>
                    <a:bodyPr/>
                    <a:lstStyle/>
                    <a:p>
                      <a:pPr algn="ctr">
                        <a:buNone/>
                      </a:pPr>
                      <a:r>
                        <a:rPr lang="zh-CN" altLang="en-US" sz="2800"/>
                        <a:t>方向</a:t>
                      </a:r>
                    </a:p>
                  </a:txBody>
                  <a:tcPr anchor="ctr"/>
                </a:tc>
                <a:tc>
                  <a:txBody>
                    <a:bodyPr/>
                    <a:lstStyle/>
                    <a:p>
                      <a:pPr algn="ctr">
                        <a:buNone/>
                      </a:pPr>
                      <a:r>
                        <a:rPr lang="zh-CN" altLang="en-US" sz="2800"/>
                        <a:t>大小</a:t>
                      </a:r>
                      <a:r>
                        <a:rPr lang="en-US" altLang="zh-CN" sz="2800"/>
                        <a:t>/N</a:t>
                      </a:r>
                    </a:p>
                  </a:txBody>
                  <a:tcPr anchor="ctr"/>
                </a:tc>
                <a:tc>
                  <a:txBody>
                    <a:bodyPr/>
                    <a:lstStyle/>
                    <a:p>
                      <a:pPr algn="ctr">
                        <a:buNone/>
                      </a:pPr>
                      <a:r>
                        <a:rPr lang="zh-CN" altLang="en-US" sz="2800"/>
                        <a:t>方向</a:t>
                      </a:r>
                    </a:p>
                  </a:txBody>
                  <a:tcPr anchor="ctr"/>
                </a:tc>
                <a:extLst>
                  <a:ext uri="{0D108BD9-81ED-4DB2-BD59-A6C34878D82A}">
                    <a16:rowId xmlns:a16="http://schemas.microsoft.com/office/drawing/2014/main" val="10001"/>
                  </a:ext>
                </a:extLst>
              </a:tr>
              <a:tr h="612140">
                <a:tc>
                  <a:txBody>
                    <a:bodyPr/>
                    <a:lstStyle/>
                    <a:p>
                      <a:pPr algn="ctr">
                        <a:buNone/>
                      </a:pPr>
                      <a:r>
                        <a:rPr lang="en-US" altLang="zh-CN" sz="2800"/>
                        <a:t>1</a:t>
                      </a:r>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extLst>
                  <a:ext uri="{0D108BD9-81ED-4DB2-BD59-A6C34878D82A}">
                    <a16:rowId xmlns:a16="http://schemas.microsoft.com/office/drawing/2014/main" val="10002"/>
                  </a:ext>
                </a:extLst>
              </a:tr>
              <a:tr h="612140">
                <a:tc>
                  <a:txBody>
                    <a:bodyPr/>
                    <a:lstStyle/>
                    <a:p>
                      <a:pPr algn="ctr">
                        <a:buNone/>
                      </a:pPr>
                      <a:r>
                        <a:rPr lang="en-US" altLang="zh-CN" sz="2800"/>
                        <a:t>2</a:t>
                      </a:r>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extLst>
                  <a:ext uri="{0D108BD9-81ED-4DB2-BD59-A6C34878D82A}">
                    <a16:rowId xmlns:a16="http://schemas.microsoft.com/office/drawing/2014/main" val="10003"/>
                  </a:ext>
                </a:extLst>
              </a:tr>
              <a:tr h="612140">
                <a:tc>
                  <a:txBody>
                    <a:bodyPr/>
                    <a:lstStyle/>
                    <a:p>
                      <a:pPr algn="ctr">
                        <a:buNone/>
                      </a:pPr>
                      <a:r>
                        <a:rPr lang="en-US" altLang="zh-CN" sz="2800"/>
                        <a:t>3</a:t>
                      </a:r>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extLst>
                  <a:ext uri="{0D108BD9-81ED-4DB2-BD59-A6C34878D82A}">
                    <a16:rowId xmlns:a16="http://schemas.microsoft.com/office/drawing/2014/main" val="10004"/>
                  </a:ext>
                </a:extLst>
              </a:tr>
            </a:tbl>
          </a:graphicData>
        </a:graphic>
      </p:graphicFrame>
      <p:sp>
        <p:nvSpPr>
          <p:cNvPr id="13" name="文本框 12"/>
          <p:cNvSpPr txBox="1"/>
          <p:nvPr/>
        </p:nvSpPr>
        <p:spPr>
          <a:xfrm>
            <a:off x="1028700" y="6287135"/>
            <a:ext cx="7749540" cy="460375"/>
          </a:xfrm>
          <a:prstGeom prst="rect">
            <a:avLst/>
          </a:prstGeom>
          <a:noFill/>
        </p:spPr>
        <p:txBody>
          <a:bodyPr wrap="square" rtlCol="0">
            <a:spAutoFit/>
          </a:bodyPr>
          <a:lstStyle/>
          <a:p>
            <a:r>
              <a:rPr lang="zh-CN" altLang="en-US" sz="2400"/>
              <a:t>实验结论：</a:t>
            </a:r>
            <a:r>
              <a:rPr lang="en-US" altLang="zh-CN" sz="2400" i="1"/>
              <a:t>F</a:t>
            </a:r>
            <a:r>
              <a:rPr lang="zh-CN" altLang="en-US" sz="3200" i="1" baseline="-25000"/>
              <a:t>合</a:t>
            </a:r>
            <a:r>
              <a:rPr lang="en-US" altLang="zh-CN" sz="2400"/>
              <a:t> = </a:t>
            </a:r>
            <a:r>
              <a:rPr lang="en-US" altLang="zh-CN" sz="2400" i="1"/>
              <a:t>F</a:t>
            </a:r>
            <a:r>
              <a:rPr lang="en-US" altLang="zh-CN" sz="3200" i="1" baseline="-25000"/>
              <a:t>1</a:t>
            </a:r>
            <a:r>
              <a:rPr lang="en-US" altLang="zh-CN" sz="2400"/>
              <a:t> + </a:t>
            </a:r>
            <a:r>
              <a:rPr lang="en-US" altLang="zh-CN" sz="2400" i="1"/>
              <a:t>F</a:t>
            </a:r>
            <a:r>
              <a:rPr lang="en-US" altLang="zh-CN" sz="3200" i="1" baseline="-25000"/>
              <a:t>2</a:t>
            </a:r>
            <a:r>
              <a:rPr lang="zh-CN" altLang="en-US" sz="2400"/>
              <a:t>，</a:t>
            </a:r>
            <a:r>
              <a:rPr lang="en-US" altLang="zh-CN" sz="2400" i="1"/>
              <a:t>F</a:t>
            </a:r>
            <a:r>
              <a:rPr lang="zh-CN" altLang="en-US" sz="3200" i="1" baseline="-25000"/>
              <a:t>合</a:t>
            </a:r>
            <a:r>
              <a:rPr lang="zh-CN" altLang="en-US" sz="2400"/>
              <a:t>与</a:t>
            </a:r>
            <a:r>
              <a:rPr lang="en-US" altLang="zh-CN" sz="2400" i="1"/>
              <a:t>F</a:t>
            </a:r>
            <a:r>
              <a:rPr lang="en-US" altLang="zh-CN" sz="3200" i="1" baseline="-25000"/>
              <a:t>1</a:t>
            </a:r>
            <a:r>
              <a:rPr lang="zh-CN" altLang="en-US" sz="2400"/>
              <a:t>、</a:t>
            </a:r>
            <a:r>
              <a:rPr lang="en-US" altLang="zh-CN" sz="2400" i="1"/>
              <a:t>F</a:t>
            </a:r>
            <a:r>
              <a:rPr lang="en-US" altLang="zh-CN" sz="3200" i="1" baseline="-25000"/>
              <a:t>2</a:t>
            </a:r>
            <a:r>
              <a:rPr lang="zh-CN" altLang="en-US" sz="2400"/>
              <a:t>方向相同。</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6634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508125"/>
            <a:ext cx="5835015" cy="521970"/>
          </a:xfrm>
          <a:prstGeom prst="rect">
            <a:avLst/>
          </a:prstGeom>
          <a:noFill/>
        </p:spPr>
        <p:txBody>
          <a:bodyPr wrap="square" rtlCol="0">
            <a:spAutoFit/>
          </a:bodyPr>
          <a:lstStyle/>
          <a:p>
            <a:r>
              <a:rPr lang="zh-CN" altLang="en-US" sz="2800"/>
              <a:t>演示</a:t>
            </a:r>
            <a:r>
              <a:rPr lang="en-US" altLang="zh-CN" sz="2800"/>
              <a:t> </a:t>
            </a:r>
            <a:r>
              <a:rPr lang="zh-CN" altLang="en-US" sz="2800"/>
              <a:t>研究同一直线上二力的合成</a:t>
            </a:r>
          </a:p>
        </p:txBody>
      </p:sp>
      <p:sp>
        <p:nvSpPr>
          <p:cNvPr id="11" name="文本框 10"/>
          <p:cNvSpPr txBox="1"/>
          <p:nvPr/>
        </p:nvSpPr>
        <p:spPr>
          <a:xfrm>
            <a:off x="508635" y="2091055"/>
            <a:ext cx="6226175" cy="2861310"/>
          </a:xfrm>
          <a:prstGeom prst="rect">
            <a:avLst/>
          </a:prstGeom>
          <a:noFill/>
        </p:spPr>
        <p:txBody>
          <a:bodyPr wrap="square" rtlCol="0">
            <a:spAutoFit/>
          </a:bodyPr>
          <a:lstStyle/>
          <a:p>
            <a:pPr>
              <a:lnSpc>
                <a:spcPct val="150000"/>
              </a:lnSpc>
            </a:pPr>
            <a:r>
              <a:rPr lang="en-US" sz="2400">
                <a:latin typeface="宋体" panose="02010600030101010101" pitchFamily="2" charset="-122"/>
                <a:ea typeface="宋体" panose="02010600030101010101" pitchFamily="2" charset="-122"/>
                <a:cs typeface="宋体" panose="02010600030101010101" pitchFamily="2" charset="-122"/>
              </a:rPr>
              <a:t>3.</a:t>
            </a:r>
            <a:r>
              <a:rPr lang="zh-CN" altLang="en-US" sz="2400">
                <a:latin typeface="宋体" panose="02010600030101010101" pitchFamily="2" charset="-122"/>
                <a:ea typeface="宋体" panose="02010600030101010101" pitchFamily="2" charset="-122"/>
                <a:cs typeface="宋体" panose="02010600030101010101" pitchFamily="2" charset="-122"/>
              </a:rPr>
              <a:t>用两个弹簧测力计沿相反的方向水平拉橡皮筋，标记下此时小圆环的位置</a:t>
            </a:r>
            <a:r>
              <a:rPr lang="en-US" altLang="zh-CN" sz="2400" i="1">
                <a:latin typeface="宋体" panose="02010600030101010101" pitchFamily="2" charset="-122"/>
                <a:ea typeface="宋体" panose="02010600030101010101" pitchFamily="2" charset="-122"/>
                <a:cs typeface="宋体" panose="02010600030101010101" pitchFamily="2" charset="-122"/>
              </a:rPr>
              <a:t>O</a:t>
            </a:r>
            <a:r>
              <a:rPr lang="en-US" altLang="en-US" sz="2400" i="1">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，并记下两个弹簧测力计示数</a:t>
            </a:r>
            <a:r>
              <a:rPr lang="en-US" altLang="zh-CN" sz="2400" i="1">
                <a:latin typeface="宋体" panose="02010600030101010101" pitchFamily="2" charset="-122"/>
                <a:ea typeface="宋体" panose="02010600030101010101" pitchFamily="2" charset="-122"/>
                <a:cs typeface="宋体" panose="02010600030101010101" pitchFamily="2" charset="-122"/>
              </a:rPr>
              <a:t>F</a:t>
            </a:r>
            <a:r>
              <a:rPr lang="en-US" altLang="en-US" sz="2400" i="1">
                <a:latin typeface="宋体" panose="02010600030101010101" pitchFamily="2" charset="-122"/>
                <a:ea typeface="宋体" panose="02010600030101010101" pitchFamily="2" charset="-122"/>
                <a:cs typeface="宋体" panose="02010600030101010101" pitchFamily="2" charset="-122"/>
              </a:rPr>
              <a:t>´</a:t>
            </a:r>
            <a:r>
              <a:rPr lang="en-US" altLang="zh-CN" sz="2400" i="1" baseline="-25000">
                <a:latin typeface="宋体" panose="02010600030101010101" pitchFamily="2" charset="-122"/>
                <a:ea typeface="宋体" panose="02010600030101010101" pitchFamily="2" charset="-122"/>
                <a:cs typeface="宋体" panose="02010600030101010101" pitchFamily="2" charset="-122"/>
              </a:rPr>
              <a:t>1</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en-US" altLang="zh-CN" sz="2400" i="1">
                <a:latin typeface="宋体" panose="02010600030101010101" pitchFamily="2" charset="-122"/>
                <a:ea typeface="宋体" panose="02010600030101010101" pitchFamily="2" charset="-122"/>
                <a:cs typeface="宋体" panose="02010600030101010101" pitchFamily="2" charset="-122"/>
              </a:rPr>
              <a:t>F</a:t>
            </a:r>
            <a:r>
              <a:rPr lang="en-US" altLang="en-US" sz="2400" i="1">
                <a:latin typeface="宋体" panose="02010600030101010101" pitchFamily="2" charset="-122"/>
                <a:ea typeface="宋体" panose="02010600030101010101" pitchFamily="2" charset="-122"/>
                <a:cs typeface="宋体" panose="02010600030101010101" pitchFamily="2" charset="-122"/>
              </a:rPr>
              <a:t>´</a:t>
            </a:r>
            <a:r>
              <a:rPr lang="en-US" altLang="zh-CN" sz="2400" i="1" baseline="-25000">
                <a:latin typeface="宋体" panose="02010600030101010101" pitchFamily="2" charset="-122"/>
                <a:ea typeface="宋体" panose="02010600030101010101" pitchFamily="2" charset="-122"/>
                <a:cs typeface="宋体" panose="02010600030101010101" pitchFamily="2" charset="-122"/>
              </a:rPr>
              <a:t>2</a:t>
            </a:r>
            <a:r>
              <a:rPr lang="zh-CN" altLang="en-US" sz="2400">
                <a:latin typeface="宋体" panose="02010600030101010101" pitchFamily="2" charset="-122"/>
                <a:ea typeface="宋体" panose="02010600030101010101" pitchFamily="2" charset="-122"/>
                <a:cs typeface="宋体" panose="02010600030101010101" pitchFamily="2" charset="-122"/>
              </a:rPr>
              <a:t>。</a:t>
            </a:r>
          </a:p>
          <a:p>
            <a:pPr>
              <a:lnSpc>
                <a:spcPct val="150000"/>
              </a:lnSpc>
            </a:pPr>
            <a:r>
              <a:rPr lang="en-US" altLang="zh-CN" sz="2400">
                <a:latin typeface="宋体" panose="02010600030101010101" pitchFamily="2" charset="-122"/>
                <a:ea typeface="宋体" panose="02010600030101010101" pitchFamily="2" charset="-122"/>
                <a:cs typeface="宋体" panose="02010600030101010101" pitchFamily="2" charset="-122"/>
              </a:rPr>
              <a:t>4.</a:t>
            </a:r>
            <a:r>
              <a:rPr lang="zh-CN" altLang="en-US" sz="2400">
                <a:latin typeface="宋体" panose="02010600030101010101" pitchFamily="2" charset="-122"/>
                <a:ea typeface="宋体" panose="02010600030101010101" pitchFamily="2" charset="-122"/>
                <a:cs typeface="宋体" panose="02010600030101010101" pitchFamily="2" charset="-122"/>
              </a:rPr>
              <a:t>再用一个弹簧测力计将小圆环拉到</a:t>
            </a:r>
            <a:r>
              <a:rPr lang="en-US" altLang="zh-CN" sz="2400" i="1">
                <a:latin typeface="宋体" panose="02010600030101010101" pitchFamily="2" charset="-122"/>
                <a:ea typeface="宋体" panose="02010600030101010101" pitchFamily="2" charset="-122"/>
                <a:cs typeface="宋体" panose="02010600030101010101" pitchFamily="2" charset="-122"/>
              </a:rPr>
              <a:t>O</a:t>
            </a:r>
            <a:r>
              <a:rPr lang="en-US" altLang="en-US" sz="2400" i="1">
                <a:latin typeface="宋体" panose="02010600030101010101" pitchFamily="2" charset="-122"/>
                <a:ea typeface="宋体" panose="02010600030101010101" pitchFamily="2" charset="-122"/>
                <a:cs typeface="宋体" panose="02010600030101010101" pitchFamily="2" charset="-122"/>
              </a:rPr>
              <a:t>´</a:t>
            </a:r>
            <a:r>
              <a:rPr lang="zh-CN" altLang="en-US" sz="2400">
                <a:latin typeface="宋体" panose="02010600030101010101" pitchFamily="2" charset="-122"/>
                <a:ea typeface="宋体" panose="02010600030101010101" pitchFamily="2" charset="-122"/>
                <a:cs typeface="宋体" panose="02010600030101010101" pitchFamily="2" charset="-122"/>
              </a:rPr>
              <a:t>点，记下弹簧测力计的示数</a:t>
            </a:r>
            <a:r>
              <a:rPr lang="en-US" altLang="zh-CN" sz="2400" i="1">
                <a:latin typeface="宋体" panose="02010600030101010101" pitchFamily="2" charset="-122"/>
                <a:ea typeface="宋体" panose="02010600030101010101" pitchFamily="2" charset="-122"/>
                <a:cs typeface="宋体" panose="02010600030101010101" pitchFamily="2" charset="-122"/>
              </a:rPr>
              <a:t>F</a:t>
            </a:r>
            <a:r>
              <a:rPr lang="en-US" altLang="en-US" sz="2400" i="1">
                <a:latin typeface="宋体" panose="02010600030101010101" pitchFamily="2" charset="-122"/>
                <a:ea typeface="宋体" panose="02010600030101010101" pitchFamily="2" charset="-122"/>
                <a:cs typeface="宋体" panose="02010600030101010101" pitchFamily="2" charset="-122"/>
              </a:rPr>
              <a:t>´</a:t>
            </a:r>
            <a:r>
              <a:rPr lang="zh-CN" altLang="en-US" sz="2400" i="1" baseline="-25000">
                <a:latin typeface="宋体" panose="02010600030101010101" pitchFamily="2" charset="-122"/>
                <a:ea typeface="宋体" panose="02010600030101010101" pitchFamily="2" charset="-122"/>
                <a:cs typeface="宋体" panose="02010600030101010101" pitchFamily="2" charset="-122"/>
              </a:rPr>
              <a:t>合</a:t>
            </a:r>
            <a:r>
              <a:rPr lang="zh-CN" altLang="en-US" sz="2400">
                <a:latin typeface="宋体" panose="02010600030101010101" pitchFamily="2" charset="-122"/>
                <a:ea typeface="宋体" panose="02010600030101010101" pitchFamily="2" charset="-122"/>
                <a:cs typeface="宋体" panose="02010600030101010101" pitchFamily="2" charset="-122"/>
              </a:rPr>
              <a:t>。</a:t>
            </a:r>
          </a:p>
        </p:txBody>
      </p:sp>
      <p:pic>
        <p:nvPicPr>
          <p:cNvPr id="12" name="图片 11"/>
          <p:cNvPicPr>
            <a:picLocks noChangeAspect="1"/>
          </p:cNvPicPr>
          <p:nvPr/>
        </p:nvPicPr>
        <p:blipFill>
          <a:blip r:embed="rId3">
            <a:clrChange>
              <a:clrFrom>
                <a:srgbClr val="FFFFFF">
                  <a:alpha val="100000"/>
                </a:srgbClr>
              </a:clrFrom>
              <a:clrTo>
                <a:srgbClr val="FFFFFF">
                  <a:alpha val="100000"/>
                  <a:alpha val="0"/>
                </a:srgbClr>
              </a:clrTo>
            </a:clrChange>
          </a:blip>
          <a:srcRect l="24990" t="19605" r="14142"/>
          <a:stretch>
            <a:fillRect/>
          </a:stretch>
        </p:blipFill>
        <p:spPr>
          <a:xfrm>
            <a:off x="6793865" y="2620010"/>
            <a:ext cx="5121275" cy="2199005"/>
          </a:xfrm>
          <a:prstGeom prst="rect">
            <a:avLst/>
          </a:prstGeom>
        </p:spPr>
      </p:pic>
      <p:sp>
        <p:nvSpPr>
          <p:cNvPr id="13" name="文本框 12"/>
          <p:cNvSpPr txBox="1"/>
          <p:nvPr/>
        </p:nvSpPr>
        <p:spPr>
          <a:xfrm>
            <a:off x="629920" y="5013325"/>
            <a:ext cx="10925810" cy="1476375"/>
          </a:xfrm>
          <a:prstGeom prst="rect">
            <a:avLst/>
          </a:prstGeom>
          <a:noFill/>
        </p:spPr>
        <p:txBody>
          <a:bodyPr wrap="square" rtlCol="0">
            <a:spAutoFit/>
          </a:bodyPr>
          <a:lstStyle/>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改变拉力</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en-US" sz="2400" i="1">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en-US" sz="2400" i="1">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的大小，多做几次实验。将</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en-US" sz="2800" i="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800" i="1" baseline="-25000">
                <a:latin typeface="Times New Roman" panose="02020603050405020304" pitchFamily="18" charset="0"/>
                <a:ea typeface="宋体" panose="02010600030101010101" pitchFamily="2" charset="-122"/>
                <a:cs typeface="Times New Roman" panose="02020603050405020304" pitchFamily="18" charset="0"/>
                <a:sym typeface="+mn-ea"/>
              </a:rPr>
              <a:t>合</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与</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en-US" sz="2400" i="1">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en-US" sz="2400" i="1">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的示数进行比较，并分析</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en-US" sz="3200" i="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3200" i="1" baseline="-25000">
                <a:latin typeface="Times New Roman" panose="02020603050405020304" pitchFamily="18" charset="0"/>
                <a:ea typeface="宋体" panose="02010600030101010101" pitchFamily="2" charset="-122"/>
                <a:cs typeface="Times New Roman" panose="02020603050405020304" pitchFamily="18" charset="0"/>
                <a:sym typeface="+mn-ea"/>
              </a:rPr>
              <a:t>合</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与</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en-US" sz="2400" i="1">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1</a:t>
            </a:r>
            <a:r>
              <a:rPr lang="zh-CN" altLang="en-US" sz="2400" i="1">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a:latin typeface="Times New Roman" panose="02020603050405020304" pitchFamily="18" charset="0"/>
                <a:ea typeface="宋体" panose="02010600030101010101" pitchFamily="2" charset="-122"/>
                <a:cs typeface="Times New Roman" panose="02020603050405020304" pitchFamily="18" charset="0"/>
                <a:sym typeface="+mn-ea"/>
              </a:rPr>
              <a:t>F</a:t>
            </a:r>
            <a:r>
              <a:rPr lang="en-US" altLang="en-US" sz="2400" i="1">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2400" i="1" baseline="-25000">
                <a:latin typeface="Times New Roman" panose="02020603050405020304" pitchFamily="18" charset="0"/>
                <a:ea typeface="宋体" panose="02010600030101010101" pitchFamily="2" charset="-122"/>
                <a:cs typeface="Times New Roman" panose="02020603050405020304" pitchFamily="18" charset="0"/>
                <a:sym typeface="+mn-ea"/>
              </a:rPr>
              <a:t>2</a:t>
            </a:r>
            <a:r>
              <a:rPr lang="zh-CN" altLang="en-US" sz="2400">
                <a:latin typeface="Times New Roman" panose="02020603050405020304" pitchFamily="18" charset="0"/>
                <a:ea typeface="宋体" panose="02010600030101010101" pitchFamily="2" charset="-122"/>
                <a:cs typeface="Times New Roman" panose="02020603050405020304" pitchFamily="18" charset="0"/>
                <a:sym typeface="+mn-ea"/>
              </a:rPr>
              <a:t>的方向关系。</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86343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08150"/>
            <a:ext cx="5835015" cy="521970"/>
          </a:xfrm>
          <a:prstGeom prst="rect">
            <a:avLst/>
          </a:prstGeom>
          <a:noFill/>
        </p:spPr>
        <p:txBody>
          <a:bodyPr wrap="square" rtlCol="0">
            <a:spAutoFit/>
          </a:bodyPr>
          <a:lstStyle/>
          <a:p>
            <a:r>
              <a:rPr lang="zh-CN" altLang="en-US" sz="2800"/>
              <a:t>演示</a:t>
            </a:r>
            <a:r>
              <a:rPr lang="en-US" altLang="zh-CN" sz="2800"/>
              <a:t> </a:t>
            </a:r>
            <a:r>
              <a:rPr lang="zh-CN" altLang="en-US" sz="2800"/>
              <a:t>研究同一直线上二力的合成</a:t>
            </a:r>
          </a:p>
        </p:txBody>
      </p:sp>
      <p:sp>
        <p:nvSpPr>
          <p:cNvPr id="10" name="文本框 9"/>
          <p:cNvSpPr txBox="1"/>
          <p:nvPr/>
        </p:nvSpPr>
        <p:spPr>
          <a:xfrm>
            <a:off x="899795" y="2477135"/>
            <a:ext cx="4064000" cy="460375"/>
          </a:xfrm>
          <a:prstGeom prst="rect">
            <a:avLst/>
          </a:prstGeom>
          <a:noFill/>
        </p:spPr>
        <p:txBody>
          <a:bodyPr wrap="square" rtlCol="0">
            <a:spAutoFit/>
          </a:bodyPr>
          <a:lstStyle/>
          <a:p>
            <a:r>
              <a:rPr lang="zh-CN" altLang="en-US" sz="2400"/>
              <a:t>实验数据：</a:t>
            </a:r>
          </a:p>
        </p:txBody>
      </p:sp>
      <p:graphicFrame>
        <p:nvGraphicFramePr>
          <p:cNvPr id="11" name="表格 10"/>
          <p:cNvGraphicFramePr/>
          <p:nvPr>
            <p:custDataLst>
              <p:tags r:id="rId2"/>
            </p:custDataLst>
          </p:nvPr>
        </p:nvGraphicFramePr>
        <p:xfrm>
          <a:off x="1028700" y="3038475"/>
          <a:ext cx="10283825" cy="3082925"/>
        </p:xfrm>
        <a:graphic>
          <a:graphicData uri="http://schemas.openxmlformats.org/drawingml/2006/table">
            <a:tbl>
              <a:tblPr firstRow="1" bandRow="1">
                <a:tableStyleId>{5C22544A-7EE6-4342-B048-85BDC9FD1C3A}</a:tableStyleId>
              </a:tblPr>
              <a:tblGrid>
                <a:gridCol w="1210310">
                  <a:extLst>
                    <a:ext uri="{9D8B030D-6E8A-4147-A177-3AD203B41FA5}">
                      <a16:colId xmlns:a16="http://schemas.microsoft.com/office/drawing/2014/main" val="20000"/>
                    </a:ext>
                  </a:extLst>
                </a:gridCol>
                <a:gridCol w="1623060">
                  <a:extLst>
                    <a:ext uri="{9D8B030D-6E8A-4147-A177-3AD203B41FA5}">
                      <a16:colId xmlns:a16="http://schemas.microsoft.com/office/drawing/2014/main" val="20001"/>
                    </a:ext>
                  </a:extLst>
                </a:gridCol>
                <a:gridCol w="1573530">
                  <a:extLst>
                    <a:ext uri="{9D8B030D-6E8A-4147-A177-3AD203B41FA5}">
                      <a16:colId xmlns:a16="http://schemas.microsoft.com/office/drawing/2014/main" val="20002"/>
                    </a:ext>
                  </a:extLst>
                </a:gridCol>
                <a:gridCol w="1470025">
                  <a:extLst>
                    <a:ext uri="{9D8B030D-6E8A-4147-A177-3AD203B41FA5}">
                      <a16:colId xmlns:a16="http://schemas.microsoft.com/office/drawing/2014/main" val="20003"/>
                    </a:ext>
                  </a:extLst>
                </a:gridCol>
                <a:gridCol w="1468755">
                  <a:extLst>
                    <a:ext uri="{9D8B030D-6E8A-4147-A177-3AD203B41FA5}">
                      <a16:colId xmlns:a16="http://schemas.microsoft.com/office/drawing/2014/main" val="20004"/>
                    </a:ext>
                  </a:extLst>
                </a:gridCol>
                <a:gridCol w="1469390">
                  <a:extLst>
                    <a:ext uri="{9D8B030D-6E8A-4147-A177-3AD203B41FA5}">
                      <a16:colId xmlns:a16="http://schemas.microsoft.com/office/drawing/2014/main" val="20005"/>
                    </a:ext>
                  </a:extLst>
                </a:gridCol>
                <a:gridCol w="1468755">
                  <a:extLst>
                    <a:ext uri="{9D8B030D-6E8A-4147-A177-3AD203B41FA5}">
                      <a16:colId xmlns:a16="http://schemas.microsoft.com/office/drawing/2014/main" val="20006"/>
                    </a:ext>
                  </a:extLst>
                </a:gridCol>
              </a:tblGrid>
              <a:tr h="616585">
                <a:tc rowSpan="2">
                  <a:txBody>
                    <a:bodyPr/>
                    <a:lstStyle/>
                    <a:p>
                      <a:pPr algn="ctr">
                        <a:buNone/>
                      </a:pPr>
                      <a:r>
                        <a:rPr lang="zh-CN" altLang="en-US" sz="2800"/>
                        <a:t>次数</a:t>
                      </a:r>
                    </a:p>
                  </a:txBody>
                  <a:tcPr anchor="ctr"/>
                </a:tc>
                <a:tc gridSpan="2">
                  <a:txBody>
                    <a:bodyPr/>
                    <a:lstStyle/>
                    <a:p>
                      <a:pPr algn="ctr">
                        <a:buNone/>
                      </a:pPr>
                      <a:r>
                        <a:rPr lang="en-US" altLang="zh-CN" sz="2800"/>
                        <a:t>F</a:t>
                      </a:r>
                      <a:r>
                        <a:rPr lang="en-US" altLang="en-US" sz="2800"/>
                        <a:t>´</a:t>
                      </a:r>
                      <a:r>
                        <a:rPr lang="en-US" altLang="zh-CN" sz="2800" baseline="-25000"/>
                        <a:t>1</a:t>
                      </a:r>
                    </a:p>
                  </a:txBody>
                  <a:tcPr anchor="ctr"/>
                </a:tc>
                <a:tc hMerge="1">
                  <a:txBody>
                    <a:bodyPr/>
                    <a:lstStyle/>
                    <a:p>
                      <a:endParaRPr lang="zh-CN"/>
                    </a:p>
                  </a:txBody>
                  <a:tcPr anchor="ctr"/>
                </a:tc>
                <a:tc gridSpan="2">
                  <a:txBody>
                    <a:bodyPr/>
                    <a:lstStyle/>
                    <a:p>
                      <a:pPr algn="ctr">
                        <a:buNone/>
                      </a:pPr>
                      <a:r>
                        <a:rPr lang="en-US" altLang="zh-CN" sz="2800"/>
                        <a:t>F</a:t>
                      </a:r>
                      <a:r>
                        <a:rPr lang="en-US" altLang="en-US" sz="2800"/>
                        <a:t>´</a:t>
                      </a:r>
                      <a:r>
                        <a:rPr lang="en-US" altLang="zh-CN" sz="2800" baseline="-25000"/>
                        <a:t>2</a:t>
                      </a:r>
                    </a:p>
                  </a:txBody>
                  <a:tcPr anchor="ctr"/>
                </a:tc>
                <a:tc hMerge="1">
                  <a:txBody>
                    <a:bodyPr/>
                    <a:lstStyle/>
                    <a:p>
                      <a:endParaRPr lang="zh-CN"/>
                    </a:p>
                  </a:txBody>
                  <a:tcPr anchor="ctr"/>
                </a:tc>
                <a:tc gridSpan="2">
                  <a:txBody>
                    <a:bodyPr/>
                    <a:lstStyle/>
                    <a:p>
                      <a:pPr algn="ctr">
                        <a:buNone/>
                      </a:pPr>
                      <a:r>
                        <a:rPr lang="en-US" altLang="zh-CN" sz="2800"/>
                        <a:t>F</a:t>
                      </a:r>
                      <a:r>
                        <a:rPr lang="en-US" altLang="en-US" sz="2800"/>
                        <a:t>´</a:t>
                      </a:r>
                      <a:r>
                        <a:rPr lang="zh-CN" altLang="en-US" sz="2800" baseline="-25000"/>
                        <a:t>合</a:t>
                      </a:r>
                    </a:p>
                  </a:txBody>
                  <a:tcPr anchor="ctr"/>
                </a:tc>
                <a:tc hMerge="1">
                  <a:txBody>
                    <a:bodyPr/>
                    <a:lstStyle/>
                    <a:p>
                      <a:endParaRPr lang="zh-CN"/>
                    </a:p>
                  </a:txBody>
                  <a:tcPr anchor="ctr"/>
                </a:tc>
                <a:extLst>
                  <a:ext uri="{0D108BD9-81ED-4DB2-BD59-A6C34878D82A}">
                    <a16:rowId xmlns:a16="http://schemas.microsoft.com/office/drawing/2014/main" val="10000"/>
                  </a:ext>
                </a:extLst>
              </a:tr>
              <a:tr h="616585">
                <a:tc vMerge="1">
                  <a:txBody>
                    <a:bodyPr/>
                    <a:lstStyle/>
                    <a:p>
                      <a:endParaRPr lang="zh-CN"/>
                    </a:p>
                  </a:txBody>
                  <a:tcPr anchor="ctr"/>
                </a:tc>
                <a:tc>
                  <a:txBody>
                    <a:bodyPr/>
                    <a:lstStyle/>
                    <a:p>
                      <a:pPr algn="ctr">
                        <a:buNone/>
                      </a:pPr>
                      <a:r>
                        <a:rPr lang="zh-CN" altLang="en-US" sz="2800"/>
                        <a:t>大小</a:t>
                      </a:r>
                      <a:r>
                        <a:rPr lang="en-US" altLang="zh-CN" sz="2800"/>
                        <a:t>/N</a:t>
                      </a:r>
                    </a:p>
                  </a:txBody>
                  <a:tcPr anchor="ctr"/>
                </a:tc>
                <a:tc>
                  <a:txBody>
                    <a:bodyPr/>
                    <a:lstStyle/>
                    <a:p>
                      <a:pPr algn="ctr">
                        <a:buNone/>
                      </a:pPr>
                      <a:r>
                        <a:rPr lang="zh-CN" altLang="en-US" sz="2800"/>
                        <a:t>方向</a:t>
                      </a:r>
                    </a:p>
                  </a:txBody>
                  <a:tcPr anchor="ctr"/>
                </a:tc>
                <a:tc>
                  <a:txBody>
                    <a:bodyPr/>
                    <a:lstStyle/>
                    <a:p>
                      <a:pPr algn="ctr">
                        <a:buNone/>
                      </a:pPr>
                      <a:r>
                        <a:rPr lang="zh-CN" altLang="en-US" sz="2800"/>
                        <a:t>大小</a:t>
                      </a:r>
                      <a:r>
                        <a:rPr lang="en-US" altLang="zh-CN" sz="2800"/>
                        <a:t>/N</a:t>
                      </a:r>
                    </a:p>
                  </a:txBody>
                  <a:tcPr anchor="ctr"/>
                </a:tc>
                <a:tc>
                  <a:txBody>
                    <a:bodyPr/>
                    <a:lstStyle/>
                    <a:p>
                      <a:pPr algn="ctr">
                        <a:buNone/>
                      </a:pPr>
                      <a:r>
                        <a:rPr lang="zh-CN" altLang="en-US" sz="2800"/>
                        <a:t>方向</a:t>
                      </a:r>
                    </a:p>
                  </a:txBody>
                  <a:tcPr anchor="ctr"/>
                </a:tc>
                <a:tc>
                  <a:txBody>
                    <a:bodyPr/>
                    <a:lstStyle/>
                    <a:p>
                      <a:pPr algn="ctr">
                        <a:buNone/>
                      </a:pPr>
                      <a:r>
                        <a:rPr lang="zh-CN" altLang="en-US" sz="2800"/>
                        <a:t>大小</a:t>
                      </a:r>
                      <a:r>
                        <a:rPr lang="en-US" altLang="zh-CN" sz="2800"/>
                        <a:t>/N</a:t>
                      </a:r>
                    </a:p>
                  </a:txBody>
                  <a:tcPr anchor="ctr"/>
                </a:tc>
                <a:tc>
                  <a:txBody>
                    <a:bodyPr/>
                    <a:lstStyle/>
                    <a:p>
                      <a:pPr algn="ctr">
                        <a:buNone/>
                      </a:pPr>
                      <a:r>
                        <a:rPr lang="zh-CN" altLang="en-US" sz="2800"/>
                        <a:t>方向</a:t>
                      </a:r>
                    </a:p>
                  </a:txBody>
                  <a:tcPr anchor="ctr"/>
                </a:tc>
                <a:extLst>
                  <a:ext uri="{0D108BD9-81ED-4DB2-BD59-A6C34878D82A}">
                    <a16:rowId xmlns:a16="http://schemas.microsoft.com/office/drawing/2014/main" val="10001"/>
                  </a:ext>
                </a:extLst>
              </a:tr>
              <a:tr h="616585">
                <a:tc>
                  <a:txBody>
                    <a:bodyPr/>
                    <a:lstStyle/>
                    <a:p>
                      <a:pPr algn="ctr">
                        <a:buNone/>
                      </a:pPr>
                      <a:r>
                        <a:rPr lang="en-US" altLang="zh-CN" sz="2800"/>
                        <a:t>1</a:t>
                      </a:r>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extLst>
                  <a:ext uri="{0D108BD9-81ED-4DB2-BD59-A6C34878D82A}">
                    <a16:rowId xmlns:a16="http://schemas.microsoft.com/office/drawing/2014/main" val="10002"/>
                  </a:ext>
                </a:extLst>
              </a:tr>
              <a:tr h="616585">
                <a:tc>
                  <a:txBody>
                    <a:bodyPr/>
                    <a:lstStyle/>
                    <a:p>
                      <a:pPr algn="ctr">
                        <a:buNone/>
                      </a:pPr>
                      <a:r>
                        <a:rPr lang="en-US" altLang="zh-CN" sz="2800"/>
                        <a:t>2</a:t>
                      </a:r>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extLst>
                  <a:ext uri="{0D108BD9-81ED-4DB2-BD59-A6C34878D82A}">
                    <a16:rowId xmlns:a16="http://schemas.microsoft.com/office/drawing/2014/main" val="10003"/>
                  </a:ext>
                </a:extLst>
              </a:tr>
              <a:tr h="616585">
                <a:tc>
                  <a:txBody>
                    <a:bodyPr/>
                    <a:lstStyle/>
                    <a:p>
                      <a:pPr algn="ctr">
                        <a:buNone/>
                      </a:pPr>
                      <a:r>
                        <a:rPr lang="en-US" altLang="zh-CN" sz="2800"/>
                        <a:t>3</a:t>
                      </a:r>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tc>
                  <a:txBody>
                    <a:bodyPr/>
                    <a:lstStyle/>
                    <a:p>
                      <a:pPr algn="ctr">
                        <a:buNone/>
                      </a:pPr>
                      <a:endParaRPr lang="zh-CN" altLang="en-US" sz="2800"/>
                    </a:p>
                  </a:txBody>
                  <a:tcPr anchor="ctr"/>
                </a:tc>
                <a:extLst>
                  <a:ext uri="{0D108BD9-81ED-4DB2-BD59-A6C34878D82A}">
                    <a16:rowId xmlns:a16="http://schemas.microsoft.com/office/drawing/2014/main" val="10004"/>
                  </a:ext>
                </a:extLst>
              </a:tr>
            </a:tbl>
          </a:graphicData>
        </a:graphic>
      </p:graphicFrame>
      <p:sp>
        <p:nvSpPr>
          <p:cNvPr id="13" name="文本框 12"/>
          <p:cNvSpPr txBox="1"/>
          <p:nvPr/>
        </p:nvSpPr>
        <p:spPr>
          <a:xfrm>
            <a:off x="1028700" y="6121400"/>
            <a:ext cx="10709910" cy="583565"/>
          </a:xfrm>
          <a:prstGeom prst="rect">
            <a:avLst/>
          </a:prstGeom>
          <a:noFill/>
        </p:spPr>
        <p:txBody>
          <a:bodyPr wrap="square" rtlCol="0">
            <a:spAutoFit/>
          </a:bodyPr>
          <a:lstStyle/>
          <a:p>
            <a:r>
              <a:rPr lang="zh-CN" altLang="en-US" sz="2400"/>
              <a:t>实验结论：</a:t>
            </a:r>
            <a:r>
              <a:rPr lang="en-US" altLang="zh-CN" sz="2400" i="1"/>
              <a:t>F</a:t>
            </a:r>
            <a:r>
              <a:rPr lang="en-US" altLang="en-US" sz="3200" i="1"/>
              <a:t>´</a:t>
            </a:r>
            <a:r>
              <a:rPr lang="zh-CN" altLang="en-US" sz="3200" i="1" baseline="-25000"/>
              <a:t>合</a:t>
            </a:r>
            <a:r>
              <a:rPr lang="en-US" altLang="zh-CN" sz="2400"/>
              <a:t> = </a:t>
            </a:r>
            <a:r>
              <a:rPr lang="en-US" altLang="zh-CN" sz="2400" i="1"/>
              <a:t>F</a:t>
            </a:r>
            <a:r>
              <a:rPr lang="en-US" altLang="en-US" sz="3200" i="1"/>
              <a:t>´</a:t>
            </a:r>
            <a:r>
              <a:rPr lang="en-US" altLang="zh-CN" sz="3200" i="1" baseline="-25000"/>
              <a:t>1</a:t>
            </a:r>
            <a:r>
              <a:rPr lang="en-US" altLang="zh-CN" sz="2400"/>
              <a:t> - </a:t>
            </a:r>
            <a:r>
              <a:rPr lang="en-US" altLang="zh-CN" sz="2400" i="1"/>
              <a:t>F</a:t>
            </a:r>
            <a:r>
              <a:rPr lang="en-US" altLang="en-US" sz="3200" i="1"/>
              <a:t>´</a:t>
            </a:r>
            <a:r>
              <a:rPr lang="en-US" altLang="zh-CN" sz="3200" i="1" baseline="-25000"/>
              <a:t>2</a:t>
            </a:r>
            <a:r>
              <a:rPr lang="zh-CN" altLang="en-US" sz="2400"/>
              <a:t>，</a:t>
            </a:r>
            <a:r>
              <a:rPr lang="en-US" altLang="zh-CN" sz="2400" i="1"/>
              <a:t>F</a:t>
            </a:r>
            <a:r>
              <a:rPr lang="en-US" altLang="en-US" sz="3200" i="1"/>
              <a:t>´</a:t>
            </a:r>
            <a:r>
              <a:rPr lang="zh-CN" altLang="en-US" sz="3200" i="1" baseline="-25000"/>
              <a:t>合</a:t>
            </a:r>
            <a:r>
              <a:rPr lang="zh-CN" altLang="en-US" sz="2400"/>
              <a:t>与较大的力方向相同，</a:t>
            </a:r>
            <a:r>
              <a:rPr lang="zh-CN" altLang="en-US" sz="2400">
                <a:sym typeface="+mn-ea"/>
              </a:rPr>
              <a:t>与较小的力方向相反</a:t>
            </a:r>
            <a:r>
              <a:rPr lang="zh-CN" altLang="en-US" sz="2400"/>
              <a: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86343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708150"/>
            <a:ext cx="5835015" cy="521970"/>
          </a:xfrm>
          <a:prstGeom prst="rect">
            <a:avLst/>
          </a:prstGeom>
          <a:noFill/>
        </p:spPr>
        <p:txBody>
          <a:bodyPr wrap="square" rtlCol="0">
            <a:spAutoFit/>
          </a:bodyPr>
          <a:lstStyle/>
          <a:p>
            <a:r>
              <a:rPr lang="zh-CN" altLang="en-US" sz="2800"/>
              <a:t>演示</a:t>
            </a:r>
            <a:r>
              <a:rPr lang="en-US" altLang="zh-CN" sz="2800"/>
              <a:t> </a:t>
            </a:r>
            <a:r>
              <a:rPr lang="zh-CN" altLang="en-US" sz="2800"/>
              <a:t>研究同一直线上二力的合成</a:t>
            </a:r>
          </a:p>
        </p:txBody>
      </p:sp>
      <p:pic>
        <p:nvPicPr>
          <p:cNvPr id="11" name="二力合成">
            <a:hlinkClick r:id="" action="ppaction://media"/>
          </p:cNvPr>
          <p:cNvPicPr/>
          <p:nvPr>
            <a:videoFile r:link="rId3"/>
            <p:extLst>
              <p:ext uri="{DAA4B4D4-6D71-4841-9C94-3DE7FCFB9230}">
                <p14:media xmlns:p14="http://schemas.microsoft.com/office/powerpoint/2010/main" r:embed="rId2"/>
              </p:ext>
            </p:extLst>
          </p:nvPr>
        </p:nvPicPr>
        <p:blipFill>
          <a:blip r:embed="rId5"/>
          <a:stretch>
            <a:fillRect/>
          </a:stretch>
        </p:blipFill>
        <p:spPr>
          <a:xfrm>
            <a:off x="2418715" y="2402205"/>
            <a:ext cx="7355205" cy="417512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fullScrn="1">
              <p:cMediaNode>
                <p:cTn id="2" fill="hold" display="1">
                  <p:stCondLst>
                    <p:cond delay="indefinite"/>
                  </p:st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68246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527175"/>
            <a:ext cx="5835015" cy="521970"/>
          </a:xfrm>
          <a:prstGeom prst="rect">
            <a:avLst/>
          </a:prstGeom>
          <a:noFill/>
        </p:spPr>
        <p:txBody>
          <a:bodyPr wrap="square" rtlCol="0">
            <a:spAutoFit/>
          </a:bodyPr>
          <a:lstStyle/>
          <a:p>
            <a:r>
              <a:rPr lang="zh-CN" altLang="en-US" sz="2800"/>
              <a:t>演示</a:t>
            </a:r>
            <a:r>
              <a:rPr lang="en-US" altLang="zh-CN" sz="2800"/>
              <a:t> </a:t>
            </a:r>
            <a:r>
              <a:rPr lang="zh-CN" altLang="en-US" sz="2800"/>
              <a:t>研究同一直线上二力的合成</a:t>
            </a:r>
          </a:p>
        </p:txBody>
      </p:sp>
      <p:sp>
        <p:nvSpPr>
          <p:cNvPr id="10" name="文本框 9"/>
          <p:cNvSpPr txBox="1"/>
          <p:nvPr/>
        </p:nvSpPr>
        <p:spPr>
          <a:xfrm>
            <a:off x="975360" y="2117725"/>
            <a:ext cx="7181215" cy="3969385"/>
          </a:xfrm>
          <a:prstGeom prst="rect">
            <a:avLst/>
          </a:prstGeom>
          <a:noFill/>
        </p:spPr>
        <p:txBody>
          <a:bodyPr wrap="square" rtlCol="0">
            <a:spAutoFit/>
          </a:bodyPr>
          <a:lstStyle/>
          <a:p>
            <a:pPr>
              <a:lnSpc>
                <a:spcPct val="150000"/>
              </a:lnSpc>
            </a:pPr>
            <a:r>
              <a:rPr lang="zh-CN" altLang="en-US" sz="2800"/>
              <a:t>实验结论：</a:t>
            </a:r>
          </a:p>
          <a:p>
            <a:pPr>
              <a:lnSpc>
                <a:spcPct val="150000"/>
              </a:lnSpc>
            </a:pPr>
            <a:r>
              <a:rPr lang="zh-CN" altLang="en-US" sz="2800"/>
              <a:t>大量实验研究表明：同一直线上的两个力，如果</a:t>
            </a:r>
            <a:r>
              <a:rPr lang="zh-CN" altLang="en-US" sz="2800" b="1"/>
              <a:t>方向相同</a:t>
            </a:r>
            <a:r>
              <a:rPr lang="zh-CN" altLang="en-US" sz="2800"/>
              <a:t>，合力的大小等于这两个力的</a:t>
            </a:r>
            <a:r>
              <a:rPr lang="zh-CN" altLang="en-US" sz="2800" b="1"/>
              <a:t>大小之和</a:t>
            </a:r>
            <a:r>
              <a:rPr lang="zh-CN" altLang="en-US" sz="2800"/>
              <a:t>，合力的方向与这两个力</a:t>
            </a:r>
            <a:r>
              <a:rPr lang="zh-CN" altLang="en-US" sz="2800" b="1"/>
              <a:t>方向相同</a:t>
            </a:r>
            <a:r>
              <a:rPr lang="zh-CN" altLang="en-US" sz="2800"/>
              <a:t>；</a:t>
            </a:r>
          </a:p>
          <a:p>
            <a:pPr>
              <a:lnSpc>
                <a:spcPct val="150000"/>
              </a:lnSpc>
            </a:pPr>
            <a:r>
              <a:rPr lang="zh-CN" altLang="en-US" sz="2800"/>
              <a:t>如果</a:t>
            </a:r>
            <a:r>
              <a:rPr lang="zh-CN" altLang="en-US" sz="2800" b="1"/>
              <a:t>方向相反</a:t>
            </a:r>
            <a:r>
              <a:rPr lang="zh-CN" altLang="en-US" sz="2800"/>
              <a:t>，合力大小等于这两个力的</a:t>
            </a:r>
            <a:r>
              <a:rPr lang="zh-CN" altLang="en-US" sz="2800" b="1"/>
              <a:t>大小之差</a:t>
            </a:r>
            <a:r>
              <a:rPr lang="zh-CN" altLang="en-US" sz="2800"/>
              <a:t>，合力的方向与</a:t>
            </a:r>
            <a:r>
              <a:rPr lang="zh-CN" altLang="en-US" sz="2800" b="1"/>
              <a:t>较大的力方向一致</a:t>
            </a:r>
            <a:r>
              <a:rPr lang="zh-CN" altLang="en-US" sz="2800"/>
              <a:t>。</a:t>
            </a:r>
          </a:p>
        </p:txBody>
      </p:sp>
      <p:pic>
        <p:nvPicPr>
          <p:cNvPr id="18" name="https://docer-ks3.wpscdn.cn/picture/30785590/2e92fc58bee9944728b37a496a80ad0d_612.jpg" descr="龙舟赛,有序,水,桨,体育比赛,水平画幅,竞技运动,衬衫,船,鸭舌帽"/>
          <p:cNvPicPr>
            <a:picLocks noChangeAspect="1"/>
          </p:cNvPicPr>
          <p:nvPr/>
        </p:nvPicPr>
        <p:blipFill>
          <a:blip r:embed="rId3"/>
          <a:stretch>
            <a:fillRect/>
          </a:stretch>
        </p:blipFill>
        <p:spPr>
          <a:xfrm>
            <a:off x="8156575" y="1438275"/>
            <a:ext cx="3658235" cy="2438400"/>
          </a:xfrm>
          <a:prstGeom prst="rect">
            <a:avLst/>
          </a:prstGeom>
        </p:spPr>
      </p:pic>
      <p:pic>
        <p:nvPicPr>
          <p:cNvPr id="14" name="图片 13"/>
          <p:cNvPicPr>
            <a:picLocks noChangeAspect="1"/>
          </p:cNvPicPr>
          <p:nvPr/>
        </p:nvPicPr>
        <p:blipFill>
          <a:blip r:embed="rId4"/>
          <a:srcRect t="22236" b="23127"/>
          <a:stretch>
            <a:fillRect/>
          </a:stretch>
        </p:blipFill>
        <p:spPr>
          <a:xfrm>
            <a:off x="8169275" y="4008755"/>
            <a:ext cx="3645535" cy="199199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up)">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up)">
                                      <p:cBhvr>
                                        <p:cTn id="1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62065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118554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620650" y="168246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185545" y="1527175"/>
            <a:ext cx="5835015" cy="521970"/>
          </a:xfrm>
          <a:prstGeom prst="rect">
            <a:avLst/>
          </a:prstGeom>
          <a:noFill/>
        </p:spPr>
        <p:txBody>
          <a:bodyPr wrap="square" rtlCol="0">
            <a:spAutoFit/>
          </a:bodyPr>
          <a:lstStyle/>
          <a:p>
            <a:r>
              <a:rPr lang="zh-CN" altLang="en-US" sz="2800"/>
              <a:t>演示</a:t>
            </a:r>
            <a:r>
              <a:rPr lang="en-US" altLang="zh-CN" sz="2800"/>
              <a:t> </a:t>
            </a:r>
            <a:r>
              <a:rPr lang="zh-CN" altLang="en-US" sz="2800"/>
              <a:t>研究同一直线上二力的合成</a:t>
            </a:r>
          </a:p>
        </p:txBody>
      </p:sp>
      <p:sp>
        <p:nvSpPr>
          <p:cNvPr id="10" name="文本框 9"/>
          <p:cNvSpPr txBox="1"/>
          <p:nvPr/>
        </p:nvSpPr>
        <p:spPr>
          <a:xfrm>
            <a:off x="1185545" y="2049145"/>
            <a:ext cx="10521315" cy="4399915"/>
          </a:xfrm>
          <a:prstGeom prst="rect">
            <a:avLst/>
          </a:prstGeom>
          <a:noFill/>
        </p:spPr>
        <p:txBody>
          <a:bodyPr wrap="square" rtlCol="0">
            <a:spAutoFit/>
          </a:bodyPr>
          <a:lstStyle/>
          <a:p>
            <a:r>
              <a:rPr lang="zh-CN" altLang="en-US" sz="2800"/>
              <a:t>思考与讨论</a:t>
            </a:r>
          </a:p>
          <a:p>
            <a:r>
              <a:rPr lang="en-US" altLang="zh-CN" sz="2800">
                <a:latin typeface="Times New Roman" panose="02020603050405020304" pitchFamily="18" charset="0"/>
                <a:ea typeface="宋体" panose="02010600030101010101" pitchFamily="2" charset="-122"/>
                <a:cs typeface="Times New Roman" panose="02020603050405020304" pitchFamily="18" charset="0"/>
              </a:rPr>
              <a:t>1.  </a:t>
            </a:r>
            <a:r>
              <a:rPr lang="zh-CN" altLang="en-US" sz="2800">
                <a:latin typeface="Times New Roman" panose="02020603050405020304" pitchFamily="18" charset="0"/>
                <a:ea typeface="宋体" panose="02010600030101010101" pitchFamily="2" charset="-122"/>
                <a:cs typeface="Times New Roman" panose="02020603050405020304" pitchFamily="18" charset="0"/>
              </a:rPr>
              <a:t>为什么有时候计算出的合力数值大于实际测量的合力数值？</a:t>
            </a:r>
            <a:endParaRPr lang="zh-CN" altLang="en-US" sz="2800"/>
          </a:p>
          <a:p>
            <a:pPr indent="457200"/>
            <a:r>
              <a:rPr lang="zh-CN" altLang="en-US" sz="2800">
                <a:solidFill>
                  <a:schemeClr val="accent5"/>
                </a:solidFill>
              </a:rPr>
              <a:t>答：在试验过程中弹簧测力计未完全贴合水平方向的直线，存在夹角，导致测得的分力数值变大。</a:t>
            </a:r>
          </a:p>
          <a:p>
            <a:r>
              <a:rPr lang="en-US" altLang="zh-CN" sz="2800">
                <a:latin typeface="Times New Roman" panose="02020603050405020304" pitchFamily="18" charset="0"/>
                <a:ea typeface="宋体" panose="02010600030101010101" pitchFamily="2" charset="-122"/>
                <a:cs typeface="Times New Roman" panose="02020603050405020304" pitchFamily="18" charset="0"/>
              </a:rPr>
              <a:t>2.  </a:t>
            </a:r>
            <a:r>
              <a:rPr lang="zh-CN" altLang="en-US" sz="2800">
                <a:latin typeface="Times New Roman" panose="02020603050405020304" pitchFamily="18" charset="0"/>
                <a:ea typeface="宋体" panose="02010600030101010101" pitchFamily="2" charset="-122"/>
                <a:cs typeface="Times New Roman" panose="02020603050405020304" pitchFamily="18" charset="0"/>
              </a:rPr>
              <a:t>在同一条直线上的合力一定大于分力，分力一定小于合力吗？</a:t>
            </a:r>
          </a:p>
          <a:p>
            <a:pPr indent="457200"/>
            <a:r>
              <a:rPr lang="zh-CN" altLang="en-US" sz="2800">
                <a:solidFill>
                  <a:schemeClr val="accent5"/>
                </a:solidFill>
              </a:rPr>
              <a:t>答：若分力方向相反，则合力一定小于其中较大的分力，可能小于其中较小的分力。</a:t>
            </a:r>
            <a:endParaRPr lang="zh-CN" altLang="en-US" sz="2800"/>
          </a:p>
          <a:p>
            <a:r>
              <a:rPr lang="en-US" altLang="zh-CN" sz="2800">
                <a:latin typeface="Times New Roman" panose="02020603050405020304" pitchFamily="18" charset="0"/>
                <a:ea typeface="宋体" panose="02010600030101010101" pitchFamily="2" charset="-122"/>
                <a:cs typeface="Times New Roman" panose="02020603050405020304" pitchFamily="18" charset="0"/>
                <a:sym typeface="+mn-ea"/>
              </a:rPr>
              <a:t>3.  </a:t>
            </a:r>
            <a:r>
              <a:rPr lang="zh-CN" altLang="en-US" sz="2800">
                <a:latin typeface="Times New Roman" panose="02020603050405020304" pitchFamily="18" charset="0"/>
                <a:ea typeface="宋体" panose="02010600030101010101" pitchFamily="2" charset="-122"/>
                <a:cs typeface="Times New Roman" panose="02020603050405020304" pitchFamily="18" charset="0"/>
                <a:sym typeface="+mn-ea"/>
              </a:rPr>
              <a:t>在同一条直线上的合力一定小于分力，某个分力一定大于合力吗？</a:t>
            </a:r>
            <a:endParaRPr lang="zh-CN" altLang="en-US" sz="2800">
              <a:latin typeface="Times New Roman" panose="02020603050405020304" pitchFamily="18" charset="0"/>
              <a:ea typeface="宋体" panose="02010600030101010101" pitchFamily="2" charset="-122"/>
              <a:cs typeface="Times New Roman" panose="02020603050405020304" pitchFamily="18" charset="0"/>
            </a:endParaRPr>
          </a:p>
          <a:p>
            <a:pPr indent="457200"/>
            <a:r>
              <a:rPr lang="zh-CN" altLang="en-US" sz="2800">
                <a:solidFill>
                  <a:schemeClr val="accent5"/>
                </a:solidFill>
                <a:sym typeface="+mn-ea"/>
              </a:rPr>
              <a:t>答：若分力方向相同，则合力大于任一分力。</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wipe(down)">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wipe(up)">
                                      <p:cBhvr>
                                        <p:cTn id="16" dur="500"/>
                                        <p:tgtEl>
                                          <p:spTgt spid="10">
                                            <p:txEl>
                                              <p:pRg st="2" end="2"/>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wipe(up)">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wipe(up)">
                                      <p:cBhvr>
                                        <p:cTn id="25" dur="500"/>
                                        <p:tgtEl>
                                          <p:spTgt spid="10">
                                            <p:txEl>
                                              <p:pRg st="4" end="4"/>
                                            </p:txEl>
                                          </p:spTgt>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Effect transition="in" filter="wipe(up)">
                                      <p:cBhvr>
                                        <p:cTn id="29" dur="500"/>
                                        <p:tgtEl>
                                          <p:spTgt spid="10">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xEl>
                                              <p:pRg st="6" end="6"/>
                                            </p:txEl>
                                          </p:spTgt>
                                        </p:tgtEl>
                                        <p:attrNameLst>
                                          <p:attrName>style.visibility</p:attrName>
                                        </p:attrNameLst>
                                      </p:cBhvr>
                                      <p:to>
                                        <p:strVal val="visible"/>
                                      </p:to>
                                    </p:set>
                                    <p:animEffect transition="in" filter="wipe(up)">
                                      <p:cBhvr>
                                        <p:cTn id="3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68246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527175"/>
            <a:ext cx="6663690" cy="521970"/>
          </a:xfrm>
          <a:prstGeom prst="rect">
            <a:avLst/>
          </a:prstGeom>
          <a:noFill/>
        </p:spPr>
        <p:txBody>
          <a:bodyPr wrap="square" rtlCol="0">
            <a:spAutoFit/>
          </a:bodyPr>
          <a:lstStyle/>
          <a:p>
            <a:r>
              <a:rPr lang="zh-CN" sz="2800"/>
              <a:t>利用同一直线上二力的合成规律解决问题</a:t>
            </a:r>
          </a:p>
        </p:txBody>
      </p:sp>
      <p:sp>
        <p:nvSpPr>
          <p:cNvPr id="11" name="文本框 10"/>
          <p:cNvSpPr txBox="1"/>
          <p:nvPr/>
        </p:nvSpPr>
        <p:spPr>
          <a:xfrm>
            <a:off x="783590" y="5527040"/>
            <a:ext cx="4902200" cy="1198880"/>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rPr>
              <a:t>行驶在平直轨道上的列车，如果</a:t>
            </a:r>
            <a:r>
              <a:rPr lang="zh-CN" altLang="en-US" sz="2400">
                <a:latin typeface="微软雅黑" panose="020B0503020204020204" charset="-122"/>
                <a:ea typeface="微软雅黑" panose="020B0503020204020204" charset="-122"/>
                <a:cs typeface="宋体" panose="02010600030101010101" pitchFamily="2" charset="-122"/>
              </a:rPr>
              <a:t>牵引力和阻力相等</a:t>
            </a:r>
            <a:r>
              <a:rPr lang="zh-CN" altLang="en-US" sz="2400">
                <a:latin typeface="宋体" panose="02010600030101010101" pitchFamily="2" charset="-122"/>
                <a:ea typeface="宋体" panose="02010600030101010101" pitchFamily="2" charset="-122"/>
                <a:cs typeface="宋体" panose="02010600030101010101" pitchFamily="2" charset="-122"/>
              </a:rPr>
              <a:t>，则</a:t>
            </a:r>
            <a:r>
              <a:rPr lang="zh-CN" altLang="en-US" sz="2400">
                <a:latin typeface="微软雅黑" panose="020B0503020204020204" charset="-122"/>
                <a:ea typeface="微软雅黑" panose="020B0503020204020204" charset="-122"/>
                <a:cs typeface="微软雅黑" panose="020B0503020204020204" charset="-122"/>
              </a:rPr>
              <a:t>合力等于</a:t>
            </a:r>
            <a:r>
              <a:rPr lang="en-US" altLang="zh-CN" sz="2400">
                <a:latin typeface="微软雅黑" panose="020B0503020204020204" charset="-122"/>
                <a:ea typeface="微软雅黑" panose="020B0503020204020204" charset="-122"/>
                <a:cs typeface="微软雅黑" panose="020B0503020204020204" charset="-122"/>
              </a:rPr>
              <a:t>0</a:t>
            </a:r>
            <a:r>
              <a:rPr lang="zh-CN" altLang="en-US" sz="2400">
                <a:latin typeface="宋体" panose="02010600030101010101" pitchFamily="2" charset="-122"/>
                <a:ea typeface="宋体" panose="02010600030101010101" pitchFamily="2" charset="-122"/>
                <a:cs typeface="宋体" panose="02010600030101010101" pitchFamily="2" charset="-122"/>
              </a:rPr>
              <a:t>，</a:t>
            </a:r>
            <a:r>
              <a:rPr lang="zh-CN" altLang="en-US" sz="2400">
                <a:latin typeface="微软雅黑" panose="020B0503020204020204" charset="-122"/>
                <a:ea typeface="微软雅黑" panose="020B0503020204020204" charset="-122"/>
                <a:cs typeface="宋体" panose="02010600030101010101" pitchFamily="2" charset="-122"/>
              </a:rPr>
              <a:t>二力平衡</a:t>
            </a:r>
            <a:r>
              <a:rPr lang="zh-CN" altLang="en-US" sz="2400">
                <a:latin typeface="宋体" panose="02010600030101010101" pitchFamily="2" charset="-122"/>
                <a:ea typeface="宋体" panose="02010600030101010101" pitchFamily="2" charset="-122"/>
                <a:cs typeface="宋体" panose="02010600030101010101" pitchFamily="2" charset="-122"/>
              </a:rPr>
              <a:t>，列车将做</a:t>
            </a:r>
            <a:r>
              <a:rPr lang="zh-CN" altLang="en-US" sz="2400">
                <a:latin typeface="微软雅黑" panose="020B0503020204020204" charset="-122"/>
                <a:ea typeface="微软雅黑" panose="020B0503020204020204" charset="-122"/>
                <a:cs typeface="宋体" panose="02010600030101010101" pitchFamily="2" charset="-122"/>
              </a:rPr>
              <a:t>匀速直线运动</a:t>
            </a:r>
            <a:r>
              <a:rPr lang="zh-CN" altLang="en-US" sz="2400">
                <a:latin typeface="宋体" panose="02010600030101010101" pitchFamily="2" charset="-122"/>
                <a:ea typeface="宋体" panose="02010600030101010101" pitchFamily="2" charset="-122"/>
                <a:cs typeface="宋体" panose="02010600030101010101" pitchFamily="2" charset="-122"/>
              </a:rPr>
              <a:t>。</a:t>
            </a:r>
          </a:p>
        </p:txBody>
      </p:sp>
      <p:pic>
        <p:nvPicPr>
          <p:cNvPr id="12" name="图片 11"/>
          <p:cNvPicPr>
            <a:picLocks noChangeAspect="1"/>
          </p:cNvPicPr>
          <p:nvPr/>
        </p:nvPicPr>
        <p:blipFill>
          <a:blip r:embed="rId3"/>
          <a:stretch>
            <a:fillRect/>
          </a:stretch>
        </p:blipFill>
        <p:spPr>
          <a:xfrm>
            <a:off x="783590" y="2049780"/>
            <a:ext cx="4959350" cy="3319780"/>
          </a:xfrm>
          <a:prstGeom prst="rect">
            <a:avLst/>
          </a:prstGeom>
        </p:spPr>
      </p:pic>
      <p:pic>
        <p:nvPicPr>
          <p:cNvPr id="13" name="图片 12"/>
          <p:cNvPicPr>
            <a:picLocks noChangeAspect="1"/>
          </p:cNvPicPr>
          <p:nvPr/>
        </p:nvPicPr>
        <p:blipFill>
          <a:blip r:embed="rId4"/>
          <a:stretch>
            <a:fillRect/>
          </a:stretch>
        </p:blipFill>
        <p:spPr>
          <a:xfrm>
            <a:off x="6939280" y="2049145"/>
            <a:ext cx="4396740" cy="3297555"/>
          </a:xfrm>
          <a:prstGeom prst="rect">
            <a:avLst/>
          </a:prstGeom>
        </p:spPr>
      </p:pic>
      <p:sp>
        <p:nvSpPr>
          <p:cNvPr id="14" name="文本框 13"/>
          <p:cNvSpPr txBox="1"/>
          <p:nvPr/>
        </p:nvSpPr>
        <p:spPr>
          <a:xfrm>
            <a:off x="6419215" y="5527040"/>
            <a:ext cx="5436870" cy="1198880"/>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cs typeface="宋体" panose="02010600030101010101" pitchFamily="2" charset="-122"/>
              </a:rPr>
              <a:t>行驶在平直轨道上的列车，如果</a:t>
            </a:r>
            <a:r>
              <a:rPr lang="zh-CN" altLang="en-US" sz="2400">
                <a:latin typeface="微软雅黑" panose="020B0503020204020204" charset="-122"/>
                <a:ea typeface="微软雅黑" panose="020B0503020204020204" charset="-122"/>
                <a:cs typeface="宋体" panose="02010600030101010101" pitchFamily="2" charset="-122"/>
              </a:rPr>
              <a:t>牵引力小于阻力</a:t>
            </a:r>
            <a:r>
              <a:rPr lang="zh-CN" altLang="en-US" sz="2400">
                <a:latin typeface="宋体" panose="02010600030101010101" pitchFamily="2" charset="-122"/>
                <a:ea typeface="宋体" panose="02010600030101010101" pitchFamily="2" charset="-122"/>
                <a:cs typeface="宋体" panose="02010600030101010101" pitchFamily="2" charset="-122"/>
              </a:rPr>
              <a:t>，则</a:t>
            </a:r>
            <a:r>
              <a:rPr lang="zh-CN" altLang="en-US" sz="2400">
                <a:latin typeface="微软雅黑" panose="020B0503020204020204" charset="-122"/>
                <a:ea typeface="微软雅黑" panose="020B0503020204020204" charset="-122"/>
                <a:cs typeface="微软雅黑" panose="020B0503020204020204" charset="-122"/>
              </a:rPr>
              <a:t>合力不为</a:t>
            </a:r>
            <a:r>
              <a:rPr lang="en-US" altLang="zh-CN" sz="2400">
                <a:latin typeface="微软雅黑" panose="020B0503020204020204" charset="-122"/>
                <a:ea typeface="微软雅黑" panose="020B0503020204020204" charset="-122"/>
                <a:cs typeface="微软雅黑" panose="020B0503020204020204" charset="-122"/>
              </a:rPr>
              <a:t>0</a:t>
            </a:r>
            <a:r>
              <a:rPr lang="zh-CN" altLang="en-US" sz="2400">
                <a:latin typeface="宋体" panose="02010600030101010101" pitchFamily="2" charset="-122"/>
                <a:ea typeface="宋体" panose="02010600030101010101" pitchFamily="2" charset="-122"/>
                <a:cs typeface="宋体" panose="02010600030101010101" pitchFamily="2" charset="-122"/>
              </a:rPr>
              <a:t>，方向与列车前进方向</a:t>
            </a:r>
            <a:r>
              <a:rPr lang="zh-CN" altLang="en-US" sz="2400">
                <a:latin typeface="微软雅黑" panose="020B0503020204020204" charset="-122"/>
                <a:ea typeface="微软雅黑" panose="020B0503020204020204" charset="-122"/>
                <a:cs typeface="宋体" panose="02010600030101010101" pitchFamily="2" charset="-122"/>
              </a:rPr>
              <a:t>相反</a:t>
            </a:r>
            <a:r>
              <a:rPr lang="zh-CN" altLang="en-US" sz="2400">
                <a:latin typeface="宋体" panose="02010600030101010101" pitchFamily="2" charset="-122"/>
                <a:ea typeface="宋体" panose="02010600030101010101" pitchFamily="2" charset="-122"/>
                <a:cs typeface="宋体" panose="02010600030101010101" pitchFamily="2" charset="-122"/>
              </a:rPr>
              <a:t>，列车将做</a:t>
            </a:r>
            <a:r>
              <a:rPr lang="zh-CN" altLang="en-US" sz="2400">
                <a:latin typeface="微软雅黑" panose="020B0503020204020204" charset="-122"/>
                <a:ea typeface="微软雅黑" panose="020B0503020204020204" charset="-122"/>
                <a:cs typeface="宋体" panose="02010600030101010101" pitchFamily="2" charset="-122"/>
              </a:rPr>
              <a:t>逐渐慢下来</a:t>
            </a:r>
            <a:r>
              <a:rPr lang="zh-CN" altLang="en-US" sz="2400">
                <a:latin typeface="宋体" panose="02010600030101010101" pitchFamily="2" charset="-122"/>
                <a:ea typeface="宋体" panose="02010600030101010101" pitchFamily="2" charset="-122"/>
                <a:cs typeface="宋体" panose="02010600030101010101" pitchFamily="2" charset="-122"/>
              </a:rPr>
              <a:t>。</a:t>
            </a:r>
          </a:p>
        </p:txBody>
      </p:sp>
      <p:grpSp>
        <p:nvGrpSpPr>
          <p:cNvPr id="28" name="组合 27" descr="7b0a202020202274657874626f78223a2022220a7d0a"/>
          <p:cNvGrpSpPr/>
          <p:nvPr/>
        </p:nvGrpSpPr>
        <p:grpSpPr>
          <a:xfrm>
            <a:off x="2500630" y="2112010"/>
            <a:ext cx="7866380" cy="3251723"/>
            <a:chOff x="2580901" y="1826046"/>
            <a:chExt cx="6545170" cy="2633663"/>
          </a:xfrm>
        </p:grpSpPr>
        <p:sp>
          <p:nvSpPr>
            <p:cNvPr id="21" name="矩形: 圆角 20"/>
            <p:cNvSpPr/>
            <p:nvPr/>
          </p:nvSpPr>
          <p:spPr>
            <a:xfrm>
              <a:off x="3191764" y="2912933"/>
              <a:ext cx="5934307" cy="1515035"/>
            </a:xfrm>
            <a:prstGeom prst="roundRect">
              <a:avLst>
                <a:gd name="adj" fmla="val 24556"/>
              </a:avLst>
            </a:prstGeom>
            <a:solidFill>
              <a:srgbClr val="F7D04A"/>
            </a:solid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矩形: 圆角 22"/>
            <p:cNvSpPr/>
            <p:nvPr/>
          </p:nvSpPr>
          <p:spPr>
            <a:xfrm>
              <a:off x="3333882" y="3100188"/>
              <a:ext cx="5650069" cy="1178692"/>
            </a:xfrm>
            <a:prstGeom prst="roundRect">
              <a:avLst>
                <a:gd name="adj" fmla="val 24556"/>
              </a:avLst>
            </a:prstGeom>
            <a:solidFill>
              <a:srgbClr val="FCC50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5" name="Group 4"/>
            <p:cNvGrpSpPr>
              <a:grpSpLocks noChangeAspect="1"/>
            </p:cNvGrpSpPr>
            <p:nvPr/>
          </p:nvGrpSpPr>
          <p:grpSpPr bwMode="auto">
            <a:xfrm rot="20700000">
              <a:off x="2580901" y="1826046"/>
              <a:ext cx="2366962" cy="2633663"/>
              <a:chOff x="1857" y="1128"/>
              <a:chExt cx="1491" cy="1659"/>
            </a:xfrm>
          </p:grpSpPr>
          <p:sp>
            <p:nvSpPr>
              <p:cNvPr id="16" name="Freeform 5"/>
              <p:cNvSpPr/>
              <p:nvPr/>
            </p:nvSpPr>
            <p:spPr bwMode="auto">
              <a:xfrm>
                <a:off x="2198" y="1459"/>
                <a:ext cx="807" cy="888"/>
              </a:xfrm>
              <a:custGeom>
                <a:avLst/>
                <a:gdLst>
                  <a:gd name="T0" fmla="*/ 170 w 339"/>
                  <a:gd name="T1" fmla="*/ 0 h 373"/>
                  <a:gd name="T2" fmla="*/ 0 w 339"/>
                  <a:gd name="T3" fmla="*/ 169 h 373"/>
                  <a:gd name="T4" fmla="*/ 101 w 339"/>
                  <a:gd name="T5" fmla="*/ 324 h 373"/>
                  <a:gd name="T6" fmla="*/ 101 w 339"/>
                  <a:gd name="T7" fmla="*/ 373 h 373"/>
                  <a:gd name="T8" fmla="*/ 239 w 339"/>
                  <a:gd name="T9" fmla="*/ 373 h 373"/>
                  <a:gd name="T10" fmla="*/ 239 w 339"/>
                  <a:gd name="T11" fmla="*/ 324 h 373"/>
                  <a:gd name="T12" fmla="*/ 339 w 339"/>
                  <a:gd name="T13" fmla="*/ 169 h 373"/>
                  <a:gd name="T14" fmla="*/ 170 w 339"/>
                  <a:gd name="T15" fmla="*/ 0 h 3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373">
                    <a:moveTo>
                      <a:pt x="170" y="0"/>
                    </a:moveTo>
                    <a:cubicBezTo>
                      <a:pt x="76" y="0"/>
                      <a:pt x="0" y="76"/>
                      <a:pt x="0" y="169"/>
                    </a:cubicBezTo>
                    <a:cubicBezTo>
                      <a:pt x="0" y="238"/>
                      <a:pt x="41" y="298"/>
                      <a:pt x="101" y="324"/>
                    </a:cubicBezTo>
                    <a:cubicBezTo>
                      <a:pt x="101" y="373"/>
                      <a:pt x="101" y="373"/>
                      <a:pt x="101" y="373"/>
                    </a:cubicBezTo>
                    <a:cubicBezTo>
                      <a:pt x="239" y="373"/>
                      <a:pt x="239" y="373"/>
                      <a:pt x="239" y="373"/>
                    </a:cubicBezTo>
                    <a:cubicBezTo>
                      <a:pt x="239" y="324"/>
                      <a:pt x="239" y="324"/>
                      <a:pt x="239" y="324"/>
                    </a:cubicBezTo>
                    <a:cubicBezTo>
                      <a:pt x="298" y="298"/>
                      <a:pt x="339" y="238"/>
                      <a:pt x="339" y="169"/>
                    </a:cubicBezTo>
                    <a:cubicBezTo>
                      <a:pt x="339" y="76"/>
                      <a:pt x="263" y="0"/>
                      <a:pt x="170" y="0"/>
                    </a:cubicBezTo>
                    <a:close/>
                  </a:path>
                </a:pathLst>
              </a:custGeom>
              <a:solidFill>
                <a:srgbClr val="F7D0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6"/>
              <p:cNvSpPr/>
              <p:nvPr/>
            </p:nvSpPr>
            <p:spPr bwMode="auto">
              <a:xfrm>
                <a:off x="2198" y="1459"/>
                <a:ext cx="452" cy="888"/>
              </a:xfrm>
              <a:custGeom>
                <a:avLst/>
                <a:gdLst>
                  <a:gd name="T0" fmla="*/ 40 w 190"/>
                  <a:gd name="T1" fmla="*/ 169 h 373"/>
                  <a:gd name="T2" fmla="*/ 190 w 190"/>
                  <a:gd name="T3" fmla="*/ 2 h 373"/>
                  <a:gd name="T4" fmla="*/ 170 w 190"/>
                  <a:gd name="T5" fmla="*/ 0 h 373"/>
                  <a:gd name="T6" fmla="*/ 0 w 190"/>
                  <a:gd name="T7" fmla="*/ 170 h 373"/>
                  <a:gd name="T8" fmla="*/ 101 w 190"/>
                  <a:gd name="T9" fmla="*/ 324 h 373"/>
                  <a:gd name="T10" fmla="*/ 101 w 190"/>
                  <a:gd name="T11" fmla="*/ 373 h 373"/>
                  <a:gd name="T12" fmla="*/ 141 w 190"/>
                  <a:gd name="T13" fmla="*/ 373 h 373"/>
                  <a:gd name="T14" fmla="*/ 141 w 190"/>
                  <a:gd name="T15" fmla="*/ 324 h 373"/>
                  <a:gd name="T16" fmla="*/ 40 w 190"/>
                  <a:gd name="T17" fmla="*/ 16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373">
                    <a:moveTo>
                      <a:pt x="40" y="169"/>
                    </a:moveTo>
                    <a:cubicBezTo>
                      <a:pt x="40" y="83"/>
                      <a:pt x="106" y="12"/>
                      <a:pt x="190" y="2"/>
                    </a:cubicBezTo>
                    <a:cubicBezTo>
                      <a:pt x="183" y="1"/>
                      <a:pt x="177" y="0"/>
                      <a:pt x="170" y="0"/>
                    </a:cubicBezTo>
                    <a:cubicBezTo>
                      <a:pt x="76" y="0"/>
                      <a:pt x="0" y="76"/>
                      <a:pt x="0" y="170"/>
                    </a:cubicBezTo>
                    <a:cubicBezTo>
                      <a:pt x="0" y="238"/>
                      <a:pt x="41" y="298"/>
                      <a:pt x="101" y="324"/>
                    </a:cubicBezTo>
                    <a:cubicBezTo>
                      <a:pt x="101" y="373"/>
                      <a:pt x="101" y="373"/>
                      <a:pt x="101" y="373"/>
                    </a:cubicBezTo>
                    <a:cubicBezTo>
                      <a:pt x="141" y="373"/>
                      <a:pt x="141" y="373"/>
                      <a:pt x="141" y="373"/>
                    </a:cubicBezTo>
                    <a:cubicBezTo>
                      <a:pt x="141" y="324"/>
                      <a:pt x="141" y="324"/>
                      <a:pt x="141" y="324"/>
                    </a:cubicBezTo>
                    <a:cubicBezTo>
                      <a:pt x="82" y="298"/>
                      <a:pt x="40" y="238"/>
                      <a:pt x="40" y="169"/>
                    </a:cubicBezTo>
                    <a:close/>
                  </a:path>
                </a:pathLst>
              </a:custGeom>
              <a:solidFill>
                <a:srgbClr val="F3B41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7"/>
              <p:cNvSpPr/>
              <p:nvPr/>
            </p:nvSpPr>
            <p:spPr bwMode="auto">
              <a:xfrm>
                <a:off x="2355" y="2333"/>
                <a:ext cx="493" cy="431"/>
              </a:xfrm>
              <a:custGeom>
                <a:avLst/>
                <a:gdLst>
                  <a:gd name="T0" fmla="*/ 143 w 207"/>
                  <a:gd name="T1" fmla="*/ 181 h 181"/>
                  <a:gd name="T2" fmla="*/ 65 w 207"/>
                  <a:gd name="T3" fmla="*/ 181 h 181"/>
                  <a:gd name="T4" fmla="*/ 0 w 207"/>
                  <a:gd name="T5" fmla="*/ 116 h 181"/>
                  <a:gd name="T6" fmla="*/ 0 w 207"/>
                  <a:gd name="T7" fmla="*/ 0 h 181"/>
                  <a:gd name="T8" fmla="*/ 207 w 207"/>
                  <a:gd name="T9" fmla="*/ 0 h 181"/>
                  <a:gd name="T10" fmla="*/ 207 w 207"/>
                  <a:gd name="T11" fmla="*/ 116 h 181"/>
                  <a:gd name="T12" fmla="*/ 143 w 207"/>
                  <a:gd name="T13" fmla="*/ 181 h 181"/>
                </a:gdLst>
                <a:ahLst/>
                <a:cxnLst>
                  <a:cxn ang="0">
                    <a:pos x="T0" y="T1"/>
                  </a:cxn>
                  <a:cxn ang="0">
                    <a:pos x="T2" y="T3"/>
                  </a:cxn>
                  <a:cxn ang="0">
                    <a:pos x="T4" y="T5"/>
                  </a:cxn>
                  <a:cxn ang="0">
                    <a:pos x="T6" y="T7"/>
                  </a:cxn>
                  <a:cxn ang="0">
                    <a:pos x="T8" y="T9"/>
                  </a:cxn>
                  <a:cxn ang="0">
                    <a:pos x="T10" y="T11"/>
                  </a:cxn>
                  <a:cxn ang="0">
                    <a:pos x="T12" y="T13"/>
                  </a:cxn>
                </a:cxnLst>
                <a:rect l="0" t="0" r="r" b="b"/>
                <a:pathLst>
                  <a:path w="207" h="181">
                    <a:moveTo>
                      <a:pt x="143" y="181"/>
                    </a:moveTo>
                    <a:cubicBezTo>
                      <a:pt x="65" y="181"/>
                      <a:pt x="65" y="181"/>
                      <a:pt x="65" y="181"/>
                    </a:cubicBezTo>
                    <a:cubicBezTo>
                      <a:pt x="29" y="181"/>
                      <a:pt x="0" y="152"/>
                      <a:pt x="0" y="116"/>
                    </a:cubicBezTo>
                    <a:cubicBezTo>
                      <a:pt x="0" y="0"/>
                      <a:pt x="0" y="0"/>
                      <a:pt x="0" y="0"/>
                    </a:cubicBezTo>
                    <a:cubicBezTo>
                      <a:pt x="207" y="0"/>
                      <a:pt x="207" y="0"/>
                      <a:pt x="207" y="0"/>
                    </a:cubicBezTo>
                    <a:cubicBezTo>
                      <a:pt x="207" y="116"/>
                      <a:pt x="207" y="116"/>
                      <a:pt x="207" y="116"/>
                    </a:cubicBezTo>
                    <a:cubicBezTo>
                      <a:pt x="207" y="152"/>
                      <a:pt x="178" y="181"/>
                      <a:pt x="143" y="181"/>
                    </a:cubicBezTo>
                    <a:close/>
                  </a:path>
                </a:pathLst>
              </a:custGeom>
              <a:solidFill>
                <a:srgbClr val="62C9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8"/>
              <p:cNvSpPr/>
              <p:nvPr/>
            </p:nvSpPr>
            <p:spPr bwMode="auto">
              <a:xfrm>
                <a:off x="2355" y="2333"/>
                <a:ext cx="250" cy="431"/>
              </a:xfrm>
              <a:custGeom>
                <a:avLst/>
                <a:gdLst>
                  <a:gd name="T0" fmla="*/ 12 w 105"/>
                  <a:gd name="T1" fmla="*/ 127 h 181"/>
                  <a:gd name="T2" fmla="*/ 41 w 105"/>
                  <a:gd name="T3" fmla="*/ 127 h 181"/>
                  <a:gd name="T4" fmla="*/ 40 w 105"/>
                  <a:gd name="T5" fmla="*/ 116 h 181"/>
                  <a:gd name="T6" fmla="*/ 40 w 105"/>
                  <a:gd name="T7" fmla="*/ 0 h 181"/>
                  <a:gd name="T8" fmla="*/ 0 w 105"/>
                  <a:gd name="T9" fmla="*/ 0 h 181"/>
                  <a:gd name="T10" fmla="*/ 0 w 105"/>
                  <a:gd name="T11" fmla="*/ 116 h 181"/>
                  <a:gd name="T12" fmla="*/ 65 w 105"/>
                  <a:gd name="T13" fmla="*/ 181 h 181"/>
                  <a:gd name="T14" fmla="*/ 105 w 105"/>
                  <a:gd name="T15" fmla="*/ 181 h 181"/>
                  <a:gd name="T16" fmla="*/ 69 w 105"/>
                  <a:gd name="T17" fmla="*/ 170 h 181"/>
                  <a:gd name="T18" fmla="*/ 65 w 105"/>
                  <a:gd name="T19" fmla="*/ 170 h 181"/>
                  <a:gd name="T20" fmla="*/ 12 w 105"/>
                  <a:gd name="T21" fmla="*/ 127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181">
                    <a:moveTo>
                      <a:pt x="12" y="127"/>
                    </a:moveTo>
                    <a:cubicBezTo>
                      <a:pt x="41" y="127"/>
                      <a:pt x="41" y="127"/>
                      <a:pt x="41" y="127"/>
                    </a:cubicBezTo>
                    <a:cubicBezTo>
                      <a:pt x="41" y="123"/>
                      <a:pt x="40" y="120"/>
                      <a:pt x="40" y="116"/>
                    </a:cubicBezTo>
                    <a:cubicBezTo>
                      <a:pt x="40" y="0"/>
                      <a:pt x="40" y="0"/>
                      <a:pt x="40" y="0"/>
                    </a:cubicBezTo>
                    <a:cubicBezTo>
                      <a:pt x="0" y="0"/>
                      <a:pt x="0" y="0"/>
                      <a:pt x="0" y="0"/>
                    </a:cubicBezTo>
                    <a:cubicBezTo>
                      <a:pt x="0" y="116"/>
                      <a:pt x="0" y="116"/>
                      <a:pt x="0" y="116"/>
                    </a:cubicBezTo>
                    <a:cubicBezTo>
                      <a:pt x="0" y="152"/>
                      <a:pt x="29" y="181"/>
                      <a:pt x="65" y="181"/>
                    </a:cubicBezTo>
                    <a:cubicBezTo>
                      <a:pt x="105" y="181"/>
                      <a:pt x="105" y="181"/>
                      <a:pt x="105" y="181"/>
                    </a:cubicBezTo>
                    <a:cubicBezTo>
                      <a:pt x="92" y="181"/>
                      <a:pt x="80" y="177"/>
                      <a:pt x="69" y="170"/>
                    </a:cubicBezTo>
                    <a:cubicBezTo>
                      <a:pt x="65" y="170"/>
                      <a:pt x="65" y="170"/>
                      <a:pt x="65" y="170"/>
                    </a:cubicBezTo>
                    <a:cubicBezTo>
                      <a:pt x="39" y="170"/>
                      <a:pt x="17" y="151"/>
                      <a:pt x="12" y="127"/>
                    </a:cubicBezTo>
                    <a:close/>
                  </a:path>
                </a:pathLst>
              </a:custGeom>
              <a:solidFill>
                <a:srgbClr val="50A9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9"/>
              <p:cNvSpPr/>
              <p:nvPr/>
            </p:nvSpPr>
            <p:spPr bwMode="auto">
              <a:xfrm>
                <a:off x="2171" y="1435"/>
                <a:ext cx="860" cy="1352"/>
              </a:xfrm>
              <a:custGeom>
                <a:avLst/>
                <a:gdLst>
                  <a:gd name="T0" fmla="*/ 77 w 361"/>
                  <a:gd name="T1" fmla="*/ 32 h 568"/>
                  <a:gd name="T2" fmla="*/ 89 w 361"/>
                  <a:gd name="T3" fmla="*/ 50 h 568"/>
                  <a:gd name="T4" fmla="*/ 340 w 361"/>
                  <a:gd name="T5" fmla="*/ 179 h 568"/>
                  <a:gd name="T6" fmla="*/ 239 w 361"/>
                  <a:gd name="T7" fmla="*/ 334 h 568"/>
                  <a:gd name="T8" fmla="*/ 226 w 361"/>
                  <a:gd name="T9" fmla="*/ 366 h 568"/>
                  <a:gd name="T10" fmla="*/ 245 w 361"/>
                  <a:gd name="T11" fmla="*/ 221 h 568"/>
                  <a:gd name="T12" fmla="*/ 267 w 361"/>
                  <a:gd name="T13" fmla="*/ 165 h 568"/>
                  <a:gd name="T14" fmla="*/ 224 w 361"/>
                  <a:gd name="T15" fmla="*/ 151 h 568"/>
                  <a:gd name="T16" fmla="*/ 205 w 361"/>
                  <a:gd name="T17" fmla="*/ 199 h 568"/>
                  <a:gd name="T18" fmla="*/ 157 w 361"/>
                  <a:gd name="T19" fmla="*/ 181 h 568"/>
                  <a:gd name="T20" fmla="*/ 103 w 361"/>
                  <a:gd name="T21" fmla="*/ 157 h 568"/>
                  <a:gd name="T22" fmla="*/ 86 w 361"/>
                  <a:gd name="T23" fmla="*/ 200 h 568"/>
                  <a:gd name="T24" fmla="*/ 135 w 361"/>
                  <a:gd name="T25" fmla="*/ 221 h 568"/>
                  <a:gd name="T26" fmla="*/ 122 w 361"/>
                  <a:gd name="T27" fmla="*/ 366 h 568"/>
                  <a:gd name="T28" fmla="*/ 116 w 361"/>
                  <a:gd name="T29" fmla="*/ 324 h 568"/>
                  <a:gd name="T30" fmla="*/ 57 w 361"/>
                  <a:gd name="T31" fmla="*/ 80 h 568"/>
                  <a:gd name="T32" fmla="*/ 40 w 361"/>
                  <a:gd name="T33" fmla="*/ 67 h 568"/>
                  <a:gd name="T34" fmla="*/ 101 w 361"/>
                  <a:gd name="T35" fmla="*/ 341 h 568"/>
                  <a:gd name="T36" fmla="*/ 77 w 361"/>
                  <a:gd name="T37" fmla="*/ 366 h 568"/>
                  <a:gd name="T38" fmla="*/ 66 w 361"/>
                  <a:gd name="T39" fmla="*/ 493 h 568"/>
                  <a:gd name="T40" fmla="*/ 220 w 361"/>
                  <a:gd name="T41" fmla="*/ 568 h 568"/>
                  <a:gd name="T42" fmla="*/ 295 w 361"/>
                  <a:gd name="T43" fmla="*/ 463 h 568"/>
                  <a:gd name="T44" fmla="*/ 274 w 361"/>
                  <a:gd name="T45" fmla="*/ 463 h 568"/>
                  <a:gd name="T46" fmla="*/ 88 w 361"/>
                  <a:gd name="T47" fmla="*/ 483 h 568"/>
                  <a:gd name="T48" fmla="*/ 244 w 361"/>
                  <a:gd name="T49" fmla="*/ 445 h 568"/>
                  <a:gd name="T50" fmla="*/ 244 w 361"/>
                  <a:gd name="T51" fmla="*/ 424 h 568"/>
                  <a:gd name="T52" fmla="*/ 88 w 361"/>
                  <a:gd name="T53" fmla="*/ 388 h 568"/>
                  <a:gd name="T54" fmla="*/ 274 w 361"/>
                  <a:gd name="T55" fmla="*/ 406 h 568"/>
                  <a:gd name="T56" fmla="*/ 295 w 361"/>
                  <a:gd name="T57" fmla="*/ 406 h 568"/>
                  <a:gd name="T58" fmla="*/ 284 w 361"/>
                  <a:gd name="T59" fmla="*/ 366 h 568"/>
                  <a:gd name="T60" fmla="*/ 261 w 361"/>
                  <a:gd name="T61" fmla="*/ 341 h 568"/>
                  <a:gd name="T62" fmla="*/ 181 w 361"/>
                  <a:gd name="T63"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1" h="568">
                    <a:moveTo>
                      <a:pt x="181" y="0"/>
                    </a:moveTo>
                    <a:cubicBezTo>
                      <a:pt x="143" y="0"/>
                      <a:pt x="107" y="11"/>
                      <a:pt x="77" y="32"/>
                    </a:cubicBezTo>
                    <a:cubicBezTo>
                      <a:pt x="72" y="36"/>
                      <a:pt x="71" y="43"/>
                      <a:pt x="74" y="47"/>
                    </a:cubicBezTo>
                    <a:cubicBezTo>
                      <a:pt x="78" y="52"/>
                      <a:pt x="84" y="53"/>
                      <a:pt x="89" y="50"/>
                    </a:cubicBezTo>
                    <a:cubicBezTo>
                      <a:pt x="116" y="31"/>
                      <a:pt x="148" y="21"/>
                      <a:pt x="181" y="21"/>
                    </a:cubicBezTo>
                    <a:cubicBezTo>
                      <a:pt x="268" y="21"/>
                      <a:pt x="340" y="92"/>
                      <a:pt x="340" y="179"/>
                    </a:cubicBezTo>
                    <a:cubicBezTo>
                      <a:pt x="340" y="242"/>
                      <a:pt x="303" y="299"/>
                      <a:pt x="245" y="324"/>
                    </a:cubicBezTo>
                    <a:cubicBezTo>
                      <a:pt x="242" y="326"/>
                      <a:pt x="239" y="330"/>
                      <a:pt x="239" y="334"/>
                    </a:cubicBezTo>
                    <a:cubicBezTo>
                      <a:pt x="239" y="366"/>
                      <a:pt x="239" y="366"/>
                      <a:pt x="239" y="366"/>
                    </a:cubicBezTo>
                    <a:cubicBezTo>
                      <a:pt x="226" y="366"/>
                      <a:pt x="226" y="366"/>
                      <a:pt x="226" y="366"/>
                    </a:cubicBezTo>
                    <a:cubicBezTo>
                      <a:pt x="226" y="221"/>
                      <a:pt x="226" y="221"/>
                      <a:pt x="226" y="221"/>
                    </a:cubicBezTo>
                    <a:cubicBezTo>
                      <a:pt x="245" y="221"/>
                      <a:pt x="245" y="221"/>
                      <a:pt x="245" y="221"/>
                    </a:cubicBezTo>
                    <a:cubicBezTo>
                      <a:pt x="259" y="221"/>
                      <a:pt x="271" y="213"/>
                      <a:pt x="276" y="200"/>
                    </a:cubicBezTo>
                    <a:cubicBezTo>
                      <a:pt x="281" y="188"/>
                      <a:pt x="277" y="174"/>
                      <a:pt x="267" y="165"/>
                    </a:cubicBezTo>
                    <a:cubicBezTo>
                      <a:pt x="259" y="157"/>
                      <a:pt x="259" y="157"/>
                      <a:pt x="259" y="157"/>
                    </a:cubicBezTo>
                    <a:cubicBezTo>
                      <a:pt x="249" y="148"/>
                      <a:pt x="236" y="146"/>
                      <a:pt x="224" y="151"/>
                    </a:cubicBezTo>
                    <a:cubicBezTo>
                      <a:pt x="212" y="157"/>
                      <a:pt x="205" y="168"/>
                      <a:pt x="205" y="181"/>
                    </a:cubicBezTo>
                    <a:cubicBezTo>
                      <a:pt x="205" y="199"/>
                      <a:pt x="205" y="199"/>
                      <a:pt x="205" y="199"/>
                    </a:cubicBezTo>
                    <a:cubicBezTo>
                      <a:pt x="157" y="199"/>
                      <a:pt x="157" y="199"/>
                      <a:pt x="157" y="199"/>
                    </a:cubicBezTo>
                    <a:cubicBezTo>
                      <a:pt x="157" y="181"/>
                      <a:pt x="157" y="181"/>
                      <a:pt x="157" y="181"/>
                    </a:cubicBezTo>
                    <a:cubicBezTo>
                      <a:pt x="157" y="168"/>
                      <a:pt x="150" y="157"/>
                      <a:pt x="138" y="151"/>
                    </a:cubicBezTo>
                    <a:cubicBezTo>
                      <a:pt x="126" y="146"/>
                      <a:pt x="113" y="148"/>
                      <a:pt x="103" y="157"/>
                    </a:cubicBezTo>
                    <a:cubicBezTo>
                      <a:pt x="94" y="165"/>
                      <a:pt x="94" y="165"/>
                      <a:pt x="94" y="165"/>
                    </a:cubicBezTo>
                    <a:cubicBezTo>
                      <a:pt x="84" y="174"/>
                      <a:pt x="81" y="188"/>
                      <a:pt x="86" y="200"/>
                    </a:cubicBezTo>
                    <a:cubicBezTo>
                      <a:pt x="91" y="213"/>
                      <a:pt x="102" y="221"/>
                      <a:pt x="116" y="221"/>
                    </a:cubicBezTo>
                    <a:cubicBezTo>
                      <a:pt x="135" y="221"/>
                      <a:pt x="135" y="221"/>
                      <a:pt x="135" y="221"/>
                    </a:cubicBezTo>
                    <a:cubicBezTo>
                      <a:pt x="135" y="366"/>
                      <a:pt x="135" y="366"/>
                      <a:pt x="135" y="366"/>
                    </a:cubicBezTo>
                    <a:cubicBezTo>
                      <a:pt x="122" y="366"/>
                      <a:pt x="122" y="366"/>
                      <a:pt x="122" y="366"/>
                    </a:cubicBezTo>
                    <a:cubicBezTo>
                      <a:pt x="122" y="334"/>
                      <a:pt x="122" y="334"/>
                      <a:pt x="122" y="334"/>
                    </a:cubicBezTo>
                    <a:cubicBezTo>
                      <a:pt x="122" y="330"/>
                      <a:pt x="120" y="326"/>
                      <a:pt x="116" y="324"/>
                    </a:cubicBezTo>
                    <a:cubicBezTo>
                      <a:pt x="59" y="299"/>
                      <a:pt x="22" y="242"/>
                      <a:pt x="22" y="179"/>
                    </a:cubicBezTo>
                    <a:cubicBezTo>
                      <a:pt x="22" y="143"/>
                      <a:pt x="34" y="109"/>
                      <a:pt x="57" y="80"/>
                    </a:cubicBezTo>
                    <a:cubicBezTo>
                      <a:pt x="61" y="76"/>
                      <a:pt x="60" y="69"/>
                      <a:pt x="55" y="65"/>
                    </a:cubicBezTo>
                    <a:cubicBezTo>
                      <a:pt x="51" y="61"/>
                      <a:pt x="44" y="62"/>
                      <a:pt x="40" y="67"/>
                    </a:cubicBezTo>
                    <a:cubicBezTo>
                      <a:pt x="14" y="99"/>
                      <a:pt x="0" y="139"/>
                      <a:pt x="0" y="179"/>
                    </a:cubicBezTo>
                    <a:cubicBezTo>
                      <a:pt x="0" y="248"/>
                      <a:pt x="39" y="311"/>
                      <a:pt x="101" y="341"/>
                    </a:cubicBezTo>
                    <a:cubicBezTo>
                      <a:pt x="101" y="366"/>
                      <a:pt x="101" y="366"/>
                      <a:pt x="101" y="366"/>
                    </a:cubicBezTo>
                    <a:cubicBezTo>
                      <a:pt x="77" y="366"/>
                      <a:pt x="77" y="366"/>
                      <a:pt x="77" y="366"/>
                    </a:cubicBezTo>
                    <a:cubicBezTo>
                      <a:pt x="71" y="366"/>
                      <a:pt x="66" y="371"/>
                      <a:pt x="66" y="377"/>
                    </a:cubicBezTo>
                    <a:cubicBezTo>
                      <a:pt x="66" y="493"/>
                      <a:pt x="66" y="493"/>
                      <a:pt x="66" y="493"/>
                    </a:cubicBezTo>
                    <a:cubicBezTo>
                      <a:pt x="66" y="535"/>
                      <a:pt x="100" y="568"/>
                      <a:pt x="142" y="568"/>
                    </a:cubicBezTo>
                    <a:cubicBezTo>
                      <a:pt x="220" y="568"/>
                      <a:pt x="220" y="568"/>
                      <a:pt x="220" y="568"/>
                    </a:cubicBezTo>
                    <a:cubicBezTo>
                      <a:pt x="261" y="568"/>
                      <a:pt x="295" y="535"/>
                      <a:pt x="295" y="493"/>
                    </a:cubicBezTo>
                    <a:cubicBezTo>
                      <a:pt x="295" y="463"/>
                      <a:pt x="295" y="463"/>
                      <a:pt x="295" y="463"/>
                    </a:cubicBezTo>
                    <a:cubicBezTo>
                      <a:pt x="295" y="457"/>
                      <a:pt x="290" y="452"/>
                      <a:pt x="284" y="452"/>
                    </a:cubicBezTo>
                    <a:cubicBezTo>
                      <a:pt x="278" y="452"/>
                      <a:pt x="274" y="457"/>
                      <a:pt x="274" y="463"/>
                    </a:cubicBezTo>
                    <a:cubicBezTo>
                      <a:pt x="274" y="483"/>
                      <a:pt x="274" y="483"/>
                      <a:pt x="274" y="483"/>
                    </a:cubicBezTo>
                    <a:cubicBezTo>
                      <a:pt x="88" y="483"/>
                      <a:pt x="88" y="483"/>
                      <a:pt x="88" y="483"/>
                    </a:cubicBezTo>
                    <a:cubicBezTo>
                      <a:pt x="88" y="445"/>
                      <a:pt x="88" y="445"/>
                      <a:pt x="88" y="445"/>
                    </a:cubicBezTo>
                    <a:cubicBezTo>
                      <a:pt x="244" y="445"/>
                      <a:pt x="244" y="445"/>
                      <a:pt x="244" y="445"/>
                    </a:cubicBezTo>
                    <a:cubicBezTo>
                      <a:pt x="250" y="445"/>
                      <a:pt x="255" y="440"/>
                      <a:pt x="255" y="434"/>
                    </a:cubicBezTo>
                    <a:cubicBezTo>
                      <a:pt x="255" y="428"/>
                      <a:pt x="250" y="424"/>
                      <a:pt x="244" y="424"/>
                    </a:cubicBezTo>
                    <a:cubicBezTo>
                      <a:pt x="88" y="424"/>
                      <a:pt x="88" y="424"/>
                      <a:pt x="88" y="424"/>
                    </a:cubicBezTo>
                    <a:cubicBezTo>
                      <a:pt x="88" y="388"/>
                      <a:pt x="88" y="388"/>
                      <a:pt x="88" y="388"/>
                    </a:cubicBezTo>
                    <a:cubicBezTo>
                      <a:pt x="274" y="388"/>
                      <a:pt x="274" y="388"/>
                      <a:pt x="274" y="388"/>
                    </a:cubicBezTo>
                    <a:cubicBezTo>
                      <a:pt x="274" y="406"/>
                      <a:pt x="274" y="406"/>
                      <a:pt x="274" y="406"/>
                    </a:cubicBezTo>
                    <a:cubicBezTo>
                      <a:pt x="274" y="412"/>
                      <a:pt x="278" y="417"/>
                      <a:pt x="284" y="417"/>
                    </a:cubicBezTo>
                    <a:cubicBezTo>
                      <a:pt x="290" y="417"/>
                      <a:pt x="295" y="412"/>
                      <a:pt x="295" y="406"/>
                    </a:cubicBezTo>
                    <a:cubicBezTo>
                      <a:pt x="295" y="377"/>
                      <a:pt x="295" y="377"/>
                      <a:pt x="295" y="377"/>
                    </a:cubicBezTo>
                    <a:cubicBezTo>
                      <a:pt x="295" y="371"/>
                      <a:pt x="290" y="366"/>
                      <a:pt x="284" y="366"/>
                    </a:cubicBezTo>
                    <a:cubicBezTo>
                      <a:pt x="261" y="366"/>
                      <a:pt x="261" y="366"/>
                      <a:pt x="261" y="366"/>
                    </a:cubicBezTo>
                    <a:cubicBezTo>
                      <a:pt x="261" y="341"/>
                      <a:pt x="261" y="341"/>
                      <a:pt x="261" y="341"/>
                    </a:cubicBezTo>
                    <a:cubicBezTo>
                      <a:pt x="322" y="310"/>
                      <a:pt x="361" y="248"/>
                      <a:pt x="361" y="179"/>
                    </a:cubicBezTo>
                    <a:cubicBezTo>
                      <a:pt x="361" y="80"/>
                      <a:pt x="280" y="0"/>
                      <a:pt x="18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Oval 10"/>
              <p:cNvSpPr>
                <a:spLocks noChangeArrowheads="1"/>
              </p:cNvSpPr>
              <p:nvPr/>
            </p:nvSpPr>
            <p:spPr bwMode="auto">
              <a:xfrm>
                <a:off x="2621" y="1542"/>
                <a:ext cx="193" cy="191"/>
              </a:xfrm>
              <a:prstGeom prst="ellipse">
                <a:avLst/>
              </a:prstGeom>
              <a:solidFill>
                <a:srgbClr val="FEE7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Freeform 11"/>
              <p:cNvSpPr>
                <a:spLocks noEditPoints="1"/>
              </p:cNvSpPr>
              <p:nvPr/>
            </p:nvSpPr>
            <p:spPr bwMode="auto">
              <a:xfrm>
                <a:off x="2414" y="1833"/>
                <a:ext cx="246" cy="473"/>
              </a:xfrm>
              <a:custGeom>
                <a:avLst/>
                <a:gdLst>
                  <a:gd name="T0" fmla="*/ 55 w 103"/>
                  <a:gd name="T1" fmla="*/ 54 h 199"/>
                  <a:gd name="T2" fmla="*/ 103 w 103"/>
                  <a:gd name="T3" fmla="*/ 54 h 199"/>
                  <a:gd name="T4" fmla="*/ 103 w 103"/>
                  <a:gd name="T5" fmla="*/ 199 h 199"/>
                  <a:gd name="T6" fmla="*/ 55 w 103"/>
                  <a:gd name="T7" fmla="*/ 199 h 199"/>
                  <a:gd name="T8" fmla="*/ 55 w 103"/>
                  <a:gd name="T9" fmla="*/ 54 h 199"/>
                  <a:gd name="T10" fmla="*/ 14 w 103"/>
                  <a:gd name="T11" fmla="*/ 32 h 199"/>
                  <a:gd name="T12" fmla="*/ 7 w 103"/>
                  <a:gd name="T13" fmla="*/ 14 h 199"/>
                  <a:gd name="T14" fmla="*/ 15 w 103"/>
                  <a:gd name="T15" fmla="*/ 6 h 199"/>
                  <a:gd name="T16" fmla="*/ 33 w 103"/>
                  <a:gd name="T17" fmla="*/ 14 h 199"/>
                  <a:gd name="T18" fmla="*/ 33 w 103"/>
                  <a:gd name="T19" fmla="*/ 32 h 199"/>
                  <a:gd name="T20" fmla="*/ 14 w 103"/>
                  <a:gd name="T21" fmla="*/ 3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199">
                    <a:moveTo>
                      <a:pt x="55" y="54"/>
                    </a:moveTo>
                    <a:cubicBezTo>
                      <a:pt x="103" y="54"/>
                      <a:pt x="103" y="54"/>
                      <a:pt x="103" y="54"/>
                    </a:cubicBezTo>
                    <a:cubicBezTo>
                      <a:pt x="103" y="199"/>
                      <a:pt x="103" y="199"/>
                      <a:pt x="103" y="199"/>
                    </a:cubicBezTo>
                    <a:cubicBezTo>
                      <a:pt x="55" y="199"/>
                      <a:pt x="55" y="199"/>
                      <a:pt x="55" y="199"/>
                    </a:cubicBezTo>
                    <a:lnTo>
                      <a:pt x="55" y="54"/>
                    </a:lnTo>
                    <a:close/>
                    <a:moveTo>
                      <a:pt x="14" y="32"/>
                    </a:moveTo>
                    <a:cubicBezTo>
                      <a:pt x="4" y="32"/>
                      <a:pt x="0" y="20"/>
                      <a:pt x="7" y="14"/>
                    </a:cubicBezTo>
                    <a:cubicBezTo>
                      <a:pt x="15" y="6"/>
                      <a:pt x="15" y="6"/>
                      <a:pt x="15" y="6"/>
                    </a:cubicBezTo>
                    <a:cubicBezTo>
                      <a:pt x="22" y="0"/>
                      <a:pt x="33" y="5"/>
                      <a:pt x="33" y="14"/>
                    </a:cubicBezTo>
                    <a:cubicBezTo>
                      <a:pt x="33" y="32"/>
                      <a:pt x="33" y="32"/>
                      <a:pt x="33" y="32"/>
                    </a:cubicBezTo>
                    <a:cubicBezTo>
                      <a:pt x="14" y="32"/>
                      <a:pt x="14" y="32"/>
                      <a:pt x="14" y="32"/>
                    </a:cubicBezTo>
                    <a:close/>
                  </a:path>
                </a:pathLst>
              </a:custGeom>
              <a:solidFill>
                <a:srgbClr val="F7D0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 name="Freeform 12"/>
              <p:cNvSpPr/>
              <p:nvPr/>
            </p:nvSpPr>
            <p:spPr bwMode="auto">
              <a:xfrm>
                <a:off x="2452" y="2635"/>
                <a:ext cx="367" cy="102"/>
              </a:xfrm>
              <a:custGeom>
                <a:avLst/>
                <a:gdLst>
                  <a:gd name="T0" fmla="*/ 0 w 154"/>
                  <a:gd name="T1" fmla="*/ 0 h 43"/>
                  <a:gd name="T2" fmla="*/ 28 w 154"/>
                  <a:gd name="T3" fmla="*/ 43 h 43"/>
                  <a:gd name="T4" fmla="*/ 102 w 154"/>
                  <a:gd name="T5" fmla="*/ 43 h 43"/>
                  <a:gd name="T6" fmla="*/ 154 w 154"/>
                  <a:gd name="T7" fmla="*/ 0 h 43"/>
                  <a:gd name="T8" fmla="*/ 0 w 154"/>
                  <a:gd name="T9" fmla="*/ 0 h 43"/>
                </a:gdLst>
                <a:ahLst/>
                <a:cxnLst>
                  <a:cxn ang="0">
                    <a:pos x="T0" y="T1"/>
                  </a:cxn>
                  <a:cxn ang="0">
                    <a:pos x="T2" y="T3"/>
                  </a:cxn>
                  <a:cxn ang="0">
                    <a:pos x="T4" y="T5"/>
                  </a:cxn>
                  <a:cxn ang="0">
                    <a:pos x="T6" y="T7"/>
                  </a:cxn>
                  <a:cxn ang="0">
                    <a:pos x="T8" y="T9"/>
                  </a:cxn>
                </a:cxnLst>
                <a:rect l="0" t="0" r="r" b="b"/>
                <a:pathLst>
                  <a:path w="154" h="43">
                    <a:moveTo>
                      <a:pt x="0" y="0"/>
                    </a:moveTo>
                    <a:cubicBezTo>
                      <a:pt x="3" y="18"/>
                      <a:pt x="14" y="33"/>
                      <a:pt x="28" y="43"/>
                    </a:cubicBezTo>
                    <a:cubicBezTo>
                      <a:pt x="102" y="43"/>
                      <a:pt x="102" y="43"/>
                      <a:pt x="102" y="43"/>
                    </a:cubicBezTo>
                    <a:cubicBezTo>
                      <a:pt x="128" y="43"/>
                      <a:pt x="149" y="24"/>
                      <a:pt x="154" y="0"/>
                    </a:cubicBezTo>
                    <a:lnTo>
                      <a:pt x="0" y="0"/>
                    </a:lnTo>
                    <a:close/>
                  </a:path>
                </a:pathLst>
              </a:custGeom>
              <a:solidFill>
                <a:srgbClr val="62C9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3"/>
              <p:cNvSpPr/>
              <p:nvPr/>
            </p:nvSpPr>
            <p:spPr bwMode="auto">
              <a:xfrm>
                <a:off x="2383" y="2635"/>
                <a:ext cx="136" cy="102"/>
              </a:xfrm>
              <a:custGeom>
                <a:avLst/>
                <a:gdLst>
                  <a:gd name="T0" fmla="*/ 29 w 57"/>
                  <a:gd name="T1" fmla="*/ 0 h 43"/>
                  <a:gd name="T2" fmla="*/ 0 w 57"/>
                  <a:gd name="T3" fmla="*/ 0 h 43"/>
                  <a:gd name="T4" fmla="*/ 53 w 57"/>
                  <a:gd name="T5" fmla="*/ 43 h 43"/>
                  <a:gd name="T6" fmla="*/ 57 w 57"/>
                  <a:gd name="T7" fmla="*/ 43 h 43"/>
                  <a:gd name="T8" fmla="*/ 29 w 57"/>
                  <a:gd name="T9" fmla="*/ 0 h 43"/>
                </a:gdLst>
                <a:ahLst/>
                <a:cxnLst>
                  <a:cxn ang="0">
                    <a:pos x="T0" y="T1"/>
                  </a:cxn>
                  <a:cxn ang="0">
                    <a:pos x="T2" y="T3"/>
                  </a:cxn>
                  <a:cxn ang="0">
                    <a:pos x="T4" y="T5"/>
                  </a:cxn>
                  <a:cxn ang="0">
                    <a:pos x="T6" y="T7"/>
                  </a:cxn>
                  <a:cxn ang="0">
                    <a:pos x="T8" y="T9"/>
                  </a:cxn>
                </a:cxnLst>
                <a:rect l="0" t="0" r="r" b="b"/>
                <a:pathLst>
                  <a:path w="57" h="43">
                    <a:moveTo>
                      <a:pt x="29" y="0"/>
                    </a:moveTo>
                    <a:cubicBezTo>
                      <a:pt x="0" y="0"/>
                      <a:pt x="0" y="0"/>
                      <a:pt x="0" y="0"/>
                    </a:cubicBezTo>
                    <a:cubicBezTo>
                      <a:pt x="5" y="24"/>
                      <a:pt x="27" y="43"/>
                      <a:pt x="53" y="43"/>
                    </a:cubicBezTo>
                    <a:cubicBezTo>
                      <a:pt x="57" y="43"/>
                      <a:pt x="57" y="43"/>
                      <a:pt x="57" y="43"/>
                    </a:cubicBezTo>
                    <a:cubicBezTo>
                      <a:pt x="43" y="33"/>
                      <a:pt x="32" y="18"/>
                      <a:pt x="29" y="0"/>
                    </a:cubicBezTo>
                    <a:close/>
                  </a:path>
                </a:pathLst>
              </a:custGeom>
              <a:solidFill>
                <a:srgbClr val="50A9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4"/>
              <p:cNvSpPr/>
              <p:nvPr/>
            </p:nvSpPr>
            <p:spPr bwMode="auto">
              <a:xfrm>
                <a:off x="2710" y="1837"/>
                <a:ext cx="76" cy="72"/>
              </a:xfrm>
              <a:custGeom>
                <a:avLst/>
                <a:gdLst>
                  <a:gd name="T0" fmla="*/ 0 w 32"/>
                  <a:gd name="T1" fmla="*/ 12 h 30"/>
                  <a:gd name="T2" fmla="*/ 7 w 32"/>
                  <a:gd name="T3" fmla="*/ 2 h 30"/>
                  <a:gd name="T4" fmla="*/ 18 w 32"/>
                  <a:gd name="T5" fmla="*/ 4 h 30"/>
                  <a:gd name="T6" fmla="*/ 27 w 32"/>
                  <a:gd name="T7" fmla="*/ 11 h 30"/>
                  <a:gd name="T8" fmla="*/ 30 w 32"/>
                  <a:gd name="T9" fmla="*/ 23 h 30"/>
                  <a:gd name="T10" fmla="*/ 19 w 32"/>
                  <a:gd name="T11" fmla="*/ 30 h 30"/>
                  <a:gd name="T12" fmla="*/ 0 w 32"/>
                  <a:gd name="T13" fmla="*/ 30 h 30"/>
                  <a:gd name="T14" fmla="*/ 0 w 32"/>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0">
                    <a:moveTo>
                      <a:pt x="0" y="12"/>
                    </a:moveTo>
                    <a:cubicBezTo>
                      <a:pt x="0" y="5"/>
                      <a:pt x="5" y="3"/>
                      <a:pt x="7" y="2"/>
                    </a:cubicBezTo>
                    <a:cubicBezTo>
                      <a:pt x="8" y="1"/>
                      <a:pt x="13" y="0"/>
                      <a:pt x="18" y="4"/>
                    </a:cubicBezTo>
                    <a:cubicBezTo>
                      <a:pt x="27" y="11"/>
                      <a:pt x="27" y="11"/>
                      <a:pt x="27" y="11"/>
                    </a:cubicBezTo>
                    <a:cubicBezTo>
                      <a:pt x="32" y="16"/>
                      <a:pt x="30" y="22"/>
                      <a:pt x="30" y="23"/>
                    </a:cubicBezTo>
                    <a:cubicBezTo>
                      <a:pt x="29" y="25"/>
                      <a:pt x="26" y="30"/>
                      <a:pt x="19" y="30"/>
                    </a:cubicBezTo>
                    <a:cubicBezTo>
                      <a:pt x="0" y="30"/>
                      <a:pt x="0" y="30"/>
                      <a:pt x="0" y="30"/>
                    </a:cubicBezTo>
                    <a:cubicBezTo>
                      <a:pt x="0" y="12"/>
                      <a:pt x="0" y="12"/>
                      <a:pt x="0" y="12"/>
                    </a:cubicBezTo>
                    <a:close/>
                  </a:path>
                </a:pathLst>
              </a:custGeom>
              <a:solidFill>
                <a:srgbClr val="F7D0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5"/>
              <p:cNvSpPr>
                <a:spLocks noEditPoints="1"/>
              </p:cNvSpPr>
              <p:nvPr/>
            </p:nvSpPr>
            <p:spPr bwMode="auto">
              <a:xfrm>
                <a:off x="1857" y="1128"/>
                <a:ext cx="1491" cy="1128"/>
              </a:xfrm>
              <a:custGeom>
                <a:avLst/>
                <a:gdLst>
                  <a:gd name="T0" fmla="*/ 323 w 626"/>
                  <a:gd name="T1" fmla="*/ 71 h 474"/>
                  <a:gd name="T2" fmla="*/ 313 w 626"/>
                  <a:gd name="T3" fmla="*/ 0 h 474"/>
                  <a:gd name="T4" fmla="*/ 302 w 626"/>
                  <a:gd name="T5" fmla="*/ 71 h 474"/>
                  <a:gd name="T6" fmla="*/ 182 w 626"/>
                  <a:gd name="T7" fmla="*/ 108 h 474"/>
                  <a:gd name="T8" fmla="*/ 201 w 626"/>
                  <a:gd name="T9" fmla="*/ 98 h 474"/>
                  <a:gd name="T10" fmla="*/ 156 w 626"/>
                  <a:gd name="T11" fmla="*/ 42 h 474"/>
                  <a:gd name="T12" fmla="*/ 182 w 626"/>
                  <a:gd name="T13" fmla="*/ 108 h 474"/>
                  <a:gd name="T14" fmla="*/ 56 w 626"/>
                  <a:gd name="T15" fmla="*/ 152 h 474"/>
                  <a:gd name="T16" fmla="*/ 46 w 626"/>
                  <a:gd name="T17" fmla="*/ 170 h 474"/>
                  <a:gd name="T18" fmla="*/ 113 w 626"/>
                  <a:gd name="T19" fmla="*/ 195 h 474"/>
                  <a:gd name="T20" fmla="*/ 82 w 626"/>
                  <a:gd name="T21" fmla="*/ 311 h 474"/>
                  <a:gd name="T22" fmla="*/ 11 w 626"/>
                  <a:gd name="T23" fmla="*/ 300 h 474"/>
                  <a:gd name="T24" fmla="*/ 11 w 626"/>
                  <a:gd name="T25" fmla="*/ 322 h 474"/>
                  <a:gd name="T26" fmla="*/ 82 w 626"/>
                  <a:gd name="T27" fmla="*/ 311 h 474"/>
                  <a:gd name="T28" fmla="*/ 46 w 626"/>
                  <a:gd name="T29" fmla="*/ 452 h 474"/>
                  <a:gd name="T30" fmla="*/ 56 w 626"/>
                  <a:gd name="T31" fmla="*/ 471 h 474"/>
                  <a:gd name="T32" fmla="*/ 113 w 626"/>
                  <a:gd name="T33" fmla="*/ 426 h 474"/>
                  <a:gd name="T34" fmla="*/ 580 w 626"/>
                  <a:gd name="T35" fmla="*/ 452 h 474"/>
                  <a:gd name="T36" fmla="*/ 513 w 626"/>
                  <a:gd name="T37" fmla="*/ 426 h 474"/>
                  <a:gd name="T38" fmla="*/ 569 w 626"/>
                  <a:gd name="T39" fmla="*/ 471 h 474"/>
                  <a:gd name="T40" fmla="*/ 580 w 626"/>
                  <a:gd name="T41" fmla="*/ 452 h 474"/>
                  <a:gd name="T42" fmla="*/ 554 w 626"/>
                  <a:gd name="T43" fmla="*/ 301 h 474"/>
                  <a:gd name="T44" fmla="*/ 554 w 626"/>
                  <a:gd name="T45" fmla="*/ 322 h 474"/>
                  <a:gd name="T46" fmla="*/ 626 w 626"/>
                  <a:gd name="T47" fmla="*/ 311 h 474"/>
                  <a:gd name="T48" fmla="*/ 522 w 626"/>
                  <a:gd name="T49" fmla="*/ 202 h 474"/>
                  <a:gd name="T50" fmla="*/ 580 w 626"/>
                  <a:gd name="T51" fmla="*/ 170 h 474"/>
                  <a:gd name="T52" fmla="*/ 569 w 626"/>
                  <a:gd name="T53" fmla="*/ 152 h 474"/>
                  <a:gd name="T54" fmla="*/ 513 w 626"/>
                  <a:gd name="T55" fmla="*/ 196 h 474"/>
                  <a:gd name="T56" fmla="*/ 428 w 626"/>
                  <a:gd name="T57" fmla="*/ 112 h 474"/>
                  <a:gd name="T58" fmla="*/ 473 w 626"/>
                  <a:gd name="T59" fmla="*/ 56 h 474"/>
                  <a:gd name="T60" fmla="*/ 454 w 626"/>
                  <a:gd name="T61" fmla="*/ 45 h 474"/>
                  <a:gd name="T62" fmla="*/ 428 w 626"/>
                  <a:gd name="T63" fmla="*/ 112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6" h="474">
                    <a:moveTo>
                      <a:pt x="313" y="81"/>
                    </a:moveTo>
                    <a:cubicBezTo>
                      <a:pt x="319" y="81"/>
                      <a:pt x="323" y="77"/>
                      <a:pt x="323" y="71"/>
                    </a:cubicBezTo>
                    <a:cubicBezTo>
                      <a:pt x="323" y="10"/>
                      <a:pt x="323" y="10"/>
                      <a:pt x="323" y="10"/>
                    </a:cubicBezTo>
                    <a:cubicBezTo>
                      <a:pt x="323" y="4"/>
                      <a:pt x="319" y="0"/>
                      <a:pt x="313" y="0"/>
                    </a:cubicBezTo>
                    <a:cubicBezTo>
                      <a:pt x="307" y="0"/>
                      <a:pt x="302" y="4"/>
                      <a:pt x="302" y="10"/>
                    </a:cubicBezTo>
                    <a:cubicBezTo>
                      <a:pt x="302" y="71"/>
                      <a:pt x="302" y="71"/>
                      <a:pt x="302" y="71"/>
                    </a:cubicBezTo>
                    <a:cubicBezTo>
                      <a:pt x="302" y="77"/>
                      <a:pt x="307" y="81"/>
                      <a:pt x="313" y="81"/>
                    </a:cubicBezTo>
                    <a:close/>
                    <a:moveTo>
                      <a:pt x="182" y="108"/>
                    </a:moveTo>
                    <a:cubicBezTo>
                      <a:pt x="186" y="114"/>
                      <a:pt x="193" y="115"/>
                      <a:pt x="198" y="112"/>
                    </a:cubicBezTo>
                    <a:cubicBezTo>
                      <a:pt x="203" y="108"/>
                      <a:pt x="204" y="102"/>
                      <a:pt x="201" y="98"/>
                    </a:cubicBezTo>
                    <a:cubicBezTo>
                      <a:pt x="171" y="45"/>
                      <a:pt x="171" y="45"/>
                      <a:pt x="171" y="45"/>
                    </a:cubicBezTo>
                    <a:cubicBezTo>
                      <a:pt x="168" y="40"/>
                      <a:pt x="161" y="39"/>
                      <a:pt x="156" y="42"/>
                    </a:cubicBezTo>
                    <a:cubicBezTo>
                      <a:pt x="151" y="44"/>
                      <a:pt x="149" y="51"/>
                      <a:pt x="152" y="56"/>
                    </a:cubicBezTo>
                    <a:lnTo>
                      <a:pt x="182" y="108"/>
                    </a:lnTo>
                    <a:close/>
                    <a:moveTo>
                      <a:pt x="109" y="182"/>
                    </a:moveTo>
                    <a:cubicBezTo>
                      <a:pt x="56" y="152"/>
                      <a:pt x="56" y="152"/>
                      <a:pt x="56" y="152"/>
                    </a:cubicBezTo>
                    <a:cubicBezTo>
                      <a:pt x="51" y="149"/>
                      <a:pt x="45" y="150"/>
                      <a:pt x="42" y="155"/>
                    </a:cubicBezTo>
                    <a:cubicBezTo>
                      <a:pt x="39" y="161"/>
                      <a:pt x="40" y="167"/>
                      <a:pt x="46" y="170"/>
                    </a:cubicBezTo>
                    <a:cubicBezTo>
                      <a:pt x="98" y="200"/>
                      <a:pt x="98" y="200"/>
                      <a:pt x="98" y="200"/>
                    </a:cubicBezTo>
                    <a:cubicBezTo>
                      <a:pt x="103" y="203"/>
                      <a:pt x="111" y="201"/>
                      <a:pt x="113" y="195"/>
                    </a:cubicBezTo>
                    <a:cubicBezTo>
                      <a:pt x="115" y="190"/>
                      <a:pt x="113" y="184"/>
                      <a:pt x="109" y="182"/>
                    </a:cubicBezTo>
                    <a:close/>
                    <a:moveTo>
                      <a:pt x="82" y="311"/>
                    </a:moveTo>
                    <a:cubicBezTo>
                      <a:pt x="82" y="305"/>
                      <a:pt x="77" y="300"/>
                      <a:pt x="71" y="300"/>
                    </a:cubicBezTo>
                    <a:cubicBezTo>
                      <a:pt x="11" y="300"/>
                      <a:pt x="11" y="300"/>
                      <a:pt x="11" y="300"/>
                    </a:cubicBezTo>
                    <a:cubicBezTo>
                      <a:pt x="5" y="300"/>
                      <a:pt x="0" y="305"/>
                      <a:pt x="0" y="311"/>
                    </a:cubicBezTo>
                    <a:cubicBezTo>
                      <a:pt x="0" y="317"/>
                      <a:pt x="5" y="322"/>
                      <a:pt x="11" y="322"/>
                    </a:cubicBezTo>
                    <a:cubicBezTo>
                      <a:pt x="71" y="322"/>
                      <a:pt x="71" y="322"/>
                      <a:pt x="71" y="322"/>
                    </a:cubicBezTo>
                    <a:cubicBezTo>
                      <a:pt x="77" y="322"/>
                      <a:pt x="82" y="317"/>
                      <a:pt x="82" y="311"/>
                    </a:cubicBezTo>
                    <a:close/>
                    <a:moveTo>
                      <a:pt x="98" y="422"/>
                    </a:moveTo>
                    <a:cubicBezTo>
                      <a:pt x="46" y="452"/>
                      <a:pt x="46" y="452"/>
                      <a:pt x="46" y="452"/>
                    </a:cubicBezTo>
                    <a:cubicBezTo>
                      <a:pt x="41" y="455"/>
                      <a:pt x="39" y="461"/>
                      <a:pt x="41" y="466"/>
                    </a:cubicBezTo>
                    <a:cubicBezTo>
                      <a:pt x="44" y="472"/>
                      <a:pt x="51" y="474"/>
                      <a:pt x="56" y="471"/>
                    </a:cubicBezTo>
                    <a:cubicBezTo>
                      <a:pt x="109" y="441"/>
                      <a:pt x="109" y="441"/>
                      <a:pt x="109" y="441"/>
                    </a:cubicBezTo>
                    <a:cubicBezTo>
                      <a:pt x="114" y="438"/>
                      <a:pt x="116" y="431"/>
                      <a:pt x="113" y="426"/>
                    </a:cubicBezTo>
                    <a:cubicBezTo>
                      <a:pt x="110" y="421"/>
                      <a:pt x="103" y="419"/>
                      <a:pt x="98" y="422"/>
                    </a:cubicBezTo>
                    <a:close/>
                    <a:moveTo>
                      <a:pt x="580" y="452"/>
                    </a:moveTo>
                    <a:cubicBezTo>
                      <a:pt x="527" y="422"/>
                      <a:pt x="527" y="422"/>
                      <a:pt x="527" y="422"/>
                    </a:cubicBezTo>
                    <a:cubicBezTo>
                      <a:pt x="522" y="419"/>
                      <a:pt x="516" y="421"/>
                      <a:pt x="513" y="426"/>
                    </a:cubicBezTo>
                    <a:cubicBezTo>
                      <a:pt x="510" y="431"/>
                      <a:pt x="511" y="438"/>
                      <a:pt x="517" y="441"/>
                    </a:cubicBezTo>
                    <a:cubicBezTo>
                      <a:pt x="569" y="471"/>
                      <a:pt x="569" y="471"/>
                      <a:pt x="569" y="471"/>
                    </a:cubicBezTo>
                    <a:cubicBezTo>
                      <a:pt x="574" y="474"/>
                      <a:pt x="582" y="472"/>
                      <a:pt x="584" y="466"/>
                    </a:cubicBezTo>
                    <a:cubicBezTo>
                      <a:pt x="586" y="461"/>
                      <a:pt x="584" y="455"/>
                      <a:pt x="580" y="452"/>
                    </a:cubicBezTo>
                    <a:close/>
                    <a:moveTo>
                      <a:pt x="615" y="301"/>
                    </a:moveTo>
                    <a:cubicBezTo>
                      <a:pt x="554" y="301"/>
                      <a:pt x="554" y="301"/>
                      <a:pt x="554" y="301"/>
                    </a:cubicBezTo>
                    <a:cubicBezTo>
                      <a:pt x="549" y="301"/>
                      <a:pt x="544" y="305"/>
                      <a:pt x="544" y="311"/>
                    </a:cubicBezTo>
                    <a:cubicBezTo>
                      <a:pt x="544" y="317"/>
                      <a:pt x="549" y="322"/>
                      <a:pt x="554" y="322"/>
                    </a:cubicBezTo>
                    <a:cubicBezTo>
                      <a:pt x="615" y="322"/>
                      <a:pt x="615" y="322"/>
                      <a:pt x="615" y="322"/>
                    </a:cubicBezTo>
                    <a:cubicBezTo>
                      <a:pt x="621" y="322"/>
                      <a:pt x="626" y="317"/>
                      <a:pt x="626" y="311"/>
                    </a:cubicBezTo>
                    <a:cubicBezTo>
                      <a:pt x="626" y="305"/>
                      <a:pt x="621" y="301"/>
                      <a:pt x="615" y="301"/>
                    </a:cubicBezTo>
                    <a:close/>
                    <a:moveTo>
                      <a:pt x="522" y="202"/>
                    </a:moveTo>
                    <a:cubicBezTo>
                      <a:pt x="524" y="202"/>
                      <a:pt x="526" y="201"/>
                      <a:pt x="527" y="200"/>
                    </a:cubicBezTo>
                    <a:cubicBezTo>
                      <a:pt x="580" y="170"/>
                      <a:pt x="580" y="170"/>
                      <a:pt x="580" y="170"/>
                    </a:cubicBezTo>
                    <a:cubicBezTo>
                      <a:pt x="585" y="167"/>
                      <a:pt x="587" y="161"/>
                      <a:pt x="584" y="156"/>
                    </a:cubicBezTo>
                    <a:cubicBezTo>
                      <a:pt x="581" y="150"/>
                      <a:pt x="574" y="149"/>
                      <a:pt x="569" y="152"/>
                    </a:cubicBezTo>
                    <a:cubicBezTo>
                      <a:pt x="517" y="182"/>
                      <a:pt x="517" y="182"/>
                      <a:pt x="517" y="182"/>
                    </a:cubicBezTo>
                    <a:cubicBezTo>
                      <a:pt x="512" y="185"/>
                      <a:pt x="510" y="191"/>
                      <a:pt x="513" y="196"/>
                    </a:cubicBezTo>
                    <a:cubicBezTo>
                      <a:pt x="515" y="200"/>
                      <a:pt x="518" y="202"/>
                      <a:pt x="522" y="202"/>
                    </a:cubicBezTo>
                    <a:close/>
                    <a:moveTo>
                      <a:pt x="428" y="112"/>
                    </a:moveTo>
                    <a:cubicBezTo>
                      <a:pt x="433" y="115"/>
                      <a:pt x="440" y="113"/>
                      <a:pt x="443" y="108"/>
                    </a:cubicBezTo>
                    <a:cubicBezTo>
                      <a:pt x="473" y="56"/>
                      <a:pt x="473" y="56"/>
                      <a:pt x="473" y="56"/>
                    </a:cubicBezTo>
                    <a:cubicBezTo>
                      <a:pt x="476" y="51"/>
                      <a:pt x="474" y="44"/>
                      <a:pt x="469" y="42"/>
                    </a:cubicBezTo>
                    <a:cubicBezTo>
                      <a:pt x="464" y="39"/>
                      <a:pt x="457" y="40"/>
                      <a:pt x="454" y="45"/>
                    </a:cubicBezTo>
                    <a:cubicBezTo>
                      <a:pt x="424" y="98"/>
                      <a:pt x="424" y="98"/>
                      <a:pt x="424" y="98"/>
                    </a:cubicBezTo>
                    <a:cubicBezTo>
                      <a:pt x="421" y="103"/>
                      <a:pt x="423" y="109"/>
                      <a:pt x="428" y="11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33" name="文本框 32"/>
            <p:cNvSpPr txBox="1"/>
            <p:nvPr/>
          </p:nvSpPr>
          <p:spPr>
            <a:xfrm>
              <a:off x="4771430" y="3099978"/>
              <a:ext cx="4310788" cy="118907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a:t>可以利用这一规律根据物体的受力情况判断物体的运动状态或根据物体的运动状态判断受力情况。</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17195" y="2214880"/>
            <a:ext cx="621665" cy="469900"/>
            <a:chOff x="520332" y="1226414"/>
            <a:chExt cx="278074" cy="210512"/>
          </a:xfrm>
        </p:grpSpPr>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8900000">
              <a:off x="587895"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68246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527175"/>
            <a:ext cx="6663690" cy="521970"/>
          </a:xfrm>
          <a:prstGeom prst="rect">
            <a:avLst/>
          </a:prstGeom>
          <a:noFill/>
        </p:spPr>
        <p:txBody>
          <a:bodyPr wrap="square" rtlCol="0">
            <a:spAutoFit/>
          </a:bodyPr>
          <a:lstStyle/>
          <a:p>
            <a:r>
              <a:rPr lang="zh-CN" sz="2800"/>
              <a:t>利用同一直线上二力的合成规律解决问题</a:t>
            </a:r>
          </a:p>
        </p:txBody>
      </p:sp>
      <p:sp>
        <p:nvSpPr>
          <p:cNvPr id="13" name="文本框 12"/>
          <p:cNvSpPr txBox="1"/>
          <p:nvPr/>
        </p:nvSpPr>
        <p:spPr>
          <a:xfrm>
            <a:off x="715010" y="2186305"/>
            <a:ext cx="10613390" cy="1938020"/>
          </a:xfrm>
          <a:prstGeom prst="rect">
            <a:avLst/>
          </a:prstGeom>
          <a:noFill/>
        </p:spPr>
        <p:txBody>
          <a:bodyPr wrap="square" rtlCol="0">
            <a:spAutoFit/>
          </a:bodyPr>
          <a:lstStyle/>
          <a:p>
            <a:r>
              <a:rPr lang="zh-CN" altLang="en-US" sz="2400">
                <a:latin typeface="Times New Roman" panose="02020603050405020304" pitchFamily="18" charset="0"/>
                <a:ea typeface="宋体" panose="02010600030101010101" pitchFamily="2" charset="-122"/>
                <a:cs typeface="Times New Roman" panose="02020603050405020304" pitchFamily="18" charset="0"/>
              </a:rPr>
              <a:t>例</a:t>
            </a:r>
            <a:r>
              <a:rPr lang="en-US" altLang="zh-CN" sz="240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a:latin typeface="Times New Roman" panose="02020603050405020304" pitchFamily="18" charset="0"/>
                <a:ea typeface="宋体" panose="02010600030101010101" pitchFamily="2" charset="-122"/>
                <a:cs typeface="Times New Roman" panose="02020603050405020304" pitchFamily="18" charset="0"/>
              </a:rPr>
              <a:t>某同学练习排球垫球时，排球离开胳膊后竖直上升，到达最高点后竖直下落。已知排球所受重力约为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2.7N</a:t>
            </a:r>
            <a:r>
              <a:rPr lang="zh-CN" altLang="en-US" sz="2400">
                <a:latin typeface="Times New Roman" panose="02020603050405020304" pitchFamily="18" charset="0"/>
                <a:ea typeface="宋体" panose="02010600030101010101" pitchFamily="2" charset="-122"/>
                <a:cs typeface="Times New Roman" panose="02020603050405020304" pitchFamily="18" charset="0"/>
              </a:rPr>
              <a:t>，排球所受的空气阻力与速度大小有关，方向与运动方向相反。若排球在竖直上升过程中某时刻所受空气阻力的大小为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0.5N</a:t>
            </a:r>
            <a:r>
              <a:rPr lang="zh-CN" altLang="en-US" sz="2400">
                <a:latin typeface="Times New Roman" panose="02020603050405020304" pitchFamily="18" charset="0"/>
                <a:ea typeface="宋体" panose="02010600030101010101" pitchFamily="2" charset="-122"/>
                <a:cs typeface="Times New Roman" panose="02020603050405020304" pitchFamily="18" charset="0"/>
              </a:rPr>
              <a:t>，试计算排球此时所受合力的大小，并说明合力的方向。若竖直下落过程的某时刻所受空气阻力的大小也约为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0.5N</a:t>
            </a:r>
            <a:r>
              <a:rPr lang="zh-CN" altLang="en-US" sz="2400">
                <a:latin typeface="Times New Roman" panose="02020603050405020304" pitchFamily="18" charset="0"/>
                <a:ea typeface="宋体" panose="02010600030101010101" pitchFamily="2" charset="-122"/>
                <a:cs typeface="Times New Roman" panose="02020603050405020304" pitchFamily="18" charset="0"/>
              </a:rPr>
              <a:t>，则此时所受合力的大小和方向又是怎样的？</a:t>
            </a:r>
          </a:p>
        </p:txBody>
      </p:sp>
      <mc:AlternateContent xmlns:mc="http://schemas.openxmlformats.org/markup-compatibility/2006" xmlns:a14="http://schemas.microsoft.com/office/drawing/2010/main">
        <mc:Choice Requires="a14">
          <p:sp>
            <p:nvSpPr>
              <p:cNvPr id="14" name="文本框 13"/>
              <p:cNvSpPr txBox="1"/>
              <p:nvPr/>
            </p:nvSpPr>
            <p:spPr>
              <a:xfrm>
                <a:off x="825500" y="4213860"/>
                <a:ext cx="8918575" cy="2034540"/>
              </a:xfrm>
              <a:prstGeom prst="rect">
                <a:avLst/>
              </a:prstGeom>
              <a:noFill/>
            </p:spPr>
            <p:txBody>
              <a:bodyPr wrap="square" rtlCol="0">
                <a:spAutoFit/>
              </a:bodyPr>
              <a:lstStyle/>
              <a:p>
                <a:pPr>
                  <a:lnSpc>
                    <a:spcPct val="150000"/>
                  </a:lnSpc>
                </a:pPr>
                <a:r>
                  <a:rPr lang="zh-CN" altLang="en-US" sz="2800">
                    <a:solidFill>
                      <a:srgbClr val="FF0000"/>
                    </a:solidFill>
                  </a:rPr>
                  <a:t>解</a:t>
                </a:r>
                <a:r>
                  <a:rPr lang="en-US" altLang="zh-CN" sz="2800">
                    <a:solidFill>
                      <a:srgbClr val="FF0000"/>
                    </a:solidFill>
                  </a:rPr>
                  <a:t> </a:t>
                </a:r>
                <a:r>
                  <a:rPr lang="zh-CN" altLang="en-US" sz="2800">
                    <a:solidFill>
                      <a:srgbClr val="FF0000"/>
                    </a:solidFill>
                  </a:rPr>
                  <a:t>排球竖直上升时，受到的重力和空气阻力方向均竖直向下（如图所示），这两个力方向相同</a:t>
                </a:r>
              </a:p>
              <a:p>
                <a:pPr>
                  <a:lnSpc>
                    <a:spcPct val="150000"/>
                  </a:lnSpc>
                </a:pPr>
                <a14:m>
                  <m:oMath xmlns:m="http://schemas.openxmlformats.org/officeDocument/2006/math">
                    <m:sSub>
                      <m:sSubPr>
                        <m:ctrlPr>
                          <a:rPr lang="en-US" altLang="zh-CN" sz="2800" i="1">
                            <a:solidFill>
                              <a:srgbClr val="FF0000"/>
                            </a:solidFill>
                            <a:latin typeface="Cambria Math" panose="02040503050406030204" pitchFamily="18" charset="0"/>
                            <a:cs typeface="Cambria Math" panose="02040503050406030204" charset="0"/>
                          </a:rPr>
                        </m:ctrlPr>
                      </m:sSubPr>
                      <m:e>
                        <m:r>
                          <a:rPr lang="en-US" altLang="zh-CN" sz="2800" i="1">
                            <a:solidFill>
                              <a:srgbClr val="FF0000"/>
                            </a:solidFill>
                            <a:latin typeface="Cambria Math" panose="02040503050406030204" charset="0"/>
                            <a:cs typeface="Cambria Math" panose="02040503050406030204" charset="0"/>
                          </a:rPr>
                          <m:t>𝐹</m:t>
                        </m:r>
                      </m:e>
                      <m:sub>
                        <m:r>
                          <a:rPr lang="en-US" altLang="zh-CN" sz="2800" i="1">
                            <a:solidFill>
                              <a:srgbClr val="FF0000"/>
                            </a:solidFill>
                            <a:latin typeface="Cambria Math" panose="02040503050406030204" charset="0"/>
                            <a:cs typeface="Cambria Math" panose="02040503050406030204" charset="0"/>
                          </a:rPr>
                          <m:t>合</m:t>
                        </m:r>
                      </m:sub>
                    </m:sSub>
                    <m:r>
                      <a:rPr lang="en-US" altLang="zh-CN" sz="2800" i="1">
                        <a:solidFill>
                          <a:srgbClr val="FF0000"/>
                        </a:solidFill>
                        <a:latin typeface="Cambria Math" panose="02040503050406030204" charset="0"/>
                        <a:cs typeface="Cambria Math" panose="02040503050406030204" charset="0"/>
                      </a:rPr>
                      <m:t>=</m:t>
                    </m:r>
                    <m:r>
                      <a:rPr lang="en-US" altLang="zh-CN" sz="2800" i="1">
                        <a:solidFill>
                          <a:srgbClr val="FF0000"/>
                        </a:solidFill>
                        <a:latin typeface="Cambria Math" panose="02040503050406030204" charset="0"/>
                        <a:cs typeface="Cambria Math" panose="02040503050406030204" charset="0"/>
                      </a:rPr>
                      <m:t>𝐺</m:t>
                    </m:r>
                    <m:r>
                      <a:rPr lang="en-US" altLang="zh-CN" sz="2800" i="1">
                        <a:solidFill>
                          <a:srgbClr val="FF0000"/>
                        </a:solidFill>
                        <a:latin typeface="Cambria Math" panose="02040503050406030204" charset="0"/>
                        <a:cs typeface="Cambria Math" panose="02040503050406030204" charset="0"/>
                      </a:rPr>
                      <m:t>+</m:t>
                    </m:r>
                    <m:sSub>
                      <m:sSubPr>
                        <m:ctrlPr>
                          <a:rPr lang="en-US" altLang="zh-CN" sz="2800" i="1">
                            <a:solidFill>
                              <a:srgbClr val="FF0000"/>
                            </a:solidFill>
                            <a:latin typeface="Cambria Math" panose="02040503050406030204" pitchFamily="18" charset="0"/>
                            <a:cs typeface="Cambria Math" panose="02040503050406030204" charset="0"/>
                          </a:rPr>
                        </m:ctrlPr>
                      </m:sSubPr>
                      <m:e>
                        <m:r>
                          <a:rPr lang="en-US" altLang="zh-CN" sz="2800" i="1">
                            <a:solidFill>
                              <a:srgbClr val="FF0000"/>
                            </a:solidFill>
                            <a:latin typeface="Cambria Math" panose="02040503050406030204" charset="0"/>
                            <a:cs typeface="Cambria Math" panose="02040503050406030204" charset="0"/>
                          </a:rPr>
                          <m:t>𝐹</m:t>
                        </m:r>
                      </m:e>
                      <m:sub>
                        <m:r>
                          <a:rPr lang="en-US" altLang="zh-CN" sz="2800" i="1">
                            <a:solidFill>
                              <a:srgbClr val="FF0000"/>
                            </a:solidFill>
                            <a:latin typeface="Cambria Math" panose="02040503050406030204" charset="0"/>
                            <a:cs typeface="Cambria Math" panose="02040503050406030204" charset="0"/>
                          </a:rPr>
                          <m:t>阻=</m:t>
                        </m:r>
                      </m:sub>
                    </m:sSub>
                    <m:r>
                      <a:rPr lang="en-US" altLang="zh-CN" sz="2800" i="1">
                        <a:solidFill>
                          <a:srgbClr val="FF0000"/>
                        </a:solidFill>
                        <a:latin typeface="Cambria Math" panose="02040503050406030204" charset="0"/>
                        <a:cs typeface="Cambria Math" panose="02040503050406030204" charset="0"/>
                      </a:rPr>
                      <m:t>2.7</m:t>
                    </m:r>
                    <m:r>
                      <a:rPr lang="en-US" altLang="zh-CN" sz="2800" i="1">
                        <a:solidFill>
                          <a:srgbClr val="FF0000"/>
                        </a:solidFill>
                        <a:latin typeface="Cambria Math" panose="02040503050406030204" charset="0"/>
                        <a:cs typeface="Cambria Math" panose="02040503050406030204" charset="0"/>
                      </a:rPr>
                      <m:t>𝑁</m:t>
                    </m:r>
                    <m:r>
                      <a:rPr lang="en-US" altLang="zh-CN" sz="2800" i="1">
                        <a:solidFill>
                          <a:srgbClr val="FF0000"/>
                        </a:solidFill>
                        <a:latin typeface="Cambria Math" panose="02040503050406030204" charset="0"/>
                        <a:cs typeface="Cambria Math" panose="02040503050406030204" charset="0"/>
                      </a:rPr>
                      <m:t>+0.5</m:t>
                    </m:r>
                    <m:r>
                      <a:rPr lang="en-US" altLang="zh-CN" sz="2800" i="1">
                        <a:solidFill>
                          <a:srgbClr val="FF0000"/>
                        </a:solidFill>
                        <a:latin typeface="Cambria Math" panose="02040503050406030204" charset="0"/>
                        <a:cs typeface="Cambria Math" panose="02040503050406030204" charset="0"/>
                      </a:rPr>
                      <m:t>𝑁</m:t>
                    </m:r>
                    <m:r>
                      <a:rPr lang="en-US" altLang="zh-CN" sz="2800" i="1">
                        <a:solidFill>
                          <a:srgbClr val="FF0000"/>
                        </a:solidFill>
                        <a:latin typeface="Cambria Math" panose="02040503050406030204" charset="0"/>
                        <a:cs typeface="Cambria Math" panose="02040503050406030204" charset="0"/>
                      </a:rPr>
                      <m:t>=3.2</m:t>
                    </m:r>
                    <m:r>
                      <a:rPr lang="en-US" altLang="zh-CN" sz="2800" i="1">
                        <a:solidFill>
                          <a:srgbClr val="FF0000"/>
                        </a:solidFill>
                        <a:latin typeface="Cambria Math" panose="02040503050406030204" charset="0"/>
                        <a:cs typeface="Cambria Math" panose="02040503050406030204" charset="0"/>
                      </a:rPr>
                      <m:t>𝑁</m:t>
                    </m:r>
                  </m:oMath>
                </a14:m>
                <a:r>
                  <a:rPr lang="zh-CN" altLang="en-US" sz="2800">
                    <a:solidFill>
                      <a:srgbClr val="FF0000"/>
                    </a:solidFill>
                    <a:latin typeface="Cambria Math" panose="02040503050406030204" charset="0"/>
                    <a:cs typeface="Cambria Math" panose="02040503050406030204" charset="0"/>
                  </a:rPr>
                  <a:t>，方向竖直向下。</a:t>
                </a:r>
              </a:p>
            </p:txBody>
          </p:sp>
        </mc:Choice>
        <mc:Fallback xmlns="">
          <p:sp>
            <p:nvSpPr>
              <p:cNvPr id="14" name="文本框 13"/>
              <p:cNvSpPr txBox="1">
                <a:spLocks noRot="1" noChangeAspect="1" noMove="1" noResize="1" noEditPoints="1" noAdjustHandles="1" noChangeArrowheads="1" noChangeShapeType="1" noTextEdit="1"/>
              </p:cNvSpPr>
              <p:nvPr/>
            </p:nvSpPr>
            <p:spPr>
              <a:xfrm>
                <a:off x="825500" y="4213860"/>
                <a:ext cx="8918575" cy="2034540"/>
              </a:xfrm>
              <a:prstGeom prst="rect">
                <a:avLst/>
              </a:prstGeom>
              <a:blipFill rotWithShape="1">
                <a:blip r:embed="rId3"/>
                <a:stretch>
                  <a:fillRect/>
                </a:stretch>
              </a:blipFill>
            </p:spPr>
            <p:txBody>
              <a:bodyPr/>
              <a:lstStyle/>
              <a:p>
                <a:r>
                  <a:rPr lang="zh-CN" altLang="en-US">
                    <a:noFill/>
                  </a:rPr>
                  <a:t> </a:t>
                </a:r>
              </a:p>
            </p:txBody>
          </p:sp>
        </mc:Fallback>
      </mc:AlternateContent>
      <p:grpSp>
        <p:nvGrpSpPr>
          <p:cNvPr id="22" name="组合 21"/>
          <p:cNvGrpSpPr/>
          <p:nvPr/>
        </p:nvGrpSpPr>
        <p:grpSpPr>
          <a:xfrm>
            <a:off x="9865360" y="4389755"/>
            <a:ext cx="1463040" cy="2197100"/>
            <a:chOff x="15536" y="6913"/>
            <a:chExt cx="2304" cy="3460"/>
          </a:xfrm>
        </p:grpSpPr>
        <p:pic>
          <p:nvPicPr>
            <p:cNvPr id="15" name="https://img8.file.cache.docer.com/storage/1681107890205136700/838c92a67e5afb10351ab09016a679a3.png" descr="排球.png"/>
            <p:cNvPicPr>
              <a:picLocks noChangeAspect="1"/>
            </p:cNvPicPr>
            <p:nvPr/>
          </p:nvPicPr>
          <p:blipFill>
            <a:blip r:embed="rId4"/>
            <a:stretch>
              <a:fillRect/>
            </a:stretch>
          </p:blipFill>
          <p:spPr>
            <a:xfrm>
              <a:off x="15881" y="6913"/>
              <a:ext cx="1759" cy="1759"/>
            </a:xfrm>
            <a:prstGeom prst="rect">
              <a:avLst/>
            </a:prstGeom>
          </p:spPr>
        </p:pic>
        <p:grpSp>
          <p:nvGrpSpPr>
            <p:cNvPr id="21" name="组合 20"/>
            <p:cNvGrpSpPr/>
            <p:nvPr/>
          </p:nvGrpSpPr>
          <p:grpSpPr>
            <a:xfrm>
              <a:off x="15536" y="7805"/>
              <a:ext cx="2304" cy="2568"/>
              <a:chOff x="15536" y="7805"/>
              <a:chExt cx="2304" cy="2568"/>
            </a:xfrm>
          </p:grpSpPr>
          <p:sp>
            <p:nvSpPr>
              <p:cNvPr id="16" name="椭圆 15"/>
              <p:cNvSpPr/>
              <p:nvPr/>
            </p:nvSpPr>
            <p:spPr>
              <a:xfrm>
                <a:off x="16639" y="7805"/>
                <a:ext cx="212" cy="212"/>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箭头连接符 16"/>
              <p:cNvCxnSpPr/>
              <p:nvPr/>
            </p:nvCxnSpPr>
            <p:spPr>
              <a:xfrm>
                <a:off x="16746" y="7916"/>
                <a:ext cx="0" cy="245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nvCxnSpPr>
            <p:spPr>
              <a:xfrm>
                <a:off x="16746" y="8017"/>
                <a:ext cx="0" cy="1134"/>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17058" y="9551"/>
                <a:ext cx="782" cy="822"/>
              </a:xfrm>
              <a:prstGeom prst="rect">
                <a:avLst/>
              </a:prstGeom>
              <a:noFill/>
            </p:spPr>
            <p:txBody>
              <a:bodyPr wrap="square" rtlCol="0">
                <a:spAutoFit/>
              </a:bodyPr>
              <a:lstStyle/>
              <a:p>
                <a:r>
                  <a:rPr lang="en-US" altLang="zh-CN" sz="2800" i="1">
                    <a:solidFill>
                      <a:srgbClr val="FF0000"/>
                    </a:solidFill>
                  </a:rPr>
                  <a:t>G</a:t>
                </a:r>
              </a:p>
            </p:txBody>
          </p:sp>
          <p:sp>
            <p:nvSpPr>
              <p:cNvPr id="20" name="文本框 19"/>
              <p:cNvSpPr txBox="1"/>
              <p:nvPr/>
            </p:nvSpPr>
            <p:spPr>
              <a:xfrm>
                <a:off x="15536" y="8504"/>
                <a:ext cx="1019" cy="822"/>
              </a:xfrm>
              <a:prstGeom prst="rect">
                <a:avLst/>
              </a:prstGeom>
              <a:noFill/>
            </p:spPr>
            <p:txBody>
              <a:bodyPr wrap="square" rtlCol="0">
                <a:spAutoFit/>
              </a:bodyPr>
              <a:lstStyle/>
              <a:p>
                <a:r>
                  <a:rPr lang="en-US" altLang="zh-CN" sz="2800" i="1">
                    <a:solidFill>
                      <a:srgbClr val="FF0000"/>
                    </a:solidFill>
                  </a:rPr>
                  <a:t>F</a:t>
                </a:r>
                <a:r>
                  <a:rPr lang="zh-CN" altLang="en-US" sz="2800" i="1" baseline="-25000">
                    <a:solidFill>
                      <a:srgbClr val="FF0000"/>
                    </a:solidFill>
                  </a:rPr>
                  <a:t>阻</a:t>
                </a:r>
              </a:p>
            </p:txBody>
          </p:sp>
        </p:gr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17195" y="2214880"/>
            <a:ext cx="621665" cy="469900"/>
            <a:chOff x="520332" y="1226414"/>
            <a:chExt cx="278074" cy="210512"/>
          </a:xfrm>
        </p:grpSpPr>
        <p:sp>
          <p:nvSpPr>
            <p:cNvPr id="12" name="矩形 11"/>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8900000">
              <a:off x="587895"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334900" y="96491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77787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grpSp>
        <p:nvGrpSpPr>
          <p:cNvPr id="2" name="组合 1"/>
          <p:cNvGrpSpPr/>
          <p:nvPr/>
        </p:nvGrpSpPr>
        <p:grpSpPr>
          <a:xfrm>
            <a:off x="376175" y="168246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899795" y="1527175"/>
            <a:ext cx="6663690" cy="521970"/>
          </a:xfrm>
          <a:prstGeom prst="rect">
            <a:avLst/>
          </a:prstGeom>
          <a:noFill/>
        </p:spPr>
        <p:txBody>
          <a:bodyPr wrap="square" rtlCol="0">
            <a:spAutoFit/>
          </a:bodyPr>
          <a:lstStyle/>
          <a:p>
            <a:r>
              <a:rPr lang="zh-CN" sz="2800"/>
              <a:t>利用同一直线上二力的合成规律解决问题</a:t>
            </a:r>
          </a:p>
        </p:txBody>
      </p:sp>
      <p:sp>
        <p:nvSpPr>
          <p:cNvPr id="13" name="文本框 12"/>
          <p:cNvSpPr txBox="1"/>
          <p:nvPr/>
        </p:nvSpPr>
        <p:spPr>
          <a:xfrm>
            <a:off x="715010" y="2186305"/>
            <a:ext cx="10613390" cy="1938020"/>
          </a:xfrm>
          <a:prstGeom prst="rect">
            <a:avLst/>
          </a:prstGeom>
          <a:noFill/>
        </p:spPr>
        <p:txBody>
          <a:bodyPr wrap="square" rtlCol="0">
            <a:spAutoFit/>
          </a:bodyPr>
          <a:lstStyle/>
          <a:p>
            <a:r>
              <a:rPr lang="zh-CN" altLang="en-US" sz="2400">
                <a:latin typeface="Times New Roman" panose="02020603050405020304" pitchFamily="18" charset="0"/>
                <a:ea typeface="宋体" panose="02010600030101010101" pitchFamily="2" charset="-122"/>
                <a:cs typeface="Times New Roman" panose="02020603050405020304" pitchFamily="18" charset="0"/>
              </a:rPr>
              <a:t>例</a:t>
            </a:r>
            <a:r>
              <a:rPr lang="en-US" altLang="zh-CN" sz="240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a:latin typeface="Times New Roman" panose="02020603050405020304" pitchFamily="18" charset="0"/>
                <a:ea typeface="宋体" panose="02010600030101010101" pitchFamily="2" charset="-122"/>
                <a:cs typeface="Times New Roman" panose="02020603050405020304" pitchFamily="18" charset="0"/>
              </a:rPr>
              <a:t>某同学练习排球垫球时，排球离开胳膊后竖直上升，到达最高点后竖直下落。已知排球所受重力约为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2.7N</a:t>
            </a:r>
            <a:r>
              <a:rPr lang="zh-CN" altLang="en-US" sz="2400">
                <a:latin typeface="Times New Roman" panose="02020603050405020304" pitchFamily="18" charset="0"/>
                <a:ea typeface="宋体" panose="02010600030101010101" pitchFamily="2" charset="-122"/>
                <a:cs typeface="Times New Roman" panose="02020603050405020304" pitchFamily="18" charset="0"/>
              </a:rPr>
              <a:t>，排球所受的空气阻力与速度大小有关，方向与运动方向相反。若排球在竖直上升过程中某时刻所受空气阻力的大小为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0.5N</a:t>
            </a:r>
            <a:r>
              <a:rPr lang="zh-CN" altLang="en-US" sz="2400">
                <a:latin typeface="Times New Roman" panose="02020603050405020304" pitchFamily="18" charset="0"/>
                <a:ea typeface="宋体" panose="02010600030101010101" pitchFamily="2" charset="-122"/>
                <a:cs typeface="Times New Roman" panose="02020603050405020304" pitchFamily="18" charset="0"/>
              </a:rPr>
              <a:t>，试计算排球此时所受合力的大小，并说明合力的方向。若竖直下落过程的某时刻所受空气阻力的大小也约为</a:t>
            </a:r>
            <a:r>
              <a:rPr lang="en-US" altLang="zh-CN" sz="2400">
                <a:latin typeface="Times New Roman" panose="02020603050405020304" pitchFamily="18" charset="0"/>
                <a:ea typeface="宋体" panose="02010600030101010101" pitchFamily="2" charset="-122"/>
                <a:cs typeface="Times New Roman" panose="02020603050405020304" pitchFamily="18" charset="0"/>
              </a:rPr>
              <a:t>0.5N</a:t>
            </a:r>
            <a:r>
              <a:rPr lang="zh-CN" altLang="en-US" sz="2400">
                <a:latin typeface="Times New Roman" panose="02020603050405020304" pitchFamily="18" charset="0"/>
                <a:ea typeface="宋体" panose="02010600030101010101" pitchFamily="2" charset="-122"/>
                <a:cs typeface="Times New Roman" panose="02020603050405020304" pitchFamily="18" charset="0"/>
              </a:rPr>
              <a:t>，则此时所受合力的大小和方向又是怎样的？</a:t>
            </a:r>
          </a:p>
        </p:txBody>
      </p:sp>
      <mc:AlternateContent xmlns:mc="http://schemas.openxmlformats.org/markup-compatibility/2006" xmlns:a14="http://schemas.microsoft.com/office/drawing/2010/main">
        <mc:Choice Requires="a14">
          <p:sp>
            <p:nvSpPr>
              <p:cNvPr id="14" name="文本框 13"/>
              <p:cNvSpPr txBox="1"/>
              <p:nvPr/>
            </p:nvSpPr>
            <p:spPr>
              <a:xfrm>
                <a:off x="825500" y="4213860"/>
                <a:ext cx="8918575" cy="2034540"/>
              </a:xfrm>
              <a:prstGeom prst="rect">
                <a:avLst/>
              </a:prstGeom>
              <a:noFill/>
            </p:spPr>
            <p:txBody>
              <a:bodyPr wrap="square" rtlCol="0">
                <a:spAutoFit/>
              </a:bodyPr>
              <a:lstStyle/>
              <a:p>
                <a:pPr>
                  <a:lnSpc>
                    <a:spcPct val="150000"/>
                  </a:lnSpc>
                </a:pPr>
                <a:r>
                  <a:rPr lang="zh-CN" altLang="en-US" sz="2800">
                    <a:solidFill>
                      <a:srgbClr val="FF0000"/>
                    </a:solidFill>
                  </a:rPr>
                  <a:t>解</a:t>
                </a:r>
                <a:r>
                  <a:rPr lang="en-US" altLang="zh-CN" sz="2800">
                    <a:solidFill>
                      <a:srgbClr val="FF0000"/>
                    </a:solidFill>
                  </a:rPr>
                  <a:t> </a:t>
                </a:r>
                <a:r>
                  <a:rPr lang="zh-CN" altLang="en-US" sz="2800">
                    <a:solidFill>
                      <a:srgbClr val="FF0000"/>
                    </a:solidFill>
                  </a:rPr>
                  <a:t>排球竖直下落时，受到的重力竖直向下，空气阻力竖直向上（如图所示），这两个力方向相反</a:t>
                </a:r>
              </a:p>
              <a:p>
                <a:pPr>
                  <a:lnSpc>
                    <a:spcPct val="150000"/>
                  </a:lnSpc>
                </a:pPr>
                <a14:m>
                  <m:oMath xmlns:m="http://schemas.openxmlformats.org/officeDocument/2006/math">
                    <m:sSub>
                      <m:sSubPr>
                        <m:ctrlPr>
                          <a:rPr lang="en-US" altLang="zh-CN" sz="2800" i="1">
                            <a:solidFill>
                              <a:srgbClr val="FF0000"/>
                            </a:solidFill>
                            <a:latin typeface="Cambria Math" panose="02040503050406030204" pitchFamily="18" charset="0"/>
                            <a:cs typeface="Cambria Math" panose="02040503050406030204" charset="0"/>
                          </a:rPr>
                        </m:ctrlPr>
                      </m:sSubPr>
                      <m:e>
                        <m:r>
                          <a:rPr lang="en-US" altLang="zh-CN" sz="2800" i="1">
                            <a:solidFill>
                              <a:srgbClr val="FF0000"/>
                            </a:solidFill>
                            <a:latin typeface="Cambria Math" panose="02040503050406030204" charset="0"/>
                            <a:cs typeface="Cambria Math" panose="02040503050406030204" charset="0"/>
                          </a:rPr>
                          <m:t>𝐹</m:t>
                        </m:r>
                      </m:e>
                      <m:sub>
                        <m:r>
                          <a:rPr lang="en-US" altLang="zh-CN" sz="2800" i="1">
                            <a:solidFill>
                              <a:srgbClr val="FF0000"/>
                            </a:solidFill>
                            <a:latin typeface="Cambria Math" panose="02040503050406030204" charset="0"/>
                            <a:cs typeface="Cambria Math" panose="02040503050406030204" charset="0"/>
                          </a:rPr>
                          <m:t>合</m:t>
                        </m:r>
                      </m:sub>
                    </m:sSub>
                    <m:r>
                      <a:rPr lang="en-US" altLang="zh-CN" sz="2800" i="1">
                        <a:solidFill>
                          <a:srgbClr val="FF0000"/>
                        </a:solidFill>
                        <a:latin typeface="Cambria Math" panose="02040503050406030204" charset="0"/>
                        <a:cs typeface="Cambria Math" panose="02040503050406030204" charset="0"/>
                      </a:rPr>
                      <m:t>=</m:t>
                    </m:r>
                    <m:r>
                      <a:rPr lang="en-US" altLang="zh-CN" sz="2800" i="1">
                        <a:solidFill>
                          <a:srgbClr val="FF0000"/>
                        </a:solidFill>
                        <a:latin typeface="Cambria Math" panose="02040503050406030204" charset="0"/>
                        <a:cs typeface="Cambria Math" panose="02040503050406030204" charset="0"/>
                      </a:rPr>
                      <m:t>𝐺</m:t>
                    </m:r>
                    <m:r>
                      <a:rPr lang="en-US" altLang="zh-CN" sz="2800" i="1">
                        <a:solidFill>
                          <a:srgbClr val="FF0000"/>
                        </a:solidFill>
                        <a:latin typeface="Cambria Math" panose="02040503050406030204" charset="0"/>
                        <a:cs typeface="Cambria Math" panose="02040503050406030204" charset="0"/>
                      </a:rPr>
                      <m:t>−</m:t>
                    </m:r>
                    <m:sSub>
                      <m:sSubPr>
                        <m:ctrlPr>
                          <a:rPr lang="en-US" altLang="zh-CN" sz="2800" i="1">
                            <a:solidFill>
                              <a:srgbClr val="FF0000"/>
                            </a:solidFill>
                            <a:latin typeface="Cambria Math" panose="02040503050406030204" pitchFamily="18" charset="0"/>
                            <a:cs typeface="Cambria Math" panose="02040503050406030204" charset="0"/>
                          </a:rPr>
                        </m:ctrlPr>
                      </m:sSubPr>
                      <m:e>
                        <m:r>
                          <a:rPr lang="en-US" altLang="zh-CN" sz="2800" i="1">
                            <a:solidFill>
                              <a:srgbClr val="FF0000"/>
                            </a:solidFill>
                            <a:latin typeface="Cambria Math" panose="02040503050406030204" charset="0"/>
                            <a:cs typeface="Cambria Math" panose="02040503050406030204" charset="0"/>
                          </a:rPr>
                          <m:t>𝐹</m:t>
                        </m:r>
                      </m:e>
                      <m:sub>
                        <m:r>
                          <a:rPr lang="en-US" altLang="zh-CN" sz="2800" i="1">
                            <a:solidFill>
                              <a:srgbClr val="FF0000"/>
                            </a:solidFill>
                            <a:latin typeface="Cambria Math" panose="02040503050406030204" charset="0"/>
                            <a:cs typeface="Cambria Math" panose="02040503050406030204" charset="0"/>
                          </a:rPr>
                          <m:t>阻=</m:t>
                        </m:r>
                      </m:sub>
                    </m:sSub>
                    <m:r>
                      <a:rPr lang="en-US" altLang="zh-CN" sz="2800" i="1">
                        <a:solidFill>
                          <a:srgbClr val="FF0000"/>
                        </a:solidFill>
                        <a:latin typeface="Cambria Math" panose="02040503050406030204" charset="0"/>
                        <a:cs typeface="Cambria Math" panose="02040503050406030204" charset="0"/>
                      </a:rPr>
                      <m:t>2.7</m:t>
                    </m:r>
                    <m:r>
                      <a:rPr lang="en-US" altLang="zh-CN" sz="2800" i="1">
                        <a:solidFill>
                          <a:srgbClr val="FF0000"/>
                        </a:solidFill>
                        <a:latin typeface="Cambria Math" panose="02040503050406030204" charset="0"/>
                        <a:cs typeface="Cambria Math" panose="02040503050406030204" charset="0"/>
                      </a:rPr>
                      <m:t>𝑁</m:t>
                    </m:r>
                    <m:r>
                      <a:rPr lang="en-US" altLang="zh-CN" sz="2800" i="1">
                        <a:solidFill>
                          <a:srgbClr val="FF0000"/>
                        </a:solidFill>
                        <a:latin typeface="Cambria Math" panose="02040503050406030204" charset="0"/>
                        <a:cs typeface="Cambria Math" panose="02040503050406030204" charset="0"/>
                      </a:rPr>
                      <m:t>−0.5</m:t>
                    </m:r>
                    <m:r>
                      <a:rPr lang="en-US" altLang="zh-CN" sz="2800" i="1">
                        <a:solidFill>
                          <a:srgbClr val="FF0000"/>
                        </a:solidFill>
                        <a:latin typeface="Cambria Math" panose="02040503050406030204" charset="0"/>
                        <a:cs typeface="Cambria Math" panose="02040503050406030204" charset="0"/>
                      </a:rPr>
                      <m:t>𝑁</m:t>
                    </m:r>
                    <m:r>
                      <a:rPr lang="en-US" altLang="zh-CN" sz="2800" i="1">
                        <a:solidFill>
                          <a:srgbClr val="FF0000"/>
                        </a:solidFill>
                        <a:latin typeface="Cambria Math" panose="02040503050406030204" charset="0"/>
                        <a:cs typeface="Cambria Math" panose="02040503050406030204" charset="0"/>
                      </a:rPr>
                      <m:t>=2.2</m:t>
                    </m:r>
                    <m:r>
                      <a:rPr lang="en-US" altLang="zh-CN" sz="2800" i="1">
                        <a:solidFill>
                          <a:srgbClr val="FF0000"/>
                        </a:solidFill>
                        <a:latin typeface="Cambria Math" panose="02040503050406030204" charset="0"/>
                        <a:cs typeface="Cambria Math" panose="02040503050406030204" charset="0"/>
                      </a:rPr>
                      <m:t>𝑁</m:t>
                    </m:r>
                  </m:oMath>
                </a14:m>
                <a:r>
                  <a:rPr lang="zh-CN" altLang="en-US" sz="2800">
                    <a:solidFill>
                      <a:srgbClr val="FF0000"/>
                    </a:solidFill>
                    <a:latin typeface="Cambria Math" panose="02040503050406030204" charset="0"/>
                    <a:cs typeface="Cambria Math" panose="02040503050406030204" charset="0"/>
                  </a:rPr>
                  <a:t>，方向竖直向下。</a:t>
                </a:r>
              </a:p>
            </p:txBody>
          </p:sp>
        </mc:Choice>
        <mc:Fallback xmlns="">
          <p:sp>
            <p:nvSpPr>
              <p:cNvPr id="14" name="文本框 13"/>
              <p:cNvSpPr txBox="1">
                <a:spLocks noRot="1" noChangeAspect="1" noMove="1" noResize="1" noEditPoints="1" noAdjustHandles="1" noChangeArrowheads="1" noChangeShapeType="1" noTextEdit="1"/>
              </p:cNvSpPr>
              <p:nvPr/>
            </p:nvSpPr>
            <p:spPr>
              <a:xfrm>
                <a:off x="825500" y="4213860"/>
                <a:ext cx="8918575" cy="2034540"/>
              </a:xfrm>
              <a:prstGeom prst="rect">
                <a:avLst/>
              </a:prstGeom>
              <a:blipFill rotWithShape="1">
                <a:blip r:embed="rId3"/>
                <a:stretch>
                  <a:fillRect/>
                </a:stretch>
              </a:blipFill>
            </p:spPr>
            <p:txBody>
              <a:bodyPr/>
              <a:lstStyle/>
              <a:p>
                <a:r>
                  <a:rPr lang="zh-CN" altLang="en-US">
                    <a:noFill/>
                  </a:rPr>
                  <a:t> </a:t>
                </a:r>
              </a:p>
            </p:txBody>
          </p:sp>
        </mc:Fallback>
      </mc:AlternateContent>
      <p:grpSp>
        <p:nvGrpSpPr>
          <p:cNvPr id="21" name="组合 20"/>
          <p:cNvGrpSpPr/>
          <p:nvPr/>
        </p:nvGrpSpPr>
        <p:grpSpPr>
          <a:xfrm>
            <a:off x="9865360" y="3933190"/>
            <a:ext cx="1463040" cy="2653665"/>
            <a:chOff x="15536" y="6194"/>
            <a:chExt cx="2304" cy="4179"/>
          </a:xfrm>
        </p:grpSpPr>
        <p:pic>
          <p:nvPicPr>
            <p:cNvPr id="15" name="https://img8.file.cache.docer.com/storage/1681107890205136700/838c92a67e5afb10351ab09016a679a3.png" descr="排球.png"/>
            <p:cNvPicPr>
              <a:picLocks noChangeAspect="1"/>
            </p:cNvPicPr>
            <p:nvPr/>
          </p:nvPicPr>
          <p:blipFill>
            <a:blip r:embed="rId4"/>
            <a:stretch>
              <a:fillRect/>
            </a:stretch>
          </p:blipFill>
          <p:spPr>
            <a:xfrm>
              <a:off x="15881" y="6913"/>
              <a:ext cx="1759" cy="1759"/>
            </a:xfrm>
            <a:prstGeom prst="rect">
              <a:avLst/>
            </a:prstGeom>
          </p:spPr>
        </p:pic>
        <p:sp>
          <p:nvSpPr>
            <p:cNvPr id="16" name="椭圆 15"/>
            <p:cNvSpPr/>
            <p:nvPr/>
          </p:nvSpPr>
          <p:spPr>
            <a:xfrm>
              <a:off x="16639" y="7805"/>
              <a:ext cx="212" cy="212"/>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箭头连接符 16"/>
            <p:cNvCxnSpPr/>
            <p:nvPr/>
          </p:nvCxnSpPr>
          <p:spPr>
            <a:xfrm>
              <a:off x="16746" y="7916"/>
              <a:ext cx="0" cy="2457"/>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nvCxnSpPr>
          <p:spPr>
            <a:xfrm flipV="1">
              <a:off x="16746" y="6781"/>
              <a:ext cx="0" cy="1134"/>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17058" y="9551"/>
              <a:ext cx="782" cy="822"/>
            </a:xfrm>
            <a:prstGeom prst="rect">
              <a:avLst/>
            </a:prstGeom>
            <a:noFill/>
          </p:spPr>
          <p:txBody>
            <a:bodyPr wrap="square" rtlCol="0">
              <a:spAutoFit/>
            </a:bodyPr>
            <a:lstStyle/>
            <a:p>
              <a:r>
                <a:rPr lang="en-US" altLang="zh-CN" sz="2800" i="1">
                  <a:solidFill>
                    <a:srgbClr val="FF0000"/>
                  </a:solidFill>
                </a:rPr>
                <a:t>G</a:t>
              </a:r>
            </a:p>
          </p:txBody>
        </p:sp>
        <p:sp>
          <p:nvSpPr>
            <p:cNvPr id="20" name="文本框 19"/>
            <p:cNvSpPr txBox="1"/>
            <p:nvPr/>
          </p:nvSpPr>
          <p:spPr>
            <a:xfrm>
              <a:off x="15536" y="6194"/>
              <a:ext cx="1019" cy="822"/>
            </a:xfrm>
            <a:prstGeom prst="rect">
              <a:avLst/>
            </a:prstGeom>
            <a:noFill/>
          </p:spPr>
          <p:txBody>
            <a:bodyPr wrap="square" rtlCol="0">
              <a:spAutoFit/>
            </a:bodyPr>
            <a:lstStyle/>
            <a:p>
              <a:r>
                <a:rPr lang="en-US" altLang="zh-CN" sz="2800" i="1">
                  <a:solidFill>
                    <a:srgbClr val="FF0000"/>
                  </a:solidFill>
                </a:rPr>
                <a:t>F</a:t>
              </a:r>
              <a:r>
                <a:rPr lang="zh-CN" altLang="en-US" sz="2800" i="1" baseline="-25000">
                  <a:solidFill>
                    <a:srgbClr val="FF0000"/>
                  </a:solidFill>
                </a:rPr>
                <a:t>阻</a:t>
              </a:r>
            </a:p>
          </p:txBody>
        </p:sp>
      </p:gr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3315" y="1742440"/>
            <a:ext cx="9374505" cy="3322955"/>
          </a:xfrm>
          <a:prstGeom prst="rect">
            <a:avLst/>
          </a:prstGeom>
          <a:noFill/>
        </p:spPr>
        <p:txBody>
          <a:bodyPr wrap="square" rtlCol="0">
            <a:spAutoFit/>
          </a:bodyPr>
          <a:lstStyle/>
          <a:p>
            <a:pPr>
              <a:lnSpc>
                <a:spcPct val="150000"/>
              </a:lnSpc>
            </a:pPr>
            <a:r>
              <a:rPr lang="en-US" altLang="zh-CN" sz="2800"/>
              <a:t>1</a:t>
            </a:r>
            <a:r>
              <a:rPr lang="zh-CN" altLang="en-US" sz="2800"/>
              <a:t>．一个物体受到同一直线上两个力的作用，其中</a:t>
            </a:r>
            <a:r>
              <a:rPr lang="en-US" altLang="zh-CN" sz="2800"/>
              <a:t>F</a:t>
            </a:r>
            <a:r>
              <a:rPr lang="en-US" altLang="zh-CN" sz="2800" baseline="-25000"/>
              <a:t>1</a:t>
            </a:r>
            <a:r>
              <a:rPr lang="en-US" altLang="zh-CN" sz="2800"/>
              <a:t>=3N</a:t>
            </a:r>
            <a:r>
              <a:rPr lang="zh-CN" altLang="en-US" sz="2800"/>
              <a:t>，</a:t>
            </a:r>
            <a:r>
              <a:rPr lang="en-US" altLang="zh-CN" sz="2800"/>
              <a:t>F</a:t>
            </a:r>
            <a:r>
              <a:rPr lang="en-US" altLang="zh-CN" sz="2800" baseline="-25000"/>
              <a:t>2</a:t>
            </a:r>
            <a:r>
              <a:rPr lang="en-US" altLang="zh-CN" sz="2800"/>
              <a:t>=4N</a:t>
            </a:r>
            <a:r>
              <a:rPr lang="zh-CN" altLang="en-US" sz="2800"/>
              <a:t>，若用一个力等效代替这两个力，则这个力的大小可能是（　　）</a:t>
            </a:r>
          </a:p>
          <a:p>
            <a:pPr indent="457200">
              <a:lnSpc>
                <a:spcPct val="150000"/>
              </a:lnSpc>
            </a:pPr>
            <a:r>
              <a:rPr lang="en-US" altLang="zh-CN" sz="2800"/>
              <a:t>A</a:t>
            </a:r>
            <a:r>
              <a:rPr lang="zh-CN" altLang="en-US" sz="2800"/>
              <a:t>．</a:t>
            </a:r>
            <a:r>
              <a:rPr lang="en-US" altLang="zh-CN" sz="2800"/>
              <a:t>1N				B</a:t>
            </a:r>
            <a:r>
              <a:rPr lang="zh-CN" altLang="en-US" sz="2800"/>
              <a:t>．</a:t>
            </a:r>
            <a:r>
              <a:rPr lang="en-US" altLang="zh-CN" sz="2800"/>
              <a:t>7N	</a:t>
            </a:r>
          </a:p>
          <a:p>
            <a:pPr indent="457200">
              <a:lnSpc>
                <a:spcPct val="150000"/>
              </a:lnSpc>
            </a:pPr>
            <a:r>
              <a:rPr lang="en-US" altLang="zh-CN" sz="2800"/>
              <a:t>C</a:t>
            </a:r>
            <a:r>
              <a:rPr lang="zh-CN" altLang="en-US" sz="2800"/>
              <a:t>．</a:t>
            </a:r>
            <a:r>
              <a:rPr lang="en-US" altLang="zh-CN" sz="2800"/>
              <a:t>1N</a:t>
            </a:r>
            <a:r>
              <a:rPr lang="zh-CN" altLang="en-US" sz="2800"/>
              <a:t>或</a:t>
            </a:r>
            <a:r>
              <a:rPr lang="en-US" altLang="zh-CN" sz="2800"/>
              <a:t>7N			D</a:t>
            </a:r>
            <a:r>
              <a:rPr lang="zh-CN" altLang="en-US" sz="2800"/>
              <a:t>．无法确定</a:t>
            </a:r>
          </a:p>
        </p:txBody>
      </p:sp>
      <p:sp>
        <p:nvSpPr>
          <p:cNvPr id="3" name="文本框 2"/>
          <p:cNvSpPr txBox="1"/>
          <p:nvPr/>
        </p:nvSpPr>
        <p:spPr>
          <a:xfrm>
            <a:off x="2143760" y="3195320"/>
            <a:ext cx="991870" cy="583565"/>
          </a:xfrm>
          <a:prstGeom prst="rect">
            <a:avLst/>
          </a:prstGeom>
          <a:noFill/>
        </p:spPr>
        <p:txBody>
          <a:bodyPr wrap="square" rtlCol="0">
            <a:spAutoFit/>
          </a:bodyPr>
          <a:lstStyle/>
          <a:p>
            <a:pPr algn="ctr"/>
            <a:r>
              <a:rPr lang="en-US" altLang="zh-CN" sz="3200">
                <a:solidFill>
                  <a:srgbClr val="FF0000"/>
                </a:solidFill>
              </a:rPr>
              <a:t>C</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36320" y="1587500"/>
            <a:ext cx="10119995" cy="3969385"/>
          </a:xfrm>
          <a:prstGeom prst="rect">
            <a:avLst/>
          </a:prstGeom>
          <a:noFill/>
        </p:spPr>
        <p:txBody>
          <a:bodyPr wrap="square" rtlCol="0">
            <a:spAutoFit/>
          </a:bodyPr>
          <a:lstStyle/>
          <a:p>
            <a:pPr>
              <a:lnSpc>
                <a:spcPct val="150000"/>
              </a:lnSpc>
            </a:pPr>
            <a:r>
              <a:rPr lang="en-US" altLang="zh-CN" sz="2800"/>
              <a:t>2</a:t>
            </a:r>
            <a:r>
              <a:rPr lang="zh-CN" altLang="en-US" sz="2800"/>
              <a:t>．同学们学了</a:t>
            </a:r>
            <a:r>
              <a:rPr lang="en-US" altLang="zh-CN" sz="2800"/>
              <a:t>“</a:t>
            </a:r>
            <a:r>
              <a:rPr lang="zh-CN" altLang="en-US" sz="2800"/>
              <a:t>同一直线上二力的合成</a:t>
            </a:r>
            <a:r>
              <a:rPr lang="en-US" altLang="zh-CN" sz="2800"/>
              <a:t>”</a:t>
            </a:r>
            <a:r>
              <a:rPr lang="zh-CN" altLang="en-US" sz="2800"/>
              <a:t>后开展讨论，下面说法中正确的是（　　）</a:t>
            </a:r>
          </a:p>
          <a:p>
            <a:pPr indent="457200">
              <a:lnSpc>
                <a:spcPct val="150000"/>
              </a:lnSpc>
            </a:pPr>
            <a:r>
              <a:rPr lang="en-US" altLang="zh-CN" sz="2800"/>
              <a:t>A</a:t>
            </a:r>
            <a:r>
              <a:rPr lang="zh-CN" altLang="en-US" sz="2800"/>
              <a:t>．同一直线上两个力的合力可能小于其中任何一个力</a:t>
            </a:r>
          </a:p>
          <a:p>
            <a:pPr indent="457200">
              <a:lnSpc>
                <a:spcPct val="150000"/>
              </a:lnSpc>
            </a:pPr>
            <a:r>
              <a:rPr lang="en-US" altLang="zh-CN" sz="2800"/>
              <a:t>B</a:t>
            </a:r>
            <a:r>
              <a:rPr lang="zh-CN" altLang="en-US" sz="2800"/>
              <a:t>．同一直线上两个力的合力一定大于其中任何一个力</a:t>
            </a:r>
          </a:p>
          <a:p>
            <a:pPr indent="457200">
              <a:lnSpc>
                <a:spcPct val="150000"/>
              </a:lnSpc>
            </a:pPr>
            <a:r>
              <a:rPr lang="en-US" altLang="zh-CN" sz="2800"/>
              <a:t>C</a:t>
            </a:r>
            <a:r>
              <a:rPr lang="zh-CN" altLang="en-US" sz="2800"/>
              <a:t>．同一直线上两个力的合力一定小于其中任何一个力</a:t>
            </a:r>
          </a:p>
          <a:p>
            <a:pPr indent="457200">
              <a:lnSpc>
                <a:spcPct val="150000"/>
              </a:lnSpc>
            </a:pPr>
            <a:r>
              <a:rPr lang="en-US" altLang="zh-CN" sz="2800"/>
              <a:t>D</a:t>
            </a:r>
            <a:r>
              <a:rPr lang="zh-CN" altLang="en-US" sz="2800"/>
              <a:t>．同一直线上两个力的合力一定不为零</a:t>
            </a:r>
          </a:p>
        </p:txBody>
      </p:sp>
      <p:sp>
        <p:nvSpPr>
          <p:cNvPr id="3" name="文本框 2"/>
          <p:cNvSpPr txBox="1"/>
          <p:nvPr/>
        </p:nvSpPr>
        <p:spPr>
          <a:xfrm>
            <a:off x="3135630" y="2372360"/>
            <a:ext cx="991870" cy="583565"/>
          </a:xfrm>
          <a:prstGeom prst="rect">
            <a:avLst/>
          </a:prstGeom>
          <a:noFill/>
        </p:spPr>
        <p:txBody>
          <a:bodyPr wrap="square" rtlCol="0">
            <a:spAutoFit/>
          </a:bodyPr>
          <a:lstStyle/>
          <a:p>
            <a:pPr algn="ctr"/>
            <a:r>
              <a:rPr lang="en-US" altLang="zh-CN" sz="3200">
                <a:solidFill>
                  <a:srgbClr val="FF0000"/>
                </a:solidFill>
              </a:rPr>
              <a:t>A</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37895" y="1595755"/>
            <a:ext cx="10315575" cy="2030095"/>
          </a:xfrm>
          <a:prstGeom prst="rect">
            <a:avLst/>
          </a:prstGeom>
          <a:noFill/>
        </p:spPr>
        <p:txBody>
          <a:bodyPr wrap="square" rtlCol="0">
            <a:spAutoFit/>
          </a:bodyPr>
          <a:lstStyle/>
          <a:p>
            <a:pPr>
              <a:lnSpc>
                <a:spcPct val="150000"/>
              </a:lnSpc>
            </a:pPr>
            <a:r>
              <a:rPr lang="en-US" altLang="zh-CN" sz="2800"/>
              <a:t>3. </a:t>
            </a:r>
            <a:r>
              <a:rPr lang="zh-CN" altLang="en-US" sz="2800"/>
              <a:t>如图所示，一木块放在水平桌面上，在水平方向受到</a:t>
            </a:r>
            <a:r>
              <a:rPr lang="en-US" altLang="zh-CN" sz="2800"/>
              <a:t>F</a:t>
            </a:r>
            <a:r>
              <a:rPr lang="en-US" altLang="zh-CN" sz="2800" baseline="-25000"/>
              <a:t>1</a:t>
            </a:r>
            <a:r>
              <a:rPr lang="zh-CN" altLang="en-US" sz="2800"/>
              <a:t>、</a:t>
            </a:r>
            <a:r>
              <a:rPr lang="en-US" altLang="zh-CN" sz="2800"/>
              <a:t>F</a:t>
            </a:r>
            <a:r>
              <a:rPr lang="en-US" altLang="zh-CN" sz="2800" baseline="-25000"/>
              <a:t>2</a:t>
            </a:r>
            <a:r>
              <a:rPr lang="zh-CN" altLang="en-US" sz="2800"/>
              <a:t>作用，木块恰好处于静止状态，其中</a:t>
            </a:r>
            <a:r>
              <a:rPr lang="en-US" altLang="zh-CN" sz="2800"/>
              <a:t>F</a:t>
            </a:r>
            <a:r>
              <a:rPr lang="en-US" altLang="zh-CN" sz="2800" baseline="-25000"/>
              <a:t>1</a:t>
            </a:r>
            <a:r>
              <a:rPr lang="en-US" altLang="zh-CN" sz="2800"/>
              <a:t> = 15N</a:t>
            </a:r>
            <a:r>
              <a:rPr lang="zh-CN" altLang="en-US" sz="2800"/>
              <a:t>，</a:t>
            </a:r>
            <a:r>
              <a:rPr lang="en-US" altLang="zh-CN" sz="2800"/>
              <a:t>F</a:t>
            </a:r>
            <a:r>
              <a:rPr lang="en-US" altLang="zh-CN" sz="2800" baseline="-25000"/>
              <a:t>2</a:t>
            </a:r>
            <a:r>
              <a:rPr lang="en-US" altLang="zh-CN" sz="2800"/>
              <a:t>=7N</a:t>
            </a:r>
            <a:r>
              <a:rPr lang="zh-CN" altLang="en-US" sz="2800"/>
              <a:t>，</a:t>
            </a:r>
            <a:r>
              <a:rPr lang="en-US" altLang="zh-CN" sz="2800"/>
              <a:t>F</a:t>
            </a:r>
            <a:r>
              <a:rPr lang="en-US" altLang="zh-CN" sz="2800" baseline="-25000"/>
              <a:t>1</a:t>
            </a:r>
            <a:r>
              <a:rPr lang="zh-CN" altLang="en-US" sz="2800"/>
              <a:t>、</a:t>
            </a:r>
            <a:r>
              <a:rPr lang="en-US" altLang="zh-CN" sz="2800"/>
              <a:t>F</a:t>
            </a:r>
            <a:r>
              <a:rPr lang="en-US" altLang="zh-CN" sz="2800" baseline="-25000"/>
              <a:t>2</a:t>
            </a:r>
            <a:r>
              <a:rPr lang="zh-CN" altLang="en-US" sz="2800"/>
              <a:t>的合力为</a:t>
            </a:r>
            <a:r>
              <a:rPr lang="en-US" altLang="zh-CN" sz="2800" u="sng"/>
              <a:t>            </a:t>
            </a:r>
            <a:r>
              <a:rPr lang="en-US" altLang="zh-CN" sz="2800"/>
              <a:t>N</a:t>
            </a:r>
            <a:r>
              <a:rPr lang="zh-CN" altLang="en-US" sz="2800"/>
              <a:t>，木块所受的摩擦力为</a:t>
            </a:r>
            <a:r>
              <a:rPr lang="en-US" altLang="zh-CN" sz="2800" u="sng"/>
              <a:t>          </a:t>
            </a:r>
            <a:r>
              <a:rPr lang="en-US" altLang="zh-CN" sz="2800"/>
              <a:t>N</a:t>
            </a:r>
            <a:r>
              <a:rPr lang="zh-CN" altLang="en-US" sz="2800"/>
              <a:t>，方向</a:t>
            </a:r>
            <a:r>
              <a:rPr lang="en-US" altLang="zh-CN" sz="2800" u="sng"/>
              <a:t>                      </a:t>
            </a:r>
            <a:r>
              <a:rPr lang="zh-CN" altLang="en-US" sz="2800"/>
              <a:t>。</a:t>
            </a:r>
          </a:p>
        </p:txBody>
      </p:sp>
      <p:pic>
        <p:nvPicPr>
          <p:cNvPr id="100013" name="图片 100013" descr="@@@02785625-e28c-41e5-857a-a8ffcf94bedc"/>
          <p:cNvPicPr>
            <a:picLocks noChangeAspect="1"/>
          </p:cNvPicPr>
          <p:nvPr/>
        </p:nvPicPr>
        <p:blipFill>
          <a:blip r:embed="rId3"/>
          <a:stretch>
            <a:fillRect/>
          </a:stretch>
        </p:blipFill>
        <p:spPr>
          <a:xfrm>
            <a:off x="2298065" y="4445635"/>
            <a:ext cx="7596505" cy="1532255"/>
          </a:xfrm>
          <a:prstGeom prst="rect">
            <a:avLst/>
          </a:prstGeom>
        </p:spPr>
      </p:pic>
      <p:sp>
        <p:nvSpPr>
          <p:cNvPr id="3" name="文本框 2"/>
          <p:cNvSpPr txBox="1"/>
          <p:nvPr/>
        </p:nvSpPr>
        <p:spPr>
          <a:xfrm>
            <a:off x="1807845" y="2955925"/>
            <a:ext cx="991870" cy="583565"/>
          </a:xfrm>
          <a:prstGeom prst="rect">
            <a:avLst/>
          </a:prstGeom>
          <a:noFill/>
        </p:spPr>
        <p:txBody>
          <a:bodyPr wrap="square" rtlCol="0">
            <a:spAutoFit/>
          </a:bodyPr>
          <a:lstStyle/>
          <a:p>
            <a:pPr algn="ctr"/>
            <a:r>
              <a:rPr lang="en-US" altLang="zh-CN" sz="3200">
                <a:solidFill>
                  <a:srgbClr val="FF0000"/>
                </a:solidFill>
              </a:rPr>
              <a:t>8</a:t>
            </a:r>
          </a:p>
        </p:txBody>
      </p:sp>
      <p:sp>
        <p:nvSpPr>
          <p:cNvPr id="4" name="文本框 3"/>
          <p:cNvSpPr txBox="1"/>
          <p:nvPr/>
        </p:nvSpPr>
        <p:spPr>
          <a:xfrm>
            <a:off x="6565900" y="2955925"/>
            <a:ext cx="991870" cy="583565"/>
          </a:xfrm>
          <a:prstGeom prst="rect">
            <a:avLst/>
          </a:prstGeom>
          <a:noFill/>
        </p:spPr>
        <p:txBody>
          <a:bodyPr wrap="square" rtlCol="0">
            <a:spAutoFit/>
          </a:bodyPr>
          <a:lstStyle/>
          <a:p>
            <a:pPr algn="ctr"/>
            <a:r>
              <a:rPr lang="en-US" altLang="zh-CN" sz="3200">
                <a:solidFill>
                  <a:srgbClr val="FF0000"/>
                </a:solidFill>
              </a:rPr>
              <a:t>8</a:t>
            </a:r>
          </a:p>
        </p:txBody>
      </p:sp>
      <p:sp>
        <p:nvSpPr>
          <p:cNvPr id="5" name="文本框 4"/>
          <p:cNvSpPr txBox="1"/>
          <p:nvPr/>
        </p:nvSpPr>
        <p:spPr>
          <a:xfrm>
            <a:off x="8669655" y="2955925"/>
            <a:ext cx="2212340" cy="583565"/>
          </a:xfrm>
          <a:prstGeom prst="rect">
            <a:avLst/>
          </a:prstGeom>
          <a:noFill/>
        </p:spPr>
        <p:txBody>
          <a:bodyPr wrap="square" rtlCol="0">
            <a:spAutoFit/>
          </a:bodyPr>
          <a:lstStyle/>
          <a:p>
            <a:pPr algn="ctr"/>
            <a:r>
              <a:rPr lang="zh-CN" altLang="en-US" sz="3200">
                <a:solidFill>
                  <a:srgbClr val="FF0000"/>
                </a:solidFill>
              </a:rPr>
              <a:t>水平向左</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79575" y="1270000"/>
            <a:ext cx="585470" cy="5073025"/>
          </a:xfrm>
          <a:prstGeom prst="round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algn="ctr"/>
            <a:r>
              <a:rPr lang="zh-CN" altLang="en-US" sz="3200"/>
              <a:t>同一直线上二力的合成</a:t>
            </a:r>
          </a:p>
        </p:txBody>
      </p:sp>
      <p:sp>
        <p:nvSpPr>
          <p:cNvPr id="3" name="左大括号 2"/>
          <p:cNvSpPr/>
          <p:nvPr/>
        </p:nvSpPr>
        <p:spPr>
          <a:xfrm>
            <a:off x="2354580" y="1970405"/>
            <a:ext cx="591185" cy="2917190"/>
          </a:xfrm>
          <a:prstGeom prst="leftBrace">
            <a:avLst>
              <a:gd name="adj1" fmla="val 106659"/>
              <a:gd name="adj2" fmla="val 50000"/>
            </a:avLst>
          </a:prstGeom>
          <a:ln w="28575"/>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 name="文本框 3"/>
          <p:cNvSpPr txBox="1"/>
          <p:nvPr/>
        </p:nvSpPr>
        <p:spPr>
          <a:xfrm>
            <a:off x="3035300" y="1762125"/>
            <a:ext cx="1979295" cy="582500"/>
          </a:xfrm>
          <a:prstGeom prst="roundRect">
            <a:avLst/>
          </a:prstGeom>
          <a:ln w="15875"/>
        </p:spPr>
        <p:style>
          <a:lnRef idx="2">
            <a:schemeClr val="accent1"/>
          </a:lnRef>
          <a:fillRef idx="0">
            <a:srgbClr val="FFFFFF"/>
          </a:fillRef>
          <a:effectRef idx="0">
            <a:srgbClr val="FFFFFF"/>
          </a:effectRef>
          <a:fontRef idx="minor">
            <a:schemeClr val="tx1"/>
          </a:fontRef>
        </p:style>
        <p:txBody>
          <a:bodyPr wrap="square" rtlCol="0">
            <a:spAutoFit/>
          </a:bodyPr>
          <a:lstStyle/>
          <a:p>
            <a:pPr algn="ctr"/>
            <a:r>
              <a:rPr lang="zh-CN" altLang="en-US" sz="2800"/>
              <a:t>力的合成</a:t>
            </a:r>
          </a:p>
        </p:txBody>
      </p:sp>
      <p:sp>
        <p:nvSpPr>
          <p:cNvPr id="5" name="文本框 4"/>
          <p:cNvSpPr txBox="1"/>
          <p:nvPr/>
        </p:nvSpPr>
        <p:spPr>
          <a:xfrm>
            <a:off x="3035300" y="4215130"/>
            <a:ext cx="2182495" cy="1046191"/>
          </a:xfrm>
          <a:prstGeom prst="roundRect">
            <a:avLst/>
          </a:prstGeom>
          <a:ln w="15875"/>
        </p:spPr>
        <p:style>
          <a:lnRef idx="2">
            <a:schemeClr val="accent1"/>
          </a:lnRef>
          <a:fillRef idx="0">
            <a:srgbClr val="FFFFFF"/>
          </a:fillRef>
          <a:effectRef idx="0">
            <a:srgbClr val="FFFFFF"/>
          </a:effectRef>
          <a:fontRef idx="minor">
            <a:schemeClr val="tx1"/>
          </a:fontRef>
        </p:style>
        <p:txBody>
          <a:bodyPr wrap="square" rtlCol="0">
            <a:spAutoFit/>
          </a:bodyPr>
          <a:lstStyle/>
          <a:p>
            <a:pPr algn="ctr"/>
            <a:r>
              <a:rPr lang="zh-CN" altLang="en-US" sz="2800"/>
              <a:t>同一直线上二力的合成</a:t>
            </a:r>
          </a:p>
        </p:txBody>
      </p:sp>
      <p:sp>
        <p:nvSpPr>
          <p:cNvPr id="6" name="左大括号 5"/>
          <p:cNvSpPr/>
          <p:nvPr/>
        </p:nvSpPr>
        <p:spPr>
          <a:xfrm>
            <a:off x="5237480" y="1176020"/>
            <a:ext cx="387985" cy="1754505"/>
          </a:xfrm>
          <a:prstGeom prst="leftBrace">
            <a:avLst>
              <a:gd name="adj1" fmla="val 73322"/>
              <a:gd name="adj2" fmla="val 50000"/>
            </a:avLst>
          </a:prstGeom>
          <a:ln w="28575"/>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8" name="文本框 7"/>
          <p:cNvSpPr txBox="1"/>
          <p:nvPr/>
        </p:nvSpPr>
        <p:spPr>
          <a:xfrm>
            <a:off x="5686425" y="927100"/>
            <a:ext cx="1611630" cy="521970"/>
          </a:xfrm>
          <a:prstGeom prst="rect">
            <a:avLst/>
          </a:prstGeom>
          <a:ln w="19050"/>
        </p:spPr>
        <p:style>
          <a:lnRef idx="2">
            <a:schemeClr val="accent1"/>
          </a:lnRef>
          <a:fillRef idx="0">
            <a:srgbClr val="FFFFFF"/>
          </a:fillRef>
          <a:effectRef idx="0">
            <a:srgbClr val="FFFFFF"/>
          </a:effectRef>
          <a:fontRef idx="minor">
            <a:schemeClr val="tx1"/>
          </a:fontRef>
        </p:style>
        <p:txBody>
          <a:bodyPr wrap="square" rtlCol="0">
            <a:spAutoFit/>
          </a:bodyPr>
          <a:lstStyle/>
          <a:p>
            <a:pPr algn="ctr"/>
            <a:r>
              <a:rPr lang="zh-CN" altLang="en-US" sz="2800"/>
              <a:t>合力</a:t>
            </a:r>
          </a:p>
        </p:txBody>
      </p:sp>
      <p:sp>
        <p:nvSpPr>
          <p:cNvPr id="9" name="文本框 8"/>
          <p:cNvSpPr txBox="1"/>
          <p:nvPr/>
        </p:nvSpPr>
        <p:spPr>
          <a:xfrm>
            <a:off x="5676900" y="2662555"/>
            <a:ext cx="2028190" cy="521970"/>
          </a:xfrm>
          <a:prstGeom prst="rect">
            <a:avLst/>
          </a:prstGeom>
          <a:ln w="19050"/>
        </p:spPr>
        <p:style>
          <a:lnRef idx="2">
            <a:schemeClr val="accent1"/>
          </a:lnRef>
          <a:fillRef idx="0">
            <a:srgbClr val="FFFFFF"/>
          </a:fillRef>
          <a:effectRef idx="0">
            <a:srgbClr val="FFFFFF"/>
          </a:effectRef>
          <a:fontRef idx="minor">
            <a:schemeClr val="tx1"/>
          </a:fontRef>
        </p:style>
        <p:txBody>
          <a:bodyPr wrap="square" rtlCol="0">
            <a:spAutoFit/>
          </a:bodyPr>
          <a:lstStyle/>
          <a:p>
            <a:pPr algn="ctr"/>
            <a:r>
              <a:rPr lang="zh-CN" altLang="en-US" sz="2800"/>
              <a:t>力的合成</a:t>
            </a:r>
          </a:p>
        </p:txBody>
      </p:sp>
      <p:sp>
        <p:nvSpPr>
          <p:cNvPr id="10" name="左大括号 9"/>
          <p:cNvSpPr/>
          <p:nvPr/>
        </p:nvSpPr>
        <p:spPr>
          <a:xfrm>
            <a:off x="5440680" y="3648075"/>
            <a:ext cx="387985" cy="2239010"/>
          </a:xfrm>
          <a:prstGeom prst="leftBrace">
            <a:avLst>
              <a:gd name="adj1" fmla="val 73322"/>
              <a:gd name="adj2" fmla="val 50000"/>
            </a:avLst>
          </a:prstGeom>
          <a:ln w="28575"/>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文本框 10"/>
          <p:cNvSpPr txBox="1"/>
          <p:nvPr/>
        </p:nvSpPr>
        <p:spPr>
          <a:xfrm>
            <a:off x="5861050" y="3300095"/>
            <a:ext cx="5099685" cy="953135"/>
          </a:xfrm>
          <a:prstGeom prst="rect">
            <a:avLst/>
          </a:prstGeom>
          <a:ln w="19050"/>
        </p:spPr>
        <p:style>
          <a:lnRef idx="2">
            <a:schemeClr val="accent1"/>
          </a:lnRef>
          <a:fillRef idx="0">
            <a:srgbClr val="FFFFFF"/>
          </a:fillRef>
          <a:effectRef idx="0">
            <a:srgbClr val="FFFFFF"/>
          </a:effectRef>
          <a:fontRef idx="minor">
            <a:schemeClr val="tx1"/>
          </a:fontRef>
        </p:style>
        <p:txBody>
          <a:bodyPr wrap="square" rtlCol="0">
            <a:spAutoFit/>
          </a:bodyPr>
          <a:lstStyle/>
          <a:p>
            <a:pPr algn="ctr"/>
            <a:r>
              <a:rPr lang="zh-CN" altLang="en-US" sz="2800"/>
              <a:t>二力方向相同，合力等于二力之和，方向与二力方向相同</a:t>
            </a:r>
          </a:p>
        </p:txBody>
      </p:sp>
      <p:sp>
        <p:nvSpPr>
          <p:cNvPr id="13" name="文本框 12"/>
          <p:cNvSpPr txBox="1"/>
          <p:nvPr/>
        </p:nvSpPr>
        <p:spPr>
          <a:xfrm>
            <a:off x="5861050" y="5261610"/>
            <a:ext cx="5796915" cy="953135"/>
          </a:xfrm>
          <a:prstGeom prst="rect">
            <a:avLst/>
          </a:prstGeom>
          <a:ln w="19050"/>
        </p:spPr>
        <p:style>
          <a:lnRef idx="2">
            <a:schemeClr val="accent1"/>
          </a:lnRef>
          <a:fillRef idx="0">
            <a:srgbClr val="FFFFFF"/>
          </a:fillRef>
          <a:effectRef idx="0">
            <a:srgbClr val="FFFFFF"/>
          </a:effectRef>
          <a:fontRef idx="minor">
            <a:schemeClr val="tx1"/>
          </a:fontRef>
        </p:style>
        <p:txBody>
          <a:bodyPr wrap="square" rtlCol="0">
            <a:spAutoFit/>
          </a:bodyPr>
          <a:lstStyle/>
          <a:p>
            <a:pPr algn="ctr"/>
            <a:r>
              <a:rPr lang="zh-CN" altLang="en-US" sz="2800"/>
              <a:t>二力方向相反，合力等于二力之差，方向与较大的力方向相同</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P spid="9" grpId="0" animBg="1"/>
      <p:bldP spid="10"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ttps://docer-ks3.wpscdn.cn/picture/50708622/b9dfd58f1870e3a5ade34a3d584679f4_612.jpg" descr="水库,观光船,德国,北莱茵威斯特法伦州,旅游目的地,水平画幅,无人,欧洲,夏天,湖"/>
          <p:cNvPicPr>
            <a:picLocks noChangeAspect="1"/>
          </p:cNvPicPr>
          <p:nvPr/>
        </p:nvPicPr>
        <p:blipFill>
          <a:blip r:embed="rId3"/>
          <a:stretch>
            <a:fillRect/>
          </a:stretch>
        </p:blipFill>
        <p:spPr>
          <a:xfrm>
            <a:off x="6456045" y="3312160"/>
            <a:ext cx="4523105" cy="3027680"/>
          </a:xfrm>
          <a:prstGeom prst="rect">
            <a:avLst/>
          </a:prstGeom>
        </p:spPr>
      </p:pic>
      <p:sp>
        <p:nvSpPr>
          <p:cNvPr id="4" name="文本框 3"/>
          <p:cNvSpPr txBox="1"/>
          <p:nvPr/>
        </p:nvSpPr>
        <p:spPr>
          <a:xfrm>
            <a:off x="1682750" y="793115"/>
            <a:ext cx="8827135" cy="2306955"/>
          </a:xfrm>
          <a:prstGeom prst="rect">
            <a:avLst/>
          </a:prstGeom>
          <a:noFill/>
        </p:spPr>
        <p:txBody>
          <a:bodyPr wrap="square" rtlCol="0">
            <a:spAutoFit/>
          </a:bodyPr>
          <a:lstStyle/>
          <a:p>
            <a:pPr indent="609600" fontAlgn="auto">
              <a:lnSpc>
                <a:spcPct val="150000"/>
              </a:lnSpc>
              <a:extLst>
                <a:ext uri="{35155182-B16C-46BC-9424-99874614C6A1}">
                  <wpsdc:indentchars xmlns:wpsdc="http://www.wps.cn/officeDocument/2017/drawingmlCustomData" xmlns="" val="200" checksum="4158780845"/>
                </a:ext>
              </a:extLst>
            </a:pPr>
            <a:r>
              <a:rPr lang="zh-CN" altLang="en-US" sz="2400">
                <a:latin typeface="宋体" panose="02010600030101010101" pitchFamily="2" charset="-122"/>
                <a:ea typeface="宋体" panose="02010600030101010101" pitchFamily="2" charset="-122"/>
                <a:cs typeface="宋体" panose="02010600030101010101" pitchFamily="2" charset="-122"/>
              </a:rPr>
              <a:t>十五世纪初，郑和首次率船队下西洋，促进了中外文明的交流，船上九桅可挂十二帆，而在</a:t>
            </a:r>
            <a:r>
              <a:rPr lang="en-US" altLang="zh-CN" sz="2400">
                <a:latin typeface="宋体" panose="02010600030101010101" pitchFamily="2" charset="-122"/>
                <a:ea typeface="宋体" panose="02010600030101010101" pitchFamily="2" charset="-122"/>
                <a:cs typeface="宋体" panose="02010600030101010101" pitchFamily="2" charset="-122"/>
              </a:rPr>
              <a:t>300</a:t>
            </a:r>
            <a:r>
              <a:rPr lang="zh-CN" altLang="en-US" sz="2400">
                <a:latin typeface="宋体" panose="02010600030101010101" pitchFamily="2" charset="-122"/>
                <a:ea typeface="宋体" panose="02010600030101010101" pitchFamily="2" charset="-122"/>
                <a:cs typeface="宋体" panose="02010600030101010101" pitchFamily="2" charset="-122"/>
              </a:rPr>
              <a:t>多年后，首艘蒸汽船下水航行。如今，部分同郑和下西洋时同等排水量的轮船仅需一台发动机就可以驱动。</a:t>
            </a:r>
          </a:p>
        </p:txBody>
      </p:sp>
      <p:pic>
        <p:nvPicPr>
          <p:cNvPr id="5" name="图片 4"/>
          <p:cNvPicPr>
            <a:picLocks noChangeAspect="1"/>
          </p:cNvPicPr>
          <p:nvPr/>
        </p:nvPicPr>
        <p:blipFill>
          <a:blip r:embed="rId4"/>
          <a:stretch>
            <a:fillRect/>
          </a:stretch>
        </p:blipFill>
        <p:spPr>
          <a:xfrm>
            <a:off x="1379220" y="3312160"/>
            <a:ext cx="4076700" cy="3035935"/>
          </a:xfrm>
          <a:prstGeom prst="rect">
            <a:avLst/>
          </a:prstGeom>
        </p:spPr>
      </p:pic>
      <p:sp>
        <p:nvSpPr>
          <p:cNvPr id="6" name="文本框 5"/>
          <p:cNvSpPr txBox="1"/>
          <p:nvPr/>
        </p:nvSpPr>
        <p:spPr>
          <a:xfrm>
            <a:off x="7150735" y="2414270"/>
            <a:ext cx="5041265" cy="1015365"/>
          </a:xfrm>
          <a:prstGeom prst="wedgeRoundRectCallout">
            <a:avLst>
              <a:gd name="adj1" fmla="val 32478"/>
              <a:gd name="adj2" fmla="val 176516"/>
              <a:gd name="adj3" fmla="val 16667"/>
            </a:avLst>
          </a:prstGeom>
          <a:solidFill>
            <a:schemeClr val="bg2"/>
          </a:solidFill>
          <a:ln w="19050" cap="flat" cmpd="sng" algn="ctr">
            <a:solidFill>
              <a:schemeClr val="accent2"/>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chor="ctr" anchorCtr="0">
            <a:noAutofit/>
          </a:bodyPr>
          <a:lstStyle/>
          <a:p>
            <a:pPr algn="ctr"/>
            <a:r>
              <a:rPr lang="zh-CN" altLang="en-US" sz="2400"/>
              <a:t>这两种驱动方式有什么不同呢？</a:t>
            </a:r>
          </a:p>
        </p:txBody>
      </p:sp>
      <p:sp>
        <p:nvSpPr>
          <p:cNvPr id="7" name="文本框 6"/>
          <p:cNvSpPr txBox="1"/>
          <p:nvPr/>
        </p:nvSpPr>
        <p:spPr>
          <a:xfrm>
            <a:off x="7234555" y="2510155"/>
            <a:ext cx="4754880" cy="829945"/>
          </a:xfrm>
          <a:prstGeom prst="rect">
            <a:avLst/>
          </a:prstGeom>
          <a:solidFill>
            <a:schemeClr val="bg2"/>
          </a:solidFill>
        </p:spPr>
        <p:txBody>
          <a:bodyPr wrap="square" rtlCol="0">
            <a:spAutoFit/>
          </a:bodyPr>
          <a:lstStyle/>
          <a:p>
            <a:r>
              <a:rPr lang="zh-CN" altLang="en-US" sz="2400"/>
              <a:t>船帆驱动需要多个力一起驱动，而蒸汽机只需提供一个力就可以驱动</a:t>
            </a:r>
          </a:p>
        </p:txBody>
      </p:sp>
      <p:pic>
        <p:nvPicPr>
          <p:cNvPr id="9" name="图片 8" descr="问号"/>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79150" y="4725670"/>
            <a:ext cx="809625" cy="80962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290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力的合成</a:t>
            </a:r>
          </a:p>
        </p:txBody>
      </p:sp>
      <p:grpSp>
        <p:nvGrpSpPr>
          <p:cNvPr id="2" name="组合 1"/>
          <p:cNvGrpSpPr/>
          <p:nvPr/>
        </p:nvGrpSpPr>
        <p:grpSpPr>
          <a:xfrm>
            <a:off x="334900" y="6056977"/>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1080770" y="1884680"/>
            <a:ext cx="3675380" cy="3918585"/>
            <a:chOff x="1702" y="2968"/>
            <a:chExt cx="5788" cy="6171"/>
          </a:xfrm>
        </p:grpSpPr>
        <p:pic>
          <p:nvPicPr>
            <p:cNvPr id="9" name="图片 8"/>
            <p:cNvPicPr>
              <a:picLocks noChangeAspect="1"/>
            </p:cNvPicPr>
            <p:nvPr/>
          </p:nvPicPr>
          <p:blipFill>
            <a:blip r:embed="rId3"/>
            <a:stretch>
              <a:fillRect/>
            </a:stretch>
          </p:blipFill>
          <p:spPr>
            <a:xfrm>
              <a:off x="2054" y="2968"/>
              <a:ext cx="5086" cy="4865"/>
            </a:xfrm>
            <a:prstGeom prst="rect">
              <a:avLst/>
            </a:prstGeom>
          </p:spPr>
        </p:pic>
        <p:sp>
          <p:nvSpPr>
            <p:cNvPr id="10" name="文本框 9"/>
            <p:cNvSpPr txBox="1"/>
            <p:nvPr/>
          </p:nvSpPr>
          <p:spPr>
            <a:xfrm>
              <a:off x="1702" y="7833"/>
              <a:ext cx="5789" cy="1307"/>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两个小孩共同提起一桶水，可以使水桶保持静止状态。</a:t>
              </a:r>
            </a:p>
          </p:txBody>
        </p:sp>
      </p:grpSp>
      <p:grpSp>
        <p:nvGrpSpPr>
          <p:cNvPr id="15" name="组合 14"/>
          <p:cNvGrpSpPr/>
          <p:nvPr/>
        </p:nvGrpSpPr>
        <p:grpSpPr>
          <a:xfrm>
            <a:off x="6451600" y="1466850"/>
            <a:ext cx="3937045" cy="4250920"/>
            <a:chOff x="10160" y="2951"/>
            <a:chExt cx="5789" cy="6066"/>
          </a:xfrm>
        </p:grpSpPr>
        <p:pic>
          <p:nvPicPr>
            <p:cNvPr id="11" name="图片 10"/>
            <p:cNvPicPr>
              <a:picLocks noChangeAspect="1"/>
            </p:cNvPicPr>
            <p:nvPr/>
          </p:nvPicPr>
          <p:blipFill>
            <a:blip r:embed="rId4"/>
            <a:srcRect l="17530" t="7123" r="13165" b="5515"/>
            <a:stretch>
              <a:fillRect/>
            </a:stretch>
          </p:blipFill>
          <p:spPr>
            <a:xfrm>
              <a:off x="11919" y="2951"/>
              <a:ext cx="2272" cy="4866"/>
            </a:xfrm>
            <a:prstGeom prst="rect">
              <a:avLst/>
            </a:prstGeom>
          </p:spPr>
        </p:pic>
        <p:sp>
          <p:nvSpPr>
            <p:cNvPr id="13" name="文本框 12"/>
            <p:cNvSpPr txBox="1"/>
            <p:nvPr/>
          </p:nvSpPr>
          <p:spPr>
            <a:xfrm>
              <a:off x="10160" y="7833"/>
              <a:ext cx="5789" cy="1184"/>
            </a:xfrm>
            <a:prstGeom prst="rect">
              <a:avLst/>
            </a:prstGeom>
            <a:noFill/>
          </p:spPr>
          <p:txBody>
            <a:bodyPr wrap="square" rtlCol="0">
              <a:spAutoFit/>
            </a:bodyPr>
            <a:lstStyle/>
            <a:p>
              <a:r>
                <a:rPr lang="zh-CN" altLang="en-US" sz="2400">
                  <a:latin typeface="宋体" panose="02010600030101010101" pitchFamily="2" charset="-122"/>
                  <a:ea typeface="宋体" panose="02010600030101010101" pitchFamily="2" charset="-122"/>
                </a:rPr>
                <a:t>一个大人单独提起一桶水，也能使水桶保持静止状态。</a:t>
              </a:r>
            </a:p>
          </p:txBody>
        </p:sp>
      </p:grpSp>
      <p:sp>
        <p:nvSpPr>
          <p:cNvPr id="14" name="文本框 13"/>
          <p:cNvSpPr txBox="1"/>
          <p:nvPr/>
        </p:nvSpPr>
        <p:spPr>
          <a:xfrm>
            <a:off x="899795" y="5901055"/>
            <a:ext cx="10916285" cy="521970"/>
          </a:xfrm>
          <a:prstGeom prst="rect">
            <a:avLst/>
          </a:prstGeom>
          <a:noFill/>
        </p:spPr>
        <p:txBody>
          <a:bodyPr wrap="square" rtlCol="0">
            <a:spAutoFit/>
          </a:bodyPr>
          <a:lstStyle/>
          <a:p>
            <a:r>
              <a:rPr lang="zh-CN" altLang="en-US" sz="2800"/>
              <a:t>一个大人和两个小孩施加在水桶上的力，</a:t>
            </a:r>
            <a:r>
              <a:rPr lang="zh-CN" altLang="en-US" sz="2800" b="1"/>
              <a:t>产生的作用效果是相同的</a:t>
            </a:r>
            <a:r>
              <a:rPr lang="zh-CN" altLang="en-US" sz="2800"/>
              <a:t>。</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nvSpPr>
        <p:spPr>
          <a:xfrm>
            <a:off x="85725" y="5365115"/>
            <a:ext cx="4683125" cy="1377950"/>
          </a:xfrm>
          <a:prstGeom prst="wedgeRoundRectCallout">
            <a:avLst>
              <a:gd name="adj1" fmla="val -9240"/>
              <a:gd name="adj2" fmla="val -103179"/>
              <a:gd name="adj3" fmla="val 16667"/>
            </a:avLst>
          </a:prstGeom>
          <a:ln w="2540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wrap="square" rtlCol="0">
            <a:noAutofit/>
          </a:bodyPr>
          <a:lstStyle/>
          <a:p>
            <a:r>
              <a:rPr lang="zh-CN" altLang="en-US" sz="2400">
                <a:latin typeface="宋体" panose="02010600030101010101" pitchFamily="2" charset="-122"/>
                <a:ea typeface="宋体" panose="02010600030101010101" pitchFamily="2" charset="-122"/>
              </a:rPr>
              <a:t>这里所说的效果相同，在物理学中叫</a:t>
            </a:r>
            <a:r>
              <a:rPr lang="zh-CN" altLang="en-US" sz="2400" b="1">
                <a:latin typeface="微软雅黑" panose="020B0503020204020204" charset="-122"/>
                <a:ea typeface="微软雅黑" panose="020B0503020204020204" charset="-122"/>
              </a:rPr>
              <a:t>等效替代</a:t>
            </a:r>
            <a:r>
              <a:rPr lang="zh-CN" altLang="en-US" sz="2400">
                <a:latin typeface="宋体" panose="02010600030101010101" pitchFamily="2" charset="-122"/>
                <a:ea typeface="宋体" panose="02010600030101010101" pitchFamily="2" charset="-122"/>
              </a:rPr>
              <a:t>，也可以叫等效，这是物理学中常用的一种方法。</a:t>
            </a:r>
          </a:p>
        </p:txBody>
      </p:sp>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290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力的合成</a:t>
            </a:r>
          </a:p>
        </p:txBody>
      </p:sp>
      <p:grpSp>
        <p:nvGrpSpPr>
          <p:cNvPr id="2" name="组合 1"/>
          <p:cNvGrpSpPr/>
          <p:nvPr/>
        </p:nvGrpSpPr>
        <p:grpSpPr>
          <a:xfrm>
            <a:off x="334900" y="22095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899795" y="2688590"/>
            <a:ext cx="4502785" cy="2676525"/>
          </a:xfrm>
          <a:prstGeom prst="rect">
            <a:avLst/>
          </a:prstGeom>
          <a:noFill/>
        </p:spPr>
        <p:txBody>
          <a:bodyPr wrap="square" rtlCol="0">
            <a:spAutoFit/>
          </a:bodyPr>
          <a:lstStyle/>
          <a:p>
            <a:pPr>
              <a:lnSpc>
                <a:spcPct val="150000"/>
              </a:lnSpc>
            </a:pPr>
            <a:r>
              <a:rPr lang="zh-CN" altLang="en-US" sz="2800" b="1"/>
              <a:t>定义</a:t>
            </a:r>
            <a:r>
              <a:rPr lang="zh-CN" altLang="en-US" sz="2800"/>
              <a:t>：如果一个力</a:t>
            </a:r>
            <a:r>
              <a:rPr lang="zh-CN" altLang="en-US" sz="2800" b="1">
                <a:solidFill>
                  <a:schemeClr val="accent5"/>
                </a:solidFill>
              </a:rPr>
              <a:t>单独</a:t>
            </a:r>
            <a:r>
              <a:rPr lang="zh-CN" altLang="en-US" sz="2800"/>
              <a:t>作用的效果与几个力</a:t>
            </a:r>
            <a:r>
              <a:rPr lang="zh-CN" altLang="en-US" sz="2800" b="1">
                <a:solidFill>
                  <a:schemeClr val="accent5"/>
                </a:solidFill>
              </a:rPr>
              <a:t>共同</a:t>
            </a:r>
            <a:r>
              <a:rPr lang="zh-CN" altLang="en-US" sz="2800"/>
              <a:t>作用的效果</a:t>
            </a:r>
            <a:r>
              <a:rPr lang="zh-CN" altLang="en-US" sz="2800" b="1">
                <a:solidFill>
                  <a:schemeClr val="accent5"/>
                </a:solidFill>
              </a:rPr>
              <a:t>相同</a:t>
            </a:r>
            <a:r>
              <a:rPr lang="zh-CN" altLang="en-US" sz="2800"/>
              <a:t>，这个力就叫作那几个力的</a:t>
            </a:r>
            <a:r>
              <a:rPr lang="zh-CN" altLang="en-US" sz="2800" b="1">
                <a:solidFill>
                  <a:schemeClr val="accent5"/>
                </a:solidFill>
              </a:rPr>
              <a:t>合力</a:t>
            </a:r>
            <a:r>
              <a:rPr lang="zh-CN" altLang="en-US" sz="2800"/>
              <a:t>。</a:t>
            </a:r>
          </a:p>
        </p:txBody>
      </p:sp>
      <p:sp>
        <p:nvSpPr>
          <p:cNvPr id="16" name="文本框 15"/>
          <p:cNvSpPr txBox="1"/>
          <p:nvPr/>
        </p:nvSpPr>
        <p:spPr>
          <a:xfrm>
            <a:off x="899795" y="2053590"/>
            <a:ext cx="2711450" cy="521970"/>
          </a:xfrm>
          <a:prstGeom prst="rect">
            <a:avLst/>
          </a:prstGeom>
          <a:noFill/>
        </p:spPr>
        <p:txBody>
          <a:bodyPr wrap="square" rtlCol="0">
            <a:spAutoFit/>
          </a:bodyPr>
          <a:lstStyle/>
          <a:p>
            <a:r>
              <a:rPr lang="zh-CN" altLang="en-US" sz="2800"/>
              <a:t>合力</a:t>
            </a:r>
          </a:p>
        </p:txBody>
      </p:sp>
      <p:pic>
        <p:nvPicPr>
          <p:cNvPr id="17" name="图片 16"/>
          <p:cNvPicPr>
            <a:picLocks noChangeAspect="1"/>
          </p:cNvPicPr>
          <p:nvPr/>
        </p:nvPicPr>
        <p:blipFill>
          <a:blip r:embed="rId4"/>
          <a:stretch>
            <a:fillRect/>
          </a:stretch>
        </p:blipFill>
        <p:spPr>
          <a:xfrm>
            <a:off x="5994400" y="1619885"/>
            <a:ext cx="3229610" cy="3089275"/>
          </a:xfrm>
          <a:prstGeom prst="rect">
            <a:avLst/>
          </a:prstGeom>
        </p:spPr>
      </p:pic>
      <p:sp>
        <p:nvSpPr>
          <p:cNvPr id="18" name="椭圆 17"/>
          <p:cNvSpPr/>
          <p:nvPr/>
        </p:nvSpPr>
        <p:spPr>
          <a:xfrm>
            <a:off x="7598410" y="3958590"/>
            <a:ext cx="125730" cy="125730"/>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1" name="组合 10"/>
          <p:cNvGrpSpPr/>
          <p:nvPr/>
        </p:nvGrpSpPr>
        <p:grpSpPr>
          <a:xfrm>
            <a:off x="7661275" y="4017645"/>
            <a:ext cx="608965" cy="1229995"/>
            <a:chOff x="12065" y="6327"/>
            <a:chExt cx="959" cy="1937"/>
          </a:xfrm>
        </p:grpSpPr>
        <p:cxnSp>
          <p:nvCxnSpPr>
            <p:cNvPr id="19" name="直接箭头连接符 18"/>
            <p:cNvCxnSpPr/>
            <p:nvPr/>
          </p:nvCxnSpPr>
          <p:spPr>
            <a:xfrm>
              <a:off x="12065" y="6327"/>
              <a:ext cx="0" cy="1725"/>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12164" y="7442"/>
              <a:ext cx="860" cy="822"/>
            </a:xfrm>
            <a:prstGeom prst="rect">
              <a:avLst/>
            </a:prstGeom>
            <a:noFill/>
          </p:spPr>
          <p:txBody>
            <a:bodyPr wrap="square" rtlCol="0">
              <a:spAutoFit/>
            </a:bodyPr>
            <a:lstStyle/>
            <a:p>
              <a:r>
                <a:rPr lang="en-US" altLang="zh-CN" sz="2800" i="1">
                  <a:solidFill>
                    <a:srgbClr val="FF0000"/>
                  </a:solidFill>
                </a:rPr>
                <a:t>G</a:t>
              </a:r>
            </a:p>
          </p:txBody>
        </p:sp>
      </p:grpSp>
      <p:grpSp>
        <p:nvGrpSpPr>
          <p:cNvPr id="10" name="组合 9"/>
          <p:cNvGrpSpPr/>
          <p:nvPr/>
        </p:nvGrpSpPr>
        <p:grpSpPr>
          <a:xfrm>
            <a:off x="7661275" y="3020695"/>
            <a:ext cx="1362710" cy="996315"/>
            <a:chOff x="12065" y="4757"/>
            <a:chExt cx="2146" cy="1569"/>
          </a:xfrm>
        </p:grpSpPr>
        <p:cxnSp>
          <p:nvCxnSpPr>
            <p:cNvPr id="22" name="直接箭头连接符 21"/>
            <p:cNvCxnSpPr/>
            <p:nvPr/>
          </p:nvCxnSpPr>
          <p:spPr>
            <a:xfrm flipV="1">
              <a:off x="12065" y="5256"/>
              <a:ext cx="1194" cy="1071"/>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4" name="文本框 23"/>
            <p:cNvSpPr txBox="1"/>
            <p:nvPr/>
          </p:nvSpPr>
          <p:spPr>
            <a:xfrm>
              <a:off x="13351" y="4757"/>
              <a:ext cx="860" cy="822"/>
            </a:xfrm>
            <a:prstGeom prst="rect">
              <a:avLst/>
            </a:prstGeom>
            <a:solidFill>
              <a:schemeClr val="bg1">
                <a:alpha val="80000"/>
              </a:schemeClr>
            </a:solidFill>
          </p:spPr>
          <p:txBody>
            <a:bodyPr wrap="square" rtlCol="0">
              <a:spAutoFit/>
            </a:bodyPr>
            <a:lstStyle/>
            <a:p>
              <a:r>
                <a:rPr lang="en-US" altLang="zh-CN" sz="2800" i="1">
                  <a:solidFill>
                    <a:srgbClr val="FF0000"/>
                  </a:solidFill>
                </a:rPr>
                <a:t>F</a:t>
              </a:r>
              <a:r>
                <a:rPr lang="en-US" altLang="zh-CN" sz="2800" i="1" baseline="-25000">
                  <a:solidFill>
                    <a:srgbClr val="FF0000"/>
                  </a:solidFill>
                </a:rPr>
                <a:t>2</a:t>
              </a:r>
            </a:p>
          </p:txBody>
        </p:sp>
      </p:grpSp>
      <p:grpSp>
        <p:nvGrpSpPr>
          <p:cNvPr id="9" name="组合 8"/>
          <p:cNvGrpSpPr/>
          <p:nvPr/>
        </p:nvGrpSpPr>
        <p:grpSpPr>
          <a:xfrm>
            <a:off x="6516370" y="3080385"/>
            <a:ext cx="1144270" cy="936625"/>
            <a:chOff x="10262" y="4851"/>
            <a:chExt cx="1802" cy="1475"/>
          </a:xfrm>
        </p:grpSpPr>
        <p:cxnSp>
          <p:nvCxnSpPr>
            <p:cNvPr id="21" name="直接箭头连接符 20"/>
            <p:cNvCxnSpPr/>
            <p:nvPr/>
          </p:nvCxnSpPr>
          <p:spPr>
            <a:xfrm flipH="1" flipV="1">
              <a:off x="11184" y="5256"/>
              <a:ext cx="881" cy="1071"/>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10262" y="4851"/>
              <a:ext cx="828" cy="822"/>
            </a:xfrm>
            <a:prstGeom prst="rect">
              <a:avLst/>
            </a:prstGeom>
            <a:solidFill>
              <a:schemeClr val="bg1">
                <a:alpha val="80000"/>
              </a:schemeClr>
            </a:solidFill>
          </p:spPr>
          <p:txBody>
            <a:bodyPr wrap="square" rtlCol="0">
              <a:spAutoFit/>
            </a:bodyPr>
            <a:lstStyle/>
            <a:p>
              <a:r>
                <a:rPr lang="en-US" altLang="zh-CN" sz="2800" i="1">
                  <a:solidFill>
                    <a:srgbClr val="FF0000"/>
                  </a:solidFill>
                </a:rPr>
                <a:t>F</a:t>
              </a:r>
              <a:r>
                <a:rPr lang="en-US" altLang="zh-CN" sz="2800" i="1" baseline="-25000">
                  <a:solidFill>
                    <a:srgbClr val="FF0000"/>
                  </a:solidFill>
                </a:rPr>
                <a:t>1</a:t>
              </a:r>
            </a:p>
          </p:txBody>
        </p:sp>
      </p:grpSp>
      <p:pic>
        <p:nvPicPr>
          <p:cNvPr id="26" name="图片 25"/>
          <p:cNvPicPr>
            <a:picLocks noChangeAspect="1"/>
          </p:cNvPicPr>
          <p:nvPr/>
        </p:nvPicPr>
        <p:blipFill>
          <a:blip r:embed="rId5"/>
          <a:srcRect l="17530" t="7123" r="13165" b="5515"/>
          <a:stretch>
            <a:fillRect/>
          </a:stretch>
        </p:blipFill>
        <p:spPr>
          <a:xfrm>
            <a:off x="9573895" y="1619250"/>
            <a:ext cx="1442720" cy="3089910"/>
          </a:xfrm>
          <a:prstGeom prst="rect">
            <a:avLst/>
          </a:prstGeom>
        </p:spPr>
      </p:pic>
      <p:sp>
        <p:nvSpPr>
          <p:cNvPr id="27" name="椭圆 26"/>
          <p:cNvSpPr/>
          <p:nvPr/>
        </p:nvSpPr>
        <p:spPr>
          <a:xfrm>
            <a:off x="10678160" y="3714115"/>
            <a:ext cx="125730" cy="125730"/>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2" name="组合 11"/>
          <p:cNvGrpSpPr/>
          <p:nvPr/>
        </p:nvGrpSpPr>
        <p:grpSpPr>
          <a:xfrm>
            <a:off x="10741025" y="2432050"/>
            <a:ext cx="789305" cy="1350010"/>
            <a:chOff x="16915" y="3830"/>
            <a:chExt cx="1243" cy="2126"/>
          </a:xfrm>
        </p:grpSpPr>
        <p:cxnSp>
          <p:nvCxnSpPr>
            <p:cNvPr id="29" name="直接箭头连接符 28"/>
            <p:cNvCxnSpPr/>
            <p:nvPr/>
          </p:nvCxnSpPr>
          <p:spPr>
            <a:xfrm flipV="1">
              <a:off x="16915" y="4234"/>
              <a:ext cx="0" cy="1723"/>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0" name="文本框 29"/>
            <p:cNvSpPr txBox="1"/>
            <p:nvPr/>
          </p:nvSpPr>
          <p:spPr>
            <a:xfrm>
              <a:off x="17014" y="3830"/>
              <a:ext cx="1145" cy="822"/>
            </a:xfrm>
            <a:prstGeom prst="rect">
              <a:avLst/>
            </a:prstGeom>
            <a:noFill/>
          </p:spPr>
          <p:txBody>
            <a:bodyPr wrap="square" rtlCol="0">
              <a:spAutoFit/>
            </a:bodyPr>
            <a:lstStyle/>
            <a:p>
              <a:r>
                <a:rPr lang="en-US" altLang="zh-CN" sz="2800" i="1">
                  <a:solidFill>
                    <a:srgbClr val="FF0000"/>
                  </a:solidFill>
                </a:rPr>
                <a:t>F</a:t>
              </a:r>
              <a:r>
                <a:rPr lang="zh-CN" altLang="en-US" sz="2800" i="1" baseline="-25000">
                  <a:solidFill>
                    <a:srgbClr val="FF0000"/>
                  </a:solidFill>
                </a:rPr>
                <a:t>拉</a:t>
              </a:r>
            </a:p>
          </p:txBody>
        </p:sp>
      </p:grpSp>
      <p:grpSp>
        <p:nvGrpSpPr>
          <p:cNvPr id="13" name="组合 12"/>
          <p:cNvGrpSpPr/>
          <p:nvPr/>
        </p:nvGrpSpPr>
        <p:grpSpPr>
          <a:xfrm>
            <a:off x="10741025" y="3782695"/>
            <a:ext cx="608965" cy="1095375"/>
            <a:chOff x="16915" y="5957"/>
            <a:chExt cx="959" cy="1725"/>
          </a:xfrm>
        </p:grpSpPr>
        <p:cxnSp>
          <p:nvCxnSpPr>
            <p:cNvPr id="28" name="直接箭头连接符 27"/>
            <p:cNvCxnSpPr/>
            <p:nvPr/>
          </p:nvCxnSpPr>
          <p:spPr>
            <a:xfrm>
              <a:off x="16915" y="5957"/>
              <a:ext cx="0" cy="1725"/>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1" name="文本框 30"/>
            <p:cNvSpPr txBox="1"/>
            <p:nvPr/>
          </p:nvSpPr>
          <p:spPr>
            <a:xfrm>
              <a:off x="17014" y="6860"/>
              <a:ext cx="860" cy="822"/>
            </a:xfrm>
            <a:prstGeom prst="rect">
              <a:avLst/>
            </a:prstGeom>
            <a:noFill/>
          </p:spPr>
          <p:txBody>
            <a:bodyPr wrap="square" rtlCol="0">
              <a:spAutoFit/>
            </a:bodyPr>
            <a:lstStyle/>
            <a:p>
              <a:r>
                <a:rPr lang="en-US" altLang="zh-CN" sz="2800" i="1">
                  <a:solidFill>
                    <a:srgbClr val="FF0000"/>
                  </a:solidFill>
                </a:rPr>
                <a:t>G</a:t>
              </a:r>
            </a:p>
          </p:txBody>
        </p:sp>
      </p:grpSp>
      <p:sp>
        <p:nvSpPr>
          <p:cNvPr id="33" name="文本框 32"/>
          <p:cNvSpPr txBox="1"/>
          <p:nvPr/>
        </p:nvSpPr>
        <p:spPr>
          <a:xfrm>
            <a:off x="6377940" y="5154930"/>
            <a:ext cx="4746625" cy="1383665"/>
          </a:xfrm>
          <a:prstGeom prst="rect">
            <a:avLst/>
          </a:prstGeom>
          <a:noFill/>
        </p:spPr>
        <p:txBody>
          <a:bodyPr wrap="square" rtlCol="0">
            <a:spAutoFit/>
          </a:bodyPr>
          <a:lstStyle/>
          <a:p>
            <a:r>
              <a:rPr lang="zh-CN" altLang="en-US" sz="2800">
                <a:latin typeface="宋体" panose="02010600030101010101" pitchFamily="2" charset="-122"/>
                <a:ea typeface="宋体" panose="02010600030101010101" pitchFamily="2" charset="-122"/>
                <a:cs typeface="宋体" panose="02010600030101010101" pitchFamily="2" charset="-122"/>
              </a:rPr>
              <a:t>对于这桶水来说，一个大人提供的拉力</a:t>
            </a:r>
            <a:r>
              <a:rPr lang="en-US" altLang="zh-CN" sz="2800">
                <a:latin typeface="宋体" panose="02010600030101010101" pitchFamily="2" charset="-122"/>
                <a:ea typeface="宋体" panose="02010600030101010101" pitchFamily="2" charset="-122"/>
                <a:cs typeface="宋体" panose="02010600030101010101" pitchFamily="2" charset="-122"/>
              </a:rPr>
              <a:t>F</a:t>
            </a:r>
            <a:r>
              <a:rPr lang="zh-CN" altLang="en-US" sz="2800" baseline="-25000">
                <a:latin typeface="宋体" panose="02010600030101010101" pitchFamily="2" charset="-122"/>
                <a:ea typeface="宋体" panose="02010600030101010101" pitchFamily="2" charset="-122"/>
                <a:cs typeface="宋体" panose="02010600030101010101" pitchFamily="2" charset="-122"/>
              </a:rPr>
              <a:t>拉</a:t>
            </a:r>
            <a:r>
              <a:rPr lang="zh-CN" altLang="en-US" sz="2800">
                <a:latin typeface="宋体" panose="02010600030101010101" pitchFamily="2" charset="-122"/>
                <a:ea typeface="宋体" panose="02010600030101010101" pitchFamily="2" charset="-122"/>
                <a:cs typeface="宋体" panose="02010600030101010101" pitchFamily="2" charset="-122"/>
              </a:rPr>
              <a:t>就是两个小孩提供的拉力</a:t>
            </a:r>
            <a:r>
              <a:rPr lang="en-US" altLang="zh-CN" sz="2800">
                <a:latin typeface="宋体" panose="02010600030101010101" pitchFamily="2" charset="-122"/>
                <a:ea typeface="宋体" panose="02010600030101010101" pitchFamily="2" charset="-122"/>
                <a:cs typeface="宋体" panose="02010600030101010101" pitchFamily="2" charset="-122"/>
              </a:rPr>
              <a:t>F</a:t>
            </a:r>
            <a:r>
              <a:rPr lang="en-US" altLang="zh-CN" sz="2800" baseline="-250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a:t>
            </a:r>
            <a:r>
              <a:rPr lang="en-US" altLang="zh-CN" sz="2800">
                <a:latin typeface="宋体" panose="02010600030101010101" pitchFamily="2" charset="-122"/>
                <a:ea typeface="宋体" panose="02010600030101010101" pitchFamily="2" charset="-122"/>
                <a:cs typeface="宋体" panose="02010600030101010101" pitchFamily="2" charset="-122"/>
              </a:rPr>
              <a:t>F</a:t>
            </a:r>
            <a:r>
              <a:rPr lang="en-US" altLang="zh-CN" sz="2800" baseline="-250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的</a:t>
            </a:r>
            <a:r>
              <a:rPr lang="zh-CN" altLang="en-US" sz="2800" b="1">
                <a:latin typeface="宋体" panose="02010600030101010101" pitchFamily="2" charset="-122"/>
                <a:ea typeface="宋体" panose="02010600030101010101" pitchFamily="2" charset="-122"/>
                <a:cs typeface="宋体" panose="02010600030101010101" pitchFamily="2" charset="-122"/>
              </a:rPr>
              <a:t>合力</a:t>
            </a:r>
            <a:r>
              <a:rPr lang="zh-CN" altLang="en-US" sz="2800">
                <a:latin typeface="宋体" panose="02010600030101010101" pitchFamily="2" charset="-122"/>
                <a:ea typeface="宋体" panose="02010600030101010101" pitchFamily="2" charset="-122"/>
                <a:cs typeface="宋体" panose="02010600030101010101" pitchFamily="2" charset="-122"/>
              </a:rPr>
              <a:t>。</a:t>
            </a:r>
          </a:p>
        </p:txBody>
      </p:sp>
      <p:sp>
        <p:nvSpPr>
          <p:cNvPr id="34" name="圆角矩形 33"/>
          <p:cNvSpPr/>
          <p:nvPr/>
        </p:nvSpPr>
        <p:spPr>
          <a:xfrm>
            <a:off x="923290" y="4220210"/>
            <a:ext cx="1543050" cy="409575"/>
          </a:xfrm>
          <a:prstGeom prst="roundRect">
            <a:avLst/>
          </a:prstGeom>
          <a:noFill/>
          <a:ln w="28575">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par>
                          <p:cTn id="48" fill="hold">
                            <p:stCondLst>
                              <p:cond delay="500"/>
                            </p:stCondLst>
                            <p:childTnLst>
                              <p:par>
                                <p:cTn id="49" presetID="22" presetClass="entr" presetSubtype="4"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5" grpId="0"/>
      <p:bldP spid="18" grpId="0" animBg="1"/>
      <p:bldP spid="27"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a:srcRect l="17530" t="7123" r="13165" b="5515"/>
          <a:stretch>
            <a:fillRect/>
          </a:stretch>
        </p:blipFill>
        <p:spPr>
          <a:xfrm>
            <a:off x="9573895" y="1619250"/>
            <a:ext cx="1442720" cy="3089910"/>
          </a:xfrm>
          <a:prstGeom prst="rect">
            <a:avLst/>
          </a:prstGeom>
        </p:spPr>
      </p:pic>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290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力的合成</a:t>
            </a:r>
          </a:p>
        </p:txBody>
      </p:sp>
      <p:grpSp>
        <p:nvGrpSpPr>
          <p:cNvPr id="2" name="组合 1"/>
          <p:cNvGrpSpPr/>
          <p:nvPr/>
        </p:nvGrpSpPr>
        <p:grpSpPr>
          <a:xfrm>
            <a:off x="334900" y="22095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文本框 15"/>
          <p:cNvSpPr txBox="1"/>
          <p:nvPr/>
        </p:nvSpPr>
        <p:spPr>
          <a:xfrm>
            <a:off x="899795" y="2053590"/>
            <a:ext cx="2711450" cy="521970"/>
          </a:xfrm>
          <a:prstGeom prst="rect">
            <a:avLst/>
          </a:prstGeom>
          <a:noFill/>
        </p:spPr>
        <p:txBody>
          <a:bodyPr wrap="square" rtlCol="0">
            <a:spAutoFit/>
          </a:bodyPr>
          <a:lstStyle/>
          <a:p>
            <a:r>
              <a:rPr lang="zh-CN" altLang="en-US" sz="2800"/>
              <a:t>力的合成</a:t>
            </a:r>
          </a:p>
        </p:txBody>
      </p:sp>
      <p:sp>
        <p:nvSpPr>
          <p:cNvPr id="9" name="文本框 8"/>
          <p:cNvSpPr txBox="1"/>
          <p:nvPr/>
        </p:nvSpPr>
        <p:spPr>
          <a:xfrm>
            <a:off x="1113790" y="2943860"/>
            <a:ext cx="3773805" cy="2030095"/>
          </a:xfrm>
          <a:prstGeom prst="rect">
            <a:avLst/>
          </a:prstGeom>
          <a:noFill/>
        </p:spPr>
        <p:txBody>
          <a:bodyPr wrap="square" rtlCol="0">
            <a:spAutoFit/>
          </a:bodyPr>
          <a:lstStyle/>
          <a:p>
            <a:pPr>
              <a:lnSpc>
                <a:spcPct val="150000"/>
              </a:lnSpc>
            </a:pPr>
            <a:r>
              <a:rPr lang="zh-CN" altLang="en-US" sz="2800"/>
              <a:t>定义：在物理学中，</a:t>
            </a:r>
            <a:r>
              <a:rPr lang="zh-CN" altLang="en-US" sz="2800" b="1"/>
              <a:t>求几个力合力的过程</a:t>
            </a:r>
            <a:r>
              <a:rPr lang="zh-CN" altLang="en-US" sz="2800"/>
              <a:t>叫作</a:t>
            </a:r>
            <a:r>
              <a:rPr lang="zh-CN" altLang="en-US" sz="2800" b="1"/>
              <a:t>力的合成</a:t>
            </a:r>
            <a:r>
              <a:rPr lang="zh-CN" altLang="en-US" sz="2800"/>
              <a:t>。</a:t>
            </a:r>
          </a:p>
        </p:txBody>
      </p:sp>
      <p:pic>
        <p:nvPicPr>
          <p:cNvPr id="17" name="图片 16"/>
          <p:cNvPicPr>
            <a:picLocks noChangeAspect="1"/>
          </p:cNvPicPr>
          <p:nvPr/>
        </p:nvPicPr>
        <p:blipFill>
          <a:blip r:embed="rId4"/>
          <a:stretch>
            <a:fillRect/>
          </a:stretch>
        </p:blipFill>
        <p:spPr>
          <a:xfrm>
            <a:off x="5168900" y="1619885"/>
            <a:ext cx="3229610" cy="3089275"/>
          </a:xfrm>
          <a:prstGeom prst="rect">
            <a:avLst/>
          </a:prstGeom>
        </p:spPr>
      </p:pic>
      <p:sp>
        <p:nvSpPr>
          <p:cNvPr id="18" name="椭圆 17"/>
          <p:cNvSpPr/>
          <p:nvPr/>
        </p:nvSpPr>
        <p:spPr>
          <a:xfrm>
            <a:off x="6772910" y="3958590"/>
            <a:ext cx="125730" cy="125730"/>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9" name="直接箭头连接符 18"/>
          <p:cNvCxnSpPr/>
          <p:nvPr/>
        </p:nvCxnSpPr>
        <p:spPr>
          <a:xfrm>
            <a:off x="6835775" y="4017645"/>
            <a:ext cx="0" cy="1095375"/>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0" name="文本框 19"/>
          <p:cNvSpPr txBox="1"/>
          <p:nvPr/>
        </p:nvSpPr>
        <p:spPr>
          <a:xfrm>
            <a:off x="6898640" y="4725670"/>
            <a:ext cx="546100" cy="521970"/>
          </a:xfrm>
          <a:prstGeom prst="rect">
            <a:avLst/>
          </a:prstGeom>
          <a:noFill/>
        </p:spPr>
        <p:txBody>
          <a:bodyPr wrap="square" rtlCol="0">
            <a:spAutoFit/>
          </a:bodyPr>
          <a:lstStyle/>
          <a:p>
            <a:r>
              <a:rPr lang="en-US" altLang="zh-CN" sz="2800" i="1">
                <a:solidFill>
                  <a:srgbClr val="FF0000"/>
                </a:solidFill>
              </a:rPr>
              <a:t>G</a:t>
            </a:r>
          </a:p>
        </p:txBody>
      </p:sp>
      <p:cxnSp>
        <p:nvCxnSpPr>
          <p:cNvPr id="21" name="直接箭头连接符 20"/>
          <p:cNvCxnSpPr/>
          <p:nvPr/>
        </p:nvCxnSpPr>
        <p:spPr>
          <a:xfrm flipH="1" flipV="1">
            <a:off x="6276340" y="3337560"/>
            <a:ext cx="559435" cy="680085"/>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nvCxnSpPr>
        <p:spPr>
          <a:xfrm flipV="1">
            <a:off x="6835775" y="3337560"/>
            <a:ext cx="758190" cy="680400"/>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24" name="文本框 23"/>
          <p:cNvSpPr txBox="1"/>
          <p:nvPr/>
        </p:nvSpPr>
        <p:spPr>
          <a:xfrm>
            <a:off x="7652385" y="3020695"/>
            <a:ext cx="546100" cy="521970"/>
          </a:xfrm>
          <a:prstGeom prst="rect">
            <a:avLst/>
          </a:prstGeom>
          <a:solidFill>
            <a:schemeClr val="bg1">
              <a:alpha val="80000"/>
            </a:schemeClr>
          </a:solidFill>
        </p:spPr>
        <p:txBody>
          <a:bodyPr wrap="square" rtlCol="0">
            <a:spAutoFit/>
          </a:bodyPr>
          <a:lstStyle/>
          <a:p>
            <a:r>
              <a:rPr lang="en-US" altLang="zh-CN" sz="2800" i="1">
                <a:solidFill>
                  <a:srgbClr val="FF0000"/>
                </a:solidFill>
              </a:rPr>
              <a:t>F</a:t>
            </a:r>
            <a:r>
              <a:rPr lang="en-US" altLang="zh-CN" sz="2800" i="1" baseline="-25000">
                <a:solidFill>
                  <a:srgbClr val="FF0000"/>
                </a:solidFill>
              </a:rPr>
              <a:t>2</a:t>
            </a:r>
          </a:p>
        </p:txBody>
      </p:sp>
      <p:sp>
        <p:nvSpPr>
          <p:cNvPr id="25" name="文本框 24"/>
          <p:cNvSpPr txBox="1"/>
          <p:nvPr/>
        </p:nvSpPr>
        <p:spPr>
          <a:xfrm>
            <a:off x="5690870" y="3080385"/>
            <a:ext cx="525780" cy="521970"/>
          </a:xfrm>
          <a:prstGeom prst="rect">
            <a:avLst/>
          </a:prstGeom>
          <a:solidFill>
            <a:schemeClr val="bg1">
              <a:alpha val="80000"/>
            </a:schemeClr>
          </a:solidFill>
        </p:spPr>
        <p:txBody>
          <a:bodyPr wrap="square" rtlCol="0">
            <a:spAutoFit/>
          </a:bodyPr>
          <a:lstStyle/>
          <a:p>
            <a:r>
              <a:rPr lang="en-US" altLang="zh-CN" sz="2800" i="1">
                <a:solidFill>
                  <a:srgbClr val="FF0000"/>
                </a:solidFill>
              </a:rPr>
              <a:t>F</a:t>
            </a:r>
            <a:r>
              <a:rPr lang="en-US" altLang="zh-CN" sz="2800" i="1" baseline="-25000">
                <a:solidFill>
                  <a:srgbClr val="FF0000"/>
                </a:solidFill>
              </a:rPr>
              <a:t>1</a:t>
            </a:r>
          </a:p>
        </p:txBody>
      </p:sp>
      <p:sp>
        <p:nvSpPr>
          <p:cNvPr id="27" name="椭圆 26"/>
          <p:cNvSpPr/>
          <p:nvPr/>
        </p:nvSpPr>
        <p:spPr>
          <a:xfrm>
            <a:off x="10678160" y="3714115"/>
            <a:ext cx="125730" cy="125730"/>
          </a:xfrm>
          <a:prstGeom prst="ellipse">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28" name="直接箭头连接符 27"/>
          <p:cNvCxnSpPr/>
          <p:nvPr/>
        </p:nvCxnSpPr>
        <p:spPr>
          <a:xfrm>
            <a:off x="10741025" y="3782695"/>
            <a:ext cx="0" cy="1095375"/>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nvCxnSpPr>
        <p:spPr>
          <a:xfrm flipV="1">
            <a:off x="10741025" y="2688590"/>
            <a:ext cx="0" cy="1094400"/>
          </a:xfrm>
          <a:prstGeom prst="straightConnector1">
            <a:avLst/>
          </a:prstGeom>
          <a:ln w="254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30" name="文本框 29"/>
          <p:cNvSpPr txBox="1"/>
          <p:nvPr/>
        </p:nvSpPr>
        <p:spPr>
          <a:xfrm>
            <a:off x="10803890" y="2432050"/>
            <a:ext cx="727075" cy="521970"/>
          </a:xfrm>
          <a:prstGeom prst="rect">
            <a:avLst/>
          </a:prstGeom>
          <a:noFill/>
        </p:spPr>
        <p:txBody>
          <a:bodyPr wrap="square" rtlCol="0">
            <a:spAutoFit/>
          </a:bodyPr>
          <a:lstStyle/>
          <a:p>
            <a:r>
              <a:rPr lang="en-US" altLang="zh-CN" sz="2800" i="1">
                <a:solidFill>
                  <a:srgbClr val="FF0000"/>
                </a:solidFill>
              </a:rPr>
              <a:t>F</a:t>
            </a:r>
            <a:r>
              <a:rPr lang="zh-CN" altLang="en-US" sz="2800" i="1" baseline="-25000">
                <a:solidFill>
                  <a:srgbClr val="FF0000"/>
                </a:solidFill>
              </a:rPr>
              <a:t>拉</a:t>
            </a:r>
          </a:p>
        </p:txBody>
      </p:sp>
      <p:sp>
        <p:nvSpPr>
          <p:cNvPr id="31" name="文本框 30"/>
          <p:cNvSpPr txBox="1"/>
          <p:nvPr/>
        </p:nvSpPr>
        <p:spPr>
          <a:xfrm>
            <a:off x="10803890" y="4356100"/>
            <a:ext cx="546100" cy="521970"/>
          </a:xfrm>
          <a:prstGeom prst="rect">
            <a:avLst/>
          </a:prstGeom>
          <a:noFill/>
        </p:spPr>
        <p:txBody>
          <a:bodyPr wrap="square" rtlCol="0">
            <a:spAutoFit/>
          </a:bodyPr>
          <a:lstStyle/>
          <a:p>
            <a:r>
              <a:rPr lang="en-US" altLang="zh-CN" sz="2800" i="1">
                <a:solidFill>
                  <a:srgbClr val="FF0000"/>
                </a:solidFill>
              </a:rPr>
              <a:t>G</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290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力的合成</a:t>
            </a:r>
          </a:p>
        </p:txBody>
      </p:sp>
      <p:grpSp>
        <p:nvGrpSpPr>
          <p:cNvPr id="2" name="组合 1"/>
          <p:cNvGrpSpPr/>
          <p:nvPr/>
        </p:nvGrpSpPr>
        <p:grpSpPr>
          <a:xfrm>
            <a:off x="334900" y="22095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275715" y="2086610"/>
            <a:ext cx="4064000" cy="368300"/>
          </a:xfrm>
          <a:prstGeom prst="rect">
            <a:avLst/>
          </a:prstGeom>
          <a:noFill/>
        </p:spPr>
        <p:txBody>
          <a:bodyPr wrap="square" rtlCol="0">
            <a:spAutoFit/>
          </a:bodyPr>
          <a:lstStyle/>
          <a:p>
            <a:endParaRPr lang="zh-CN" altLang="en-US"/>
          </a:p>
        </p:txBody>
      </p:sp>
      <p:sp>
        <p:nvSpPr>
          <p:cNvPr id="11" name="文本框 10"/>
          <p:cNvSpPr txBox="1"/>
          <p:nvPr/>
        </p:nvSpPr>
        <p:spPr>
          <a:xfrm>
            <a:off x="899795" y="2019935"/>
            <a:ext cx="4064000" cy="521970"/>
          </a:xfrm>
          <a:prstGeom prst="rect">
            <a:avLst/>
          </a:prstGeom>
          <a:noFill/>
        </p:spPr>
        <p:txBody>
          <a:bodyPr wrap="square" rtlCol="0">
            <a:spAutoFit/>
          </a:bodyPr>
          <a:lstStyle/>
          <a:p>
            <a:r>
              <a:rPr lang="zh-CN" altLang="en-US" sz="2800"/>
              <a:t>生活中常见的多力作用</a:t>
            </a:r>
          </a:p>
        </p:txBody>
      </p:sp>
      <p:pic>
        <p:nvPicPr>
          <p:cNvPr id="14" name="图片 13"/>
          <p:cNvPicPr>
            <a:picLocks noChangeAspect="1"/>
          </p:cNvPicPr>
          <p:nvPr/>
        </p:nvPicPr>
        <p:blipFill>
          <a:blip r:embed="rId3"/>
          <a:stretch>
            <a:fillRect/>
          </a:stretch>
        </p:blipFill>
        <p:spPr>
          <a:xfrm>
            <a:off x="490220" y="2380615"/>
            <a:ext cx="3867785" cy="3867785"/>
          </a:xfrm>
          <a:prstGeom prst="rect">
            <a:avLst/>
          </a:prstGeom>
        </p:spPr>
      </p:pic>
      <p:sp>
        <p:nvSpPr>
          <p:cNvPr id="15" name="文本框 14"/>
          <p:cNvSpPr txBox="1"/>
          <p:nvPr/>
        </p:nvSpPr>
        <p:spPr>
          <a:xfrm>
            <a:off x="1701800" y="5601335"/>
            <a:ext cx="1206500" cy="460375"/>
          </a:xfrm>
          <a:prstGeom prst="rect">
            <a:avLst/>
          </a:prstGeom>
          <a:noFill/>
        </p:spPr>
        <p:txBody>
          <a:bodyPr wrap="square" rtlCol="0">
            <a:spAutoFit/>
          </a:bodyPr>
          <a:lstStyle/>
          <a:p>
            <a:pPr algn="ctr"/>
            <a:r>
              <a:rPr lang="zh-CN" altLang="en-US" sz="2400"/>
              <a:t>拔河</a:t>
            </a:r>
          </a:p>
        </p:txBody>
      </p:sp>
      <p:pic>
        <p:nvPicPr>
          <p:cNvPr id="18" name="https://docer-ks3.wpscdn.cn/picture/30785590/2e92fc58bee9944728b37a496a80ad0d_612.jpg" descr="龙舟赛,有序,水,桨,体育比赛,水平画幅,竞技运动,衬衫,船,鸭舌帽"/>
          <p:cNvPicPr>
            <a:picLocks noChangeAspect="1"/>
          </p:cNvPicPr>
          <p:nvPr/>
        </p:nvPicPr>
        <p:blipFill>
          <a:blip r:embed="rId4"/>
          <a:stretch>
            <a:fillRect/>
          </a:stretch>
        </p:blipFill>
        <p:spPr>
          <a:xfrm>
            <a:off x="4678045" y="3075305"/>
            <a:ext cx="3316605" cy="2210435"/>
          </a:xfrm>
          <a:prstGeom prst="rect">
            <a:avLst/>
          </a:prstGeom>
        </p:spPr>
      </p:pic>
      <p:sp>
        <p:nvSpPr>
          <p:cNvPr id="19" name="文本框 18"/>
          <p:cNvSpPr txBox="1"/>
          <p:nvPr/>
        </p:nvSpPr>
        <p:spPr>
          <a:xfrm>
            <a:off x="5733415" y="5601335"/>
            <a:ext cx="1206500" cy="460375"/>
          </a:xfrm>
          <a:prstGeom prst="rect">
            <a:avLst/>
          </a:prstGeom>
          <a:noFill/>
        </p:spPr>
        <p:txBody>
          <a:bodyPr wrap="square" rtlCol="0">
            <a:spAutoFit/>
          </a:bodyPr>
          <a:lstStyle/>
          <a:p>
            <a:pPr algn="ctr"/>
            <a:r>
              <a:rPr lang="zh-CN" altLang="en-US" sz="2400"/>
              <a:t>划龙舟</a:t>
            </a:r>
          </a:p>
        </p:txBody>
      </p:sp>
      <p:pic>
        <p:nvPicPr>
          <p:cNvPr id="20" name="https://docer-ks3.wpscdn.cn/picture/28128426/a78c0e43a160624bcba68a239fb1d1e5_612.jpg" descr="Long bridge across river"/>
          <p:cNvPicPr>
            <a:picLocks noChangeAspect="1"/>
          </p:cNvPicPr>
          <p:nvPr/>
        </p:nvPicPr>
        <p:blipFill>
          <a:blip r:embed="rId5"/>
          <a:stretch>
            <a:fillRect/>
          </a:stretch>
        </p:blipFill>
        <p:spPr>
          <a:xfrm>
            <a:off x="8314690" y="3075305"/>
            <a:ext cx="3313430" cy="2210435"/>
          </a:xfrm>
          <a:prstGeom prst="rect">
            <a:avLst/>
          </a:prstGeom>
        </p:spPr>
      </p:pic>
      <p:sp>
        <p:nvSpPr>
          <p:cNvPr id="21" name="文本框 20"/>
          <p:cNvSpPr txBox="1"/>
          <p:nvPr/>
        </p:nvSpPr>
        <p:spPr>
          <a:xfrm>
            <a:off x="9216390" y="5518785"/>
            <a:ext cx="1500505" cy="460375"/>
          </a:xfrm>
          <a:prstGeom prst="rect">
            <a:avLst/>
          </a:prstGeom>
          <a:noFill/>
        </p:spPr>
        <p:txBody>
          <a:bodyPr wrap="square" rtlCol="0">
            <a:spAutoFit/>
          </a:bodyPr>
          <a:lstStyle/>
          <a:p>
            <a:pPr algn="ctr"/>
            <a:r>
              <a:rPr lang="zh-CN" altLang="en-US" sz="2400"/>
              <a:t>跨海大桥</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3629025"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力的合成</a:t>
            </a:r>
          </a:p>
        </p:txBody>
      </p:sp>
      <p:grpSp>
        <p:nvGrpSpPr>
          <p:cNvPr id="2" name="组合 1"/>
          <p:cNvGrpSpPr/>
          <p:nvPr/>
        </p:nvGrpSpPr>
        <p:grpSpPr>
          <a:xfrm>
            <a:off x="334900" y="2209512"/>
            <a:ext cx="295322" cy="210471"/>
            <a:chOff x="435463" y="1226414"/>
            <a:chExt cx="295380" cy="210512"/>
          </a:xfrm>
        </p:grpSpPr>
        <p:sp>
          <p:nvSpPr>
            <p:cNvPr id="3" name="矩形 2"/>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899795" y="2019935"/>
            <a:ext cx="4064000" cy="521970"/>
          </a:xfrm>
          <a:prstGeom prst="rect">
            <a:avLst/>
          </a:prstGeom>
          <a:noFill/>
        </p:spPr>
        <p:txBody>
          <a:bodyPr wrap="square" rtlCol="0">
            <a:spAutoFit/>
          </a:bodyPr>
          <a:lstStyle/>
          <a:p>
            <a:r>
              <a:rPr lang="zh-CN" altLang="en-US" sz="2800"/>
              <a:t>想想议议</a:t>
            </a:r>
          </a:p>
        </p:txBody>
      </p:sp>
      <p:sp>
        <p:nvSpPr>
          <p:cNvPr id="10" name="文本框 9"/>
          <p:cNvSpPr txBox="1"/>
          <p:nvPr/>
        </p:nvSpPr>
        <p:spPr>
          <a:xfrm>
            <a:off x="1229995" y="2648585"/>
            <a:ext cx="4377690" cy="3969385"/>
          </a:xfrm>
          <a:prstGeom prst="rect">
            <a:avLst/>
          </a:prstGeom>
          <a:noFill/>
        </p:spPr>
        <p:txBody>
          <a:bodyPr wrap="square" rtlCol="0">
            <a:spAutoFit/>
          </a:bodyPr>
          <a:lstStyle/>
          <a:p>
            <a:pPr>
              <a:lnSpc>
                <a:spcPct val="150000"/>
              </a:lnSpc>
            </a:pPr>
            <a:r>
              <a:rPr lang="zh-CN" altLang="en-US" sz="2800">
                <a:latin typeface="宋体" panose="02010600030101010101" pitchFamily="2" charset="-122"/>
                <a:ea typeface="宋体" panose="02010600030101010101" pitchFamily="2" charset="-122"/>
                <a:cs typeface="宋体" panose="02010600030101010101" pitchFamily="2" charset="-122"/>
              </a:rPr>
              <a:t>在搬运货物的时候，两个人同时对车施加沿水平方向的拉力</a:t>
            </a:r>
            <a:r>
              <a:rPr lang="en-US" altLang="zh-CN" sz="2800">
                <a:latin typeface="宋体" panose="02010600030101010101" pitchFamily="2" charset="-122"/>
                <a:ea typeface="宋体" panose="02010600030101010101" pitchFamily="2" charset="-122"/>
                <a:cs typeface="宋体" panose="02010600030101010101" pitchFamily="2" charset="-122"/>
              </a:rPr>
              <a:t>F</a:t>
            </a:r>
            <a:r>
              <a:rPr lang="en-US" altLang="zh-CN" sz="2800" baseline="-250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和推力</a:t>
            </a:r>
            <a:r>
              <a:rPr lang="en-US" altLang="zh-CN" sz="2800">
                <a:latin typeface="宋体" panose="02010600030101010101" pitchFamily="2" charset="-122"/>
                <a:ea typeface="宋体" panose="02010600030101010101" pitchFamily="2" charset="-122"/>
                <a:cs typeface="宋体" panose="02010600030101010101" pitchFamily="2" charset="-122"/>
              </a:rPr>
              <a:t>F</a:t>
            </a:r>
            <a:r>
              <a:rPr lang="en-US" altLang="zh-CN" sz="2800" baseline="-250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。此时，怎样计算拉力</a:t>
            </a:r>
            <a:r>
              <a:rPr lang="en-US" altLang="zh-CN" sz="2800">
                <a:latin typeface="宋体" panose="02010600030101010101" pitchFamily="2" charset="-122"/>
                <a:ea typeface="宋体" panose="02010600030101010101" pitchFamily="2" charset="-122"/>
                <a:cs typeface="宋体" panose="02010600030101010101" pitchFamily="2" charset="-122"/>
              </a:rPr>
              <a:t>F</a:t>
            </a:r>
            <a:r>
              <a:rPr lang="en-US" altLang="zh-CN" sz="2800" baseline="-25000">
                <a:latin typeface="宋体" panose="02010600030101010101" pitchFamily="2" charset="-122"/>
                <a:ea typeface="宋体" panose="02010600030101010101" pitchFamily="2" charset="-122"/>
                <a:cs typeface="宋体" panose="02010600030101010101" pitchFamily="2" charset="-122"/>
              </a:rPr>
              <a:t>1</a:t>
            </a:r>
            <a:r>
              <a:rPr lang="zh-CN" altLang="en-US" sz="2800">
                <a:latin typeface="宋体" panose="02010600030101010101" pitchFamily="2" charset="-122"/>
                <a:ea typeface="宋体" panose="02010600030101010101" pitchFamily="2" charset="-122"/>
                <a:cs typeface="宋体" panose="02010600030101010101" pitchFamily="2" charset="-122"/>
              </a:rPr>
              <a:t>和推力</a:t>
            </a:r>
            <a:r>
              <a:rPr lang="en-US" altLang="zh-CN" sz="2800">
                <a:latin typeface="宋体" panose="02010600030101010101" pitchFamily="2" charset="-122"/>
                <a:ea typeface="宋体" panose="02010600030101010101" pitchFamily="2" charset="-122"/>
                <a:cs typeface="宋体" panose="02010600030101010101" pitchFamily="2" charset="-122"/>
              </a:rPr>
              <a:t>F</a:t>
            </a:r>
            <a:r>
              <a:rPr lang="en-US" altLang="zh-CN" sz="2800" baseline="-25000">
                <a:latin typeface="宋体" panose="02010600030101010101" pitchFamily="2" charset="-122"/>
                <a:ea typeface="宋体" panose="02010600030101010101" pitchFamily="2" charset="-122"/>
                <a:cs typeface="宋体" panose="02010600030101010101" pitchFamily="2" charset="-122"/>
              </a:rPr>
              <a:t>2</a:t>
            </a:r>
            <a:r>
              <a:rPr lang="zh-CN" altLang="en-US" sz="2800">
                <a:latin typeface="宋体" panose="02010600030101010101" pitchFamily="2" charset="-122"/>
                <a:ea typeface="宋体" panose="02010600030101010101" pitchFamily="2" charset="-122"/>
                <a:cs typeface="宋体" panose="02010600030101010101" pitchFamily="2" charset="-122"/>
              </a:rPr>
              <a:t>的大小呢？又该怎样确定合力的方向呢？</a:t>
            </a:r>
          </a:p>
        </p:txBody>
      </p:sp>
      <p:sp>
        <p:nvSpPr>
          <p:cNvPr id="12" name="文本框 11"/>
          <p:cNvSpPr txBox="1"/>
          <p:nvPr/>
        </p:nvSpPr>
        <p:spPr>
          <a:xfrm>
            <a:off x="7004050" y="4986655"/>
            <a:ext cx="3313430" cy="609600"/>
          </a:xfrm>
          <a:prstGeom prst="rect">
            <a:avLst/>
          </a:prstGeom>
          <a:noFill/>
        </p:spPr>
        <p:txBody>
          <a:bodyPr wrap="square" rtlCol="0" anchor="ctr" anchorCtr="0">
            <a:noAutofit/>
          </a:bodyPr>
          <a:lstStyle/>
          <a:p>
            <a:pPr algn="ctr"/>
            <a:r>
              <a:rPr lang="zh-CN" altLang="en-US" sz="2400">
                <a:latin typeface="宋体" panose="02010600030101010101" pitchFamily="2" charset="-122"/>
                <a:ea typeface="宋体" panose="02010600030101010101" pitchFamily="2" charset="-122"/>
              </a:rPr>
              <a:t>两个人搬运货物</a:t>
            </a:r>
          </a:p>
        </p:txBody>
      </p:sp>
      <p:pic>
        <p:nvPicPr>
          <p:cNvPr id="13" name="图片 12"/>
          <p:cNvPicPr>
            <a:picLocks noChangeAspect="1"/>
          </p:cNvPicPr>
          <p:nvPr/>
        </p:nvPicPr>
        <p:blipFill>
          <a:blip r:embed="rId3"/>
          <a:stretch>
            <a:fillRect/>
          </a:stretch>
        </p:blipFill>
        <p:spPr>
          <a:xfrm>
            <a:off x="5798820" y="2541905"/>
            <a:ext cx="5166360" cy="251460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4900" y="1212562"/>
            <a:ext cx="295322" cy="210471"/>
            <a:chOff x="435463" y="1226414"/>
            <a:chExt cx="295380" cy="210512"/>
          </a:xfrm>
        </p:grpSpPr>
        <p:sp>
          <p:nvSpPr>
            <p:cNvPr id="7" name="矩形 6"/>
            <p:cNvSpPr/>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899795" y="1025525"/>
            <a:ext cx="4523740" cy="583565"/>
          </a:xfrm>
          <a:prstGeom prst="rect">
            <a:avLst/>
          </a:prstGeom>
        </p:spPr>
        <p:txBody>
          <a:bodyPr wrap="square">
            <a:spAutoFit/>
          </a:bodyPr>
          <a:lstStyle/>
          <a:p>
            <a:pPr algn="l"/>
            <a:r>
              <a:rPr lang="zh-CN" altLang="en-US" sz="3200" b="1" dirty="0">
                <a:solidFill>
                  <a:srgbClr val="036EB8"/>
                </a:solidFill>
                <a:latin typeface="微软雅黑" panose="020B0503020204020204" charset="-122"/>
                <a:ea typeface="微软雅黑" panose="020B0503020204020204" charset="-122"/>
                <a:sym typeface="+mn-ea"/>
              </a:rPr>
              <a:t>同一直线上二力的合成</a:t>
            </a:r>
          </a:p>
        </p:txBody>
      </p:sp>
      <p:sp>
        <p:nvSpPr>
          <p:cNvPr id="11" name="文本框 10"/>
          <p:cNvSpPr txBox="1"/>
          <p:nvPr/>
        </p:nvSpPr>
        <p:spPr>
          <a:xfrm>
            <a:off x="7072630" y="2533650"/>
            <a:ext cx="4064000" cy="2676525"/>
          </a:xfrm>
          <a:prstGeom prst="rect">
            <a:avLst/>
          </a:prstGeom>
          <a:noFill/>
        </p:spPr>
        <p:txBody>
          <a:bodyPr wrap="square" rtlCol="0">
            <a:spAutoFit/>
          </a:bodyPr>
          <a:lstStyle/>
          <a:p>
            <a:pPr indent="711200" fontAlgn="auto">
              <a:lnSpc>
                <a:spcPct val="150000"/>
              </a:lnSpc>
              <a:extLst>
                <a:ext uri="{35155182-B16C-46BC-9424-99874614C6A1}">
                  <wpsdc:indentchars xmlns:wpsdc="http://www.wps.cn/officeDocument/2017/drawingmlCustomData" xmlns="" val="200" checksum="3773799597"/>
                </a:ext>
              </a:extLst>
            </a:pPr>
            <a:r>
              <a:rPr lang="zh-CN" altLang="en-US" sz="2800">
                <a:latin typeface="宋体" panose="02010600030101010101" pitchFamily="2" charset="-122"/>
                <a:ea typeface="宋体" panose="02010600030101010101" pitchFamily="2" charset="-122"/>
              </a:rPr>
              <a:t>要研究多个力的合成，可以从简单情况入手。</a:t>
            </a:r>
            <a:r>
              <a:rPr lang="zh-CN" altLang="en-US" sz="2800" b="1">
                <a:latin typeface="宋体" panose="02010600030101010101" pitchFamily="2" charset="-122"/>
                <a:ea typeface="宋体" panose="02010600030101010101" pitchFamily="2" charset="-122"/>
              </a:rPr>
              <a:t>同一直线上二力合成</a:t>
            </a:r>
            <a:r>
              <a:rPr lang="zh-CN" altLang="en-US" sz="2800">
                <a:latin typeface="宋体" panose="02010600030101010101" pitchFamily="2" charset="-122"/>
                <a:ea typeface="宋体" panose="02010600030101010101" pitchFamily="2" charset="-122"/>
              </a:rPr>
              <a:t>的情况最简单。</a:t>
            </a:r>
          </a:p>
        </p:txBody>
      </p:sp>
      <p:pic>
        <p:nvPicPr>
          <p:cNvPr id="13" name="图片 12"/>
          <p:cNvPicPr>
            <a:picLocks noChangeAspect="1"/>
          </p:cNvPicPr>
          <p:nvPr/>
        </p:nvPicPr>
        <p:blipFill>
          <a:blip r:embed="rId3"/>
          <a:stretch>
            <a:fillRect/>
          </a:stretch>
        </p:blipFill>
        <p:spPr>
          <a:xfrm>
            <a:off x="899795" y="2533650"/>
            <a:ext cx="5166360" cy="2514600"/>
          </a:xfrm>
          <a:prstGeom prst="rect">
            <a:avLst/>
          </a:prstGeom>
        </p:spPr>
      </p:pic>
      <p:sp>
        <p:nvSpPr>
          <p:cNvPr id="12" name="文本框 11"/>
          <p:cNvSpPr txBox="1"/>
          <p:nvPr/>
        </p:nvSpPr>
        <p:spPr>
          <a:xfrm>
            <a:off x="1236345" y="5110480"/>
            <a:ext cx="4493260" cy="1238250"/>
          </a:xfrm>
          <a:prstGeom prst="rect">
            <a:avLst/>
          </a:prstGeom>
          <a:noFill/>
        </p:spPr>
        <p:txBody>
          <a:bodyPr wrap="square" rtlCol="0" anchor="ctr" anchorCtr="0">
            <a:noAutofit/>
          </a:bodyPr>
          <a:lstStyle/>
          <a:p>
            <a:pPr algn="ctr"/>
            <a:r>
              <a:rPr lang="zh-CN" altLang="en-US" sz="2400">
                <a:latin typeface="宋体" panose="02010600030101010101" pitchFamily="2" charset="-122"/>
                <a:ea typeface="宋体" panose="02010600030101010101" pitchFamily="2" charset="-122"/>
              </a:rPr>
              <a:t>两个人搬运货物时，水平方向的直线上只受拉力</a:t>
            </a:r>
            <a:r>
              <a:rPr lang="en-US" altLang="zh-CN" sz="2400">
                <a:latin typeface="宋体" panose="02010600030101010101" pitchFamily="2" charset="-122"/>
                <a:ea typeface="宋体" panose="02010600030101010101" pitchFamily="2" charset="-122"/>
              </a:rPr>
              <a:t>F</a:t>
            </a:r>
            <a:r>
              <a:rPr lang="en-US" altLang="zh-CN" sz="2400" baseline="-25000">
                <a:latin typeface="宋体" panose="02010600030101010101" pitchFamily="2" charset="-122"/>
                <a:ea typeface="宋体" panose="02010600030101010101" pitchFamily="2" charset="-122"/>
              </a:rPr>
              <a:t>1</a:t>
            </a:r>
            <a:r>
              <a:rPr lang="zh-CN" altLang="en-US" sz="2400">
                <a:latin typeface="宋体" panose="02010600030101010101" pitchFamily="2" charset="-122"/>
                <a:ea typeface="宋体" panose="02010600030101010101" pitchFamily="2" charset="-122"/>
              </a:rPr>
              <a:t>和推力</a:t>
            </a:r>
            <a:r>
              <a:rPr lang="en-US" altLang="zh-CN" sz="2400">
                <a:latin typeface="宋体" panose="02010600030101010101" pitchFamily="2" charset="-122"/>
                <a:ea typeface="宋体" panose="02010600030101010101" pitchFamily="2" charset="-122"/>
              </a:rPr>
              <a:t>F</a:t>
            </a:r>
            <a:r>
              <a:rPr lang="en-US" altLang="zh-CN" sz="2400" baseline="-25000">
                <a:latin typeface="宋体" panose="02010600030101010101" pitchFamily="2" charset="-122"/>
                <a:ea typeface="宋体" panose="02010600030101010101" pitchFamily="2" charset="-122"/>
              </a:rPr>
              <a:t>2</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21576170,3471118],&quot;19&quot;:[20340289],&quot;65&quot;:[2020508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TABLE_ENDDRAG_ORIGIN_RECT" val="825*243"/>
  <p:tag name="TABLE_ENDDRAG_RECT" val="81*239*825*243"/>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xml><?xml version="1.0" encoding="utf-8"?>
<p:tagLst xmlns:a="http://schemas.openxmlformats.org/drawingml/2006/main" xmlns:r="http://schemas.openxmlformats.org/officeDocument/2006/relationships" xmlns:p="http://schemas.openxmlformats.org/presentationml/2006/main">
  <p:tag name="TABLE_ENDDRAG_ORIGIN_RECT" val="809*242"/>
  <p:tag name="TABLE_ENDDRAG_RECT" val="81*239*809*242"/>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9&quot;:[20340289],&quot;65&quot;:[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0&quot;:[21576170],&quot;65&quot;:[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 name="RESOURCE_RECORD_KEY" val="{&quot;10&quot;:[3471118],&quot;65&quot;:[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木牍原创课件-封面">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木牍原创课件-目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木牍原创课件-内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1745</Words>
  <Application>Microsoft Office PowerPoint</Application>
  <PresentationFormat>宽屏</PresentationFormat>
  <Paragraphs>139</Paragraphs>
  <Slides>23</Slides>
  <Notes>2</Notes>
  <HiddenSlides>0</HiddenSlides>
  <MMClips>1</MMClips>
  <ScaleCrop>false</ScaleCrop>
  <HeadingPairs>
    <vt:vector size="6" baseType="variant">
      <vt:variant>
        <vt:lpstr>已用的字体</vt:lpstr>
      </vt:variant>
      <vt:variant>
        <vt:i4>6</vt:i4>
      </vt:variant>
      <vt:variant>
        <vt:lpstr>主题</vt:lpstr>
      </vt:variant>
      <vt:variant>
        <vt:i4>3</vt:i4>
      </vt:variant>
      <vt:variant>
        <vt:lpstr>幻灯片标题</vt:lpstr>
      </vt:variant>
      <vt:variant>
        <vt:i4>23</vt:i4>
      </vt:variant>
    </vt:vector>
  </HeadingPairs>
  <TitlesOfParts>
    <vt:vector size="32" baseType="lpstr">
      <vt:lpstr>宋体</vt:lpstr>
      <vt:lpstr>微软雅黑</vt:lpstr>
      <vt:lpstr>Arial</vt:lpstr>
      <vt:lpstr>Calibri</vt:lpstr>
      <vt:lpstr>Cambria Math</vt:lpstr>
      <vt:lpstr>Times New Roman</vt:lpstr>
      <vt:lpstr>木牍原创课件-封面</vt:lpstr>
      <vt:lpstr>木牍原创课件-目录</vt:lpstr>
      <vt:lpstr>木牍原创课件-内文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Administrator</cp:lastModifiedBy>
  <cp:revision>1</cp:revision>
  <dcterms:created xsi:type="dcterms:W3CDTF">2019-06-19T02:08:00Z</dcterms:created>
  <dcterms:modified xsi:type="dcterms:W3CDTF">2025-03-03T07:47:10Z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BDCA6CC7CC9A40ECAF8CDAC1377E0517_11</vt:lpwstr>
  </property>
</Properties>
</file>