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5125" name="图片 5"/>
          <p:cNvPicPr>
            <a:picLocks noChangeAspect="1"/>
          </p:cNvPicPr>
          <p:nvPr/>
        </p:nvPicPr>
        <p:blipFill>
          <a:blip r:embed="rId2"/>
          <a:stretch>
            <a:fillRect/>
          </a:stretch>
        </p:blipFill>
        <p:spPr>
          <a:xfrm>
            <a:off x="7874001" y="4595595"/>
            <a:ext cx="736600" cy="359752"/>
          </a:xfrm>
          <a:prstGeom prst="rect">
            <a:avLst/>
          </a:prstGeom>
          <a:noFill/>
          <a:ln w="9525">
            <a:noFill/>
          </a:ln>
        </p:spPr>
      </p:pic>
      <p:sp>
        <p:nvSpPr>
          <p:cNvPr id="2" name="Shape 108"/>
          <p:cNvSpPr/>
          <p:nvPr/>
        </p:nvSpPr>
        <p:spPr>
          <a:xfrm>
            <a:off x="327025" y="300855"/>
            <a:ext cx="725488" cy="69881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6858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284163" y="342243"/>
            <a:ext cx="809625" cy="437674"/>
          </a:xfrm>
          <a:prstGeom prst="rect">
            <a:avLst/>
          </a:prstGeom>
          <a:ln w="12700">
            <a:miter lim="400000"/>
          </a:ln>
        </p:spPr>
        <p:txBody>
          <a:bodyPr wrap="square" lIns="34283" tIns="34290" rIns="34283" bIns="34290">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6858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24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1</a:t>
            </a:r>
            <a:endParaRPr kumimoji="0" sz="24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8" name="文本框 7"/>
          <p:cNvSpPr txBox="1"/>
          <p:nvPr/>
        </p:nvSpPr>
        <p:spPr>
          <a:xfrm>
            <a:off x="1204913" y="342242"/>
            <a:ext cx="1146454" cy="39240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34283" tIns="34283" rIns="34283" bIns="34283" numCol="1" spcCol="28575" rtlCol="0" anchor="t">
            <a:spAutoFit/>
          </a:bodyPr>
          <a:lstStyle/>
          <a:p>
            <a:pPr marL="0" marR="0" lvl="0" indent="0" algn="l" defTabSz="685800" rtl="0" eaLnBrk="1" fontAlgn="auto" latinLnBrk="1" hangingPunct="0">
              <a:lnSpc>
                <a:spcPct val="10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endParaRPr kumimoji="0" lang="zh-CN" altLang="en-US" sz="21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9" name="直接连接符 8"/>
          <p:cNvCxnSpPr/>
          <p:nvPr/>
        </p:nvCxnSpPr>
        <p:spPr>
          <a:xfrm>
            <a:off x="1060450" y="834116"/>
            <a:ext cx="4668838"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日期占位符 2"/>
          <p:cNvSpPr>
            <a:spLocks noGrp="1"/>
          </p:cNvSpPr>
          <p:nvPr>
            <p:ph type="dt" sz="half" idx="10"/>
          </p:nvPr>
        </p:nvSpPr>
        <p:spPr>
          <a:xfrm>
            <a:off x="838200" y="6372070"/>
            <a:ext cx="2743200" cy="366119"/>
          </a:xfrm>
        </p:spPr>
        <p:txBody>
          <a:bodyPr/>
          <a:lstStyle/>
          <a:p>
            <a:pPr fontAlgn="auto"/>
            <a:fld id="{263DB197-84B0-484E-9C0F-88358ECCB797}" type="datetimeFigureOut">
              <a:rPr lang="zh-CN" altLang="en-US" strike="noStrike" noProof="1" smtClean="0">
                <a:latin typeface="Arial" panose="020B0604020202020204"/>
                <a:ea typeface="Arial" panose="020B0604020202020204"/>
                <a:cs typeface="Arial" panose="020B0604020202020204"/>
              </a:rPr>
              <a:t>2020/3/19</a:t>
            </a:fld>
            <a:endParaRPr lang="zh-CN" altLang="en-US" strike="noStrike" noProof="1"/>
          </a:p>
        </p:txBody>
      </p:sp>
      <p:sp>
        <p:nvSpPr>
          <p:cNvPr id="4" name="页脚占位符 3"/>
          <p:cNvSpPr>
            <a:spLocks noGrp="1"/>
          </p:cNvSpPr>
          <p:nvPr>
            <p:ph type="ftr" sz="quarter" idx="11"/>
          </p:nvPr>
        </p:nvSpPr>
        <p:spPr>
          <a:xfrm>
            <a:off x="4038600" y="6372070"/>
            <a:ext cx="4114800" cy="366119"/>
          </a:xfrm>
        </p:spPr>
        <p:txBody>
          <a:bodyPr/>
          <a:lstStyle/>
          <a:p>
            <a:pPr fontAlgn="auto"/>
            <a:endParaRPr lang="zh-CN" altLang="en-US" strike="noStrike" noProof="1"/>
          </a:p>
        </p:txBody>
      </p:sp>
      <p:sp>
        <p:nvSpPr>
          <p:cNvPr id="5" name="灯片编号占位符 4"/>
          <p:cNvSpPr>
            <a:spLocks noGrp="1"/>
          </p:cNvSpPr>
          <p:nvPr>
            <p:ph type="sldNum" sz="quarter" idx="12"/>
          </p:nvPr>
        </p:nvSpPr>
        <p:spPr>
          <a:xfrm>
            <a:off x="8610600" y="6372070"/>
            <a:ext cx="2743200" cy="366119"/>
          </a:xfrm>
        </p:spPr>
        <p:txBody>
          <a:bodyPr/>
          <a:lstStyle/>
          <a:p>
            <a:pPr fontAlgn="auto"/>
            <a:fld id="{E077DA78-E013-4A8C-AD75-63A150561B10}" type="slidenum">
              <a:rPr lang="zh-CN" altLang="en-US" strike="noStrike" noProof="1" smtClean="0">
                <a:latin typeface="Arial" panose="020B0604020202020204"/>
                <a:ea typeface="Arial" panose="020B0604020202020204"/>
                <a:cs typeface="Arial" panose="020B0604020202020204"/>
              </a:rPr>
              <a:t>‹#›</a:t>
            </a:fld>
            <a:endParaRPr lang="zh-CN" altLang="en-US" strike="noStrike" noProof="1"/>
          </a:p>
        </p:txBody>
      </p:sp>
    </p:spTree>
    <p:extLst>
      <p:ext uri="{BB962C8B-B14F-4D97-AF65-F5344CB8AC3E}">
        <p14:creationId xmlns:p14="http://schemas.microsoft.com/office/powerpoint/2010/main" val="2489587339"/>
      </p:ext>
    </p:extLst>
  </p:cSld>
  <p:clrMapOvr>
    <a:masterClrMapping/>
  </p:clrMapOvr>
  <p:transition spd="med"/>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6" name="Shape 108"/>
          <p:cNvSpPr/>
          <p:nvPr/>
        </p:nvSpPr>
        <p:spPr>
          <a:xfrm>
            <a:off x="544513" y="437752"/>
            <a:ext cx="261938" cy="273794"/>
          </a:xfrm>
          <a:prstGeom prst="rect">
            <a:avLst/>
          </a:prstGeom>
          <a:solidFill>
            <a:srgbClr val="007E27">
              <a:alpha val="80000"/>
            </a:srgbClr>
          </a:solidFill>
          <a:ln w="12700">
            <a:miter lim="400000"/>
          </a:ln>
        </p:spPr>
        <p:txBody>
          <a:bodyPr lIns="0" tIns="0" rIns="0" bIns="0"/>
          <a:lstStyle>
            <a:defPPr>
              <a:defRPr lang="zh-CN"/>
            </a:defPPr>
            <a:lvl1pPr marL="0" lvl="0" indent="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1pPr>
            <a:lvl2pPr marL="0" lvl="1" indent="4572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2pPr>
            <a:lvl3pPr marL="0" lvl="2" indent="9144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3pPr>
            <a:lvl4pPr marL="0" lvl="3" indent="13716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4pPr>
            <a:lvl5pPr marL="0" lvl="4"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5pPr>
            <a:lvl6pPr marL="2286000" lvl="5"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6pPr>
            <a:lvl7pPr marL="2743200" lvl="6"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7pPr>
            <a:lvl8pPr marL="3200400" lvl="7"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8pPr>
            <a:lvl9pPr marL="3657600" lvl="8"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9pPr>
          </a:lstStyle>
          <a:p>
            <a:pPr marL="0" marR="0" lvl="0" indent="0" defTabSz="6858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579156" y="467996"/>
            <a:ext cx="191065" cy="192360"/>
          </a:xfrm>
          <a:prstGeom prst="rect">
            <a:avLst/>
          </a:prstGeom>
          <a:solidFill>
            <a:srgbClr val="007E27"/>
          </a:solidFill>
          <a:ln w="12700">
            <a:miter lim="400000"/>
          </a:ln>
        </p:spPr>
        <p:txBody>
          <a:bodyPr wrap="none" lIns="34283" tIns="34290" rIns="34283" bIns="34290">
            <a:spAutoFit/>
          </a:bodyPr>
          <a:lstStyle>
            <a:defPPr>
              <a:defRPr lang="zh-CN"/>
            </a:defPPr>
            <a:lvl1pPr marL="0" lvl="0" indent="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1pPr>
            <a:lvl2pPr marL="0" lvl="1" indent="4572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2pPr>
            <a:lvl3pPr marL="0" lvl="2" indent="9144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3pPr>
            <a:lvl4pPr marL="0" lvl="3" indent="13716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4pPr>
            <a:lvl5pPr marL="0" lvl="4"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5pPr>
            <a:lvl6pPr marL="2286000" lvl="5"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6pPr>
            <a:lvl7pPr marL="2743200" lvl="6"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7pPr>
            <a:lvl8pPr marL="3200400" lvl="7"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8pPr>
            <a:lvl9pPr marL="3657600" lvl="8"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9pPr>
          </a:lstStyle>
          <a:p>
            <a:pPr marL="0" marR="0" lvl="0" indent="0" algn="ctr" defTabSz="685800" eaLnBrk="1" fontAlgn="auto" latinLnBrk="0" hangingPunct="1">
              <a:lnSpc>
                <a:spcPct val="100000"/>
              </a:lnSpc>
              <a:spcBef>
                <a:spcPts val="0"/>
              </a:spcBef>
              <a:spcAft>
                <a:spcPts val="0"/>
              </a:spcAft>
              <a:buClrTx/>
              <a:buSzTx/>
              <a:buFontTx/>
              <a:buNone/>
              <a:defRPr sz="1800">
                <a:solidFill>
                  <a:srgbClr val="000000"/>
                </a:solidFill>
              </a:defRPr>
            </a:pPr>
            <a:r>
              <a:rPr kumimoji="0"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altLang="zh-CN"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kumimoji="0"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pic>
        <p:nvPicPr>
          <p:cNvPr id="8199" name="图片 2"/>
          <p:cNvPicPr>
            <a:picLocks noChangeAspect="1"/>
          </p:cNvPicPr>
          <p:nvPr/>
        </p:nvPicPr>
        <p:blipFill>
          <a:blip r:embed="rId2"/>
          <a:stretch>
            <a:fillRect/>
          </a:stretch>
        </p:blipFill>
        <p:spPr>
          <a:xfrm>
            <a:off x="7853363" y="4605146"/>
            <a:ext cx="735012" cy="361343"/>
          </a:xfrm>
          <a:prstGeom prst="rect">
            <a:avLst/>
          </a:prstGeom>
          <a:noFill/>
          <a:ln w="9525">
            <a:noFill/>
          </a:ln>
        </p:spPr>
      </p:pic>
      <p:sp>
        <p:nvSpPr>
          <p:cNvPr id="2" name="标题 1"/>
          <p:cNvSpPr>
            <a:spLocks noGrp="1"/>
          </p:cNvSpPr>
          <p:nvPr>
            <p:ph type="title"/>
          </p:nvPr>
        </p:nvSpPr>
        <p:spPr>
          <a:xfrm>
            <a:off x="838200" y="405596"/>
            <a:ext cx="1363345" cy="306267"/>
          </a:xfrm>
        </p:spPr>
        <p:txBody>
          <a:bodyPr/>
          <a:lstStyle>
            <a:lvl1pPr>
              <a:defRPr sz="1400" b="1">
                <a:solidFill>
                  <a:srgbClr val="007E27"/>
                </a:solidFill>
                <a:latin typeface="微软雅黑" panose="020B0503020204020204" charset="-122"/>
                <a:ea typeface="微软雅黑" panose="020B0503020204020204" charset="-122"/>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73662"/>
            <a:ext cx="2743200" cy="366119"/>
          </a:xfrm>
        </p:spPr>
        <p:txBody>
          <a:bodyPr/>
          <a:lstStyle/>
          <a:p>
            <a:pPr fontAlgn="base"/>
            <a:fld id="{263DB197-84B0-484E-9C0F-88358ECCB797}" type="datetimeFigureOut">
              <a:rPr lang="zh-CN" altLang="en-US" strike="noStrike" noProof="1" smtClean="0">
                <a:latin typeface="Arial" panose="020B0604020202020204"/>
                <a:ea typeface="Arial" panose="020B0604020202020204"/>
                <a:cs typeface="+mn-cs"/>
              </a:rPr>
              <a:t>2020/3/19</a:t>
            </a:fld>
            <a:endParaRPr lang="zh-CN" altLang="en-US" strike="noStrike" noProof="1"/>
          </a:p>
        </p:txBody>
      </p:sp>
      <p:sp>
        <p:nvSpPr>
          <p:cNvPr id="4" name="页脚占位符 3"/>
          <p:cNvSpPr>
            <a:spLocks noGrp="1"/>
          </p:cNvSpPr>
          <p:nvPr>
            <p:ph type="ftr" sz="quarter" idx="11"/>
          </p:nvPr>
        </p:nvSpPr>
        <p:spPr>
          <a:xfrm>
            <a:off x="4038600" y="6373662"/>
            <a:ext cx="4114800" cy="366119"/>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6373662"/>
            <a:ext cx="2743200" cy="366119"/>
          </a:xfrm>
        </p:spPr>
        <p:txBody>
          <a:bodyPr/>
          <a:lstStyle/>
          <a:p>
            <a:pPr fontAlgn="base"/>
            <a:fld id="{E077DA78-E013-4A8C-AD75-63A150561B10}" type="slidenum">
              <a:rPr lang="zh-CN" altLang="en-US" strike="noStrike" noProof="1" smtClean="0">
                <a:latin typeface="Arial" panose="020B0604020202020204"/>
                <a:ea typeface="Arial" panose="020B0604020202020204"/>
                <a:cs typeface="+mn-cs"/>
              </a:rPr>
              <a:t>‹#›</a:t>
            </a:fld>
            <a:endParaRPr lang="zh-CN" altLang="en-US" strike="noStrike" noProof="1"/>
          </a:p>
        </p:txBody>
      </p:sp>
    </p:spTree>
    <p:extLst>
      <p:ext uri="{BB962C8B-B14F-4D97-AF65-F5344CB8AC3E}">
        <p14:creationId xmlns:p14="http://schemas.microsoft.com/office/powerpoint/2010/main" val="1998191108"/>
      </p:ext>
    </p:extLst>
  </p:cSld>
  <p:clrMapOvr>
    <a:masterClrMapping/>
  </p:clrMapOvr>
  <p:transition spd="med"/>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pic>
        <p:nvPicPr>
          <p:cNvPr id="9221" name="图片 5"/>
          <p:cNvPicPr>
            <a:picLocks noChangeAspect="1"/>
          </p:cNvPicPr>
          <p:nvPr/>
        </p:nvPicPr>
        <p:blipFill>
          <a:blip r:embed="rId2"/>
          <a:stretch>
            <a:fillRect/>
          </a:stretch>
        </p:blipFill>
        <p:spPr>
          <a:xfrm>
            <a:off x="8067675" y="4649717"/>
            <a:ext cx="736600" cy="359752"/>
          </a:xfrm>
          <a:prstGeom prst="rect">
            <a:avLst/>
          </a:prstGeom>
          <a:noFill/>
          <a:ln w="9525">
            <a:noFill/>
          </a:ln>
        </p:spPr>
      </p:pic>
      <p:sp>
        <p:nvSpPr>
          <p:cNvPr id="11" name="Shape 108"/>
          <p:cNvSpPr/>
          <p:nvPr/>
        </p:nvSpPr>
        <p:spPr>
          <a:xfrm>
            <a:off x="544513" y="437752"/>
            <a:ext cx="261938" cy="273794"/>
          </a:xfrm>
          <a:prstGeom prst="rect">
            <a:avLst/>
          </a:prstGeom>
          <a:solidFill>
            <a:srgbClr val="007E27">
              <a:alpha val="80000"/>
            </a:srgbClr>
          </a:solidFill>
          <a:ln w="12700">
            <a:miter lim="400000"/>
          </a:ln>
        </p:spPr>
        <p:txBody>
          <a:bodyPr lIns="0" tIns="0" rIns="0" bIns="0"/>
          <a:lstStyle>
            <a:defPPr>
              <a:defRPr lang="zh-CN"/>
            </a:defPPr>
            <a:lvl1pPr marL="0" lvl="0" indent="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1pPr>
            <a:lvl2pPr marL="0" lvl="1" indent="4572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2pPr>
            <a:lvl3pPr marL="0" lvl="2" indent="9144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3pPr>
            <a:lvl4pPr marL="0" lvl="3" indent="13716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4pPr>
            <a:lvl5pPr marL="0" lvl="4"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5pPr>
            <a:lvl6pPr marL="2286000" lvl="5"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6pPr>
            <a:lvl7pPr marL="2743200" lvl="6"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7pPr>
            <a:lvl8pPr marL="3200400" lvl="7"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8pPr>
            <a:lvl9pPr marL="3657600" lvl="8"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9pPr>
          </a:lstStyle>
          <a:p>
            <a:pPr marL="0" marR="0" lvl="0" indent="0" defTabSz="6858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Shape 112"/>
          <p:cNvSpPr/>
          <p:nvPr/>
        </p:nvSpPr>
        <p:spPr>
          <a:xfrm>
            <a:off x="579155" y="467996"/>
            <a:ext cx="191065" cy="192360"/>
          </a:xfrm>
          <a:prstGeom prst="rect">
            <a:avLst/>
          </a:prstGeom>
          <a:solidFill>
            <a:srgbClr val="007E27"/>
          </a:solidFill>
          <a:ln w="12700">
            <a:miter lim="400000"/>
          </a:ln>
        </p:spPr>
        <p:txBody>
          <a:bodyPr wrap="none" lIns="34283" tIns="34290" rIns="34283" bIns="34290">
            <a:spAutoFit/>
          </a:bodyPr>
          <a:lstStyle>
            <a:defPPr>
              <a:defRPr lang="zh-CN"/>
            </a:defPPr>
            <a:lvl1pPr marL="0" lvl="0" indent="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1pPr>
            <a:lvl2pPr marL="0" lvl="1" indent="4572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2pPr>
            <a:lvl3pPr marL="0" lvl="2" indent="9144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3pPr>
            <a:lvl4pPr marL="0" lvl="3" indent="13716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4pPr>
            <a:lvl5pPr marL="0" lvl="4"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5pPr>
            <a:lvl6pPr marL="2286000" lvl="5"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6pPr>
            <a:lvl7pPr marL="2743200" lvl="6"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7pPr>
            <a:lvl8pPr marL="3200400" lvl="7"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8pPr>
            <a:lvl9pPr marL="3657600" lvl="8"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9pPr>
          </a:lstStyle>
          <a:p>
            <a:pPr marL="0" marR="0" lvl="0" indent="0" algn="ctr" defTabSz="685800" eaLnBrk="1" fontAlgn="auto" latinLnBrk="0" hangingPunct="1">
              <a:lnSpc>
                <a:spcPct val="100000"/>
              </a:lnSpc>
              <a:spcBef>
                <a:spcPts val="0"/>
              </a:spcBef>
              <a:spcAft>
                <a:spcPts val="0"/>
              </a:spcAft>
              <a:buClrTx/>
              <a:buSzTx/>
              <a:buFontTx/>
              <a:buNone/>
              <a:defRPr sz="1800">
                <a:solidFill>
                  <a:srgbClr val="000000"/>
                </a:solidFill>
              </a:defRPr>
            </a:pPr>
            <a:r>
              <a:rPr kumimoji="0"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altLang="zh-CN"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kumimoji="0"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 name="标题 9"/>
          <p:cNvSpPr>
            <a:spLocks noGrp="1"/>
          </p:cNvSpPr>
          <p:nvPr>
            <p:ph type="title"/>
          </p:nvPr>
        </p:nvSpPr>
        <p:spPr>
          <a:xfrm>
            <a:off x="838200" y="405596"/>
            <a:ext cx="1363345" cy="306267"/>
          </a:xfrm>
        </p:spPr>
        <p:txBody>
          <a:bodyPr/>
          <a:lstStyle>
            <a:lvl1pPr>
              <a:defRPr sz="1400" b="1">
                <a:solidFill>
                  <a:srgbClr val="007E27"/>
                </a:solidFill>
                <a:latin typeface="微软雅黑" panose="020B0503020204020204" charset="-122"/>
                <a:ea typeface="微软雅黑" panose="020B0503020204020204" charset="-122"/>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72070"/>
            <a:ext cx="2743200" cy="366119"/>
          </a:xfrm>
        </p:spPr>
        <p:txBody>
          <a:bodyPr/>
          <a:lstStyle/>
          <a:p>
            <a:pPr fontAlgn="auto"/>
            <a:fld id="{263DB197-84B0-484E-9C0F-88358ECCB797}" type="datetimeFigureOut">
              <a:rPr lang="zh-CN" altLang="en-US" strike="noStrike" noProof="1" smtClean="0">
                <a:latin typeface="Arial" panose="020B0604020202020204"/>
                <a:ea typeface="Arial" panose="020B0604020202020204"/>
                <a:cs typeface="Arial" panose="020B0604020202020204"/>
              </a:rPr>
              <a:t>2020/3/19</a:t>
            </a:fld>
            <a:endParaRPr lang="zh-CN" altLang="en-US" strike="noStrike" noProof="1"/>
          </a:p>
        </p:txBody>
      </p:sp>
      <p:sp>
        <p:nvSpPr>
          <p:cNvPr id="4" name="页脚占位符 3"/>
          <p:cNvSpPr>
            <a:spLocks noGrp="1"/>
          </p:cNvSpPr>
          <p:nvPr>
            <p:ph type="ftr" sz="quarter" idx="11"/>
          </p:nvPr>
        </p:nvSpPr>
        <p:spPr>
          <a:xfrm>
            <a:off x="4038600" y="6372070"/>
            <a:ext cx="4114800" cy="366119"/>
          </a:xfrm>
        </p:spPr>
        <p:txBody>
          <a:bodyPr/>
          <a:lstStyle/>
          <a:p>
            <a:pPr fontAlgn="auto"/>
            <a:endParaRPr lang="zh-CN" altLang="en-US" strike="noStrike" noProof="1"/>
          </a:p>
        </p:txBody>
      </p:sp>
      <p:sp>
        <p:nvSpPr>
          <p:cNvPr id="5" name="灯片编号占位符 4"/>
          <p:cNvSpPr>
            <a:spLocks noGrp="1"/>
          </p:cNvSpPr>
          <p:nvPr>
            <p:ph type="sldNum" sz="quarter" idx="12"/>
          </p:nvPr>
        </p:nvSpPr>
        <p:spPr>
          <a:xfrm>
            <a:off x="8610600" y="6372070"/>
            <a:ext cx="2743200" cy="366119"/>
          </a:xfrm>
        </p:spPr>
        <p:txBody>
          <a:bodyPr/>
          <a:lstStyle/>
          <a:p>
            <a:pPr fontAlgn="auto"/>
            <a:fld id="{E077DA78-E013-4A8C-AD75-63A150561B10}" type="slidenum">
              <a:rPr lang="zh-CN" altLang="en-US" strike="noStrike" noProof="1" smtClean="0">
                <a:latin typeface="Arial" panose="020B0604020202020204"/>
                <a:ea typeface="Arial" panose="020B0604020202020204"/>
                <a:cs typeface="Arial" panose="020B0604020202020204"/>
              </a:rPr>
              <a:t>‹#›</a:t>
            </a:fld>
            <a:endParaRPr lang="zh-CN" altLang="en-US" strike="noStrike" noProof="1"/>
          </a:p>
        </p:txBody>
      </p:sp>
    </p:spTree>
    <p:extLst>
      <p:ext uri="{BB962C8B-B14F-4D97-AF65-F5344CB8AC3E}">
        <p14:creationId xmlns:p14="http://schemas.microsoft.com/office/powerpoint/2010/main" val="1717928688"/>
      </p:ext>
    </p:extLst>
  </p:cSld>
  <p:clrMapOvr>
    <a:masterClrMapping/>
  </p:clrMapOvr>
  <p:transition spd="med"/>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11" name="Shape 108"/>
          <p:cNvSpPr/>
          <p:nvPr/>
        </p:nvSpPr>
        <p:spPr>
          <a:xfrm>
            <a:off x="544513" y="437752"/>
            <a:ext cx="261938" cy="273794"/>
          </a:xfrm>
          <a:prstGeom prst="rect">
            <a:avLst/>
          </a:prstGeom>
          <a:solidFill>
            <a:srgbClr val="007E27">
              <a:alpha val="80000"/>
            </a:srgbClr>
          </a:solidFill>
          <a:ln w="12700">
            <a:miter lim="400000"/>
          </a:ln>
        </p:spPr>
        <p:txBody>
          <a:bodyPr lIns="0" tIns="0" rIns="0" bIns="0"/>
          <a:lstStyle>
            <a:defPPr>
              <a:defRPr lang="zh-CN"/>
            </a:defPPr>
            <a:lvl1pPr marL="0" lvl="0" indent="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1pPr>
            <a:lvl2pPr marL="0" lvl="1" indent="4572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2pPr>
            <a:lvl3pPr marL="0" lvl="2" indent="9144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3pPr>
            <a:lvl4pPr marL="0" lvl="3" indent="13716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4pPr>
            <a:lvl5pPr marL="0" lvl="4"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5pPr>
            <a:lvl6pPr marL="2286000" lvl="5"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6pPr>
            <a:lvl7pPr marL="2743200" lvl="6"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7pPr>
            <a:lvl8pPr marL="3200400" lvl="7"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8pPr>
            <a:lvl9pPr marL="3657600" lvl="8"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9pPr>
          </a:lstStyle>
          <a:p>
            <a:pPr marL="0" marR="0" lvl="0" indent="0" defTabSz="6858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Shape 112"/>
          <p:cNvSpPr/>
          <p:nvPr/>
        </p:nvSpPr>
        <p:spPr>
          <a:xfrm>
            <a:off x="579155" y="467996"/>
            <a:ext cx="191065" cy="192360"/>
          </a:xfrm>
          <a:prstGeom prst="rect">
            <a:avLst/>
          </a:prstGeom>
          <a:solidFill>
            <a:srgbClr val="007E27"/>
          </a:solidFill>
          <a:ln w="12700">
            <a:miter lim="400000"/>
          </a:ln>
        </p:spPr>
        <p:txBody>
          <a:bodyPr wrap="none" lIns="34283" tIns="34290" rIns="34283" bIns="34290">
            <a:spAutoFit/>
          </a:bodyPr>
          <a:lstStyle>
            <a:defPPr>
              <a:defRPr lang="zh-CN"/>
            </a:defPPr>
            <a:lvl1pPr marL="0" lvl="0" indent="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1pPr>
            <a:lvl2pPr marL="0" lvl="1" indent="4572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2pPr>
            <a:lvl3pPr marL="0" lvl="2" indent="9144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3pPr>
            <a:lvl4pPr marL="0" lvl="3" indent="13716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4pPr>
            <a:lvl5pPr marL="0" lvl="4"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5pPr>
            <a:lvl6pPr marL="2286000" lvl="5"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6pPr>
            <a:lvl7pPr marL="2743200" lvl="6"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7pPr>
            <a:lvl8pPr marL="3200400" lvl="7"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8pPr>
            <a:lvl9pPr marL="3657600" lvl="8"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9pPr>
          </a:lstStyle>
          <a:p>
            <a:pPr marL="0" marR="0" lvl="0" indent="0" algn="ctr" defTabSz="685800" eaLnBrk="1" fontAlgn="auto" latinLnBrk="0" hangingPunct="1">
              <a:lnSpc>
                <a:spcPct val="100000"/>
              </a:lnSpc>
              <a:spcBef>
                <a:spcPts val="0"/>
              </a:spcBef>
              <a:spcAft>
                <a:spcPts val="0"/>
              </a:spcAft>
              <a:buClrTx/>
              <a:buSzTx/>
              <a:buFontTx/>
              <a:buNone/>
              <a:defRPr sz="1800">
                <a:solidFill>
                  <a:srgbClr val="000000"/>
                </a:solidFill>
              </a:defRPr>
            </a:pPr>
            <a:r>
              <a:rPr kumimoji="0"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altLang="zh-CN"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3</a:t>
            </a:r>
            <a:endParaRPr kumimoji="0"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pic>
        <p:nvPicPr>
          <p:cNvPr id="10247" name="图片 2"/>
          <p:cNvPicPr>
            <a:picLocks noChangeAspect="1"/>
          </p:cNvPicPr>
          <p:nvPr/>
        </p:nvPicPr>
        <p:blipFill>
          <a:blip r:embed="rId2"/>
          <a:stretch>
            <a:fillRect/>
          </a:stretch>
        </p:blipFill>
        <p:spPr>
          <a:xfrm>
            <a:off x="7853363" y="4605146"/>
            <a:ext cx="735012" cy="361343"/>
          </a:xfrm>
          <a:prstGeom prst="rect">
            <a:avLst/>
          </a:prstGeom>
          <a:noFill/>
          <a:ln w="9525">
            <a:noFill/>
          </a:ln>
        </p:spPr>
      </p:pic>
      <p:sp>
        <p:nvSpPr>
          <p:cNvPr id="10" name="标题 9"/>
          <p:cNvSpPr>
            <a:spLocks noGrp="1"/>
          </p:cNvSpPr>
          <p:nvPr>
            <p:ph type="title"/>
          </p:nvPr>
        </p:nvSpPr>
        <p:spPr>
          <a:xfrm>
            <a:off x="838200" y="405596"/>
            <a:ext cx="1363345" cy="306267"/>
          </a:xfrm>
        </p:spPr>
        <p:txBody>
          <a:bodyPr/>
          <a:lstStyle>
            <a:lvl1pPr>
              <a:defRPr sz="1400" b="1">
                <a:solidFill>
                  <a:srgbClr val="007E27"/>
                </a:solidFill>
                <a:latin typeface="微软雅黑" panose="020B0503020204020204" charset="-122"/>
                <a:ea typeface="微软雅黑" panose="020B0503020204020204" charset="-122"/>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73662"/>
            <a:ext cx="2743200" cy="366119"/>
          </a:xfrm>
        </p:spPr>
        <p:txBody>
          <a:bodyPr/>
          <a:lstStyle/>
          <a:p>
            <a:pPr fontAlgn="base"/>
            <a:fld id="{263DB197-84B0-484E-9C0F-88358ECCB797}" type="datetimeFigureOut">
              <a:rPr lang="zh-CN" altLang="en-US" strike="noStrike" noProof="1" smtClean="0">
                <a:latin typeface="Arial" panose="020B0604020202020204"/>
                <a:ea typeface="Arial" panose="020B0604020202020204"/>
                <a:cs typeface="+mn-cs"/>
              </a:rPr>
              <a:t>2020/3/19</a:t>
            </a:fld>
            <a:endParaRPr lang="zh-CN" altLang="en-US" strike="noStrike" noProof="1"/>
          </a:p>
        </p:txBody>
      </p:sp>
      <p:sp>
        <p:nvSpPr>
          <p:cNvPr id="4" name="页脚占位符 3"/>
          <p:cNvSpPr>
            <a:spLocks noGrp="1"/>
          </p:cNvSpPr>
          <p:nvPr>
            <p:ph type="ftr" sz="quarter" idx="11"/>
          </p:nvPr>
        </p:nvSpPr>
        <p:spPr>
          <a:xfrm>
            <a:off x="4038600" y="6373662"/>
            <a:ext cx="4114800" cy="366119"/>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6373662"/>
            <a:ext cx="2743200" cy="366119"/>
          </a:xfrm>
        </p:spPr>
        <p:txBody>
          <a:bodyPr/>
          <a:lstStyle/>
          <a:p>
            <a:pPr fontAlgn="base"/>
            <a:fld id="{E077DA78-E013-4A8C-AD75-63A150561B10}" type="slidenum">
              <a:rPr lang="zh-CN" altLang="en-US" strike="noStrike" noProof="1" smtClean="0">
                <a:latin typeface="Arial" panose="020B0604020202020204"/>
                <a:ea typeface="Arial" panose="020B0604020202020204"/>
                <a:cs typeface="+mn-cs"/>
              </a:rPr>
              <a:t>‹#›</a:t>
            </a:fld>
            <a:endParaRPr lang="zh-CN" altLang="en-US" strike="noStrike" noProof="1"/>
          </a:p>
        </p:txBody>
      </p:sp>
    </p:spTree>
    <p:extLst>
      <p:ext uri="{BB962C8B-B14F-4D97-AF65-F5344CB8AC3E}">
        <p14:creationId xmlns:p14="http://schemas.microsoft.com/office/powerpoint/2010/main" val="2149305841"/>
      </p:ext>
    </p:extLst>
  </p:cSld>
  <p:clrMapOvr>
    <a:masterClrMapping/>
  </p:clrMapOvr>
  <p:transition spd="med"/>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1" name="Shape 108"/>
          <p:cNvSpPr/>
          <p:nvPr/>
        </p:nvSpPr>
        <p:spPr>
          <a:xfrm>
            <a:off x="544513" y="437752"/>
            <a:ext cx="261938" cy="273794"/>
          </a:xfrm>
          <a:prstGeom prst="rect">
            <a:avLst/>
          </a:prstGeom>
          <a:solidFill>
            <a:srgbClr val="007E27">
              <a:alpha val="80000"/>
            </a:srgbClr>
          </a:solidFill>
          <a:ln w="12700">
            <a:miter lim="400000"/>
          </a:ln>
        </p:spPr>
        <p:txBody>
          <a:bodyPr lIns="0" tIns="0" rIns="0" bIns="0"/>
          <a:lstStyle>
            <a:defPPr>
              <a:defRPr lang="zh-CN"/>
            </a:defPPr>
            <a:lvl1pPr marL="0" lvl="0" indent="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1pPr>
            <a:lvl2pPr marL="0" lvl="1" indent="4572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2pPr>
            <a:lvl3pPr marL="0" lvl="2" indent="9144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3pPr>
            <a:lvl4pPr marL="0" lvl="3" indent="13716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4pPr>
            <a:lvl5pPr marL="0" lvl="4"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5pPr>
            <a:lvl6pPr marL="2286000" lvl="5"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6pPr>
            <a:lvl7pPr marL="2743200" lvl="6"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7pPr>
            <a:lvl8pPr marL="3200400" lvl="7"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8pPr>
            <a:lvl9pPr marL="3657600" lvl="8"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9pPr>
          </a:lstStyle>
          <a:p>
            <a:pPr marL="0" marR="0" lvl="0" indent="0" defTabSz="6858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Shape 112"/>
          <p:cNvSpPr/>
          <p:nvPr/>
        </p:nvSpPr>
        <p:spPr>
          <a:xfrm>
            <a:off x="579155" y="467996"/>
            <a:ext cx="191065" cy="192360"/>
          </a:xfrm>
          <a:prstGeom prst="rect">
            <a:avLst/>
          </a:prstGeom>
          <a:solidFill>
            <a:srgbClr val="007E27"/>
          </a:solidFill>
          <a:ln w="12700">
            <a:miter lim="400000"/>
          </a:ln>
        </p:spPr>
        <p:txBody>
          <a:bodyPr wrap="none" lIns="34283" tIns="34290" rIns="34283" bIns="34290">
            <a:spAutoFit/>
          </a:bodyPr>
          <a:lstStyle>
            <a:defPPr>
              <a:defRPr lang="zh-CN"/>
            </a:defPPr>
            <a:lvl1pPr marL="0" lvl="0" indent="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1pPr>
            <a:lvl2pPr marL="0" lvl="1" indent="4572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2pPr>
            <a:lvl3pPr marL="0" lvl="2" indent="9144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3pPr>
            <a:lvl4pPr marL="0" lvl="3" indent="13716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4pPr>
            <a:lvl5pPr marL="0" lvl="4"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5pPr>
            <a:lvl6pPr marL="2286000" lvl="5"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6pPr>
            <a:lvl7pPr marL="2743200" lvl="6"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7pPr>
            <a:lvl8pPr marL="3200400" lvl="7"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8pPr>
            <a:lvl9pPr marL="3657600" lvl="8"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9pPr>
          </a:lstStyle>
          <a:p>
            <a:pPr marL="0" marR="0" lvl="0" indent="0" algn="ctr" defTabSz="685800" eaLnBrk="1" fontAlgn="auto" latinLnBrk="0" hangingPunct="1">
              <a:lnSpc>
                <a:spcPct val="100000"/>
              </a:lnSpc>
              <a:spcBef>
                <a:spcPts val="0"/>
              </a:spcBef>
              <a:spcAft>
                <a:spcPts val="0"/>
              </a:spcAft>
              <a:buClrTx/>
              <a:buSzTx/>
              <a:buFontTx/>
              <a:buNone/>
              <a:defRPr sz="1800">
                <a:solidFill>
                  <a:srgbClr val="000000"/>
                </a:solidFill>
              </a:defRPr>
            </a:pPr>
            <a:r>
              <a:rPr kumimoji="0"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altLang="zh-CN"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4</a:t>
            </a:r>
            <a:endParaRPr kumimoji="0"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pic>
        <p:nvPicPr>
          <p:cNvPr id="11271" name="图片 2"/>
          <p:cNvPicPr>
            <a:picLocks noChangeAspect="1"/>
          </p:cNvPicPr>
          <p:nvPr/>
        </p:nvPicPr>
        <p:blipFill>
          <a:blip r:embed="rId2"/>
          <a:stretch>
            <a:fillRect/>
          </a:stretch>
        </p:blipFill>
        <p:spPr>
          <a:xfrm>
            <a:off x="7853363" y="4605146"/>
            <a:ext cx="735012" cy="361343"/>
          </a:xfrm>
          <a:prstGeom prst="rect">
            <a:avLst/>
          </a:prstGeom>
          <a:noFill/>
          <a:ln w="9525">
            <a:noFill/>
          </a:ln>
        </p:spPr>
      </p:pic>
      <p:sp>
        <p:nvSpPr>
          <p:cNvPr id="10" name="标题 9"/>
          <p:cNvSpPr>
            <a:spLocks noGrp="1"/>
          </p:cNvSpPr>
          <p:nvPr>
            <p:ph type="title"/>
          </p:nvPr>
        </p:nvSpPr>
        <p:spPr>
          <a:xfrm>
            <a:off x="838200" y="405596"/>
            <a:ext cx="1363345" cy="306267"/>
          </a:xfrm>
        </p:spPr>
        <p:txBody>
          <a:bodyPr/>
          <a:lstStyle>
            <a:lvl1pPr>
              <a:defRPr sz="1400" b="1">
                <a:solidFill>
                  <a:srgbClr val="007E27"/>
                </a:solidFill>
                <a:latin typeface="微软雅黑" panose="020B0503020204020204" charset="-122"/>
                <a:ea typeface="微软雅黑" panose="020B0503020204020204" charset="-122"/>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73662"/>
            <a:ext cx="2743200" cy="366119"/>
          </a:xfrm>
        </p:spPr>
        <p:txBody>
          <a:bodyPr/>
          <a:lstStyle/>
          <a:p>
            <a:pPr fontAlgn="base"/>
            <a:fld id="{263DB197-84B0-484E-9C0F-88358ECCB797}" type="datetimeFigureOut">
              <a:rPr lang="zh-CN" altLang="en-US" strike="noStrike" noProof="1" smtClean="0">
                <a:latin typeface="Arial" panose="020B0604020202020204"/>
                <a:ea typeface="Arial" panose="020B0604020202020204"/>
                <a:cs typeface="+mn-cs"/>
              </a:rPr>
              <a:t>2020/3/19</a:t>
            </a:fld>
            <a:endParaRPr lang="zh-CN" altLang="en-US" strike="noStrike" noProof="1"/>
          </a:p>
        </p:txBody>
      </p:sp>
      <p:sp>
        <p:nvSpPr>
          <p:cNvPr id="4" name="页脚占位符 3"/>
          <p:cNvSpPr>
            <a:spLocks noGrp="1"/>
          </p:cNvSpPr>
          <p:nvPr>
            <p:ph type="ftr" sz="quarter" idx="11"/>
          </p:nvPr>
        </p:nvSpPr>
        <p:spPr>
          <a:xfrm>
            <a:off x="4038600" y="6373662"/>
            <a:ext cx="4114800" cy="366119"/>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6373662"/>
            <a:ext cx="2743200" cy="366119"/>
          </a:xfrm>
        </p:spPr>
        <p:txBody>
          <a:bodyPr/>
          <a:lstStyle/>
          <a:p>
            <a:pPr fontAlgn="base"/>
            <a:fld id="{E077DA78-E013-4A8C-AD75-63A150561B10}" type="slidenum">
              <a:rPr lang="zh-CN" altLang="en-US" strike="noStrike" noProof="1" smtClean="0">
                <a:latin typeface="Arial" panose="020B0604020202020204"/>
                <a:ea typeface="Arial" panose="020B0604020202020204"/>
                <a:cs typeface="+mn-cs"/>
              </a:rPr>
              <a:t>‹#›</a:t>
            </a:fld>
            <a:endParaRPr lang="zh-CN" altLang="en-US" strike="noStrike" noProof="1"/>
          </a:p>
        </p:txBody>
      </p:sp>
    </p:spTree>
    <p:extLst>
      <p:ext uri="{BB962C8B-B14F-4D97-AF65-F5344CB8AC3E}">
        <p14:creationId xmlns:p14="http://schemas.microsoft.com/office/powerpoint/2010/main" val="855342459"/>
      </p:ext>
    </p:extLst>
  </p:cSld>
  <p:clrMapOvr>
    <a:masterClrMapping/>
  </p:clrMapOvr>
  <p:transition spd="med"/>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11" name="Shape 108"/>
          <p:cNvSpPr/>
          <p:nvPr/>
        </p:nvSpPr>
        <p:spPr>
          <a:xfrm>
            <a:off x="544513" y="437752"/>
            <a:ext cx="261938" cy="273794"/>
          </a:xfrm>
          <a:prstGeom prst="rect">
            <a:avLst/>
          </a:prstGeom>
          <a:solidFill>
            <a:srgbClr val="007E27">
              <a:alpha val="80000"/>
            </a:srgbClr>
          </a:solidFill>
          <a:ln w="12700">
            <a:miter lim="400000"/>
          </a:ln>
        </p:spPr>
        <p:txBody>
          <a:bodyPr lIns="0" tIns="0" rIns="0" bIns="0"/>
          <a:lstStyle>
            <a:defPPr>
              <a:defRPr lang="zh-CN"/>
            </a:defPPr>
            <a:lvl1pPr marL="0" lvl="0" indent="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1pPr>
            <a:lvl2pPr marL="0" lvl="1" indent="4572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2pPr>
            <a:lvl3pPr marL="0" lvl="2" indent="9144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3pPr>
            <a:lvl4pPr marL="0" lvl="3" indent="13716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4pPr>
            <a:lvl5pPr marL="0" lvl="4"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5pPr>
            <a:lvl6pPr marL="2286000" lvl="5"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6pPr>
            <a:lvl7pPr marL="2743200" lvl="6"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7pPr>
            <a:lvl8pPr marL="3200400" lvl="7"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8pPr>
            <a:lvl9pPr marL="3657600" lvl="8"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9pPr>
          </a:lstStyle>
          <a:p>
            <a:pPr marL="0" marR="0" lvl="0" indent="0" defTabSz="6858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Shape 112"/>
          <p:cNvSpPr/>
          <p:nvPr/>
        </p:nvSpPr>
        <p:spPr>
          <a:xfrm>
            <a:off x="579155" y="467996"/>
            <a:ext cx="191065" cy="192360"/>
          </a:xfrm>
          <a:prstGeom prst="rect">
            <a:avLst/>
          </a:prstGeom>
          <a:solidFill>
            <a:srgbClr val="007E27"/>
          </a:solidFill>
          <a:ln w="12700">
            <a:miter lim="400000"/>
          </a:ln>
        </p:spPr>
        <p:txBody>
          <a:bodyPr wrap="none" lIns="34283" tIns="34290" rIns="34283" bIns="34290">
            <a:spAutoFit/>
          </a:bodyPr>
          <a:lstStyle>
            <a:defPPr>
              <a:defRPr lang="zh-CN"/>
            </a:defPPr>
            <a:lvl1pPr marL="0" lvl="0" indent="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1pPr>
            <a:lvl2pPr marL="0" lvl="1" indent="4572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2pPr>
            <a:lvl3pPr marL="0" lvl="2" indent="9144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3pPr>
            <a:lvl4pPr marL="0" lvl="3" indent="13716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4pPr>
            <a:lvl5pPr marL="0" lvl="4"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5pPr>
            <a:lvl6pPr marL="2286000" lvl="5"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6pPr>
            <a:lvl7pPr marL="2743200" lvl="6"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7pPr>
            <a:lvl8pPr marL="3200400" lvl="7"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8pPr>
            <a:lvl9pPr marL="3657600" lvl="8"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9pPr>
          </a:lstStyle>
          <a:p>
            <a:pPr marL="0" marR="0" lvl="0" indent="0" algn="ctr" defTabSz="685800" eaLnBrk="1" fontAlgn="auto" latinLnBrk="0" hangingPunct="1">
              <a:lnSpc>
                <a:spcPct val="100000"/>
              </a:lnSpc>
              <a:spcBef>
                <a:spcPts val="0"/>
              </a:spcBef>
              <a:spcAft>
                <a:spcPts val="0"/>
              </a:spcAft>
              <a:buClrTx/>
              <a:buSzTx/>
              <a:buFontTx/>
              <a:buNone/>
              <a:defRPr sz="1800">
                <a:solidFill>
                  <a:srgbClr val="000000"/>
                </a:solidFill>
              </a:defRPr>
            </a:pPr>
            <a:r>
              <a:rPr kumimoji="0"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altLang="zh-CN"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5</a:t>
            </a:r>
            <a:endParaRPr kumimoji="0" sz="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pic>
        <p:nvPicPr>
          <p:cNvPr id="12295" name="图片 2"/>
          <p:cNvPicPr>
            <a:picLocks noChangeAspect="1"/>
          </p:cNvPicPr>
          <p:nvPr/>
        </p:nvPicPr>
        <p:blipFill>
          <a:blip r:embed="rId2"/>
          <a:stretch>
            <a:fillRect/>
          </a:stretch>
        </p:blipFill>
        <p:spPr>
          <a:xfrm>
            <a:off x="7853363" y="4605146"/>
            <a:ext cx="735012" cy="361343"/>
          </a:xfrm>
          <a:prstGeom prst="rect">
            <a:avLst/>
          </a:prstGeom>
          <a:noFill/>
          <a:ln w="9525">
            <a:noFill/>
          </a:ln>
        </p:spPr>
      </p:pic>
      <p:sp>
        <p:nvSpPr>
          <p:cNvPr id="10" name="标题 9"/>
          <p:cNvSpPr>
            <a:spLocks noGrp="1"/>
          </p:cNvSpPr>
          <p:nvPr>
            <p:ph type="title"/>
          </p:nvPr>
        </p:nvSpPr>
        <p:spPr>
          <a:xfrm>
            <a:off x="838200" y="405596"/>
            <a:ext cx="1363345" cy="306267"/>
          </a:xfrm>
        </p:spPr>
        <p:txBody>
          <a:bodyPr/>
          <a:lstStyle>
            <a:lvl1pPr>
              <a:defRPr sz="1400" b="1">
                <a:solidFill>
                  <a:srgbClr val="007E27"/>
                </a:solidFill>
                <a:latin typeface="微软雅黑" panose="020B0503020204020204" charset="-122"/>
                <a:ea typeface="微软雅黑" panose="020B0503020204020204" charset="-122"/>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73662"/>
            <a:ext cx="2743200" cy="366119"/>
          </a:xfrm>
        </p:spPr>
        <p:txBody>
          <a:bodyPr/>
          <a:lstStyle/>
          <a:p>
            <a:pPr fontAlgn="base"/>
            <a:fld id="{263DB197-84B0-484E-9C0F-88358ECCB797}" type="datetimeFigureOut">
              <a:rPr lang="zh-CN" altLang="en-US" strike="noStrike" noProof="1" smtClean="0">
                <a:latin typeface="Arial" panose="020B0604020202020204"/>
                <a:ea typeface="Arial" panose="020B0604020202020204"/>
                <a:cs typeface="+mn-cs"/>
              </a:rPr>
              <a:t>2020/3/19</a:t>
            </a:fld>
            <a:endParaRPr lang="zh-CN" altLang="en-US" strike="noStrike" noProof="1"/>
          </a:p>
        </p:txBody>
      </p:sp>
      <p:sp>
        <p:nvSpPr>
          <p:cNvPr id="4" name="页脚占位符 3"/>
          <p:cNvSpPr>
            <a:spLocks noGrp="1"/>
          </p:cNvSpPr>
          <p:nvPr>
            <p:ph type="ftr" sz="quarter" idx="11"/>
          </p:nvPr>
        </p:nvSpPr>
        <p:spPr>
          <a:xfrm>
            <a:off x="4038600" y="6373662"/>
            <a:ext cx="4114800" cy="366119"/>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610600" y="6373662"/>
            <a:ext cx="2743200" cy="366119"/>
          </a:xfrm>
        </p:spPr>
        <p:txBody>
          <a:bodyPr/>
          <a:lstStyle/>
          <a:p>
            <a:pPr fontAlgn="base"/>
            <a:fld id="{E077DA78-E013-4A8C-AD75-63A150561B10}" type="slidenum">
              <a:rPr lang="zh-CN" altLang="en-US" strike="noStrike" noProof="1" smtClean="0">
                <a:latin typeface="Arial" panose="020B0604020202020204"/>
                <a:ea typeface="Arial" panose="020B0604020202020204"/>
                <a:cs typeface="+mn-cs"/>
              </a:rPr>
              <a:t>‹#›</a:t>
            </a:fld>
            <a:endParaRPr lang="zh-CN" altLang="en-US" strike="noStrike" noProof="1"/>
          </a:p>
        </p:txBody>
      </p:sp>
    </p:spTree>
    <p:extLst>
      <p:ext uri="{BB962C8B-B14F-4D97-AF65-F5344CB8AC3E}">
        <p14:creationId xmlns:p14="http://schemas.microsoft.com/office/powerpoint/2010/main" val="2760480102"/>
      </p:ext>
    </p:extLst>
  </p:cSld>
  <p:clrMapOvr>
    <a:masterClrMapping/>
  </p:clrMapOvr>
  <p:transition spd="med"/>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6" name="Shape 108"/>
          <p:cNvSpPr/>
          <p:nvPr/>
        </p:nvSpPr>
        <p:spPr>
          <a:xfrm>
            <a:off x="327025" y="300855"/>
            <a:ext cx="725488" cy="69881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6858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4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284163" y="342243"/>
            <a:ext cx="809625" cy="437674"/>
          </a:xfrm>
          <a:prstGeom prst="rect">
            <a:avLst/>
          </a:prstGeom>
          <a:ln w="12700">
            <a:miter lim="400000"/>
          </a:ln>
        </p:spPr>
        <p:txBody>
          <a:bodyPr wrap="square" lIns="34283" tIns="34290" rIns="34283" bIns="34290">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6858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24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3</a:t>
            </a:r>
            <a:endParaRPr kumimoji="0" sz="24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8" name="文本框 7"/>
          <p:cNvSpPr txBox="1"/>
          <p:nvPr/>
        </p:nvSpPr>
        <p:spPr>
          <a:xfrm>
            <a:off x="1204913" y="342242"/>
            <a:ext cx="1146454" cy="39240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34283" tIns="34283" rIns="34283" bIns="34283" numCol="1" spcCol="28575" rtlCol="0" anchor="t">
            <a:spAutoFit/>
          </a:bodyPr>
          <a:lstStyle/>
          <a:p>
            <a:pPr marL="0" marR="0" lvl="0" indent="0" algn="l" defTabSz="685800" rtl="0" eaLnBrk="1" fontAlgn="auto" latinLnBrk="1" hangingPunct="0">
              <a:lnSpc>
                <a:spcPct val="10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endParaRPr kumimoji="0" lang="zh-CN" altLang="en-US" sz="21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9" name="直接连接符 8"/>
          <p:cNvCxnSpPr/>
          <p:nvPr/>
        </p:nvCxnSpPr>
        <p:spPr>
          <a:xfrm>
            <a:off x="1060450" y="834116"/>
            <a:ext cx="4668838"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7177" name="图片 9"/>
          <p:cNvPicPr>
            <a:picLocks noChangeAspect="1"/>
          </p:cNvPicPr>
          <p:nvPr/>
        </p:nvPicPr>
        <p:blipFill>
          <a:blip r:embed="rId2"/>
          <a:stretch>
            <a:fillRect/>
          </a:stretch>
        </p:blipFill>
        <p:spPr>
          <a:xfrm>
            <a:off x="8067675" y="4649717"/>
            <a:ext cx="736600" cy="359752"/>
          </a:xfrm>
          <a:prstGeom prst="rect">
            <a:avLst/>
          </a:prstGeom>
          <a:noFill/>
          <a:ln w="9525">
            <a:noFill/>
          </a:ln>
        </p:spPr>
      </p:pic>
      <p:sp>
        <p:nvSpPr>
          <p:cNvPr id="3" name="日期占位符 2"/>
          <p:cNvSpPr>
            <a:spLocks noGrp="1"/>
          </p:cNvSpPr>
          <p:nvPr>
            <p:ph type="dt" sz="half" idx="10"/>
          </p:nvPr>
        </p:nvSpPr>
        <p:spPr>
          <a:xfrm>
            <a:off x="838200" y="6373662"/>
            <a:ext cx="2743200" cy="366119"/>
          </a:xfrm>
        </p:spPr>
        <p:txBody>
          <a:bodyPr/>
          <a:lstStyle/>
          <a:p>
            <a:pPr fontAlgn="auto"/>
            <a:fld id="{263DB197-84B0-484E-9C0F-88358ECCB797}" type="datetimeFigureOut">
              <a:rPr lang="zh-CN" altLang="en-US" strike="noStrike" noProof="1" smtClean="0">
                <a:latin typeface="Arial" panose="020B0604020202020204"/>
                <a:ea typeface="Arial" panose="020B0604020202020204"/>
                <a:cs typeface="Arial" panose="020B0604020202020204"/>
              </a:rPr>
              <a:t>2020/3/19</a:t>
            </a:fld>
            <a:endParaRPr lang="zh-CN" altLang="en-US" strike="noStrike" noProof="1"/>
          </a:p>
        </p:txBody>
      </p:sp>
      <p:sp>
        <p:nvSpPr>
          <p:cNvPr id="4" name="页脚占位符 3"/>
          <p:cNvSpPr>
            <a:spLocks noGrp="1"/>
          </p:cNvSpPr>
          <p:nvPr>
            <p:ph type="ftr" sz="quarter" idx="11"/>
          </p:nvPr>
        </p:nvSpPr>
        <p:spPr>
          <a:xfrm>
            <a:off x="4038600" y="6373662"/>
            <a:ext cx="4114800" cy="366119"/>
          </a:xfrm>
        </p:spPr>
        <p:txBody>
          <a:bodyPr/>
          <a:lstStyle/>
          <a:p>
            <a:pPr fontAlgn="auto"/>
            <a:endParaRPr lang="zh-CN" altLang="en-US" strike="noStrike" noProof="1"/>
          </a:p>
        </p:txBody>
      </p:sp>
      <p:sp>
        <p:nvSpPr>
          <p:cNvPr id="5" name="灯片编号占位符 4"/>
          <p:cNvSpPr>
            <a:spLocks noGrp="1"/>
          </p:cNvSpPr>
          <p:nvPr>
            <p:ph type="sldNum" sz="quarter" idx="12"/>
          </p:nvPr>
        </p:nvSpPr>
        <p:spPr>
          <a:xfrm>
            <a:off x="8610600" y="6373662"/>
            <a:ext cx="2743200" cy="366119"/>
          </a:xfrm>
        </p:spPr>
        <p:txBody>
          <a:bodyPr/>
          <a:lstStyle/>
          <a:p>
            <a:pPr fontAlgn="auto"/>
            <a:fld id="{E077DA78-E013-4A8C-AD75-63A150561B10}" type="slidenum">
              <a:rPr lang="zh-CN" altLang="en-US" strike="noStrike" noProof="1" smtClean="0">
                <a:latin typeface="Arial" panose="020B0604020202020204"/>
                <a:ea typeface="Arial" panose="020B0604020202020204"/>
                <a:cs typeface="Arial" panose="020B0604020202020204"/>
              </a:rPr>
              <a:t>‹#›</a:t>
            </a:fld>
            <a:endParaRPr lang="zh-CN" altLang="en-US" strike="noStrike" noProof="1"/>
          </a:p>
        </p:txBody>
      </p:sp>
    </p:spTree>
    <p:extLst>
      <p:ext uri="{BB962C8B-B14F-4D97-AF65-F5344CB8AC3E}">
        <p14:creationId xmlns:p14="http://schemas.microsoft.com/office/powerpoint/2010/main" val="4183270384"/>
      </p:ext>
    </p:extLst>
  </p:cSld>
  <p:clrMapOvr>
    <a:masterClrMapping/>
  </p:clrMapOvr>
  <p:transition spd="med"/>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2020/3/19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6.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2748" y="1939184"/>
            <a:ext cx="1829733" cy="46280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bg1"/>
                </a:solidFill>
                <a:latin typeface="微软雅黑" panose="020B0503020204020204" charset="-122"/>
                <a:ea typeface="微软雅黑" panose="020B0503020204020204" charset="-122"/>
              </a:rPr>
              <a:t>中</a:t>
            </a:r>
            <a:r>
              <a:rPr lang="zh-CN" altLang="en-US" sz="2400" b="1" dirty="0">
                <a:solidFill>
                  <a:schemeClr val="bg1"/>
                </a:solidFill>
                <a:latin typeface="微软雅黑" panose="020B0503020204020204" charset="-122"/>
                <a:ea typeface="微软雅黑" panose="020B0503020204020204" charset="-122"/>
              </a:rPr>
              <a:t>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4860032" y="1436482"/>
            <a:ext cx="3063240" cy="502702"/>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aseline="-25000" dirty="0" smtClean="0">
                <a:solidFill>
                  <a:schemeClr val="tx1"/>
                </a:solidFill>
                <a:latin typeface="楷体" pitchFamily="49" charset="-122"/>
                <a:ea typeface="楷体" pitchFamily="49" charset="-122"/>
              </a:rPr>
              <a:t>第</a:t>
            </a:r>
            <a:r>
              <a:rPr lang="zh-CN" altLang="en-US" sz="4000" baseline="-25000" dirty="0" smtClean="0">
                <a:solidFill>
                  <a:schemeClr val="tx1"/>
                </a:solidFill>
                <a:latin typeface="楷体" pitchFamily="49" charset="-122"/>
                <a:ea typeface="楷体" pitchFamily="49" charset="-122"/>
              </a:rPr>
              <a:t>二十</a:t>
            </a:r>
            <a:r>
              <a:rPr lang="zh-CN" altLang="en-US" sz="4000" baseline="-25000" dirty="0" smtClean="0">
                <a:solidFill>
                  <a:schemeClr val="tx1"/>
                </a:solidFill>
                <a:latin typeface="楷体" pitchFamily="49" charset="-122"/>
                <a:ea typeface="楷体" pitchFamily="49" charset="-122"/>
              </a:rPr>
              <a:t>章  第三节</a:t>
            </a:r>
            <a:endParaRPr lang="zh-CN" sz="4000" baseline="-25000" dirty="0">
              <a:solidFill>
                <a:schemeClr val="tx1"/>
              </a:solidFill>
              <a:latin typeface="楷体" pitchFamily="49" charset="-122"/>
              <a:ea typeface="楷体" pitchFamily="49" charset="-122"/>
            </a:endParaRPr>
          </a:p>
        </p:txBody>
      </p:sp>
      <p:sp>
        <p:nvSpPr>
          <p:cNvPr id="4" name="矩形 3"/>
          <p:cNvSpPr/>
          <p:nvPr/>
        </p:nvSpPr>
        <p:spPr>
          <a:xfrm>
            <a:off x="217314" y="204344"/>
            <a:ext cx="1530566" cy="308537"/>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同步精品课堂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915566"/>
            <a:ext cx="3312368" cy="3312368"/>
          </a:xfrm>
          <a:prstGeom prst="rect">
            <a:avLst/>
          </a:prstGeom>
        </p:spPr>
      </p:pic>
      <p:sp>
        <p:nvSpPr>
          <p:cNvPr id="7" name="Shape 40"/>
          <p:cNvSpPr/>
          <p:nvPr/>
        </p:nvSpPr>
        <p:spPr>
          <a:xfrm>
            <a:off x="4283968" y="2408565"/>
            <a:ext cx="3955961" cy="623248"/>
          </a:xfrm>
          <a:prstGeom prst="rect">
            <a:avLst/>
          </a:prstGeom>
          <a:noFill/>
          <a:ln w="12700">
            <a:noFill/>
          </a:ln>
        </p:spPr>
        <p:txBody>
          <a:bodyPr wrap="square" lIns="34289" tIns="34290" rIns="34289" bIns="34290" anchor="t" anchorCtr="0">
            <a:spAutoFit/>
          </a:bodyPr>
          <a:lstStyle/>
          <a:p>
            <a:r>
              <a:rPr lang="zh-CN" altLang="en-US" sz="5400" b="1" baseline="-25000" dirty="0">
                <a:solidFill>
                  <a:srgbClr val="FF0000"/>
                </a:solidFill>
                <a:latin typeface="华文楷体" panose="02010600040101010101" pitchFamily="2" charset="-122"/>
                <a:ea typeface="华文楷体" panose="02010600040101010101" pitchFamily="2" charset="-122"/>
                <a:sym typeface="微软雅黑" panose="020B0503020204020204" charset="-122"/>
              </a:rPr>
              <a:t> </a:t>
            </a:r>
          </a:p>
        </p:txBody>
      </p:sp>
      <p:sp>
        <p:nvSpPr>
          <p:cNvPr id="9" name="Shape 40"/>
          <p:cNvSpPr/>
          <p:nvPr/>
        </p:nvSpPr>
        <p:spPr>
          <a:xfrm>
            <a:off x="4355977" y="2571750"/>
            <a:ext cx="4392488" cy="684803"/>
          </a:xfrm>
          <a:prstGeom prst="rect">
            <a:avLst/>
          </a:prstGeom>
          <a:noFill/>
          <a:ln w="12700">
            <a:noFill/>
          </a:ln>
        </p:spPr>
        <p:txBody>
          <a:bodyPr wrap="square" lIns="34289" tIns="34290" rIns="34289" bIns="34290" anchor="t" anchorCtr="0">
            <a:spAutoFit/>
          </a:bodyPr>
          <a:lstStyle/>
          <a:p>
            <a:r>
              <a:rPr lang="zh-CN" altLang="en-US" sz="6000" baseline="-25000" dirty="0">
                <a:solidFill>
                  <a:srgbClr val="FF0000"/>
                </a:solidFill>
                <a:latin typeface="华文楷体" panose="02010600040101010101" pitchFamily="2" charset="-122"/>
                <a:ea typeface="华文楷体" panose="02010600040101010101" pitchFamily="2" charset="-122"/>
                <a:sym typeface="微软雅黑" panose="020B0503020204020204" charset="-122"/>
              </a:rPr>
              <a:t> 材料的开发和利用</a:t>
            </a:r>
          </a:p>
        </p:txBody>
      </p:sp>
    </p:spTree>
    <p:extLst>
      <p:ext uri="{BB962C8B-B14F-4D97-AF65-F5344CB8AC3E}">
        <p14:creationId xmlns:p14="http://schemas.microsoft.com/office/powerpoint/2010/main" val="3159837596"/>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材料的导电性</a:t>
            </a:r>
          </a:p>
        </p:txBody>
      </p:sp>
      <p:sp>
        <p:nvSpPr>
          <p:cNvPr id="20" name="矩形 19"/>
          <p:cNvSpPr/>
          <p:nvPr/>
        </p:nvSpPr>
        <p:spPr>
          <a:xfrm>
            <a:off x="1925241" y="1044179"/>
            <a:ext cx="3337560" cy="552926"/>
          </a:xfrm>
          <a:prstGeom prst="rect">
            <a:avLst/>
          </a:prstGeom>
        </p:spPr>
        <p:txBody>
          <a:bodyPr wrap="none" lIns="68580" tIns="34290" rIns="68580" bIns="34290">
            <a:spAutoFit/>
          </a:bodyPr>
          <a:lstStyle/>
          <a:p>
            <a:pPr defTabSz="342900" fontAlgn="base">
              <a:lnSpc>
                <a:spcPct val="150000"/>
              </a:lnSpc>
              <a:spcBef>
                <a:spcPct val="0"/>
              </a:spcBef>
              <a:spcAft>
                <a:spcPct val="0"/>
              </a:spcAft>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探究</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：光敏电阻的独特功能</a:t>
            </a:r>
            <a:endParaRPr lang="zh-CN" altLang="en-US" sz="2100" dirty="0">
              <a:latin typeface="Times New Roman" panose="02020603050405020304" pitchFamily="18" charset="0"/>
              <a:ea typeface="微软雅黑" panose="020B0503020204020204" charset="-122"/>
              <a:cs typeface="Times New Roman" panose="02020603050405020304" pitchFamily="18" charset="0"/>
            </a:endParaRPr>
          </a:p>
        </p:txBody>
      </p:sp>
      <p:graphicFrame>
        <p:nvGraphicFramePr>
          <p:cNvPr id="21" name="Group 2"/>
          <p:cNvGraphicFramePr>
            <a:graphicFrameLocks noGrp="1"/>
          </p:cNvGraphicFramePr>
          <p:nvPr/>
        </p:nvGraphicFramePr>
        <p:xfrm>
          <a:off x="1925241" y="1631156"/>
          <a:ext cx="5346859" cy="2514600"/>
        </p:xfrm>
        <a:graphic>
          <a:graphicData uri="http://schemas.openxmlformats.org/drawingml/2006/table">
            <a:tbl>
              <a:tblPr/>
              <a:tblGrid>
                <a:gridCol w="345281"/>
                <a:gridCol w="2630329"/>
                <a:gridCol w="819626"/>
                <a:gridCol w="611029"/>
                <a:gridCol w="940594"/>
              </a:tblGrid>
              <a:tr h="32385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1500" b="1" i="0" u="none" strike="noStrike" cap="none" normalizeH="0" baseline="0" dirty="0" smtClean="0">
                        <a:ln>
                          <a:noFill/>
                        </a:ln>
                        <a:solidFill>
                          <a:srgbClr val="990033"/>
                        </a:solidFill>
                        <a:effectLst/>
                        <a:latin typeface="Times New Roman" panose="02020603050405020304" pitchFamily="18" charset="0"/>
                        <a:ea typeface="+mn-ea"/>
                        <a:cs typeface="Times New Roman" panose="02020603050405020304" pitchFamily="18" charset="0"/>
                      </a:endParaRPr>
                    </a:p>
                  </a:txBody>
                  <a:tcPr marL="68580" marR="68580" marT="34290" marB="34290"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       </a:t>
                      </a:r>
                      <a:r>
                        <a:rPr kumimoji="0" lang="zh-CN" alt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实物图</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操作</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现象</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  </a:t>
                      </a:r>
                      <a:r>
                        <a:rPr kumimoji="0" lang="zh-CN" alt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结论</a:t>
                      </a:r>
                    </a:p>
                  </a:txBody>
                  <a:tcPr marL="68580" marR="68580" marT="34290" marB="34290"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1026319">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sz="1500" b="1" i="0" u="none" strike="noStrike" cap="none" normalizeH="0" baseline="0" dirty="0" smtClean="0">
                        <a:ln>
                          <a:noFill/>
                        </a:ln>
                        <a:solidFill>
                          <a:srgbClr val="990033"/>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sz="1500" b="1" i="0" u="none" strike="noStrike" cap="none" normalizeH="0" baseline="0" dirty="0" smtClean="0">
                        <a:ln>
                          <a:noFill/>
                        </a:ln>
                        <a:solidFill>
                          <a:srgbClr val="990033"/>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sz="1500" b="1" i="0" u="none" strike="noStrike" cap="none" normalizeH="0" baseline="0" dirty="0" smtClean="0">
                        <a:ln>
                          <a:noFill/>
                        </a:ln>
                        <a:solidFill>
                          <a:srgbClr val="990033"/>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光敏电阻</a:t>
                      </a:r>
                    </a:p>
                  </a:txBody>
                  <a:tcPr marL="68580" marR="68580" marT="34290" marB="34290"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1</a:t>
                      </a:r>
                      <a:r>
                        <a:rPr kumimoji="0" lang="en-US" altLang="zh-CN"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a:t>
                      </a:r>
                      <a:r>
                        <a:rPr kumimoji="0" lang="zh-CN" alt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光敏电阻接入电路</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r>
                        <a:rPr lang="zh-CN" altLang="en-US" sz="1500" b="1" dirty="0" smtClean="0">
                          <a:solidFill>
                            <a:srgbClr val="FF0000"/>
                          </a:solidFill>
                          <a:latin typeface="Times New Roman" panose="02020603050405020304" pitchFamily="18" charset="0"/>
                          <a:ea typeface="+mn-ea"/>
                          <a:cs typeface="Times New Roman" panose="02020603050405020304" pitchFamily="18" charset="0"/>
                        </a:rPr>
                        <a:t>二极</a:t>
                      </a:r>
                    </a:p>
                    <a:p>
                      <a:r>
                        <a:rPr lang="zh-CN" altLang="en-US" sz="1500" b="1" dirty="0" smtClean="0">
                          <a:solidFill>
                            <a:srgbClr val="FF0000"/>
                          </a:solidFill>
                          <a:latin typeface="Times New Roman" panose="02020603050405020304" pitchFamily="18" charset="0"/>
                          <a:ea typeface="+mn-ea"/>
                          <a:cs typeface="Times New Roman" panose="02020603050405020304" pitchFamily="18" charset="0"/>
                        </a:rPr>
                        <a:t>管发</a:t>
                      </a:r>
                    </a:p>
                    <a:p>
                      <a:r>
                        <a:rPr lang="zh-CN" altLang="en-US" sz="1500" b="1" dirty="0" smtClean="0">
                          <a:solidFill>
                            <a:srgbClr val="FF0000"/>
                          </a:solidFill>
                          <a:latin typeface="Times New Roman" panose="02020603050405020304" pitchFamily="18" charset="0"/>
                          <a:ea typeface="+mn-ea"/>
                          <a:cs typeface="Times New Roman" panose="02020603050405020304" pitchFamily="18" charset="0"/>
                        </a:rPr>
                        <a:t>光</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rowSpan="2">
                  <a:txBody>
                    <a:bodyPr/>
                    <a:lstStyle/>
                    <a:p>
                      <a:pPr>
                        <a:spcBef>
                          <a:spcPct val="20000"/>
                        </a:spcBef>
                        <a:buClr>
                          <a:schemeClr val="folHlink"/>
                        </a:buClr>
                        <a:buSzPct val="60000"/>
                        <a:buFont typeface="Wingdings" panose="05000000000000000000" pitchFamily="2" charset="2"/>
                        <a:buNone/>
                      </a:pPr>
                      <a:r>
                        <a:rPr lang="zh-CN" altLang="en-US" sz="1500" b="1" dirty="0" smtClean="0">
                          <a:solidFill>
                            <a:srgbClr val="FF0000"/>
                          </a:solidFill>
                          <a:latin typeface="Times New Roman" panose="02020603050405020304" pitchFamily="18" charset="0"/>
                          <a:ea typeface="+mn-ea"/>
                          <a:cs typeface="Times New Roman" panose="02020603050405020304" pitchFamily="18" charset="0"/>
                        </a:rPr>
                        <a:t>光敏电阻的阻值随光照强度而改变</a:t>
                      </a:r>
                      <a:endParaRPr lang="en-US" altLang="zh-CN" sz="1500" dirty="0">
                        <a:solidFill>
                          <a:srgbClr val="FF0000"/>
                        </a:solidFill>
                        <a:latin typeface="Times New Roman" panose="02020603050405020304" pitchFamily="18" charset="0"/>
                        <a:ea typeface="+mn-ea"/>
                        <a:cs typeface="Times New Roman" panose="02020603050405020304" pitchFamily="18" charset="0"/>
                      </a:endParaRPr>
                    </a:p>
                  </a:txBody>
                  <a:tcPr marL="68580" marR="68580" marT="34290" marB="34290"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r>
              <a:tr h="1164431">
                <a:tc vMerge="1">
                  <a:txBody>
                    <a:bodyPr/>
                    <a:lstStyle/>
                    <a:p>
                      <a:endParaRPr lang="zh-CN"/>
                    </a:p>
                  </a:txBody>
                  <a:tcPr/>
                </a:tc>
                <a:tc vMerge="1">
                  <a:txBody>
                    <a:bodyPr/>
                    <a:lstStyle/>
                    <a:p>
                      <a:endParaRPr lang="zh-CN"/>
                    </a:p>
                  </a:txBody>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2</a:t>
                      </a:r>
                      <a:r>
                        <a:rPr kumimoji="0" lang="en-US" altLang="zh-CN"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a:t>
                      </a:r>
                      <a:r>
                        <a:rPr kumimoji="0" lang="zh-CN" alt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再用手指捏住光敏电阻</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p>
                      <a:pPr>
                        <a:spcBef>
                          <a:spcPct val="20000"/>
                        </a:spcBef>
                        <a:buClr>
                          <a:schemeClr val="folHlink"/>
                        </a:buClr>
                        <a:buSzPct val="60000"/>
                        <a:buFont typeface="Wingdings" panose="05000000000000000000" pitchFamily="2" charset="2"/>
                        <a:buNone/>
                      </a:pPr>
                      <a:r>
                        <a:rPr lang="zh-CN" altLang="en-US" sz="1500" b="1" dirty="0" smtClean="0">
                          <a:solidFill>
                            <a:srgbClr val="FF0000"/>
                          </a:solidFill>
                          <a:latin typeface="Times New Roman" panose="02020603050405020304" pitchFamily="18" charset="0"/>
                          <a:ea typeface="+mn-ea"/>
                          <a:cs typeface="Times New Roman" panose="02020603050405020304" pitchFamily="18" charset="0"/>
                        </a:rPr>
                        <a:t>二极</a:t>
                      </a:r>
                    </a:p>
                    <a:p>
                      <a:pPr>
                        <a:spcBef>
                          <a:spcPct val="20000"/>
                        </a:spcBef>
                        <a:buClr>
                          <a:schemeClr val="folHlink"/>
                        </a:buClr>
                        <a:buSzPct val="60000"/>
                        <a:buFont typeface="Wingdings" panose="05000000000000000000" pitchFamily="2" charset="2"/>
                        <a:buNone/>
                      </a:pPr>
                      <a:r>
                        <a:rPr lang="zh-CN" altLang="en-US" sz="1500" b="1" dirty="0" smtClean="0">
                          <a:solidFill>
                            <a:srgbClr val="FF0000"/>
                          </a:solidFill>
                          <a:latin typeface="Times New Roman" panose="02020603050405020304" pitchFamily="18" charset="0"/>
                          <a:ea typeface="+mn-ea"/>
                          <a:cs typeface="Times New Roman" panose="02020603050405020304" pitchFamily="18" charset="0"/>
                        </a:rPr>
                        <a:t>管变</a:t>
                      </a:r>
                    </a:p>
                    <a:p>
                      <a:pPr>
                        <a:spcBef>
                          <a:spcPct val="20000"/>
                        </a:spcBef>
                        <a:buClr>
                          <a:schemeClr val="folHlink"/>
                        </a:buClr>
                        <a:buSzPct val="60000"/>
                        <a:buFont typeface="Wingdings" panose="05000000000000000000" pitchFamily="2" charset="2"/>
                        <a:buNone/>
                      </a:pPr>
                      <a:r>
                        <a:rPr lang="zh-CN" altLang="en-US" sz="1500" b="1" dirty="0" smtClean="0">
                          <a:solidFill>
                            <a:srgbClr val="FF0000"/>
                          </a:solidFill>
                          <a:latin typeface="Times New Roman" panose="02020603050405020304" pitchFamily="18" charset="0"/>
                          <a:ea typeface="+mn-ea"/>
                          <a:cs typeface="Times New Roman" panose="02020603050405020304" pitchFamily="18" charset="0"/>
                        </a:rPr>
                        <a:t>暗</a:t>
                      </a:r>
                      <a:endParaRPr lang="zh-CN" altLang="en-US" sz="1500" b="1" dirty="0">
                        <a:solidFill>
                          <a:srgbClr val="FF0000"/>
                        </a:solidFill>
                        <a:latin typeface="Times New Roman" panose="02020603050405020304" pitchFamily="18" charset="0"/>
                        <a:ea typeface="+mn-ea"/>
                        <a:cs typeface="Times New Roman" panose="02020603050405020304" pitchFamily="18" charset="0"/>
                      </a:endParaRP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vMerge="1">
                  <a:txBody>
                    <a:bodyPr/>
                    <a:lstStyle/>
                    <a:p>
                      <a:endParaRPr lang="zh-CN"/>
                    </a:p>
                  </a:txBody>
                  <a:tcPr/>
                </a:tc>
              </a:tr>
            </a:tbl>
          </a:graphicData>
        </a:graphic>
      </p:graphicFrame>
      <p:pic>
        <p:nvPicPr>
          <p:cNvPr id="22" name="Picture 58" descr="3"/>
          <p:cNvPicPr>
            <a:picLocks noChangeAspect="1"/>
          </p:cNvPicPr>
          <p:nvPr/>
        </p:nvPicPr>
        <p:blipFill>
          <a:blip r:embed="rId2">
            <a:lum bright="22000" contrast="24000"/>
          </a:blip>
          <a:stretch>
            <a:fillRect/>
          </a:stretch>
        </p:blipFill>
        <p:spPr>
          <a:xfrm>
            <a:off x="2412207" y="2008585"/>
            <a:ext cx="2213372" cy="2052638"/>
          </a:xfrm>
          <a:prstGeom prst="rect">
            <a:avLst/>
          </a:prstGeom>
          <a:noFill/>
          <a:ln w="9525">
            <a:noFill/>
          </a:ln>
        </p:spPr>
      </p:pic>
    </p:spTree>
    <p:extLst>
      <p:ext uri="{BB962C8B-B14F-4D97-AF65-F5344CB8AC3E}">
        <p14:creationId xmlns:p14="http://schemas.microsoft.com/office/powerpoint/2010/main" val="12853600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linds(horizontal)">
                                      <p:cBhvr>
                                        <p:cTn id="1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材料的导电性</a:t>
            </a:r>
          </a:p>
        </p:txBody>
      </p:sp>
      <p:sp>
        <p:nvSpPr>
          <p:cNvPr id="23" name="矩形 22"/>
          <p:cNvSpPr/>
          <p:nvPr/>
        </p:nvSpPr>
        <p:spPr>
          <a:xfrm>
            <a:off x="2805351" y="615316"/>
            <a:ext cx="3337560" cy="552926"/>
          </a:xfrm>
          <a:prstGeom prst="rect">
            <a:avLst/>
          </a:prstGeom>
        </p:spPr>
        <p:txBody>
          <a:bodyPr wrap="none" lIns="68580" tIns="34290" rIns="68580" bIns="34290">
            <a:spAutoFit/>
          </a:bodyPr>
          <a:lstStyle/>
          <a:p>
            <a:pPr defTabSz="342900" fontAlgn="base">
              <a:lnSpc>
                <a:spcPct val="150000"/>
              </a:lnSpc>
              <a:spcBef>
                <a:spcPct val="0"/>
              </a:spcBef>
              <a:spcAft>
                <a:spcPct val="0"/>
              </a:spcAft>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探究</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：热敏电阻的独特功能</a:t>
            </a:r>
            <a:endParaRPr lang="zh-CN" altLang="en-US" sz="2100" dirty="0">
              <a:latin typeface="Times New Roman" panose="02020603050405020304" pitchFamily="18" charset="0"/>
              <a:ea typeface="微软雅黑" panose="020B0503020204020204" charset="-122"/>
              <a:cs typeface="Times New Roman" panose="02020603050405020304" pitchFamily="18" charset="0"/>
            </a:endParaRPr>
          </a:p>
        </p:txBody>
      </p:sp>
      <p:graphicFrame>
        <p:nvGraphicFramePr>
          <p:cNvPr id="13324" name="表格 13323"/>
          <p:cNvGraphicFramePr/>
          <p:nvPr/>
        </p:nvGraphicFramePr>
        <p:xfrm>
          <a:off x="1818085" y="1168004"/>
          <a:ext cx="5508785" cy="3331369"/>
        </p:xfrm>
        <a:graphic>
          <a:graphicData uri="http://schemas.openxmlformats.org/drawingml/2006/table">
            <a:tbl>
              <a:tblPr/>
              <a:tblGrid>
                <a:gridCol w="311944"/>
                <a:gridCol w="2666524"/>
                <a:gridCol w="909638"/>
                <a:gridCol w="723900"/>
                <a:gridCol w="896779"/>
              </a:tblGrid>
              <a:tr h="323850">
                <a:tc>
                  <a:txBody>
                    <a:bodyPr/>
                    <a:lstStyle/>
                    <a:p>
                      <a:pPr lvl="0" defTabSz="914400" eaLnBrk="1" hangingPunct="1">
                        <a:spcBef>
                          <a:spcPct val="20000"/>
                        </a:spcBef>
                        <a:buClr>
                          <a:schemeClr val="folHlink"/>
                        </a:buClr>
                        <a:buSzPct val="60000"/>
                        <a:buFont typeface="Wingdings" panose="05000000000000000000" pitchFamily="2" charset="2"/>
                        <a:buNone/>
                      </a:pPr>
                      <a:endParaRPr lang="zh-CN" altLang="zh-CN" sz="1500" b="1" dirty="0">
                        <a:solidFill>
                          <a:srgbClr val="990033"/>
                        </a:solidFill>
                        <a:latin typeface="Times New Roman" panose="02020603050405020304" pitchFamily="18" charset="0"/>
                        <a:ea typeface="Times New Roman" panose="02020603050405020304" pitchFamily="18" charset="0"/>
                      </a:endParaRPr>
                    </a:p>
                  </a:txBody>
                  <a:tcPr marL="68580" marR="68580" marT="34290" marB="34290">
                    <a:lnL w="28575"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p>
                      <a:pPr lvl="0" defTabSz="914400" eaLnBrk="1" hangingPunct="1">
                        <a:spcBef>
                          <a:spcPct val="20000"/>
                        </a:spcBef>
                        <a:buClr>
                          <a:schemeClr val="folHlink"/>
                        </a:buClr>
                        <a:buSzPct val="60000"/>
                        <a:buFont typeface="Wingdings" panose="05000000000000000000" pitchFamily="2" charset="2"/>
                        <a:buNone/>
                      </a:pPr>
                      <a:r>
                        <a:rPr lang="en-US" altLang="zh-CN" sz="1500" b="1" dirty="0">
                          <a:latin typeface="Times New Roman" panose="02020603050405020304" pitchFamily="18" charset="0"/>
                          <a:cs typeface="Times New Roman" panose="02020603050405020304" pitchFamily="18" charset="0"/>
                        </a:rPr>
                        <a:t>                </a:t>
                      </a:r>
                      <a:r>
                        <a:rPr lang="zh-CN" altLang="en-US" sz="1500" b="1" dirty="0">
                          <a:latin typeface="Times New Roman" panose="02020603050405020304" pitchFamily="18" charset="0"/>
                          <a:cs typeface="Times New Roman" panose="02020603050405020304" pitchFamily="18" charset="0"/>
                        </a:rPr>
                        <a:t>实物图</a:t>
                      </a:r>
                      <a:endParaRPr lang="zh-CN" altLang="en-US" sz="1500" b="1" dirty="0">
                        <a:latin typeface="Times New Roman" panose="02020603050405020304" pitchFamily="18" charset="0"/>
                        <a:ea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p>
                      <a:pPr lvl="0" defTabSz="914400" eaLnBrk="1" hangingPunct="1">
                        <a:spcBef>
                          <a:spcPct val="20000"/>
                        </a:spcBef>
                        <a:buClr>
                          <a:schemeClr val="folHlink"/>
                        </a:buClr>
                        <a:buSzPct val="60000"/>
                        <a:buFont typeface="Wingdings" panose="05000000000000000000" pitchFamily="2" charset="2"/>
                        <a:buNone/>
                      </a:pPr>
                      <a:r>
                        <a:rPr lang="zh-CN" altLang="en-US" sz="1500" b="1" dirty="0">
                          <a:latin typeface="Times New Roman" panose="02020603050405020304" pitchFamily="18" charset="0"/>
                          <a:cs typeface="Times New Roman" panose="02020603050405020304" pitchFamily="18" charset="0"/>
                        </a:rPr>
                        <a:t>操作</a:t>
                      </a:r>
                      <a:endParaRPr lang="zh-CN" altLang="en-US" sz="1500" b="1" dirty="0">
                        <a:latin typeface="Times New Roman" panose="02020603050405020304" pitchFamily="18" charset="0"/>
                        <a:ea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p>
                      <a:pPr lvl="0" defTabSz="914400" eaLnBrk="1" hangingPunct="1">
                        <a:spcBef>
                          <a:spcPct val="20000"/>
                        </a:spcBef>
                        <a:buClr>
                          <a:schemeClr val="folHlink"/>
                        </a:buClr>
                        <a:buSzPct val="60000"/>
                        <a:buFont typeface="Wingdings" panose="05000000000000000000" pitchFamily="2" charset="2"/>
                        <a:buNone/>
                      </a:pPr>
                      <a:r>
                        <a:rPr lang="zh-CN" altLang="en-US" sz="1500" b="1" dirty="0">
                          <a:latin typeface="Times New Roman" panose="02020603050405020304" pitchFamily="18" charset="0"/>
                          <a:cs typeface="Times New Roman" panose="02020603050405020304" pitchFamily="18" charset="0"/>
                        </a:rPr>
                        <a:t>现象</a:t>
                      </a:r>
                      <a:endParaRPr lang="zh-CN" altLang="en-US" sz="1500" b="1" dirty="0">
                        <a:latin typeface="Times New Roman" panose="02020603050405020304" pitchFamily="18" charset="0"/>
                        <a:ea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p>
                      <a:pPr lvl="0" defTabSz="914400" eaLnBrk="1" hangingPunct="1">
                        <a:spcBef>
                          <a:spcPct val="20000"/>
                        </a:spcBef>
                        <a:buClr>
                          <a:schemeClr val="folHlink"/>
                        </a:buClr>
                        <a:buSzPct val="60000"/>
                        <a:buFont typeface="Wingdings" panose="05000000000000000000" pitchFamily="2" charset="2"/>
                        <a:buNone/>
                      </a:pPr>
                      <a:r>
                        <a:rPr lang="en-US" altLang="zh-CN" sz="1500" b="1" dirty="0">
                          <a:latin typeface="Times New Roman" panose="02020603050405020304" pitchFamily="18" charset="0"/>
                          <a:cs typeface="Times New Roman" panose="02020603050405020304" pitchFamily="18" charset="0"/>
                        </a:rPr>
                        <a:t> </a:t>
                      </a:r>
                      <a:r>
                        <a:rPr lang="zh-CN" altLang="en-US" sz="1500" b="1" dirty="0">
                          <a:latin typeface="Times New Roman" panose="02020603050405020304" pitchFamily="18" charset="0"/>
                          <a:cs typeface="Times New Roman" panose="02020603050405020304" pitchFamily="18" charset="0"/>
                        </a:rPr>
                        <a:t>结论</a:t>
                      </a:r>
                      <a:endParaRPr lang="zh-CN" altLang="en-US" sz="1500" b="1" dirty="0">
                        <a:latin typeface="Times New Roman" panose="02020603050405020304" pitchFamily="18" charset="0"/>
                        <a:ea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28575"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r>
              <a:tr h="1446610">
                <a:tc rowSpan="2">
                  <a:txBody>
                    <a:bodyPr/>
                    <a:lstStyle/>
                    <a:p>
                      <a:pPr lvl="0" defTabSz="914400" eaLnBrk="1" hangingPunct="1">
                        <a:spcBef>
                          <a:spcPct val="20000"/>
                        </a:spcBef>
                        <a:buClr>
                          <a:schemeClr val="folHlink"/>
                        </a:buClr>
                        <a:buSzPct val="60000"/>
                        <a:buFont typeface="Wingdings" panose="05000000000000000000" pitchFamily="2" charset="2"/>
                        <a:buNone/>
                      </a:pPr>
                      <a:endParaRPr lang="en-US" altLang="zh-CN" sz="1500" b="1" dirty="0">
                        <a:solidFill>
                          <a:srgbClr val="990033"/>
                        </a:solidFill>
                        <a:latin typeface="Times New Roman" panose="02020603050405020304" pitchFamily="18" charset="0"/>
                        <a:cs typeface="Times New Roman" panose="02020603050405020304" pitchFamily="18" charset="0"/>
                      </a:endParaRPr>
                    </a:p>
                    <a:p>
                      <a:pPr lvl="0" defTabSz="914400" eaLnBrk="1" hangingPunct="1">
                        <a:spcBef>
                          <a:spcPct val="20000"/>
                        </a:spcBef>
                        <a:buClr>
                          <a:schemeClr val="folHlink"/>
                        </a:buClr>
                        <a:buSzPct val="60000"/>
                        <a:buFont typeface="Wingdings" panose="05000000000000000000" pitchFamily="2" charset="2"/>
                        <a:buNone/>
                      </a:pPr>
                      <a:endParaRPr lang="en-US" altLang="zh-CN" sz="1500" b="1" dirty="0">
                        <a:solidFill>
                          <a:srgbClr val="990033"/>
                        </a:solidFill>
                        <a:latin typeface="Times New Roman" panose="02020603050405020304" pitchFamily="18" charset="0"/>
                        <a:cs typeface="Times New Roman" panose="02020603050405020304" pitchFamily="18" charset="0"/>
                      </a:endParaRPr>
                    </a:p>
                    <a:p>
                      <a:pPr lvl="0" defTabSz="914400" eaLnBrk="1" hangingPunct="1">
                        <a:spcBef>
                          <a:spcPct val="20000"/>
                        </a:spcBef>
                        <a:buClr>
                          <a:schemeClr val="folHlink"/>
                        </a:buClr>
                        <a:buSzPct val="60000"/>
                        <a:buFont typeface="Wingdings" panose="05000000000000000000" pitchFamily="2" charset="2"/>
                        <a:buNone/>
                      </a:pPr>
                      <a:endParaRPr lang="en-US" altLang="zh-CN" sz="1500" b="1" dirty="0">
                        <a:solidFill>
                          <a:srgbClr val="990033"/>
                        </a:solidFill>
                        <a:latin typeface="Times New Roman" panose="02020603050405020304" pitchFamily="18" charset="0"/>
                        <a:cs typeface="Times New Roman" panose="02020603050405020304" pitchFamily="18" charset="0"/>
                      </a:endParaRPr>
                    </a:p>
                    <a:p>
                      <a:pPr lvl="0" defTabSz="914400" eaLnBrk="1" hangingPunct="1">
                        <a:spcBef>
                          <a:spcPct val="20000"/>
                        </a:spcBef>
                        <a:buClr>
                          <a:schemeClr val="folHlink"/>
                        </a:buClr>
                        <a:buSzPct val="60000"/>
                        <a:buFont typeface="Wingdings" panose="05000000000000000000" pitchFamily="2" charset="2"/>
                        <a:buNone/>
                      </a:pPr>
                      <a:r>
                        <a:rPr lang="zh-CN" altLang="en-US" sz="1500" b="1" dirty="0">
                          <a:solidFill>
                            <a:srgbClr val="FF0000"/>
                          </a:solidFill>
                          <a:latin typeface="Times New Roman" panose="02020603050405020304" pitchFamily="18" charset="0"/>
                          <a:cs typeface="Times New Roman" panose="02020603050405020304" pitchFamily="18" charset="0"/>
                        </a:rPr>
                        <a:t>热敏电阻</a:t>
                      </a:r>
                      <a:endParaRPr lang="zh-CN" altLang="en-US" sz="1500" b="1" dirty="0">
                        <a:solidFill>
                          <a:srgbClr val="FF0000"/>
                        </a:solidFill>
                        <a:latin typeface="Times New Roman" panose="02020603050405020304" pitchFamily="18" charset="0"/>
                        <a:ea typeface="Times New Roman" panose="02020603050405020304" pitchFamily="18" charset="0"/>
                      </a:endParaRPr>
                    </a:p>
                  </a:txBody>
                  <a:tcPr marL="68580" marR="68580" marT="34290" marB="34290">
                    <a:lnL w="28575"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rowSpan="2">
                  <a:txBody>
                    <a:bodyPr/>
                    <a:lstStyle/>
                    <a:p>
                      <a:pPr lvl="0" defTabSz="914400" eaLnBrk="1" hangingPunct="1">
                        <a:spcBef>
                          <a:spcPct val="20000"/>
                        </a:spcBef>
                        <a:buClr>
                          <a:schemeClr val="folHlink"/>
                        </a:buClr>
                        <a:buSzPct val="60000"/>
                        <a:buFont typeface="Wingdings" panose="05000000000000000000" pitchFamily="2" charset="2"/>
                        <a:buNone/>
                      </a:pPr>
                      <a:endParaRPr lang="zh-CN" altLang="zh-CN" sz="1500" b="1" dirty="0">
                        <a:latin typeface="Times New Roman" panose="02020603050405020304" pitchFamily="18" charset="0"/>
                        <a:ea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a:txBody>
                    <a:bodyPr/>
                    <a:lstStyle/>
                    <a:p>
                      <a:pPr lvl="0" defTabSz="914400" eaLnBrk="1" hangingPunct="1">
                        <a:spcBef>
                          <a:spcPct val="20000"/>
                        </a:spcBef>
                        <a:buClr>
                          <a:schemeClr val="folHlink"/>
                        </a:buClr>
                        <a:buSzPct val="60000"/>
                        <a:buFont typeface="Wingdings" panose="05000000000000000000" pitchFamily="2" charset="2"/>
                        <a:buNone/>
                      </a:pPr>
                      <a:r>
                        <a:rPr lang="en-US" altLang="zh-CN" sz="1500" b="1" dirty="0">
                          <a:latin typeface="Times New Roman" panose="02020603050405020304" pitchFamily="18" charset="0"/>
                          <a:cs typeface="Times New Roman" panose="02020603050405020304" pitchFamily="18" charset="0"/>
                        </a:rPr>
                        <a:t>1. </a:t>
                      </a:r>
                      <a:r>
                        <a:rPr lang="zh-CN" altLang="en-US" sz="1500" b="1" dirty="0">
                          <a:latin typeface="Times New Roman" panose="02020603050405020304" pitchFamily="18" charset="0"/>
                          <a:cs typeface="Times New Roman" panose="02020603050405020304" pitchFamily="18" charset="0"/>
                        </a:rPr>
                        <a:t>热敏电阻接入电路</a:t>
                      </a:r>
                      <a:endParaRPr lang="zh-CN" altLang="en-US" sz="1500" b="1" dirty="0">
                        <a:latin typeface="Times New Roman" panose="02020603050405020304" pitchFamily="18" charset="0"/>
                        <a:ea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p>
                      <a:pPr lvl="0" eaLnBrk="1" hangingPunct="1">
                        <a:buNone/>
                      </a:pPr>
                      <a:r>
                        <a:rPr lang="zh-CN" altLang="en-US" sz="1500" b="1" dirty="0">
                          <a:solidFill>
                            <a:srgbClr val="FF0000"/>
                          </a:solidFill>
                          <a:latin typeface="Times New Roman" panose="02020603050405020304" pitchFamily="18" charset="0"/>
                          <a:cs typeface="Times New Roman" panose="02020603050405020304" pitchFamily="18" charset="0"/>
                        </a:rPr>
                        <a:t>灯不亮</a:t>
                      </a:r>
                    </a:p>
                    <a:p>
                      <a:pPr lvl="0" eaLnBrk="1" hangingPunct="1">
                        <a:spcBef>
                          <a:spcPct val="20000"/>
                        </a:spcBef>
                        <a:buClr>
                          <a:schemeClr val="folHlink"/>
                        </a:buClr>
                        <a:buSzPct val="60000"/>
                        <a:buFont typeface="Wingdings" panose="05000000000000000000" pitchFamily="2" charset="2"/>
                        <a:buNone/>
                      </a:pPr>
                      <a:endParaRPr lang="zh-CN" altLang="zh-CN" sz="1500" b="1" dirty="0">
                        <a:latin typeface="Times New Roman" panose="02020603050405020304" pitchFamily="18" charset="0"/>
                        <a:ea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rowSpan="2">
                  <a:txBody>
                    <a:bodyPr/>
                    <a:lstStyle/>
                    <a:p>
                      <a:pPr lvl="0" defTabSz="914400" eaLnBrk="1" hangingPunct="1">
                        <a:spcBef>
                          <a:spcPct val="20000"/>
                        </a:spcBef>
                        <a:buClr>
                          <a:schemeClr val="folHlink"/>
                        </a:buClr>
                        <a:buSzPct val="60000"/>
                        <a:buFont typeface="Wingdings" panose="05000000000000000000" pitchFamily="2" charset="2"/>
                        <a:buNone/>
                      </a:pPr>
                      <a:r>
                        <a:rPr lang="zh-CN" altLang="en-US" sz="1500" b="1" dirty="0">
                          <a:solidFill>
                            <a:srgbClr val="FF0000"/>
                          </a:solidFill>
                          <a:latin typeface="Times New Roman" panose="02020603050405020304" pitchFamily="18" charset="0"/>
                          <a:cs typeface="Times New Roman" panose="02020603050405020304" pitchFamily="18" charset="0"/>
                        </a:rPr>
                        <a:t>热敏电阻的阻值随温度改变而改变。</a:t>
                      </a:r>
                    </a:p>
                    <a:p>
                      <a:pPr lvl="0" defTabSz="914400" eaLnBrk="1" hangingPunct="1">
                        <a:spcBef>
                          <a:spcPct val="20000"/>
                        </a:spcBef>
                        <a:buClr>
                          <a:schemeClr val="folHlink"/>
                        </a:buClr>
                        <a:buSzPct val="60000"/>
                        <a:buFont typeface="Wingdings" panose="05000000000000000000" pitchFamily="2" charset="2"/>
                        <a:buNone/>
                      </a:pPr>
                      <a:endParaRPr lang="zh-CN" altLang="zh-CN" sz="1500" b="1" dirty="0">
                        <a:latin typeface="Times New Roman" panose="02020603050405020304" pitchFamily="18" charset="0"/>
                        <a:ea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28575"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r>
              <a:tr h="1560909">
                <a:tc vMerge="1">
                  <a:txBody>
                    <a:bodyPr/>
                    <a:lstStyle/>
                    <a:p>
                      <a:endParaRPr lang="zh-CN"/>
                    </a:p>
                  </a:txBody>
                  <a:tcPr>
                    <a:lnL w="28575"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B w="28575" cap="flat" cmpd="sng">
                      <a:solidFill>
                        <a:schemeClr val="tx1"/>
                      </a:solidFill>
                      <a:prstDash val="solid"/>
                      <a:bevel/>
                      <a:headEnd type="none" w="med" len="med"/>
                      <a:tailEnd type="none" w="med" len="med"/>
                    </a:lnB>
                  </a:tcPr>
                </a:tc>
                <a:tc vMerge="1">
                  <a:txBody>
                    <a:bodyPr/>
                    <a:lstStyle/>
                    <a:p>
                      <a:endParaRPr lang="zh-CN"/>
                    </a:p>
                  </a:txBody>
                  <a:tcPr>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B w="28575" cap="flat" cmpd="sng">
                      <a:solidFill>
                        <a:schemeClr val="tx1"/>
                      </a:solidFill>
                      <a:prstDash val="solid"/>
                      <a:bevel/>
                      <a:headEnd type="none" w="med" len="med"/>
                      <a:tailEnd type="none" w="med" len="med"/>
                    </a:lnB>
                  </a:tcPr>
                </a:tc>
                <a:tc>
                  <a:txBody>
                    <a:bodyPr/>
                    <a:lstStyle/>
                    <a:p>
                      <a:pPr lvl="0" defTabSz="914400" eaLnBrk="1" hangingPunct="1">
                        <a:spcBef>
                          <a:spcPct val="20000"/>
                        </a:spcBef>
                        <a:buClr>
                          <a:schemeClr val="folHlink"/>
                        </a:buClr>
                        <a:buSzPct val="60000"/>
                        <a:buFont typeface="Wingdings" panose="05000000000000000000" pitchFamily="2" charset="2"/>
                        <a:buNone/>
                      </a:pPr>
                      <a:r>
                        <a:rPr lang="en-US" altLang="zh-CN" sz="1500" b="1" dirty="0">
                          <a:latin typeface="Times New Roman" panose="02020603050405020304" pitchFamily="18" charset="0"/>
                          <a:cs typeface="Times New Roman" panose="02020603050405020304" pitchFamily="18" charset="0"/>
                        </a:rPr>
                        <a:t>2. </a:t>
                      </a:r>
                      <a:r>
                        <a:rPr lang="zh-CN" altLang="en-US" sz="1500" b="1" dirty="0">
                          <a:latin typeface="Times New Roman" panose="02020603050405020304" pitchFamily="18" charset="0"/>
                          <a:cs typeface="Times New Roman" panose="02020603050405020304" pitchFamily="18" charset="0"/>
                        </a:rPr>
                        <a:t>再用烛焰加热</a:t>
                      </a:r>
                      <a:endParaRPr lang="zh-CN" altLang="en-US" sz="1500" b="1" dirty="0">
                        <a:latin typeface="Times New Roman" panose="02020603050405020304" pitchFamily="18" charset="0"/>
                        <a:ea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a:txBody>
                    <a:bodyPr/>
                    <a:lstStyle/>
                    <a:p>
                      <a:pPr lvl="0" eaLnBrk="1" hangingPunct="1">
                        <a:buNone/>
                      </a:pPr>
                      <a:endParaRPr lang="en-US" altLang="zh-CN" sz="1500" b="1" dirty="0">
                        <a:solidFill>
                          <a:srgbClr val="FF0000"/>
                        </a:solidFill>
                        <a:latin typeface="Times New Roman" panose="02020603050405020304" pitchFamily="18" charset="0"/>
                        <a:cs typeface="Times New Roman" panose="02020603050405020304" pitchFamily="18" charset="0"/>
                      </a:endParaRPr>
                    </a:p>
                    <a:p>
                      <a:pPr lvl="0" eaLnBrk="1" hangingPunct="1">
                        <a:buNone/>
                      </a:pPr>
                      <a:endParaRPr lang="en-US" altLang="zh-CN" sz="1500" b="1" dirty="0">
                        <a:solidFill>
                          <a:srgbClr val="FF0000"/>
                        </a:solidFill>
                        <a:latin typeface="Times New Roman" panose="02020603050405020304" pitchFamily="18" charset="0"/>
                        <a:cs typeface="Times New Roman" panose="02020603050405020304" pitchFamily="18" charset="0"/>
                      </a:endParaRPr>
                    </a:p>
                    <a:p>
                      <a:pPr lvl="0" eaLnBrk="1" hangingPunct="1">
                        <a:buNone/>
                      </a:pPr>
                      <a:r>
                        <a:rPr lang="zh-CN" altLang="en-US" sz="1500" b="1" dirty="0">
                          <a:solidFill>
                            <a:srgbClr val="FF0000"/>
                          </a:solidFill>
                          <a:latin typeface="Times New Roman" panose="02020603050405020304" pitchFamily="18" charset="0"/>
                          <a:cs typeface="Times New Roman" panose="02020603050405020304" pitchFamily="18" charset="0"/>
                        </a:rPr>
                        <a:t>灯亮</a:t>
                      </a:r>
                      <a:endParaRPr lang="zh-CN" altLang="zh-CN" sz="1500" b="1" dirty="0">
                        <a:latin typeface="Times New Roman" panose="02020603050405020304" pitchFamily="18" charset="0"/>
                        <a:ea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vMerge="1">
                  <a:txBody>
                    <a:bodyPr/>
                    <a:lstStyle/>
                    <a:p>
                      <a:endParaRPr lang="zh-CN"/>
                    </a:p>
                  </a:txBody>
                  <a:tcPr>
                    <a:lnL w="12700" cap="flat" cmpd="sng">
                      <a:solidFill>
                        <a:schemeClr val="tx1"/>
                      </a:solidFill>
                      <a:prstDash val="solid"/>
                      <a:bevel/>
                      <a:headEnd type="none" w="med" len="med"/>
                      <a:tailEnd type="none" w="med" len="med"/>
                    </a:lnL>
                    <a:lnR w="28575" cap="flat" cmpd="sng">
                      <a:solidFill>
                        <a:schemeClr val="tx1"/>
                      </a:solidFill>
                      <a:prstDash val="solid"/>
                      <a:bevel/>
                      <a:headEnd type="none" w="med" len="med"/>
                      <a:tailEnd type="none" w="med" len="med"/>
                    </a:lnR>
                    <a:lnB w="28575" cap="flat" cmpd="sng">
                      <a:solidFill>
                        <a:schemeClr val="tx1"/>
                      </a:solidFill>
                      <a:prstDash val="solid"/>
                      <a:bevel/>
                      <a:headEnd type="none" w="med" len="med"/>
                      <a:tailEnd type="none" w="med" len="med"/>
                    </a:lnB>
                  </a:tcPr>
                </a:tc>
              </a:tr>
            </a:tbl>
          </a:graphicData>
        </a:graphic>
      </p:graphicFrame>
      <p:pic>
        <p:nvPicPr>
          <p:cNvPr id="25" name="Picture 63" descr="5"/>
          <p:cNvPicPr>
            <a:picLocks noChangeAspect="1"/>
          </p:cNvPicPr>
          <p:nvPr/>
        </p:nvPicPr>
        <p:blipFill>
          <a:blip r:embed="rId2">
            <a:lum bright="22000" contrast="24000"/>
          </a:blip>
          <a:stretch>
            <a:fillRect/>
          </a:stretch>
        </p:blipFill>
        <p:spPr>
          <a:xfrm>
            <a:off x="2177654" y="1590675"/>
            <a:ext cx="2591990" cy="2800350"/>
          </a:xfrm>
          <a:prstGeom prst="rect">
            <a:avLst/>
          </a:prstGeom>
          <a:noFill/>
          <a:ln w="9525">
            <a:noFill/>
          </a:ln>
        </p:spPr>
      </p:pic>
    </p:spTree>
    <p:extLst>
      <p:ext uri="{BB962C8B-B14F-4D97-AF65-F5344CB8AC3E}">
        <p14:creationId xmlns:p14="http://schemas.microsoft.com/office/powerpoint/2010/main" val="32725172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24"/>
                                        </p:tgtEl>
                                        <p:attrNameLst>
                                          <p:attrName>style.visibility</p:attrName>
                                        </p:attrNameLst>
                                      </p:cBhvr>
                                      <p:to>
                                        <p:strVal val="visible"/>
                                      </p:to>
                                    </p:set>
                                    <p:animEffect transition="in" filter="blinds(horizontal)">
                                      <p:cBhvr>
                                        <p:cTn id="7" dur="500"/>
                                        <p:tgtEl>
                                          <p:spTgt spid="13324"/>
                                        </p:tgtEl>
                                      </p:cBhvr>
                                    </p:animEffect>
                                  </p:childTnLst>
                                </p:cTn>
                              </p:par>
                              <p:par>
                                <p:cTn id="8" presetID="3" presetClass="entr" presetSubtype="1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linds(horizontal)">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材料的导电性</a:t>
            </a:r>
          </a:p>
        </p:txBody>
      </p:sp>
      <p:pic>
        <p:nvPicPr>
          <p:cNvPr id="23" name="Picture 2"/>
          <p:cNvPicPr>
            <a:picLocks noChangeAspect="1"/>
          </p:cNvPicPr>
          <p:nvPr/>
        </p:nvPicPr>
        <p:blipFill>
          <a:blip r:embed="rId2"/>
          <a:stretch>
            <a:fillRect/>
          </a:stretch>
        </p:blipFill>
        <p:spPr>
          <a:xfrm>
            <a:off x="692468" y="1225867"/>
            <a:ext cx="4083844" cy="2378393"/>
          </a:xfrm>
          <a:prstGeom prst="rect">
            <a:avLst/>
          </a:prstGeom>
          <a:noFill/>
          <a:ln w="9525">
            <a:noFill/>
          </a:ln>
          <a:effectLst>
            <a:outerShdw blurRad="50800" dist="38100" dir="2700000" algn="tl" rotWithShape="0">
              <a:prstClr val="black">
                <a:alpha val="40000"/>
              </a:prstClr>
            </a:outerShdw>
            <a:reflection blurRad="6350" stA="52000" endA="300" endPos="35000" dir="5400000" sy="-100000" algn="bl" rotWithShape="0"/>
          </a:effectLst>
        </p:spPr>
      </p:pic>
      <p:pic>
        <p:nvPicPr>
          <p:cNvPr id="24" name="Picture 3" descr="C:\Users\Administrator\Desktop\t014c18e4c218f38543.jpg"/>
          <p:cNvPicPr>
            <a:picLocks noChangeAspect="1"/>
          </p:cNvPicPr>
          <p:nvPr/>
        </p:nvPicPr>
        <p:blipFill>
          <a:blip r:embed="rId3"/>
          <a:stretch>
            <a:fillRect/>
          </a:stretch>
        </p:blipFill>
        <p:spPr>
          <a:xfrm>
            <a:off x="5273040" y="1225867"/>
            <a:ext cx="3361373" cy="2378393"/>
          </a:xfrm>
          <a:prstGeom prst="rect">
            <a:avLst/>
          </a:prstGeom>
          <a:noFill/>
          <a:ln w="9525">
            <a:noFill/>
          </a:ln>
          <a:effectLst>
            <a:outerShdw blurRad="50800" dist="38100" dir="2700000" algn="tl" rotWithShape="0">
              <a:prstClr val="black">
                <a:alpha val="40000"/>
              </a:prstClr>
            </a:outerShdw>
            <a:reflection blurRad="6350" stA="52000" endA="300" endPos="35000" dir="5400000" sy="-100000" algn="bl" rotWithShape="0"/>
          </a:effectLst>
        </p:spPr>
      </p:pic>
    </p:spTree>
    <p:extLst>
      <p:ext uri="{BB962C8B-B14F-4D97-AF65-F5344CB8AC3E}">
        <p14:creationId xmlns:p14="http://schemas.microsoft.com/office/powerpoint/2010/main" val="18001124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1+#ppt_w/2"/>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材料的特性</a:t>
            </a:r>
          </a:p>
        </p:txBody>
      </p:sp>
      <p:sp>
        <p:nvSpPr>
          <p:cNvPr id="34" name="TextBox 33"/>
          <p:cNvSpPr txBox="1"/>
          <p:nvPr/>
        </p:nvSpPr>
        <p:spPr>
          <a:xfrm>
            <a:off x="1135381" y="833438"/>
            <a:ext cx="7161371" cy="1522571"/>
          </a:xfrm>
          <a:prstGeom prst="rect">
            <a:avLst/>
          </a:prstGeom>
          <a:noFill/>
        </p:spPr>
        <p:txBody>
          <a:bodyPr wrap="square" lIns="68580" tIns="34290" rIns="68580" bIns="34290">
            <a:spAutoFit/>
          </a:bodyPr>
          <a:lstStyle/>
          <a:p>
            <a:pPr defTabSz="342900">
              <a:lnSpc>
                <a:spcPct val="150000"/>
              </a:lnSpc>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弹性</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：材料受力会产生拉长、压  缩或弯曲等形变，除</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            </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去外力后，材料又看上去回复原状，这就是弹性。</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defTabSz="342900">
              <a:lnSpc>
                <a:spcPct val="150000"/>
              </a:lnSpc>
              <a:defRPr/>
            </a:pPr>
            <a:endParaRPr lang="zh-CN" altLang="en-US" sz="2100" b="1" dirty="0">
              <a:latin typeface="Times New Roman" panose="02020603050405020304" pitchFamily="18" charset="0"/>
              <a:ea typeface="微软雅黑" panose="020B0503020204020204" charset="-122"/>
              <a:cs typeface="Times New Roman" panose="02020603050405020304" pitchFamily="18" charset="0"/>
            </a:endParaRPr>
          </a:p>
        </p:txBody>
      </p:sp>
      <p:grpSp>
        <p:nvGrpSpPr>
          <p:cNvPr id="3" name="组合 11"/>
          <p:cNvGrpSpPr/>
          <p:nvPr/>
        </p:nvGrpSpPr>
        <p:grpSpPr>
          <a:xfrm>
            <a:off x="2867264" y="2046685"/>
            <a:ext cx="2959894" cy="2485340"/>
            <a:chOff x="1547664" y="3068960"/>
            <a:chExt cx="3946455" cy="3313997"/>
          </a:xfrm>
          <a:effectLst>
            <a:outerShdw blurRad="50800" dist="38100" dir="2700000" algn="tl" rotWithShape="0">
              <a:prstClr val="black">
                <a:alpha val="40000"/>
              </a:prstClr>
            </a:outerShdw>
            <a:reflection blurRad="6350" stA="52000" endA="300" endPos="35000" dir="5400000" sy="-100000" algn="bl" rotWithShape="0"/>
          </a:effectLst>
        </p:grpSpPr>
        <p:pic>
          <p:nvPicPr>
            <p:cNvPr id="19474" name="Picture 7" descr="Snap1"/>
            <p:cNvPicPr>
              <a:picLocks noChangeAspect="1"/>
            </p:cNvPicPr>
            <p:nvPr/>
          </p:nvPicPr>
          <p:blipFill>
            <a:blip r:embed="rId2"/>
            <a:stretch>
              <a:fillRect/>
            </a:stretch>
          </p:blipFill>
          <p:spPr>
            <a:xfrm>
              <a:off x="1547664" y="3068960"/>
              <a:ext cx="3946455" cy="2900594"/>
            </a:xfrm>
            <a:prstGeom prst="rect">
              <a:avLst/>
            </a:prstGeom>
            <a:noFill/>
            <a:ln w="9525">
              <a:noFill/>
            </a:ln>
          </p:spPr>
        </p:pic>
        <p:sp>
          <p:nvSpPr>
            <p:cNvPr id="37" name="Text Box 8"/>
            <p:cNvSpPr txBox="1">
              <a:spLocks noChangeArrowheads="1"/>
            </p:cNvSpPr>
            <p:nvPr/>
          </p:nvSpPr>
          <p:spPr bwMode="auto">
            <a:xfrm>
              <a:off x="1944532" y="5952043"/>
              <a:ext cx="3527362" cy="430914"/>
            </a:xfrm>
            <a:prstGeom prst="rect">
              <a:avLst/>
            </a:prstGeom>
            <a:noFill/>
            <a:ln w="9525">
              <a:noFill/>
              <a:miter lim="800000"/>
            </a:ln>
          </p:spPr>
          <p:txBody>
            <a:bodyPr>
              <a:spAutoFit/>
            </a:bodyPr>
            <a:lstStyle/>
            <a:p>
              <a:pPr defTabSz="342900">
                <a:defRPr/>
              </a:pPr>
              <a:r>
                <a:rPr lang="zh-CN" altLang="en-US" sz="1500" b="1" dirty="0">
                  <a:latin typeface="+mn-ea"/>
                </a:rPr>
                <a:t>橡胶是一种很好的弹性材料</a:t>
              </a:r>
            </a:p>
          </p:txBody>
        </p:sp>
      </p:grpSp>
    </p:spTree>
    <p:extLst>
      <p:ext uri="{BB962C8B-B14F-4D97-AF65-F5344CB8AC3E}">
        <p14:creationId xmlns:p14="http://schemas.microsoft.com/office/powerpoint/2010/main" val="323775211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xEl>
                                              <p:pRg st="1" end="1"/>
                                            </p:txEl>
                                          </p:spTgt>
                                        </p:tgtEl>
                                        <p:attrNameLst>
                                          <p:attrName>style.visibility</p:attrName>
                                        </p:attrNameLst>
                                      </p:cBhvr>
                                      <p:to>
                                        <p:strVal val="visible"/>
                                      </p:to>
                                    </p:set>
                                    <p:animEffect transition="in" filter="wipe(left)">
                                      <p:cBhvr>
                                        <p:cTn id="11" dur="500"/>
                                        <p:tgtEl>
                                          <p:spTgt spid="34">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材料的特性</a:t>
            </a:r>
          </a:p>
        </p:txBody>
      </p:sp>
      <p:pic>
        <p:nvPicPr>
          <p:cNvPr id="18" name="Picture 7" descr="Snap2"/>
          <p:cNvPicPr>
            <a:picLocks noChangeAspect="1"/>
          </p:cNvPicPr>
          <p:nvPr/>
        </p:nvPicPr>
        <p:blipFill>
          <a:blip r:embed="rId2">
            <a:lum bright="-6000" contrast="30000"/>
          </a:blip>
          <a:stretch>
            <a:fillRect/>
          </a:stretch>
        </p:blipFill>
        <p:spPr>
          <a:xfrm>
            <a:off x="1790939" y="647939"/>
            <a:ext cx="5438775" cy="3132534"/>
          </a:xfrm>
          <a:prstGeom prst="rect">
            <a:avLst/>
          </a:prstGeom>
          <a:noFill/>
          <a:ln w="9525">
            <a:noFill/>
          </a:ln>
        </p:spPr>
      </p:pic>
      <p:sp>
        <p:nvSpPr>
          <p:cNvPr id="19" name="矩形 18"/>
          <p:cNvSpPr/>
          <p:nvPr/>
        </p:nvSpPr>
        <p:spPr>
          <a:xfrm>
            <a:off x="1845708" y="3888820"/>
            <a:ext cx="5345906" cy="1037749"/>
          </a:xfrm>
          <a:prstGeom prst="rect">
            <a:avLst/>
          </a:prstGeom>
        </p:spPr>
        <p:txBody>
          <a:bodyPr lIns="68580" tIns="34290" rIns="68580" bIns="34290">
            <a:spAutoFit/>
          </a:bodyPr>
          <a:lstStyle/>
          <a:p>
            <a:pPr defTabSz="342900" fontAlgn="base">
              <a:lnSpc>
                <a:spcPct val="150000"/>
              </a:lnSpc>
              <a:spcBef>
                <a:spcPct val="0"/>
              </a:spcBef>
              <a:spcAft>
                <a:spcPct val="0"/>
              </a:spcAft>
              <a:defRPr/>
            </a:pPr>
            <a:r>
              <a:rPr lang="zh-CN" altLang="en-US" sz="2100" b="1" dirty="0">
                <a:latin typeface="Times New Roman" panose="02020603050405020304" pitchFamily="18" charset="0"/>
                <a:ea typeface="微软雅黑" panose="020B0503020204020204" charset="-122"/>
                <a:cs typeface="Times New Roman" panose="02020603050405020304" pitchFamily="18" charset="0"/>
              </a:rPr>
              <a:t>弹性材料制造的发条用来储存时钟运转所需要的能量</a:t>
            </a:r>
          </a:p>
        </p:txBody>
      </p:sp>
    </p:spTree>
    <p:extLst>
      <p:ext uri="{BB962C8B-B14F-4D97-AF65-F5344CB8AC3E}">
        <p14:creationId xmlns:p14="http://schemas.microsoft.com/office/powerpoint/2010/main" val="24599154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材料的特性</a:t>
            </a:r>
          </a:p>
        </p:txBody>
      </p:sp>
      <p:sp>
        <p:nvSpPr>
          <p:cNvPr id="18" name="矩形 17"/>
          <p:cNvSpPr/>
          <p:nvPr/>
        </p:nvSpPr>
        <p:spPr>
          <a:xfrm>
            <a:off x="2616280" y="711757"/>
            <a:ext cx="670560" cy="552926"/>
          </a:xfrm>
          <a:prstGeom prst="rect">
            <a:avLst/>
          </a:prstGeom>
        </p:spPr>
        <p:txBody>
          <a:bodyPr wrap="none" lIns="68580" tIns="34290" rIns="68580" bIns="34290">
            <a:spAutoFit/>
          </a:bodyPr>
          <a:lstStyle/>
          <a:p>
            <a:pPr defTabSz="342900" fontAlgn="base">
              <a:lnSpc>
                <a:spcPct val="150000"/>
              </a:lnSpc>
              <a:spcBef>
                <a:spcPct val="0"/>
              </a:spcBef>
              <a:spcAft>
                <a:spcPct val="0"/>
              </a:spcAft>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硬度</a:t>
            </a:r>
          </a:p>
        </p:txBody>
      </p:sp>
      <p:grpSp>
        <p:nvGrpSpPr>
          <p:cNvPr id="3" name="组合 18"/>
          <p:cNvGrpSpPr/>
          <p:nvPr/>
        </p:nvGrpSpPr>
        <p:grpSpPr>
          <a:xfrm>
            <a:off x="1468279" y="1447324"/>
            <a:ext cx="3114199" cy="3124428"/>
            <a:chOff x="1403648" y="1556792"/>
            <a:chExt cx="4404271" cy="4599876"/>
          </a:xfrm>
        </p:grpSpPr>
        <p:pic>
          <p:nvPicPr>
            <p:cNvPr id="22542" name="Picture 4" descr="Snap4"/>
            <p:cNvPicPr>
              <a:picLocks noChangeAspect="1"/>
            </p:cNvPicPr>
            <p:nvPr/>
          </p:nvPicPr>
          <p:blipFill>
            <a:blip r:embed="rId2">
              <a:lum bright="-23999" contrast="42000"/>
            </a:blip>
            <a:stretch>
              <a:fillRect/>
            </a:stretch>
          </p:blipFill>
          <p:spPr>
            <a:xfrm>
              <a:off x="1403648" y="1556792"/>
              <a:ext cx="4404271" cy="3648716"/>
            </a:xfrm>
            <a:prstGeom prst="rect">
              <a:avLst/>
            </a:prstGeom>
            <a:noFill/>
            <a:ln w="9525">
              <a:noFill/>
            </a:ln>
          </p:spPr>
        </p:pic>
        <p:sp>
          <p:nvSpPr>
            <p:cNvPr id="21" name="Text Box 6"/>
            <p:cNvSpPr txBox="1">
              <a:spLocks noChangeArrowheads="1"/>
            </p:cNvSpPr>
            <p:nvPr/>
          </p:nvSpPr>
          <p:spPr bwMode="auto">
            <a:xfrm>
              <a:off x="1505224" y="5205120"/>
              <a:ext cx="4160806" cy="951548"/>
            </a:xfrm>
            <a:prstGeom prst="rect">
              <a:avLst/>
            </a:prstGeom>
            <a:noFill/>
            <a:ln w="9525">
              <a:noFill/>
              <a:miter lim="800000"/>
            </a:ln>
          </p:spPr>
          <p:txBody>
            <a:bodyPr wrap="square">
              <a:spAutoFit/>
            </a:bodyPr>
            <a:lstStyle/>
            <a:p>
              <a:pPr defTabSz="342900">
                <a:defRPr/>
              </a:pPr>
              <a:r>
                <a:rPr lang="zh-CN" altLang="en-US" b="1" dirty="0">
                  <a:latin typeface="Times New Roman" panose="02020603050405020304" pitchFamily="18" charset="0"/>
                  <a:cs typeface="Times New Roman" panose="02020603050405020304" pitchFamily="18" charset="0"/>
                </a:rPr>
                <a:t>铅笔的硬度不同，划痕不一样</a:t>
              </a:r>
            </a:p>
          </p:txBody>
        </p:sp>
      </p:grpSp>
      <p:sp>
        <p:nvSpPr>
          <p:cNvPr id="22" name="Text Box 7"/>
          <p:cNvSpPr txBox="1">
            <a:spLocks noChangeArrowheads="1"/>
          </p:cNvSpPr>
          <p:nvPr/>
        </p:nvSpPr>
        <p:spPr bwMode="auto">
          <a:xfrm>
            <a:off x="5098256" y="1447324"/>
            <a:ext cx="3548063" cy="2492216"/>
          </a:xfrm>
          <a:prstGeom prst="rect">
            <a:avLst/>
          </a:prstGeom>
          <a:noFill/>
          <a:ln w="9525">
            <a:noFill/>
            <a:miter lim="800000"/>
          </a:ln>
        </p:spPr>
        <p:txBody>
          <a:bodyPr wrap="square" lIns="68580" tIns="34290" rIns="68580" bIns="34290">
            <a:spAutoFit/>
          </a:bodyPr>
          <a:lstStyle/>
          <a:p>
            <a:pPr defTabSz="342900">
              <a:lnSpc>
                <a:spcPct val="150000"/>
              </a:lnSpc>
              <a:defRPr/>
            </a:pPr>
            <a:r>
              <a:rPr lang="zh-CN" altLang="en-US" sz="2100" b="1" dirty="0">
                <a:latin typeface="Times New Roman" panose="02020603050405020304" pitchFamily="18" charset="0"/>
                <a:ea typeface="微软雅黑" panose="020B0503020204020204" charset="-122"/>
                <a:cs typeface="Times New Roman" panose="02020603050405020304" pitchFamily="18" charset="0"/>
              </a:rPr>
              <a:t>材料有软有硬，较硬的材料能使较软的材料产生划痕、凹陷，或切削、磨损较软的材料。硬度是描述材料的坚硬程度的物理量。</a:t>
            </a:r>
          </a:p>
        </p:txBody>
      </p:sp>
    </p:spTree>
    <p:extLst>
      <p:ext uri="{BB962C8B-B14F-4D97-AF65-F5344CB8AC3E}">
        <p14:creationId xmlns:p14="http://schemas.microsoft.com/office/powerpoint/2010/main" val="282014801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2">
                                            <p:txEl>
                                              <p:charRg st="0" end="8"/>
                                            </p:txEl>
                                          </p:spTgt>
                                        </p:tgtEl>
                                        <p:attrNameLst>
                                          <p:attrName>style.visibility</p:attrName>
                                        </p:attrNameLst>
                                      </p:cBhvr>
                                      <p:to>
                                        <p:strVal val="visible"/>
                                      </p:to>
                                    </p:set>
                                    <p:animEffect transition="in" filter="wipe(left)">
                                      <p:cBhvr>
                                        <p:cTn id="13" dur="500"/>
                                        <p:tgtEl>
                                          <p:spTgt spid="22">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材料的特性</a:t>
            </a:r>
          </a:p>
        </p:txBody>
      </p:sp>
      <p:sp>
        <p:nvSpPr>
          <p:cNvPr id="18" name="矩形 17"/>
          <p:cNvSpPr/>
          <p:nvPr/>
        </p:nvSpPr>
        <p:spPr>
          <a:xfrm>
            <a:off x="1499235" y="817484"/>
            <a:ext cx="937260" cy="552926"/>
          </a:xfrm>
          <a:prstGeom prst="rect">
            <a:avLst/>
          </a:prstGeom>
        </p:spPr>
        <p:txBody>
          <a:bodyPr wrap="none" lIns="68580" tIns="34290" rIns="68580" bIns="34290">
            <a:spAutoFit/>
          </a:bodyPr>
          <a:lstStyle/>
          <a:p>
            <a:pPr defTabSz="342900" fontAlgn="base">
              <a:lnSpc>
                <a:spcPct val="150000"/>
              </a:lnSpc>
              <a:spcBef>
                <a:spcPct val="0"/>
              </a:spcBef>
              <a:spcAft>
                <a:spcPct val="0"/>
              </a:spcAft>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延展性</a:t>
            </a:r>
          </a:p>
        </p:txBody>
      </p:sp>
      <p:grpSp>
        <p:nvGrpSpPr>
          <p:cNvPr id="3" name="组合 18"/>
          <p:cNvGrpSpPr/>
          <p:nvPr/>
        </p:nvGrpSpPr>
        <p:grpSpPr>
          <a:xfrm>
            <a:off x="1532811" y="1628299"/>
            <a:ext cx="4730353" cy="2715816"/>
            <a:chOff x="1259632" y="1844824"/>
            <a:chExt cx="6306156" cy="3621546"/>
          </a:xfrm>
          <a:effectLst>
            <a:outerShdw blurRad="50800" dist="38100" dir="2700000" algn="tl" rotWithShape="0">
              <a:prstClr val="black">
                <a:alpha val="40000"/>
              </a:prstClr>
            </a:outerShdw>
            <a:reflection blurRad="6350" stA="52000" endA="300" endPos="35000" dir="5400000" sy="-100000" algn="bl" rotWithShape="0"/>
          </a:effectLst>
        </p:grpSpPr>
        <p:pic>
          <p:nvPicPr>
            <p:cNvPr id="23565" name="Picture 4" descr="883"/>
            <p:cNvPicPr>
              <a:picLocks noChangeAspect="1"/>
            </p:cNvPicPr>
            <p:nvPr/>
          </p:nvPicPr>
          <p:blipFill>
            <a:blip r:embed="rId2"/>
            <a:stretch>
              <a:fillRect/>
            </a:stretch>
          </p:blipFill>
          <p:spPr>
            <a:xfrm>
              <a:off x="1259632" y="1844824"/>
              <a:ext cx="3612877" cy="3621546"/>
            </a:xfrm>
            <a:prstGeom prst="rect">
              <a:avLst/>
            </a:prstGeom>
            <a:noFill/>
            <a:ln w="9525">
              <a:noFill/>
            </a:ln>
          </p:spPr>
        </p:pic>
        <p:pic>
          <p:nvPicPr>
            <p:cNvPr id="23566" name="Picture 6" descr="图片4"/>
            <p:cNvPicPr>
              <a:picLocks noChangeAspect="1"/>
            </p:cNvPicPr>
            <p:nvPr/>
          </p:nvPicPr>
          <p:blipFill>
            <a:blip r:embed="rId3"/>
            <a:stretch>
              <a:fillRect/>
            </a:stretch>
          </p:blipFill>
          <p:spPr>
            <a:xfrm>
              <a:off x="5004048" y="1844824"/>
              <a:ext cx="2561740" cy="3621546"/>
            </a:xfrm>
            <a:prstGeom prst="rect">
              <a:avLst/>
            </a:prstGeom>
            <a:noFill/>
            <a:ln w="9525">
              <a:noFill/>
            </a:ln>
          </p:spPr>
        </p:pic>
      </p:grpSp>
    </p:spTree>
    <p:extLst>
      <p:ext uri="{BB962C8B-B14F-4D97-AF65-F5344CB8AC3E}">
        <p14:creationId xmlns:p14="http://schemas.microsoft.com/office/powerpoint/2010/main" val="8388494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材料的特性</a:t>
            </a:r>
          </a:p>
        </p:txBody>
      </p:sp>
      <p:grpSp>
        <p:nvGrpSpPr>
          <p:cNvPr id="3" name="组合 18"/>
          <p:cNvGrpSpPr/>
          <p:nvPr/>
        </p:nvGrpSpPr>
        <p:grpSpPr>
          <a:xfrm>
            <a:off x="1980010" y="769144"/>
            <a:ext cx="4698206" cy="3050886"/>
            <a:chOff x="1331640" y="1074618"/>
            <a:chExt cx="6264696" cy="4067576"/>
          </a:xfrm>
        </p:grpSpPr>
        <p:pic>
          <p:nvPicPr>
            <p:cNvPr id="24589" name="Picture 4" descr="Snap3"/>
            <p:cNvPicPr>
              <a:picLocks noChangeAspect="1"/>
            </p:cNvPicPr>
            <p:nvPr/>
          </p:nvPicPr>
          <p:blipFill>
            <a:blip r:embed="rId2"/>
            <a:stretch>
              <a:fillRect/>
            </a:stretch>
          </p:blipFill>
          <p:spPr>
            <a:xfrm>
              <a:off x="1331640" y="1074618"/>
              <a:ext cx="6264696" cy="4041504"/>
            </a:xfrm>
            <a:prstGeom prst="rect">
              <a:avLst/>
            </a:prstGeom>
            <a:noFill/>
            <a:ln w="9525">
              <a:noFill/>
            </a:ln>
          </p:spPr>
        </p:pic>
        <p:sp>
          <p:nvSpPr>
            <p:cNvPr id="21" name="矩形 20"/>
            <p:cNvSpPr/>
            <p:nvPr/>
          </p:nvSpPr>
          <p:spPr>
            <a:xfrm>
              <a:off x="3371715" y="4711336"/>
              <a:ext cx="2554717" cy="430858"/>
            </a:xfrm>
            <a:prstGeom prst="rect">
              <a:avLst/>
            </a:prstGeom>
          </p:spPr>
          <p:txBody>
            <a:bodyPr wrap="none">
              <a:spAutoFit/>
            </a:bodyPr>
            <a:lstStyle/>
            <a:p>
              <a:pPr defTabSz="342900" fontAlgn="base">
                <a:spcBef>
                  <a:spcPct val="0"/>
                </a:spcBef>
                <a:spcAft>
                  <a:spcPct val="0"/>
                </a:spcAft>
                <a:defRPr/>
              </a:pPr>
              <a:r>
                <a:rPr lang="zh-CN" altLang="en-US" sz="1500" b="1" dirty="0">
                  <a:solidFill>
                    <a:srgbClr val="FF0000"/>
                  </a:solidFill>
                  <a:latin typeface="Times New Roman" panose="02020603050405020304" pitchFamily="18" charset="0"/>
                  <a:cs typeface="Times New Roman" panose="02020603050405020304" pitchFamily="18" charset="0"/>
                </a:rPr>
                <a:t>银锭可以拉制成丝。</a:t>
              </a:r>
              <a:endParaRPr lang="zh-CN" altLang="en-US" sz="1500" dirty="0">
                <a:latin typeface="Times New Roman" panose="02020603050405020304" pitchFamily="18" charset="0"/>
                <a:cs typeface="Times New Roman" panose="02020603050405020304" pitchFamily="18" charset="0"/>
              </a:endParaRPr>
            </a:p>
          </p:txBody>
        </p:sp>
      </p:grpSp>
      <p:sp>
        <p:nvSpPr>
          <p:cNvPr id="22" name="矩形 21"/>
          <p:cNvSpPr/>
          <p:nvPr/>
        </p:nvSpPr>
        <p:spPr>
          <a:xfrm>
            <a:off x="1253014" y="3866198"/>
            <a:ext cx="6033611" cy="1037749"/>
          </a:xfrm>
          <a:prstGeom prst="rect">
            <a:avLst/>
          </a:prstGeom>
        </p:spPr>
        <p:txBody>
          <a:bodyPr wrap="square" lIns="68580" tIns="34290" rIns="68580" bIns="34290">
            <a:spAutoFit/>
          </a:bodyPr>
          <a:lstStyle/>
          <a:p>
            <a:pPr defTabSz="342900" fontAlgn="base">
              <a:lnSpc>
                <a:spcPct val="150000"/>
              </a:lnSpc>
              <a:spcBef>
                <a:spcPct val="0"/>
              </a:spcBef>
              <a:spcAft>
                <a:spcPct val="0"/>
              </a:spcAft>
              <a:defRPr/>
            </a:pPr>
            <a:r>
              <a:rPr lang="zh-CN" altLang="en-US" sz="2100" b="1" dirty="0">
                <a:latin typeface="Times New Roman" panose="02020603050405020304" pitchFamily="18" charset="0"/>
                <a:ea typeface="微软雅黑" panose="020B0503020204020204" charset="-122"/>
                <a:cs typeface="Times New Roman" panose="02020603050405020304" pitchFamily="18" charset="0"/>
              </a:rPr>
              <a:t>具有延展性的材料可以锻打成片、拉成丝，大部分的金属都具有延展性。</a:t>
            </a:r>
            <a:endParaRPr lang="en-US" altLang="zh-CN"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Tree>
    <p:extLst>
      <p:ext uri="{BB962C8B-B14F-4D97-AF65-F5344CB8AC3E}">
        <p14:creationId xmlns:p14="http://schemas.microsoft.com/office/powerpoint/2010/main" val="249399557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2">
                                            <p:txEl>
                                              <p:charRg st="0" end="20"/>
                                            </p:txEl>
                                          </p:spTgt>
                                        </p:tgtEl>
                                        <p:attrNameLst>
                                          <p:attrName>style.visibility</p:attrName>
                                        </p:attrNameLst>
                                      </p:cBhvr>
                                      <p:to>
                                        <p:strVal val="visible"/>
                                      </p:to>
                                    </p:set>
                                    <p:animEffect transition="in" filter="wipe(left)">
                                      <p:cBhvr>
                                        <p:cTn id="13" dur="500"/>
                                        <p:tgtEl>
                                          <p:spTgt spid="22">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新材料</a:t>
            </a:r>
          </a:p>
        </p:txBody>
      </p:sp>
      <p:sp>
        <p:nvSpPr>
          <p:cNvPr id="36" name="矩形 35"/>
          <p:cNvSpPr/>
          <p:nvPr/>
        </p:nvSpPr>
        <p:spPr>
          <a:xfrm>
            <a:off x="766762" y="893922"/>
            <a:ext cx="4544378" cy="3877151"/>
          </a:xfrm>
          <a:prstGeom prst="rect">
            <a:avLst/>
          </a:prstGeom>
        </p:spPr>
        <p:txBody>
          <a:bodyPr wrap="square" lIns="68580" tIns="34290" rIns="68580" bIns="34290">
            <a:spAutoFit/>
          </a:bodyPr>
          <a:lstStyle/>
          <a:p>
            <a:pPr defTabSz="342900" fontAlgn="base">
              <a:lnSpc>
                <a:spcPct val="150000"/>
              </a:lnSpc>
              <a:spcBef>
                <a:spcPct val="0"/>
              </a:spcBef>
              <a:spcAft>
                <a:spcPct val="0"/>
              </a:spcAft>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一、超导材料</a:t>
            </a:r>
            <a:endParaRPr lang="en-US" altLang="zh-CN" b="1"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a:p>
            <a:pPr defTabSz="342900" fontAlgn="base">
              <a:lnSpc>
                <a:spcPct val="150000"/>
              </a:lnSpc>
              <a:spcBef>
                <a:spcPct val="0"/>
              </a:spcBef>
              <a:spcAft>
                <a:spcPct val="0"/>
              </a:spcAft>
              <a:defRPr/>
            </a:pPr>
            <a:r>
              <a:rPr lang="zh-CN" altLang="en-US" b="1" dirty="0">
                <a:latin typeface="Times New Roman" panose="02020603050405020304" pitchFamily="18" charset="0"/>
                <a:ea typeface="微软雅黑" panose="020B0503020204020204" charset="-122"/>
                <a:cs typeface="Times New Roman" panose="02020603050405020304" pitchFamily="18" charset="0"/>
              </a:rPr>
              <a:t>为了制造物美价廉、性能更好的物品，人们正在不断地研究性能更好、更容易制造的材料。</a:t>
            </a:r>
            <a:endParaRPr lang="en-US" altLang="zh-CN" b="1" dirty="0">
              <a:latin typeface="Times New Roman" panose="02020603050405020304" pitchFamily="18" charset="0"/>
              <a:ea typeface="微软雅黑" panose="020B0503020204020204" charset="-122"/>
              <a:cs typeface="Times New Roman" panose="02020603050405020304" pitchFamily="18" charset="0"/>
            </a:endParaRPr>
          </a:p>
          <a:p>
            <a:pPr defTabSz="342900" fontAlgn="base">
              <a:lnSpc>
                <a:spcPct val="150000"/>
              </a:lnSpc>
              <a:spcBef>
                <a:spcPct val="0"/>
              </a:spcBef>
              <a:spcAft>
                <a:spcPct val="0"/>
              </a:spcAft>
              <a:defRPr/>
            </a:pPr>
            <a:r>
              <a:rPr lang="zh-CN" altLang="en-US" b="1" dirty="0">
                <a:latin typeface="Times New Roman" panose="02020603050405020304" pitchFamily="18" charset="0"/>
                <a:ea typeface="微软雅黑" panose="020B0503020204020204" charset="-122"/>
                <a:cs typeface="Times New Roman" panose="02020603050405020304" pitchFamily="18" charset="0"/>
              </a:rPr>
              <a:t>其中有一种性能较好的材料叫超导材料。</a:t>
            </a:r>
            <a:endParaRPr lang="en-US" altLang="zh-CN" b="1" dirty="0">
              <a:latin typeface="Times New Roman" panose="02020603050405020304" pitchFamily="18" charset="0"/>
              <a:ea typeface="微软雅黑" panose="020B0503020204020204" charset="-122"/>
              <a:cs typeface="Times New Roman" panose="02020603050405020304" pitchFamily="18" charset="0"/>
            </a:endParaRPr>
          </a:p>
          <a:p>
            <a:pPr defTabSz="342900" fontAlgn="base">
              <a:lnSpc>
                <a:spcPct val="150000"/>
              </a:lnSpc>
              <a:spcBef>
                <a:spcPct val="0"/>
              </a:spcBef>
              <a:spcAft>
                <a:spcPct val="0"/>
              </a:spcAft>
              <a:defRPr/>
            </a:pPr>
            <a:r>
              <a:rPr lang="en-US" altLang="zh-CN" b="1" dirty="0">
                <a:latin typeface="Times New Roman" panose="02020603050405020304" pitchFamily="18" charset="0"/>
                <a:ea typeface="微软雅黑" panose="020B0503020204020204" charset="-122"/>
                <a:cs typeface="Times New Roman" panose="02020603050405020304" pitchFamily="18" charset="0"/>
              </a:rPr>
              <a:t>1911</a:t>
            </a:r>
            <a:r>
              <a:rPr lang="zh-CN" altLang="en-US" b="1" dirty="0">
                <a:latin typeface="Times New Roman" panose="02020603050405020304" pitchFamily="18" charset="0"/>
                <a:ea typeface="微软雅黑" panose="020B0503020204020204" charset="-122"/>
                <a:cs typeface="Times New Roman" panose="02020603050405020304" pitchFamily="18" charset="0"/>
              </a:rPr>
              <a:t>年，昂内斯在研究汞电阻随温度的变化时，观察到在测试温度降低到</a:t>
            </a:r>
            <a:r>
              <a:rPr lang="en-US" altLang="zh-CN" b="1" dirty="0">
                <a:latin typeface="Times New Roman" panose="02020603050405020304" pitchFamily="18" charset="0"/>
                <a:ea typeface="微软雅黑" panose="020B0503020204020204" charset="-122"/>
                <a:cs typeface="Times New Roman" panose="02020603050405020304" pitchFamily="18" charset="0"/>
              </a:rPr>
              <a:t>4.2K</a:t>
            </a:r>
            <a:r>
              <a:rPr lang="zh-CN" altLang="en-US" b="1" dirty="0">
                <a:latin typeface="Times New Roman" panose="02020603050405020304" pitchFamily="18" charset="0"/>
                <a:ea typeface="微软雅黑" panose="020B0503020204020204" charset="-122"/>
                <a:cs typeface="Times New Roman" panose="02020603050405020304" pitchFamily="18" charset="0"/>
              </a:rPr>
              <a:t>时，汞的电阻突然降低到测量不到的微小值。从而发现超导现象。</a:t>
            </a:r>
            <a:endParaRPr lang="en-US" altLang="zh-CN" b="1" dirty="0">
              <a:latin typeface="Times New Roman" panose="02020603050405020304" pitchFamily="18" charset="0"/>
              <a:ea typeface="微软雅黑" panose="020B0503020204020204" charset="-122"/>
              <a:cs typeface="Times New Roman" panose="02020603050405020304" pitchFamily="18" charset="0"/>
            </a:endParaRPr>
          </a:p>
        </p:txBody>
      </p:sp>
      <p:pic>
        <p:nvPicPr>
          <p:cNvPr id="37" name="Picture 10"/>
          <p:cNvPicPr>
            <a:picLocks noChangeAspect="1"/>
          </p:cNvPicPr>
          <p:nvPr/>
        </p:nvPicPr>
        <p:blipFill>
          <a:blip r:embed="rId2"/>
          <a:stretch>
            <a:fillRect/>
          </a:stretch>
        </p:blipFill>
        <p:spPr>
          <a:xfrm>
            <a:off x="5456872" y="1475423"/>
            <a:ext cx="3111104" cy="2593181"/>
          </a:xfrm>
          <a:prstGeom prst="rect">
            <a:avLst/>
          </a:prstGeom>
          <a:noFill/>
          <a:ln w="9525">
            <a:noFill/>
          </a:ln>
        </p:spPr>
      </p:pic>
    </p:spTree>
    <p:extLst>
      <p:ext uri="{BB962C8B-B14F-4D97-AF65-F5344CB8AC3E}">
        <p14:creationId xmlns:p14="http://schemas.microsoft.com/office/powerpoint/2010/main" val="192954708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wipe(left)">
                                      <p:cBhvr>
                                        <p:cTn id="7" dur="500"/>
                                        <p:tgtEl>
                                          <p:spTgt spid="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6">
                                            <p:txEl>
                                              <p:charRg st="7" end="36"/>
                                            </p:txEl>
                                          </p:spTgt>
                                        </p:tgtEl>
                                        <p:attrNameLst>
                                          <p:attrName>style.visibility</p:attrName>
                                        </p:attrNameLst>
                                      </p:cBhvr>
                                      <p:to>
                                        <p:strVal val="visible"/>
                                      </p:to>
                                    </p:set>
                                    <p:animEffect transition="in" filter="wipe(left)">
                                      <p:cBhvr>
                                        <p:cTn id="12" dur="500"/>
                                        <p:tgtEl>
                                          <p:spTgt spid="36">
                                            <p:txEl>
                                              <p:charRg st="7" end="3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
                                            <p:txEl>
                                              <p:charRg st="49" end="61"/>
                                            </p:txEl>
                                          </p:spTgt>
                                        </p:tgtEl>
                                        <p:attrNameLst>
                                          <p:attrName>style.visibility</p:attrName>
                                        </p:attrNameLst>
                                      </p:cBhvr>
                                      <p:to>
                                        <p:strVal val="visible"/>
                                      </p:to>
                                    </p:set>
                                    <p:animEffect transition="in" filter="wipe(left)">
                                      <p:cBhvr>
                                        <p:cTn id="17" dur="500"/>
                                        <p:tgtEl>
                                          <p:spTgt spid="36">
                                            <p:txEl>
                                              <p:charRg st="49" end="6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6">
                                            <p:txEl>
                                              <p:charRg st="69" end="83"/>
                                            </p:txEl>
                                          </p:spTgt>
                                        </p:tgtEl>
                                        <p:attrNameLst>
                                          <p:attrName>style.visibility</p:attrName>
                                        </p:attrNameLst>
                                      </p:cBhvr>
                                      <p:to>
                                        <p:strVal val="visible"/>
                                      </p:to>
                                    </p:set>
                                    <p:animEffect transition="in" filter="wipe(left)">
                                      <p:cBhvr>
                                        <p:cTn id="22" dur="500"/>
                                        <p:tgtEl>
                                          <p:spTgt spid="36">
                                            <p:txEl>
                                              <p:charRg st="69" end="8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新材料</a:t>
            </a:r>
          </a:p>
        </p:txBody>
      </p:sp>
      <p:sp>
        <p:nvSpPr>
          <p:cNvPr id="24" name="矩形 11"/>
          <p:cNvSpPr>
            <a:spLocks noChangeArrowheads="1"/>
          </p:cNvSpPr>
          <p:nvPr/>
        </p:nvSpPr>
        <p:spPr bwMode="auto">
          <a:xfrm>
            <a:off x="754856" y="778193"/>
            <a:ext cx="7953375" cy="4269581"/>
          </a:xfrm>
          <a:prstGeom prst="rect">
            <a:avLst/>
          </a:prstGeom>
          <a:noFill/>
          <a:ln w="9525">
            <a:noFill/>
            <a:miter lim="800000"/>
          </a:ln>
        </p:spPr>
        <p:txBody>
          <a:bodyPr wrap="square" lIns="68580" tIns="34290" rIns="68580" bIns="34290">
            <a:spAutoFit/>
          </a:bodyPr>
          <a:lstStyle/>
          <a:p>
            <a:pPr defTabSz="342900" fontAlgn="base">
              <a:lnSpc>
                <a:spcPct val="150000"/>
              </a:lnSpc>
              <a:spcBef>
                <a:spcPct val="0"/>
              </a:spcBef>
              <a:spcAft>
                <a:spcPct val="0"/>
              </a:spcAft>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超导体</a:t>
            </a:r>
            <a:endParaRPr lang="en-US" altLang="zh-CN"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a:p>
            <a:pPr marL="204788" indent="-204788" defTabSz="342900" fontAlgn="base">
              <a:lnSpc>
                <a:spcPct val="150000"/>
              </a:lnSpc>
              <a:spcBef>
                <a:spcPct val="0"/>
              </a:spcBef>
              <a:spcAft>
                <a:spcPct val="0"/>
              </a:spcAft>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1. </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超导现象和超导体：当温度降低到绝对零度附近时，某些材料的电阻率突然减小到无法测量的程度，可以认为其电阻率突然变为零，这种现象叫做</a:t>
            </a:r>
            <a:r>
              <a:rPr lang="zh-CN" altLang="en-US" sz="2100" b="1" dirty="0">
                <a:solidFill>
                  <a:srgbClr val="FF3300"/>
                </a:solidFill>
                <a:latin typeface="Times New Roman" panose="02020603050405020304" pitchFamily="18" charset="0"/>
                <a:ea typeface="微软雅黑" panose="020B0503020204020204" charset="-122"/>
                <a:cs typeface="Times New Roman" panose="02020603050405020304" pitchFamily="18" charset="0"/>
              </a:rPr>
              <a:t>超导现象</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，能够发生超导现象的物质称为</a:t>
            </a:r>
            <a:r>
              <a:rPr lang="zh-CN" altLang="en-US" sz="2100" b="1" dirty="0">
                <a:solidFill>
                  <a:srgbClr val="FF3300"/>
                </a:solidFill>
                <a:latin typeface="Times New Roman" panose="02020603050405020304" pitchFamily="18" charset="0"/>
                <a:ea typeface="微软雅黑" panose="020B0503020204020204" charset="-122"/>
                <a:cs typeface="Times New Roman" panose="02020603050405020304" pitchFamily="18" charset="0"/>
              </a:rPr>
              <a:t>超导体</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a:t>
            </a:r>
          </a:p>
          <a:p>
            <a:pPr defTabSz="342900" fontAlgn="base">
              <a:lnSpc>
                <a:spcPct val="150000"/>
              </a:lnSpc>
              <a:spcBef>
                <a:spcPct val="0"/>
              </a:spcBef>
              <a:spcAft>
                <a:spcPct val="0"/>
              </a:spcAft>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2. </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转变温度</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T</a:t>
            </a:r>
            <a:r>
              <a:rPr lang="en-US" altLang="zh-CN" sz="2100" b="1" baseline="-25000" dirty="0">
                <a:latin typeface="Times New Roman" panose="02020603050405020304" pitchFamily="18" charset="0"/>
                <a:ea typeface="微软雅黑" panose="020B0503020204020204" charset="-122"/>
                <a:cs typeface="Times New Roman" panose="02020603050405020304" pitchFamily="18" charset="0"/>
              </a:rPr>
              <a:t>C</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 </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：材料由正常状态转变为超导状态的温度，叫做超导材料的转变温度。</a:t>
            </a:r>
          </a:p>
          <a:p>
            <a:pPr defTabSz="342900" fontAlgn="base">
              <a:lnSpc>
                <a:spcPct val="150000"/>
              </a:lnSpc>
              <a:spcBef>
                <a:spcPct val="0"/>
              </a:spcBef>
              <a:spcAft>
                <a:spcPct val="0"/>
              </a:spcAft>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3. </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超导体的两个基本特性：</a:t>
            </a:r>
            <a:r>
              <a:rPr lang="zh-CN" altLang="en-US" sz="2100" b="1" dirty="0">
                <a:solidFill>
                  <a:srgbClr val="FF3300"/>
                </a:solidFill>
                <a:latin typeface="Times New Roman" panose="02020603050405020304" pitchFamily="18" charset="0"/>
                <a:ea typeface="微软雅黑" panose="020B0503020204020204" charset="-122"/>
                <a:cs typeface="Times New Roman" panose="02020603050405020304" pitchFamily="18" charset="0"/>
              </a:rPr>
              <a:t>零电阻性、抗磁性</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a:t>
            </a:r>
          </a:p>
          <a:p>
            <a:pPr defTabSz="342900" fontAlgn="base">
              <a:spcBef>
                <a:spcPct val="0"/>
              </a:spcBef>
              <a:spcAft>
                <a:spcPct val="0"/>
              </a:spcAft>
              <a:defRPr/>
            </a:pPr>
            <a:endPar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Tree>
    <p:extLst>
      <p:ext uri="{BB962C8B-B14F-4D97-AF65-F5344CB8AC3E}">
        <p14:creationId xmlns:p14="http://schemas.microsoft.com/office/powerpoint/2010/main" val="26735838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xEl>
                                              <p:charRg st="4" end="31"/>
                                            </p:txEl>
                                          </p:spTgt>
                                        </p:tgtEl>
                                        <p:attrNameLst>
                                          <p:attrName>style.visibility</p:attrName>
                                        </p:attrNameLst>
                                      </p:cBhvr>
                                      <p:to>
                                        <p:strVal val="visible"/>
                                      </p:to>
                                    </p:set>
                                    <p:animEffect transition="in" filter="wipe(left)">
                                      <p:cBhvr>
                                        <p:cTn id="7" dur="500"/>
                                        <p:tgtEl>
                                          <p:spTgt spid="24">
                                            <p:txEl>
                                              <p:charRg st="4" end="3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
                                            <p:txEl>
                                              <p:charRg st="97" end="125"/>
                                            </p:txEl>
                                          </p:spTgt>
                                        </p:tgtEl>
                                        <p:attrNameLst>
                                          <p:attrName>style.visibility</p:attrName>
                                        </p:attrNameLst>
                                      </p:cBhvr>
                                      <p:to>
                                        <p:strVal val="visible"/>
                                      </p:to>
                                    </p:set>
                                    <p:animEffect transition="in" filter="wipe(left)">
                                      <p:cBhvr>
                                        <p:cTn id="12" dur="500"/>
                                        <p:tgtEl>
                                          <p:spTgt spid="24">
                                            <p:txEl>
                                              <p:charRg st="97" end="12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4">
                                            <p:txEl>
                                              <p:charRg st="140" end="161"/>
                                            </p:txEl>
                                          </p:spTgt>
                                        </p:tgtEl>
                                        <p:attrNameLst>
                                          <p:attrName>style.visibility</p:attrName>
                                        </p:attrNameLst>
                                      </p:cBhvr>
                                      <p:to>
                                        <p:strVal val="visible"/>
                                      </p:to>
                                    </p:set>
                                    <p:animEffect transition="in" filter="wipe(left)">
                                      <p:cBhvr>
                                        <p:cTn id="17" dur="500"/>
                                        <p:tgtEl>
                                          <p:spTgt spid="24">
                                            <p:txEl>
                                              <p:charRg st="140" end="1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p:cNvSpPr>
          <p:nvPr>
            <p:ph type="ctrTitle" idx="4294967295"/>
          </p:nvPr>
        </p:nvSpPr>
        <p:spPr>
          <a:xfrm>
            <a:off x="1410176" y="865004"/>
            <a:ext cx="3214688" cy="577081"/>
          </a:xfrm>
          <a:prstGeom prst="rect">
            <a:avLst/>
          </a:prstGeom>
          <a:noFill/>
          <a:ln>
            <a:noFill/>
          </a:ln>
        </p:spPr>
        <p:txBody>
          <a:bodyPr anchor="b" anchorCtr="0">
            <a:spAutoFit/>
          </a:bodyPr>
          <a:lstStyle/>
          <a:p>
            <a:pPr eaLnBrk="1" hangingPunct="1">
              <a:lnSpc>
                <a:spcPct val="150000"/>
              </a:lnSpc>
            </a:pPr>
            <a:r>
              <a:rPr lang="zh-CN" altLang="en-US" sz="2100" b="1" dirty="0">
                <a:solidFill>
                  <a:srgbClr val="FF0000"/>
                </a:solidFill>
                <a:latin typeface="黑体" panose="02010609060101010101" pitchFamily="49" charset="-122"/>
                <a:ea typeface="微软雅黑" panose="020B0503020204020204" charset="-122"/>
              </a:rPr>
              <a:t>我们周围的材料</a:t>
            </a:r>
          </a:p>
        </p:txBody>
      </p:sp>
      <p:sp>
        <p:nvSpPr>
          <p:cNvPr id="5125" name="矩形 4"/>
          <p:cNvSpPr/>
          <p:nvPr/>
        </p:nvSpPr>
        <p:spPr>
          <a:xfrm>
            <a:off x="1410176" y="1577817"/>
            <a:ext cx="3214688" cy="2977039"/>
          </a:xfrm>
          <a:prstGeom prst="rect">
            <a:avLst/>
          </a:prstGeom>
          <a:noFill/>
          <a:ln w="9525">
            <a:noFill/>
          </a:ln>
        </p:spPr>
        <p:txBody>
          <a:bodyPr wrap="square" lIns="68580" tIns="34290" rIns="68580" bIns="34290">
            <a:spAutoFit/>
          </a:bodyPr>
          <a:lstStyle/>
          <a:p>
            <a:pPr>
              <a:lnSpc>
                <a:spcPct val="150000"/>
              </a:lnSpc>
            </a:pPr>
            <a:r>
              <a:rPr lang="en-US" altLang="zh-CN" sz="2100" dirty="0">
                <a:latin typeface="黑体" panose="02010609060101010101" pitchFamily="49" charset="-122"/>
                <a:ea typeface="微软雅黑" panose="020B0503020204020204" charset="-122"/>
              </a:rPr>
              <a:t>    </a:t>
            </a:r>
            <a:r>
              <a:rPr lang="zh-CN" altLang="zh-CN" sz="2100" dirty="0">
                <a:latin typeface="黑体" panose="02010609060101010101" pitchFamily="49" charset="-122"/>
                <a:ea typeface="微软雅黑" panose="020B0503020204020204" charset="-122"/>
              </a:rPr>
              <a:t>虽然社会的发展给我们带来了丰富的物品，但是为了制造物美价廉、性能更好的物品，人们正不断地研究性能更好、更有价值的新材料。</a:t>
            </a:r>
            <a:endParaRPr lang="zh-CN" altLang="en-US" sz="2100" dirty="0">
              <a:latin typeface="黑体" panose="02010609060101010101" pitchFamily="49" charset="-122"/>
              <a:ea typeface="微软雅黑" panose="020B0503020204020204" charset="-122"/>
            </a:endParaRPr>
          </a:p>
        </p:txBody>
      </p:sp>
      <p:pic>
        <p:nvPicPr>
          <p:cNvPr id="15" name="Picture 8"/>
          <p:cNvPicPr>
            <a:picLocks noChangeAspect="1"/>
          </p:cNvPicPr>
          <p:nvPr/>
        </p:nvPicPr>
        <p:blipFill>
          <a:blip r:embed="rId2" cstate="print"/>
          <a:stretch>
            <a:fillRect/>
          </a:stretch>
        </p:blipFill>
        <p:spPr>
          <a:xfrm>
            <a:off x="5129213" y="1132046"/>
            <a:ext cx="2521744" cy="1621155"/>
          </a:xfrm>
          <a:prstGeom prst="roundRect">
            <a:avLst/>
          </a:prstGeom>
          <a:noFill/>
          <a:ln w="9525">
            <a:noFill/>
          </a:ln>
          <a:effectLst>
            <a:outerShdw blurRad="50800" dist="38100" dir="2700000" algn="tl" rotWithShape="0">
              <a:prstClr val="black">
                <a:alpha val="40000"/>
              </a:prstClr>
            </a:outerShdw>
            <a:reflection blurRad="6350" stA="52000" endA="300" endPos="35000" dir="5400000" sy="-100000" algn="bl" rotWithShape="0"/>
          </a:effectLst>
        </p:spPr>
      </p:pic>
      <p:pic>
        <p:nvPicPr>
          <p:cNvPr id="16" name="Picture 10"/>
          <p:cNvPicPr>
            <a:picLocks noChangeAspect="1"/>
          </p:cNvPicPr>
          <p:nvPr/>
        </p:nvPicPr>
        <p:blipFill>
          <a:blip r:embed="rId3" cstate="print"/>
          <a:stretch>
            <a:fillRect/>
          </a:stretch>
        </p:blipFill>
        <p:spPr>
          <a:xfrm>
            <a:off x="5132547" y="3082766"/>
            <a:ext cx="2540794" cy="1432560"/>
          </a:xfrm>
          <a:prstGeom prst="roundRect">
            <a:avLst/>
          </a:prstGeom>
          <a:noFill/>
          <a:ln w="9525">
            <a:noFill/>
          </a:ln>
          <a:effectLst>
            <a:outerShdw blurRad="50800" dist="38100" dir="2700000" algn="tl" rotWithShape="0">
              <a:prstClr val="black">
                <a:alpha val="40000"/>
              </a:prstClr>
            </a:outerShdw>
            <a:reflection blurRad="6350" stA="52000" endA="300" endPos="35000" dir="5400000" sy="-100000" algn="bl" rotWithShape="0"/>
          </a:effectLst>
        </p:spPr>
      </p:pic>
    </p:spTree>
    <p:extLst>
      <p:ext uri="{BB962C8B-B14F-4D97-AF65-F5344CB8AC3E}">
        <p14:creationId xmlns:p14="http://schemas.microsoft.com/office/powerpoint/2010/main" val="17291143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blinds(horizontal)">
                                      <p:cBhvr>
                                        <p:cTn id="7" dur="500"/>
                                        <p:tgtEl>
                                          <p:spTgt spid="51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ox(in)">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新材料</a:t>
            </a:r>
          </a:p>
        </p:txBody>
      </p:sp>
      <p:grpSp>
        <p:nvGrpSpPr>
          <p:cNvPr id="3" name="组合 9"/>
          <p:cNvGrpSpPr/>
          <p:nvPr/>
        </p:nvGrpSpPr>
        <p:grpSpPr>
          <a:xfrm>
            <a:off x="2274094" y="877492"/>
            <a:ext cx="4355306" cy="2988707"/>
            <a:chOff x="1507895" y="945103"/>
            <a:chExt cx="5807796" cy="3984149"/>
          </a:xfrm>
        </p:grpSpPr>
        <p:pic>
          <p:nvPicPr>
            <p:cNvPr id="28685" name="Picture 8"/>
            <p:cNvPicPr>
              <a:picLocks noChangeAspect="1"/>
            </p:cNvPicPr>
            <p:nvPr/>
          </p:nvPicPr>
          <p:blipFill>
            <a:blip r:embed="rId2"/>
            <a:stretch>
              <a:fillRect/>
            </a:stretch>
          </p:blipFill>
          <p:spPr>
            <a:xfrm>
              <a:off x="1507895" y="945103"/>
              <a:ext cx="5807796" cy="3528392"/>
            </a:xfrm>
            <a:prstGeom prst="rect">
              <a:avLst/>
            </a:prstGeom>
            <a:noFill/>
            <a:ln w="9525">
              <a:noFill/>
            </a:ln>
          </p:spPr>
        </p:pic>
        <p:sp>
          <p:nvSpPr>
            <p:cNvPr id="34" name="矩形 33"/>
            <p:cNvSpPr/>
            <p:nvPr/>
          </p:nvSpPr>
          <p:spPr>
            <a:xfrm>
              <a:off x="1834961" y="4436907"/>
              <a:ext cx="5171289" cy="492345"/>
            </a:xfrm>
            <a:prstGeom prst="rect">
              <a:avLst/>
            </a:prstGeom>
          </p:spPr>
          <p:txBody>
            <a:bodyPr wrap="none">
              <a:spAutoFit/>
            </a:bodyPr>
            <a:lstStyle/>
            <a:p>
              <a:pPr defTabSz="342900" fontAlgn="base">
                <a:spcBef>
                  <a:spcPct val="0"/>
                </a:spcBef>
                <a:spcAft>
                  <a:spcPct val="0"/>
                </a:spcAft>
                <a:defRPr/>
              </a:pPr>
              <a:r>
                <a:rPr lang="zh-CN" altLang="en-US" b="1" dirty="0">
                  <a:solidFill>
                    <a:srgbClr val="FF0000"/>
                  </a:solidFill>
                  <a:latin typeface="微软雅黑" panose="020B0503020204020204" charset="-122"/>
                  <a:ea typeface="微软雅黑" panose="020B0503020204020204" charset="-122"/>
                  <a:cs typeface="Times New Roman" panose="02020603050405020304" pitchFamily="18" charset="0"/>
                </a:rPr>
                <a:t>很细的超导丝</a:t>
              </a:r>
              <a:r>
                <a:rPr lang="zh-CN" altLang="en-US" b="1" dirty="0">
                  <a:solidFill>
                    <a:schemeClr val="tx1">
                      <a:lumMod val="95000"/>
                      <a:lumOff val="5000"/>
                    </a:schemeClr>
                  </a:solidFill>
                  <a:latin typeface="微软雅黑" panose="020B0503020204020204" charset="-122"/>
                  <a:ea typeface="微软雅黑" panose="020B0503020204020204" charset="-122"/>
                  <a:cs typeface="Times New Roman" panose="02020603050405020304" pitchFamily="18" charset="0"/>
                </a:rPr>
                <a:t>就可以</a:t>
              </a:r>
              <a:r>
                <a:rPr lang="zh-CN" altLang="en-US" b="1" dirty="0">
                  <a:solidFill>
                    <a:srgbClr val="FF0000"/>
                  </a:solidFill>
                  <a:latin typeface="微软雅黑" panose="020B0503020204020204" charset="-122"/>
                  <a:ea typeface="微软雅黑" panose="020B0503020204020204" charset="-122"/>
                  <a:cs typeface="Times New Roman" panose="02020603050405020304" pitchFamily="18" charset="0"/>
                </a:rPr>
                <a:t>输送强大的电流</a:t>
              </a:r>
              <a:endParaRPr lang="zh-CN" altLang="en-US" dirty="0">
                <a:latin typeface="微软雅黑" panose="020B0503020204020204" charset="-122"/>
                <a:ea typeface="微软雅黑" panose="020B0503020204020204" charset="-122"/>
                <a:cs typeface="Times New Roman" panose="02020603050405020304" pitchFamily="18" charset="0"/>
              </a:endParaRPr>
            </a:p>
          </p:txBody>
        </p:sp>
      </p:grpSp>
      <p:sp>
        <p:nvSpPr>
          <p:cNvPr id="35" name="矩形 34"/>
          <p:cNvSpPr/>
          <p:nvPr/>
        </p:nvSpPr>
        <p:spPr>
          <a:xfrm>
            <a:off x="1402080" y="3842385"/>
            <a:ext cx="6099810" cy="1037749"/>
          </a:xfrm>
          <a:prstGeom prst="rect">
            <a:avLst/>
          </a:prstGeom>
        </p:spPr>
        <p:txBody>
          <a:bodyPr wrap="square" lIns="68580" tIns="34290" rIns="68580" bIns="34290">
            <a:spAutoFit/>
          </a:bodyPr>
          <a:lstStyle/>
          <a:p>
            <a:pPr defTabSz="342900" fontAlgn="base">
              <a:lnSpc>
                <a:spcPct val="150000"/>
              </a:lnSpc>
              <a:spcBef>
                <a:spcPct val="0"/>
              </a:spcBef>
              <a:spcAft>
                <a:spcPct val="0"/>
              </a:spcAft>
              <a:defRPr/>
            </a:pPr>
            <a:r>
              <a:rPr lang="zh-CN" altLang="en-US" sz="2100" b="1" dirty="0">
                <a:solidFill>
                  <a:schemeClr val="tx1">
                    <a:lumMod val="95000"/>
                    <a:lumOff val="5000"/>
                  </a:schemeClr>
                </a:solidFill>
                <a:latin typeface="Times New Roman" panose="02020603050405020304" pitchFamily="18" charset="0"/>
                <a:ea typeface="微软雅黑" panose="020B0503020204020204" charset="-122"/>
                <a:cs typeface="Times New Roman" panose="02020603050405020304" pitchFamily="18" charset="0"/>
              </a:rPr>
              <a:t>超导材料出现以后，人们首先想到的是</a:t>
            </a: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利用超导体</a:t>
            </a:r>
            <a:endParaRPr lang="en-US" altLang="zh-CN"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a:p>
            <a:pPr defTabSz="342900" fontAlgn="base">
              <a:lnSpc>
                <a:spcPct val="150000"/>
              </a:lnSpc>
              <a:spcBef>
                <a:spcPct val="0"/>
              </a:spcBef>
              <a:spcAft>
                <a:spcPct val="0"/>
              </a:spcAft>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的零电阻性</a:t>
            </a:r>
            <a:r>
              <a:rPr lang="zh-CN" altLang="en-US" sz="2100" b="1" dirty="0">
                <a:solidFill>
                  <a:schemeClr val="tx1">
                    <a:lumMod val="95000"/>
                    <a:lumOff val="5000"/>
                  </a:schemeClr>
                </a:solidFill>
                <a:latin typeface="Times New Roman" panose="02020603050405020304" pitchFamily="18" charset="0"/>
                <a:ea typeface="微软雅黑" panose="020B0503020204020204" charset="-122"/>
                <a:cs typeface="Times New Roman" panose="02020603050405020304" pitchFamily="18" charset="0"/>
              </a:rPr>
              <a:t>实现</a:t>
            </a: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远距离大功率输电</a:t>
            </a:r>
            <a:r>
              <a:rPr lang="zh-CN" altLang="en-US" sz="2100" b="1" dirty="0">
                <a:solidFill>
                  <a:schemeClr val="tx1">
                    <a:lumMod val="95000"/>
                    <a:lumOff val="5000"/>
                  </a:schemeClr>
                </a:solidFill>
                <a:latin typeface="Times New Roman" panose="02020603050405020304" pitchFamily="18" charset="0"/>
                <a:ea typeface="微软雅黑" panose="020B050302020402020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charset="-122"/>
              <a:cs typeface="Times New Roman" panose="02020603050405020304" pitchFamily="18" charset="0"/>
            </a:endParaRPr>
          </a:p>
        </p:txBody>
      </p:sp>
    </p:spTree>
    <p:extLst>
      <p:ext uri="{BB962C8B-B14F-4D97-AF65-F5344CB8AC3E}">
        <p14:creationId xmlns:p14="http://schemas.microsoft.com/office/powerpoint/2010/main" val="27660489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5">
                                            <p:txEl>
                                              <p:pRg st="0" end="0"/>
                                            </p:txEl>
                                          </p:spTgt>
                                        </p:tgtEl>
                                        <p:attrNameLst>
                                          <p:attrName>style.visibility</p:attrName>
                                        </p:attrNameLst>
                                      </p:cBhvr>
                                      <p:to>
                                        <p:strVal val="visible"/>
                                      </p:to>
                                    </p:set>
                                    <p:animEffect transition="in" filter="wipe(left)">
                                      <p:cBhvr>
                                        <p:cTn id="13" dur="500"/>
                                        <p:tgtEl>
                                          <p:spTgt spid="35">
                                            <p:txEl>
                                              <p:pRg st="0" end="0"/>
                                            </p:txEl>
                                          </p:spTgt>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35">
                                            <p:txEl>
                                              <p:pRg st="1" end="1"/>
                                            </p:txEl>
                                          </p:spTgt>
                                        </p:tgtEl>
                                        <p:attrNameLst>
                                          <p:attrName>style.visibility</p:attrName>
                                        </p:attrNameLst>
                                      </p:cBhvr>
                                      <p:to>
                                        <p:strVal val="visible"/>
                                      </p:to>
                                    </p:set>
                                    <p:animEffect transition="in" filter="wipe(left)">
                                      <p:cBhvr>
                                        <p:cTn id="17" dur="500"/>
                                        <p:tgtEl>
                                          <p:spTgt spid="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新材料</a:t>
            </a:r>
          </a:p>
        </p:txBody>
      </p:sp>
      <p:sp>
        <p:nvSpPr>
          <p:cNvPr id="28" name="Text Box 2"/>
          <p:cNvSpPr txBox="1">
            <a:spLocks noChangeArrowheads="1"/>
          </p:cNvSpPr>
          <p:nvPr/>
        </p:nvSpPr>
        <p:spPr bwMode="auto">
          <a:xfrm>
            <a:off x="972026" y="3247073"/>
            <a:ext cx="3436144" cy="1037749"/>
          </a:xfrm>
          <a:prstGeom prst="rect">
            <a:avLst/>
          </a:prstGeom>
          <a:noFill/>
          <a:ln w="9525">
            <a:noFill/>
            <a:miter lim="800000"/>
          </a:ln>
        </p:spPr>
        <p:txBody>
          <a:bodyPr wrap="square" lIns="68580" tIns="34290" rIns="68580" bIns="34290">
            <a:spAutoFit/>
          </a:bodyPr>
          <a:lstStyle/>
          <a:p>
            <a:pPr defTabSz="342900">
              <a:lnSpc>
                <a:spcPct val="150000"/>
              </a:lnSpc>
              <a:defRPr/>
            </a:pPr>
            <a:r>
              <a:rPr lang="zh-CN" altLang="en-US" sz="2100" b="1" dirty="0">
                <a:solidFill>
                  <a:schemeClr val="tx1">
                    <a:lumMod val="95000"/>
                    <a:lumOff val="5000"/>
                  </a:schemeClr>
                </a:solidFill>
                <a:latin typeface="Times New Roman" panose="02020603050405020304" pitchFamily="18" charset="0"/>
                <a:ea typeface="微软雅黑" panose="020B0503020204020204" charset="-122"/>
                <a:cs typeface="Times New Roman" panose="02020603050405020304" pitchFamily="18" charset="0"/>
              </a:rPr>
              <a:t>超导材料不仅电阻为零，而且还有其他令人注目的特性。</a:t>
            </a:r>
          </a:p>
        </p:txBody>
      </p:sp>
      <p:sp>
        <p:nvSpPr>
          <p:cNvPr id="30" name="Text Box 4"/>
          <p:cNvSpPr txBox="1">
            <a:spLocks noChangeArrowheads="1"/>
          </p:cNvSpPr>
          <p:nvPr/>
        </p:nvSpPr>
        <p:spPr bwMode="auto">
          <a:xfrm>
            <a:off x="4580573" y="2671287"/>
            <a:ext cx="3837146" cy="2007394"/>
          </a:xfrm>
          <a:prstGeom prst="rect">
            <a:avLst/>
          </a:prstGeom>
          <a:noFill/>
          <a:ln w="9525">
            <a:noFill/>
            <a:miter lim="800000"/>
          </a:ln>
        </p:spPr>
        <p:txBody>
          <a:bodyPr wrap="square" lIns="68580" tIns="34290" rIns="68580" bIns="34290">
            <a:spAutoFit/>
          </a:bodyPr>
          <a:lstStyle/>
          <a:p>
            <a:pPr defTabSz="342900">
              <a:lnSpc>
                <a:spcPct val="150000"/>
              </a:lnSpc>
              <a:defRPr/>
            </a:pPr>
            <a:r>
              <a:rPr lang="zh-CN" altLang="en-US" sz="2100" b="1" dirty="0">
                <a:solidFill>
                  <a:schemeClr val="tx1">
                    <a:lumMod val="95000"/>
                    <a:lumOff val="5000"/>
                  </a:schemeClr>
                </a:solidFill>
                <a:latin typeface="Times New Roman" panose="02020603050405020304" pitchFamily="18" charset="0"/>
                <a:ea typeface="微软雅黑" panose="020B0503020204020204" charset="-122"/>
                <a:cs typeface="Times New Roman" panose="02020603050405020304" pitchFamily="18" charset="0"/>
              </a:rPr>
              <a:t>超导磁悬浮现象使人们想到可以利用超导体来实现交通工具的无摩擦运行，大大提高交通工具的安全性能和运行速度。</a:t>
            </a:r>
          </a:p>
        </p:txBody>
      </p:sp>
      <p:pic>
        <p:nvPicPr>
          <p:cNvPr id="31" name="Picture 5" descr="图片9"/>
          <p:cNvPicPr>
            <a:picLocks noChangeAspect="1"/>
          </p:cNvPicPr>
          <p:nvPr/>
        </p:nvPicPr>
        <p:blipFill>
          <a:blip r:embed="rId2"/>
          <a:stretch>
            <a:fillRect/>
          </a:stretch>
        </p:blipFill>
        <p:spPr>
          <a:xfrm>
            <a:off x="1340167" y="903446"/>
            <a:ext cx="2700338" cy="2214563"/>
          </a:xfrm>
          <a:prstGeom prst="rect">
            <a:avLst/>
          </a:prstGeom>
          <a:noFill/>
          <a:ln w="9525">
            <a:noFill/>
          </a:ln>
          <a:effectLst>
            <a:outerShdw blurRad="50800" dist="38100" dir="2700000" algn="tl" rotWithShape="0">
              <a:prstClr val="black">
                <a:alpha val="40000"/>
              </a:prstClr>
            </a:outerShdw>
            <a:reflection blurRad="6350" stA="52000" endA="300" endPos="35000" dir="5400000" sy="-100000" algn="bl" rotWithShape="0"/>
          </a:effectLst>
        </p:spPr>
      </p:pic>
      <p:pic>
        <p:nvPicPr>
          <p:cNvPr id="32" name="Picture 6" descr="Snap13"/>
          <p:cNvPicPr>
            <a:picLocks noChangeAspect="1"/>
          </p:cNvPicPr>
          <p:nvPr/>
        </p:nvPicPr>
        <p:blipFill>
          <a:blip r:embed="rId3"/>
          <a:stretch>
            <a:fillRect/>
          </a:stretch>
        </p:blipFill>
        <p:spPr>
          <a:xfrm>
            <a:off x="4869181" y="903209"/>
            <a:ext cx="2269331" cy="1903809"/>
          </a:xfrm>
          <a:prstGeom prst="rect">
            <a:avLst/>
          </a:prstGeom>
          <a:noFill/>
          <a:ln w="9525">
            <a:noFill/>
          </a:ln>
          <a:effectLst>
            <a:outerShdw blurRad="50800" dist="38100" dir="2700000" algn="tl" rotWithShape="0">
              <a:prstClr val="black">
                <a:alpha val="40000"/>
              </a:prstClr>
            </a:outerShdw>
            <a:reflection blurRad="6350" stA="52000" endA="300" endPos="35000" dir="5400000" sy="-100000" algn="bl" rotWithShape="0"/>
          </a:effectLst>
        </p:spPr>
      </p:pic>
    </p:spTree>
    <p:extLst>
      <p:ext uri="{BB962C8B-B14F-4D97-AF65-F5344CB8AC3E}">
        <p14:creationId xmlns:p14="http://schemas.microsoft.com/office/powerpoint/2010/main" val="38681112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
                                            <p:txEl>
                                              <p:charRg st="0" end="12"/>
                                            </p:txEl>
                                          </p:spTgt>
                                        </p:tgtEl>
                                        <p:attrNameLst>
                                          <p:attrName>style.visibility</p:attrName>
                                        </p:attrNameLst>
                                      </p:cBhvr>
                                      <p:to>
                                        <p:strVal val="visible"/>
                                      </p:to>
                                    </p:set>
                                    <p:animEffect transition="in" filter="wipe(left)">
                                      <p:cBhvr>
                                        <p:cTn id="12" dur="500"/>
                                        <p:tgtEl>
                                          <p:spTgt spid="28">
                                            <p:txEl>
                                              <p:charRg st="0" end="1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1+#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0">
                                            <p:txEl>
                                              <p:charRg st="0" end="12"/>
                                            </p:txEl>
                                          </p:spTgt>
                                        </p:tgtEl>
                                        <p:attrNameLst>
                                          <p:attrName>style.visibility</p:attrName>
                                        </p:attrNameLst>
                                      </p:cBhvr>
                                      <p:to>
                                        <p:strVal val="visible"/>
                                      </p:to>
                                    </p:set>
                                    <p:animEffect transition="in" filter="wipe(left)">
                                      <p:cBhvr>
                                        <p:cTn id="23" dur="500"/>
                                        <p:tgtEl>
                                          <p:spTgt spid="30">
                                            <p:txEl>
                                              <p:charRg st="0"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新材料</a:t>
            </a:r>
          </a:p>
        </p:txBody>
      </p:sp>
      <p:sp>
        <p:nvSpPr>
          <p:cNvPr id="30731" name="矩形 11"/>
          <p:cNvSpPr/>
          <p:nvPr/>
        </p:nvSpPr>
        <p:spPr>
          <a:xfrm>
            <a:off x="837962" y="654368"/>
            <a:ext cx="1203960" cy="552926"/>
          </a:xfrm>
          <a:prstGeom prst="rect">
            <a:avLst/>
          </a:prstGeom>
          <a:noFill/>
          <a:ln w="9525">
            <a:noFill/>
          </a:ln>
        </p:spPr>
        <p:txBody>
          <a:bodyPr wrap="none" lIns="68580" tIns="34290" rIns="68580" bIns="34290">
            <a:spAutoFit/>
          </a:bodyPr>
          <a:lstStyle/>
          <a:p>
            <a:pPr>
              <a:lnSpc>
                <a:spcPct val="150000"/>
              </a:lnSpc>
            </a:pPr>
            <a:r>
              <a:rPr lang="zh-CN" altLang="en-US" sz="2100" b="1" dirty="0">
                <a:solidFill>
                  <a:srgbClr val="FF0000"/>
                </a:solidFill>
                <a:latin typeface="宋体" panose="02010600030101010101" pitchFamily="2" charset="-122"/>
                <a:ea typeface="微软雅黑" panose="020B0503020204020204" charset="-122"/>
                <a:sym typeface="+mn-ea"/>
              </a:rPr>
              <a:t>纳米技术</a:t>
            </a:r>
          </a:p>
        </p:txBody>
      </p:sp>
      <p:sp>
        <p:nvSpPr>
          <p:cNvPr id="20" name="矩形 19"/>
          <p:cNvSpPr/>
          <p:nvPr/>
        </p:nvSpPr>
        <p:spPr>
          <a:xfrm>
            <a:off x="822960" y="1207294"/>
            <a:ext cx="7497604" cy="2977039"/>
          </a:xfrm>
          <a:prstGeom prst="rect">
            <a:avLst/>
          </a:prstGeom>
        </p:spPr>
        <p:txBody>
          <a:bodyPr wrap="square" lIns="68580" tIns="34290" rIns="68580" bIns="34290">
            <a:spAutoFit/>
          </a:bodyPr>
          <a:lstStyle/>
          <a:p>
            <a:pPr defTabSz="342900" fontAlgn="base">
              <a:lnSpc>
                <a:spcPct val="150000"/>
              </a:lnSpc>
              <a:spcBef>
                <a:spcPct val="0"/>
              </a:spcBef>
              <a:spcAft>
                <a:spcPct val="0"/>
              </a:spcAft>
              <a:defRPr/>
            </a:pPr>
            <a:r>
              <a:rPr lang="en-US" altLang="zh-CN" b="1" dirty="0">
                <a:latin typeface="Times New Roman" panose="02020603050405020304" pitchFamily="18" charset="0"/>
                <a:ea typeface="微软雅黑" panose="020B0503020204020204" charset="-122"/>
                <a:cs typeface="Times New Roman" panose="02020603050405020304" pitchFamily="18" charset="0"/>
              </a:rPr>
              <a:t>“</a:t>
            </a:r>
            <a:r>
              <a:rPr lang="zh-CN" altLang="en-US" b="1" dirty="0">
                <a:latin typeface="Times New Roman" panose="02020603050405020304" pitchFamily="18" charset="0"/>
                <a:ea typeface="微软雅黑" panose="020B0503020204020204" charset="-122"/>
                <a:cs typeface="Times New Roman" panose="02020603050405020304" pitchFamily="18" charset="0"/>
              </a:rPr>
              <a:t>纳米”译自英文“</a:t>
            </a:r>
            <a:r>
              <a:rPr lang="en-US" altLang="zh-CN" b="1" dirty="0">
                <a:latin typeface="Times New Roman" panose="02020603050405020304" pitchFamily="18" charset="0"/>
                <a:ea typeface="微软雅黑" panose="020B0503020204020204" charset="-122"/>
                <a:cs typeface="Times New Roman" panose="02020603050405020304" pitchFamily="18" charset="0"/>
              </a:rPr>
              <a:t>nanometer”</a:t>
            </a:r>
            <a:r>
              <a:rPr lang="zh-CN" altLang="en-US" b="1" dirty="0">
                <a:latin typeface="Times New Roman" panose="02020603050405020304" pitchFamily="18" charset="0"/>
                <a:ea typeface="微软雅黑" panose="020B0503020204020204" charset="-122"/>
                <a:cs typeface="Times New Roman" panose="02020603050405020304" pitchFamily="18" charset="0"/>
              </a:rPr>
              <a:t>，它并不是什么特殊的物质，而是一种度量单位。</a:t>
            </a:r>
            <a:r>
              <a:rPr lang="en-US" altLang="zh-CN" b="1" dirty="0">
                <a:latin typeface="Times New Roman" panose="02020603050405020304" pitchFamily="18" charset="0"/>
                <a:ea typeface="微软雅黑" panose="020B0503020204020204" charset="-122"/>
                <a:cs typeface="Times New Roman" panose="02020603050405020304" pitchFamily="18" charset="0"/>
              </a:rPr>
              <a:t>1</a:t>
            </a:r>
            <a:r>
              <a:rPr lang="zh-CN" altLang="en-US" b="1" dirty="0">
                <a:latin typeface="Times New Roman" panose="02020603050405020304" pitchFamily="18" charset="0"/>
                <a:ea typeface="微软雅黑" panose="020B0503020204020204" charset="-122"/>
                <a:cs typeface="Times New Roman" panose="02020603050405020304" pitchFamily="18" charset="0"/>
              </a:rPr>
              <a:t>纳米等于十亿分之一米，相当于针尖大小的百万分之一，约相当于</a:t>
            </a:r>
            <a:r>
              <a:rPr lang="en-US" altLang="zh-CN" b="1" dirty="0">
                <a:latin typeface="Times New Roman" panose="02020603050405020304" pitchFamily="18" charset="0"/>
                <a:ea typeface="微软雅黑" panose="020B0503020204020204" charset="-122"/>
                <a:cs typeface="Times New Roman" panose="02020603050405020304" pitchFamily="18" charset="0"/>
              </a:rPr>
              <a:t>45</a:t>
            </a:r>
            <a:r>
              <a:rPr lang="zh-CN" altLang="en-US" b="1" dirty="0">
                <a:latin typeface="Times New Roman" panose="02020603050405020304" pitchFamily="18" charset="0"/>
                <a:ea typeface="微软雅黑" panose="020B0503020204020204" charset="-122"/>
                <a:cs typeface="Times New Roman" panose="02020603050405020304" pitchFamily="18" charset="0"/>
              </a:rPr>
              <a:t>个原子串起来那么长。纳米技术就是指在纳米尺寸范围内，通过直接操纵单个原子、分子来组装和创造具有特定功能的新物质。当物质颗粒小到</a:t>
            </a:r>
            <a:r>
              <a:rPr lang="en-US" altLang="zh-CN" b="1" dirty="0">
                <a:latin typeface="Times New Roman" panose="02020603050405020304" pitchFamily="18" charset="0"/>
                <a:ea typeface="微软雅黑" panose="020B0503020204020204" charset="-122"/>
                <a:cs typeface="Times New Roman" panose="02020603050405020304" pitchFamily="18" charset="0"/>
              </a:rPr>
              <a:t>100</a:t>
            </a:r>
            <a:r>
              <a:rPr lang="zh-CN" altLang="en-US" b="1" dirty="0">
                <a:latin typeface="Times New Roman" panose="02020603050405020304" pitchFamily="18" charset="0"/>
                <a:ea typeface="微软雅黑" panose="020B0503020204020204" charset="-122"/>
                <a:cs typeface="Times New Roman" panose="02020603050405020304" pitchFamily="18" charset="0"/>
              </a:rPr>
              <a:t>纳米以下，这种物质就可被称为纳米材料。其物理性能与化学性质就会较原来有意想不到的巨变，这些“巨变”正在生物学、材料学、信息技术等各个领域展开，它们将对人类未来的生活产生重大影响。</a:t>
            </a:r>
            <a:endParaRPr lang="zh-CN" altLang="en-US" dirty="0">
              <a:latin typeface="Times New Roman" panose="02020603050405020304" pitchFamily="18" charset="0"/>
              <a:ea typeface="微软雅黑" panose="020B0503020204020204" charset="-122"/>
              <a:cs typeface="Times New Roman" panose="02020603050405020304" pitchFamily="18" charset="0"/>
            </a:endParaRPr>
          </a:p>
        </p:txBody>
      </p:sp>
    </p:spTree>
    <p:extLst>
      <p:ext uri="{BB962C8B-B14F-4D97-AF65-F5344CB8AC3E}">
        <p14:creationId xmlns:p14="http://schemas.microsoft.com/office/powerpoint/2010/main" val="3076393970"/>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新材料</a:t>
            </a:r>
          </a:p>
        </p:txBody>
      </p:sp>
      <p:sp>
        <p:nvSpPr>
          <p:cNvPr id="19" name="矩形 18"/>
          <p:cNvSpPr/>
          <p:nvPr/>
        </p:nvSpPr>
        <p:spPr>
          <a:xfrm>
            <a:off x="2288620" y="770335"/>
            <a:ext cx="1203960" cy="552926"/>
          </a:xfrm>
          <a:prstGeom prst="rect">
            <a:avLst/>
          </a:prstGeom>
        </p:spPr>
        <p:txBody>
          <a:bodyPr wrap="none" lIns="68580" tIns="34290" rIns="68580" bIns="34290">
            <a:spAutoFit/>
          </a:bodyPr>
          <a:lstStyle/>
          <a:p>
            <a:pPr defTabSz="342900" fontAlgn="base">
              <a:lnSpc>
                <a:spcPct val="150000"/>
              </a:lnSpc>
              <a:spcBef>
                <a:spcPct val="0"/>
              </a:spcBef>
              <a:spcAft>
                <a:spcPct val="0"/>
              </a:spcAft>
              <a:defRPr/>
            </a:pPr>
            <a:r>
              <a:rPr lang="zh-CN" altLang="en-US" sz="2100" b="1" dirty="0">
                <a:solidFill>
                  <a:srgbClr val="FF0000"/>
                </a:solidFill>
                <a:latin typeface="+mn-ea"/>
                <a:ea typeface="微软雅黑" panose="020B0503020204020204" charset="-122"/>
              </a:rPr>
              <a:t>纳米材料</a:t>
            </a:r>
          </a:p>
        </p:txBody>
      </p:sp>
      <p:grpSp>
        <p:nvGrpSpPr>
          <p:cNvPr id="3" name="组合 15"/>
          <p:cNvGrpSpPr/>
          <p:nvPr/>
        </p:nvGrpSpPr>
        <p:grpSpPr>
          <a:xfrm>
            <a:off x="2141935" y="1444666"/>
            <a:ext cx="4655344" cy="2753883"/>
            <a:chOff x="1331640" y="1700808"/>
            <a:chExt cx="6207968" cy="3671167"/>
          </a:xfrm>
        </p:grpSpPr>
        <p:pic>
          <p:nvPicPr>
            <p:cNvPr id="31757" name="Picture 9"/>
            <p:cNvPicPr>
              <a:picLocks noChangeAspect="1"/>
            </p:cNvPicPr>
            <p:nvPr/>
          </p:nvPicPr>
          <p:blipFill>
            <a:blip r:embed="rId2"/>
            <a:stretch>
              <a:fillRect/>
            </a:stretch>
          </p:blipFill>
          <p:spPr>
            <a:xfrm>
              <a:off x="1331640" y="1700808"/>
              <a:ext cx="3057525" cy="3048000"/>
            </a:xfrm>
            <a:prstGeom prst="rect">
              <a:avLst/>
            </a:prstGeom>
            <a:noFill/>
            <a:ln w="9525">
              <a:noFill/>
            </a:ln>
          </p:spPr>
        </p:pic>
        <p:pic>
          <p:nvPicPr>
            <p:cNvPr id="31758" name="Picture 10"/>
            <p:cNvPicPr>
              <a:picLocks noChangeAspect="1"/>
            </p:cNvPicPr>
            <p:nvPr/>
          </p:nvPicPr>
          <p:blipFill>
            <a:blip r:embed="rId3"/>
            <a:stretch>
              <a:fillRect/>
            </a:stretch>
          </p:blipFill>
          <p:spPr>
            <a:xfrm>
              <a:off x="4644250" y="1700808"/>
              <a:ext cx="2895358" cy="3014424"/>
            </a:xfrm>
            <a:prstGeom prst="rect">
              <a:avLst/>
            </a:prstGeom>
            <a:noFill/>
            <a:ln w="9525">
              <a:noFill/>
            </a:ln>
          </p:spPr>
        </p:pic>
        <p:sp>
          <p:nvSpPr>
            <p:cNvPr id="31759" name="TextBox 18"/>
            <p:cNvSpPr txBox="1"/>
            <p:nvPr/>
          </p:nvSpPr>
          <p:spPr>
            <a:xfrm>
              <a:off x="1331640" y="4941168"/>
              <a:ext cx="2880320" cy="430807"/>
            </a:xfrm>
            <a:prstGeom prst="rect">
              <a:avLst/>
            </a:prstGeom>
            <a:noFill/>
            <a:ln w="9525">
              <a:noFill/>
            </a:ln>
          </p:spPr>
          <p:txBody>
            <a:bodyPr>
              <a:spAutoFit/>
            </a:bodyPr>
            <a:lstStyle/>
            <a:p>
              <a:pPr algn="ctr"/>
              <a:r>
                <a:rPr lang="zh-CN" altLang="en-US" sz="1500" b="1" dirty="0">
                  <a:latin typeface="微软雅黑" panose="020B0503020204020204" charset="-122"/>
                  <a:ea typeface="微软雅黑" panose="020B0503020204020204" charset="-122"/>
                </a:rPr>
                <a:t>纳米颗粒材料</a:t>
              </a:r>
            </a:p>
          </p:txBody>
        </p:sp>
        <p:sp>
          <p:nvSpPr>
            <p:cNvPr id="31760" name="TextBox 19"/>
            <p:cNvSpPr txBox="1"/>
            <p:nvPr/>
          </p:nvSpPr>
          <p:spPr>
            <a:xfrm>
              <a:off x="4644008" y="4941168"/>
              <a:ext cx="2880320" cy="430807"/>
            </a:xfrm>
            <a:prstGeom prst="rect">
              <a:avLst/>
            </a:prstGeom>
            <a:noFill/>
            <a:ln w="9525">
              <a:noFill/>
            </a:ln>
          </p:spPr>
          <p:txBody>
            <a:bodyPr>
              <a:spAutoFit/>
            </a:bodyPr>
            <a:lstStyle/>
            <a:p>
              <a:pPr algn="ctr"/>
              <a:r>
                <a:rPr lang="zh-CN" altLang="en-US" sz="1500" b="1" dirty="0">
                  <a:latin typeface="微软雅黑" panose="020B0503020204020204" charset="-122"/>
                  <a:ea typeface="微软雅黑" panose="020B0503020204020204" charset="-122"/>
                </a:rPr>
                <a:t>碳纳米管</a:t>
              </a:r>
            </a:p>
          </p:txBody>
        </p:sp>
      </p:grpSp>
    </p:spTree>
    <p:extLst>
      <p:ext uri="{BB962C8B-B14F-4D97-AF65-F5344CB8AC3E}">
        <p14:creationId xmlns:p14="http://schemas.microsoft.com/office/powerpoint/2010/main" val="386023516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新材料</a:t>
            </a:r>
          </a:p>
        </p:txBody>
      </p:sp>
      <p:grpSp>
        <p:nvGrpSpPr>
          <p:cNvPr id="3" name="组合 13"/>
          <p:cNvGrpSpPr/>
          <p:nvPr/>
        </p:nvGrpSpPr>
        <p:grpSpPr>
          <a:xfrm>
            <a:off x="1989535" y="940594"/>
            <a:ext cx="5131594" cy="3725896"/>
            <a:chOff x="1259631" y="1052736"/>
            <a:chExt cx="6840761" cy="4967346"/>
          </a:xfrm>
        </p:grpSpPr>
        <p:pic>
          <p:nvPicPr>
            <p:cNvPr id="33804" name="Picture 5"/>
            <p:cNvPicPr>
              <a:picLocks noChangeAspect="1"/>
            </p:cNvPicPr>
            <p:nvPr/>
          </p:nvPicPr>
          <p:blipFill>
            <a:blip r:embed="rId2"/>
            <a:stretch>
              <a:fillRect/>
            </a:stretch>
          </p:blipFill>
          <p:spPr>
            <a:xfrm>
              <a:off x="1259631" y="1052736"/>
              <a:ext cx="3536393" cy="1872208"/>
            </a:xfrm>
            <a:prstGeom prst="rect">
              <a:avLst/>
            </a:prstGeom>
            <a:noFill/>
            <a:ln w="9525">
              <a:noFill/>
            </a:ln>
          </p:spPr>
        </p:pic>
        <p:pic>
          <p:nvPicPr>
            <p:cNvPr id="33805" name="Picture 6"/>
            <p:cNvPicPr>
              <a:picLocks noChangeAspect="1"/>
            </p:cNvPicPr>
            <p:nvPr/>
          </p:nvPicPr>
          <p:blipFill>
            <a:blip r:embed="rId3"/>
            <a:stretch>
              <a:fillRect/>
            </a:stretch>
          </p:blipFill>
          <p:spPr>
            <a:xfrm>
              <a:off x="1331640" y="3501008"/>
              <a:ext cx="3168352" cy="2105147"/>
            </a:xfrm>
            <a:prstGeom prst="rect">
              <a:avLst/>
            </a:prstGeom>
            <a:noFill/>
            <a:ln w="9525">
              <a:noFill/>
            </a:ln>
          </p:spPr>
        </p:pic>
        <p:pic>
          <p:nvPicPr>
            <p:cNvPr id="33806" name="Picture 7"/>
            <p:cNvPicPr>
              <a:picLocks noChangeAspect="1"/>
            </p:cNvPicPr>
            <p:nvPr/>
          </p:nvPicPr>
          <p:blipFill>
            <a:blip r:embed="rId4"/>
            <a:stretch>
              <a:fillRect/>
            </a:stretch>
          </p:blipFill>
          <p:spPr>
            <a:xfrm>
              <a:off x="5508104" y="1700808"/>
              <a:ext cx="2266950" cy="3038475"/>
            </a:xfrm>
            <a:prstGeom prst="rect">
              <a:avLst/>
            </a:prstGeom>
            <a:noFill/>
            <a:ln w="9525">
              <a:noFill/>
            </a:ln>
          </p:spPr>
        </p:pic>
        <p:sp>
          <p:nvSpPr>
            <p:cNvPr id="33807" name="TextBox 17"/>
            <p:cNvSpPr txBox="1"/>
            <p:nvPr/>
          </p:nvSpPr>
          <p:spPr>
            <a:xfrm>
              <a:off x="5076057" y="4748894"/>
              <a:ext cx="3024335" cy="738587"/>
            </a:xfrm>
            <a:prstGeom prst="rect">
              <a:avLst/>
            </a:prstGeom>
            <a:noFill/>
            <a:ln w="9525">
              <a:noFill/>
            </a:ln>
          </p:spPr>
          <p:txBody>
            <a:bodyPr>
              <a:spAutoFit/>
            </a:bodyPr>
            <a:lstStyle/>
            <a:p>
              <a:pPr algn="ctr"/>
              <a:r>
                <a:rPr lang="zh-CN" altLang="en-US" sz="1500" b="1" dirty="0">
                  <a:latin typeface="微软雅黑" panose="020B0503020204020204" charset="-122"/>
                  <a:ea typeface="微软雅黑" panose="020B0503020204020204" charset="-122"/>
                </a:rPr>
                <a:t>计算机芯片中的纳米导线</a:t>
              </a:r>
            </a:p>
          </p:txBody>
        </p:sp>
        <p:sp>
          <p:nvSpPr>
            <p:cNvPr id="33808" name="TextBox 18"/>
            <p:cNvSpPr txBox="1"/>
            <p:nvPr/>
          </p:nvSpPr>
          <p:spPr>
            <a:xfrm>
              <a:off x="1331641" y="5589240"/>
              <a:ext cx="3168352" cy="430842"/>
            </a:xfrm>
            <a:prstGeom prst="rect">
              <a:avLst/>
            </a:prstGeom>
            <a:noFill/>
            <a:ln w="9525">
              <a:noFill/>
            </a:ln>
          </p:spPr>
          <p:txBody>
            <a:bodyPr>
              <a:spAutoFit/>
            </a:bodyPr>
            <a:lstStyle/>
            <a:p>
              <a:pPr algn="ctr"/>
              <a:r>
                <a:rPr lang="zh-CN" altLang="en-US" sz="1500" b="1" dirty="0">
                  <a:latin typeface="微软雅黑" panose="020B0503020204020204" charset="-122"/>
                  <a:ea typeface="微软雅黑" panose="020B0503020204020204" charset="-122"/>
                  <a:cs typeface="微软雅黑" panose="020B0503020204020204" charset="-122"/>
                </a:rPr>
                <a:t>想象中的纳米“机器人”</a:t>
              </a:r>
            </a:p>
          </p:txBody>
        </p:sp>
        <p:sp>
          <p:nvSpPr>
            <p:cNvPr id="33809" name="TextBox 19"/>
            <p:cNvSpPr txBox="1"/>
            <p:nvPr/>
          </p:nvSpPr>
          <p:spPr>
            <a:xfrm>
              <a:off x="1331373" y="3020445"/>
              <a:ext cx="3528392" cy="430842"/>
            </a:xfrm>
            <a:prstGeom prst="rect">
              <a:avLst/>
            </a:prstGeom>
            <a:noFill/>
            <a:ln w="9525">
              <a:noFill/>
            </a:ln>
          </p:spPr>
          <p:txBody>
            <a:bodyPr>
              <a:spAutoFit/>
            </a:bodyPr>
            <a:lstStyle/>
            <a:p>
              <a:pPr algn="ctr"/>
              <a:r>
                <a:rPr lang="zh-CN" altLang="en-US" sz="1500" b="1" dirty="0">
                  <a:latin typeface="微软雅黑" panose="020B0503020204020204" charset="-122"/>
                  <a:ea typeface="微软雅黑" panose="020B0503020204020204" charset="-122"/>
                </a:rPr>
                <a:t>纳米超晶格</a:t>
              </a:r>
            </a:p>
          </p:txBody>
        </p:sp>
      </p:grpSp>
    </p:spTree>
    <p:extLst>
      <p:ext uri="{BB962C8B-B14F-4D97-AF65-F5344CB8AC3E}">
        <p14:creationId xmlns:p14="http://schemas.microsoft.com/office/powerpoint/2010/main" val="15369067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新材料</a:t>
            </a:r>
          </a:p>
        </p:txBody>
      </p:sp>
      <p:sp>
        <p:nvSpPr>
          <p:cNvPr id="20" name="矩形 19"/>
          <p:cNvSpPr/>
          <p:nvPr/>
        </p:nvSpPr>
        <p:spPr>
          <a:xfrm>
            <a:off x="838200" y="711994"/>
            <a:ext cx="7682389" cy="4223385"/>
          </a:xfrm>
          <a:prstGeom prst="rect">
            <a:avLst/>
          </a:prstGeom>
          <a:noFill/>
          <a:ln w="9525">
            <a:noFill/>
          </a:ln>
        </p:spPr>
        <p:txBody>
          <a:bodyPr wrap="square" lIns="68580" tIns="34290" rIns="68580" bIns="34290">
            <a:spAutoFit/>
          </a:bodyPr>
          <a:lstStyle/>
          <a:p>
            <a:pPr defTabSz="342900" fontAlgn="base">
              <a:lnSpc>
                <a:spcPct val="150000"/>
              </a:lnSpc>
              <a:spcBef>
                <a:spcPct val="0"/>
              </a:spcBef>
              <a:spcAft>
                <a:spcPct val="0"/>
              </a:spcAft>
              <a:buClr>
                <a:srgbClr val="CC3399"/>
              </a:buClr>
              <a:defRPr/>
            </a:pPr>
            <a:r>
              <a:rPr lang="zh-CN" altLang="en-US" dirty="0">
                <a:latin typeface="Times New Roman" panose="02020603050405020304" pitchFamily="18" charset="0"/>
                <a:ea typeface="微软雅黑" panose="020B0503020204020204" charset="-122"/>
                <a:cs typeface="Times New Roman" panose="02020603050405020304" pitchFamily="18" charset="0"/>
              </a:rPr>
              <a:t>纳米衣服不用洗、“纳米水”喝出健康。“纳米硫磺”，在面膜、膏霜等化妆品中应用纳米硫材料，对治疗脂溢性皮炎、螨虫、青春痘等有奇效。把用纳米材料制成的骨头构架植入裂缝中，结果</a:t>
            </a:r>
            <a:r>
              <a:rPr lang="en-US" altLang="zh-CN" dirty="0">
                <a:latin typeface="Times New Roman" panose="02020603050405020304" pitchFamily="18" charset="0"/>
                <a:ea typeface="微软雅黑" panose="020B0503020204020204" charset="-122"/>
                <a:cs typeface="Times New Roman" panose="02020603050405020304" pitchFamily="18" charset="0"/>
              </a:rPr>
              <a:t>5</a:t>
            </a:r>
            <a:r>
              <a:rPr lang="zh-CN" altLang="en-US" dirty="0">
                <a:latin typeface="Times New Roman" panose="02020603050405020304" pitchFamily="18" charset="0"/>
                <a:ea typeface="微软雅黑" panose="020B0503020204020204" charset="-122"/>
                <a:cs typeface="Times New Roman" panose="02020603050405020304" pitchFamily="18" charset="0"/>
              </a:rPr>
              <a:t>个月后成功让骨头完全愈合。</a:t>
            </a:r>
            <a:endParaRPr lang="en-US" altLang="zh-CN" dirty="0">
              <a:latin typeface="Times New Roman" panose="02020603050405020304" pitchFamily="18" charset="0"/>
              <a:ea typeface="微软雅黑" panose="020B0503020204020204" charset="-122"/>
              <a:cs typeface="Times New Roman" panose="02020603050405020304" pitchFamily="18" charset="0"/>
            </a:endParaRPr>
          </a:p>
          <a:p>
            <a:pPr defTabSz="342900" fontAlgn="base">
              <a:lnSpc>
                <a:spcPct val="150000"/>
              </a:lnSpc>
              <a:spcBef>
                <a:spcPct val="0"/>
              </a:spcBef>
              <a:spcAft>
                <a:spcPct val="0"/>
              </a:spcAft>
              <a:buClr>
                <a:srgbClr val="CC3399"/>
              </a:buClr>
              <a:defRPr/>
            </a:pPr>
            <a:r>
              <a:rPr lang="zh-CN" altLang="en-US" dirty="0">
                <a:latin typeface="Times New Roman" panose="02020603050405020304" pitchFamily="18" charset="0"/>
                <a:ea typeface="微软雅黑" panose="020B0503020204020204" charset="-122"/>
                <a:cs typeface="Times New Roman" panose="02020603050405020304" pitchFamily="18" charset="0"/>
              </a:rPr>
              <a:t>专家预言，借助纳米技术，未来我们有可能用基因芯片、蛋白质芯片组装成“纳米机器人”，通过血管送入人体去侦察疾病；携带</a:t>
            </a:r>
            <a:r>
              <a:rPr lang="en-US" altLang="zh-CN" dirty="0">
                <a:latin typeface="Times New Roman" panose="02020603050405020304" pitchFamily="18" charset="0"/>
                <a:ea typeface="微软雅黑" panose="020B0503020204020204" charset="-122"/>
                <a:cs typeface="Times New Roman" panose="02020603050405020304" pitchFamily="18" charset="0"/>
              </a:rPr>
              <a:t>DNA</a:t>
            </a:r>
            <a:r>
              <a:rPr lang="zh-CN" altLang="en-US" dirty="0">
                <a:latin typeface="Times New Roman" panose="02020603050405020304" pitchFamily="18" charset="0"/>
                <a:ea typeface="微软雅黑" panose="020B0503020204020204" charset="-122"/>
                <a:cs typeface="Times New Roman" panose="02020603050405020304" pitchFamily="18" charset="0"/>
              </a:rPr>
              <a:t>去更换或修复有缺陷的基因片段。有可能用纳米药物来阻断血管饿死癌细胞。使用纳米诊断仪只需检测微量血液就可从蛋白质和</a:t>
            </a:r>
            <a:r>
              <a:rPr lang="en-US" altLang="zh-CN" dirty="0">
                <a:latin typeface="Times New Roman" panose="02020603050405020304" pitchFamily="18" charset="0"/>
                <a:ea typeface="微软雅黑" panose="020B0503020204020204" charset="-122"/>
                <a:cs typeface="Times New Roman" panose="02020603050405020304" pitchFamily="18" charset="0"/>
              </a:rPr>
              <a:t>DNA</a:t>
            </a:r>
            <a:r>
              <a:rPr lang="zh-CN" altLang="en-US" dirty="0">
                <a:latin typeface="Times New Roman" panose="02020603050405020304" pitchFamily="18" charset="0"/>
                <a:ea typeface="微软雅黑" panose="020B0503020204020204" charset="-122"/>
                <a:cs typeface="Times New Roman" panose="02020603050405020304" pitchFamily="18" charset="0"/>
              </a:rPr>
              <a:t>上诊断出各种疾病。利用碳纳米管，我们可以搭建强度比钢高一百倍，但重量只有钢的六分之一的新型建筑，摩天大楼将修得更高。而用碳纳米材料替代硅芯片，将引发电脑行业的革命</a:t>
            </a:r>
            <a:r>
              <a:rPr lang="en-US" altLang="zh-CN" dirty="0">
                <a:latin typeface="Times New Roman" panose="02020603050405020304" pitchFamily="18" charset="0"/>
                <a:ea typeface="微软雅黑" panose="020B0503020204020204" charset="-122"/>
                <a:cs typeface="Times New Roman" panose="02020603050405020304" pitchFamily="18" charset="0"/>
              </a:rPr>
              <a:t>……</a:t>
            </a:r>
            <a:endParaRPr lang="zh-CN" altLang="en-US" dirty="0">
              <a:latin typeface="Times New Roman" panose="02020603050405020304" pitchFamily="18" charset="0"/>
              <a:ea typeface="微软雅黑" panose="020B0503020204020204" charset="-122"/>
              <a:cs typeface="Times New Roman" panose="02020603050405020304" pitchFamily="18" charset="0"/>
            </a:endParaRPr>
          </a:p>
        </p:txBody>
      </p:sp>
    </p:spTree>
    <p:extLst>
      <p:ext uri="{BB962C8B-B14F-4D97-AF65-F5344CB8AC3E}">
        <p14:creationId xmlns:p14="http://schemas.microsoft.com/office/powerpoint/2010/main" val="31947226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xEl>
                                              <p:charRg st="0" end="26"/>
                                            </p:txEl>
                                          </p:spTgt>
                                        </p:tgtEl>
                                        <p:attrNameLst>
                                          <p:attrName>style.visibility</p:attrName>
                                        </p:attrNameLst>
                                      </p:cBhvr>
                                      <p:to>
                                        <p:strVal val="visible"/>
                                      </p:to>
                                    </p:set>
                                    <p:animEffect transition="in" filter="wipe(left)">
                                      <p:cBhvr>
                                        <p:cTn id="7" dur="500"/>
                                        <p:tgtEl>
                                          <p:spTgt spid="20">
                                            <p:txEl>
                                              <p:charRg st="0" end="2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xEl>
                                              <p:charRg st="103" end="129"/>
                                            </p:txEl>
                                          </p:spTgt>
                                        </p:tgtEl>
                                        <p:attrNameLst>
                                          <p:attrName>style.visibility</p:attrName>
                                        </p:attrNameLst>
                                      </p:cBhvr>
                                      <p:to>
                                        <p:strVal val="visible"/>
                                      </p:to>
                                    </p:set>
                                    <p:animEffect transition="in" filter="wipe(left)">
                                      <p:cBhvr>
                                        <p:cTn id="12" dur="500"/>
                                        <p:tgtEl>
                                          <p:spTgt spid="20">
                                            <p:txEl>
                                              <p:charRg st="103" end="1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典例分析</a:t>
            </a:r>
          </a:p>
        </p:txBody>
      </p:sp>
      <p:sp>
        <p:nvSpPr>
          <p:cNvPr id="21" name="TextBox 20"/>
          <p:cNvSpPr txBox="1"/>
          <p:nvPr/>
        </p:nvSpPr>
        <p:spPr>
          <a:xfrm>
            <a:off x="848678" y="1005841"/>
            <a:ext cx="7554754" cy="1522571"/>
          </a:xfrm>
          <a:prstGeom prst="rect">
            <a:avLst/>
          </a:prstGeom>
          <a:noFill/>
        </p:spPr>
        <p:txBody>
          <a:bodyPr wrap="square" lIns="68580" tIns="34290" rIns="68580" bIns="34290">
            <a:spAutoFit/>
          </a:bodyPr>
          <a:lstStyle/>
          <a:p>
            <a:pPr marL="811054" indent="-811054" defTabSz="342900">
              <a:lnSpc>
                <a:spcPct val="150000"/>
              </a:lnSpc>
              <a:defRPr/>
            </a:pPr>
            <a:r>
              <a:rPr lang="zh-CN"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【例</a:t>
            </a:r>
            <a:r>
              <a:rPr lang="en-US"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1</a:t>
            </a:r>
            <a:r>
              <a:rPr lang="zh-CN"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r>
              <a:rPr lang="zh-CN" altLang="en-US"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湖南娄底</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下列餐具中，通常情况下属于导体的是</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　　</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p>
          <a:p>
            <a:pPr marL="61913" indent="749141"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A</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．玻璃杯　　</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B</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．不锈钢汤匙　　</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marL="61913" indent="749141"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C</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．瓷碗　　　</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D</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．竹筷</a:t>
            </a:r>
          </a:p>
        </p:txBody>
      </p:sp>
      <p:sp>
        <p:nvSpPr>
          <p:cNvPr id="22" name="TextBox 21"/>
          <p:cNvSpPr txBox="1"/>
          <p:nvPr/>
        </p:nvSpPr>
        <p:spPr>
          <a:xfrm>
            <a:off x="1832134" y="3254693"/>
            <a:ext cx="5479256" cy="1037749"/>
          </a:xfrm>
          <a:prstGeom prst="rect">
            <a:avLst/>
          </a:prstGeom>
          <a:noFill/>
        </p:spPr>
        <p:txBody>
          <a:bodyPr lIns="68580" tIns="34290" rIns="68580" bIns="34290">
            <a:spAutoFit/>
          </a:bodyPr>
          <a:lstStyle/>
          <a:p>
            <a:pPr defTabSz="342900">
              <a:lnSpc>
                <a:spcPct val="150000"/>
              </a:lnSpc>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通常情况下，玻璃杯、瓷碗、竹筷是绝缘体，不锈钢汤匙是导体。</a:t>
            </a:r>
          </a:p>
        </p:txBody>
      </p:sp>
      <p:sp>
        <p:nvSpPr>
          <p:cNvPr id="4" name="文本框 2"/>
          <p:cNvSpPr txBox="1">
            <a:spLocks noChangeArrowheads="1"/>
          </p:cNvSpPr>
          <p:nvPr/>
        </p:nvSpPr>
        <p:spPr bwMode="auto">
          <a:xfrm>
            <a:off x="1645444" y="2701529"/>
            <a:ext cx="1134666" cy="552926"/>
          </a:xfrm>
          <a:prstGeom prst="rect">
            <a:avLst/>
          </a:prstGeom>
          <a:noFill/>
          <a:ln w="9525">
            <a:noFill/>
            <a:bevel/>
          </a:ln>
        </p:spPr>
        <p:txBody>
          <a:bodyPr lIns="68580" tIns="34290" rIns="68580" bIns="34290">
            <a:spAutoFit/>
          </a:bodyPr>
          <a:lstStyle/>
          <a:p>
            <a:pPr defTabSz="342900">
              <a:lnSpc>
                <a:spcPct val="150000"/>
              </a:lnSpc>
              <a:defRPr/>
            </a:pPr>
            <a:r>
              <a:rPr lang="en-US"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sym typeface="宋体" panose="02010600030101010101" pitchFamily="2" charset="-122"/>
              </a:rPr>
              <a:t>【</a:t>
            </a:r>
            <a:r>
              <a:rPr lang="zh-CN" altLang="en-US"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sym typeface="宋体" panose="02010600030101010101" pitchFamily="2" charset="-122"/>
              </a:rPr>
              <a:t>解析</a:t>
            </a:r>
            <a:r>
              <a:rPr lang="en-US"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sym typeface="宋体" panose="02010600030101010101" pitchFamily="2" charset="-122"/>
              </a:rPr>
              <a:t>】</a:t>
            </a:r>
            <a:endParaRPr lang="zh-CN" altLang="en-US"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5" name="矩形 4"/>
          <p:cNvSpPr/>
          <p:nvPr/>
        </p:nvSpPr>
        <p:spPr>
          <a:xfrm>
            <a:off x="7769542" y="1126570"/>
            <a:ext cx="315278" cy="552926"/>
          </a:xfrm>
          <a:prstGeom prst="rect">
            <a:avLst/>
          </a:prstGeom>
          <a:noFill/>
          <a:ln w="9525">
            <a:noFill/>
          </a:ln>
        </p:spPr>
        <p:txBody>
          <a:bodyPr wrap="none" lIns="68580" tIns="34290" rIns="68580" bIns="34290">
            <a:spAutoFit/>
          </a:bodyPr>
          <a:lstStyle/>
          <a:p>
            <a:pPr>
              <a:lnSpc>
                <a:spcPct val="150000"/>
              </a:lnSpc>
            </a:pPr>
            <a:r>
              <a:rPr lang="en-US" altLang="zh-CN"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B</a:t>
            </a:r>
          </a:p>
        </p:txBody>
      </p:sp>
    </p:spTree>
    <p:extLst>
      <p:ext uri="{BB962C8B-B14F-4D97-AF65-F5344CB8AC3E}">
        <p14:creationId xmlns:p14="http://schemas.microsoft.com/office/powerpoint/2010/main" val="207116440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2">
                                            <p:txEl>
                                              <p:charRg st="0" end="24"/>
                                            </p:txEl>
                                          </p:spTgt>
                                        </p:tgtEl>
                                        <p:attrNameLst>
                                          <p:attrName>style.visibility</p:attrName>
                                        </p:attrNameLst>
                                      </p:cBhvr>
                                      <p:to>
                                        <p:strVal val="visible"/>
                                      </p:to>
                                    </p:set>
                                    <p:animEffect transition="in" filter="wipe(left)">
                                      <p:cBhvr>
                                        <p:cTn id="13" dur="500"/>
                                        <p:tgtEl>
                                          <p:spTgt spid="22">
                                            <p:txEl>
                                              <p:charRg st="0" end="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典例分析</a:t>
            </a:r>
          </a:p>
        </p:txBody>
      </p:sp>
      <p:sp>
        <p:nvSpPr>
          <p:cNvPr id="21" name="TextBox 5"/>
          <p:cNvSpPr txBox="1">
            <a:spLocks noChangeArrowheads="1"/>
          </p:cNvSpPr>
          <p:nvPr/>
        </p:nvSpPr>
        <p:spPr bwMode="auto">
          <a:xfrm>
            <a:off x="684848" y="1083469"/>
            <a:ext cx="7372350" cy="2977039"/>
          </a:xfrm>
          <a:prstGeom prst="rect">
            <a:avLst/>
          </a:prstGeom>
          <a:noFill/>
          <a:ln w="9525">
            <a:noFill/>
            <a:miter lim="800000"/>
          </a:ln>
        </p:spPr>
        <p:txBody>
          <a:bodyPr wrap="square" lIns="68580" tIns="34290" rIns="68580" bIns="34290">
            <a:spAutoFit/>
          </a:bodyPr>
          <a:lstStyle/>
          <a:p>
            <a:pPr marL="811054" indent="-811054" defTabSz="342900">
              <a:lnSpc>
                <a:spcPct val="150000"/>
              </a:lnSpc>
              <a:defRPr/>
            </a:pPr>
            <a:r>
              <a:rPr lang="zh-CN"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【例</a:t>
            </a:r>
            <a:r>
              <a:rPr lang="en-US"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rPr>
              <a:t>2】</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超导体若能应用到社会生活中，会给人类带来很大的好处。各国科学家一直在努力寻找能够在室温下工作的超导材料。假如科学家已研制出室温下的超导材料，你认为它可做下列哪种用途</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　　</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p>
          <a:p>
            <a:pPr marL="61913" indent="749141"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A</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．电炉中的电阻</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丝</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　</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B</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．白炽灯泡的灯丝</a:t>
            </a:r>
          </a:p>
          <a:p>
            <a:pPr marL="61913" indent="749141"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C</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．保险丝                </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    </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D</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．远距离输电线</a:t>
            </a:r>
          </a:p>
        </p:txBody>
      </p:sp>
      <p:sp>
        <p:nvSpPr>
          <p:cNvPr id="22" name="矩形 6"/>
          <p:cNvSpPr/>
          <p:nvPr/>
        </p:nvSpPr>
        <p:spPr>
          <a:xfrm>
            <a:off x="4716304" y="2596754"/>
            <a:ext cx="329565" cy="552926"/>
          </a:xfrm>
          <a:prstGeom prst="rect">
            <a:avLst/>
          </a:prstGeom>
          <a:noFill/>
          <a:ln w="9525">
            <a:noFill/>
          </a:ln>
        </p:spPr>
        <p:txBody>
          <a:bodyPr wrap="none" lIns="68580" tIns="34290" rIns="68580" bIns="34290">
            <a:spAutoFit/>
          </a:bodyPr>
          <a:lstStyle/>
          <a:p>
            <a:pPr>
              <a:lnSpc>
                <a:spcPct val="150000"/>
              </a:lnSpc>
            </a:pPr>
            <a:r>
              <a:rPr lang="en-US" altLang="zh-CN"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D</a:t>
            </a:r>
          </a:p>
        </p:txBody>
      </p:sp>
    </p:spTree>
    <p:extLst>
      <p:ext uri="{BB962C8B-B14F-4D97-AF65-F5344CB8AC3E}">
        <p14:creationId xmlns:p14="http://schemas.microsoft.com/office/powerpoint/2010/main" val="245974457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典例分析</a:t>
            </a:r>
          </a:p>
        </p:txBody>
      </p:sp>
      <p:sp>
        <p:nvSpPr>
          <p:cNvPr id="19" name="TextBox 18"/>
          <p:cNvSpPr txBox="1">
            <a:spLocks noChangeArrowheads="1"/>
          </p:cNvSpPr>
          <p:nvPr/>
        </p:nvSpPr>
        <p:spPr bwMode="auto">
          <a:xfrm>
            <a:off x="786289" y="770573"/>
            <a:ext cx="8152448" cy="3946684"/>
          </a:xfrm>
          <a:prstGeom prst="rect">
            <a:avLst/>
          </a:prstGeom>
          <a:noFill/>
          <a:ln w="9525">
            <a:noFill/>
            <a:miter lim="800000"/>
          </a:ln>
        </p:spPr>
        <p:txBody>
          <a:bodyPr wrap="square" lIns="68580" tIns="34290" rIns="68580" bIns="34290">
            <a:spAutoFit/>
          </a:bodyPr>
          <a:lstStyle/>
          <a:p>
            <a:pPr defTabSz="342900">
              <a:lnSpc>
                <a:spcPct val="150000"/>
              </a:lnSpc>
              <a:defRPr/>
            </a:pPr>
            <a:r>
              <a:rPr lang="zh-CN"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【例</a:t>
            </a:r>
            <a:r>
              <a:rPr lang="en-US"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3】</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多选</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关于导体和绝缘体的说法错误的是</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    </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　　</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p>
          <a:p>
            <a:pPr marL="606266" indent="-401479"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A</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．金属和酸碱盐的水溶液都能导电是因为它们内部都有自由移动的电荷</a:t>
            </a:r>
          </a:p>
          <a:p>
            <a:pPr marL="606266" indent="-401479"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B</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．导体能导电而绝缘体不容易导电是因为导体内有电子，而绝缘体没有</a:t>
            </a:r>
          </a:p>
          <a:p>
            <a:pPr marL="606266" indent="-401479"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C</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．碳棒主要靠自由电子导电，而酸碱盐的水溶液主要靠阴阳离子</a:t>
            </a:r>
          </a:p>
          <a:p>
            <a:pPr marL="606266" indent="-401479"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D</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．人体、大地、所有金属、酸碱盐的水溶液都是靠自由电子导电的</a:t>
            </a:r>
          </a:p>
        </p:txBody>
      </p:sp>
      <p:sp>
        <p:nvSpPr>
          <p:cNvPr id="24" name="矩形 23"/>
          <p:cNvSpPr/>
          <p:nvPr/>
        </p:nvSpPr>
        <p:spPr>
          <a:xfrm>
            <a:off x="5962174" y="770573"/>
            <a:ext cx="774383" cy="552926"/>
          </a:xfrm>
          <a:prstGeom prst="rect">
            <a:avLst/>
          </a:prstGeom>
          <a:noFill/>
          <a:ln w="9525">
            <a:noFill/>
          </a:ln>
        </p:spPr>
        <p:txBody>
          <a:bodyPr wrap="none" lIns="68580" tIns="34290" rIns="68580" bIns="34290">
            <a:spAutoFit/>
          </a:bodyPr>
          <a:lstStyle/>
          <a:p>
            <a:pPr>
              <a:lnSpc>
                <a:spcPct val="150000"/>
              </a:lnSpc>
            </a:pPr>
            <a:r>
              <a:rPr lang="en-US" altLang="zh-CN"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B</a:t>
            </a: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a:t>
            </a:r>
            <a:r>
              <a:rPr lang="en-US" altLang="zh-CN"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D</a:t>
            </a:r>
            <a:endParaRPr lang="zh-CN" altLang="en-US" sz="2100" b="1" dirty="0">
              <a:solidFill>
                <a:srgbClr val="FF0000"/>
              </a:solidFill>
              <a:latin typeface="Times New Roman" panose="02020603050405020304" pitchFamily="18" charset="0"/>
              <a:ea typeface="微软雅黑" panose="020B0503020204020204" charset="-122"/>
            </a:endParaRPr>
          </a:p>
        </p:txBody>
      </p:sp>
    </p:spTree>
    <p:extLst>
      <p:ext uri="{BB962C8B-B14F-4D97-AF65-F5344CB8AC3E}">
        <p14:creationId xmlns:p14="http://schemas.microsoft.com/office/powerpoint/2010/main" val="38039356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典例分析</a:t>
            </a:r>
          </a:p>
        </p:txBody>
      </p:sp>
      <p:sp>
        <p:nvSpPr>
          <p:cNvPr id="25" name="TextBox 24"/>
          <p:cNvSpPr txBox="1"/>
          <p:nvPr/>
        </p:nvSpPr>
        <p:spPr>
          <a:xfrm>
            <a:off x="1523524" y="1152526"/>
            <a:ext cx="6256973" cy="2492216"/>
          </a:xfrm>
          <a:prstGeom prst="rect">
            <a:avLst/>
          </a:prstGeom>
          <a:noFill/>
        </p:spPr>
        <p:txBody>
          <a:bodyPr wrap="square" lIns="68580" tIns="34290" rIns="68580" bIns="34290">
            <a:spAutoFit/>
          </a:bodyPr>
          <a:lstStyle/>
          <a:p>
            <a:pPr defTabSz="342900">
              <a:lnSpc>
                <a:spcPct val="150000"/>
              </a:lnSpc>
              <a:defRPr/>
            </a:pPr>
            <a:r>
              <a:rPr lang="zh-CN"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【例</a:t>
            </a:r>
            <a:r>
              <a:rPr lang="en-US"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4】</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下列关于半导体的说法中，正确的是</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　　</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p>
          <a:p>
            <a:pPr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A</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．半导体二极管可以放大电信号</a:t>
            </a:r>
          </a:p>
          <a:p>
            <a:pPr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B</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．半导体三极管具有单向导电性</a:t>
            </a:r>
          </a:p>
          <a:p>
            <a:pPr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C</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．家用电器上的电源指示灯常用发光二极管</a:t>
            </a:r>
          </a:p>
          <a:p>
            <a:pPr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D</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．半导体的导电性比导体的导电性强</a:t>
            </a:r>
          </a:p>
        </p:txBody>
      </p:sp>
      <p:sp>
        <p:nvSpPr>
          <p:cNvPr id="28" name="矩形 27"/>
          <p:cNvSpPr/>
          <p:nvPr/>
        </p:nvSpPr>
        <p:spPr>
          <a:xfrm>
            <a:off x="6028611" y="1152525"/>
            <a:ext cx="329565" cy="552926"/>
          </a:xfrm>
          <a:prstGeom prst="rect">
            <a:avLst/>
          </a:prstGeom>
          <a:noFill/>
          <a:ln w="9525">
            <a:noFill/>
          </a:ln>
        </p:spPr>
        <p:txBody>
          <a:bodyPr wrap="none" lIns="68580" tIns="34290" rIns="68580" bIns="34290">
            <a:spAutoFit/>
          </a:bodyPr>
          <a:lstStyle/>
          <a:p>
            <a:pPr>
              <a:lnSpc>
                <a:spcPct val="150000"/>
              </a:lnSpc>
            </a:pPr>
            <a:r>
              <a:rPr lang="en-US" altLang="zh-CN"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C</a:t>
            </a:r>
          </a:p>
        </p:txBody>
      </p:sp>
    </p:spTree>
    <p:extLst>
      <p:ext uri="{BB962C8B-B14F-4D97-AF65-F5344CB8AC3E}">
        <p14:creationId xmlns:p14="http://schemas.microsoft.com/office/powerpoint/2010/main" val="108426258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框 3"/>
          <p:cNvSpPr txBox="1"/>
          <p:nvPr/>
        </p:nvSpPr>
        <p:spPr>
          <a:xfrm>
            <a:off x="3708797" y="1331119"/>
            <a:ext cx="1222129" cy="392415"/>
          </a:xfrm>
          <a:prstGeom prst="rect">
            <a:avLst/>
          </a:prstGeom>
          <a:noFill/>
          <a:ln w="9525">
            <a:noFill/>
          </a:ln>
        </p:spPr>
        <p:txBody>
          <a:bodyPr wrap="none" lIns="68580" tIns="34290" rIns="68580" bIns="34290" anchor="t" anchorCtr="0">
            <a:spAutoFit/>
          </a:bodyPr>
          <a:lstStyle/>
          <a:p>
            <a:r>
              <a:rPr lang="zh-CN" altLang="en-US" sz="2100" b="1" dirty="0">
                <a:latin typeface="黑体" panose="02010609060101010101" pitchFamily="49" charset="-122"/>
                <a:ea typeface="黑体" panose="02010609060101010101" pitchFamily="49" charset="-122"/>
              </a:rPr>
              <a:t>学习目标</a:t>
            </a:r>
            <a:endParaRPr lang="zh-CN" altLang="en-US" dirty="0">
              <a:latin typeface="Arial" panose="020B0604020202020204" pitchFamily="34" charset="0"/>
              <a:ea typeface="宋体" panose="02010600030101010101" pitchFamily="2" charset="-122"/>
            </a:endParaRPr>
          </a:p>
        </p:txBody>
      </p:sp>
      <p:sp>
        <p:nvSpPr>
          <p:cNvPr id="6146" name="文本框 99"/>
          <p:cNvSpPr txBox="1"/>
          <p:nvPr/>
        </p:nvSpPr>
        <p:spPr>
          <a:xfrm>
            <a:off x="1371124" y="1823085"/>
            <a:ext cx="6928485" cy="2394109"/>
          </a:xfrm>
          <a:prstGeom prst="rect">
            <a:avLst/>
          </a:prstGeom>
          <a:noFill/>
          <a:ln w="9525">
            <a:noFill/>
          </a:ln>
        </p:spPr>
        <p:txBody>
          <a:bodyPr wrap="square" lIns="68580" tIns="34290" rIns="68580" bIns="34290" anchor="t" anchorCtr="0">
            <a:spAutoFit/>
          </a:bodyPr>
          <a:lstStyle/>
          <a:p>
            <a:pPr>
              <a:lnSpc>
                <a:spcPct val="180000"/>
              </a:lnSpc>
            </a:pPr>
            <a:r>
              <a:rPr sz="2100">
                <a:latin typeface="微软雅黑" panose="020B0503020204020204" charset="-122"/>
                <a:ea typeface="微软雅黑" panose="020B0503020204020204" charset="-122"/>
                <a:cs typeface="微软雅黑" panose="020B0503020204020204" charset="-122"/>
              </a:rPr>
              <a:t>1.了解物质的属性对科技进步的影响；</a:t>
            </a:r>
          </a:p>
          <a:p>
            <a:pPr>
              <a:lnSpc>
                <a:spcPct val="180000"/>
              </a:lnSpc>
            </a:pPr>
            <a:r>
              <a:rPr sz="2100">
                <a:latin typeface="微软雅黑" panose="020B0503020204020204" charset="-122"/>
                <a:ea typeface="微软雅黑" panose="020B0503020204020204" charset="-122"/>
                <a:cs typeface="微软雅黑" panose="020B0503020204020204" charset="-122"/>
              </a:rPr>
              <a:t>2.初步了解半导体、超导体、纳米材料的应用和对社会的发展；</a:t>
            </a:r>
          </a:p>
          <a:p>
            <a:pPr>
              <a:lnSpc>
                <a:spcPct val="180000"/>
              </a:lnSpc>
            </a:pPr>
            <a:r>
              <a:rPr sz="2100">
                <a:latin typeface="微软雅黑" panose="020B0503020204020204" charset="-122"/>
                <a:ea typeface="微软雅黑" panose="020B0503020204020204" charset="-122"/>
                <a:cs typeface="微软雅黑" panose="020B0503020204020204" charset="-122"/>
              </a:rPr>
              <a:t>3.有保护环境和合理利用资源的意识。</a:t>
            </a:r>
          </a:p>
        </p:txBody>
      </p:sp>
    </p:spTree>
    <p:extLst>
      <p:ext uri="{BB962C8B-B14F-4D97-AF65-F5344CB8AC3E}">
        <p14:creationId xmlns:p14="http://schemas.microsoft.com/office/powerpoint/2010/main" val="103515660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典例分析</a:t>
            </a:r>
          </a:p>
        </p:txBody>
      </p:sp>
      <p:sp>
        <p:nvSpPr>
          <p:cNvPr id="20" name="TextBox 17"/>
          <p:cNvSpPr txBox="1">
            <a:spLocks noChangeArrowheads="1"/>
          </p:cNvSpPr>
          <p:nvPr/>
        </p:nvSpPr>
        <p:spPr bwMode="auto">
          <a:xfrm>
            <a:off x="1155383" y="1180624"/>
            <a:ext cx="7228999" cy="2492216"/>
          </a:xfrm>
          <a:prstGeom prst="rect">
            <a:avLst/>
          </a:prstGeom>
          <a:noFill/>
          <a:ln w="9525">
            <a:noFill/>
            <a:miter lim="800000"/>
          </a:ln>
        </p:spPr>
        <p:txBody>
          <a:bodyPr wrap="square" lIns="68580" tIns="34290" rIns="68580" bIns="34290">
            <a:spAutoFit/>
          </a:bodyPr>
          <a:lstStyle/>
          <a:p>
            <a:pPr defTabSz="342900">
              <a:lnSpc>
                <a:spcPct val="150000"/>
              </a:lnSpc>
              <a:defRPr/>
            </a:pPr>
            <a:r>
              <a:rPr lang="zh-CN"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【例</a:t>
            </a:r>
            <a:r>
              <a:rPr lang="en-US" altLang="zh-CN" sz="2100" b="1" dirty="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5】</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下列关于纳米材料的说法中，正确的是</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　　</a:t>
            </a:r>
            <a:r>
              <a:rPr lang="en-US" altLang="zh-CN" sz="2100" b="1" dirty="0">
                <a:latin typeface="Times New Roman" panose="02020603050405020304" pitchFamily="18" charset="0"/>
                <a:ea typeface="微软雅黑" panose="020B0503020204020204" charset="-122"/>
                <a:cs typeface="Times New Roman" panose="02020603050405020304" pitchFamily="18" charset="0"/>
              </a:rPr>
              <a:t>)</a:t>
            </a:r>
          </a:p>
          <a:p>
            <a:pPr marL="401479" indent="-401479"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A</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．纳米材料只是尺寸比较小，它的性能与普通材料相同</a:t>
            </a:r>
          </a:p>
          <a:p>
            <a:pPr marL="401479" indent="-401479"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B</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．纳米材料做成的存储磁盘，贮存的信息量很少</a:t>
            </a:r>
          </a:p>
          <a:p>
            <a:pPr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C</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．纳米材料可以降低材料的磁性</a:t>
            </a:r>
          </a:p>
          <a:p>
            <a:pPr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D</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．纳米材料可以大大提高材料的强度和硬度</a:t>
            </a:r>
          </a:p>
        </p:txBody>
      </p:sp>
      <p:sp>
        <p:nvSpPr>
          <p:cNvPr id="23" name="矩形 22"/>
          <p:cNvSpPr/>
          <p:nvPr/>
        </p:nvSpPr>
        <p:spPr>
          <a:xfrm>
            <a:off x="5939552" y="1259444"/>
            <a:ext cx="329565" cy="552926"/>
          </a:xfrm>
          <a:prstGeom prst="rect">
            <a:avLst/>
          </a:prstGeom>
          <a:noFill/>
          <a:ln w="9525">
            <a:noFill/>
          </a:ln>
        </p:spPr>
        <p:txBody>
          <a:bodyPr wrap="square" lIns="68580" tIns="34290" rIns="68580" bIns="34290">
            <a:spAutoFit/>
          </a:bodyPr>
          <a:lstStyle/>
          <a:p>
            <a:pPr>
              <a:lnSpc>
                <a:spcPct val="150000"/>
              </a:lnSpc>
            </a:pPr>
            <a:r>
              <a:rPr lang="en-US" altLang="zh-CN"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D</a:t>
            </a:r>
          </a:p>
        </p:txBody>
      </p:sp>
    </p:spTree>
    <p:extLst>
      <p:ext uri="{BB962C8B-B14F-4D97-AF65-F5344CB8AC3E}">
        <p14:creationId xmlns:p14="http://schemas.microsoft.com/office/powerpoint/2010/main" val="20406503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1218248" y="1084421"/>
            <a:ext cx="6271260" cy="3676650"/>
          </a:xfrm>
          <a:prstGeom prst="rect">
            <a:avLst/>
          </a:prstGeom>
        </p:spPr>
      </p:pic>
    </p:spTree>
    <p:extLst>
      <p:ext uri="{BB962C8B-B14F-4D97-AF65-F5344CB8AC3E}">
        <p14:creationId xmlns:p14="http://schemas.microsoft.com/office/powerpoint/2010/main" val="885192497"/>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8"/>
          <p:cNvSpPr txBox="1"/>
          <p:nvPr/>
        </p:nvSpPr>
        <p:spPr>
          <a:xfrm>
            <a:off x="905352" y="979647"/>
            <a:ext cx="8106251" cy="3946684"/>
          </a:xfrm>
          <a:prstGeom prst="rect">
            <a:avLst/>
          </a:prstGeom>
          <a:noFill/>
          <a:ln w="9525">
            <a:noFill/>
          </a:ln>
        </p:spPr>
        <p:txBody>
          <a:bodyPr wrap="square" lIns="68580" tIns="34290" rIns="68580" bIns="34290">
            <a:spAutoFit/>
          </a:bodyPr>
          <a:lstStyle/>
          <a:p>
            <a:pPr>
              <a:lnSpc>
                <a:spcPct val="150000"/>
              </a:lnSpc>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1. </a:t>
            </a: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善于导电</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的物体叫导体，如：各种金属、酸碱盐的水溶液、石墨、人体、大地等；不善于导电的物体叫绝缘体，如：玻璃、橡胶、陶瓷等；导体和绝缘体</a:t>
            </a: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没有</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明显的界线。</a:t>
            </a:r>
          </a:p>
          <a:p>
            <a:pPr>
              <a:lnSpc>
                <a:spcPct val="150000"/>
              </a:lnSpc>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2. </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由半导体材料制成的二极管的导电性能很特殊，具有</a:t>
            </a: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单向导电性</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，它只允许电流从正极流向负极。</a:t>
            </a:r>
          </a:p>
          <a:p>
            <a:pPr>
              <a:lnSpc>
                <a:spcPct val="150000"/>
              </a:lnSpc>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3. </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物质的电阻变为零时的温度叫做这种物质的超导临界温度。物质的温度高于超导临界温度时失去超导性，</a:t>
            </a: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低于或等于</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超导临界温度时才具有超导性。</a:t>
            </a:r>
            <a:endParaRPr lang="zh-CN" altLang="en-US" sz="2100" b="1" dirty="0">
              <a:latin typeface="Times New Roman" panose="02020603050405020304" pitchFamily="18" charset="0"/>
              <a:ea typeface="微软雅黑" panose="020B0503020204020204" charset="-122"/>
            </a:endParaRPr>
          </a:p>
        </p:txBody>
      </p:sp>
    </p:spTree>
    <p:extLst>
      <p:ext uri="{BB962C8B-B14F-4D97-AF65-F5344CB8AC3E}">
        <p14:creationId xmlns:p14="http://schemas.microsoft.com/office/powerpoint/2010/main" val="38139469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charRg st="0" end="26"/>
                                            </p:txEl>
                                          </p:spTgt>
                                        </p:tgtEl>
                                        <p:attrNameLst>
                                          <p:attrName>style.visibility</p:attrName>
                                        </p:attrNameLst>
                                      </p:cBhvr>
                                      <p:to>
                                        <p:strVal val="visible"/>
                                      </p:to>
                                    </p:set>
                                    <p:animEffect transition="in" filter="wipe(left)">
                                      <p:cBhvr>
                                        <p:cTn id="7" dur="500"/>
                                        <p:tgtEl>
                                          <p:spTgt spid="5">
                                            <p:txEl>
                                              <p:charRg st="0" end="2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charRg st="94" end="120"/>
                                            </p:txEl>
                                          </p:spTgt>
                                        </p:tgtEl>
                                        <p:attrNameLst>
                                          <p:attrName>style.visibility</p:attrName>
                                        </p:attrNameLst>
                                      </p:cBhvr>
                                      <p:to>
                                        <p:strVal val="visible"/>
                                      </p:to>
                                    </p:set>
                                    <p:animEffect transition="in" filter="wipe(left)">
                                      <p:cBhvr>
                                        <p:cTn id="12" dur="500"/>
                                        <p:tgtEl>
                                          <p:spTgt spid="5">
                                            <p:txEl>
                                              <p:charRg st="94" end="1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charRg st="146" end="172"/>
                                            </p:txEl>
                                          </p:spTgt>
                                        </p:tgtEl>
                                        <p:attrNameLst>
                                          <p:attrName>style.visibility</p:attrName>
                                        </p:attrNameLst>
                                      </p:cBhvr>
                                      <p:to>
                                        <p:strVal val="visible"/>
                                      </p:to>
                                    </p:set>
                                    <p:animEffect transition="in" filter="wipe(left)">
                                      <p:cBhvr>
                                        <p:cTn id="17" dur="500"/>
                                        <p:tgtEl>
                                          <p:spTgt spid="5">
                                            <p:txEl>
                                              <p:charRg st="146" end="1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550" y="421958"/>
            <a:ext cx="1722120" cy="306229"/>
          </a:xfrm>
        </p:spPr>
        <p:txBody>
          <a:bodyPr/>
          <a:lstStyle/>
          <a:p>
            <a:pPr algn="l"/>
            <a:r>
              <a:rPr lang="zh-CN" altLang="en-US"/>
              <a:t>材料与社会</a:t>
            </a:r>
          </a:p>
        </p:txBody>
      </p:sp>
      <p:pic>
        <p:nvPicPr>
          <p:cNvPr id="15" name="图片 14"/>
          <p:cNvPicPr>
            <a:picLocks noChangeAspect="1"/>
          </p:cNvPicPr>
          <p:nvPr/>
        </p:nvPicPr>
        <p:blipFill>
          <a:blip r:embed="rId2"/>
          <a:stretch>
            <a:fillRect/>
          </a:stretch>
        </p:blipFill>
        <p:spPr>
          <a:xfrm>
            <a:off x="1420892" y="1275160"/>
            <a:ext cx="1889522" cy="2002631"/>
          </a:xfrm>
          <a:prstGeom prst="rect">
            <a:avLst/>
          </a:prstGeom>
          <a:noFill/>
          <a:ln w="9525">
            <a:noFill/>
          </a:ln>
        </p:spPr>
      </p:pic>
      <p:pic>
        <p:nvPicPr>
          <p:cNvPr id="16" name="图片 15"/>
          <p:cNvPicPr>
            <a:picLocks noChangeAspect="1"/>
          </p:cNvPicPr>
          <p:nvPr/>
        </p:nvPicPr>
        <p:blipFill>
          <a:blip r:embed="rId3"/>
          <a:stretch>
            <a:fillRect/>
          </a:stretch>
        </p:blipFill>
        <p:spPr>
          <a:xfrm>
            <a:off x="3623073" y="1275160"/>
            <a:ext cx="1777603" cy="2002631"/>
          </a:xfrm>
          <a:prstGeom prst="rect">
            <a:avLst/>
          </a:prstGeom>
          <a:noFill/>
          <a:ln w="9525">
            <a:noFill/>
          </a:ln>
        </p:spPr>
      </p:pic>
      <p:sp>
        <p:nvSpPr>
          <p:cNvPr id="17" name="文本框 16"/>
          <p:cNvSpPr txBox="1"/>
          <p:nvPr/>
        </p:nvSpPr>
        <p:spPr>
          <a:xfrm>
            <a:off x="1400652" y="3490913"/>
            <a:ext cx="4000024" cy="552926"/>
          </a:xfrm>
          <a:prstGeom prst="rect">
            <a:avLst/>
          </a:prstGeom>
          <a:noFill/>
          <a:ln w="9525">
            <a:noFill/>
          </a:ln>
        </p:spPr>
        <p:txBody>
          <a:bodyPr wrap="square" lIns="68580" tIns="34290" rIns="68580" bIns="34290">
            <a:spAutoFit/>
          </a:bodyPr>
          <a:lstStyle/>
          <a:p>
            <a:pPr algn="ctr">
              <a:lnSpc>
                <a:spcPct val="150000"/>
              </a:lnSpc>
            </a:pPr>
            <a:r>
              <a:rPr lang="zh-CN" altLang="en-US" sz="2100" dirty="0">
                <a:latin typeface="黑体" panose="02010609060101010101" pitchFamily="49" charset="-122"/>
                <a:ea typeface="微软雅黑" panose="020B0503020204020204" charset="-122"/>
              </a:rPr>
              <a:t>原始人类用石材制造的工具</a:t>
            </a:r>
          </a:p>
        </p:txBody>
      </p:sp>
      <p:grpSp>
        <p:nvGrpSpPr>
          <p:cNvPr id="6151" name="组合 10"/>
          <p:cNvGrpSpPr/>
          <p:nvPr/>
        </p:nvGrpSpPr>
        <p:grpSpPr>
          <a:xfrm>
            <a:off x="5863828" y="1275160"/>
            <a:ext cx="2022872" cy="2473881"/>
            <a:chOff x="9512" y="3512"/>
            <a:chExt cx="4247" cy="5194"/>
          </a:xfrm>
        </p:grpSpPr>
        <p:sp>
          <p:nvSpPr>
            <p:cNvPr id="6153" name="文本框 7"/>
            <p:cNvSpPr txBox="1"/>
            <p:nvPr/>
          </p:nvSpPr>
          <p:spPr>
            <a:xfrm>
              <a:off x="9623" y="3666"/>
              <a:ext cx="4136" cy="5040"/>
            </a:xfrm>
            <a:prstGeom prst="rect">
              <a:avLst/>
            </a:prstGeom>
            <a:noFill/>
            <a:ln w="9525">
              <a:noFill/>
            </a:ln>
          </p:spPr>
          <p:txBody>
            <a:bodyPr>
              <a:spAutoFit/>
            </a:bodyPr>
            <a:lstStyle/>
            <a:p>
              <a:pPr>
                <a:lnSpc>
                  <a:spcPct val="150000"/>
                </a:lnSpc>
                <a:spcBef>
                  <a:spcPct val="50000"/>
                </a:spcBef>
              </a:pPr>
              <a:r>
                <a:rPr lang="en-US" altLang="zh-CN" sz="2000" dirty="0">
                  <a:latin typeface="黑体" panose="02010609060101010101" pitchFamily="49" charset="-122"/>
                  <a:ea typeface="黑体" panose="02010609060101010101" pitchFamily="49" charset="-122"/>
                  <a:sym typeface="宋体" panose="02010600030101010101" pitchFamily="2" charset="-122"/>
                </a:rPr>
                <a:t>    </a:t>
              </a:r>
              <a:r>
                <a:rPr lang="zh-CN" altLang="en-US" sz="2000" dirty="0">
                  <a:latin typeface="黑体" panose="02010609060101010101" pitchFamily="49" charset="-122"/>
                  <a:ea typeface="黑体" panose="02010609060101010101" pitchFamily="49" charset="-122"/>
                  <a:sym typeface="宋体" panose="02010600030101010101" pitchFamily="2" charset="-122"/>
                </a:rPr>
                <a:t>人类发展过程中先后经历了石器时代、青铜时代和钢铁材料时代。</a:t>
              </a:r>
            </a:p>
          </p:txBody>
        </p:sp>
        <p:sp>
          <p:nvSpPr>
            <p:cNvPr id="18" name="圆角矩形 17"/>
            <p:cNvSpPr/>
            <p:nvPr/>
          </p:nvSpPr>
          <p:spPr>
            <a:xfrm>
              <a:off x="9512" y="3512"/>
              <a:ext cx="4237" cy="5192"/>
            </a:xfrm>
            <a:prstGeom prst="roundRect">
              <a:avLst/>
            </a:prstGeom>
            <a:noFill/>
            <a:ln w="28575">
              <a:solidFill>
                <a:srgbClr val="5F9B6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2000" dirty="0">
                <a:latin typeface="Times New Roman" panose="02020603050405020304" pitchFamily="18" charset="0"/>
                <a:ea typeface="黑体" panose="02010609060101010101" pitchFamily="49" charset="-122"/>
              </a:endParaRPr>
            </a:p>
          </p:txBody>
        </p:sp>
      </p:grpSp>
    </p:spTree>
    <p:extLst>
      <p:ext uri="{BB962C8B-B14F-4D97-AF65-F5344CB8AC3E}">
        <p14:creationId xmlns:p14="http://schemas.microsoft.com/office/powerpoint/2010/main" val="33245172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550" y="421958"/>
            <a:ext cx="1722120" cy="306229"/>
          </a:xfrm>
        </p:spPr>
        <p:txBody>
          <a:bodyPr/>
          <a:lstStyle/>
          <a:p>
            <a:pPr algn="l"/>
            <a:r>
              <a:rPr lang="zh-CN" altLang="en-US"/>
              <a:t>材料与社会</a:t>
            </a:r>
          </a:p>
        </p:txBody>
      </p:sp>
      <p:sp>
        <p:nvSpPr>
          <p:cNvPr id="7170" name="文本框 2"/>
          <p:cNvSpPr txBox="1"/>
          <p:nvPr/>
        </p:nvSpPr>
        <p:spPr>
          <a:xfrm>
            <a:off x="1032034" y="828199"/>
            <a:ext cx="7080409" cy="1037749"/>
          </a:xfrm>
          <a:prstGeom prst="rect">
            <a:avLst/>
          </a:prstGeom>
          <a:noFill/>
          <a:ln w="9525">
            <a:noFill/>
          </a:ln>
        </p:spPr>
        <p:txBody>
          <a:bodyPr wrap="square" lIns="68580" tIns="34290" rIns="68580" bIns="34290">
            <a:spAutoFit/>
          </a:bodyPr>
          <a:lstStyle/>
          <a:p>
            <a:pPr>
              <a:lnSpc>
                <a:spcPct val="150000"/>
              </a:lnSpc>
            </a:pPr>
            <a:r>
              <a:rPr lang="zh-CN" altLang="en-US" sz="2100" dirty="0">
                <a:latin typeface="Times New Roman" panose="02020603050405020304" pitchFamily="18" charset="0"/>
                <a:ea typeface="微软雅黑" panose="020B0503020204020204" charset="-122"/>
              </a:rPr>
              <a:t>人类使用材料的历史已经历了以下几个时代：石器时代、青铜器时代、铁器时代、蒸汽时代、电气时代、电子信息时代。</a:t>
            </a:r>
          </a:p>
        </p:txBody>
      </p:sp>
      <p:sp>
        <p:nvSpPr>
          <p:cNvPr id="5" name="文本框 4"/>
          <p:cNvSpPr txBox="1"/>
          <p:nvPr/>
        </p:nvSpPr>
        <p:spPr>
          <a:xfrm>
            <a:off x="1032034" y="1865948"/>
            <a:ext cx="7217093" cy="1522571"/>
          </a:xfrm>
          <a:prstGeom prst="rect">
            <a:avLst/>
          </a:prstGeom>
          <a:noFill/>
          <a:ln w="9525">
            <a:noFill/>
          </a:ln>
        </p:spPr>
        <p:txBody>
          <a:bodyPr wrap="square" lIns="68580" tIns="34290" rIns="68580" bIns="34290">
            <a:spAutoFit/>
          </a:bodyPr>
          <a:lstStyle/>
          <a:p>
            <a:pPr>
              <a:lnSpc>
                <a:spcPct val="150000"/>
              </a:lnSpc>
            </a:pPr>
            <a:r>
              <a:rPr lang="en-US" altLang="zh-CN" sz="2100" dirty="0">
                <a:latin typeface="Times New Roman" panose="02020603050405020304" pitchFamily="18" charset="0"/>
                <a:ea typeface="微软雅黑" panose="020B0503020204020204" charset="-122"/>
              </a:rPr>
              <a:t>1.</a:t>
            </a:r>
            <a:r>
              <a:rPr lang="zh-CN" altLang="en-US" sz="2100" dirty="0">
                <a:solidFill>
                  <a:srgbClr val="FF0000"/>
                </a:solidFill>
                <a:latin typeface="Times New Roman" panose="02020603050405020304" pitchFamily="18" charset="0"/>
                <a:ea typeface="微软雅黑" panose="020B0503020204020204" charset="-122"/>
              </a:rPr>
              <a:t>石器时代  </a:t>
            </a:r>
            <a:r>
              <a:rPr lang="zh-CN" altLang="en-US" sz="2100" dirty="0">
                <a:latin typeface="Times New Roman" panose="02020603050405020304" pitchFamily="18" charset="0"/>
                <a:ea typeface="微软雅黑" panose="020B0503020204020204" charset="-122"/>
              </a:rPr>
              <a:t>（400,000 ~ 4,500） </a:t>
            </a:r>
          </a:p>
          <a:p>
            <a:pPr>
              <a:lnSpc>
                <a:spcPct val="150000"/>
              </a:lnSpc>
            </a:pPr>
            <a:r>
              <a:rPr lang="zh-CN" altLang="en-US" sz="2100" dirty="0">
                <a:latin typeface="Times New Roman" panose="02020603050405020304" pitchFamily="18" charset="0"/>
                <a:ea typeface="微软雅黑" panose="020B0503020204020204" charset="-122"/>
              </a:rPr>
              <a:t>人类主要以石头、骨头、木制作简单的工具陶器的出现是人类跨入新石器时代的重要标志之一。 </a:t>
            </a:r>
          </a:p>
        </p:txBody>
      </p:sp>
      <p:sp>
        <p:nvSpPr>
          <p:cNvPr id="7" name="文本框 6"/>
          <p:cNvSpPr txBox="1"/>
          <p:nvPr/>
        </p:nvSpPr>
        <p:spPr>
          <a:xfrm>
            <a:off x="1090136" y="3388519"/>
            <a:ext cx="7158514" cy="1037749"/>
          </a:xfrm>
          <a:prstGeom prst="rect">
            <a:avLst/>
          </a:prstGeom>
          <a:noFill/>
          <a:ln w="9525">
            <a:noFill/>
          </a:ln>
        </p:spPr>
        <p:txBody>
          <a:bodyPr wrap="square" lIns="68580" tIns="34290" rIns="68580" bIns="34290">
            <a:spAutoFit/>
          </a:bodyPr>
          <a:lstStyle/>
          <a:p>
            <a:pPr>
              <a:lnSpc>
                <a:spcPct val="150000"/>
              </a:lnSpc>
            </a:pPr>
            <a:r>
              <a:rPr lang="en-US" altLang="zh-CN" sz="2100" dirty="0">
                <a:latin typeface="Times New Roman" panose="02020603050405020304" pitchFamily="18" charset="0"/>
                <a:ea typeface="微软雅黑" panose="020B0503020204020204" charset="-122"/>
              </a:rPr>
              <a:t>2.</a:t>
            </a:r>
            <a:r>
              <a:rPr lang="zh-CN" altLang="en-US" sz="2100" dirty="0">
                <a:solidFill>
                  <a:srgbClr val="FF0000"/>
                </a:solidFill>
                <a:latin typeface="Times New Roman" panose="02020603050405020304" pitchFamily="18" charset="0"/>
                <a:ea typeface="微软雅黑" panose="020B0503020204020204" charset="-122"/>
              </a:rPr>
              <a:t>青铜器时代 </a:t>
            </a:r>
            <a:r>
              <a:rPr lang="zh-CN" altLang="en-US" sz="2100" dirty="0">
                <a:latin typeface="Times New Roman" panose="02020603050405020304" pitchFamily="18" charset="0"/>
                <a:ea typeface="微软雅黑" panose="020B0503020204020204" charset="-122"/>
              </a:rPr>
              <a:t>（4,500 ~ 1,000） </a:t>
            </a:r>
          </a:p>
          <a:p>
            <a:pPr>
              <a:lnSpc>
                <a:spcPct val="150000"/>
              </a:lnSpc>
            </a:pPr>
            <a:r>
              <a:rPr lang="zh-CN" altLang="en-US" sz="2100" dirty="0">
                <a:latin typeface="Times New Roman" panose="02020603050405020304" pitchFamily="18" charset="0"/>
                <a:ea typeface="微软雅黑" panose="020B0503020204020204" charset="-122"/>
              </a:rPr>
              <a:t>大量使用青铜作为第一种合金做工具、青铜礼器的时期。 </a:t>
            </a:r>
          </a:p>
        </p:txBody>
      </p:sp>
    </p:spTree>
    <p:extLst>
      <p:ext uri="{BB962C8B-B14F-4D97-AF65-F5344CB8AC3E}">
        <p14:creationId xmlns:p14="http://schemas.microsoft.com/office/powerpoint/2010/main" val="288928373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550" y="421958"/>
            <a:ext cx="1722120" cy="306229"/>
          </a:xfrm>
        </p:spPr>
        <p:txBody>
          <a:bodyPr/>
          <a:lstStyle/>
          <a:p>
            <a:pPr algn="l"/>
            <a:r>
              <a:rPr lang="zh-CN" altLang="en-US"/>
              <a:t>材料与社会</a:t>
            </a:r>
          </a:p>
        </p:txBody>
      </p:sp>
      <p:sp>
        <p:nvSpPr>
          <p:cNvPr id="8" name="文本框 7"/>
          <p:cNvSpPr txBox="1"/>
          <p:nvPr/>
        </p:nvSpPr>
        <p:spPr>
          <a:xfrm>
            <a:off x="937260" y="818674"/>
            <a:ext cx="7559040" cy="552926"/>
          </a:xfrm>
          <a:prstGeom prst="rect">
            <a:avLst/>
          </a:prstGeom>
          <a:noFill/>
          <a:ln w="9525">
            <a:noFill/>
          </a:ln>
        </p:spPr>
        <p:txBody>
          <a:bodyPr wrap="square" lIns="68580" tIns="34290" rIns="68580" bIns="34290">
            <a:spAutoFit/>
          </a:bodyPr>
          <a:lstStyle/>
          <a:p>
            <a:pPr>
              <a:lnSpc>
                <a:spcPct val="150000"/>
              </a:lnSpc>
            </a:pPr>
            <a:r>
              <a:rPr lang="en-US" altLang="zh-CN" sz="2100" dirty="0">
                <a:latin typeface="Times New Roman" panose="02020603050405020304" pitchFamily="18" charset="0"/>
                <a:ea typeface="微软雅黑" panose="020B0503020204020204" charset="-122"/>
              </a:rPr>
              <a:t>3.</a:t>
            </a:r>
            <a:r>
              <a:rPr lang="zh-CN" altLang="en-US" sz="2100" dirty="0">
                <a:solidFill>
                  <a:srgbClr val="FF0000"/>
                </a:solidFill>
                <a:latin typeface="Times New Roman" panose="02020603050405020304" pitchFamily="18" charset="0"/>
                <a:ea typeface="微软雅黑" panose="020B0503020204020204" charset="-122"/>
              </a:rPr>
              <a:t>铁器时代</a:t>
            </a:r>
            <a:r>
              <a:rPr lang="zh-CN" altLang="en-US" sz="2100" dirty="0">
                <a:latin typeface="Times New Roman" panose="02020603050405020304" pitchFamily="18" charset="0"/>
                <a:ea typeface="微软雅黑" panose="020B0503020204020204" charset="-122"/>
              </a:rPr>
              <a:t>（1000 — ）人类使用铁来制造工具和武器。 </a:t>
            </a:r>
          </a:p>
        </p:txBody>
      </p:sp>
      <p:sp>
        <p:nvSpPr>
          <p:cNvPr id="3" name="文本框 2"/>
          <p:cNvSpPr txBox="1"/>
          <p:nvPr/>
        </p:nvSpPr>
        <p:spPr>
          <a:xfrm>
            <a:off x="900589" y="1297782"/>
            <a:ext cx="7559040" cy="1037749"/>
          </a:xfrm>
          <a:prstGeom prst="rect">
            <a:avLst/>
          </a:prstGeom>
          <a:noFill/>
          <a:ln w="9525">
            <a:noFill/>
          </a:ln>
        </p:spPr>
        <p:txBody>
          <a:bodyPr wrap="square" lIns="68580" tIns="34290" rIns="68580" bIns="34290">
            <a:spAutoFit/>
          </a:bodyPr>
          <a:lstStyle/>
          <a:p>
            <a:pPr>
              <a:lnSpc>
                <a:spcPct val="150000"/>
              </a:lnSpc>
            </a:pPr>
            <a:r>
              <a:rPr lang="en-US" altLang="zh-CN" sz="2100" dirty="0">
                <a:latin typeface="Times New Roman" panose="02020603050405020304" pitchFamily="18" charset="0"/>
                <a:ea typeface="微软雅黑" panose="020B0503020204020204" charset="-122"/>
              </a:rPr>
              <a:t>4.</a:t>
            </a:r>
            <a:r>
              <a:rPr lang="zh-CN" altLang="en-US" sz="2100" dirty="0">
                <a:solidFill>
                  <a:srgbClr val="FF0000"/>
                </a:solidFill>
                <a:latin typeface="Times New Roman" panose="02020603050405020304" pitchFamily="18" charset="0"/>
                <a:ea typeface="微软雅黑" panose="020B0503020204020204" charset="-122"/>
              </a:rPr>
              <a:t>蒸汽时代</a:t>
            </a:r>
            <a:r>
              <a:rPr lang="zh-CN" altLang="en-US" sz="2100" dirty="0">
                <a:latin typeface="Times New Roman" panose="02020603050405020304" pitchFamily="18" charset="0"/>
                <a:ea typeface="微软雅黑" panose="020B0503020204020204" charset="-122"/>
              </a:rPr>
              <a:t>（18世纪60年代）人类开始了第一次工业革命，并创造了巨大的生产力，人类进入“蒸汽时代”。</a:t>
            </a:r>
          </a:p>
        </p:txBody>
      </p:sp>
      <p:sp>
        <p:nvSpPr>
          <p:cNvPr id="4" name="文本框 3"/>
          <p:cNvSpPr txBox="1"/>
          <p:nvPr/>
        </p:nvSpPr>
        <p:spPr>
          <a:xfrm>
            <a:off x="885349" y="2335530"/>
            <a:ext cx="7662386" cy="1037749"/>
          </a:xfrm>
          <a:prstGeom prst="rect">
            <a:avLst/>
          </a:prstGeom>
          <a:noFill/>
          <a:ln w="9525">
            <a:noFill/>
          </a:ln>
        </p:spPr>
        <p:txBody>
          <a:bodyPr wrap="square" lIns="68580" tIns="34290" rIns="68580" bIns="34290">
            <a:spAutoFit/>
          </a:bodyPr>
          <a:lstStyle/>
          <a:p>
            <a:pPr>
              <a:lnSpc>
                <a:spcPct val="150000"/>
              </a:lnSpc>
            </a:pPr>
            <a:r>
              <a:rPr lang="en-US" altLang="zh-CN" sz="2100" dirty="0">
                <a:latin typeface="Times New Roman" panose="02020603050405020304" pitchFamily="18" charset="0"/>
                <a:ea typeface="微软雅黑" panose="020B0503020204020204" charset="-122"/>
              </a:rPr>
              <a:t>5.</a:t>
            </a:r>
            <a:r>
              <a:rPr lang="zh-CN" altLang="en-US" sz="2100" dirty="0">
                <a:solidFill>
                  <a:srgbClr val="FF0000"/>
                </a:solidFill>
                <a:latin typeface="Times New Roman" panose="02020603050405020304" pitchFamily="18" charset="0"/>
                <a:ea typeface="微软雅黑" panose="020B0503020204020204" charset="-122"/>
              </a:rPr>
              <a:t>电气时代</a:t>
            </a:r>
            <a:r>
              <a:rPr lang="zh-CN" altLang="en-US" sz="2100" dirty="0">
                <a:latin typeface="Times New Roman" panose="02020603050405020304" pitchFamily="18" charset="0"/>
                <a:ea typeface="微软雅黑" panose="020B0503020204020204" charset="-122"/>
              </a:rPr>
              <a:t>（</a:t>
            </a:r>
            <a:r>
              <a:rPr lang="en-US" altLang="zh-CN" sz="2100" dirty="0">
                <a:latin typeface="Times New Roman" panose="02020603050405020304" pitchFamily="18" charset="0"/>
                <a:ea typeface="微软雅黑" panose="020B0503020204020204" charset="-122"/>
              </a:rPr>
              <a:t>1</a:t>
            </a:r>
            <a:r>
              <a:rPr lang="zh-CN" altLang="en-US" sz="2100" dirty="0">
                <a:latin typeface="Times New Roman" panose="02020603050405020304" pitchFamily="18" charset="0"/>
                <a:ea typeface="微软雅黑" panose="020B0503020204020204" charset="-122"/>
              </a:rPr>
              <a:t>9世纪70年代）今天所使用的电灯、电话都是在</a:t>
            </a:r>
            <a:r>
              <a:rPr lang="zh-CN" altLang="en-US" sz="2100" dirty="0">
                <a:latin typeface="Times New Roman" panose="02020603050405020304" pitchFamily="18" charset="0"/>
                <a:ea typeface="微软雅黑" panose="020B0503020204020204" charset="-122"/>
                <a:sym typeface="宋体" panose="02010600030101010101" pitchFamily="2" charset="-122"/>
              </a:rPr>
              <a:t>在第二次工业革命中</a:t>
            </a:r>
            <a:r>
              <a:rPr lang="zh-CN" altLang="en-US" sz="2100" dirty="0">
                <a:latin typeface="Times New Roman" panose="02020603050405020304" pitchFamily="18" charset="0"/>
                <a:ea typeface="微软雅黑" panose="020B0503020204020204" charset="-122"/>
              </a:rPr>
              <a:t>被发明出来的，人类由此进入“电气时代”。</a:t>
            </a:r>
          </a:p>
        </p:txBody>
      </p:sp>
      <p:sp>
        <p:nvSpPr>
          <p:cNvPr id="5" name="文本框 4"/>
          <p:cNvSpPr txBox="1"/>
          <p:nvPr/>
        </p:nvSpPr>
        <p:spPr>
          <a:xfrm>
            <a:off x="885349" y="3373279"/>
            <a:ext cx="7589520" cy="1522571"/>
          </a:xfrm>
          <a:prstGeom prst="rect">
            <a:avLst/>
          </a:prstGeom>
          <a:noFill/>
          <a:ln w="9525">
            <a:noFill/>
          </a:ln>
        </p:spPr>
        <p:txBody>
          <a:bodyPr wrap="square" lIns="68580" tIns="34290" rIns="68580" bIns="34290">
            <a:spAutoFit/>
          </a:bodyPr>
          <a:lstStyle/>
          <a:p>
            <a:pPr>
              <a:lnSpc>
                <a:spcPct val="150000"/>
              </a:lnSpc>
            </a:pPr>
            <a:r>
              <a:rPr lang="en-US" altLang="zh-CN" sz="2100" dirty="0">
                <a:latin typeface="Times New Roman" panose="02020603050405020304" pitchFamily="18" charset="0"/>
                <a:ea typeface="微软雅黑" panose="020B0503020204020204" charset="-122"/>
              </a:rPr>
              <a:t>6.</a:t>
            </a:r>
            <a:r>
              <a:rPr lang="zh-CN" altLang="en-US" sz="2100" dirty="0">
                <a:solidFill>
                  <a:srgbClr val="FF0000"/>
                </a:solidFill>
                <a:latin typeface="Times New Roman" panose="02020603050405020304" pitchFamily="18" charset="0"/>
                <a:ea typeface="微软雅黑" panose="020B0503020204020204" charset="-122"/>
              </a:rPr>
              <a:t>电子信息时代</a:t>
            </a:r>
            <a:r>
              <a:rPr lang="zh-CN" altLang="en-US" sz="2100" dirty="0">
                <a:solidFill>
                  <a:srgbClr val="000000"/>
                </a:solidFill>
                <a:latin typeface="Times New Roman" panose="02020603050405020304" pitchFamily="18" charset="0"/>
                <a:ea typeface="微软雅黑" panose="020B0503020204020204" charset="-122"/>
              </a:rPr>
              <a:t>（20</a:t>
            </a:r>
            <a:r>
              <a:rPr lang="zh-CN" altLang="en-US" sz="2100" dirty="0">
                <a:latin typeface="Times New Roman" panose="02020603050405020304" pitchFamily="18" charset="0"/>
                <a:ea typeface="微软雅黑" panose="020B0503020204020204" charset="-122"/>
              </a:rPr>
              <a:t>世纪四五十年代）以原子能技术、 航天技术和电子计算机的运用为代表的第三次科技革命开始兴起，它将人类社会带入了电子信息时代。</a:t>
            </a:r>
          </a:p>
        </p:txBody>
      </p:sp>
    </p:spTree>
    <p:extLst>
      <p:ext uri="{BB962C8B-B14F-4D97-AF65-F5344CB8AC3E}">
        <p14:creationId xmlns:p14="http://schemas.microsoft.com/office/powerpoint/2010/main" val="38392114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材料的导电性</a:t>
            </a:r>
          </a:p>
        </p:txBody>
      </p:sp>
      <p:sp>
        <p:nvSpPr>
          <p:cNvPr id="33" name="TextBox 32"/>
          <p:cNvSpPr txBox="1"/>
          <p:nvPr/>
        </p:nvSpPr>
        <p:spPr>
          <a:xfrm>
            <a:off x="644843" y="877729"/>
            <a:ext cx="8090535" cy="3461861"/>
          </a:xfrm>
          <a:prstGeom prst="rect">
            <a:avLst/>
          </a:prstGeom>
          <a:noFill/>
        </p:spPr>
        <p:txBody>
          <a:bodyPr wrap="square" lIns="68580" tIns="34290" rIns="68580" bIns="34290">
            <a:spAutoFit/>
          </a:bodyPr>
          <a:lstStyle/>
          <a:p>
            <a:pPr defTabSz="342900">
              <a:lnSpc>
                <a:spcPct val="150000"/>
              </a:lnSpc>
              <a:defRPr/>
            </a:pPr>
            <a:r>
              <a:rPr lang="zh-CN" altLang="en-US" sz="2100" b="1" dirty="0">
                <a:latin typeface="Times New Roman" panose="02020603050405020304" pitchFamily="18" charset="0"/>
                <a:ea typeface="微软雅黑" panose="020B0503020204020204" charset="-122"/>
                <a:cs typeface="Times New Roman" panose="02020603050405020304" pitchFamily="18" charset="0"/>
              </a:rPr>
              <a:t>根据材料的导电性能：材料可分为</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1. </a:t>
            </a: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导体</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：容易导电的材料</a:t>
            </a:r>
          </a:p>
          <a:p>
            <a:pPr defTabSz="342900">
              <a:lnSpc>
                <a:spcPct val="150000"/>
              </a:lnSpc>
              <a:defRPr/>
            </a:pPr>
            <a:r>
              <a:rPr lang="zh-CN" altLang="en-US" sz="2100" b="1" dirty="0">
                <a:latin typeface="Times New Roman" panose="02020603050405020304" pitchFamily="18" charset="0"/>
                <a:ea typeface="微软雅黑" panose="020B0503020204020204" charset="-122"/>
                <a:cs typeface="Times New Roman" panose="02020603050405020304" pitchFamily="18" charset="0"/>
              </a:rPr>
              <a:t>    常见导体：    各种金属；酸、碱、盐的水溶液；人体、大地、石</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marL="204788" indent="-204788"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    </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墨、水银等。</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2. </a:t>
            </a: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绝缘体</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：不容易导电的材料</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defTabSz="342900">
              <a:lnSpc>
                <a:spcPct val="150000"/>
              </a:lnSpc>
              <a:defRPr/>
            </a:pPr>
            <a:r>
              <a:rPr lang="zh-CN" altLang="en-US" sz="2100" b="1" dirty="0">
                <a:latin typeface="Times New Roman" panose="02020603050405020304" pitchFamily="18" charset="0"/>
                <a:ea typeface="微软雅黑" panose="020B0503020204020204" charset="-122"/>
                <a:cs typeface="Times New Roman" panose="02020603050405020304" pitchFamily="18" charset="0"/>
              </a:rPr>
              <a:t>    常见绝缘体：</a:t>
            </a:r>
          </a:p>
          <a:p>
            <a:pPr defTabSz="342900">
              <a:lnSpc>
                <a:spcPct val="150000"/>
              </a:lnSpc>
              <a:defRPr/>
            </a:pPr>
            <a:r>
              <a:rPr lang="zh-CN" altLang="en-US" sz="2100" b="1" dirty="0">
                <a:latin typeface="Times New Roman" panose="02020603050405020304" pitchFamily="18" charset="0"/>
                <a:ea typeface="微软雅黑" panose="020B0503020204020204" charset="-122"/>
                <a:cs typeface="Times New Roman" panose="02020603050405020304" pitchFamily="18" charset="0"/>
              </a:rPr>
              <a:t>    陶瓷、玻璃、橡胶、塑料、各种油等。</a:t>
            </a:r>
          </a:p>
        </p:txBody>
      </p:sp>
      <p:pic>
        <p:nvPicPr>
          <p:cNvPr id="4" name="图片 3"/>
          <p:cNvPicPr>
            <a:picLocks noChangeAspect="1"/>
          </p:cNvPicPr>
          <p:nvPr/>
        </p:nvPicPr>
        <p:blipFill>
          <a:blip r:embed="rId2"/>
          <a:stretch>
            <a:fillRect/>
          </a:stretch>
        </p:blipFill>
        <p:spPr>
          <a:xfrm>
            <a:off x="6296025" y="2480310"/>
            <a:ext cx="1757363" cy="2085975"/>
          </a:xfrm>
          <a:prstGeom prst="rect">
            <a:avLst/>
          </a:prstGeom>
          <a:noFill/>
          <a:ln w="9525">
            <a:noFill/>
          </a:ln>
        </p:spPr>
      </p:pic>
    </p:spTree>
    <p:extLst>
      <p:ext uri="{BB962C8B-B14F-4D97-AF65-F5344CB8AC3E}">
        <p14:creationId xmlns:p14="http://schemas.microsoft.com/office/powerpoint/2010/main" val="24457276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wipe(left)">
                                      <p:cBhvr>
                                        <p:cTn id="7" dur="500"/>
                                        <p:tgtEl>
                                          <p:spTgt spid="3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3">
                                            <p:txEl>
                                              <p:pRg st="1" end="1"/>
                                            </p:txEl>
                                          </p:spTgt>
                                        </p:tgtEl>
                                        <p:attrNameLst>
                                          <p:attrName>style.visibility</p:attrName>
                                        </p:attrNameLst>
                                      </p:cBhvr>
                                      <p:to>
                                        <p:strVal val="visible"/>
                                      </p:to>
                                    </p:set>
                                    <p:animEffect transition="in" filter="wipe(left)">
                                      <p:cBhvr>
                                        <p:cTn id="12" dur="500"/>
                                        <p:tgtEl>
                                          <p:spTgt spid="3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
                                            <p:txEl>
                                              <p:charRg st="30" end="40"/>
                                            </p:txEl>
                                          </p:spTgt>
                                        </p:tgtEl>
                                        <p:attrNameLst>
                                          <p:attrName>style.visibility</p:attrName>
                                        </p:attrNameLst>
                                      </p:cBhvr>
                                      <p:to>
                                        <p:strVal val="visible"/>
                                      </p:to>
                                    </p:set>
                                    <p:animEffect transition="in" filter="wipe(left)">
                                      <p:cBhvr>
                                        <p:cTn id="17" dur="500"/>
                                        <p:tgtEl>
                                          <p:spTgt spid="33">
                                            <p:txEl>
                                              <p:charRg st="30" end="40"/>
                                            </p:txEl>
                                          </p:spTgt>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33">
                                            <p:txEl>
                                              <p:charRg st="67" end="78"/>
                                            </p:txEl>
                                          </p:spTgt>
                                        </p:tgtEl>
                                        <p:attrNameLst>
                                          <p:attrName>style.visibility</p:attrName>
                                        </p:attrNameLst>
                                      </p:cBhvr>
                                      <p:to>
                                        <p:strVal val="visible"/>
                                      </p:to>
                                    </p:set>
                                    <p:animEffect transition="in" filter="wipe(left)">
                                      <p:cBhvr>
                                        <p:cTn id="21" dur="500"/>
                                        <p:tgtEl>
                                          <p:spTgt spid="33">
                                            <p:txEl>
                                              <p:charRg st="67" end="78"/>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3">
                                            <p:txEl>
                                              <p:charRg st="78" end="94"/>
                                            </p:txEl>
                                          </p:spTgt>
                                        </p:tgtEl>
                                        <p:attrNameLst>
                                          <p:attrName>style.visibility</p:attrName>
                                        </p:attrNameLst>
                                      </p:cBhvr>
                                      <p:to>
                                        <p:strVal val="visible"/>
                                      </p:to>
                                    </p:set>
                                    <p:animEffect transition="in" filter="wipe(left)">
                                      <p:cBhvr>
                                        <p:cTn id="26" dur="500"/>
                                        <p:tgtEl>
                                          <p:spTgt spid="33">
                                            <p:txEl>
                                              <p:charRg st="78" end="9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3">
                                            <p:txEl>
                                              <p:charRg st="94" end="105"/>
                                            </p:txEl>
                                          </p:spTgt>
                                        </p:tgtEl>
                                        <p:attrNameLst>
                                          <p:attrName>style.visibility</p:attrName>
                                        </p:attrNameLst>
                                      </p:cBhvr>
                                      <p:to>
                                        <p:strVal val="visible"/>
                                      </p:to>
                                    </p:set>
                                    <p:animEffect transition="in" filter="wipe(left)">
                                      <p:cBhvr>
                                        <p:cTn id="31" dur="500"/>
                                        <p:tgtEl>
                                          <p:spTgt spid="33">
                                            <p:txEl>
                                              <p:charRg st="94" end="105"/>
                                            </p:txEl>
                                          </p:spTgt>
                                        </p:tgtEl>
                                      </p:cBhvr>
                                    </p:animEffec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33">
                                            <p:txEl>
                                              <p:charRg st="105" end="126"/>
                                            </p:txEl>
                                          </p:spTgt>
                                        </p:tgtEl>
                                        <p:attrNameLst>
                                          <p:attrName>style.visibility</p:attrName>
                                        </p:attrNameLst>
                                      </p:cBhvr>
                                      <p:to>
                                        <p:strVal val="visible"/>
                                      </p:to>
                                    </p:set>
                                    <p:animEffect transition="in" filter="wipe(left)">
                                      <p:cBhvr>
                                        <p:cTn id="35" dur="500"/>
                                        <p:tgtEl>
                                          <p:spTgt spid="33">
                                            <p:txEl>
                                              <p:charRg st="105" end="12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材料的导电性</a:t>
            </a:r>
          </a:p>
        </p:txBody>
      </p:sp>
      <p:sp>
        <p:nvSpPr>
          <p:cNvPr id="28" name="TextBox 27"/>
          <p:cNvSpPr txBox="1"/>
          <p:nvPr/>
        </p:nvSpPr>
        <p:spPr>
          <a:xfrm>
            <a:off x="898684" y="954882"/>
            <a:ext cx="7100888" cy="2492216"/>
          </a:xfrm>
          <a:prstGeom prst="rect">
            <a:avLst/>
          </a:prstGeom>
          <a:noFill/>
        </p:spPr>
        <p:txBody>
          <a:bodyPr wrap="square" lIns="68580" tIns="34290" rIns="68580" bIns="34290">
            <a:spAutoFit/>
          </a:bodyPr>
          <a:lstStyle/>
          <a:p>
            <a:pPr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3.</a:t>
            </a: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半导体</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：导电性能介于导体与绝缘体之间的材料</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defTabSz="342900">
              <a:lnSpc>
                <a:spcPct val="150000"/>
              </a:lnSpc>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常见半导体</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defTabSz="342900">
              <a:lnSpc>
                <a:spcPct val="150000"/>
              </a:lnSpc>
              <a:defRPr/>
            </a:pPr>
            <a:r>
              <a:rPr lang="zh-CN" altLang="en-US" sz="2100" b="1" dirty="0">
                <a:latin typeface="Times New Roman" panose="02020603050405020304" pitchFamily="18" charset="0"/>
                <a:ea typeface="微软雅黑" panose="020B0503020204020204" charset="-122"/>
                <a:cs typeface="Times New Roman" panose="02020603050405020304" pitchFamily="18" charset="0"/>
              </a:rPr>
              <a:t>二极管、三极管、热敏电阻、光敏电阻、集成块等</a:t>
            </a:r>
          </a:p>
          <a:p>
            <a:pPr defTabSz="342900">
              <a:lnSpc>
                <a:spcPct val="150000"/>
              </a:lnSpc>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半导体的材料</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defTabSz="342900">
              <a:lnSpc>
                <a:spcPct val="150000"/>
              </a:lnSpc>
              <a:defRPr/>
            </a:pPr>
            <a:r>
              <a:rPr lang="zh-CN" altLang="en-US" sz="2100" b="1" dirty="0">
                <a:latin typeface="Times New Roman" panose="02020603050405020304" pitchFamily="18" charset="0"/>
                <a:ea typeface="微软雅黑" panose="020B0503020204020204" charset="-122"/>
                <a:cs typeface="Times New Roman" panose="02020603050405020304" pitchFamily="18" charset="0"/>
              </a:rPr>
              <a:t>硅、锗、砷化镓等</a:t>
            </a:r>
          </a:p>
        </p:txBody>
      </p:sp>
    </p:spTree>
    <p:extLst>
      <p:ext uri="{BB962C8B-B14F-4D97-AF65-F5344CB8AC3E}">
        <p14:creationId xmlns:p14="http://schemas.microsoft.com/office/powerpoint/2010/main" val="221958137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wipe(left)">
                                      <p:cBhvr>
                                        <p:cTn id="7" dur="500"/>
                                        <p:tgtEl>
                                          <p:spTgt spid="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
                                            <p:txEl>
                                              <p:pRg st="1" end="1"/>
                                            </p:txEl>
                                          </p:spTgt>
                                        </p:tgtEl>
                                        <p:attrNameLst>
                                          <p:attrName>style.visibility</p:attrName>
                                        </p:attrNameLst>
                                      </p:cBhvr>
                                      <p:to>
                                        <p:strVal val="visible"/>
                                      </p:to>
                                    </p:set>
                                    <p:animEffect transition="in" filter="wipe(left)">
                                      <p:cBhvr>
                                        <p:cTn id="12" dur="500"/>
                                        <p:tgtEl>
                                          <p:spTgt spid="28">
                                            <p:txEl>
                                              <p:pRg st="1" end="1"/>
                                            </p:txEl>
                                          </p:spTgt>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8">
                                            <p:txEl>
                                              <p:pRg st="2" end="2"/>
                                            </p:txEl>
                                          </p:spTgt>
                                        </p:tgtEl>
                                        <p:attrNameLst>
                                          <p:attrName>style.visibility</p:attrName>
                                        </p:attrNameLst>
                                      </p:cBhvr>
                                      <p:to>
                                        <p:strVal val="visible"/>
                                      </p:to>
                                    </p:set>
                                    <p:animEffect transition="in" filter="wipe(left)">
                                      <p:cBhvr>
                                        <p:cTn id="16" dur="500"/>
                                        <p:tgtEl>
                                          <p:spTgt spid="28">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8">
                                            <p:txEl>
                                              <p:pRg st="3" end="3"/>
                                            </p:txEl>
                                          </p:spTgt>
                                        </p:tgtEl>
                                        <p:attrNameLst>
                                          <p:attrName>style.visibility</p:attrName>
                                        </p:attrNameLst>
                                      </p:cBhvr>
                                      <p:to>
                                        <p:strVal val="visible"/>
                                      </p:to>
                                    </p:set>
                                    <p:animEffect transition="in" filter="wipe(left)">
                                      <p:cBhvr>
                                        <p:cTn id="21" dur="500"/>
                                        <p:tgtEl>
                                          <p:spTgt spid="28">
                                            <p:txEl>
                                              <p:pRg st="3" end="3"/>
                                            </p:txEl>
                                          </p:spTgt>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28">
                                            <p:txEl>
                                              <p:pRg st="4" end="4"/>
                                            </p:txEl>
                                          </p:spTgt>
                                        </p:tgtEl>
                                        <p:attrNameLst>
                                          <p:attrName>style.visibility</p:attrName>
                                        </p:attrNameLst>
                                      </p:cBhvr>
                                      <p:to>
                                        <p:strVal val="visible"/>
                                      </p:to>
                                    </p:set>
                                    <p:animEffect transition="in" filter="wipe(left)">
                                      <p:cBhvr>
                                        <p:cTn id="25" dur="500"/>
                                        <p:tgtEl>
                                          <p:spTgt spid="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材料的导电性</a:t>
            </a:r>
          </a:p>
        </p:txBody>
      </p:sp>
      <p:sp>
        <p:nvSpPr>
          <p:cNvPr id="27" name="TextBox 26"/>
          <p:cNvSpPr txBox="1"/>
          <p:nvPr/>
        </p:nvSpPr>
        <p:spPr>
          <a:xfrm>
            <a:off x="1871663" y="788194"/>
            <a:ext cx="6774180" cy="1522571"/>
          </a:xfrm>
          <a:prstGeom prst="rect">
            <a:avLst/>
          </a:prstGeom>
          <a:noFill/>
        </p:spPr>
        <p:txBody>
          <a:bodyPr wrap="square" lIns="68580" tIns="34290" rIns="68580" bIns="34290">
            <a:spAutoFit/>
          </a:bodyPr>
          <a:lstStyle/>
          <a:p>
            <a:pPr defTabSz="342900">
              <a:lnSpc>
                <a:spcPct val="150000"/>
              </a:lnSpc>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实验探究</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：发光二极管的独特功能</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defTabSz="342900">
              <a:lnSpc>
                <a:spcPct val="150000"/>
              </a:lnSpc>
              <a:defRPr/>
            </a:pPr>
            <a:r>
              <a:rPr lang="zh-CN" altLang="en-US" sz="21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实验材料</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：电源、灯泡、开关、导线、接线板、接</a:t>
            </a:r>
            <a:endParaRPr lang="en-US" altLang="zh-CN" sz="2100" b="1" dirty="0">
              <a:latin typeface="Times New Roman" panose="02020603050405020304" pitchFamily="18" charset="0"/>
              <a:ea typeface="微软雅黑" panose="020B0503020204020204" charset="-122"/>
              <a:cs typeface="Times New Roman" panose="02020603050405020304" pitchFamily="18" charset="0"/>
            </a:endParaRPr>
          </a:p>
          <a:p>
            <a:pPr defTabSz="342900">
              <a:lnSpc>
                <a:spcPct val="150000"/>
              </a:lnSpc>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                     </a:t>
            </a:r>
            <a:r>
              <a:rPr lang="zh-CN" altLang="en-US" sz="2100" b="1" dirty="0">
                <a:latin typeface="Times New Roman" panose="02020603050405020304" pitchFamily="18" charset="0"/>
                <a:ea typeface="微软雅黑" panose="020B0503020204020204" charset="-122"/>
                <a:cs typeface="Times New Roman" panose="02020603050405020304" pitchFamily="18" charset="0"/>
              </a:rPr>
              <a:t>线柱、半导体二极管</a:t>
            </a:r>
          </a:p>
        </p:txBody>
      </p:sp>
      <p:graphicFrame>
        <p:nvGraphicFramePr>
          <p:cNvPr id="28" name="Group 2"/>
          <p:cNvGraphicFramePr>
            <a:graphicFrameLocks noGrp="1"/>
          </p:cNvGraphicFramePr>
          <p:nvPr/>
        </p:nvGraphicFramePr>
        <p:xfrm>
          <a:off x="1871663" y="2426256"/>
          <a:ext cx="5238751" cy="2591753"/>
        </p:xfrm>
        <a:graphic>
          <a:graphicData uri="http://schemas.openxmlformats.org/drawingml/2006/table">
            <a:tbl>
              <a:tblPr/>
              <a:tblGrid>
                <a:gridCol w="354330"/>
                <a:gridCol w="2349818"/>
                <a:gridCol w="911066"/>
                <a:gridCol w="822008"/>
                <a:gridCol w="801529"/>
              </a:tblGrid>
              <a:tr h="32385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1500" b="1" i="0" u="none" strike="noStrike" cap="none" normalizeH="0" baseline="0" dirty="0" smtClean="0">
                        <a:ln>
                          <a:noFill/>
                        </a:ln>
                        <a:solidFill>
                          <a:srgbClr val="990033"/>
                        </a:solidFill>
                        <a:effectLst/>
                        <a:latin typeface="Times New Roman" panose="02020603050405020304" pitchFamily="18" charset="0"/>
                        <a:ea typeface="+mn-ea"/>
                        <a:cs typeface="Times New Roman" panose="02020603050405020304" pitchFamily="18" charset="0"/>
                      </a:endParaRPr>
                    </a:p>
                  </a:txBody>
                  <a:tcPr marL="68580" marR="68580" marT="34290" marB="34290"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           </a:t>
                      </a:r>
                      <a:r>
                        <a:rPr kumimoji="0" lang="zh-CN" alt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实物图</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 </a:t>
                      </a:r>
                      <a:r>
                        <a:rPr kumimoji="0" lang="zh-CN" alt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操作</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sz="1500" b="1" i="0" u="none" strike="noStrike" cap="none" normalizeH="0" baseline="0" smtClean="0">
                          <a:ln>
                            <a:noFill/>
                          </a:ln>
                          <a:solidFill>
                            <a:schemeClr val="tx1"/>
                          </a:solidFill>
                          <a:effectLst/>
                          <a:latin typeface="Times New Roman" panose="02020603050405020304" pitchFamily="18" charset="0"/>
                          <a:ea typeface="+mn-ea"/>
                          <a:cs typeface="Times New Roman" panose="02020603050405020304" pitchFamily="18" charset="0"/>
                        </a:rPr>
                        <a:t>现象</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sz="1500" b="1" i="0" u="none" strike="noStrike" cap="none" normalizeH="0" baseline="0" smtClean="0">
                          <a:ln>
                            <a:noFill/>
                          </a:ln>
                          <a:solidFill>
                            <a:schemeClr val="tx1"/>
                          </a:solidFill>
                          <a:effectLst/>
                          <a:latin typeface="Times New Roman" panose="02020603050405020304" pitchFamily="18" charset="0"/>
                          <a:ea typeface="+mn-ea"/>
                          <a:cs typeface="Times New Roman" panose="02020603050405020304" pitchFamily="18" charset="0"/>
                        </a:rPr>
                        <a:t> </a:t>
                      </a:r>
                      <a:r>
                        <a:rPr kumimoji="0" lang="zh-CN" altLang="en-US" sz="1500" b="1" i="0" u="none" strike="noStrike" cap="none" normalizeH="0" baseline="0" smtClean="0">
                          <a:ln>
                            <a:noFill/>
                          </a:ln>
                          <a:solidFill>
                            <a:schemeClr val="tx1"/>
                          </a:solidFill>
                          <a:effectLst/>
                          <a:latin typeface="Times New Roman" panose="02020603050405020304" pitchFamily="18" charset="0"/>
                          <a:ea typeface="+mn-ea"/>
                          <a:cs typeface="Times New Roman" panose="02020603050405020304" pitchFamily="18" charset="0"/>
                        </a:rPr>
                        <a:t>结论</a:t>
                      </a:r>
                    </a:p>
                  </a:txBody>
                  <a:tcPr marL="68580" marR="68580" marT="34290" marB="34290"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1135380">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发光二极管</a:t>
                      </a:r>
                    </a:p>
                  </a:txBody>
                  <a:tcPr marL="68580" marR="68580" marT="34290" marB="34290"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A</a:t>
                      </a:r>
                      <a:r>
                        <a:rPr kumimoji="0" lang="zh-CN" alt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接正</a:t>
                      </a:r>
                      <a:r>
                        <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B</a:t>
                      </a:r>
                      <a:r>
                        <a:rPr kumimoji="0" lang="zh-CN" alt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接负</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1500" b="1" i="0" u="none" strike="noStrike" cap="none" normalizeH="0" baseline="0" dirty="0" smtClean="0">
                        <a:ln>
                          <a:noFill/>
                        </a:ln>
                        <a:solidFill>
                          <a:srgbClr val="FF0000"/>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500" b="1" i="0" u="none" strike="noStrike" cap="none" normalizeH="0" baseline="0" dirty="0" smtClean="0">
                          <a:ln>
                            <a:noFill/>
                          </a:ln>
                          <a:solidFill>
                            <a:srgbClr val="FF0000"/>
                          </a:solidFill>
                          <a:effectLst/>
                          <a:latin typeface="Times New Roman" panose="02020603050405020304" pitchFamily="18" charset="0"/>
                          <a:ea typeface="+mn-ea"/>
                          <a:cs typeface="Times New Roman" panose="02020603050405020304" pitchFamily="18" charset="0"/>
                        </a:rPr>
                        <a:t>二极管发光</a:t>
                      </a:r>
                    </a:p>
                    <a:p>
                      <a:endParaRPr lang="zh-CN" altLang="en-US" sz="1500" b="1" dirty="0">
                        <a:solidFill>
                          <a:srgbClr val="FF0000"/>
                        </a:solidFill>
                        <a:latin typeface="黑体" panose="02010609060101010101" pitchFamily="49" charset="-122"/>
                        <a:ea typeface="黑体" panose="02010609060101010101" pitchFamily="49" charset="-122"/>
                      </a:endParaRP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sz="1500" b="1" i="0" u="none" strike="noStrike" cap="none" normalizeH="0" baseline="0" dirty="0" smtClean="0">
                        <a:ln>
                          <a:noFill/>
                        </a:ln>
                        <a:solidFill>
                          <a:srgbClr val="FF0000"/>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sz="1500" b="1" i="0" u="none" strike="noStrike" cap="none" normalizeH="0" baseline="0" dirty="0" smtClean="0">
                        <a:ln>
                          <a:noFill/>
                        </a:ln>
                        <a:solidFill>
                          <a:srgbClr val="FF0000"/>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1500" b="1" i="0" u="none" strike="noStrike" cap="none" normalizeH="0" baseline="0" dirty="0" smtClean="0">
                          <a:ln>
                            <a:noFill/>
                          </a:ln>
                          <a:solidFill>
                            <a:srgbClr val="FF0000"/>
                          </a:solidFill>
                          <a:effectLst/>
                          <a:latin typeface="Times New Roman" panose="02020603050405020304" pitchFamily="18" charset="0"/>
                          <a:ea typeface="+mn-ea"/>
                          <a:cs typeface="Times New Roman" panose="02020603050405020304" pitchFamily="18" charset="0"/>
                        </a:rPr>
                        <a:t>发光二极管具有单向导电性</a:t>
                      </a:r>
                    </a:p>
                  </a:txBody>
                  <a:tcPr marL="68580" marR="68580" marT="34290" marB="34290"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r>
              <a:tr h="1132523">
                <a:tc vMerge="1">
                  <a:txBody>
                    <a:bodyPr/>
                    <a:lstStyle/>
                    <a:p>
                      <a:endParaRPr lang="zh-CN"/>
                    </a:p>
                  </a:txBody>
                  <a:tcPr/>
                </a:tc>
                <a:tc vMerge="1">
                  <a:txBody>
                    <a:bodyPr/>
                    <a:lstStyle/>
                    <a:p>
                      <a:endParaRPr lang="zh-CN"/>
                    </a:p>
                  </a:txBody>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A</a:t>
                      </a:r>
                      <a:r>
                        <a:rPr kumimoji="0" lang="zh-CN" alt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接负</a:t>
                      </a:r>
                      <a:r>
                        <a:rPr kumimoji="0" 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B</a:t>
                      </a:r>
                      <a:r>
                        <a:rPr kumimoji="0" lang="zh-CN" altLang="en-US" sz="1500" b="1"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rPr>
                        <a:t>接正</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1500" b="1" i="0" u="none" strike="noStrike" cap="none" normalizeH="0" baseline="0" dirty="0" smtClean="0">
                        <a:ln>
                          <a:noFill/>
                        </a:ln>
                        <a:solidFill>
                          <a:srgbClr val="FF0000"/>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1500" b="1" i="0" u="none" strike="noStrike" cap="none" normalizeH="0" baseline="0" dirty="0" smtClean="0">
                          <a:ln>
                            <a:noFill/>
                          </a:ln>
                          <a:solidFill>
                            <a:srgbClr val="FF0000"/>
                          </a:solidFill>
                          <a:effectLst/>
                          <a:latin typeface="Times New Roman" panose="02020603050405020304" pitchFamily="18" charset="0"/>
                          <a:ea typeface="+mn-ea"/>
                          <a:cs typeface="Times New Roman" panose="02020603050405020304" pitchFamily="18" charset="0"/>
                        </a:rPr>
                        <a:t>二极管不发光</a:t>
                      </a:r>
                    </a:p>
                  </a:txBody>
                  <a:tcPr marL="68580" marR="68580" marT="34290" marB="34290"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vMerge="1">
                  <a:txBody>
                    <a:bodyPr/>
                    <a:lstStyle/>
                    <a:p>
                      <a:endParaRPr lang="zh-CN"/>
                    </a:p>
                  </a:txBody>
                  <a:tcPr/>
                </a:tc>
              </a:tr>
            </a:tbl>
          </a:graphicData>
        </a:graphic>
      </p:graphicFrame>
      <p:pic>
        <p:nvPicPr>
          <p:cNvPr id="32" name="Picture 110" descr="6"/>
          <p:cNvPicPr>
            <a:picLocks noChangeAspect="1"/>
          </p:cNvPicPr>
          <p:nvPr/>
        </p:nvPicPr>
        <p:blipFill>
          <a:blip r:embed="rId2">
            <a:lum bright="22000" contrast="24000"/>
          </a:blip>
          <a:stretch>
            <a:fillRect/>
          </a:stretch>
        </p:blipFill>
        <p:spPr>
          <a:xfrm>
            <a:off x="2445544" y="2771775"/>
            <a:ext cx="1927622" cy="2112169"/>
          </a:xfrm>
          <a:prstGeom prst="rect">
            <a:avLst/>
          </a:prstGeom>
          <a:noFill/>
          <a:ln w="9525">
            <a:noFill/>
          </a:ln>
        </p:spPr>
      </p:pic>
    </p:spTree>
    <p:extLst>
      <p:ext uri="{BB962C8B-B14F-4D97-AF65-F5344CB8AC3E}">
        <p14:creationId xmlns:p14="http://schemas.microsoft.com/office/powerpoint/2010/main" val="6253949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wipe(left)">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xEl>
                                              <p:pRg st="1" end="1"/>
                                            </p:txEl>
                                          </p:spTgt>
                                        </p:tgtEl>
                                        <p:attrNameLst>
                                          <p:attrName>style.visibility</p:attrName>
                                        </p:attrNameLst>
                                      </p:cBhvr>
                                      <p:to>
                                        <p:strVal val="visible"/>
                                      </p:to>
                                    </p:set>
                                    <p:animEffect transition="in" filter="wipe(left)">
                                      <p:cBhvr>
                                        <p:cTn id="12" dur="500"/>
                                        <p:tgtEl>
                                          <p:spTgt spid="27">
                                            <p:txEl>
                                              <p:pRg st="1" end="1"/>
                                            </p:txEl>
                                          </p:spTgt>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7">
                                            <p:txEl>
                                              <p:pRg st="2" end="2"/>
                                            </p:txEl>
                                          </p:spTgt>
                                        </p:tgtEl>
                                        <p:attrNameLst>
                                          <p:attrName>style.visibility</p:attrName>
                                        </p:attrNameLst>
                                      </p:cBhvr>
                                      <p:to>
                                        <p:strVal val="visible"/>
                                      </p:to>
                                    </p:set>
                                    <p:animEffect transition="in" filter="wipe(left)">
                                      <p:cBhvr>
                                        <p:cTn id="16" dur="500"/>
                                        <p:tgtEl>
                                          <p:spTgt spid="27">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blinds(horizontal)">
                                      <p:cBhvr>
                                        <p:cTn id="21" dur="500"/>
                                        <p:tgtEl>
                                          <p:spTgt spid="28"/>
                                        </p:tgtEl>
                                      </p:cBhvr>
                                    </p:animEffect>
                                  </p:childTnLst>
                                </p:cTn>
                              </p:par>
                              <p:par>
                                <p:cTn id="22" presetID="3" presetClass="entr" presetSubtype="1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linds(horizontal)">
                                      <p:cBhvr>
                                        <p:cTn id="2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1558</Words>
  <Application>Microsoft Office PowerPoint</Application>
  <PresentationFormat>全屏显示(16:9)</PresentationFormat>
  <Paragraphs>178</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我们周围的材料</vt:lpstr>
      <vt:lpstr>PowerPoint 演示文稿</vt:lpstr>
      <vt:lpstr>材料与社会</vt:lpstr>
      <vt:lpstr>材料与社会</vt:lpstr>
      <vt:lpstr>材料与社会</vt:lpstr>
      <vt:lpstr>材料的导电性</vt:lpstr>
      <vt:lpstr>材料的导电性</vt:lpstr>
      <vt:lpstr>材料的导电性</vt:lpstr>
      <vt:lpstr>材料的导电性</vt:lpstr>
      <vt:lpstr>材料的导电性</vt:lpstr>
      <vt:lpstr>材料的导电性</vt:lpstr>
      <vt:lpstr>材料的特性</vt:lpstr>
      <vt:lpstr>材料的特性</vt:lpstr>
      <vt:lpstr>材料的特性</vt:lpstr>
      <vt:lpstr>材料的特性</vt:lpstr>
      <vt:lpstr>材料的特性</vt:lpstr>
      <vt:lpstr>新材料</vt:lpstr>
      <vt:lpstr>新材料</vt:lpstr>
      <vt:lpstr>新材料</vt:lpstr>
      <vt:lpstr>新材料</vt:lpstr>
      <vt:lpstr>新材料</vt:lpstr>
      <vt:lpstr>新材料</vt:lpstr>
      <vt:lpstr>新材料</vt:lpstr>
      <vt:lpstr>新材料</vt:lpstr>
      <vt:lpstr>典例分析</vt:lpstr>
      <vt:lpstr>典例分析</vt:lpstr>
      <vt:lpstr>典例分析</vt:lpstr>
      <vt:lpstr>典例分析</vt:lpstr>
      <vt:lpstr>典例分析</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7</cp:revision>
  <dcterms:created xsi:type="dcterms:W3CDTF">2020-03-19T00:49:17Z</dcterms:created>
  <dcterms:modified xsi:type="dcterms:W3CDTF">2020-03-19T01:01:33Z</dcterms:modified>
</cp:coreProperties>
</file>