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2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3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4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5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notesSlides/notesSlide6.xml" ContentType="application/vnd.openxmlformats-officedocument.presentationml.notesSlid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notesSlides/notesSlide7.xml" ContentType="application/vnd.openxmlformats-officedocument.presentationml.notesSlide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8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9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10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notesSlides/notesSlide11.xml" ContentType="application/vnd.openxmlformats-officedocument.presentationml.notesSlide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12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notesSlides/notesSlide13.xml" ContentType="application/vnd.openxmlformats-officedocument.presentationml.notesSlid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notesSlides/notesSlide14.xml" ContentType="application/vnd.openxmlformats-officedocument.presentationml.notesSlide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notesSlides/notesSlide15.xml" ContentType="application/vnd.openxmlformats-officedocument.presentationml.notesSlide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16.xml" ContentType="application/vnd.openxmlformats-officedocument.presentationml.notesSlide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17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notesSlides/notesSlide18.xml" ContentType="application/vnd.openxmlformats-officedocument.presentationml.notesSlide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notesSlides/notesSlide19.xml" ContentType="application/vnd.openxmlformats-officedocument.presentationml.notesSlide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notesSlides/notesSlide20.xml" ContentType="application/vnd.openxmlformats-officedocument.presentationml.notesSlide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notesSlides/notesSlide21.xml" ContentType="application/vnd.openxmlformats-officedocument.presentationml.notesSlide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22.xml" ContentType="application/vnd.openxmlformats-officedocument.presentationml.notesSlid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notesSlides/notesSlide23.xml" ContentType="application/vnd.openxmlformats-officedocument.presentationml.notesSlide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notesSlides/notesSlide24.xml" ContentType="application/vnd.openxmlformats-officedocument.presentationml.notesSlide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notesSlides/notesSlide25.xml" ContentType="application/vnd.openxmlformats-officedocument.presentationml.notesSlid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notesSlides/notesSlide26.xml" ContentType="application/vnd.openxmlformats-officedocument.presentationml.notesSlide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notesSlides/notesSlide27.xml" ContentType="application/vnd.openxmlformats-officedocument.presentationml.notesSlide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notesSlides/notesSlide28.xml" ContentType="application/vnd.openxmlformats-officedocument.presentationml.notesSlide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notesSlides/notesSlide29.xml" ContentType="application/vnd.openxmlformats-officedocument.presentationml.notesSlide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notesSlides/notesSlide30.xml" ContentType="application/vnd.openxmlformats-officedocument.presentationml.notesSlide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notesSlides/notesSlide31.xml" ContentType="application/vnd.openxmlformats-officedocument.presentationml.notesSlide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notesSlides/notesSlide32.xml" ContentType="application/vnd.openxmlformats-officedocument.presentationml.notesSlide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71" r:id="rId2"/>
    <p:sldId id="259" r:id="rId3"/>
    <p:sldId id="774" r:id="rId4"/>
    <p:sldId id="775" r:id="rId5"/>
    <p:sldId id="776" r:id="rId6"/>
    <p:sldId id="777" r:id="rId7"/>
    <p:sldId id="778" r:id="rId8"/>
    <p:sldId id="779" r:id="rId9"/>
    <p:sldId id="780" r:id="rId10"/>
    <p:sldId id="781" r:id="rId11"/>
    <p:sldId id="782" r:id="rId12"/>
    <p:sldId id="783" r:id="rId13"/>
    <p:sldId id="784" r:id="rId14"/>
    <p:sldId id="785" r:id="rId15"/>
    <p:sldId id="787" r:id="rId16"/>
    <p:sldId id="788" r:id="rId17"/>
    <p:sldId id="789" r:id="rId18"/>
    <p:sldId id="790" r:id="rId19"/>
    <p:sldId id="791" r:id="rId20"/>
    <p:sldId id="792" r:id="rId21"/>
    <p:sldId id="793" r:id="rId22"/>
    <p:sldId id="794" r:id="rId23"/>
    <p:sldId id="795" r:id="rId24"/>
    <p:sldId id="796" r:id="rId25"/>
    <p:sldId id="797" r:id="rId26"/>
    <p:sldId id="799" r:id="rId27"/>
    <p:sldId id="798" r:id="rId28"/>
    <p:sldId id="800" r:id="rId29"/>
    <p:sldId id="801" r:id="rId30"/>
    <p:sldId id="802" r:id="rId31"/>
    <p:sldId id="803" r:id="rId32"/>
    <p:sldId id="804" r:id="rId33"/>
    <p:sldId id="617" r:id="rId34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4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1864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4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4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4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4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4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4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4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4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4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4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4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4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4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4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4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4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4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4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4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4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4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4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4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jpe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notesSlide" Target="../notesSlides/notesSlide10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94.xml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image" Target="../media/image11.pn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notesSlide" Target="../notesSlides/notesSlide11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06.xml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tags" Target="../tags/tag226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tags" Target="../tags/tag225.xml"/><Relationship Id="rId2" Type="http://schemas.openxmlformats.org/officeDocument/2006/relationships/tags" Target="../tags/tag215.xml"/><Relationship Id="rId16" Type="http://schemas.openxmlformats.org/officeDocument/2006/relationships/notesSlide" Target="../notesSlides/notesSlide12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tags" Target="../tags/tag2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10" Type="http://schemas.openxmlformats.org/officeDocument/2006/relationships/notesSlide" Target="../notesSlides/notesSlide13.xml"/><Relationship Id="rId4" Type="http://schemas.openxmlformats.org/officeDocument/2006/relationships/tags" Target="../tags/tag233.xml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257.xml"/><Relationship Id="rId9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13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notesSlide" Target="../notesSlides/notesSlide16.xml"/><Relationship Id="rId5" Type="http://schemas.openxmlformats.org/officeDocument/2006/relationships/tags" Target="../tags/tag26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67.xml"/><Relationship Id="rId9" Type="http://schemas.openxmlformats.org/officeDocument/2006/relationships/tags" Target="../tags/tag27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4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notesSlide" Target="../notesSlides/notesSlide17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79.xml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notesSlide" Target="../notesSlides/notesSlide18.xml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microsoft.com/office/2007/relationships/media" Target="../media/media1.mp4"/><Relationship Id="rId5" Type="http://schemas.openxmlformats.org/officeDocument/2006/relationships/tags" Target="../tags/tag291.xml"/><Relationship Id="rId10" Type="http://schemas.openxmlformats.org/officeDocument/2006/relationships/tags" Target="../tags/tag295.xml"/><Relationship Id="rId4" Type="http://schemas.openxmlformats.org/officeDocument/2006/relationships/tags" Target="../tags/tag290.xml"/><Relationship Id="rId9" Type="http://schemas.openxmlformats.org/officeDocument/2006/relationships/video" Target="NULL" TargetMode="External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10" Type="http://schemas.openxmlformats.org/officeDocument/2006/relationships/notesSlide" Target="../notesSlides/notesSlide19.xml"/><Relationship Id="rId4" Type="http://schemas.openxmlformats.org/officeDocument/2006/relationships/tags" Target="../tags/tag301.xml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image" Target="../media/image3.jpe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86.xml"/><Relationship Id="rId15" Type="http://schemas.openxmlformats.org/officeDocument/2006/relationships/image" Target="../media/image2.jpeg"/><Relationship Id="rId10" Type="http://schemas.openxmlformats.org/officeDocument/2006/relationships/tags" Target="../tags/tag91.xml"/><Relationship Id="rId4" Type="http://schemas.openxmlformats.org/officeDocument/2006/relationships/tags" Target="../tags/tag85.xml"/><Relationship Id="rId9" Type="http://schemas.openxmlformats.org/officeDocument/2006/relationships/tags" Target="../tags/tag90.xml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notesSlide" Target="../notesSlides/notesSlide20.xml"/><Relationship Id="rId5" Type="http://schemas.openxmlformats.org/officeDocument/2006/relationships/tags" Target="../tags/tag31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11.xml"/><Relationship Id="rId9" Type="http://schemas.openxmlformats.org/officeDocument/2006/relationships/tags" Target="../tags/tag3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9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5" Type="http://schemas.openxmlformats.org/officeDocument/2006/relationships/tags" Target="../tags/tag332.xml"/><Relationship Id="rId10" Type="http://schemas.openxmlformats.org/officeDocument/2006/relationships/notesSlide" Target="../notesSlides/notesSlide22.xml"/><Relationship Id="rId4" Type="http://schemas.openxmlformats.org/officeDocument/2006/relationships/tags" Target="../tags/tag331.xml"/><Relationship Id="rId9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9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notesSlide" Target="../notesSlides/notesSlide25.xml"/><Relationship Id="rId5" Type="http://schemas.openxmlformats.org/officeDocument/2006/relationships/tags" Target="../tags/tag36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59.xml"/><Relationship Id="rId9" Type="http://schemas.openxmlformats.org/officeDocument/2006/relationships/tags" Target="../tags/tag36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notesSlide" Target="../notesSlides/notesSlide26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371.xml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5" Type="http://schemas.openxmlformats.org/officeDocument/2006/relationships/tags" Target="../tags/tag383.xml"/><Relationship Id="rId10" Type="http://schemas.openxmlformats.org/officeDocument/2006/relationships/notesSlide" Target="../notesSlides/notesSlide27.xml"/><Relationship Id="rId4" Type="http://schemas.openxmlformats.org/officeDocument/2006/relationships/tags" Target="../tags/tag382.xml"/><Relationship Id="rId9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3" Type="http://schemas.openxmlformats.org/officeDocument/2006/relationships/tags" Target="../tags/tag391.xml"/><Relationship Id="rId7" Type="http://schemas.openxmlformats.org/officeDocument/2006/relationships/tags" Target="../tags/tag395.xml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notesSlide" Target="../notesSlides/notesSlide28.xml"/><Relationship Id="rId5" Type="http://schemas.openxmlformats.org/officeDocument/2006/relationships/tags" Target="../tags/tag393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92.xml"/><Relationship Id="rId9" Type="http://schemas.openxmlformats.org/officeDocument/2006/relationships/tags" Target="../tags/tag39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notesSlide" Target="../notesSlides/notesSlide29.xml"/><Relationship Id="rId5" Type="http://schemas.openxmlformats.org/officeDocument/2006/relationships/tags" Target="../tags/tag40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03.xml"/><Relationship Id="rId9" Type="http://schemas.openxmlformats.org/officeDocument/2006/relationships/tags" Target="../tags/tag40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tags" Target="../tags/tag104.xml"/><Relationship Id="rId5" Type="http://schemas.openxmlformats.org/officeDocument/2006/relationships/tags" Target="../tags/tag98.xml"/><Relationship Id="rId10" Type="http://schemas.openxmlformats.org/officeDocument/2006/relationships/tags" Target="../tags/tag103.xml"/><Relationship Id="rId4" Type="http://schemas.openxmlformats.org/officeDocument/2006/relationships/tags" Target="../tags/tag97.xml"/><Relationship Id="rId9" Type="http://schemas.openxmlformats.org/officeDocument/2006/relationships/tags" Target="../tags/tag10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3" Type="http://schemas.openxmlformats.org/officeDocument/2006/relationships/tags" Target="../tags/tag413.xml"/><Relationship Id="rId7" Type="http://schemas.openxmlformats.org/officeDocument/2006/relationships/tags" Target="../tags/tag417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5" Type="http://schemas.openxmlformats.org/officeDocument/2006/relationships/tags" Target="../tags/tag415.xml"/><Relationship Id="rId10" Type="http://schemas.openxmlformats.org/officeDocument/2006/relationships/notesSlide" Target="../notesSlides/notesSlide30.xml"/><Relationship Id="rId4" Type="http://schemas.openxmlformats.org/officeDocument/2006/relationships/tags" Target="../tags/tag414.xml"/><Relationship Id="rId9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notesSlide" Target="../notesSlides/notesSlide31.xml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tags" Target="../tags/tag431.xml"/><Relationship Id="rId5" Type="http://schemas.openxmlformats.org/officeDocument/2006/relationships/tags" Target="../tags/tag425.xml"/><Relationship Id="rId10" Type="http://schemas.openxmlformats.org/officeDocument/2006/relationships/tags" Target="../tags/tag430.xml"/><Relationship Id="rId4" Type="http://schemas.openxmlformats.org/officeDocument/2006/relationships/tags" Target="../tags/tag424.xml"/><Relationship Id="rId9" Type="http://schemas.openxmlformats.org/officeDocument/2006/relationships/tags" Target="../tags/tag4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436.xml"/><Relationship Id="rId7" Type="http://schemas.openxmlformats.org/officeDocument/2006/relationships/tags" Target="../tags/tag440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4" Type="http://schemas.openxmlformats.org/officeDocument/2006/relationships/tags" Target="../tags/tag437.xml"/><Relationship Id="rId9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44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5" Type="http://schemas.openxmlformats.org/officeDocument/2006/relationships/tags" Target="../tags/tag447.xml"/><Relationship Id="rId4" Type="http://schemas.openxmlformats.org/officeDocument/2006/relationships/tags" Target="../tags/tag44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10.xml"/><Relationship Id="rId9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notesSlide" Target="../notesSlides/notesSlide5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0" Type="http://schemas.openxmlformats.org/officeDocument/2006/relationships/tags" Target="../tags/tag126.xml"/><Relationship Id="rId4" Type="http://schemas.openxmlformats.org/officeDocument/2006/relationships/tags" Target="../tags/tag120.xml"/><Relationship Id="rId9" Type="http://schemas.openxmlformats.org/officeDocument/2006/relationships/tags" Target="../tags/tag1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2.xml"/><Relationship Id="rId18" Type="http://schemas.openxmlformats.org/officeDocument/2006/relationships/notesSlide" Target="../notesSlides/notesSlide6.xml"/><Relationship Id="rId3" Type="http://schemas.openxmlformats.org/officeDocument/2006/relationships/tags" Target="../tags/tag132.xml"/><Relationship Id="rId21" Type="http://schemas.openxmlformats.org/officeDocument/2006/relationships/image" Target="../media/image7.jpeg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131.xml"/><Relationship Id="rId16" Type="http://schemas.openxmlformats.org/officeDocument/2006/relationships/tags" Target="../tags/tag145.xml"/><Relationship Id="rId20" Type="http://schemas.openxmlformats.org/officeDocument/2006/relationships/image" Target="../media/image6.png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5" Type="http://schemas.openxmlformats.org/officeDocument/2006/relationships/tags" Target="../tags/tag134.xml"/><Relationship Id="rId15" Type="http://schemas.openxmlformats.org/officeDocument/2006/relationships/tags" Target="../tags/tag144.xml"/><Relationship Id="rId10" Type="http://schemas.openxmlformats.org/officeDocument/2006/relationships/tags" Target="../tags/tag139.xml"/><Relationship Id="rId19" Type="http://schemas.openxmlformats.org/officeDocument/2006/relationships/image" Target="../media/image5.png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tags" Target="../tags/tag160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150.xml"/><Relationship Id="rId21" Type="http://schemas.openxmlformats.org/officeDocument/2006/relationships/image" Target="../media/image9.png"/><Relationship Id="rId7" Type="http://schemas.openxmlformats.org/officeDocument/2006/relationships/tags" Target="../tags/tag154.xml"/><Relationship Id="rId12" Type="http://schemas.openxmlformats.org/officeDocument/2006/relationships/tags" Target="../tags/tag159.xml"/><Relationship Id="rId17" Type="http://schemas.openxmlformats.org/officeDocument/2006/relationships/tags" Target="../tags/tag164.xml"/><Relationship Id="rId2" Type="http://schemas.openxmlformats.org/officeDocument/2006/relationships/tags" Target="../tags/tag149.xml"/><Relationship Id="rId16" Type="http://schemas.openxmlformats.org/officeDocument/2006/relationships/tags" Target="../tags/tag163.xml"/><Relationship Id="rId20" Type="http://schemas.openxmlformats.org/officeDocument/2006/relationships/image" Target="../media/image8.jpeg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5" Type="http://schemas.openxmlformats.org/officeDocument/2006/relationships/tags" Target="../tags/tag152.xml"/><Relationship Id="rId15" Type="http://schemas.openxmlformats.org/officeDocument/2006/relationships/tags" Target="../tags/tag162.xml"/><Relationship Id="rId10" Type="http://schemas.openxmlformats.org/officeDocument/2006/relationships/tags" Target="../tags/tag157.xml"/><Relationship Id="rId19" Type="http://schemas.openxmlformats.org/officeDocument/2006/relationships/notesSlide" Target="../notesSlides/notesSlide7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tags" Target="../tags/tag161.xml"/><Relationship Id="rId2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17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70.xml"/><Relationship Id="rId9" Type="http://schemas.openxmlformats.org/officeDocument/2006/relationships/tags" Target="../tags/tag17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notesSlide" Target="../notesSlides/notesSlide9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82.xml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540" y="985520"/>
            <a:ext cx="12186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3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sz="4400" b="1">
                <a:solidFill>
                  <a:schemeClr val="tx1"/>
                </a:solidFill>
              </a:rPr>
              <a:t>跨学科实践：为节约能源设计方案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121894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74656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第二十二章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能源与可持续发展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15" name="图片 14"/>
          <p:cNvPicPr/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02853" y="1859915"/>
            <a:ext cx="7186295" cy="47694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应该收集哪些证据？如何分析？请同学们小组讨论交流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803910" y="2141855"/>
          <a:ext cx="10584000" cy="259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是否节约能源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是否满足使用需要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其他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加装保温层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利用保温材料制作小屋模型进行测试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统计家庭成员对屋内温度的满意度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对比不同保温材料的价格、环保性和耐火性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更换新能源车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调查燃油车能耗值与新能源车能耗值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续航里程是否满足家庭日均里程；充电是否方便、快捷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调查新能源车与燃油车的价格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3232150" y="888365"/>
            <a:ext cx="26847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是否节约能源？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6043930" y="888365"/>
            <a:ext cx="31800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能否满足使用需要？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1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）明确思路。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热量能够自发地从高温物体传递到低温物体。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为房屋加装保温层</a:t>
            </a:r>
          </a:p>
        </p:txBody>
      </p:sp>
      <p:pic>
        <p:nvPicPr>
          <p:cNvPr id="10" name="图片 9"/>
          <p:cNvPicPr/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4725" y="3100705"/>
            <a:ext cx="3827145" cy="37553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801870" y="3103200"/>
            <a:ext cx="3754800" cy="375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）选取材料。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441579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材料的保温性能与哪些因素有关？</a:t>
            </a:r>
          </a:p>
        </p:txBody>
      </p:sp>
      <p:sp>
        <p:nvSpPr>
          <p:cNvPr id="3" name="六边形 2"/>
          <p:cNvSpPr/>
          <p:nvPr>
            <p:custDataLst>
              <p:tags r:id="rId9"/>
            </p:custDataLst>
          </p:nvPr>
        </p:nvSpPr>
        <p:spPr>
          <a:xfrm>
            <a:off x="1675765" y="2771775"/>
            <a:ext cx="2016000" cy="180000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厚度</a:t>
            </a:r>
          </a:p>
        </p:txBody>
      </p:sp>
      <p:sp>
        <p:nvSpPr>
          <p:cNvPr id="7" name="六边形 6"/>
          <p:cNvSpPr/>
          <p:nvPr>
            <p:custDataLst>
              <p:tags r:id="rId10"/>
            </p:custDataLst>
          </p:nvPr>
        </p:nvSpPr>
        <p:spPr>
          <a:xfrm>
            <a:off x="3491105" y="3674745"/>
            <a:ext cx="2015490" cy="180000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热导率</a:t>
            </a:r>
          </a:p>
        </p:txBody>
      </p:sp>
      <p:sp>
        <p:nvSpPr>
          <p:cNvPr id="9" name="六边形 8"/>
          <p:cNvSpPr/>
          <p:nvPr>
            <p:custDataLst>
              <p:tags r:id="rId11"/>
            </p:custDataLst>
          </p:nvPr>
        </p:nvSpPr>
        <p:spPr>
          <a:xfrm>
            <a:off x="5305935" y="2771775"/>
            <a:ext cx="2015490" cy="180000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干燥程度</a:t>
            </a:r>
          </a:p>
        </p:txBody>
      </p:sp>
      <p:sp>
        <p:nvSpPr>
          <p:cNvPr id="14" name="六边形 13"/>
          <p:cNvSpPr/>
          <p:nvPr>
            <p:custDataLst>
              <p:tags r:id="rId12"/>
            </p:custDataLst>
          </p:nvPr>
        </p:nvSpPr>
        <p:spPr>
          <a:xfrm>
            <a:off x="7120765" y="3674745"/>
            <a:ext cx="2015490" cy="180000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与外界的接触面积</a:t>
            </a:r>
          </a:p>
        </p:txBody>
      </p:sp>
      <p:sp>
        <p:nvSpPr>
          <p:cNvPr id="16" name="六边形 15"/>
          <p:cNvSpPr/>
          <p:nvPr>
            <p:custDataLst>
              <p:tags r:id="rId13"/>
            </p:custDataLst>
          </p:nvPr>
        </p:nvSpPr>
        <p:spPr>
          <a:xfrm>
            <a:off x="8935595" y="2771775"/>
            <a:ext cx="2015490" cy="180000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外界温度</a:t>
            </a:r>
          </a:p>
        </p:txBody>
      </p:sp>
      <p:sp>
        <p:nvSpPr>
          <p:cNvPr id="17" name="圆角矩形 16"/>
          <p:cNvSpPr/>
          <p:nvPr>
            <p:custDataLst>
              <p:tags r:id="rId14"/>
            </p:custDataLst>
          </p:nvPr>
        </p:nvSpPr>
        <p:spPr>
          <a:xfrm>
            <a:off x="1675765" y="5626100"/>
            <a:ext cx="927481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通常，材料厚度越大、导热率越小、与外界的接触面积越小，材料就越能减缓热量散失。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7" grpId="0" animBg="1"/>
      <p:bldP spid="9" grpId="0" animBg="1"/>
      <p:bldP spid="14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各小组调研结果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828800" y="2476500"/>
          <a:ext cx="8531860" cy="27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热导率</a:t>
                      </a:r>
                      <a:r>
                        <a:rPr lang="en-US" altLang="zh-CN" sz="1800">
                          <a:sym typeface="+mn-ea"/>
                        </a:rPr>
                        <a:t>/[W·(m·</a:t>
                      </a:r>
                      <a:r>
                        <a:rPr lang="en-US" altLang="zh-CN" sz="1800">
                          <a:latin typeface="微软雅黑" panose="020B0503020204020204" charset="-122"/>
                          <a:ea typeface="微软雅黑"/>
                          <a:sym typeface="+mn-ea"/>
                        </a:rPr>
                        <a:t>℃)</a:t>
                      </a:r>
                      <a:r>
                        <a:rPr lang="en-US" altLang="zh-CN" sz="1800" baseline="30000">
                          <a:latin typeface="微软雅黑" panose="020B0503020204020204" charset="-122"/>
                          <a:ea typeface="微软雅黑"/>
                          <a:sym typeface="+mn-ea"/>
                        </a:rPr>
                        <a:t>-1</a:t>
                      </a:r>
                      <a:r>
                        <a:rPr lang="en-US" altLang="zh-CN" sz="1800">
                          <a:sym typeface="+mn-ea"/>
                        </a:rPr>
                        <a:t>]</a:t>
                      </a:r>
                      <a:endParaRPr lang="zh-CN" altLang="en-US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挤塑聚苯乙烯板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0.028</a:t>
                      </a:r>
                      <a:r>
                        <a:rPr lang="en-US" altLang="zh-CN" sz="1800">
                          <a:sym typeface="+mn-ea"/>
                        </a:rPr>
                        <a:t>~0.030</a:t>
                      </a: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玻璃棉板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</a:t>
                      </a:r>
                      <a:r>
                        <a:rPr lang="en-US" altLang="zh-CN" sz="1800">
                          <a:sym typeface="+mn-ea"/>
                        </a:rPr>
                        <a:t>~0.042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膨胀聚苯板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气凝胶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0.013</a:t>
                      </a:r>
                      <a:r>
                        <a:rPr lang="en-US" altLang="zh-CN" sz="1800">
                          <a:sym typeface="+mn-ea"/>
                        </a:rPr>
                        <a:t>~0.018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发泡聚氨酯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0.020</a:t>
                      </a:r>
                      <a:r>
                        <a:rPr lang="en-US" altLang="zh-CN" sz="1800">
                          <a:sym typeface="+mn-ea"/>
                        </a:rPr>
                        <a:t>~0.025</a:t>
                      </a: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无机纤维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0.034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在为房屋选择保温材料时，还要从哪些方面考虑呢？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2" name="泪滴形 11"/>
          <p:cNvSpPr/>
          <p:nvPr>
            <p:custDataLst>
              <p:tags r:id="rId8"/>
            </p:custDataLst>
          </p:nvPr>
        </p:nvSpPr>
        <p:spPr>
          <a:xfrm flipH="1">
            <a:off x="4227830" y="2687003"/>
            <a:ext cx="1682115" cy="1682115"/>
          </a:xfrm>
          <a:prstGeom prst="teardrop">
            <a:avLst/>
          </a:prstGeom>
          <a:solidFill>
            <a:srgbClr val="376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>
            <a:noAutofit/>
          </a:bodyPr>
          <a:lstStyle/>
          <a:p>
            <a:pPr algn="ctr"/>
            <a:r>
              <a:rPr lang="zh-CN" altLang="en-US">
                <a:solidFill>
                  <a:srgbClr val="FFFFFF"/>
                </a:solidFill>
              </a:rPr>
              <a:t>环保性</a:t>
            </a:r>
          </a:p>
        </p:txBody>
      </p:sp>
      <p:sp>
        <p:nvSpPr>
          <p:cNvPr id="14" name="泪滴形 13"/>
          <p:cNvSpPr/>
          <p:nvPr>
            <p:custDataLst>
              <p:tags r:id="rId9"/>
            </p:custDataLst>
          </p:nvPr>
        </p:nvSpPr>
        <p:spPr>
          <a:xfrm>
            <a:off x="6304280" y="2687003"/>
            <a:ext cx="1682115" cy="1682115"/>
          </a:xfrm>
          <a:prstGeom prst="teardrop">
            <a:avLst/>
          </a:prstGeom>
          <a:solidFill>
            <a:srgbClr val="376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>
            <a:noAutofit/>
          </a:bodyPr>
          <a:lstStyle/>
          <a:p>
            <a:pPr algn="ctr"/>
            <a:r>
              <a:rPr lang="zh-CN" altLang="en-US">
                <a:solidFill>
                  <a:srgbClr val="FFFFFF"/>
                </a:solidFill>
              </a:rPr>
              <a:t>价格</a:t>
            </a:r>
          </a:p>
        </p:txBody>
      </p:sp>
      <p:sp>
        <p:nvSpPr>
          <p:cNvPr id="15" name="泪滴形 14"/>
          <p:cNvSpPr/>
          <p:nvPr>
            <p:custDataLst>
              <p:tags r:id="rId10"/>
            </p:custDataLst>
          </p:nvPr>
        </p:nvSpPr>
        <p:spPr>
          <a:xfrm flipH="1">
            <a:off x="4227830" y="4654233"/>
            <a:ext cx="1682115" cy="1682115"/>
          </a:xfrm>
          <a:prstGeom prst="teardrop">
            <a:avLst/>
          </a:prstGeom>
          <a:solidFill>
            <a:srgbClr val="376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>
            <a:noAutofit/>
          </a:bodyPr>
          <a:lstStyle/>
          <a:p>
            <a:pPr algn="ctr"/>
            <a:r>
              <a:rPr lang="zh-CN" altLang="en-US"/>
              <a:t>耐火性</a:t>
            </a:r>
          </a:p>
        </p:txBody>
      </p:sp>
      <p:sp>
        <p:nvSpPr>
          <p:cNvPr id="16" name="泪滴形 15"/>
          <p:cNvSpPr/>
          <p:nvPr>
            <p:custDataLst>
              <p:tags r:id="rId11"/>
            </p:custDataLst>
          </p:nvPr>
        </p:nvSpPr>
        <p:spPr>
          <a:xfrm>
            <a:off x="6304915" y="4654233"/>
            <a:ext cx="1682115" cy="1682115"/>
          </a:xfrm>
          <a:prstGeom prst="teardrop">
            <a:avLst/>
          </a:prstGeom>
          <a:solidFill>
            <a:srgbClr val="376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>
            <a:noAutofit/>
          </a:bodyPr>
          <a:lstStyle/>
          <a:p>
            <a:pPr algn="ctr"/>
            <a:r>
              <a:rPr lang="zh-CN" altLang="en-US"/>
              <a:t>是否容易安装</a:t>
            </a:r>
          </a:p>
        </p:txBody>
      </p:sp>
      <p:sp>
        <p:nvSpPr>
          <p:cNvPr id="22" name="菱形 21"/>
          <p:cNvSpPr/>
          <p:nvPr>
            <p:custDataLst>
              <p:tags r:id="rId12"/>
            </p:custDataLst>
          </p:nvPr>
        </p:nvSpPr>
        <p:spPr>
          <a:xfrm>
            <a:off x="5838190" y="4281488"/>
            <a:ext cx="538480" cy="538480"/>
          </a:xfrm>
          <a:prstGeom prst="diamond">
            <a:avLst/>
          </a:prstGeom>
          <a:solidFill>
            <a:srgbClr val="376FFF">
              <a:alpha val="36000"/>
            </a:srgbClr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46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46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rcRect b="2297"/>
          <a:stretch>
            <a:fillRect/>
          </a:stretch>
        </p:blipFill>
        <p:spPr>
          <a:xfrm>
            <a:off x="2106930" y="2348230"/>
            <a:ext cx="7983855" cy="45097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硬度很软，不易安装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硬度稍软，易安装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硬度高，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23289" y="2347200"/>
            <a:ext cx="7945422" cy="4510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061700" y="111633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硬度很软，不易安装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硬度稍软，易安装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一般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硬度高，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22.3耐火性测试">
            <a:hlinkClick r:id="" action="ppaction://media"/>
          </p:cNvPr>
          <p:cNvPicPr>
            <a:picLocks noChangeAspect="1"/>
          </p:cNvPicPr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1">
                  <p14:trim st="9468" end="278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69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70~90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硬度很软，不易安装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90~110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硬度稍软，易安装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17~27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一般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硬度高，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项目提出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人们在生产生活中都会使用各种能源。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你在生活中都遇到过哪些浪费能源、污染环境的问题？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想为节能和环保作出贡献，可以先从优化自己家中能源的使用入手，制定出一个优化家庭能源使用的具体方案。</a:t>
            </a:r>
          </a:p>
        </p:txBody>
      </p:sp>
      <p:pic>
        <p:nvPicPr>
          <p:cNvPr id="9" name="图片 8"/>
          <p:cNvPicPr/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91465" y="3489325"/>
            <a:ext cx="3455035" cy="2209165"/>
          </a:xfrm>
          <a:prstGeom prst="rect">
            <a:avLst/>
          </a:prstGeom>
        </p:spPr>
      </p:pic>
      <p:pic>
        <p:nvPicPr>
          <p:cNvPr id="12" name="图片 11"/>
          <p:cNvPicPr/>
          <p:nvPr>
            <p:custDataLst>
              <p:tags r:id="rId9"/>
            </p:custDataLst>
          </p:nvPr>
        </p:nvPicPr>
        <p:blipFill>
          <a:blip r:embed="rId14"/>
          <a:srcRect t="7814" b="9110"/>
          <a:stretch>
            <a:fillRect/>
          </a:stretch>
        </p:blipFill>
        <p:spPr>
          <a:xfrm>
            <a:off x="4558665" y="3489325"/>
            <a:ext cx="2648585" cy="2074545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019415" y="3489325"/>
            <a:ext cx="3160395" cy="20974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小组合作探究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95133" y="2476500"/>
          <a:ext cx="880188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材料名称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热导率</a:t>
                      </a:r>
                      <a:r>
                        <a:rPr lang="en-US" altLang="zh-CN"/>
                        <a:t>/[W·(m·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/>
                        </a:rPr>
                        <a:t>℃)</a:t>
                      </a:r>
                      <a:r>
                        <a:rPr lang="en-US" altLang="zh-CN" baseline="30000">
                          <a:latin typeface="微软雅黑" panose="020B0503020204020204" charset="-122"/>
                          <a:ea typeface="微软雅黑"/>
                        </a:rPr>
                        <a:t>-1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环保性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价格</a:t>
                      </a:r>
                      <a:r>
                        <a:rPr lang="en-US" altLang="zh-CN"/>
                        <a:t>/[</a:t>
                      </a:r>
                      <a:r>
                        <a:rPr lang="zh-CN" altLang="en-US"/>
                        <a:t>元</a:t>
                      </a:r>
                      <a:r>
                        <a:rPr lang="en-US" altLang="zh-CN"/>
                        <a:t>·m</a:t>
                      </a:r>
                      <a:r>
                        <a:rPr lang="en-US" altLang="zh-CN" baseline="30000"/>
                        <a:t>-2</a:t>
                      </a:r>
                      <a:r>
                        <a:rPr lang="en-US" altLang="zh-CN"/>
                        <a:t>]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耐火性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易安装程度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聚苯乙烯泡沫板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0.035~0.040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70~90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硬度很软，不易安装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0.028~0.030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90~110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硬度稍软，易安装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铝箔橡塑棉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0.032</a:t>
                      </a:r>
                      <a:r>
                        <a:rPr lang="en-US" altLang="zh-CN" sz="1800">
                          <a:sym typeface="+mn-ea"/>
                        </a:rPr>
                        <a:t>~0.045</a:t>
                      </a:r>
                      <a:endParaRPr lang="en-US" alt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17~27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一般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硬度高，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易安装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2791143" y="2004060"/>
            <a:ext cx="660971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经过探究发现：应选择热导率低的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挤塑聚苯乙烯板</a:t>
            </a:r>
            <a:r>
              <a:rPr lang="zh-CN" altLang="en-US">
                <a:solidFill>
                  <a:schemeClr val="tx1"/>
                </a:solidFill>
              </a:rPr>
              <a:t>做保温材料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392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3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）确定方案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①哪些部位安装保温材料？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外墙、屋顶、窗户、入户门等。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②保温材料的规格、尺寸应满足什么要求？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以下为挤塑聚苯乙烯板的常见规格：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1.2m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×</a:t>
            </a: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0.6m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×</a:t>
            </a: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50mm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：适用于一般建筑保温需求；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2.4m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×</a:t>
            </a: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1.2m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×</a:t>
            </a:r>
            <a:r>
              <a:rPr lang="en-US" altLang="zh-CN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50mm</a:t>
            </a:r>
            <a:r>
              <a:rPr lang="zh-CN" altLang="en-US" sz="2400">
                <a:solidFill>
                  <a:schemeClr val="accent2">
                    <a:lumMod val="75000"/>
                  </a:schemeClr>
                </a:solidFill>
                <a:sym typeface="+mn-ea"/>
              </a:rPr>
              <a:t>：适合大面积施工，减少接缝，提高施工效率。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3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）确定方案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828800" y="2529840"/>
          <a:ext cx="8942245" cy="280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安装位置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安装尺寸</a:t>
                      </a:r>
                      <a:r>
                        <a:rPr lang="en-US" altLang="zh-CN"/>
                        <a:t>/cm</a:t>
                      </a:r>
                      <a:r>
                        <a:rPr lang="en-US" altLang="zh-CN" baseline="300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所需材料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处理方式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外墙</a:t>
                      </a:r>
                      <a:r>
                        <a:rPr lang="en-US" altLang="zh-CN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475</a:t>
                      </a:r>
                      <a:r>
                        <a:rPr lang="zh-CN" altLang="en-US" b="1">
                          <a:solidFill>
                            <a:srgbClr val="C00000"/>
                          </a:solidFill>
                        </a:rPr>
                        <a:t>×</a:t>
                      </a: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挤塑聚苯乙烯板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用胶黏剂固定</a:t>
                      </a: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/>
                        <a:t>1.</a:t>
                      </a:r>
                      <a:r>
                        <a:rPr lang="zh-CN" altLang="en-US"/>
                        <a:t>保温材料外层刷防潮腻子。</a:t>
                      </a:r>
                    </a:p>
                    <a:p>
                      <a:pPr algn="l">
                        <a:buNone/>
                      </a:pPr>
                      <a:r>
                        <a:rPr lang="en-US" altLang="zh-CN"/>
                        <a:t>2.</a:t>
                      </a:r>
                      <a:r>
                        <a:rPr lang="zh-CN" altLang="en-US"/>
                        <a:t>挤塑聚苯乙烯板的费用约</a:t>
                      </a:r>
                      <a:r>
                        <a:rPr lang="en-US" altLang="zh-CN"/>
                        <a:t>2850</a:t>
                      </a:r>
                      <a:r>
                        <a:rPr lang="zh-CN" altLang="en-US"/>
                        <a:t>元（据当前市场价估算）。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外墙</a:t>
                      </a:r>
                      <a:r>
                        <a:rPr lang="en-US" altLang="zh-CN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475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sym typeface="+mn-ea"/>
                        </a:rPr>
                        <a:t>×</a:t>
                      </a: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挤塑聚苯乙烯板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用胶黏剂固定</a:t>
                      </a:r>
                      <a:endParaRPr lang="zh-CN" altLang="en-US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窗户</a:t>
                      </a:r>
                      <a:r>
                        <a:rPr lang="en-US" altLang="zh-CN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167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sym typeface="+mn-ea"/>
                        </a:rPr>
                        <a:t>×</a:t>
                      </a: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193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安装胶条、玻璃贴膜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密封、粘贴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窗户</a:t>
                      </a:r>
                      <a:r>
                        <a:rPr lang="en-US" altLang="zh-CN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167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sym typeface="+mn-ea"/>
                        </a:rPr>
                        <a:t>×</a:t>
                      </a: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193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安装胶条、玻璃贴膜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密封、粘贴</a:t>
                      </a:r>
                      <a:endParaRPr lang="zh-CN" altLang="en-US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入户门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84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sym typeface="+mn-ea"/>
                        </a:rPr>
                        <a:t>×</a:t>
                      </a:r>
                      <a:r>
                        <a:rPr lang="en-US" altLang="zh-CN" sz="1800" b="1">
                          <a:solidFill>
                            <a:srgbClr val="C00000"/>
                          </a:solidFill>
                          <a:sym typeface="+mn-ea"/>
                        </a:rPr>
                        <a:t>216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门帘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外挂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4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）制作模型及测试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为了检验保温效果，可以将质量相等的冰块装在塑料袋中，分别放入没有保温材料和装有所选保温材料的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家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中，将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家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放置在相同的环境下，经过相同的时间后将冰块取出并进行比较，通过比较冰块质量的变化来评估设计的保温效果。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4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）制作模型及测试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①通过这两个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家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的保温实验对比，发现安装保温材料的确可以对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家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起到保温效果，减少热量散失，从而节约能源。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②保温材料之间可以加装密封条来改进实验，以增强模型的保温效果。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4277995" y="2212340"/>
          <a:ext cx="3636000" cy="25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00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新能源汽车种类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纯电动汽车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混合动力汽车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燃料电池电动汽车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氢动力车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新能源汽车一般使用电能、氢能等，燃油汽车使用汽油、柴油。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根据前面学过的知识，想想如何比较两类汽车的能耗。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4025900" y="3045460"/>
          <a:ext cx="4140000" cy="15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汽车类型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能耗的单位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燃油汽车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L/100km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纯电动汽车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kW·h/100km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圆角矩形 2"/>
          <p:cNvSpPr/>
          <p:nvPr>
            <p:custDataLst>
              <p:tags r:id="rId10"/>
            </p:custDataLst>
          </p:nvPr>
        </p:nvSpPr>
        <p:spPr>
          <a:xfrm>
            <a:off x="4728845" y="467233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需要统一单位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根据《电动汽车能耗折算方法》（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GB/T37340-2019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）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计算电能的当量燃料消耗量的方法：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FC=E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</a:t>
            </a:r>
            <a:endParaRPr lang="en-US" altLang="zh-CN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FC——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当量燃料消耗量，单位为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L/100km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E——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车辆的电能消耗量，单位为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kW·h/100km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燃料的能量因子，单位为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L/(kW·h)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eg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：某纯电汽车，测得其能耗为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15.00kW·h/100km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92#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汽油的能量因子为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0.1161L/(kW·h)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，则该汽车的当量汽油燃料消耗量为：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FC=E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</a:t>
            </a:r>
            <a:endParaRPr lang="en-US" altLang="zh-CN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=15.00kW·h/100km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0.1161L/(kW·h)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=1.74L/100km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  <p:sp>
        <p:nvSpPr>
          <p:cNvPr id="3" name="圆角矩形 2"/>
          <p:cNvSpPr/>
          <p:nvPr>
            <p:custDataLst>
              <p:tags r:id="rId9"/>
            </p:custDataLst>
          </p:nvPr>
        </p:nvSpPr>
        <p:spPr>
          <a:xfrm>
            <a:off x="4725988" y="4444365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远低于燃油车的能耗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纯电动汽车的局限性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828800" y="2857500"/>
          <a:ext cx="8172000" cy="19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汽车类型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纯电动汽车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燃油车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对温度的要求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对温度要求高，</a:t>
                      </a:r>
                      <a:r>
                        <a:rPr lang="en-US" altLang="zh-CN"/>
                        <a:t>0℃</a:t>
                      </a:r>
                      <a:r>
                        <a:rPr lang="zh-CN" altLang="en-US"/>
                        <a:t>以下，电池电量减少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基本无要求，</a:t>
                      </a:r>
                      <a:r>
                        <a:rPr lang="en-US" altLang="zh-CN"/>
                        <a:t>0℃</a:t>
                      </a:r>
                      <a:r>
                        <a:rPr lang="zh-CN" altLang="en-US"/>
                        <a:t>以下使用防冻液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充电或加油时长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制定优化自己家庭能源使用的具体方案，需要拆分为以下任务：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        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了解家庭使用能源的具体情况；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        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有针对性地提出优化方案；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        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分析方案的有效性和可行性；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        4.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交流讨论，改进方案。</a:t>
            </a:r>
          </a:p>
        </p:txBody>
      </p:sp>
      <p:sp>
        <p:nvSpPr>
          <p:cNvPr id="7" name="圆角矩形 6"/>
          <p:cNvSpPr/>
          <p:nvPr>
            <p:custDataLst>
              <p:tags r:id="rId8"/>
            </p:custDataLst>
          </p:nvPr>
        </p:nvSpPr>
        <p:spPr>
          <a:xfrm>
            <a:off x="410845" y="2038350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调查</a:t>
            </a:r>
          </a:p>
        </p:txBody>
      </p:sp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410845" y="2522855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设计</a:t>
            </a:r>
          </a:p>
        </p:txBody>
      </p: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410845" y="3007360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检验</a:t>
            </a:r>
          </a:p>
        </p:txBody>
      </p:sp>
      <p:sp>
        <p:nvSpPr>
          <p:cNvPr id="12" name="圆角矩形 11"/>
          <p:cNvSpPr/>
          <p:nvPr>
            <p:custDataLst>
              <p:tags r:id="rId11"/>
            </p:custDataLst>
          </p:nvPr>
        </p:nvSpPr>
        <p:spPr>
          <a:xfrm>
            <a:off x="410845" y="3491865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改进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制订与检验设计方案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调查结果：在温度适宜的地区，充电便捷的条件下，城市内采用纯电动汽车，可以满足家庭基本用车需求。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我国的石油高度依赖进口，从能源安全角度，国家大力开发新能源汽车，使国家在能源供应上更自主。</a:t>
            </a:r>
          </a:p>
        </p:txBody>
      </p:sp>
      <p:sp>
        <p:nvSpPr>
          <p:cNvPr id="15" name="圆角矩形 14"/>
          <p:cNvSpPr/>
          <p:nvPr>
            <p:custDataLst>
              <p:tags r:id="rId8"/>
            </p:custDataLst>
          </p:nvPr>
        </p:nvSpPr>
        <p:spPr>
          <a:xfrm>
            <a:off x="2411095" y="923290"/>
            <a:ext cx="27400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为家庭用车提供建议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交流讨论、改进方案</a:t>
            </a:r>
          </a:p>
        </p:txBody>
      </p:sp>
      <p:sp>
        <p:nvSpPr>
          <p:cNvPr id="7" name="圆角矩形 6"/>
          <p:cNvSpPr/>
          <p:nvPr>
            <p:custDataLst>
              <p:tags r:id="rId8"/>
            </p:custDataLst>
          </p:nvPr>
        </p:nvSpPr>
        <p:spPr>
          <a:xfrm>
            <a:off x="410845" y="2038350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调查</a:t>
            </a:r>
          </a:p>
        </p:txBody>
      </p:sp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410845" y="2522855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设计</a:t>
            </a:r>
          </a:p>
        </p:txBody>
      </p: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410845" y="3007360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检验</a:t>
            </a:r>
          </a:p>
        </p:txBody>
      </p:sp>
      <p:sp>
        <p:nvSpPr>
          <p:cNvPr id="12" name="圆角矩形 11"/>
          <p:cNvSpPr/>
          <p:nvPr>
            <p:custDataLst>
              <p:tags r:id="rId11"/>
            </p:custDataLst>
          </p:nvPr>
        </p:nvSpPr>
        <p:spPr>
          <a:xfrm>
            <a:off x="410845" y="3491865"/>
            <a:ext cx="829945" cy="4298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改进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项目评估</a:t>
            </a: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922973" y="1574800"/>
          <a:ext cx="10346245" cy="332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评价维度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评价指标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等级（优秀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良好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合格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待改）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自评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互评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师评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调研与分析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准确统计家庭能源类型、用途及年消耗量，准确分析能耗大小与哪些因素有关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设计与检验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科学运用相关知识和方法，方案设计合理，具有可行性，根据检验结果优化方案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交流与合作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交流沟通顺畅，尊重不同观点，分工明确，共同解决问题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创新与实践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材料选取和节能方式选择方面，提出独特思路和方法，能将理论知识灵活应用于实践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调查家中能源的使用情况</a:t>
            </a: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学生家庭的能源使用情况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929958" y="2734945"/>
          <a:ext cx="10332000" cy="25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能源用途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采暖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做饭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生活热水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制冷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其他电器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交通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能源名称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天然气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汽油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能源类型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不可再生能源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来自不可再生能源和可再生能源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不可再生能源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消耗量（年）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210m</a:t>
                      </a:r>
                      <a:r>
                        <a:rPr lang="en-US" altLang="zh-CN" baseline="300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2660kW·h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730L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能源浪费情况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取暖温度过高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电器长时间待机，不能随手关灯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过度依赖私家车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调查家中能源的使用情况</a:t>
            </a: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某个家庭的能源使用情况</a:t>
            </a: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①优先改进采暖和交通，因为能源消耗大，而且完全依赖不可再生能源；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②制冷的能源消耗也很大，而且大部分来自不可再生能源。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929958" y="2734945"/>
          <a:ext cx="10332000" cy="215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能源用途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采暖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做饭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生活热水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制冷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其他电器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交通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能源名称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天然气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汽油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能源类型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不可再生能源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约</a:t>
                      </a: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70%</a:t>
                      </a: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来自不可再生能源，</a:t>
                      </a: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约</a:t>
                      </a: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30%</a:t>
                      </a: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来自可再生能源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不可再生能源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消耗量（年）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200m</a:t>
                      </a:r>
                      <a:r>
                        <a:rPr lang="en-US" altLang="zh-CN" baseline="300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1000kW·h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500L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椭圆 2"/>
          <p:cNvSpPr/>
          <p:nvPr>
            <p:custDataLst>
              <p:tags r:id="rId9"/>
            </p:custDataLst>
          </p:nvPr>
        </p:nvSpPr>
        <p:spPr>
          <a:xfrm>
            <a:off x="2684780" y="2698115"/>
            <a:ext cx="829310" cy="599440"/>
          </a:xfrm>
          <a:prstGeom prst="ellipse">
            <a:avLst/>
          </a:prstGeom>
          <a:noFill/>
          <a:ln w="317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>
            <p:custDataLst>
              <p:tags r:id="rId10"/>
            </p:custDataLst>
          </p:nvPr>
        </p:nvSpPr>
        <p:spPr>
          <a:xfrm>
            <a:off x="6038215" y="2686685"/>
            <a:ext cx="829310" cy="599440"/>
          </a:xfrm>
          <a:prstGeom prst="ellipse">
            <a:avLst/>
          </a:prstGeom>
          <a:noFill/>
          <a:ln w="317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11"/>
            </p:custDataLst>
          </p:nvPr>
        </p:nvSpPr>
        <p:spPr>
          <a:xfrm>
            <a:off x="9812655" y="2686685"/>
            <a:ext cx="829310" cy="599440"/>
          </a:xfrm>
          <a:prstGeom prst="ellipse">
            <a:avLst/>
          </a:prstGeom>
          <a:noFill/>
          <a:ln w="317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选取优化对象与确定改进方法调查家中能源的使用情况</a:t>
            </a:r>
          </a:p>
        </p:txBody>
      </p:sp>
      <p:grpSp>
        <p:nvGrpSpPr>
          <p:cNvPr id="3" name="组合 2"/>
          <p:cNvGrpSpPr/>
          <p:nvPr>
            <p:custDataLst>
              <p:tags r:id="rId8"/>
            </p:custDataLst>
          </p:nvPr>
        </p:nvGrpSpPr>
        <p:grpSpPr>
          <a:xfrm>
            <a:off x="12700" y="2035810"/>
            <a:ext cx="3702050" cy="4059555"/>
            <a:chOff x="20" y="3206"/>
            <a:chExt cx="5830" cy="6393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20" y="3206"/>
              <a:ext cx="5831" cy="5669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1720" y="8875"/>
              <a:ext cx="243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采暖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9"/>
            </p:custDataLst>
          </p:nvPr>
        </p:nvGrpSpPr>
        <p:grpSpPr>
          <a:xfrm>
            <a:off x="3715385" y="2035810"/>
            <a:ext cx="4227830" cy="4059555"/>
            <a:chOff x="5851" y="3206"/>
            <a:chExt cx="6658" cy="6393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0"/>
            <a:srcRect t="10502"/>
            <a:stretch>
              <a:fillRect/>
            </a:stretch>
          </p:blipFill>
          <p:spPr>
            <a:xfrm>
              <a:off x="5851" y="3206"/>
              <a:ext cx="6659" cy="5669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7965" y="8875"/>
              <a:ext cx="243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制冷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7943215" y="2035810"/>
            <a:ext cx="4253230" cy="4059555"/>
            <a:chOff x="12509" y="3206"/>
            <a:chExt cx="6698" cy="6393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rcRect l="17476" r="3808"/>
            <a:stretch>
              <a:fillRect/>
            </a:stretch>
          </p:blipFill>
          <p:spPr>
            <a:xfrm>
              <a:off x="12509" y="3206"/>
              <a:ext cx="6698" cy="5669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14645" y="8875"/>
              <a:ext cx="243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交通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>
            <p:custDataLst>
              <p:tags r:id="rId2"/>
            </p:custDataLst>
          </p:nvPr>
        </p:nvSpPr>
        <p:spPr>
          <a:xfrm>
            <a:off x="628650" y="1571625"/>
            <a:ext cx="2971800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优化能源使用的方法</a:t>
            </a:r>
          </a:p>
        </p:txBody>
      </p: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0" y="2046605"/>
            <a:ext cx="4859020" cy="3792220"/>
            <a:chOff x="0" y="3223"/>
            <a:chExt cx="7652" cy="5972"/>
          </a:xfrm>
        </p:grpSpPr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1651" y="3223"/>
              <a:ext cx="435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使用新能源</a:t>
              </a:r>
            </a:p>
          </p:txBody>
        </p:sp>
        <p:pic>
          <p:nvPicPr>
            <p:cNvPr id="3" name="图片 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0" y="4093"/>
              <a:ext cx="7653" cy="5102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>
            <p:custDataLst>
              <p:tags r:id="rId10"/>
            </p:custDataLst>
          </p:nvPr>
        </p:nvGrpSpPr>
        <p:grpSpPr>
          <a:xfrm>
            <a:off x="4958715" y="2046605"/>
            <a:ext cx="2810510" cy="3790950"/>
            <a:chOff x="7809" y="3223"/>
            <a:chExt cx="4426" cy="5970"/>
          </a:xfrm>
        </p:grpSpPr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7809" y="3223"/>
              <a:ext cx="442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提高能源使用效率</a:t>
              </a:r>
            </a:p>
          </p:txBody>
        </p:sp>
        <p:pic>
          <p:nvPicPr>
            <p:cNvPr id="7" name="图片 6"/>
            <p:cNvPicPr/>
            <p:nvPr>
              <p:custDataLst>
                <p:tags r:id="rId15"/>
              </p:custDataLst>
            </p:nvPr>
          </p:nvPicPr>
          <p:blipFill>
            <a:blip r:embed="rId21"/>
            <a:srcRect l="13982" t="16397" r="10579" b="8227"/>
            <a:stretch>
              <a:fillRect/>
            </a:stretch>
          </p:blipFill>
          <p:spPr>
            <a:xfrm>
              <a:off x="8312" y="4093"/>
              <a:ext cx="3421" cy="5101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>
            <p:custDataLst>
              <p:tags r:id="rId11"/>
            </p:custDataLst>
          </p:nvPr>
        </p:nvGrpSpPr>
        <p:grpSpPr>
          <a:xfrm>
            <a:off x="7868920" y="2046605"/>
            <a:ext cx="3845560" cy="3792220"/>
            <a:chOff x="12392" y="3223"/>
            <a:chExt cx="6056" cy="5972"/>
          </a:xfrm>
        </p:grpSpPr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13519" y="3223"/>
              <a:ext cx="380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优化使用行为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2"/>
            <a:srcRect l="13670" r="19557"/>
            <a:stretch>
              <a:fillRect/>
            </a:stretch>
          </p:blipFill>
          <p:spPr>
            <a:xfrm>
              <a:off x="12392" y="4093"/>
              <a:ext cx="6057" cy="510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各小组交流讨论提出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68145" y="2141855"/>
          <a:ext cx="8856000" cy="352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优化方法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使用新能源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提高能源使用效率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优化使用行为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采暖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安装太阳能采暖系统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加装保温层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调低温度设定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制冷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屋顶安装太阳能电池板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换高能效空调，贴隔热膜及安装遮阳帘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调高温度设定，减小空调开启时间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交通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更换新能源车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乘坐公交车、骑自行车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4125595" y="1571625"/>
            <a:ext cx="639762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思考：我们需要从哪些角度分析方案的可行性？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跨学科实践：为节约能源设计方案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各小组交流讨论提出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68145" y="2141855"/>
          <a:ext cx="8856000" cy="352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优化方法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使用新能源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提高能源使用效率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优化使用行为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采暖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安装太阳能采暖系统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加装保温层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调低温度设定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制冷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屋顶安装太阳能电池板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换高能效空调，贴隔热膜及安装遮阳帘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调高温度设定，减小空调开启时间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交通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更换新能源车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乘坐公交车、骑自行车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2813050" y="5765165"/>
            <a:ext cx="26847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是否节约能源？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624830" y="5765165"/>
            <a:ext cx="31800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能否满足使用需要？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,&quot;70&quot;:[3321412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  <p:tag name="KSO_WM_DIAGRAM_VIRTUALLY_FRAME" val="{&quot;height&quot;:319.7,&quot;left&quot;:1,&quot;top&quot;:160.3,&quot;width&quot;:959.35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  <p:tag name="KSO_WM_DIAGRAM_VIRTUALLY_FRAME" val="{&quot;height&quot;:319.7,&quot;left&quot;:1,&quot;top&quot;:160.3,&quot;width&quot;:959.35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  <p:tag name="KSO_WM_DIAGRAM_VIRTUALLY_FRAME" val="{&quot;height&quot;:319.7,&quot;left&quot;:1,&quot;top&quot;:160.3,&quot;width&quot;:959.3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  <p:tag name="KSO_WM_DIAGRAM_VIRTUALLY_FRAME" val="{&quot;height&quot;:319.7,&quot;left&quot;:1,&quot;top&quot;:160.3,&quot;width&quot;:959.35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  <p:tag name="KSO_WM_DIAGRAM_VIRTUALLY_FRAME" val="{&quot;height&quot;:319.7,&quot;left&quot;:1,&quot;top&quot;:160.3,&quot;width&quot;:959.35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  <p:tag name="KSO_WM_DIAGRAM_VIRTUALLY_FRAME" val="{&quot;height&quot;:319.7,&quot;left&quot;:1,&quot;top&quot;:160.3,&quot;width&quot;:959.35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  <p:tag name="KSO_WM_DIAGRAM_VIRTUALLY_FRAME" val="{&quot;height&quot;:319.7,&quot;left&quot;:1,&quot;top&quot;:160.3,&quot;width&quot;:959.35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  <p:tag name="KSO_WM_DIAGRAM_VIRTUALLY_FRAME" val="{&quot;height&quot;:319.7,&quot;left&quot;:1,&quot;top&quot;:160.3,&quot;width&quot;:959.35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  <p:tag name="KSO_WM_DIAGRAM_VIRTUALLY_FRAME" val="{&quot;height&quot;:319.7,&quot;left&quot;:1,&quot;top&quot;:160.3,&quot;width&quot;:959.35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  <p:tag name="KSO_WM_DIAGRAM_VIRTUALLY_FRAME" val="{&quot;height&quot;:319.7,&quot;left&quot;:1,&quot;top&quot;:160.3,&quot;width&quot;:959.3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  <p:tag name="KSO_WM_DIAGRAM_VIRTUALLY_FRAME" val="{&quot;height&quot;:319.7,&quot;left&quot;:1,&quot;top&quot;:160.3,&quot;width&quot;:959.35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  <p:tag name="KSO_WM_DIAGRAM_VIRTUALLY_FRAME" val="{&quot;height&quot;:319.7,&quot;left&quot;:1,&quot;top&quot;:160.3,&quot;width&quot;:959.35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65&quot;:[20205081],&quot;70&quot;:[3321412]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EXT_CAN_REMOVE" val="n"/>
  <p:tag name="KSO_WM_DIAGRAM_COLOR_TRICK" val="1"/>
  <p:tag name="KSO_WM_DIAGRAM_GROUP_CODE" val="l1-1"/>
  <p:tag name="KSO_WM_DIAGRAM_MAX_ITEMCNT" val="4"/>
  <p:tag name="KSO_WM_DIAGRAM_MIN_ITEMCNT" val="4"/>
  <p:tag name="KSO_WM_DIAGRAM_USE_COLOR_VALUE" val="{&quot;color_scheme&quot;:1,&quot;color_type&quot;:1,&quot;theme_color_indexes&quot;:[]}"/>
  <p:tag name="KSO_WM_DIAGRAM_VERSION" val="3"/>
  <p:tag name="KSO_WM_DIAGRAM_VIRTUALLY_FRAME" val="{&quot;height&quot;:287.3500424218366,&quot;left&quot;:79.67935791015626,&quot;top&quot;:211.5749969482422,&quot;width&quot;:805.4619019323634}"/>
  <p:tag name="KSO_WM_TAG_VERSION" val="3.0"/>
  <p:tag name="KSO_WM_TEMPLATE_CATEGORY" val="diagram"/>
  <p:tag name="KSO_WM_TEMPLATE_INDEX" val="2023196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1" val="8"/>
  <p:tag name="KSO_WM_UNIT_FILL_FORE_SCHEMECOLOR_INDEX_1_BRIGHTNESS" val="0.6"/>
  <p:tag name="KSO_WM_UNIT_FILL_FORE_SCHEMECOLOR_INDEX_1_POS" val="0"/>
  <p:tag name="KSO_WM_UNIT_FILL_FORE_SCHEMECOLOR_INDEX_1_TRANS" val="0"/>
  <p:tag name="KSO_WM_UNIT_FILL_FORE_SCHEMECOLOR_INDEX_2" val="8"/>
  <p:tag name="KSO_WM_UNIT_FILL_FORE_SCHEMECOLOR_INDEX_2_BRIGHTNESS" val="0.4"/>
  <p:tag name="KSO_WM_UNIT_FILL_FORE_SCHEMECOLOR_INDEX_2_POS" val="0.51"/>
  <p:tag name="KSO_WM_UNIT_FILL_FORE_SCHEMECOLOR_INDEX_2_TRANS" val="0"/>
  <p:tag name="KSO_WM_UNIT_FILL_FORE_SCHEMECOLOR_INDEX_3" val="8"/>
  <p:tag name="KSO_WM_UNIT_FILL_FORE_SCHEMECOLOR_INDEX_3_BRIGHTNESS" val="0"/>
  <p:tag name="KSO_WM_UNIT_FILL_FORE_SCHEMECOLOR_INDEX_3_POS" val="1"/>
  <p:tag name="KSO_WM_UNIT_FILL_FORE_SCHEMECOLOR_INDEX_3_TRANS" val="0"/>
  <p:tag name="KSO_WM_UNIT_FILL_FORE_SCHEMECOLOR_INDEX_BRIGHTNESS" val="0"/>
  <p:tag name="KSO_WM_UNIT_FILL_GRADIENT_ANGLE" val="45"/>
  <p:tag name="KSO_WM_UNIT_FILL_GRADIENT_DIRECTION" val="0"/>
  <p:tag name="KSO_WM_UNIT_FILL_GRADIENT_TYPE" val="0"/>
  <p:tag name="KSO_WM_UNIT_FILL_TYPE" val="1"/>
  <p:tag name="KSO_WM_UNIT_HIGHLIGHT" val="0"/>
  <p:tag name="KSO_WM_UNIT_ID" val="diagram20231963_1*l_h_i*1_1_2"/>
  <p:tag name="KSO_WM_UNIT_LAYERLEVEL" val="1_1_1"/>
  <p:tag name="KSO_WM_UNIT_TEXT_FILL_FORE_SCHEMECOLOR_INDEX_BRIGHTNESS" val="0"/>
  <p:tag name="KSO_WM_UNIT_TEXT_FILL_TYPE" val="1"/>
  <p:tag name="KSO_WM_UNIT_USESOURCEFORMAT_APPLY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EXT_CAN_REMOVE" val="n"/>
  <p:tag name="KSO_WM_DIAGRAM_COLOR_TRICK" val="1"/>
  <p:tag name="KSO_WM_DIAGRAM_GROUP_CODE" val="l1-1"/>
  <p:tag name="KSO_WM_DIAGRAM_MAX_ITEMCNT" val="4"/>
  <p:tag name="KSO_WM_DIAGRAM_MIN_ITEMCNT" val="4"/>
  <p:tag name="KSO_WM_DIAGRAM_USE_COLOR_VALUE" val="{&quot;color_scheme&quot;:1,&quot;color_type&quot;:1,&quot;theme_color_indexes&quot;:[]}"/>
  <p:tag name="KSO_WM_DIAGRAM_VERSION" val="3"/>
  <p:tag name="KSO_WM_DIAGRAM_VIRTUALLY_FRAME" val="{&quot;height&quot;:287.3500424218366,&quot;left&quot;:79.67935791015626,&quot;top&quot;:211.5749969482422,&quot;width&quot;:805.4619019323634}"/>
  <p:tag name="KSO_WM_TAG_VERSION" val="3.0"/>
  <p:tag name="KSO_WM_TEMPLATE_CATEGORY" val="diagram"/>
  <p:tag name="KSO_WM_TEMPLATE_INDEX" val="2023196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1" val="8"/>
  <p:tag name="KSO_WM_UNIT_FILL_FORE_SCHEMECOLOR_INDEX_1_BRIGHTNESS" val="0.6"/>
  <p:tag name="KSO_WM_UNIT_FILL_FORE_SCHEMECOLOR_INDEX_1_POS" val="0"/>
  <p:tag name="KSO_WM_UNIT_FILL_FORE_SCHEMECOLOR_INDEX_1_TRANS" val="0"/>
  <p:tag name="KSO_WM_UNIT_FILL_FORE_SCHEMECOLOR_INDEX_2" val="8"/>
  <p:tag name="KSO_WM_UNIT_FILL_FORE_SCHEMECOLOR_INDEX_2_BRIGHTNESS" val="0.4"/>
  <p:tag name="KSO_WM_UNIT_FILL_FORE_SCHEMECOLOR_INDEX_2_POS" val="0.51"/>
  <p:tag name="KSO_WM_UNIT_FILL_FORE_SCHEMECOLOR_INDEX_2_TRANS" val="0"/>
  <p:tag name="KSO_WM_UNIT_FILL_FORE_SCHEMECOLOR_INDEX_3" val="8"/>
  <p:tag name="KSO_WM_UNIT_FILL_FORE_SCHEMECOLOR_INDEX_3_BRIGHTNESS" val="0"/>
  <p:tag name="KSO_WM_UNIT_FILL_FORE_SCHEMECOLOR_INDEX_3_POS" val="1"/>
  <p:tag name="KSO_WM_UNIT_FILL_FORE_SCHEMECOLOR_INDEX_3_TRANS" val="0"/>
  <p:tag name="KSO_WM_UNIT_FILL_FORE_SCHEMECOLOR_INDEX_BRIGHTNESS" val="0"/>
  <p:tag name="KSO_WM_UNIT_FILL_GRADIENT_ANGLE" val="45"/>
  <p:tag name="KSO_WM_UNIT_FILL_GRADIENT_DIRECTION" val="0"/>
  <p:tag name="KSO_WM_UNIT_FILL_GRADIENT_TYPE" val="0"/>
  <p:tag name="KSO_WM_UNIT_FILL_TYPE" val="1"/>
  <p:tag name="KSO_WM_UNIT_HIGHLIGHT" val="0"/>
  <p:tag name="KSO_WM_UNIT_ID" val="diagram20231963_1*l_h_i*1_2_2"/>
  <p:tag name="KSO_WM_UNIT_LAYERLEVEL" val="1_1_1"/>
  <p:tag name="KSO_WM_UNIT_TEXT_FILL_FORE_SCHEMECOLOR_INDEX_BRIGHTNESS" val="0"/>
  <p:tag name="KSO_WM_UNIT_TEXT_FILL_TYPE" val="1"/>
  <p:tag name="KSO_WM_UNIT_USESOURCEFORMAT_APPLY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EXT_CAN_REMOVE" val="n"/>
  <p:tag name="KSO_WM_DIAGRAM_COLOR_TRICK" val="1"/>
  <p:tag name="KSO_WM_DIAGRAM_GROUP_CODE" val="l1-1"/>
  <p:tag name="KSO_WM_DIAGRAM_MAX_ITEMCNT" val="4"/>
  <p:tag name="KSO_WM_DIAGRAM_MIN_ITEMCNT" val="4"/>
  <p:tag name="KSO_WM_DIAGRAM_USE_COLOR_VALUE" val="{&quot;color_scheme&quot;:1,&quot;color_type&quot;:1,&quot;theme_color_indexes&quot;:[]}"/>
  <p:tag name="KSO_WM_DIAGRAM_VERSION" val="3"/>
  <p:tag name="KSO_WM_DIAGRAM_VIRTUALLY_FRAME" val="{&quot;height&quot;:287.3500424218366,&quot;left&quot;:79.67935791015626,&quot;top&quot;:211.5749969482422,&quot;width&quot;:805.4619019323634}"/>
  <p:tag name="KSO_WM_TAG_VERSION" val="3.0"/>
  <p:tag name="KSO_WM_TEMPLATE_CATEGORY" val="diagram"/>
  <p:tag name="KSO_WM_TEMPLATE_INDEX" val="2023196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1" val="8"/>
  <p:tag name="KSO_WM_UNIT_FILL_FORE_SCHEMECOLOR_INDEX_1_BRIGHTNESS" val="0.6"/>
  <p:tag name="KSO_WM_UNIT_FILL_FORE_SCHEMECOLOR_INDEX_1_POS" val="0"/>
  <p:tag name="KSO_WM_UNIT_FILL_FORE_SCHEMECOLOR_INDEX_1_TRANS" val="0"/>
  <p:tag name="KSO_WM_UNIT_FILL_FORE_SCHEMECOLOR_INDEX_2" val="8"/>
  <p:tag name="KSO_WM_UNIT_FILL_FORE_SCHEMECOLOR_INDEX_2_BRIGHTNESS" val="0.4"/>
  <p:tag name="KSO_WM_UNIT_FILL_FORE_SCHEMECOLOR_INDEX_2_POS" val="0.51"/>
  <p:tag name="KSO_WM_UNIT_FILL_FORE_SCHEMECOLOR_INDEX_2_TRANS" val="0"/>
  <p:tag name="KSO_WM_UNIT_FILL_FORE_SCHEMECOLOR_INDEX_3" val="8"/>
  <p:tag name="KSO_WM_UNIT_FILL_FORE_SCHEMECOLOR_INDEX_3_BRIGHTNESS" val="0"/>
  <p:tag name="KSO_WM_UNIT_FILL_FORE_SCHEMECOLOR_INDEX_3_POS" val="1"/>
  <p:tag name="KSO_WM_UNIT_FILL_FORE_SCHEMECOLOR_INDEX_3_TRANS" val="0"/>
  <p:tag name="KSO_WM_UNIT_FILL_FORE_SCHEMECOLOR_INDEX_BRIGHTNESS" val="0"/>
  <p:tag name="KSO_WM_UNIT_FILL_GRADIENT_ANGLE" val="45"/>
  <p:tag name="KSO_WM_UNIT_FILL_GRADIENT_DIRECTION" val="0"/>
  <p:tag name="KSO_WM_UNIT_FILL_GRADIENT_TYPE" val="0"/>
  <p:tag name="KSO_WM_UNIT_FILL_TYPE" val="1"/>
  <p:tag name="KSO_WM_UNIT_HIGHLIGHT" val="0"/>
  <p:tag name="KSO_WM_UNIT_ID" val="diagram20231963_1*l_h_i*1_4_2"/>
  <p:tag name="KSO_WM_UNIT_LAYERLEVEL" val="1_1_1"/>
  <p:tag name="KSO_WM_UNIT_TEXT_FILL_FORE_SCHEMECOLOR_INDEX_BRIGHTNESS" val="0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EXT_CAN_REMOVE" val="n"/>
  <p:tag name="KSO_WM_DIAGRAM_COLOR_TRICK" val="1"/>
  <p:tag name="KSO_WM_DIAGRAM_GROUP_CODE" val="l1-1"/>
  <p:tag name="KSO_WM_DIAGRAM_MAX_ITEMCNT" val="4"/>
  <p:tag name="KSO_WM_DIAGRAM_MIN_ITEMCNT" val="4"/>
  <p:tag name="KSO_WM_DIAGRAM_USE_COLOR_VALUE" val="{&quot;color_scheme&quot;:1,&quot;color_type&quot;:1,&quot;theme_color_indexes&quot;:[]}"/>
  <p:tag name="KSO_WM_DIAGRAM_VERSION" val="3"/>
  <p:tag name="KSO_WM_DIAGRAM_VIRTUALLY_FRAME" val="{&quot;height&quot;:287.3500424218366,&quot;left&quot;:79.67935791015626,&quot;top&quot;:211.5749969482422,&quot;width&quot;:805.4619019323634}"/>
  <p:tag name="KSO_WM_TAG_VERSION" val="3.0"/>
  <p:tag name="KSO_WM_TEMPLATE_CATEGORY" val="diagram"/>
  <p:tag name="KSO_WM_TEMPLATE_INDEX" val="2023196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1" val="8"/>
  <p:tag name="KSO_WM_UNIT_FILL_FORE_SCHEMECOLOR_INDEX_1_BRIGHTNESS" val="0.6"/>
  <p:tag name="KSO_WM_UNIT_FILL_FORE_SCHEMECOLOR_INDEX_1_POS" val="0"/>
  <p:tag name="KSO_WM_UNIT_FILL_FORE_SCHEMECOLOR_INDEX_1_TRANS" val="0"/>
  <p:tag name="KSO_WM_UNIT_FILL_FORE_SCHEMECOLOR_INDEX_2" val="8"/>
  <p:tag name="KSO_WM_UNIT_FILL_FORE_SCHEMECOLOR_INDEX_2_BRIGHTNESS" val="0.4"/>
  <p:tag name="KSO_WM_UNIT_FILL_FORE_SCHEMECOLOR_INDEX_2_POS" val="0.51"/>
  <p:tag name="KSO_WM_UNIT_FILL_FORE_SCHEMECOLOR_INDEX_2_TRANS" val="0"/>
  <p:tag name="KSO_WM_UNIT_FILL_FORE_SCHEMECOLOR_INDEX_3" val="8"/>
  <p:tag name="KSO_WM_UNIT_FILL_FORE_SCHEMECOLOR_INDEX_3_BRIGHTNESS" val="0"/>
  <p:tag name="KSO_WM_UNIT_FILL_FORE_SCHEMECOLOR_INDEX_3_POS" val="1"/>
  <p:tag name="KSO_WM_UNIT_FILL_FORE_SCHEMECOLOR_INDEX_3_TRANS" val="0"/>
  <p:tag name="KSO_WM_UNIT_FILL_FORE_SCHEMECOLOR_INDEX_BRIGHTNESS" val="0"/>
  <p:tag name="KSO_WM_UNIT_FILL_GRADIENT_ANGLE" val="45"/>
  <p:tag name="KSO_WM_UNIT_FILL_GRADIENT_DIRECTION" val="0"/>
  <p:tag name="KSO_WM_UNIT_FILL_GRADIENT_TYPE" val="0"/>
  <p:tag name="KSO_WM_UNIT_FILL_TYPE" val="1"/>
  <p:tag name="KSO_WM_UNIT_HIGHLIGHT" val="0"/>
  <p:tag name="KSO_WM_UNIT_ID" val="diagram20231963_1*l_h_i*1_3_2"/>
  <p:tag name="KSO_WM_UNIT_LAYERLEVEL" val="1_1_1"/>
  <p:tag name="KSO_WM_UNIT_TEXT_FILL_FORE_SCHEMECOLOR_INDEX_BRIGHTNESS" val="0"/>
  <p:tag name="KSO_WM_UNIT_TEXT_FILL_TYPE" val="1"/>
  <p:tag name="KSO_WM_UNIT_USESOURCEFORMAT_APPLY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  <p:tag name="KSO_WM_BEAUTIFY_FLAG" val="#wm#"/>
  <p:tag name="KSO_WM_DIAGRAM_COLOR_MATCH_VALUE" val="{&quot;shape&quot;:{&quot;fill&quot;:{&quot;solid&quot;:{&quot;brightness&quot;:0,&quot;colorType&quot;:1,&quot;foreColorIndex&quot;:5,&quot;transparency&quot;:0.6399999856948853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EXT_CAN_REMOVE" val="n"/>
  <p:tag name="KSO_WM_DIAGRAM_COLOR_TRICK" val="1"/>
  <p:tag name="KSO_WM_DIAGRAM_GROUP_CODE" val="l1-1"/>
  <p:tag name="KSO_WM_DIAGRAM_MAX_ITEMCNT" val="4"/>
  <p:tag name="KSO_WM_DIAGRAM_MIN_ITEMCNT" val="4"/>
  <p:tag name="KSO_WM_DIAGRAM_USE_COLOR_VALUE" val="{&quot;color_scheme&quot;:1,&quot;color_type&quot;:1,&quot;theme_color_indexes&quot;:[]}"/>
  <p:tag name="KSO_WM_DIAGRAM_VERSION" val="3"/>
  <p:tag name="KSO_WM_DIAGRAM_VIRTUALLY_FRAME" val="{&quot;height&quot;:287.3500424218366,&quot;left&quot;:79.67935791015626,&quot;top&quot;:211.5749969482422,&quot;width&quot;:805.4619019323634}"/>
  <p:tag name="KSO_WM_TAG_VERSION" val="3.0"/>
  <p:tag name="KSO_WM_TEMPLATE_CATEGORY" val="diagram"/>
  <p:tag name="KSO_WM_TEMPLATE_INDEX" val="2023196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31963_1*l_i*1_1"/>
  <p:tag name="KSO_WM_UNIT_INDEX" val="1_1"/>
  <p:tag name="KSO_WM_UNIT_LAYERLEVEL" val="1_1"/>
  <p:tag name="KSO_WM_UNIT_TEXT_FILL_FORE_SCHEMECOLOR_INDEX_BRIGHTNESS" val="0"/>
  <p:tag name="KSO_WM_UNIT_TEXT_FILL_TYPE" val="1"/>
  <p:tag name="KSO_WM_UNIT_TYPE" val="l_i"/>
  <p:tag name="KSO_WM_UNIT_USESOURCEFORMAT_APPLY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  <p:tag name="KSO_WM_MEDIACOVER_FLAG" val="1"/>
  <p:tag name="KSO_WM_UNIT_MEDIACOVER_BTN_STATE" val="1"/>
  <p:tag name="KSO_WM_UNIT_MEDIACOVER_BTNRECT" val="0*0*0*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3818</Words>
  <PresentationFormat>宽屏</PresentationFormat>
  <Paragraphs>508</Paragraphs>
  <Slides>33</Slides>
  <Notes>32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9" baseType="lpstr">
      <vt:lpstr>微软雅黑</vt:lpstr>
      <vt:lpstr>Arial</vt:lpstr>
      <vt:lpstr>Calibri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2026-01-13T23:17:43Z</cp:lastPrinted>
  <dcterms:created xsi:type="dcterms:W3CDTF">2026-01-13T23:17:43Z</dcterms:created>
  <dcterms:modified xsi:type="dcterms:W3CDTF">2026-08-17T01:07:21Z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