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98" r:id="rId2"/>
    <p:sldId id="293" r:id="rId3"/>
    <p:sldId id="263" r:id="rId4"/>
    <p:sldId id="264" r:id="rId5"/>
    <p:sldId id="303" r:id="rId6"/>
    <p:sldId id="311" r:id="rId7"/>
    <p:sldId id="312" r:id="rId8"/>
    <p:sldId id="304" r:id="rId9"/>
    <p:sldId id="265" r:id="rId10"/>
    <p:sldId id="266" r:id="rId11"/>
    <p:sldId id="268" r:id="rId12"/>
    <p:sldId id="313" r:id="rId13"/>
    <p:sldId id="305" r:id="rId14"/>
    <p:sldId id="314" r:id="rId15"/>
    <p:sldId id="307" r:id="rId16"/>
    <p:sldId id="308" r:id="rId17"/>
    <p:sldId id="309" r:id="rId18"/>
    <p:sldId id="310" r:id="rId19"/>
    <p:sldId id="270" r:id="rId20"/>
    <p:sldId id="271" r:id="rId21"/>
    <p:sldId id="272" r:id="rId22"/>
    <p:sldId id="276" r:id="rId23"/>
    <p:sldId id="289" r:id="rId24"/>
    <p:sldId id="290" r:id="rId25"/>
    <p:sldId id="294" r:id="rId26"/>
    <p:sldId id="295" r:id="rId27"/>
    <p:sldId id="296" r:id="rId28"/>
    <p:sldId id="297" r:id="rId29"/>
    <p:sldId id="300" r:id="rId30"/>
    <p:sldId id="301" r:id="rId3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92950" autoAdjust="0"/>
  </p:normalViewPr>
  <p:slideViewPr>
    <p:cSldViewPr>
      <p:cViewPr varScale="1">
        <p:scale>
          <a:sx n="106" d="100"/>
          <a:sy n="106" d="100"/>
        </p:scale>
        <p:origin x="-17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AC7EC-611B-4E64-99CB-5E0C48574BBC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421F7-93EB-47B1-88F3-30216C340F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2815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F768F03-90C8-491D-8C8A-D25DC1ED2411}" type="datetimeFigureOut">
              <a:rPr lang="zh-CN" altLang="en-US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C2D810E-292C-4261-B5F0-8936E77D510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noProof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noProof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vert="horz" wrap="square" lIns="91440" tIns="45720" rIns="91440" bIns="45720" numCol="1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416CDF8-4B8A-4C2B-9A78-760505C5CF5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34A510C-CA28-4E39-89D1-06F3879A804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7.bin"/><Relationship Id="rId3" Type="http://schemas.openxmlformats.org/officeDocument/2006/relationships/audio" Target="../media/audio2.wav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14.png"/><Relationship Id="rId10" Type="http://schemas.openxmlformats.org/officeDocument/2006/relationships/image" Target="../media/image10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7.png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Box 16"/>
          <p:cNvSpPr txBox="1">
            <a:spLocks noChangeArrowheads="1"/>
          </p:cNvSpPr>
          <p:nvPr/>
        </p:nvSpPr>
        <p:spPr bwMode="auto">
          <a:xfrm>
            <a:off x="2339975" y="1341438"/>
            <a:ext cx="51847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b="1" dirty="0" smtClean="0">
                <a:solidFill>
                  <a:srgbClr val="CC0000"/>
                </a:solidFill>
                <a:latin typeface="Calibri" pitchFamily="34" charset="0"/>
              </a:rPr>
              <a:t>第十七章    欧姆定律</a:t>
            </a:r>
            <a:endParaRPr lang="zh-CN" altLang="en-US" sz="3200" b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369094" y="2748234"/>
            <a:ext cx="3941762" cy="823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</a:rPr>
              <a:t>第</a:t>
            </a:r>
            <a:r>
              <a:rPr lang="en-US" altLang="zh-CN" sz="48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节  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39975" y="2928933"/>
            <a:ext cx="6572296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zh-CN" altLang="en-US" sz="44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欧姆定律在串、并联电路中的应用</a:t>
            </a:r>
            <a:endParaRPr lang="zh-CN" altLang="en-US" sz="44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928662" y="357166"/>
            <a:ext cx="468470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九年级物理上    新课标 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[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人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]</a:t>
            </a: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7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933056"/>
            <a:ext cx="19224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8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789040"/>
            <a:ext cx="2125662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0" name="AutoShape 20"/>
          <p:cNvSpPr>
            <a:spLocks noChangeArrowheads="1"/>
          </p:cNvSpPr>
          <p:nvPr/>
        </p:nvSpPr>
        <p:spPr bwMode="auto">
          <a:xfrm>
            <a:off x="3707904" y="4293096"/>
            <a:ext cx="574675" cy="144462"/>
          </a:xfrm>
          <a:prstGeom prst="rightArrow">
            <a:avLst>
              <a:gd name="adj1" fmla="val 50000"/>
              <a:gd name="adj2" fmla="val 99432"/>
            </a:avLst>
          </a:prstGeom>
          <a:solidFill>
            <a:srgbClr val="FF00FF"/>
          </a:soli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sp>
        <p:nvSpPr>
          <p:cNvPr id="19" name="矩形 18"/>
          <p:cNvSpPr/>
          <p:nvPr/>
        </p:nvSpPr>
        <p:spPr>
          <a:xfrm>
            <a:off x="827584" y="332656"/>
            <a:ext cx="24721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rPr>
              <a:t>3</a:t>
            </a: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rPr>
              <a:t>、电阻并联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黑体" pitchFamily="49" charset="-122"/>
            </a:endParaRPr>
          </a:p>
        </p:txBody>
      </p:sp>
      <p:grpSp>
        <p:nvGrpSpPr>
          <p:cNvPr id="16" name="组合 21512"/>
          <p:cNvGrpSpPr/>
          <p:nvPr/>
        </p:nvGrpSpPr>
        <p:grpSpPr bwMode="auto">
          <a:xfrm>
            <a:off x="5364088" y="908720"/>
            <a:ext cx="3130550" cy="1717675"/>
            <a:chOff x="0" y="0"/>
            <a:chExt cx="2041" cy="1138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81" y="697"/>
              <a:ext cx="726" cy="22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 sz="1800">
                <a:latin typeface="Calibri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81" y="288"/>
              <a:ext cx="726" cy="227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 sz="1800">
                <a:latin typeface="Calibri" pitchFamily="34" charset="0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1406" y="788"/>
              <a:ext cx="2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1407" y="379"/>
              <a:ext cx="2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342" y="787"/>
              <a:ext cx="33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63" y="379"/>
              <a:ext cx="31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363" y="379"/>
              <a:ext cx="0" cy="4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1679" y="379"/>
              <a:ext cx="0" cy="4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0" y="606"/>
              <a:ext cx="36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1679" y="561"/>
              <a:ext cx="36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480" y="0"/>
              <a:ext cx="330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R</a:t>
              </a:r>
              <a:r>
                <a:rPr lang="en-US" sz="2800" b="1" baseline="-25000">
                  <a:solidFill>
                    <a:srgbClr val="000099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Text Box 40"/>
            <p:cNvSpPr txBox="1">
              <a:spLocks noChangeArrowheads="1"/>
            </p:cNvSpPr>
            <p:nvPr/>
          </p:nvSpPr>
          <p:spPr bwMode="auto">
            <a:xfrm>
              <a:off x="478" y="794"/>
              <a:ext cx="330" cy="3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R</a:t>
              </a:r>
              <a:r>
                <a:rPr lang="en-US" sz="2800" b="1" baseline="-25000">
                  <a:solidFill>
                    <a:srgbClr val="000099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31" name="矩形 41"/>
          <p:cNvSpPr>
            <a:spLocks noChangeArrowheads="1"/>
          </p:cNvSpPr>
          <p:nvPr/>
        </p:nvSpPr>
        <p:spPr bwMode="auto">
          <a:xfrm>
            <a:off x="539552" y="2492896"/>
            <a:ext cx="8001000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    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）电</a:t>
            </a:r>
            <a:r>
              <a:rPr lang="zh-CN" altLang="en-US" sz="28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阻并联相当于增加了导体的横截面积，所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以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总电阻比任何一个分电阻都小</a:t>
            </a:r>
          </a:p>
          <a:p>
            <a:endParaRPr lang="zh-CN" altLang="en-US" sz="24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0" grpId="0" animBg="1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0" y="692696"/>
            <a:ext cx="2700338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en-US" altLang="zh-CN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电阻的并联</a:t>
            </a:r>
            <a:r>
              <a:rPr lang="zh-CN" altLang="en-US" sz="2000" dirty="0"/>
              <a:t> 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规律</a:t>
            </a:r>
            <a:r>
              <a:rPr lang="zh-CN" altLang="en-US" sz="2000" dirty="0" smtClean="0"/>
              <a:t> </a:t>
            </a:r>
            <a:endParaRPr lang="zh-CN" altLang="en-US" sz="2000" dirty="0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0" y="2457450"/>
            <a:ext cx="36353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/>
              <a:t>由</a:t>
            </a:r>
            <a:r>
              <a:rPr lang="zh-CN" altLang="en-US" sz="3200" b="1">
                <a:solidFill>
                  <a:srgbClr val="FF0000"/>
                </a:solidFill>
              </a:rPr>
              <a:t>欧姆定律</a:t>
            </a:r>
            <a:r>
              <a:rPr lang="zh-CN" altLang="en-US" sz="3200" b="1"/>
              <a:t>得：</a:t>
            </a: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0" y="3357563"/>
            <a:ext cx="36004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/>
              <a:t>由</a:t>
            </a:r>
            <a:r>
              <a:rPr lang="zh-CN" altLang="en-US" sz="3200" b="1">
                <a:solidFill>
                  <a:srgbClr val="FF0000"/>
                </a:solidFill>
              </a:rPr>
              <a:t>并联电路</a:t>
            </a:r>
            <a:r>
              <a:rPr lang="zh-CN" altLang="en-US" sz="3200" b="1"/>
              <a:t>可知：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3419475" y="3284538"/>
            <a:ext cx="4643438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i="1">
                <a:latin typeface="Times New Roman" pitchFamily="18" charset="0"/>
              </a:rPr>
              <a:t>I</a:t>
            </a:r>
            <a:r>
              <a:rPr lang="en-US" altLang="zh-CN" sz="3600" b="1">
                <a:latin typeface="Times New Roman" pitchFamily="18" charset="0"/>
              </a:rPr>
              <a:t>=</a:t>
            </a:r>
            <a:r>
              <a:rPr lang="en-US" altLang="zh-CN" sz="3600" b="1" i="1">
                <a:latin typeface="Times New Roman" pitchFamily="18" charset="0"/>
              </a:rPr>
              <a:t>I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  <a:r>
              <a:rPr lang="en-US" altLang="zh-CN" sz="3600" b="1" i="1">
                <a:latin typeface="Times New Roman" pitchFamily="18" charset="0"/>
              </a:rPr>
              <a:t>+I </a:t>
            </a:r>
            <a:r>
              <a:rPr lang="en-US" altLang="zh-CN" sz="3600" b="1" baseline="-25000">
                <a:latin typeface="Times New Roman" pitchFamily="18" charset="0"/>
              </a:rPr>
              <a:t>2      </a:t>
            </a:r>
            <a:r>
              <a:rPr lang="en-US" altLang="zh-CN" sz="3600" b="1" i="1">
                <a:latin typeface="Times New Roman" pitchFamily="18" charset="0"/>
              </a:rPr>
              <a:t>U =U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  <a:r>
              <a:rPr lang="en-US" altLang="zh-CN" sz="3600" b="1" i="1">
                <a:latin typeface="Times New Roman" pitchFamily="18" charset="0"/>
              </a:rPr>
              <a:t>=U</a:t>
            </a:r>
            <a:r>
              <a:rPr lang="en-US" altLang="zh-CN" sz="3600" b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2124075" y="4005263"/>
            <a:ext cx="2052638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/>
              <a:t>所以：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5148064" y="4077072"/>
            <a:ext cx="14033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 dirty="0"/>
              <a:t>即：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467544" y="5085184"/>
            <a:ext cx="838835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并联电路总电阻的倒数等于各电阻倒数之和。</a:t>
            </a:r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323528" y="4509120"/>
            <a:ext cx="18351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600" b="1" dirty="0">
                <a:ea typeface="黑体" pitchFamily="49" charset="-122"/>
              </a:rPr>
              <a:t>结论：</a:t>
            </a:r>
          </a:p>
        </p:txBody>
      </p:sp>
      <p:pic>
        <p:nvPicPr>
          <p:cNvPr id="1042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0088" y="728663"/>
            <a:ext cx="53657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3511" name="Object 23"/>
          <p:cNvGraphicFramePr>
            <a:graphicFrameLocks noGrp="1"/>
          </p:cNvGraphicFramePr>
          <p:nvPr>
            <p:ph sz="quarter" idx="4294967295"/>
          </p:nvPr>
        </p:nvGraphicFramePr>
        <p:xfrm>
          <a:off x="3024188" y="2133600"/>
          <a:ext cx="118745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r:id="rId5" imgW="419100" imgH="393700" progId="">
                  <p:embed/>
                </p:oleObj>
              </mc:Choice>
              <mc:Fallback>
                <p:oleObj r:id="rId5" imgW="419100" imgH="393700" progId="">
                  <p:embed/>
                  <p:pic>
                    <p:nvPicPr>
                      <p:cNvPr id="0" name="Object 2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2133600"/>
                        <a:ext cx="1187450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3" name="Object 25"/>
          <p:cNvGraphicFramePr>
            <a:graphicFrameLocks noGrp="1"/>
          </p:cNvGraphicFramePr>
          <p:nvPr>
            <p:ph sz="quarter" idx="4294967295"/>
          </p:nvPr>
        </p:nvGraphicFramePr>
        <p:xfrm>
          <a:off x="4932363" y="2133600"/>
          <a:ext cx="1295400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r:id="rId7" imgW="482600" imgH="431800" progId="">
                  <p:embed/>
                </p:oleObj>
              </mc:Choice>
              <mc:Fallback>
                <p:oleObj r:id="rId7" imgW="482600" imgH="431800" progId="">
                  <p:embed/>
                  <p:pic>
                    <p:nvPicPr>
                      <p:cNvPr id="0" name="Object 25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133600"/>
                        <a:ext cx="1295400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6" name="Object 28"/>
          <p:cNvGraphicFramePr>
            <a:graphicFrameLocks noGrp="1"/>
          </p:cNvGraphicFramePr>
          <p:nvPr>
            <p:ph sz="quarter" idx="4294967295"/>
          </p:nvPr>
        </p:nvGraphicFramePr>
        <p:xfrm>
          <a:off x="6767513" y="2168525"/>
          <a:ext cx="1331912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r:id="rId9" imgW="520700" imgH="431800" progId="">
                  <p:embed/>
                </p:oleObj>
              </mc:Choice>
              <mc:Fallback>
                <p:oleObj r:id="rId9" imgW="520700" imgH="431800" progId="">
                  <p:embed/>
                  <p:pic>
                    <p:nvPicPr>
                      <p:cNvPr id="0" name="Object 28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7513" y="2168525"/>
                        <a:ext cx="1331912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9" name="Object 31"/>
          <p:cNvGraphicFramePr>
            <a:graphicFrameLocks noGrp="1"/>
          </p:cNvGraphicFramePr>
          <p:nvPr>
            <p:ph sz="quarter" idx="4294967295"/>
          </p:nvPr>
        </p:nvGraphicFramePr>
        <p:xfrm>
          <a:off x="3286116" y="4000504"/>
          <a:ext cx="1571636" cy="733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r:id="rId11" imgW="838200" imgH="431800" progId="">
                  <p:embed/>
                </p:oleObj>
              </mc:Choice>
              <mc:Fallback>
                <p:oleObj r:id="rId11" imgW="838200" imgH="431800" progId="">
                  <p:embed/>
                  <p:pic>
                    <p:nvPicPr>
                      <p:cNvPr id="0" name="Object 31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4000504"/>
                        <a:ext cx="1571636" cy="7334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22" name="Object 34"/>
          <p:cNvGraphicFramePr/>
          <p:nvPr/>
        </p:nvGraphicFramePr>
        <p:xfrm>
          <a:off x="6156176" y="4077072"/>
          <a:ext cx="1624012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r:id="rId13" imgW="800100" imgH="431800" progId="">
                  <p:embed/>
                </p:oleObj>
              </mc:Choice>
              <mc:Fallback>
                <p:oleObj r:id="rId13" imgW="800100" imgH="431800" progId="">
                  <p:embed/>
                  <p:pic>
                    <p:nvPicPr>
                      <p:cNvPr id="0" name="Object 34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4077072"/>
                        <a:ext cx="1624012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051720" y="5733256"/>
            <a:ext cx="38884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8" grpId="0"/>
      <p:bldP spid="63502" grpId="0"/>
      <p:bldP spid="63503" grpId="0"/>
      <p:bldP spid="63504" grpId="0"/>
      <p:bldP spid="63506" grpId="0"/>
      <p:bldP spid="63508" grpId="0"/>
      <p:bldP spid="635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05273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3</a:t>
            </a:r>
            <a:r>
              <a:rPr lang="zh-CN" altLang="en-US" sz="3200" b="1" dirty="0" smtClean="0"/>
              <a:t>）并联电路中任何一个电阻变大，则总电阻变大</a:t>
            </a:r>
            <a:endParaRPr lang="zh-CN" alt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717032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5</a:t>
            </a:r>
            <a:r>
              <a:rPr lang="zh-CN" altLang="en-US" sz="3200" b="1" dirty="0" smtClean="0"/>
              <a:t>）</a:t>
            </a:r>
            <a:r>
              <a:rPr lang="en-US" altLang="zh-CN" sz="3200" dirty="0" smtClean="0"/>
              <a:t>.</a:t>
            </a:r>
            <a:r>
              <a:rPr lang="zh-CN" altLang="en-US" sz="3200" b="1" dirty="0" smtClean="0"/>
              <a:t>若有</a:t>
            </a:r>
            <a:r>
              <a:rPr lang="en-US" altLang="zh-CN" sz="3200" b="1" dirty="0" smtClean="0"/>
              <a:t>n</a:t>
            </a:r>
            <a:r>
              <a:rPr lang="zh-CN" altLang="en-US" sz="3200" b="1" dirty="0" smtClean="0"/>
              <a:t>个相同的电阻</a:t>
            </a:r>
            <a:r>
              <a:rPr lang="en-US" altLang="zh-CN" sz="3200" b="1" dirty="0" smtClean="0"/>
              <a:t>R</a:t>
            </a:r>
            <a:r>
              <a:rPr lang="zh-CN" altLang="en-US" sz="3200" b="1" dirty="0" smtClean="0"/>
              <a:t>并联，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   </a:t>
            </a:r>
            <a:r>
              <a:rPr lang="zh-CN" altLang="en-US" sz="3200" b="1" dirty="0" smtClean="0"/>
              <a:t>则    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R</a:t>
            </a:r>
            <a:r>
              <a:rPr lang="zh-CN" altLang="en-US" sz="3200" b="1" baseline="-25000" dirty="0" smtClean="0">
                <a:solidFill>
                  <a:srgbClr val="FF0000"/>
                </a:solidFill>
              </a:rPr>
              <a:t>总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=R/n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348880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4</a:t>
            </a:r>
            <a:r>
              <a:rPr lang="zh-CN" altLang="en-US" sz="3200" b="1" dirty="0" smtClean="0"/>
              <a:t>）并联电路中每增加一个支路，相当于增加导体的横截面积，总电阻会减小。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矩形 26625"/>
          <p:cNvSpPr>
            <a:spLocks noChangeArrowheads="1"/>
          </p:cNvSpPr>
          <p:nvPr/>
        </p:nvSpPr>
        <p:spPr bwMode="auto">
          <a:xfrm>
            <a:off x="0" y="188913"/>
            <a:ext cx="3671888" cy="579437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并联分流问题</a:t>
            </a:r>
          </a:p>
        </p:txBody>
      </p:sp>
      <p:sp>
        <p:nvSpPr>
          <p:cNvPr id="26627" name="文本框 26626"/>
          <p:cNvSpPr txBox="1">
            <a:spLocks noChangeArrowheads="1"/>
          </p:cNvSpPr>
          <p:nvPr/>
        </p:nvSpPr>
        <p:spPr bwMode="auto">
          <a:xfrm>
            <a:off x="3059832" y="836712"/>
            <a:ext cx="5867400" cy="1801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根据欧姆定律：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U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1</a:t>
            </a:r>
            <a:r>
              <a:rPr lang="zh-CN" altLang="en-US" sz="2800" b="1" dirty="0">
                <a:latin typeface="Batang" pitchFamily="18" charset="-127"/>
                <a:ea typeface="Batang" pitchFamily="18" charset="-127"/>
              </a:rPr>
              <a:t>＝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I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1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R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1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    U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2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=I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2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R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2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Batang" pitchFamily="18" charset="-127"/>
                <a:ea typeface="Batang" pitchFamily="18" charset="-127"/>
              </a:rPr>
              <a:t>根据并联电流特点：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U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1</a:t>
            </a:r>
            <a:r>
              <a:rPr lang="zh-CN" altLang="en-US" sz="2800" b="1" dirty="0">
                <a:latin typeface="Batang" pitchFamily="18" charset="-127"/>
                <a:ea typeface="Batang" pitchFamily="18" charset="-127"/>
              </a:rPr>
              <a:t>＝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U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Batang" pitchFamily="18" charset="-127"/>
                <a:ea typeface="Batang" pitchFamily="18" charset="-127"/>
              </a:rPr>
              <a:t>得：</a:t>
            </a:r>
          </a:p>
        </p:txBody>
      </p:sp>
      <p:sp>
        <p:nvSpPr>
          <p:cNvPr id="26628" name="文本框 26627"/>
          <p:cNvSpPr txBox="1">
            <a:spLocks noChangeArrowheads="1"/>
          </p:cNvSpPr>
          <p:nvPr/>
        </p:nvSpPr>
        <p:spPr bwMode="auto">
          <a:xfrm>
            <a:off x="395537" y="4509120"/>
            <a:ext cx="6120680" cy="21236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990033"/>
                </a:solidFill>
              </a:rPr>
              <a:t>并联电路中电阻越大，流过的电流越小。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990033"/>
                </a:solidFill>
              </a:rPr>
              <a:t>若</a:t>
            </a:r>
            <a:r>
              <a:rPr lang="en-US" sz="2400" b="1" dirty="0">
                <a:solidFill>
                  <a:srgbClr val="990033"/>
                </a:solidFill>
              </a:rPr>
              <a:t>R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&gt; R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  <a:r>
              <a:rPr lang="en-US" sz="2400" b="1" dirty="0">
                <a:solidFill>
                  <a:srgbClr val="990033"/>
                </a:solidFill>
              </a:rPr>
              <a:t>,     </a:t>
            </a:r>
            <a:r>
              <a:rPr lang="zh-CN" altLang="en-US" sz="2400" b="1" dirty="0">
                <a:solidFill>
                  <a:srgbClr val="990033"/>
                </a:solidFill>
              </a:rPr>
              <a:t>则</a:t>
            </a:r>
            <a:r>
              <a:rPr lang="en-US" sz="2400" b="1" dirty="0">
                <a:solidFill>
                  <a:srgbClr val="990033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&lt; </a:t>
            </a:r>
            <a:r>
              <a:rPr lang="en-US" sz="2400" b="1" dirty="0">
                <a:solidFill>
                  <a:srgbClr val="990033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990033"/>
                </a:solidFill>
              </a:rPr>
              <a:t>若</a:t>
            </a:r>
            <a:r>
              <a:rPr lang="en-US" sz="2400" b="1" dirty="0">
                <a:solidFill>
                  <a:srgbClr val="990033"/>
                </a:solidFill>
              </a:rPr>
              <a:t>R</a:t>
            </a:r>
            <a:r>
              <a:rPr lang="en-US" sz="2400" b="1" baseline="-25000" dirty="0">
                <a:solidFill>
                  <a:srgbClr val="990033"/>
                </a:solidFill>
              </a:rPr>
              <a:t>1</a:t>
            </a:r>
            <a:r>
              <a:rPr lang="en-US" sz="2400" b="1" dirty="0">
                <a:solidFill>
                  <a:srgbClr val="990033"/>
                </a:solidFill>
              </a:rPr>
              <a:t> = R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  <a:r>
              <a:rPr lang="en-US" sz="2400" b="1" dirty="0">
                <a:solidFill>
                  <a:srgbClr val="990033"/>
                </a:solidFill>
              </a:rPr>
              <a:t>,    </a:t>
            </a:r>
            <a:r>
              <a:rPr lang="zh-CN" altLang="en-US" sz="2400" b="1" dirty="0">
                <a:solidFill>
                  <a:srgbClr val="990033"/>
                </a:solidFill>
              </a:rPr>
              <a:t>则</a:t>
            </a:r>
            <a:r>
              <a:rPr lang="en-US" sz="2400" b="1" dirty="0">
                <a:solidFill>
                  <a:srgbClr val="990033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= </a:t>
            </a:r>
            <a:r>
              <a:rPr lang="en-US" sz="2400" b="1" dirty="0">
                <a:solidFill>
                  <a:srgbClr val="990033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  <a:endParaRPr lang="en-US" sz="2400" b="1" dirty="0">
              <a:solidFill>
                <a:srgbClr val="990033"/>
              </a:solidFill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990033"/>
                </a:solidFill>
              </a:rPr>
              <a:t>若</a:t>
            </a:r>
            <a:r>
              <a:rPr lang="en-US" sz="2400" b="1" dirty="0">
                <a:solidFill>
                  <a:srgbClr val="990033"/>
                </a:solidFill>
              </a:rPr>
              <a:t>R</a:t>
            </a:r>
            <a:r>
              <a:rPr lang="en-US" sz="2400" b="1" baseline="-25000" dirty="0">
                <a:solidFill>
                  <a:srgbClr val="990033"/>
                </a:solidFill>
              </a:rPr>
              <a:t>1</a:t>
            </a:r>
            <a:r>
              <a:rPr lang="en-US" sz="2400" b="1" dirty="0">
                <a:solidFill>
                  <a:srgbClr val="990033"/>
                </a:solidFill>
              </a:rPr>
              <a:t> &lt; R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  <a:r>
              <a:rPr lang="en-US" sz="2400" b="1" dirty="0">
                <a:solidFill>
                  <a:srgbClr val="990033"/>
                </a:solidFill>
              </a:rPr>
              <a:t>,    </a:t>
            </a:r>
            <a:r>
              <a:rPr lang="zh-CN" altLang="en-US" sz="2400" b="1" dirty="0">
                <a:solidFill>
                  <a:srgbClr val="990033"/>
                </a:solidFill>
              </a:rPr>
              <a:t>则</a:t>
            </a:r>
            <a:r>
              <a:rPr lang="en-US" sz="2400" b="1" dirty="0">
                <a:solidFill>
                  <a:srgbClr val="990033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&gt; </a:t>
            </a:r>
            <a:r>
              <a:rPr lang="en-US" sz="2400" b="1" dirty="0">
                <a:solidFill>
                  <a:srgbClr val="990033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</a:p>
        </p:txBody>
      </p:sp>
      <p:graphicFrame>
        <p:nvGraphicFramePr>
          <p:cNvPr id="26629" name="对象 26628"/>
          <p:cNvGraphicFramePr>
            <a:graphicFrameLocks noChangeAspect="1"/>
          </p:cNvGraphicFramePr>
          <p:nvPr/>
        </p:nvGraphicFramePr>
        <p:xfrm>
          <a:off x="4860032" y="2132856"/>
          <a:ext cx="2304108" cy="769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4" r:id="rId4" imgW="535305" imgH="433070" progId="Equation.3">
                  <p:embed/>
                </p:oleObj>
              </mc:Choice>
              <mc:Fallback>
                <p:oleObj r:id="rId4" imgW="535305" imgH="433070" progId="Equation.3">
                  <p:embed/>
                  <p:pic>
                    <p:nvPicPr>
                      <p:cNvPr id="0" name="对象 266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132856"/>
                        <a:ext cx="2304108" cy="7696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矩形 26629"/>
          <p:cNvSpPr>
            <a:spLocks noChangeArrowheads="1"/>
          </p:cNvSpPr>
          <p:nvPr/>
        </p:nvSpPr>
        <p:spPr bwMode="auto">
          <a:xfrm>
            <a:off x="323528" y="3429000"/>
            <a:ext cx="6552728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ea typeface="华文琥珀" pitchFamily="2" charset="-122"/>
              </a:rPr>
              <a:t>并联电路的分流规律</a:t>
            </a:r>
            <a:r>
              <a:rPr lang="en-US" sz="3200" b="1" dirty="0">
                <a:solidFill>
                  <a:srgbClr val="FF0000"/>
                </a:solidFill>
                <a:ea typeface="华文琥珀" pitchFamily="2" charset="-122"/>
              </a:rPr>
              <a:t>:</a:t>
            </a:r>
          </a:p>
        </p:txBody>
      </p:sp>
      <p:sp>
        <p:nvSpPr>
          <p:cNvPr id="12294" name="文本框 26630"/>
          <p:cNvSpPr txBox="1">
            <a:spLocks noChangeArrowheads="1"/>
          </p:cNvSpPr>
          <p:nvPr/>
        </p:nvSpPr>
        <p:spPr bwMode="auto">
          <a:xfrm>
            <a:off x="1676400" y="974725"/>
            <a:ext cx="68580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R</a:t>
            </a:r>
            <a:r>
              <a:rPr lang="en-US" sz="1800" b="1" baseline="-25000"/>
              <a:t>1</a:t>
            </a:r>
          </a:p>
        </p:txBody>
      </p:sp>
      <p:sp>
        <p:nvSpPr>
          <p:cNvPr id="12295" name="文本框 26631"/>
          <p:cNvSpPr txBox="1">
            <a:spLocks noChangeArrowheads="1"/>
          </p:cNvSpPr>
          <p:nvPr/>
        </p:nvSpPr>
        <p:spPr bwMode="auto">
          <a:xfrm>
            <a:off x="1689100" y="2125663"/>
            <a:ext cx="68580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R</a:t>
            </a:r>
            <a:r>
              <a:rPr lang="en-US" sz="1800" b="1" baseline="-25000"/>
              <a:t>2</a:t>
            </a:r>
          </a:p>
        </p:txBody>
      </p:sp>
      <p:sp>
        <p:nvSpPr>
          <p:cNvPr id="12296" name="文本框 26632"/>
          <p:cNvSpPr txBox="1">
            <a:spLocks noChangeArrowheads="1"/>
          </p:cNvSpPr>
          <p:nvPr/>
        </p:nvSpPr>
        <p:spPr bwMode="auto">
          <a:xfrm>
            <a:off x="749300" y="3043238"/>
            <a:ext cx="685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U</a:t>
            </a:r>
            <a:endParaRPr lang="en-US" sz="2400" b="1" baseline="-25000"/>
          </a:p>
        </p:txBody>
      </p:sp>
      <p:sp>
        <p:nvSpPr>
          <p:cNvPr id="12297" name="文本框 26633"/>
          <p:cNvSpPr txBox="1">
            <a:spLocks noChangeArrowheads="1"/>
          </p:cNvSpPr>
          <p:nvPr/>
        </p:nvSpPr>
        <p:spPr bwMode="auto">
          <a:xfrm>
            <a:off x="990600" y="822325"/>
            <a:ext cx="685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Batang" pitchFamily="18" charset="-127"/>
                <a:ea typeface="Batang" pitchFamily="18" charset="-127"/>
              </a:rPr>
              <a:t>I</a:t>
            </a:r>
            <a:r>
              <a:rPr lang="en-US" sz="2400" b="1" baseline="-25000">
                <a:latin typeface="Batang" pitchFamily="18" charset="-127"/>
                <a:ea typeface="Batang" pitchFamily="18" charset="-127"/>
              </a:rPr>
              <a:t>1</a:t>
            </a:r>
          </a:p>
        </p:txBody>
      </p:sp>
      <p:sp>
        <p:nvSpPr>
          <p:cNvPr id="12298" name="文本框 26634"/>
          <p:cNvSpPr txBox="1">
            <a:spLocks noChangeArrowheads="1"/>
          </p:cNvSpPr>
          <p:nvPr/>
        </p:nvSpPr>
        <p:spPr bwMode="auto">
          <a:xfrm>
            <a:off x="1054100" y="2000250"/>
            <a:ext cx="685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Batang" pitchFamily="18" charset="-127"/>
                <a:ea typeface="Batang" pitchFamily="18" charset="-127"/>
              </a:rPr>
              <a:t>I</a:t>
            </a:r>
            <a:r>
              <a:rPr lang="en-US" sz="2400" b="1" baseline="-25000">
                <a:latin typeface="Batang" pitchFamily="18" charset="-127"/>
                <a:ea typeface="Batang" pitchFamily="18" charset="-127"/>
              </a:rPr>
              <a:t>2</a:t>
            </a:r>
          </a:p>
        </p:txBody>
      </p:sp>
      <p:sp>
        <p:nvSpPr>
          <p:cNvPr id="12299" name="文本框 26635"/>
          <p:cNvSpPr txBox="1">
            <a:spLocks noChangeArrowheads="1"/>
          </p:cNvSpPr>
          <p:nvPr/>
        </p:nvSpPr>
        <p:spPr bwMode="auto">
          <a:xfrm>
            <a:off x="228600" y="18288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Batang" pitchFamily="18" charset="-127"/>
                <a:ea typeface="Batang" pitchFamily="18" charset="-127"/>
              </a:rPr>
              <a:t>I</a:t>
            </a:r>
            <a:endParaRPr lang="en-US" sz="2800" b="1" baseline="-2500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300" name="直接连接符 26636"/>
          <p:cNvSpPr>
            <a:spLocks noChangeShapeType="1"/>
          </p:cNvSpPr>
          <p:nvPr/>
        </p:nvSpPr>
        <p:spPr bwMode="auto">
          <a:xfrm flipV="1">
            <a:off x="152400" y="190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arrow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组合 26637"/>
          <p:cNvGrpSpPr/>
          <p:nvPr/>
        </p:nvGrpSpPr>
        <p:grpSpPr bwMode="auto">
          <a:xfrm>
            <a:off x="152400" y="1344613"/>
            <a:ext cx="2895600" cy="1868487"/>
            <a:chOff x="0" y="0"/>
            <a:chExt cx="1824" cy="1177"/>
          </a:xfrm>
        </p:grpSpPr>
        <p:grpSp>
          <p:nvGrpSpPr>
            <p:cNvPr id="3" name="组合 26638"/>
            <p:cNvGrpSpPr/>
            <p:nvPr/>
          </p:nvGrpSpPr>
          <p:grpSpPr bwMode="auto">
            <a:xfrm>
              <a:off x="0" y="0"/>
              <a:ext cx="1824" cy="1177"/>
              <a:chOff x="0" y="0"/>
              <a:chExt cx="1488" cy="960"/>
            </a:xfrm>
          </p:grpSpPr>
          <p:sp>
            <p:nvSpPr>
              <p:cNvPr id="12303" name="矩形 26639"/>
              <p:cNvSpPr>
                <a:spLocks noChangeArrowheads="1"/>
              </p:cNvSpPr>
              <p:nvPr/>
            </p:nvSpPr>
            <p:spPr bwMode="auto">
              <a:xfrm>
                <a:off x="432" y="48"/>
                <a:ext cx="768" cy="2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2304" name="未知"/>
              <p:cNvSpPr>
                <a:spLocks noChangeArrowheads="1"/>
              </p:cNvSpPr>
              <p:nvPr/>
            </p:nvSpPr>
            <p:spPr bwMode="auto">
              <a:xfrm>
                <a:off x="0" y="192"/>
                <a:ext cx="480" cy="624"/>
              </a:xfrm>
              <a:custGeom>
                <a:avLst/>
                <a:gdLst/>
                <a:ahLst/>
                <a:cxnLst>
                  <a:cxn ang="0">
                    <a:pos x="432" y="0"/>
                  </a:cxn>
                  <a:cxn ang="0">
                    <a:pos x="0" y="0"/>
                  </a:cxn>
                  <a:cxn ang="0">
                    <a:pos x="0" y="624"/>
                  </a:cxn>
                  <a:cxn ang="0">
                    <a:pos x="480" y="624"/>
                  </a:cxn>
                </a:cxnLst>
                <a:rect l="0" t="0" r="r" b="b"/>
                <a:pathLst>
                  <a:path w="480" h="624">
                    <a:moveTo>
                      <a:pt x="432" y="0"/>
                    </a:moveTo>
                    <a:lnTo>
                      <a:pt x="0" y="0"/>
                    </a:lnTo>
                    <a:lnTo>
                      <a:pt x="0" y="624"/>
                    </a:lnTo>
                    <a:lnTo>
                      <a:pt x="480" y="62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05" name="未知"/>
              <p:cNvSpPr>
                <a:spLocks noChangeArrowheads="1"/>
              </p:cNvSpPr>
              <p:nvPr/>
            </p:nvSpPr>
            <p:spPr bwMode="auto">
              <a:xfrm>
                <a:off x="1200" y="192"/>
                <a:ext cx="288" cy="6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0"/>
                  </a:cxn>
                  <a:cxn ang="0">
                    <a:pos x="288" y="624"/>
                  </a:cxn>
                  <a:cxn ang="0">
                    <a:pos x="96" y="624"/>
                  </a:cxn>
                </a:cxnLst>
                <a:rect l="0" t="0" r="r" b="b"/>
                <a:pathLst>
                  <a:path w="288" h="624">
                    <a:moveTo>
                      <a:pt x="0" y="0"/>
                    </a:moveTo>
                    <a:lnTo>
                      <a:pt x="288" y="0"/>
                    </a:lnTo>
                    <a:lnTo>
                      <a:pt x="288" y="624"/>
                    </a:lnTo>
                    <a:lnTo>
                      <a:pt x="96" y="62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06" name="直接连接符 26642"/>
              <p:cNvSpPr>
                <a:spLocks noChangeShapeType="1"/>
              </p:cNvSpPr>
              <p:nvPr/>
            </p:nvSpPr>
            <p:spPr bwMode="auto">
              <a:xfrm>
                <a:off x="480" y="67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07" name="直接连接符 26643"/>
              <p:cNvSpPr>
                <a:spLocks noChangeShapeType="1"/>
              </p:cNvSpPr>
              <p:nvPr/>
            </p:nvSpPr>
            <p:spPr bwMode="auto">
              <a:xfrm>
                <a:off x="536" y="744"/>
                <a:ext cx="0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08" name="直接连接符 26644"/>
              <p:cNvSpPr>
                <a:spLocks noChangeShapeType="1"/>
              </p:cNvSpPr>
              <p:nvPr/>
            </p:nvSpPr>
            <p:spPr bwMode="auto">
              <a:xfrm>
                <a:off x="544" y="816"/>
                <a:ext cx="41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09" name="椭圆 26645"/>
              <p:cNvSpPr>
                <a:spLocks noChangeArrowheads="1"/>
              </p:cNvSpPr>
              <p:nvPr/>
            </p:nvSpPr>
            <p:spPr bwMode="auto">
              <a:xfrm>
                <a:off x="952" y="784"/>
                <a:ext cx="48" cy="4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 algn="ctr"/>
                <a:endParaRPr lang="zh-CN" altLang="en-US" sz="1800"/>
              </a:p>
            </p:txBody>
          </p:sp>
          <p:sp>
            <p:nvSpPr>
              <p:cNvPr id="12310" name="直接连接符 26646"/>
              <p:cNvSpPr>
                <a:spLocks noChangeShapeType="1"/>
              </p:cNvSpPr>
              <p:nvPr/>
            </p:nvSpPr>
            <p:spPr bwMode="auto">
              <a:xfrm flipV="1">
                <a:off x="992" y="720"/>
                <a:ext cx="256" cy="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11" name="椭圆 26647"/>
              <p:cNvSpPr>
                <a:spLocks noChangeArrowheads="1"/>
              </p:cNvSpPr>
              <p:nvPr/>
            </p:nvSpPr>
            <p:spPr bwMode="auto">
              <a:xfrm>
                <a:off x="408" y="16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12" name="椭圆 26648"/>
              <p:cNvSpPr>
                <a:spLocks noChangeArrowheads="1"/>
              </p:cNvSpPr>
              <p:nvPr/>
            </p:nvSpPr>
            <p:spPr bwMode="auto">
              <a:xfrm>
                <a:off x="1184" y="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13" name="矩形 26649"/>
              <p:cNvSpPr>
                <a:spLocks noChangeArrowheads="1"/>
              </p:cNvSpPr>
              <p:nvPr/>
            </p:nvSpPr>
            <p:spPr bwMode="auto">
              <a:xfrm>
                <a:off x="720" y="0"/>
                <a:ext cx="336" cy="9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14" name="矩形 26650"/>
              <p:cNvSpPr>
                <a:spLocks noChangeArrowheads="1"/>
              </p:cNvSpPr>
              <p:nvPr/>
            </p:nvSpPr>
            <p:spPr bwMode="auto">
              <a:xfrm>
                <a:off x="720" y="288"/>
                <a:ext cx="336" cy="9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2315" name="直接连接符 26651"/>
            <p:cNvSpPr>
              <a:spLocks noChangeShapeType="1"/>
            </p:cNvSpPr>
            <p:nvPr/>
          </p:nvSpPr>
          <p:spPr bwMode="auto">
            <a:xfrm>
              <a:off x="1488" y="1003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9" name="矩形 28"/>
          <p:cNvSpPr/>
          <p:nvPr/>
        </p:nvSpPr>
        <p:spPr>
          <a:xfrm>
            <a:off x="4355976" y="3212976"/>
            <a:ext cx="46085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ea typeface="华文琥珀" pitchFamily="2" charset="-122"/>
              </a:rPr>
              <a:t>并联电路中，通过各支路的电流与其电阻成反比</a:t>
            </a:r>
            <a:endParaRPr lang="zh-CN" altLang="en-US" sz="2800" dirty="0"/>
          </a:p>
        </p:txBody>
      </p:sp>
      <p:graphicFrame>
        <p:nvGraphicFramePr>
          <p:cNvPr id="4" name="对象 26628"/>
          <p:cNvGraphicFramePr>
            <a:graphicFrameLocks noChangeAspect="1"/>
          </p:cNvGraphicFramePr>
          <p:nvPr/>
        </p:nvGraphicFramePr>
        <p:xfrm>
          <a:off x="6660232" y="4221088"/>
          <a:ext cx="23050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r:id="rId6" imgW="535305" imgH="433070" progId="Equation.3">
                  <p:embed/>
                </p:oleObj>
              </mc:Choice>
              <mc:Fallback>
                <p:oleObj r:id="rId6" imgW="535305" imgH="43307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221088"/>
                        <a:ext cx="23050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66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66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0" y="0"/>
          <a:ext cx="8610600" cy="6686552"/>
        </p:xfrm>
        <a:graphic>
          <a:graphicData uri="http://schemas.openxmlformats.org/drawingml/2006/table">
            <a:tbl>
              <a:tblPr/>
              <a:tblGrid>
                <a:gridCol w="1981200"/>
                <a:gridCol w="3200400"/>
                <a:gridCol w="3429000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串联电路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</a:t>
                      </a: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并联电路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8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路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              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 I    I</a:t>
                      </a:r>
                      <a:r>
                        <a:rPr kumimoji="0" lang="zh-CN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    I</a:t>
                      </a:r>
                      <a:r>
                        <a:rPr kumimoji="0" lang="zh-CN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I         I</a:t>
                      </a:r>
                      <a:r>
                        <a:rPr kumimoji="0" lang="zh-CN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         I</a:t>
                      </a:r>
                      <a:r>
                        <a:rPr kumimoji="0" lang="zh-CN" altLang="zh-CN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电流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电压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电流与电压的分配关系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2438400" y="1143000"/>
            <a:ext cx="762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3200400" y="990600"/>
            <a:ext cx="0" cy="3048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3276600" y="1066800"/>
            <a:ext cx="0" cy="1524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3295650" y="1143000"/>
            <a:ext cx="76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3429000" y="1143000"/>
            <a:ext cx="76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3581400" y="1143000"/>
            <a:ext cx="76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3657600" y="990600"/>
            <a:ext cx="0" cy="3048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3733800" y="1066800"/>
            <a:ext cx="0" cy="1524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3733800" y="1143000"/>
            <a:ext cx="1219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>
            <a:off x="2438400" y="1143000"/>
            <a:ext cx="0" cy="14478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>
            <a:off x="2438400" y="2590800"/>
            <a:ext cx="457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35" name="Rectangle 43"/>
          <p:cNvSpPr>
            <a:spLocks noChangeArrowheads="1"/>
          </p:cNvSpPr>
          <p:nvPr/>
        </p:nvSpPr>
        <p:spPr bwMode="auto">
          <a:xfrm>
            <a:off x="2895600" y="2495550"/>
            <a:ext cx="609600" cy="152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>
            <a:off x="3505200" y="2571750"/>
            <a:ext cx="457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3924300" y="2476500"/>
            <a:ext cx="609600" cy="152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>
            <a:off x="4953000" y="1143000"/>
            <a:ext cx="0" cy="14478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39" name="Line 47"/>
          <p:cNvSpPr>
            <a:spLocks noChangeShapeType="1"/>
          </p:cNvSpPr>
          <p:nvPr/>
        </p:nvSpPr>
        <p:spPr bwMode="auto">
          <a:xfrm>
            <a:off x="4572000" y="2552700"/>
            <a:ext cx="381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>
            <a:off x="2438400" y="1295400"/>
            <a:ext cx="0" cy="685800"/>
          </a:xfrm>
          <a:prstGeom prst="line">
            <a:avLst/>
          </a:prstGeom>
          <a:noFill/>
          <a:ln w="9525" cmpd="sng">
            <a:solidFill>
              <a:schemeClr val="folHlink"/>
            </a:solidFill>
            <a:rou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2438400" y="2590800"/>
            <a:ext cx="228600" cy="0"/>
          </a:xfrm>
          <a:prstGeom prst="line">
            <a:avLst/>
          </a:prstGeom>
          <a:noFill/>
          <a:ln w="9525" cmpd="sng">
            <a:solidFill>
              <a:srgbClr val="FF3300"/>
            </a:solidFill>
            <a:rou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3505200" y="2571750"/>
            <a:ext cx="304800" cy="0"/>
          </a:xfrm>
          <a:prstGeom prst="line">
            <a:avLst/>
          </a:prstGeom>
          <a:noFill/>
          <a:ln w="9525" cmpd="sng">
            <a:solidFill>
              <a:srgbClr val="FF3300"/>
            </a:solidFill>
            <a:rou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>
            <a:off x="5943600" y="1143000"/>
            <a:ext cx="762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4" name="Line 52"/>
          <p:cNvSpPr>
            <a:spLocks noChangeShapeType="1"/>
          </p:cNvSpPr>
          <p:nvPr/>
        </p:nvSpPr>
        <p:spPr bwMode="auto">
          <a:xfrm>
            <a:off x="6705600" y="952500"/>
            <a:ext cx="0" cy="381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5" name="Line 53"/>
          <p:cNvSpPr>
            <a:spLocks noChangeShapeType="1"/>
          </p:cNvSpPr>
          <p:nvPr/>
        </p:nvSpPr>
        <p:spPr bwMode="auto">
          <a:xfrm>
            <a:off x="6800850" y="1143000"/>
            <a:ext cx="1524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>
            <a:off x="7010400" y="1143000"/>
            <a:ext cx="76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7143750" y="1143000"/>
            <a:ext cx="76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7219950" y="952500"/>
            <a:ext cx="0" cy="381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>
            <a:off x="7296150" y="1066800"/>
            <a:ext cx="0" cy="1524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6781800" y="1028700"/>
            <a:ext cx="0" cy="2286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7315200" y="1143000"/>
            <a:ext cx="1219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>
            <a:off x="5943600" y="1143000"/>
            <a:ext cx="0" cy="1143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6400800" y="1828800"/>
            <a:ext cx="457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>
            <a:off x="6400800" y="2876550"/>
            <a:ext cx="457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55" name="Rectangle 63"/>
          <p:cNvSpPr>
            <a:spLocks noChangeArrowheads="1"/>
          </p:cNvSpPr>
          <p:nvPr/>
        </p:nvSpPr>
        <p:spPr bwMode="auto">
          <a:xfrm>
            <a:off x="6858000" y="1752600"/>
            <a:ext cx="685800" cy="152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56" name="Rectangle 64"/>
          <p:cNvSpPr>
            <a:spLocks noChangeArrowheads="1"/>
          </p:cNvSpPr>
          <p:nvPr/>
        </p:nvSpPr>
        <p:spPr bwMode="auto">
          <a:xfrm>
            <a:off x="6858000" y="2762250"/>
            <a:ext cx="685800" cy="152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>
            <a:off x="7543800" y="1828800"/>
            <a:ext cx="381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7543800" y="2819400"/>
            <a:ext cx="381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7924800" y="1828800"/>
            <a:ext cx="0" cy="9906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>
            <a:off x="7924800" y="2286000"/>
            <a:ext cx="6096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>
            <a:off x="8534400" y="1143000"/>
            <a:ext cx="0" cy="1143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6400800" y="1828800"/>
            <a:ext cx="0" cy="10668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5943600" y="1447800"/>
            <a:ext cx="0" cy="533400"/>
          </a:xfrm>
          <a:prstGeom prst="line">
            <a:avLst/>
          </a:prstGeom>
          <a:noFill/>
          <a:ln w="9525" cmpd="sng">
            <a:solidFill>
              <a:schemeClr val="folHlink"/>
            </a:solidFill>
            <a:rou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64" name="Line 72"/>
          <p:cNvSpPr>
            <a:spLocks noChangeShapeType="1"/>
          </p:cNvSpPr>
          <p:nvPr/>
        </p:nvSpPr>
        <p:spPr bwMode="auto">
          <a:xfrm>
            <a:off x="5943600" y="2266950"/>
            <a:ext cx="457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65" name="Line 73"/>
          <p:cNvSpPr>
            <a:spLocks noChangeShapeType="1"/>
          </p:cNvSpPr>
          <p:nvPr/>
        </p:nvSpPr>
        <p:spPr bwMode="auto">
          <a:xfrm>
            <a:off x="6400800" y="1828800"/>
            <a:ext cx="304800" cy="0"/>
          </a:xfrm>
          <a:prstGeom prst="line">
            <a:avLst/>
          </a:prstGeom>
          <a:noFill/>
          <a:ln w="9525" cmpd="sng">
            <a:solidFill>
              <a:srgbClr val="FF3300"/>
            </a:solidFill>
            <a:rou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66" name="Line 74"/>
          <p:cNvSpPr>
            <a:spLocks noChangeShapeType="1"/>
          </p:cNvSpPr>
          <p:nvPr/>
        </p:nvSpPr>
        <p:spPr bwMode="auto">
          <a:xfrm>
            <a:off x="6400800" y="2876550"/>
            <a:ext cx="304800" cy="0"/>
          </a:xfrm>
          <a:prstGeom prst="line">
            <a:avLst/>
          </a:prstGeom>
          <a:noFill/>
          <a:ln w="9525" cmpd="sng">
            <a:solidFill>
              <a:srgbClr val="FF3300"/>
            </a:solidFill>
            <a:rou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67" name="Text Box 75"/>
          <p:cNvSpPr txBox="1">
            <a:spLocks noChangeArrowheads="1"/>
          </p:cNvSpPr>
          <p:nvPr/>
        </p:nvSpPr>
        <p:spPr bwMode="auto">
          <a:xfrm>
            <a:off x="2895600" y="2667000"/>
            <a:ext cx="539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zh-CN" sz="2400">
                <a:latin typeface="Times New Roman" pitchFamily="18" charset="0"/>
              </a:rPr>
              <a:t>R1</a:t>
            </a:r>
          </a:p>
        </p:txBody>
      </p:sp>
      <p:sp>
        <p:nvSpPr>
          <p:cNvPr id="8268" name="Text Box 76"/>
          <p:cNvSpPr txBox="1">
            <a:spLocks noChangeArrowheads="1"/>
          </p:cNvSpPr>
          <p:nvPr/>
        </p:nvSpPr>
        <p:spPr bwMode="auto">
          <a:xfrm>
            <a:off x="3962400" y="2667000"/>
            <a:ext cx="539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zh-CN" sz="2400">
                <a:latin typeface="Times New Roman" pitchFamily="18" charset="0"/>
              </a:rPr>
              <a:t>R2</a:t>
            </a:r>
          </a:p>
        </p:txBody>
      </p:sp>
      <p:sp>
        <p:nvSpPr>
          <p:cNvPr id="8269" name="Text Box 77"/>
          <p:cNvSpPr txBox="1">
            <a:spLocks noChangeArrowheads="1"/>
          </p:cNvSpPr>
          <p:nvPr/>
        </p:nvSpPr>
        <p:spPr bwMode="auto">
          <a:xfrm>
            <a:off x="6934200" y="1905000"/>
            <a:ext cx="539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zh-CN" sz="2400">
                <a:latin typeface="Times New Roman" pitchFamily="18" charset="0"/>
              </a:rPr>
              <a:t>R1</a:t>
            </a:r>
          </a:p>
        </p:txBody>
      </p:sp>
      <p:sp>
        <p:nvSpPr>
          <p:cNvPr id="8270" name="Text Box 78"/>
          <p:cNvSpPr txBox="1">
            <a:spLocks noChangeArrowheads="1"/>
          </p:cNvSpPr>
          <p:nvPr/>
        </p:nvSpPr>
        <p:spPr bwMode="auto">
          <a:xfrm>
            <a:off x="6934200" y="2286000"/>
            <a:ext cx="539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zh-CN" sz="2400">
                <a:latin typeface="Times New Roman" pitchFamily="18" charset="0"/>
              </a:rPr>
              <a:t>R2</a:t>
            </a:r>
          </a:p>
        </p:txBody>
      </p:sp>
      <p:sp>
        <p:nvSpPr>
          <p:cNvPr id="8271" name="Text Box 79"/>
          <p:cNvSpPr txBox="1">
            <a:spLocks noChangeArrowheads="1"/>
          </p:cNvSpPr>
          <p:nvPr/>
        </p:nvSpPr>
        <p:spPr bwMode="auto">
          <a:xfrm>
            <a:off x="2817813" y="3276600"/>
            <a:ext cx="1449387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zh-CN" sz="2800">
                <a:latin typeface="Times New Roman" pitchFamily="18" charset="0"/>
              </a:rPr>
              <a:t>I = I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 =I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  <a:endParaRPr lang="zh-CN" altLang="zh-CN" sz="2800">
              <a:latin typeface="Times New Roman" pitchFamily="18" charset="0"/>
            </a:endParaRPr>
          </a:p>
        </p:txBody>
      </p:sp>
      <p:sp>
        <p:nvSpPr>
          <p:cNvPr id="8272" name="Text Box 80"/>
          <p:cNvSpPr txBox="1">
            <a:spLocks noChangeArrowheads="1"/>
          </p:cNvSpPr>
          <p:nvPr/>
        </p:nvSpPr>
        <p:spPr bwMode="auto">
          <a:xfrm>
            <a:off x="6248400" y="3276600"/>
            <a:ext cx="1371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zh-CN" sz="2800">
                <a:latin typeface="Times New Roman" pitchFamily="18" charset="0"/>
              </a:rPr>
              <a:t> I =I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+I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  <a:endParaRPr lang="zh-CN" altLang="zh-CN" sz="2400">
              <a:latin typeface="Times New Roman" pitchFamily="18" charset="0"/>
            </a:endParaRPr>
          </a:p>
        </p:txBody>
      </p:sp>
      <p:sp>
        <p:nvSpPr>
          <p:cNvPr id="8273" name="Text Box 81"/>
          <p:cNvSpPr txBox="1">
            <a:spLocks noChangeArrowheads="1"/>
          </p:cNvSpPr>
          <p:nvPr/>
        </p:nvSpPr>
        <p:spPr bwMode="auto">
          <a:xfrm>
            <a:off x="2733675" y="3962400"/>
            <a:ext cx="16859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zh-CN" sz="2800">
                <a:latin typeface="Times New Roman" pitchFamily="18" charset="0"/>
              </a:rPr>
              <a:t>U =U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+U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  <a:endParaRPr lang="zh-CN" altLang="zh-CN" sz="2800">
              <a:latin typeface="Times New Roman" pitchFamily="18" charset="0"/>
            </a:endParaRPr>
          </a:p>
        </p:txBody>
      </p:sp>
      <p:sp>
        <p:nvSpPr>
          <p:cNvPr id="8274" name="Text Box 82"/>
          <p:cNvSpPr txBox="1">
            <a:spLocks noChangeArrowheads="1"/>
          </p:cNvSpPr>
          <p:nvPr/>
        </p:nvSpPr>
        <p:spPr bwMode="auto">
          <a:xfrm>
            <a:off x="6162675" y="3962400"/>
            <a:ext cx="16859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zh-CN" sz="2800">
                <a:latin typeface="Times New Roman" pitchFamily="18" charset="0"/>
              </a:rPr>
              <a:t>U =U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=U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  <a:endParaRPr lang="zh-CN" altLang="zh-CN" sz="2800">
              <a:latin typeface="Times New Roman" pitchFamily="18" charset="0"/>
            </a:endParaRPr>
          </a:p>
        </p:txBody>
      </p:sp>
      <p:sp>
        <p:nvSpPr>
          <p:cNvPr id="8275" name="Text Box 83"/>
          <p:cNvSpPr txBox="1">
            <a:spLocks noChangeArrowheads="1"/>
          </p:cNvSpPr>
          <p:nvPr/>
        </p:nvSpPr>
        <p:spPr bwMode="auto">
          <a:xfrm>
            <a:off x="2667000" y="4572000"/>
            <a:ext cx="1828800" cy="1031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zh-CN" sz="2800">
                <a:latin typeface="Times New Roman" pitchFamily="18" charset="0"/>
              </a:rPr>
              <a:t> R =R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+R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  <a:endParaRPr lang="zh-CN" altLang="zh-CN" sz="2800">
              <a:latin typeface="Times New Roman" pitchFamily="18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zh-CN" sz="2800">
                <a:latin typeface="Times New Roman" pitchFamily="18" charset="0"/>
              </a:rPr>
              <a:t> (R = nR</a:t>
            </a:r>
            <a:r>
              <a:rPr lang="zh-CN" altLang="zh-CN" sz="2800" baseline="-25000">
                <a:latin typeface="Times New Roman" pitchFamily="18" charset="0"/>
              </a:rPr>
              <a:t>0</a:t>
            </a:r>
            <a:r>
              <a:rPr lang="zh-CN" altLang="zh-CN" sz="2800">
                <a:latin typeface="Times New Roman" pitchFamily="18" charset="0"/>
              </a:rPr>
              <a:t>)</a:t>
            </a:r>
            <a:endParaRPr lang="zh-CN" altLang="zh-CN" sz="2400">
              <a:latin typeface="Times New Roman" pitchFamily="18" charset="0"/>
            </a:endParaRPr>
          </a:p>
        </p:txBody>
      </p:sp>
      <p:sp>
        <p:nvSpPr>
          <p:cNvPr id="8276" name="Text Box 84"/>
          <p:cNvSpPr txBox="1">
            <a:spLocks noChangeArrowheads="1"/>
          </p:cNvSpPr>
          <p:nvPr/>
        </p:nvSpPr>
        <p:spPr bwMode="auto">
          <a:xfrm>
            <a:off x="5220072" y="4581128"/>
            <a:ext cx="2363787" cy="1031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zh-CN" sz="2800" dirty="0">
                <a:latin typeface="Times New Roman" pitchFamily="18" charset="0"/>
              </a:rPr>
              <a:t>1/R=1/R</a:t>
            </a:r>
            <a:r>
              <a:rPr lang="zh-CN" altLang="zh-CN" sz="2800" baseline="-25000" dirty="0">
                <a:latin typeface="Times New Roman" pitchFamily="18" charset="0"/>
              </a:rPr>
              <a:t>1</a:t>
            </a:r>
            <a:r>
              <a:rPr lang="zh-CN" altLang="zh-CN" sz="2800" dirty="0">
                <a:latin typeface="Times New Roman" pitchFamily="18" charset="0"/>
              </a:rPr>
              <a:t>+1/R</a:t>
            </a:r>
            <a:r>
              <a:rPr lang="zh-CN" altLang="zh-CN" sz="2800" baseline="-25000" dirty="0">
                <a:latin typeface="Times New Roman" pitchFamily="18" charset="0"/>
              </a:rPr>
              <a:t>2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zh-CN" sz="2800" dirty="0">
                <a:latin typeface="Times New Roman" pitchFamily="18" charset="0"/>
              </a:rPr>
              <a:t> </a:t>
            </a:r>
            <a:r>
              <a:rPr lang="zh-CN" sz="2800" dirty="0">
                <a:latin typeface="Times New Roman" pitchFamily="18" charset="0"/>
              </a:rPr>
              <a:t>（</a:t>
            </a:r>
            <a:r>
              <a:rPr lang="zh-CN" altLang="zh-CN" sz="2800" dirty="0">
                <a:latin typeface="Times New Roman" pitchFamily="18" charset="0"/>
              </a:rPr>
              <a:t>R=R</a:t>
            </a:r>
            <a:r>
              <a:rPr lang="zh-CN" altLang="zh-CN" sz="2800" baseline="-25000" dirty="0">
                <a:latin typeface="Times New Roman" pitchFamily="18" charset="0"/>
              </a:rPr>
              <a:t>0</a:t>
            </a:r>
            <a:r>
              <a:rPr lang="zh-CN" altLang="zh-CN" sz="2800" dirty="0">
                <a:latin typeface="Times New Roman" pitchFamily="18" charset="0"/>
              </a:rPr>
              <a:t>/n</a:t>
            </a:r>
            <a:r>
              <a:rPr lang="zh-CN" sz="2800" dirty="0">
                <a:latin typeface="Times New Roman" pitchFamily="18" charset="0"/>
              </a:rPr>
              <a:t>）</a:t>
            </a:r>
            <a:endParaRPr lang="zh-CN" sz="2400" dirty="0">
              <a:latin typeface="Times New Roman" pitchFamily="18" charset="0"/>
            </a:endParaRPr>
          </a:p>
        </p:txBody>
      </p:sp>
      <p:sp>
        <p:nvSpPr>
          <p:cNvPr id="8277" name="Text Box 85"/>
          <p:cNvSpPr txBox="1">
            <a:spLocks noChangeArrowheads="1"/>
          </p:cNvSpPr>
          <p:nvPr/>
        </p:nvSpPr>
        <p:spPr bwMode="auto">
          <a:xfrm>
            <a:off x="2667000" y="5638800"/>
            <a:ext cx="2051050" cy="1031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zh-CN" sz="2800">
                <a:latin typeface="Times New Roman" pitchFamily="18" charset="0"/>
              </a:rPr>
              <a:t>U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/U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</a:rPr>
              <a:t>=R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/R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zh-CN" sz="2800">
                <a:latin typeface="Times New Roman" pitchFamily="18" charset="0"/>
              </a:rPr>
              <a:t> U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/U=R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/R</a:t>
            </a:r>
            <a:endParaRPr lang="zh-CN" altLang="zh-CN" sz="2400">
              <a:latin typeface="Times New Roman" pitchFamily="18" charset="0"/>
            </a:endParaRPr>
          </a:p>
        </p:txBody>
      </p:sp>
      <p:sp>
        <p:nvSpPr>
          <p:cNvPr id="8278" name="Text Box 86"/>
          <p:cNvSpPr txBox="1">
            <a:spLocks noChangeArrowheads="1"/>
          </p:cNvSpPr>
          <p:nvPr/>
        </p:nvSpPr>
        <p:spPr bwMode="auto">
          <a:xfrm>
            <a:off x="6248400" y="5791200"/>
            <a:ext cx="18637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zh-CN" sz="2800">
                <a:latin typeface="Times New Roman" pitchFamily="18" charset="0"/>
              </a:rPr>
              <a:t> I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r>
              <a:rPr lang="zh-CN" altLang="zh-CN" sz="2800">
                <a:latin typeface="Times New Roman" pitchFamily="18" charset="0"/>
              </a:rPr>
              <a:t>/I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</a:rPr>
              <a:t>=R</a:t>
            </a:r>
            <a:r>
              <a:rPr lang="zh-CN" altLang="zh-CN" sz="2800" baseline="-25000">
                <a:latin typeface="Times New Roman" pitchFamily="18" charset="0"/>
              </a:rPr>
              <a:t>2</a:t>
            </a:r>
            <a:r>
              <a:rPr lang="zh-CN" altLang="zh-CN" sz="2800">
                <a:latin typeface="Times New Roman" pitchFamily="18" charset="0"/>
              </a:rPr>
              <a:t>/R</a:t>
            </a:r>
            <a:r>
              <a:rPr lang="zh-CN" altLang="zh-CN" sz="2800" baseline="-25000">
                <a:latin typeface="Times New Roman" pitchFamily="18" charset="0"/>
              </a:rPr>
              <a:t>1</a:t>
            </a:r>
            <a:endParaRPr lang="zh-CN" altLang="zh-CN" sz="2400">
              <a:latin typeface="Times New Roman" pitchFamily="18" charset="0"/>
            </a:endParaRPr>
          </a:p>
        </p:txBody>
      </p:sp>
      <p:pic>
        <p:nvPicPr>
          <p:cNvPr id="58" name="Picture 12"/>
          <p:cNvPicPr>
            <a:picLocks noChangeAspect="1" noChangeArrowheads="1"/>
          </p:cNvPicPr>
          <p:nvPr/>
        </p:nvPicPr>
        <p:blipFill>
          <a:blip r:embed="rId4" cstate="print"/>
          <a:srcRect l="55634" r="2084"/>
          <a:stretch>
            <a:fillRect/>
          </a:stretch>
        </p:blipFill>
        <p:spPr bwMode="auto">
          <a:xfrm>
            <a:off x="7380312" y="4653136"/>
            <a:ext cx="1368152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1" grpId="0" autoUpdateAnimBg="0"/>
      <p:bldP spid="8272" grpId="0" autoUpdateAnimBg="0"/>
      <p:bldP spid="8273" grpId="0" autoUpdateAnimBg="0"/>
      <p:bldP spid="8274" grpId="0" autoUpdateAnimBg="0"/>
      <p:bldP spid="8275" grpId="0" autoUpdateAnimBg="0"/>
      <p:bldP spid="8276" grpId="0" autoUpdateAnimBg="0"/>
      <p:bldP spid="8277" grpId="0" autoUpdateAnimBg="0"/>
      <p:bldP spid="827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串联电路中欧姆定律的应用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例题</a:t>
            </a:r>
            <a:r>
              <a:rPr lang="en-US" altLang="zh-CN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：如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图，电阻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为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10Ω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，电源两端的电压为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6V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。开关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闭合后，求</a:t>
            </a:r>
          </a:p>
          <a:p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（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）当滑动变阻器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接电路的电阻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为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50Ω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时，通过电阻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的电流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；</a:t>
            </a:r>
          </a:p>
          <a:p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（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）当滑动变阻器接入电路的电阻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为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20Ω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时，通过电阻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的电流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en-US" altLang="zh-CN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’</a:t>
            </a:r>
            <a:r>
              <a:rPr lang="zh-CN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。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419600"/>
            <a:ext cx="35052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2" name="Group 8"/>
          <p:cNvGrpSpPr/>
          <p:nvPr/>
        </p:nvGrpSpPr>
        <p:grpSpPr bwMode="auto">
          <a:xfrm>
            <a:off x="304800" y="914400"/>
            <a:ext cx="8382000" cy="1601788"/>
            <a:chOff x="480" y="1296"/>
            <a:chExt cx="5280" cy="1009"/>
          </a:xfrm>
        </p:grpSpPr>
        <p:graphicFrame>
          <p:nvGraphicFramePr>
            <p:cNvPr id="16388" name="Object 4"/>
            <p:cNvGraphicFramePr>
              <a:graphicFrameLocks noChangeAspect="1"/>
            </p:cNvGraphicFramePr>
            <p:nvPr/>
          </p:nvGraphicFramePr>
          <p:xfrm>
            <a:off x="960" y="1296"/>
            <a:ext cx="4800" cy="10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12" name="公式" r:id="rId3" imgW="1854200" imgH="393700" progId="Equation.3">
                    <p:embed/>
                  </p:oleObj>
                </mc:Choice>
                <mc:Fallback>
                  <p:oleObj name="公式" r:id="rId3" imgW="1854200" imgH="3937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1296"/>
                          <a:ext cx="4800" cy="10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480" y="1584"/>
              <a:ext cx="490" cy="44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4000">
                  <a:solidFill>
                    <a:srgbClr val="FF0000"/>
                  </a:solidFill>
                </a:rPr>
                <a:t>I=</a:t>
              </a:r>
            </a:p>
          </p:txBody>
        </p:sp>
      </p:grp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>
          <a:xfrm>
            <a:off x="323528" y="4005064"/>
            <a:ext cx="914400" cy="1384300"/>
          </a:xfrm>
          <a:noFill/>
        </p:spPr>
        <p:txBody>
          <a:bodyPr/>
          <a:lstStyle/>
          <a:p>
            <a:r>
              <a:rPr lang="en-US" altLang="zh-CN" sz="4000" dirty="0">
                <a:solidFill>
                  <a:srgbClr val="FF0000"/>
                </a:solidFill>
              </a:rPr>
              <a:t>I</a:t>
            </a:r>
            <a:r>
              <a:rPr lang="en-US" altLang="zh-CN" sz="4000" dirty="0">
                <a:solidFill>
                  <a:srgbClr val="FF0000"/>
                </a:solidFill>
                <a:latin typeface="Arial"/>
              </a:rPr>
              <a:t>’</a:t>
            </a:r>
            <a:r>
              <a:rPr lang="en-US" altLang="zh-CN" sz="4000" dirty="0">
                <a:solidFill>
                  <a:srgbClr val="FF0000"/>
                </a:solidFill>
              </a:rPr>
              <a:t>=</a:t>
            </a:r>
          </a:p>
        </p:txBody>
      </p:sp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1371600" y="3505200"/>
          <a:ext cx="7772400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公式" r:id="rId5" imgW="1866265" imgH="393700" progId="Equation.3">
                  <p:embed/>
                </p:oleObj>
              </mc:Choice>
              <mc:Fallback>
                <p:oleObj name="公式" r:id="rId5" imgW="1866265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05200"/>
                        <a:ext cx="7772400" cy="162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886200"/>
            <a:ext cx="2971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52400" y="1055122"/>
            <a:ext cx="8991600" cy="2677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例题</a:t>
            </a:r>
            <a:r>
              <a:rPr lang="en-US" altLang="zh-CN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：如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图所示，电阻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sz="28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为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10Ω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，电源两端的电压为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12V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，开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关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en-US" altLang="zh-CN" sz="28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闭合后，求：</a:t>
            </a:r>
          </a:p>
          <a:p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（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）当滑动变阻器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接入电路的电阻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sz="28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为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40Ω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时，</a:t>
            </a:r>
          </a:p>
          <a:p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通过电阻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sz="28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的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电流</a:t>
            </a:r>
            <a:r>
              <a:rPr lang="en-US" altLang="zh-CN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en-US" altLang="zh-CN" sz="2800" b="1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和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电路的总电流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；</a:t>
            </a:r>
          </a:p>
          <a:p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（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）当滑动变阻器接入电路的电阻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sz="28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为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20Ω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时，</a:t>
            </a:r>
          </a:p>
          <a:p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通过电阻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zh-CN" sz="28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的电流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en-US" altLang="zh-CN" sz="28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’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和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’</a:t>
            </a:r>
            <a:r>
              <a:rPr lang="en-US" altLang="zh-CN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524000" y="609600"/>
          <a:ext cx="35814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4" name="公式" r:id="rId3" imgW="1396365" imgH="393700" progId="Equation.3">
                  <p:embed/>
                </p:oleObj>
              </mc:Choice>
              <mc:Fallback>
                <p:oleObj name="公式" r:id="rId3" imgW="1396365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609600"/>
                        <a:ext cx="3581400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524000" y="1676400"/>
          <a:ext cx="34290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5" name="公式" r:id="rId5" imgW="1473200" imgH="393700" progId="Equation.3">
                  <p:embed/>
                </p:oleObj>
              </mc:Choice>
              <mc:Fallback>
                <p:oleObj name="公式" r:id="rId5" imgW="1473200" imgH="393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76400"/>
                        <a:ext cx="34290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57200" y="762000"/>
            <a:ext cx="766763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600200" y="2576513"/>
            <a:ext cx="579437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I=I</a:t>
            </a:r>
            <a:r>
              <a:rPr lang="en-US" altLang="zh-CN" sz="4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altLang="zh-CN" sz="4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=1.2A+0.3A=1.5A</a:t>
            </a:r>
            <a:r>
              <a:rPr lang="en-US" altLang="zh-CN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09600" y="3276600"/>
            <a:ext cx="766763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1835696" y="3352800"/>
          <a:ext cx="4184104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6" name="公式" r:id="rId7" imgW="1511300" imgH="393700" progId="Equation.3">
                  <p:embed/>
                </p:oleObj>
              </mc:Choice>
              <mc:Fallback>
                <p:oleObj name="公式" r:id="rId7" imgW="15113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352800"/>
                        <a:ext cx="4184104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447800" y="4572000"/>
            <a:ext cx="581977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40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’</a:t>
            </a:r>
            <a:r>
              <a:rPr lang="en-US" altLang="zh-C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altLang="zh-CN" sz="4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altLang="zh-CN" sz="4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=1.2A+0.6A=1.8A</a:t>
            </a:r>
            <a:r>
              <a:rPr lang="en-US" altLang="zh-CN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208963" cy="11890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en-US" altLang="zh-CN" sz="2800" b="1" dirty="0">
                <a:latin typeface="Times New Roman" pitchFamily="18" charset="0"/>
              </a:rPr>
              <a:t>  </a:t>
            </a:r>
            <a:r>
              <a:rPr lang="zh-CN" altLang="en-US" sz="2800" b="1" dirty="0">
                <a:latin typeface="Times New Roman" pitchFamily="18" charset="0"/>
              </a:rPr>
              <a:t>如图所示，已知</a:t>
            </a:r>
            <a:r>
              <a:rPr lang="en-US" altLang="zh-CN" sz="2800" b="1" i="1" dirty="0">
                <a:latin typeface="Times New Roman" pitchFamily="18" charset="0"/>
              </a:rPr>
              <a:t>I</a:t>
            </a:r>
            <a:r>
              <a:rPr lang="en-US" altLang="zh-CN" sz="2800" b="1" dirty="0">
                <a:latin typeface="Times New Roman" pitchFamily="18" charset="0"/>
              </a:rPr>
              <a:t>=4.5 A</a:t>
            </a:r>
            <a:r>
              <a:rPr lang="zh-CN" altLang="en-US" sz="2800" b="1" dirty="0">
                <a:latin typeface="Times New Roman" pitchFamily="18" charset="0"/>
              </a:rPr>
              <a:t>，</a:t>
            </a:r>
            <a:r>
              <a:rPr lang="en-US" altLang="zh-CN" sz="2800" b="1" i="1" dirty="0">
                <a:latin typeface="Times New Roman" pitchFamily="18" charset="0"/>
              </a:rPr>
              <a:t>I</a:t>
            </a:r>
            <a:r>
              <a:rPr lang="en-US" altLang="zh-CN" sz="2800" b="1" baseline="-25000" dirty="0">
                <a:latin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</a:rPr>
              <a:t>=0.9 A</a:t>
            </a:r>
            <a:r>
              <a:rPr lang="zh-CN" altLang="en-US" sz="2800" b="1" dirty="0">
                <a:latin typeface="Times New Roman" pitchFamily="18" charset="0"/>
              </a:rPr>
              <a:t>，电源电压为</a:t>
            </a:r>
            <a:r>
              <a:rPr lang="en-US" altLang="zh-CN" sz="2800" b="1" dirty="0">
                <a:latin typeface="Times New Roman" pitchFamily="18" charset="0"/>
              </a:rPr>
              <a:t>36 V</a:t>
            </a:r>
            <a:r>
              <a:rPr lang="zh-CN" altLang="en-US" sz="2800" b="1" dirty="0">
                <a:latin typeface="Times New Roman" pitchFamily="18" charset="0"/>
              </a:rPr>
              <a:t>，那么灯</a:t>
            </a:r>
            <a:r>
              <a:rPr lang="en-US" altLang="zh-CN" sz="2800" b="1" dirty="0">
                <a:latin typeface="Times New Roman" pitchFamily="18" charset="0"/>
              </a:rPr>
              <a:t>L</a:t>
            </a:r>
            <a:r>
              <a:rPr lang="en-US" altLang="zh-CN" sz="2800" b="1" baseline="-25000" dirty="0">
                <a:latin typeface="Times New Roman" pitchFamily="18" charset="0"/>
              </a:rPr>
              <a:t>1</a:t>
            </a:r>
            <a:r>
              <a:rPr lang="zh-CN" altLang="en-US" sz="2800" b="1" dirty="0">
                <a:latin typeface="Times New Roman" pitchFamily="18" charset="0"/>
              </a:rPr>
              <a:t>的电阻</a:t>
            </a:r>
            <a:r>
              <a:rPr lang="en-US" altLang="zh-CN" sz="2800" b="1" i="1" dirty="0">
                <a:latin typeface="Times New Roman" pitchFamily="18" charset="0"/>
              </a:rPr>
              <a:t>R</a:t>
            </a:r>
            <a:r>
              <a:rPr lang="en-US" altLang="zh-CN" sz="2800" b="1" baseline="-25000" dirty="0">
                <a:latin typeface="Times New Roman" pitchFamily="18" charset="0"/>
              </a:rPr>
              <a:t>1</a:t>
            </a:r>
            <a:r>
              <a:rPr lang="zh-CN" altLang="en-US" sz="2800" b="1" dirty="0">
                <a:latin typeface="Times New Roman" pitchFamily="18" charset="0"/>
              </a:rPr>
              <a:t>多大？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2276475"/>
            <a:ext cx="7772400" cy="31686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</a:rPr>
              <a:t>解析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</a:rPr>
              <a:t>:</a:t>
            </a:r>
            <a:r>
              <a:rPr lang="en-US" altLang="zh-CN" sz="2800" b="1">
                <a:latin typeface="Times New Roman" pitchFamily="18" charset="0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∵  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灯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和灯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并联  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　　  ∴ 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I 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1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+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2 </a:t>
            </a:r>
            <a:endParaRPr lang="en-US" altLang="zh-CN" sz="28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　　　   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1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宋体" pitchFamily="2" charset="-122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                            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= 4.5 A </a:t>
            </a:r>
            <a:r>
              <a:rPr lang="en-US" altLang="zh-CN" sz="2800" b="1">
                <a:solidFill>
                  <a:srgbClr val="FF0000"/>
                </a:solidFill>
                <a:latin typeface="宋体" pitchFamily="2" charset="-122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0.9 A 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                    = 3.6 A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　　     而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1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=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= 36 V</a:t>
            </a:r>
          </a:p>
        </p:txBody>
      </p:sp>
      <p:grpSp>
        <p:nvGrpSpPr>
          <p:cNvPr id="2" name="Group 6"/>
          <p:cNvGrpSpPr/>
          <p:nvPr/>
        </p:nvGrpSpPr>
        <p:grpSpPr bwMode="auto">
          <a:xfrm>
            <a:off x="6119813" y="2097088"/>
            <a:ext cx="2555875" cy="2538412"/>
            <a:chOff x="0" y="0"/>
            <a:chExt cx="1724" cy="1691"/>
          </a:xfrm>
        </p:grpSpPr>
        <p:sp>
          <p:nvSpPr>
            <p:cNvPr id="13330" name="Rectangle 7"/>
            <p:cNvSpPr>
              <a:spLocks noChangeArrowheads="1"/>
            </p:cNvSpPr>
            <p:nvPr/>
          </p:nvSpPr>
          <p:spPr bwMode="auto">
            <a:xfrm>
              <a:off x="0" y="363"/>
              <a:ext cx="1724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3331" name="AutoShape 90"/>
            <p:cNvSpPr>
              <a:spLocks noChangeArrowheads="1"/>
            </p:cNvSpPr>
            <p:nvPr/>
          </p:nvSpPr>
          <p:spPr bwMode="auto">
            <a:xfrm>
              <a:off x="726" y="204"/>
              <a:ext cx="312" cy="311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13332" name="Line 185"/>
            <p:cNvSpPr>
              <a:spLocks noChangeShapeType="1"/>
            </p:cNvSpPr>
            <p:nvPr/>
          </p:nvSpPr>
          <p:spPr bwMode="auto">
            <a:xfrm>
              <a:off x="0" y="862"/>
              <a:ext cx="17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3333" name="Group 10"/>
            <p:cNvGrpSpPr/>
            <p:nvPr/>
          </p:nvGrpSpPr>
          <p:grpSpPr bwMode="auto">
            <a:xfrm>
              <a:off x="363" y="1248"/>
              <a:ext cx="283" cy="170"/>
              <a:chOff x="0" y="0"/>
              <a:chExt cx="256" cy="142"/>
            </a:xfrm>
          </p:grpSpPr>
          <p:sp>
            <p:nvSpPr>
              <p:cNvPr id="13347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3348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9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</p:grpSp>
        <p:sp>
          <p:nvSpPr>
            <p:cNvPr id="13334" name="Rectangle 178"/>
            <p:cNvSpPr>
              <a:spLocks noChangeArrowheads="1"/>
            </p:cNvSpPr>
            <p:nvPr/>
          </p:nvSpPr>
          <p:spPr bwMode="auto">
            <a:xfrm>
              <a:off x="1156" y="1293"/>
              <a:ext cx="385" cy="1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13335" name="Oval 125"/>
            <p:cNvSpPr>
              <a:spLocks noChangeArrowheads="1"/>
            </p:cNvSpPr>
            <p:nvPr/>
          </p:nvSpPr>
          <p:spPr bwMode="auto">
            <a:xfrm rot="5400000" flipV="1">
              <a:off x="1105" y="1309"/>
              <a:ext cx="71" cy="7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</a:ln>
          </p:spPr>
          <p:txBody>
            <a:bodyPr vert="eaVert"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13336" name="Oval 125"/>
            <p:cNvSpPr>
              <a:spLocks noChangeArrowheads="1"/>
            </p:cNvSpPr>
            <p:nvPr/>
          </p:nvSpPr>
          <p:spPr bwMode="auto">
            <a:xfrm rot="5400000" flipV="1">
              <a:off x="1513" y="1309"/>
              <a:ext cx="71" cy="7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</a:ln>
          </p:spPr>
          <p:txBody>
            <a:bodyPr vert="eaVert"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13337" name="AutoShape 90"/>
            <p:cNvSpPr>
              <a:spLocks noChangeArrowheads="1"/>
            </p:cNvSpPr>
            <p:nvPr/>
          </p:nvSpPr>
          <p:spPr bwMode="auto">
            <a:xfrm>
              <a:off x="726" y="703"/>
              <a:ext cx="312" cy="311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13338" name="Text Box 109"/>
            <p:cNvSpPr txBox="1">
              <a:spLocks noChangeArrowheads="1"/>
            </p:cNvSpPr>
            <p:nvPr/>
          </p:nvSpPr>
          <p:spPr bwMode="auto">
            <a:xfrm>
              <a:off x="976" y="499"/>
              <a:ext cx="341" cy="28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>
                  <a:latin typeface="Times New Roman" pitchFamily="18" charset="0"/>
                </a:rPr>
                <a:t>L</a:t>
              </a:r>
              <a:r>
                <a:rPr lang="en-US" altLang="zh-CN" sz="2800" b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3339" name="Text Box 4"/>
            <p:cNvSpPr txBox="1">
              <a:spLocks noChangeArrowheads="1"/>
            </p:cNvSpPr>
            <p:nvPr/>
          </p:nvSpPr>
          <p:spPr bwMode="auto">
            <a:xfrm>
              <a:off x="294" y="522"/>
              <a:ext cx="370" cy="3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  <a:r>
                <a:rPr lang="en-US" altLang="zh-CN" sz="2800" b="1" baseline="-25000">
                  <a:latin typeface="Times New Roman" pitchFamily="18" charset="0"/>
                </a:rPr>
                <a:t>2</a:t>
              </a:r>
              <a:endParaRPr lang="en-US" altLang="zh-CN" sz="2800" b="1">
                <a:latin typeface="Times New Roman" pitchFamily="18" charset="0"/>
              </a:endParaRPr>
            </a:p>
          </p:txBody>
        </p:sp>
        <p:sp>
          <p:nvSpPr>
            <p:cNvPr id="13340" name="Text Box 4"/>
            <p:cNvSpPr txBox="1">
              <a:spLocks noChangeArrowheads="1"/>
            </p:cNvSpPr>
            <p:nvPr/>
          </p:nvSpPr>
          <p:spPr bwMode="auto">
            <a:xfrm>
              <a:off x="45" y="953"/>
              <a:ext cx="369" cy="3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  <a:endParaRPr lang="en-US" altLang="zh-CN" sz="2800" b="1">
                <a:latin typeface="Times New Roman" pitchFamily="18" charset="0"/>
              </a:endParaRPr>
            </a:p>
          </p:txBody>
        </p:sp>
        <p:sp>
          <p:nvSpPr>
            <p:cNvPr id="13341" name="Text Box 116"/>
            <p:cNvSpPr txBox="1">
              <a:spLocks noChangeArrowheads="1"/>
            </p:cNvSpPr>
            <p:nvPr/>
          </p:nvSpPr>
          <p:spPr bwMode="auto">
            <a:xfrm>
              <a:off x="1043" y="1406"/>
              <a:ext cx="589" cy="28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>
                  <a:latin typeface="Times New Roman" pitchFamily="18" charset="0"/>
                </a:rPr>
                <a:t>36 V</a:t>
              </a:r>
              <a:endParaRPr lang="en-US" altLang="zh-CN" sz="2800" b="1" baseline="-25000">
                <a:latin typeface="Times New Roman" pitchFamily="18" charset="0"/>
              </a:endParaRPr>
            </a:p>
          </p:txBody>
        </p:sp>
        <p:sp>
          <p:nvSpPr>
            <p:cNvPr id="13342" name="Line 22"/>
            <p:cNvSpPr>
              <a:spLocks noChangeShapeType="1"/>
            </p:cNvSpPr>
            <p:nvPr/>
          </p:nvSpPr>
          <p:spPr bwMode="auto">
            <a:xfrm>
              <a:off x="317" y="363"/>
              <a:ext cx="2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3" name="Line 23"/>
            <p:cNvSpPr>
              <a:spLocks noChangeShapeType="1"/>
            </p:cNvSpPr>
            <p:nvPr/>
          </p:nvSpPr>
          <p:spPr bwMode="auto">
            <a:xfrm>
              <a:off x="249" y="862"/>
              <a:ext cx="2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4" name="Line 24"/>
            <p:cNvSpPr>
              <a:spLocks noChangeShapeType="1"/>
            </p:cNvSpPr>
            <p:nvPr/>
          </p:nvSpPr>
          <p:spPr bwMode="auto">
            <a:xfrm rot="-5400000">
              <a:off x="-114" y="1150"/>
              <a:ext cx="2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5" name="Text Box 109"/>
            <p:cNvSpPr txBox="1">
              <a:spLocks noChangeArrowheads="1"/>
            </p:cNvSpPr>
            <p:nvPr/>
          </p:nvSpPr>
          <p:spPr bwMode="auto">
            <a:xfrm>
              <a:off x="998" y="0"/>
              <a:ext cx="341" cy="28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>
                  <a:latin typeface="Times New Roman" pitchFamily="18" charset="0"/>
                </a:rPr>
                <a:t>L</a:t>
              </a:r>
              <a:r>
                <a:rPr lang="en-US" altLang="zh-CN" sz="2800" b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3346" name="Text Box 4"/>
            <p:cNvSpPr txBox="1">
              <a:spLocks noChangeArrowheads="1"/>
            </p:cNvSpPr>
            <p:nvPr/>
          </p:nvSpPr>
          <p:spPr bwMode="auto">
            <a:xfrm>
              <a:off x="249" y="36"/>
              <a:ext cx="369" cy="3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  <a:r>
                <a:rPr lang="en-US" altLang="zh-CN" sz="2800" b="1" baseline="-25000">
                  <a:latin typeface="Times New Roman" pitchFamily="18" charset="0"/>
                </a:rPr>
                <a:t>1</a:t>
              </a:r>
              <a:endParaRPr lang="en-US" altLang="zh-CN" sz="2800" b="1">
                <a:latin typeface="Times New Roman" pitchFamily="18" charset="0"/>
              </a:endParaRPr>
            </a:p>
          </p:txBody>
        </p:sp>
      </p:grpSp>
      <p:sp>
        <p:nvSpPr>
          <p:cNvPr id="33823" name="Rectangle 31"/>
          <p:cNvSpPr>
            <a:spLocks noChangeArrowheads="1"/>
          </p:cNvSpPr>
          <p:nvPr/>
        </p:nvSpPr>
        <p:spPr bwMode="auto">
          <a:xfrm>
            <a:off x="431800" y="5953125"/>
            <a:ext cx="1255713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/>
              <a:t>　　∴</a:t>
            </a:r>
          </a:p>
        </p:txBody>
      </p:sp>
      <p:grpSp>
        <p:nvGrpSpPr>
          <p:cNvPr id="4" name="Group 44"/>
          <p:cNvGrpSpPr/>
          <p:nvPr/>
        </p:nvGrpSpPr>
        <p:grpSpPr bwMode="auto">
          <a:xfrm>
            <a:off x="1619250" y="5697538"/>
            <a:ext cx="4643438" cy="955675"/>
            <a:chOff x="2903" y="3764"/>
            <a:chExt cx="2925" cy="602"/>
          </a:xfrm>
        </p:grpSpPr>
        <p:sp>
          <p:nvSpPr>
            <p:cNvPr id="13325" name="Rectangle 39"/>
            <p:cNvSpPr>
              <a:spLocks noChangeArrowheads="1"/>
            </p:cNvSpPr>
            <p:nvPr/>
          </p:nvSpPr>
          <p:spPr bwMode="auto">
            <a:xfrm>
              <a:off x="2903" y="3923"/>
              <a:ext cx="2925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R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</a:rPr>
                <a:t>=</a:t>
              </a:r>
              <a:r>
                <a:rPr lang="zh-CN" altLang="en-US" sz="2800" b="1">
                  <a:solidFill>
                    <a:srgbClr val="FF0000"/>
                  </a:solidFill>
                  <a:latin typeface="Times New Roman" pitchFamily="18" charset="0"/>
                </a:rPr>
                <a:t>　　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</a:rPr>
                <a:t>=</a:t>
              </a:r>
              <a:r>
                <a:rPr lang="zh-CN" altLang="en-US" sz="2800" b="1">
                  <a:solidFill>
                    <a:srgbClr val="FF0000"/>
                  </a:solidFill>
                  <a:latin typeface="Times New Roman" pitchFamily="18" charset="0"/>
                </a:rPr>
                <a:t>　　  　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</a:rPr>
                <a:t>= 10 Ω</a:t>
              </a:r>
            </a:p>
          </p:txBody>
        </p:sp>
        <p:sp>
          <p:nvSpPr>
            <p:cNvPr id="13326" name="Rectangle 40"/>
            <p:cNvSpPr>
              <a:spLocks noChangeArrowheads="1"/>
            </p:cNvSpPr>
            <p:nvPr/>
          </p:nvSpPr>
          <p:spPr bwMode="auto">
            <a:xfrm>
              <a:off x="3379" y="3764"/>
              <a:ext cx="354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algn="ctr"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U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  <a:p>
              <a:pPr algn="ctr"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3327" name="Line 41"/>
            <p:cNvSpPr>
              <a:spLocks noChangeShapeType="1"/>
            </p:cNvSpPr>
            <p:nvPr/>
          </p:nvSpPr>
          <p:spPr bwMode="auto">
            <a:xfrm>
              <a:off x="3402" y="4082"/>
              <a:ext cx="27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8" name="Rectangle 42"/>
            <p:cNvSpPr>
              <a:spLocks noChangeArrowheads="1"/>
            </p:cNvSpPr>
            <p:nvPr/>
          </p:nvSpPr>
          <p:spPr bwMode="auto">
            <a:xfrm>
              <a:off x="3941" y="3770"/>
              <a:ext cx="614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</a:rPr>
                <a:t>36 V</a:t>
              </a:r>
            </a:p>
            <a:p>
              <a:pPr>
                <a:buFont typeface="Arial" charset="0"/>
                <a:buNone/>
              </a:pP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</a:rPr>
                <a:t>3.6 A</a:t>
              </a:r>
            </a:p>
          </p:txBody>
        </p:sp>
        <p:sp>
          <p:nvSpPr>
            <p:cNvPr id="13329" name="Line 43"/>
            <p:cNvSpPr>
              <a:spLocks noChangeShapeType="1"/>
            </p:cNvSpPr>
            <p:nvPr/>
          </p:nvSpPr>
          <p:spPr bwMode="auto">
            <a:xfrm>
              <a:off x="3941" y="4065"/>
              <a:ext cx="64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928662" y="214290"/>
            <a:ext cx="21971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rPr>
              <a:t>例题分析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  <p:bldP spid="33795" grpId="0" build="p"/>
      <p:bldP spid="338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灯片编号占位符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ln>
            <a:miter lim="800000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700006-1AA9-4CDD-809D-887DA24D0EA0}" type="slidenum">
              <a:rPr lang="en-US" altLang="zh-CN" smtClean="0"/>
              <a:t>2</a:t>
            </a:fld>
            <a:endParaRPr lang="en-US" altLang="zh-CN" smtClean="0"/>
          </a:p>
        </p:txBody>
      </p:sp>
      <p:sp>
        <p:nvSpPr>
          <p:cNvPr id="7171" name="Text Box 10"/>
          <p:cNvSpPr txBox="1">
            <a:spLocks noChangeArrowheads="1"/>
          </p:cNvSpPr>
          <p:nvPr/>
        </p:nvSpPr>
        <p:spPr bwMode="auto">
          <a:xfrm>
            <a:off x="1214414" y="214290"/>
            <a:ext cx="5638800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5400" dirty="0" smtClean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问题思考</a:t>
            </a:r>
            <a:endParaRPr kumimoji="1" lang="zh-CN" altLang="en-US" sz="5400" dirty="0">
              <a:solidFill>
                <a:srgbClr val="0000FF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904" y="1795929"/>
            <a:ext cx="7848798" cy="310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dirty="0">
                <a:latin typeface="Arial" pitchFamily="34" charset="0"/>
              </a:rPr>
              <a:t>        </a:t>
            </a:r>
            <a:r>
              <a:rPr lang="zh-CN" altLang="zh-CN" sz="2800" dirty="0">
                <a:latin typeface="+mn-ea"/>
                <a:ea typeface="+mn-ea"/>
              </a:rPr>
              <a:t>研究平面镜成像时</a:t>
            </a:r>
            <a:r>
              <a:rPr lang="en-US" altLang="zh-CN" sz="2800" dirty="0">
                <a:latin typeface="+mn-ea"/>
                <a:ea typeface="+mn-ea"/>
              </a:rPr>
              <a:t>,</a:t>
            </a:r>
            <a:r>
              <a:rPr lang="zh-CN" altLang="zh-CN" sz="2800" dirty="0">
                <a:latin typeface="+mn-ea"/>
                <a:ea typeface="+mn-ea"/>
              </a:rPr>
              <a:t>用玻璃板代替平面镜</a:t>
            </a:r>
            <a:r>
              <a:rPr lang="en-US" altLang="zh-CN" sz="2800" dirty="0">
                <a:latin typeface="+mn-ea"/>
                <a:ea typeface="+mn-ea"/>
              </a:rPr>
              <a:t>,</a:t>
            </a:r>
            <a:r>
              <a:rPr lang="zh-CN" altLang="zh-CN" sz="2800" dirty="0">
                <a:latin typeface="+mn-ea"/>
                <a:ea typeface="+mn-ea"/>
              </a:rPr>
              <a:t>这种“等效替代”的思想</a:t>
            </a:r>
            <a:r>
              <a:rPr lang="en-US" altLang="zh-CN" sz="2800" dirty="0">
                <a:latin typeface="+mn-ea"/>
                <a:ea typeface="+mn-ea"/>
              </a:rPr>
              <a:t>,</a:t>
            </a:r>
            <a:r>
              <a:rPr lang="zh-CN" altLang="zh-CN" sz="2800" dirty="0">
                <a:latin typeface="+mn-ea"/>
                <a:ea typeface="+mn-ea"/>
              </a:rPr>
              <a:t>在电学中同样存在</a:t>
            </a:r>
            <a:r>
              <a:rPr lang="en-US" altLang="zh-CN" sz="2800" dirty="0">
                <a:latin typeface="+mn-ea"/>
                <a:ea typeface="+mn-ea"/>
              </a:rPr>
              <a:t>.</a:t>
            </a:r>
            <a:r>
              <a:rPr lang="zh-CN" altLang="zh-CN" sz="2800" dirty="0">
                <a:latin typeface="+mn-ea"/>
                <a:ea typeface="+mn-ea"/>
              </a:rPr>
              <a:t>如果一个电阻的效果和几个电阻在同一电路中的效果相同</a:t>
            </a:r>
            <a:r>
              <a:rPr lang="en-US" altLang="zh-CN" sz="2800" dirty="0">
                <a:latin typeface="+mn-ea"/>
                <a:ea typeface="+mn-ea"/>
              </a:rPr>
              <a:t>,</a:t>
            </a:r>
            <a:r>
              <a:rPr lang="zh-CN" altLang="zh-CN" sz="2800" dirty="0">
                <a:latin typeface="+mn-ea"/>
                <a:ea typeface="+mn-ea"/>
              </a:rPr>
              <a:t>可以认为这个电阻是几个电阻的等效电阻</a:t>
            </a:r>
            <a:r>
              <a:rPr lang="en-US" altLang="zh-CN" sz="2800" dirty="0">
                <a:latin typeface="+mn-ea"/>
                <a:ea typeface="+mn-ea"/>
              </a:rPr>
              <a:t>.</a:t>
            </a:r>
            <a:r>
              <a:rPr lang="zh-CN" altLang="zh-CN" sz="2800" dirty="0">
                <a:latin typeface="+mn-ea"/>
                <a:ea typeface="+mn-ea"/>
              </a:rPr>
              <a:t>这里的“等效”可以理解为在同一个电路中</a:t>
            </a:r>
            <a:r>
              <a:rPr lang="en-US" altLang="zh-CN" sz="2800" dirty="0">
                <a:latin typeface="+mn-ea"/>
                <a:ea typeface="+mn-ea"/>
              </a:rPr>
              <a:t>,</a:t>
            </a:r>
            <a:r>
              <a:rPr lang="zh-CN" altLang="zh-CN" sz="2800" dirty="0">
                <a:latin typeface="+mn-ea"/>
                <a:ea typeface="+mn-ea"/>
              </a:rPr>
              <a:t>电源电压相同</a:t>
            </a:r>
            <a:r>
              <a:rPr lang="en-US" altLang="zh-CN" sz="2800" dirty="0">
                <a:latin typeface="+mn-ea"/>
                <a:ea typeface="+mn-ea"/>
              </a:rPr>
              <a:t>,</a:t>
            </a:r>
            <a:r>
              <a:rPr lang="zh-CN" altLang="zh-CN" sz="2800" dirty="0">
                <a:latin typeface="+mn-ea"/>
                <a:ea typeface="+mn-ea"/>
              </a:rPr>
              <a:t>电阻对电流的阻碍作用相同</a:t>
            </a:r>
            <a:r>
              <a:rPr lang="en-US" altLang="zh-CN" sz="2800" dirty="0">
                <a:latin typeface="+mn-ea"/>
                <a:ea typeface="+mn-ea"/>
              </a:rPr>
              <a:t>,</a:t>
            </a:r>
            <a:r>
              <a:rPr lang="zh-CN" altLang="zh-CN" sz="2800" dirty="0">
                <a:latin typeface="+mn-ea"/>
                <a:ea typeface="+mn-ea"/>
              </a:rPr>
              <a:t>电路中的电流大小相同</a:t>
            </a:r>
            <a:r>
              <a:rPr lang="en-US" altLang="zh-CN" sz="2800" dirty="0">
                <a:latin typeface="+mn-ea"/>
                <a:ea typeface="+mn-ea"/>
              </a:rPr>
              <a:t>.</a:t>
            </a:r>
            <a:endParaRPr lang="zh-CN" altLang="zh-CN" sz="2800" dirty="0">
              <a:latin typeface="+mn-ea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27088" y="1196975"/>
            <a:ext cx="2647950" cy="584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CN" altLang="zh-CN" sz="3200" dirty="0"/>
              <a:t>研究方法导入</a:t>
            </a:r>
          </a:p>
        </p:txBody>
      </p:sp>
      <p:sp>
        <p:nvSpPr>
          <p:cNvPr id="9" name="矩形 8"/>
          <p:cNvSpPr/>
          <p:nvPr/>
        </p:nvSpPr>
        <p:spPr>
          <a:xfrm>
            <a:off x="755650" y="4984124"/>
            <a:ext cx="7844733" cy="1077218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zh-CN" sz="36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问题</a:t>
            </a:r>
            <a:r>
              <a:rPr lang="en-US" altLang="zh-CN" sz="3600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:</a:t>
            </a:r>
            <a:r>
              <a:rPr lang="zh-CN" altLang="zh-CN" sz="2800" dirty="0">
                <a:solidFill>
                  <a:srgbClr val="FF0000"/>
                </a:solidFill>
                <a:latin typeface="Arial" pitchFamily="34" charset="0"/>
              </a:rPr>
              <a:t>比如我们需要一个</a:t>
            </a:r>
            <a:r>
              <a:rPr lang="en-US" altLang="zh-CN" sz="2800" dirty="0">
                <a:solidFill>
                  <a:srgbClr val="FF0000"/>
                </a:solidFill>
                <a:latin typeface="Arial" pitchFamily="34" charset="0"/>
              </a:rPr>
              <a:t>10 Ω</a:t>
            </a:r>
            <a:r>
              <a:rPr lang="zh-CN" altLang="zh-CN" sz="2800" dirty="0">
                <a:solidFill>
                  <a:srgbClr val="FF0000"/>
                </a:solidFill>
                <a:latin typeface="Arial" pitchFamily="34" charset="0"/>
              </a:rPr>
              <a:t>的电阻</a:t>
            </a:r>
            <a:r>
              <a:rPr lang="en-US" altLang="zh-CN" sz="2800" dirty="0">
                <a:solidFill>
                  <a:srgbClr val="FF0000"/>
                </a:solidFill>
                <a:latin typeface="Arial" pitchFamily="34" charset="0"/>
              </a:rPr>
              <a:t>,</a:t>
            </a:r>
            <a:r>
              <a:rPr lang="zh-CN" altLang="zh-CN" sz="2800" dirty="0">
                <a:solidFill>
                  <a:srgbClr val="FF0000"/>
                </a:solidFill>
                <a:latin typeface="Arial" pitchFamily="34" charset="0"/>
              </a:rPr>
              <a:t>而我们手头上的电阻只有</a:t>
            </a:r>
            <a:r>
              <a:rPr lang="en-US" altLang="zh-CN" sz="2800" dirty="0">
                <a:solidFill>
                  <a:srgbClr val="FF0000"/>
                </a:solidFill>
                <a:latin typeface="Arial" pitchFamily="34" charset="0"/>
              </a:rPr>
              <a:t>5 Ω</a:t>
            </a:r>
            <a:r>
              <a:rPr lang="zh-CN" altLang="zh-CN" sz="2800" dirty="0">
                <a:solidFill>
                  <a:srgbClr val="FF0000"/>
                </a:solidFill>
                <a:latin typeface="Arial" pitchFamily="34" charset="0"/>
              </a:rPr>
              <a:t>的或</a:t>
            </a:r>
            <a:r>
              <a:rPr lang="en-US" altLang="zh-CN" sz="2800" dirty="0">
                <a:solidFill>
                  <a:srgbClr val="FF0000"/>
                </a:solidFill>
                <a:latin typeface="Arial" pitchFamily="34" charset="0"/>
              </a:rPr>
              <a:t>20 Ω</a:t>
            </a:r>
            <a:r>
              <a:rPr lang="zh-CN" altLang="zh-CN" sz="2800" dirty="0">
                <a:solidFill>
                  <a:srgbClr val="FF0000"/>
                </a:solidFill>
                <a:latin typeface="Arial" pitchFamily="34" charset="0"/>
              </a:rPr>
              <a:t>的</a:t>
            </a:r>
            <a:r>
              <a:rPr lang="en-US" altLang="zh-CN" sz="2800" dirty="0">
                <a:solidFill>
                  <a:srgbClr val="FF0000"/>
                </a:solidFill>
                <a:latin typeface="Arial" pitchFamily="34" charset="0"/>
              </a:rPr>
              <a:t>,</a:t>
            </a:r>
            <a:r>
              <a:rPr lang="zh-CN" altLang="zh-CN" sz="2800" dirty="0">
                <a:solidFill>
                  <a:srgbClr val="FF0000"/>
                </a:solidFill>
                <a:latin typeface="Arial" pitchFamily="34" charset="0"/>
              </a:rPr>
              <a:t>那该怎么办呢</a:t>
            </a:r>
            <a:r>
              <a:rPr lang="en-US" altLang="zh-CN" sz="2800" dirty="0">
                <a:solidFill>
                  <a:srgbClr val="FF0000"/>
                </a:solidFill>
                <a:latin typeface="Arial" pitchFamily="34" charset="0"/>
              </a:rPr>
              <a:t>?</a:t>
            </a:r>
            <a:endParaRPr lang="zh-CN" altLang="zh-CN" sz="2800" dirty="0">
              <a:solidFill>
                <a:srgbClr val="FF0000"/>
              </a:solidFill>
              <a:latin typeface="Arial" pitchFamily="34" charset="0"/>
            </a:endParaRPr>
          </a:p>
        </p:txBody>
      </p:sp>
      <p:grpSp>
        <p:nvGrpSpPr>
          <p:cNvPr id="10" name="Group 4"/>
          <p:cNvGrpSpPr/>
          <p:nvPr/>
        </p:nvGrpSpPr>
        <p:grpSpPr bwMode="auto">
          <a:xfrm>
            <a:off x="6429388" y="357166"/>
            <a:ext cx="2592387" cy="1008063"/>
            <a:chOff x="0" y="0"/>
            <a:chExt cx="1633" cy="635"/>
          </a:xfrm>
        </p:grpSpPr>
        <p:pic>
          <p:nvPicPr>
            <p:cNvPr id="11" name="Picture 5" descr="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0"/>
              <a:ext cx="16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2"/>
            <p:cNvSpPr txBox="1">
              <a:spLocks noChangeArrowheads="1"/>
            </p:cNvSpPr>
            <p:nvPr/>
          </p:nvSpPr>
          <p:spPr bwMode="auto">
            <a:xfrm>
              <a:off x="45" y="0"/>
              <a:ext cx="1497" cy="63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1403" tIns="45700" rIns="91403" bIns="45700" anchor="ctr"/>
            <a:lstStyle/>
            <a:p>
              <a:pPr algn="r" defTabSz="923925">
                <a:buFont typeface="Arial" charset="0"/>
                <a:buNone/>
              </a:pPr>
              <a:r>
                <a:rPr lang="zh-CN" altLang="en-US" sz="3200" b="1">
                  <a:solidFill>
                    <a:srgbClr val="CC0000"/>
                  </a:solidFill>
                  <a:ea typeface="黑体" pitchFamily="2" charset="-122"/>
                </a:rPr>
                <a:t>学 习 新 知</a:t>
              </a:r>
            </a:p>
          </p:txBody>
        </p:sp>
      </p:grpSp>
      <p:grpSp>
        <p:nvGrpSpPr>
          <p:cNvPr id="13" name="Group 4"/>
          <p:cNvGrpSpPr/>
          <p:nvPr/>
        </p:nvGrpSpPr>
        <p:grpSpPr bwMode="auto">
          <a:xfrm>
            <a:off x="6357950" y="357166"/>
            <a:ext cx="2592387" cy="1008063"/>
            <a:chOff x="0" y="0"/>
            <a:chExt cx="1633" cy="635"/>
          </a:xfrm>
        </p:grpSpPr>
        <p:pic>
          <p:nvPicPr>
            <p:cNvPr id="14" name="Picture 5" descr="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0"/>
              <a:ext cx="16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2"/>
            <p:cNvSpPr txBox="1">
              <a:spLocks noChangeArrowheads="1"/>
            </p:cNvSpPr>
            <p:nvPr/>
          </p:nvSpPr>
          <p:spPr bwMode="auto">
            <a:xfrm>
              <a:off x="45" y="0"/>
              <a:ext cx="1497" cy="63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1403" tIns="45700" rIns="91403" bIns="45700" anchor="ctr"/>
            <a:lstStyle/>
            <a:p>
              <a:pPr algn="r" defTabSz="923925">
                <a:buFont typeface="Arial" charset="0"/>
                <a:buNone/>
              </a:pPr>
              <a:r>
                <a:rPr lang="zh-CN" altLang="en-US" sz="3200" b="1">
                  <a:solidFill>
                    <a:srgbClr val="CC0000"/>
                  </a:solidFill>
                  <a:ea typeface="黑体" pitchFamily="2" charset="-122"/>
                </a:rPr>
                <a:t>学 习 新 知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23850" y="684213"/>
            <a:ext cx="8496300" cy="37528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3200" b="1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sz="3200" b="1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en-US" altLang="zh-CN" sz="2800" b="1">
                <a:latin typeface="Times New Roman" pitchFamily="18" charset="0"/>
              </a:rPr>
              <a:t>  </a:t>
            </a:r>
            <a:r>
              <a:rPr lang="zh-CN" altLang="en-US" sz="2800" b="1">
                <a:latin typeface="Times New Roman" pitchFamily="18" charset="0"/>
              </a:rPr>
              <a:t>如图所示，</a:t>
            </a:r>
            <a:r>
              <a:rPr lang="en-US" altLang="zh-CN" sz="2800" b="1" i="1">
                <a:latin typeface="Times New Roman" pitchFamily="18" charset="0"/>
              </a:rPr>
              <a:t>R</a:t>
            </a:r>
            <a:r>
              <a:rPr lang="en-US" altLang="zh-CN" sz="2800" b="1" baseline="-25000">
                <a:latin typeface="Times New Roman" pitchFamily="18" charset="0"/>
              </a:rPr>
              <a:t>1</a:t>
            </a:r>
            <a:r>
              <a:rPr lang="en-US" altLang="zh-CN" sz="2800" b="1">
                <a:latin typeface="Times New Roman" pitchFamily="18" charset="0"/>
              </a:rPr>
              <a:t> =20 Ω</a:t>
            </a:r>
            <a:r>
              <a:rPr lang="zh-CN" altLang="en-US" sz="2800" b="1">
                <a:latin typeface="Times New Roman" pitchFamily="18" charset="0"/>
              </a:rPr>
              <a:t>，滑动变阻器</a:t>
            </a:r>
            <a:r>
              <a:rPr lang="en-US" altLang="zh-CN" sz="2800" b="1" i="1">
                <a:latin typeface="Times New Roman" pitchFamily="18" charset="0"/>
              </a:rPr>
              <a:t>R</a:t>
            </a:r>
            <a:r>
              <a:rPr lang="en-US" altLang="zh-CN" sz="2800" b="1" baseline="-25000">
                <a:latin typeface="Times New Roman" pitchFamily="18" charset="0"/>
              </a:rPr>
              <a:t>2</a:t>
            </a:r>
            <a:r>
              <a:rPr lang="zh-CN" altLang="en-US" sz="2800" b="1">
                <a:latin typeface="Times New Roman" pitchFamily="18" charset="0"/>
              </a:rPr>
              <a:t>最大阻值为</a:t>
            </a:r>
            <a:r>
              <a:rPr lang="en-US" altLang="zh-CN" sz="2800" b="1">
                <a:latin typeface="Times New Roman" pitchFamily="18" charset="0"/>
              </a:rPr>
              <a:t>80 Ω</a:t>
            </a:r>
            <a:r>
              <a:rPr lang="zh-CN" altLang="en-US" sz="2800" b="1">
                <a:latin typeface="Times New Roman" pitchFamily="18" charset="0"/>
              </a:rPr>
              <a:t>，电路接在电压为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en-US" altLang="zh-CN" sz="2800" b="1">
                <a:latin typeface="Times New Roman" pitchFamily="18" charset="0"/>
              </a:rPr>
              <a:t>6 V</a:t>
            </a:r>
            <a:r>
              <a:rPr lang="zh-CN" altLang="en-US" sz="2800" b="1">
                <a:latin typeface="Times New Roman" pitchFamily="18" charset="0"/>
              </a:rPr>
              <a:t>电路中，当滑片</a:t>
            </a:r>
            <a:r>
              <a:rPr lang="en-US" altLang="zh-CN" sz="2800" b="1">
                <a:latin typeface="Times New Roman" pitchFamily="18" charset="0"/>
              </a:rPr>
              <a:t>P</a:t>
            </a:r>
            <a:r>
              <a:rPr lang="zh-CN" altLang="en-US" sz="2800" b="1">
                <a:latin typeface="Times New Roman" pitchFamily="18" charset="0"/>
              </a:rPr>
              <a:t>由最左端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latin typeface="Times New Roman" pitchFamily="18" charset="0"/>
              </a:rPr>
              <a:t>滑到最右端时，电压表示数由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en-US" altLang="zh-CN" sz="2800" b="1">
                <a:latin typeface="Times New Roman" pitchFamily="18" charset="0"/>
              </a:rPr>
              <a:t>6 V</a:t>
            </a:r>
            <a:r>
              <a:rPr lang="zh-CN" altLang="en-US" sz="2800" b="1">
                <a:latin typeface="Times New Roman" pitchFamily="18" charset="0"/>
              </a:rPr>
              <a:t>变化为</a:t>
            </a:r>
            <a:r>
              <a:rPr lang="en-US" altLang="zh-CN" sz="2800" b="1">
                <a:latin typeface="Times New Roman" pitchFamily="18" charset="0"/>
              </a:rPr>
              <a:t>1.2 V</a:t>
            </a:r>
            <a:r>
              <a:rPr lang="zh-CN" altLang="en-US" sz="2800" b="1">
                <a:latin typeface="Times New Roman" pitchFamily="18" charset="0"/>
              </a:rPr>
              <a:t>，则电流表示数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latin typeface="Times New Roman" pitchFamily="18" charset="0"/>
              </a:rPr>
              <a:t>变化范围是多少？当滑片</a:t>
            </a:r>
            <a:r>
              <a:rPr lang="en-US" altLang="zh-CN" sz="2800" b="1">
                <a:latin typeface="Times New Roman" pitchFamily="18" charset="0"/>
              </a:rPr>
              <a:t>P</a:t>
            </a:r>
            <a:r>
              <a:rPr lang="zh-CN" altLang="en-US" sz="2800" b="1">
                <a:latin typeface="Times New Roman" pitchFamily="18" charset="0"/>
              </a:rPr>
              <a:t>在最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latin typeface="Times New Roman" pitchFamily="18" charset="0"/>
              </a:rPr>
              <a:t>右端时串联电路的电阻多大？</a:t>
            </a:r>
            <a:endParaRPr lang="en-US" sz="2800" b="1">
              <a:latin typeface="Times New Roman" pitchFamily="18" charset="0"/>
            </a:endParaRPr>
          </a:p>
        </p:txBody>
      </p:sp>
      <p:grpSp>
        <p:nvGrpSpPr>
          <p:cNvPr id="14339" name="Group 3"/>
          <p:cNvGrpSpPr/>
          <p:nvPr/>
        </p:nvGrpSpPr>
        <p:grpSpPr bwMode="auto">
          <a:xfrm>
            <a:off x="5867400" y="1412875"/>
            <a:ext cx="2879725" cy="2484438"/>
            <a:chOff x="0" y="0"/>
            <a:chExt cx="1973" cy="1724"/>
          </a:xfrm>
        </p:grpSpPr>
        <p:sp>
          <p:nvSpPr>
            <p:cNvPr id="14365" name="Rectangle 4"/>
            <p:cNvSpPr>
              <a:spLocks noChangeArrowheads="1"/>
            </p:cNvSpPr>
            <p:nvPr/>
          </p:nvSpPr>
          <p:spPr bwMode="auto">
            <a:xfrm>
              <a:off x="0" y="726"/>
              <a:ext cx="1792" cy="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grpSp>
          <p:nvGrpSpPr>
            <p:cNvPr id="14366" name="Group 5"/>
            <p:cNvGrpSpPr/>
            <p:nvPr/>
          </p:nvGrpSpPr>
          <p:grpSpPr bwMode="auto">
            <a:xfrm>
              <a:off x="544" y="1384"/>
              <a:ext cx="85" cy="340"/>
              <a:chOff x="0" y="0"/>
              <a:chExt cx="85" cy="340"/>
            </a:xfrm>
          </p:grpSpPr>
          <p:sp>
            <p:nvSpPr>
              <p:cNvPr id="14392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4393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4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4367" name="Group 9"/>
            <p:cNvGrpSpPr/>
            <p:nvPr/>
          </p:nvGrpSpPr>
          <p:grpSpPr bwMode="auto">
            <a:xfrm>
              <a:off x="1202" y="1429"/>
              <a:ext cx="283" cy="170"/>
              <a:chOff x="0" y="0"/>
              <a:chExt cx="256" cy="142"/>
            </a:xfrm>
          </p:grpSpPr>
          <p:sp>
            <p:nvSpPr>
              <p:cNvPr id="14389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4390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91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</p:grpSp>
        <p:sp>
          <p:nvSpPr>
            <p:cNvPr id="14368" name="Rectangle 178"/>
            <p:cNvSpPr>
              <a:spLocks noChangeArrowheads="1"/>
            </p:cNvSpPr>
            <p:nvPr/>
          </p:nvSpPr>
          <p:spPr bwMode="auto">
            <a:xfrm>
              <a:off x="346" y="659"/>
              <a:ext cx="425" cy="14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grpSp>
          <p:nvGrpSpPr>
            <p:cNvPr id="14369" name="Group 14"/>
            <p:cNvGrpSpPr/>
            <p:nvPr/>
          </p:nvGrpSpPr>
          <p:grpSpPr bwMode="auto">
            <a:xfrm>
              <a:off x="1247" y="431"/>
              <a:ext cx="726" cy="363"/>
              <a:chOff x="0" y="0"/>
              <a:chExt cx="726" cy="363"/>
            </a:xfrm>
          </p:grpSpPr>
          <p:sp>
            <p:nvSpPr>
              <p:cNvPr id="14385" name="Rectangle 18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26" cy="3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4386" name="Line 182"/>
              <p:cNvSpPr>
                <a:spLocks noChangeShapeType="1"/>
              </p:cNvSpPr>
              <p:nvPr/>
            </p:nvSpPr>
            <p:spPr bwMode="auto">
              <a:xfrm>
                <a:off x="227" y="0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7" name="Line 183"/>
              <p:cNvSpPr>
                <a:spLocks noChangeShapeType="1"/>
              </p:cNvSpPr>
              <p:nvPr/>
            </p:nvSpPr>
            <p:spPr bwMode="auto">
              <a:xfrm>
                <a:off x="227" y="0"/>
                <a:ext cx="0" cy="2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8" name="Rectangle 184"/>
              <p:cNvSpPr>
                <a:spLocks noChangeArrowheads="1"/>
              </p:cNvSpPr>
              <p:nvPr/>
            </p:nvSpPr>
            <p:spPr bwMode="auto">
              <a:xfrm>
                <a:off x="0" y="227"/>
                <a:ext cx="453" cy="136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</p:grpSp>
        <p:grpSp>
          <p:nvGrpSpPr>
            <p:cNvPr id="14370" name="Group 19"/>
            <p:cNvGrpSpPr/>
            <p:nvPr/>
          </p:nvGrpSpPr>
          <p:grpSpPr bwMode="auto">
            <a:xfrm>
              <a:off x="1610" y="1021"/>
              <a:ext cx="341" cy="361"/>
              <a:chOff x="0" y="0"/>
              <a:chExt cx="341" cy="361"/>
            </a:xfrm>
          </p:grpSpPr>
          <p:sp>
            <p:nvSpPr>
              <p:cNvPr id="14383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4384" name="Text Box 198"/>
              <p:cNvSpPr txBox="1">
                <a:spLocks noChangeArrowheads="1"/>
              </p:cNvSpPr>
              <p:nvPr/>
            </p:nvSpPr>
            <p:spPr bwMode="auto">
              <a:xfrm>
                <a:off x="29" y="0"/>
                <a:ext cx="312" cy="36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 b="1">
                    <a:latin typeface="Times New Roman" pitchFamily="18" charset="0"/>
                  </a:rPr>
                  <a:t>A</a:t>
                </a:r>
              </a:p>
            </p:txBody>
          </p:sp>
        </p:grpSp>
        <p:grpSp>
          <p:nvGrpSpPr>
            <p:cNvPr id="14371" name="Group 22"/>
            <p:cNvGrpSpPr/>
            <p:nvPr/>
          </p:nvGrpSpPr>
          <p:grpSpPr bwMode="auto">
            <a:xfrm>
              <a:off x="0" y="181"/>
              <a:ext cx="1049" cy="538"/>
              <a:chOff x="0" y="0"/>
              <a:chExt cx="1049" cy="538"/>
            </a:xfrm>
          </p:grpSpPr>
          <p:sp>
            <p:nvSpPr>
              <p:cNvPr id="14380" name="Line 7"/>
              <p:cNvSpPr>
                <a:spLocks noChangeShapeType="1"/>
              </p:cNvSpPr>
              <p:nvPr/>
            </p:nvSpPr>
            <p:spPr bwMode="auto">
              <a:xfrm>
                <a:off x="0" y="0"/>
                <a:ext cx="10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1" name="Line 8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5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82" name="Line 9"/>
              <p:cNvSpPr>
                <a:spLocks noChangeShapeType="1"/>
              </p:cNvSpPr>
              <p:nvPr/>
            </p:nvSpPr>
            <p:spPr bwMode="auto">
              <a:xfrm>
                <a:off x="1049" y="0"/>
                <a:ext cx="0" cy="5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4372" name="Group 26"/>
            <p:cNvGrpSpPr/>
            <p:nvPr/>
          </p:nvGrpSpPr>
          <p:grpSpPr bwMode="auto">
            <a:xfrm>
              <a:off x="363" y="0"/>
              <a:ext cx="341" cy="360"/>
              <a:chOff x="0" y="0"/>
              <a:chExt cx="341" cy="360"/>
            </a:xfrm>
          </p:grpSpPr>
          <p:sp>
            <p:nvSpPr>
              <p:cNvPr id="14378" name="Oval 19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4379" name="Text Box 191"/>
              <p:cNvSpPr txBox="1">
                <a:spLocks noChangeArrowheads="1"/>
              </p:cNvSpPr>
              <p:nvPr/>
            </p:nvSpPr>
            <p:spPr bwMode="auto">
              <a:xfrm>
                <a:off x="28" y="0"/>
                <a:ext cx="312" cy="36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 b="1">
                    <a:latin typeface="Times New Roman" pitchFamily="18" charset="0"/>
                  </a:rPr>
                  <a:t>V</a:t>
                </a:r>
              </a:p>
            </p:txBody>
          </p:sp>
        </p:grpSp>
        <p:sp>
          <p:nvSpPr>
            <p:cNvPr id="14373" name="Text Box 4"/>
            <p:cNvSpPr txBox="1">
              <a:spLocks noChangeArrowheads="1"/>
            </p:cNvSpPr>
            <p:nvPr/>
          </p:nvSpPr>
          <p:spPr bwMode="auto">
            <a:xfrm>
              <a:off x="386" y="748"/>
              <a:ext cx="369" cy="3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</a:rPr>
                <a:t>1</a:t>
              </a:r>
              <a:endParaRPr lang="en-US" altLang="zh-CN" sz="2400" b="1">
                <a:latin typeface="Times New Roman" pitchFamily="18" charset="0"/>
              </a:endParaRPr>
            </a:p>
          </p:txBody>
        </p:sp>
        <p:sp>
          <p:nvSpPr>
            <p:cNvPr id="14374" name="Text Box 4"/>
            <p:cNvSpPr txBox="1">
              <a:spLocks noChangeArrowheads="1"/>
            </p:cNvSpPr>
            <p:nvPr/>
          </p:nvSpPr>
          <p:spPr bwMode="auto">
            <a:xfrm>
              <a:off x="1270" y="748"/>
              <a:ext cx="369" cy="3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</a:rPr>
                <a:t>2</a:t>
              </a:r>
              <a:endParaRPr lang="en-US" altLang="zh-CN" sz="2400" b="1">
                <a:latin typeface="Times New Roman" pitchFamily="18" charset="0"/>
              </a:endParaRPr>
            </a:p>
          </p:txBody>
        </p:sp>
        <p:sp>
          <p:nvSpPr>
            <p:cNvPr id="14375" name="Line 31"/>
            <p:cNvSpPr>
              <a:spLocks noChangeShapeType="1"/>
            </p:cNvSpPr>
            <p:nvPr/>
          </p:nvSpPr>
          <p:spPr bwMode="auto">
            <a:xfrm>
              <a:off x="1792" y="431"/>
              <a:ext cx="0" cy="3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6" name="Rectangle 32"/>
            <p:cNvSpPr>
              <a:spLocks noChangeArrowheads="1"/>
            </p:cNvSpPr>
            <p:nvPr/>
          </p:nvSpPr>
          <p:spPr bwMode="auto">
            <a:xfrm>
              <a:off x="1202" y="1227"/>
              <a:ext cx="242" cy="3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14377" name="Rectangle 33"/>
            <p:cNvSpPr>
              <a:spLocks noChangeArrowheads="1"/>
            </p:cNvSpPr>
            <p:nvPr/>
          </p:nvSpPr>
          <p:spPr bwMode="auto">
            <a:xfrm>
              <a:off x="1293" y="239"/>
              <a:ext cx="254" cy="3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latin typeface="Times New Roman" pitchFamily="18" charset="0"/>
                </a:rPr>
                <a:t>P</a:t>
              </a:r>
            </a:p>
          </p:txBody>
        </p:sp>
      </p:grp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431800" y="4400550"/>
            <a:ext cx="4284663" cy="6715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解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：（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）滑片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在最左端</a:t>
            </a:r>
            <a:endParaRPr lang="zh-CN" altLang="en-US" sz="2800" b="1">
              <a:solidFill>
                <a:srgbClr val="FF0000"/>
              </a:solidFill>
              <a:latin typeface="Times New Roman" pitchFamily="18" charset="0"/>
            </a:endParaRPr>
          </a:p>
          <a:p>
            <a:pPr eaLnBrk="0" hangingPunct="0">
              <a:buFont typeface="Arial" charset="0"/>
              <a:buNone/>
            </a:pPr>
            <a:r>
              <a:rPr lang="zh-CN" altLang="en-US" sz="1000">
                <a:latin typeface="Times New Roman" pitchFamily="18" charset="0"/>
                <a:cs typeface="Times New Roman" pitchFamily="18" charset="0"/>
              </a:rPr>
              <a:t>	</a:t>
            </a:r>
            <a:endParaRPr lang="zh-CN" altLang="en-US">
              <a:latin typeface="Times New Roman" pitchFamily="18" charset="0"/>
            </a:endParaRPr>
          </a:p>
        </p:txBody>
      </p:sp>
      <p:grpSp>
        <p:nvGrpSpPr>
          <p:cNvPr id="9" name="Group 36"/>
          <p:cNvGrpSpPr/>
          <p:nvPr/>
        </p:nvGrpSpPr>
        <p:grpSpPr bwMode="auto">
          <a:xfrm>
            <a:off x="5795963" y="4437063"/>
            <a:ext cx="2447925" cy="1176337"/>
            <a:chOff x="0" y="0"/>
            <a:chExt cx="1542" cy="741"/>
          </a:xfrm>
        </p:grpSpPr>
        <p:sp>
          <p:nvSpPr>
            <p:cNvPr id="14355" name="Line 37"/>
            <p:cNvSpPr>
              <a:spLocks noChangeShapeType="1"/>
            </p:cNvSpPr>
            <p:nvPr/>
          </p:nvSpPr>
          <p:spPr bwMode="auto">
            <a:xfrm>
              <a:off x="0" y="362"/>
              <a:ext cx="15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6" name="Line 38"/>
            <p:cNvSpPr>
              <a:spLocks noChangeShapeType="1"/>
            </p:cNvSpPr>
            <p:nvPr/>
          </p:nvSpPr>
          <p:spPr bwMode="auto">
            <a:xfrm>
              <a:off x="91" y="368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7" name="Line 39"/>
            <p:cNvSpPr>
              <a:spLocks noChangeShapeType="1"/>
            </p:cNvSpPr>
            <p:nvPr/>
          </p:nvSpPr>
          <p:spPr bwMode="auto">
            <a:xfrm>
              <a:off x="1452" y="368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8" name="Line 40"/>
            <p:cNvSpPr>
              <a:spLocks noChangeShapeType="1"/>
            </p:cNvSpPr>
            <p:nvPr/>
          </p:nvSpPr>
          <p:spPr bwMode="auto">
            <a:xfrm flipH="1">
              <a:off x="91" y="595"/>
              <a:ext cx="4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9" name="Line 41"/>
            <p:cNvSpPr>
              <a:spLocks noChangeShapeType="1"/>
            </p:cNvSpPr>
            <p:nvPr/>
          </p:nvSpPr>
          <p:spPr bwMode="auto">
            <a:xfrm>
              <a:off x="1089" y="595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0" name="Text Box 42"/>
            <p:cNvSpPr txBox="1">
              <a:spLocks noChangeArrowheads="1"/>
            </p:cNvSpPr>
            <p:nvPr/>
          </p:nvSpPr>
          <p:spPr bwMode="auto">
            <a:xfrm>
              <a:off x="453" y="453"/>
              <a:ext cx="72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U</a:t>
              </a:r>
              <a:r>
                <a:rPr lang="en-US" altLang="zh-CN" sz="2400" b="1">
                  <a:latin typeface="Times New Roman" pitchFamily="18" charset="0"/>
                </a:rPr>
                <a:t>=6 V</a:t>
              </a:r>
            </a:p>
          </p:txBody>
        </p:sp>
        <p:sp>
          <p:nvSpPr>
            <p:cNvPr id="14361" name="Text Box 43"/>
            <p:cNvSpPr txBox="1">
              <a:spLocks noChangeArrowheads="1"/>
            </p:cNvSpPr>
            <p:nvPr/>
          </p:nvSpPr>
          <p:spPr bwMode="auto">
            <a:xfrm>
              <a:off x="453" y="0"/>
              <a:ext cx="90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</a:rPr>
                <a:t>1</a:t>
              </a:r>
              <a:r>
                <a:rPr lang="en-US" altLang="zh-CN" sz="2400" b="1" i="1">
                  <a:latin typeface="Times New Roman" pitchFamily="18" charset="0"/>
                </a:rPr>
                <a:t>=</a:t>
              </a:r>
              <a:r>
                <a:rPr lang="en-US" altLang="zh-CN" sz="2400" b="1">
                  <a:latin typeface="Times New Roman" pitchFamily="18" charset="0"/>
                </a:rPr>
                <a:t>20 </a:t>
              </a:r>
              <a:r>
                <a:rPr lang="el-GR" altLang="en-US" sz="2400" b="1">
                  <a:latin typeface="Times New Roman" pitchFamily="18" charset="0"/>
                  <a:cs typeface="Times New Roman" pitchFamily="18" charset="0"/>
                </a:rPr>
                <a:t>Ω</a:t>
              </a:r>
              <a:endParaRPr lang="el-GR" alt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62" name="Text Box 44"/>
            <p:cNvSpPr txBox="1">
              <a:spLocks noChangeArrowheads="1"/>
            </p:cNvSpPr>
            <p:nvPr/>
          </p:nvSpPr>
          <p:spPr bwMode="auto">
            <a:xfrm>
              <a:off x="136" y="11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I</a:t>
              </a:r>
              <a:endParaRPr lang="en-US" altLang="zh-CN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63" name="Rectangle 45"/>
            <p:cNvSpPr>
              <a:spLocks noChangeArrowheads="1"/>
            </p:cNvSpPr>
            <p:nvPr/>
          </p:nvSpPr>
          <p:spPr bwMode="auto">
            <a:xfrm>
              <a:off x="499" y="294"/>
              <a:ext cx="408" cy="1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4364" name="Line 46"/>
            <p:cNvSpPr>
              <a:spLocks noChangeShapeType="1"/>
            </p:cNvSpPr>
            <p:nvPr/>
          </p:nvSpPr>
          <p:spPr bwMode="auto">
            <a:xfrm>
              <a:off x="204" y="362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49"/>
          <p:cNvGrpSpPr/>
          <p:nvPr/>
        </p:nvGrpSpPr>
        <p:grpSpPr bwMode="auto">
          <a:xfrm>
            <a:off x="1296988" y="5589588"/>
            <a:ext cx="4643437" cy="946150"/>
            <a:chOff x="2132" y="3702"/>
            <a:chExt cx="2925" cy="596"/>
          </a:xfrm>
        </p:grpSpPr>
        <p:sp>
          <p:nvSpPr>
            <p:cNvPr id="14350" name="Rectangle 50"/>
            <p:cNvSpPr>
              <a:spLocks noChangeArrowheads="1"/>
            </p:cNvSpPr>
            <p:nvPr/>
          </p:nvSpPr>
          <p:spPr bwMode="auto">
            <a:xfrm>
              <a:off x="2132" y="3838"/>
              <a:ext cx="2925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I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</a:rPr>
                <a:t>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</a:rPr>
                <a:t>　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 0.3 A</a:t>
              </a:r>
            </a:p>
          </p:txBody>
        </p:sp>
        <p:sp>
          <p:nvSpPr>
            <p:cNvPr id="14351" name="Rectangle 51"/>
            <p:cNvSpPr>
              <a:spLocks noChangeArrowheads="1"/>
            </p:cNvSpPr>
            <p:nvPr/>
          </p:nvSpPr>
          <p:spPr bwMode="auto">
            <a:xfrm>
              <a:off x="2517" y="3702"/>
              <a:ext cx="278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U</a:t>
              </a:r>
            </a:p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14352" name="Line 52"/>
            <p:cNvSpPr>
              <a:spLocks noChangeShapeType="1"/>
            </p:cNvSpPr>
            <p:nvPr/>
          </p:nvSpPr>
          <p:spPr bwMode="auto">
            <a:xfrm>
              <a:off x="2517" y="3997"/>
              <a:ext cx="27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3" name="Rectangle 53"/>
            <p:cNvSpPr>
              <a:spLocks noChangeArrowheads="1"/>
            </p:cNvSpPr>
            <p:nvPr/>
          </p:nvSpPr>
          <p:spPr bwMode="auto">
            <a:xfrm>
              <a:off x="3028" y="3702"/>
              <a:ext cx="677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algn="ctr">
                <a:buFont typeface="Arial" charset="0"/>
                <a:buNone/>
              </a:pP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6 V</a:t>
              </a:r>
            </a:p>
            <a:p>
              <a:pPr algn="ctr">
                <a:buFont typeface="Arial" charset="0"/>
                <a:buNone/>
              </a:pP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 20 Ω</a:t>
              </a:r>
            </a:p>
          </p:txBody>
        </p:sp>
        <p:sp>
          <p:nvSpPr>
            <p:cNvPr id="14354" name="Line 54"/>
            <p:cNvSpPr>
              <a:spLocks noChangeShapeType="1"/>
            </p:cNvSpPr>
            <p:nvPr/>
          </p:nvSpPr>
          <p:spPr bwMode="auto">
            <a:xfrm>
              <a:off x="3056" y="3997"/>
              <a:ext cx="57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2823" name="Rectangle 55"/>
          <p:cNvSpPr>
            <a:spLocks noChangeArrowheads="1"/>
          </p:cNvSpPr>
          <p:nvPr/>
        </p:nvSpPr>
        <p:spPr bwMode="auto">
          <a:xfrm>
            <a:off x="1331913" y="5013325"/>
            <a:ext cx="2251075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2800" b="1" i="1">
                <a:solidFill>
                  <a:srgbClr val="CC0000"/>
                </a:solidFill>
                <a:latin typeface="Times New Roman" pitchFamily="18" charset="0"/>
              </a:rPr>
              <a:t>U</a:t>
            </a:r>
            <a:r>
              <a:rPr lang="en-US" altLang="zh-CN" sz="2800" b="1" baseline="-25000">
                <a:solidFill>
                  <a:srgbClr val="CC0000"/>
                </a:solidFill>
                <a:latin typeface="Times New Roman" pitchFamily="18" charset="0"/>
              </a:rPr>
              <a:t>1 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</a:rPr>
              <a:t>= </a:t>
            </a:r>
            <a:r>
              <a:rPr lang="en-US" altLang="zh-CN" sz="2800" b="1" i="1">
                <a:solidFill>
                  <a:srgbClr val="CC0000"/>
                </a:solidFill>
                <a:latin typeface="Times New Roman" pitchFamily="18" charset="0"/>
              </a:rPr>
              <a:t>U 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</a:rPr>
              <a:t>= 6 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3" grpId="0"/>
      <p:bldP spid="328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4508500"/>
            <a:ext cx="47561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2800" b="1">
                <a:latin typeface="Times New Roman" pitchFamily="18" charset="0"/>
                <a:cs typeface="Times New Roman" pitchFamily="18" charset="0"/>
              </a:rPr>
              <a:t>　　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）滑片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在最右端</a:t>
            </a:r>
            <a:r>
              <a:rPr lang="zh-CN" altLang="en-US" sz="2800" b="1">
                <a:latin typeface="Times New Roman" pitchFamily="18" charset="0"/>
                <a:cs typeface="Times New Roman" pitchFamily="18" charset="0"/>
              </a:rPr>
              <a:t>	</a:t>
            </a:r>
            <a:endParaRPr lang="zh-CN" altLang="en-US" sz="2800" b="1">
              <a:latin typeface="Times New Roman" pitchFamily="18" charset="0"/>
            </a:endParaRPr>
          </a:p>
        </p:txBody>
      </p:sp>
      <p:grpSp>
        <p:nvGrpSpPr>
          <p:cNvPr id="15363" name="Group 7"/>
          <p:cNvGrpSpPr/>
          <p:nvPr/>
        </p:nvGrpSpPr>
        <p:grpSpPr bwMode="auto">
          <a:xfrm>
            <a:off x="5256213" y="4833938"/>
            <a:ext cx="3419475" cy="1511300"/>
            <a:chOff x="0" y="0"/>
            <a:chExt cx="2154" cy="952"/>
          </a:xfrm>
        </p:grpSpPr>
        <p:sp>
          <p:nvSpPr>
            <p:cNvPr id="15415" name="Line 8"/>
            <p:cNvSpPr>
              <a:spLocks noChangeShapeType="1"/>
            </p:cNvSpPr>
            <p:nvPr/>
          </p:nvSpPr>
          <p:spPr bwMode="auto">
            <a:xfrm>
              <a:off x="0" y="363"/>
              <a:ext cx="21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16" name="Line 9"/>
            <p:cNvSpPr>
              <a:spLocks noChangeShapeType="1"/>
            </p:cNvSpPr>
            <p:nvPr/>
          </p:nvSpPr>
          <p:spPr bwMode="auto">
            <a:xfrm>
              <a:off x="91" y="363"/>
              <a:ext cx="0" cy="4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17" name="Line 10"/>
            <p:cNvSpPr>
              <a:spLocks noChangeShapeType="1"/>
            </p:cNvSpPr>
            <p:nvPr/>
          </p:nvSpPr>
          <p:spPr bwMode="auto">
            <a:xfrm>
              <a:off x="2041" y="363"/>
              <a:ext cx="0" cy="4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18" name="Line 11"/>
            <p:cNvSpPr>
              <a:spLocks noChangeShapeType="1"/>
            </p:cNvSpPr>
            <p:nvPr/>
          </p:nvSpPr>
          <p:spPr bwMode="auto">
            <a:xfrm flipH="1">
              <a:off x="113" y="794"/>
              <a:ext cx="5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19" name="Line 12"/>
            <p:cNvSpPr>
              <a:spLocks noChangeShapeType="1"/>
            </p:cNvSpPr>
            <p:nvPr/>
          </p:nvSpPr>
          <p:spPr bwMode="auto">
            <a:xfrm>
              <a:off x="1474" y="770"/>
              <a:ext cx="4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20" name="Text Box 13"/>
            <p:cNvSpPr txBox="1">
              <a:spLocks noChangeArrowheads="1"/>
            </p:cNvSpPr>
            <p:nvPr/>
          </p:nvSpPr>
          <p:spPr bwMode="auto">
            <a:xfrm>
              <a:off x="726" y="664"/>
              <a:ext cx="72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U</a:t>
              </a:r>
              <a:r>
                <a:rPr lang="en-US" altLang="zh-CN" sz="2400" b="1">
                  <a:latin typeface="Times New Roman" pitchFamily="18" charset="0"/>
                </a:rPr>
                <a:t>=6 V</a:t>
              </a:r>
            </a:p>
          </p:txBody>
        </p:sp>
        <p:sp>
          <p:nvSpPr>
            <p:cNvPr id="15421" name="Text Box 14"/>
            <p:cNvSpPr txBox="1">
              <a:spLocks noChangeArrowheads="1"/>
            </p:cNvSpPr>
            <p:nvPr/>
          </p:nvSpPr>
          <p:spPr bwMode="auto">
            <a:xfrm>
              <a:off x="362" y="0"/>
              <a:ext cx="817" cy="2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8000" tIns="10800" rIns="18000" bIns="1080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</a:rPr>
                <a:t>1</a:t>
              </a:r>
              <a:r>
                <a:rPr lang="en-US" altLang="zh-CN" sz="2400" b="1" i="1">
                  <a:latin typeface="Times New Roman" pitchFamily="18" charset="0"/>
                </a:rPr>
                <a:t>=</a:t>
              </a:r>
              <a:r>
                <a:rPr lang="en-US" altLang="zh-CN" sz="2400" b="1">
                  <a:latin typeface="Times New Roman" pitchFamily="18" charset="0"/>
                </a:rPr>
                <a:t>20 </a:t>
              </a:r>
              <a:r>
                <a:rPr lang="el-GR" altLang="en-US" sz="2400" b="1">
                  <a:latin typeface="Times New Roman" pitchFamily="18" charset="0"/>
                  <a:cs typeface="Times New Roman" pitchFamily="18" charset="0"/>
                </a:rPr>
                <a:t>Ω</a:t>
              </a:r>
              <a:endParaRPr lang="el-GR" alt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22" name="Text Box 15"/>
            <p:cNvSpPr txBox="1">
              <a:spLocks noChangeArrowheads="1"/>
            </p:cNvSpPr>
            <p:nvPr/>
          </p:nvSpPr>
          <p:spPr bwMode="auto">
            <a:xfrm>
              <a:off x="136" y="113"/>
              <a:ext cx="272" cy="2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10800" rIns="0" bIns="1080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I'</a:t>
              </a:r>
              <a:endParaRPr lang="en-US" altLang="zh-CN" b="1" i="1">
                <a:latin typeface="Times New Roman" pitchFamily="18" charset="0"/>
              </a:endParaRPr>
            </a:p>
          </p:txBody>
        </p:sp>
        <p:sp>
          <p:nvSpPr>
            <p:cNvPr id="15423" name="Rectangle 16"/>
            <p:cNvSpPr>
              <a:spLocks noChangeArrowheads="1"/>
            </p:cNvSpPr>
            <p:nvPr/>
          </p:nvSpPr>
          <p:spPr bwMode="auto">
            <a:xfrm>
              <a:off x="499" y="294"/>
              <a:ext cx="408" cy="1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5424" name="Line 17"/>
            <p:cNvSpPr>
              <a:spLocks noChangeShapeType="1"/>
            </p:cNvSpPr>
            <p:nvPr/>
          </p:nvSpPr>
          <p:spPr bwMode="auto">
            <a:xfrm>
              <a:off x="204" y="362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25" name="Rectangle 18"/>
            <p:cNvSpPr>
              <a:spLocks noChangeArrowheads="1"/>
            </p:cNvSpPr>
            <p:nvPr/>
          </p:nvSpPr>
          <p:spPr bwMode="auto">
            <a:xfrm>
              <a:off x="1384" y="295"/>
              <a:ext cx="408" cy="1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5426" name="Text Box 19"/>
            <p:cNvSpPr txBox="1">
              <a:spLocks noChangeArrowheads="1"/>
            </p:cNvSpPr>
            <p:nvPr/>
          </p:nvSpPr>
          <p:spPr bwMode="auto">
            <a:xfrm>
              <a:off x="1247" y="23"/>
              <a:ext cx="817" cy="24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8000" tIns="10800" rIns="18000" bIns="1080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</a:rPr>
                <a:t>2</a:t>
              </a:r>
              <a:r>
                <a:rPr lang="en-US" altLang="zh-CN" sz="2400" b="1" i="1">
                  <a:latin typeface="Times New Roman" pitchFamily="18" charset="0"/>
                </a:rPr>
                <a:t>=</a:t>
              </a:r>
              <a:r>
                <a:rPr lang="en-US" altLang="zh-CN" sz="2400" b="1">
                  <a:latin typeface="Times New Roman" pitchFamily="18" charset="0"/>
                </a:rPr>
                <a:t>80 </a:t>
              </a:r>
              <a:r>
                <a:rPr lang="el-GR" altLang="en-US" sz="2400" b="1">
                  <a:latin typeface="Times New Roman" pitchFamily="18" charset="0"/>
                  <a:cs typeface="Times New Roman" pitchFamily="18" charset="0"/>
                </a:rPr>
                <a:t>Ω</a:t>
              </a:r>
              <a:endParaRPr lang="el-GR" alt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27" name="Line 20"/>
            <p:cNvSpPr>
              <a:spLocks noChangeShapeType="1"/>
            </p:cNvSpPr>
            <p:nvPr/>
          </p:nvSpPr>
          <p:spPr bwMode="auto">
            <a:xfrm flipH="1">
              <a:off x="91" y="567"/>
              <a:ext cx="10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28" name="Line 21"/>
            <p:cNvSpPr>
              <a:spLocks noChangeShapeType="1"/>
            </p:cNvSpPr>
            <p:nvPr/>
          </p:nvSpPr>
          <p:spPr bwMode="auto">
            <a:xfrm>
              <a:off x="1179" y="363"/>
              <a:ext cx="0" cy="3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29" name="Text Box 22"/>
            <p:cNvSpPr txBox="1">
              <a:spLocks noChangeArrowheads="1"/>
            </p:cNvSpPr>
            <p:nvPr/>
          </p:nvSpPr>
          <p:spPr bwMode="auto">
            <a:xfrm>
              <a:off x="272" y="453"/>
              <a:ext cx="749" cy="23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U</a:t>
              </a:r>
              <a:r>
                <a:rPr lang="en-US" altLang="zh-CN" sz="2400" b="1" baseline="-25000">
                  <a:latin typeface="Times New Roman" pitchFamily="18" charset="0"/>
                </a:rPr>
                <a:t>1</a:t>
              </a:r>
              <a:r>
                <a:rPr lang="en-US" altLang="zh-CN" sz="2400" b="1">
                  <a:latin typeface="Times New Roman" pitchFamily="18" charset="0"/>
                </a:rPr>
                <a:t>=1.2 V</a:t>
              </a:r>
            </a:p>
          </p:txBody>
        </p:sp>
      </p:grpSp>
      <p:grpSp>
        <p:nvGrpSpPr>
          <p:cNvPr id="3" name="Group 40"/>
          <p:cNvGrpSpPr/>
          <p:nvPr/>
        </p:nvGrpSpPr>
        <p:grpSpPr bwMode="auto">
          <a:xfrm>
            <a:off x="719138" y="4976813"/>
            <a:ext cx="4643437" cy="946150"/>
            <a:chOff x="3061" y="1933"/>
            <a:chExt cx="2925" cy="596"/>
          </a:xfrm>
        </p:grpSpPr>
        <p:sp>
          <p:nvSpPr>
            <p:cNvPr id="15410" name="Rectangle 27"/>
            <p:cNvSpPr>
              <a:spLocks noChangeArrowheads="1"/>
            </p:cNvSpPr>
            <p:nvPr/>
          </p:nvSpPr>
          <p:spPr bwMode="auto">
            <a:xfrm>
              <a:off x="3061" y="2076"/>
              <a:ext cx="2925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I' 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</a:rPr>
                <a:t>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</a:rPr>
                <a:t>　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 0.06 A</a:t>
              </a:r>
            </a:p>
          </p:txBody>
        </p:sp>
        <p:sp>
          <p:nvSpPr>
            <p:cNvPr id="15411" name="Rectangle 28"/>
            <p:cNvSpPr>
              <a:spLocks noChangeArrowheads="1"/>
            </p:cNvSpPr>
            <p:nvPr/>
          </p:nvSpPr>
          <p:spPr bwMode="auto">
            <a:xfrm>
              <a:off x="3446" y="1933"/>
              <a:ext cx="354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U</a:t>
              </a:r>
              <a:r>
                <a:rPr lang="en-US" altLang="zh-CN" sz="2800" b="1" baseline="-25000">
                  <a:solidFill>
                    <a:srgbClr val="CC0000"/>
                  </a:solidFill>
                  <a:latin typeface="Times New Roman" pitchFamily="18" charset="0"/>
                </a:rPr>
                <a:t>1</a:t>
              </a:r>
            </a:p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  <a:r>
                <a:rPr lang="en-US" altLang="zh-CN" sz="2800" b="1" baseline="-25000">
                  <a:solidFill>
                    <a:srgbClr val="CC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5412" name="Line 29"/>
            <p:cNvSpPr>
              <a:spLocks noChangeShapeType="1"/>
            </p:cNvSpPr>
            <p:nvPr/>
          </p:nvSpPr>
          <p:spPr bwMode="auto">
            <a:xfrm>
              <a:off x="3492" y="2249"/>
              <a:ext cx="27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13" name="Rectangle 30"/>
            <p:cNvSpPr>
              <a:spLocks noChangeArrowheads="1"/>
            </p:cNvSpPr>
            <p:nvPr/>
          </p:nvSpPr>
          <p:spPr bwMode="auto">
            <a:xfrm>
              <a:off x="4119" y="1933"/>
              <a:ext cx="621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algn="ctr">
                <a:buFont typeface="Arial" charset="0"/>
                <a:buNone/>
              </a:pP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1.2 V</a:t>
              </a:r>
            </a:p>
            <a:p>
              <a:pPr algn="ctr">
                <a:buFont typeface="Arial" charset="0"/>
                <a:buNone/>
              </a:pP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20 Ω</a:t>
              </a:r>
            </a:p>
          </p:txBody>
        </p:sp>
        <p:sp>
          <p:nvSpPr>
            <p:cNvPr id="15414" name="Line 31"/>
            <p:cNvSpPr>
              <a:spLocks noChangeShapeType="1"/>
            </p:cNvSpPr>
            <p:nvPr/>
          </p:nvSpPr>
          <p:spPr bwMode="auto">
            <a:xfrm>
              <a:off x="4100" y="2242"/>
              <a:ext cx="57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" name="Group 39"/>
          <p:cNvGrpSpPr/>
          <p:nvPr/>
        </p:nvGrpSpPr>
        <p:grpSpPr bwMode="auto">
          <a:xfrm>
            <a:off x="792163" y="5911850"/>
            <a:ext cx="4643437" cy="946150"/>
            <a:chOff x="3062" y="2591"/>
            <a:chExt cx="2925" cy="596"/>
          </a:xfrm>
        </p:grpSpPr>
        <p:sp>
          <p:nvSpPr>
            <p:cNvPr id="15405" name="Rectangle 34"/>
            <p:cNvSpPr>
              <a:spLocks noChangeArrowheads="1"/>
            </p:cNvSpPr>
            <p:nvPr/>
          </p:nvSpPr>
          <p:spPr bwMode="auto">
            <a:xfrm>
              <a:off x="3062" y="2727"/>
              <a:ext cx="2925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</a:rPr>
                <a:t>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</a:rPr>
                <a:t>　　　 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= 100 Ω</a:t>
              </a:r>
            </a:p>
          </p:txBody>
        </p:sp>
        <p:sp>
          <p:nvSpPr>
            <p:cNvPr id="15406" name="Rectangle 35"/>
            <p:cNvSpPr>
              <a:spLocks noChangeArrowheads="1"/>
            </p:cNvSpPr>
            <p:nvPr/>
          </p:nvSpPr>
          <p:spPr bwMode="auto">
            <a:xfrm>
              <a:off x="3446" y="2591"/>
              <a:ext cx="278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U</a:t>
              </a:r>
            </a:p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I'</a:t>
              </a:r>
            </a:p>
          </p:txBody>
        </p:sp>
        <p:sp>
          <p:nvSpPr>
            <p:cNvPr id="15407" name="Line 36"/>
            <p:cNvSpPr>
              <a:spLocks noChangeShapeType="1"/>
            </p:cNvSpPr>
            <p:nvPr/>
          </p:nvSpPr>
          <p:spPr bwMode="auto">
            <a:xfrm>
              <a:off x="3446" y="2886"/>
              <a:ext cx="27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08" name="Rectangle 37"/>
            <p:cNvSpPr>
              <a:spLocks noChangeArrowheads="1"/>
            </p:cNvSpPr>
            <p:nvPr/>
          </p:nvSpPr>
          <p:spPr bwMode="auto">
            <a:xfrm>
              <a:off x="3991" y="2591"/>
              <a:ext cx="726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algn="ctr">
                <a:buFont typeface="Arial" charset="0"/>
                <a:buNone/>
              </a:pP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6 V</a:t>
              </a:r>
            </a:p>
            <a:p>
              <a:pPr algn="ctr">
                <a:buFont typeface="Arial" charset="0"/>
                <a:buNone/>
              </a:pP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0.06 A</a:t>
              </a:r>
            </a:p>
          </p:txBody>
        </p:sp>
        <p:sp>
          <p:nvSpPr>
            <p:cNvPr id="15409" name="Line 38"/>
            <p:cNvSpPr>
              <a:spLocks noChangeShapeType="1"/>
            </p:cNvSpPr>
            <p:nvPr/>
          </p:nvSpPr>
          <p:spPr bwMode="auto">
            <a:xfrm>
              <a:off x="4044" y="2886"/>
              <a:ext cx="560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250825" y="657225"/>
            <a:ext cx="8496300" cy="37528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en-US" altLang="zh-CN" sz="2800" b="1" dirty="0">
                <a:latin typeface="Times New Roman" pitchFamily="18" charset="0"/>
              </a:rPr>
              <a:t>  </a:t>
            </a:r>
            <a:r>
              <a:rPr lang="zh-CN" altLang="en-US" sz="2800" b="1" dirty="0">
                <a:latin typeface="Times New Roman" pitchFamily="18" charset="0"/>
              </a:rPr>
              <a:t>如图所示，</a:t>
            </a:r>
            <a:r>
              <a:rPr lang="en-US" altLang="zh-CN" sz="2800" b="1" i="1" dirty="0">
                <a:latin typeface="Times New Roman" pitchFamily="18" charset="0"/>
              </a:rPr>
              <a:t>R</a:t>
            </a:r>
            <a:r>
              <a:rPr lang="en-US" altLang="zh-CN" sz="2800" b="1" baseline="-25000" dirty="0">
                <a:latin typeface="Times New Roman" pitchFamily="18" charset="0"/>
              </a:rPr>
              <a:t>1</a:t>
            </a:r>
            <a:r>
              <a:rPr lang="en-US" altLang="zh-CN" sz="2800" b="1" dirty="0">
                <a:latin typeface="Times New Roman" pitchFamily="18" charset="0"/>
              </a:rPr>
              <a:t> =20 Ω</a:t>
            </a:r>
            <a:r>
              <a:rPr lang="zh-CN" altLang="en-US" sz="2800" b="1" dirty="0">
                <a:latin typeface="Times New Roman" pitchFamily="18" charset="0"/>
              </a:rPr>
              <a:t>，滑动变阻器</a:t>
            </a:r>
            <a:r>
              <a:rPr lang="en-US" altLang="zh-CN" sz="2800" b="1" i="1" dirty="0">
                <a:latin typeface="Times New Roman" pitchFamily="18" charset="0"/>
              </a:rPr>
              <a:t>R</a:t>
            </a:r>
            <a:r>
              <a:rPr lang="en-US" altLang="zh-CN" sz="2800" b="1" baseline="-25000" dirty="0">
                <a:latin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</a:rPr>
              <a:t>最大阻值为</a:t>
            </a:r>
            <a:r>
              <a:rPr lang="en-US" altLang="zh-CN" sz="2800" b="1" dirty="0">
                <a:latin typeface="Times New Roman" pitchFamily="18" charset="0"/>
              </a:rPr>
              <a:t>80 Ω</a:t>
            </a:r>
            <a:r>
              <a:rPr lang="zh-CN" altLang="en-US" sz="2800" b="1" dirty="0">
                <a:latin typeface="Times New Roman" pitchFamily="18" charset="0"/>
              </a:rPr>
              <a:t>，电路接在电压为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en-US" altLang="zh-CN" sz="2800" b="1" dirty="0">
                <a:latin typeface="Times New Roman" pitchFamily="18" charset="0"/>
              </a:rPr>
              <a:t>6 V</a:t>
            </a:r>
            <a:r>
              <a:rPr lang="zh-CN" altLang="en-US" sz="2800" b="1" dirty="0">
                <a:latin typeface="Times New Roman" pitchFamily="18" charset="0"/>
              </a:rPr>
              <a:t>电路中，当滑片</a:t>
            </a:r>
            <a:r>
              <a:rPr lang="en-US" altLang="zh-CN" sz="2800" b="1" dirty="0">
                <a:latin typeface="Times New Roman" pitchFamily="18" charset="0"/>
              </a:rPr>
              <a:t>P</a:t>
            </a:r>
            <a:r>
              <a:rPr lang="zh-CN" altLang="en-US" sz="2800" b="1" dirty="0">
                <a:latin typeface="Times New Roman" pitchFamily="18" charset="0"/>
              </a:rPr>
              <a:t>由最左端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2800" b="1" dirty="0">
                <a:latin typeface="Times New Roman" pitchFamily="18" charset="0"/>
              </a:rPr>
              <a:t>滑到最右端时，电压表示数由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en-US" altLang="zh-CN" sz="2800" b="1" dirty="0">
                <a:latin typeface="Times New Roman" pitchFamily="18" charset="0"/>
              </a:rPr>
              <a:t>6 V</a:t>
            </a:r>
            <a:r>
              <a:rPr lang="zh-CN" altLang="en-US" sz="2800" b="1" dirty="0">
                <a:latin typeface="Times New Roman" pitchFamily="18" charset="0"/>
              </a:rPr>
              <a:t>变化为</a:t>
            </a:r>
            <a:r>
              <a:rPr lang="en-US" altLang="zh-CN" sz="2800" b="1" dirty="0">
                <a:latin typeface="Times New Roman" pitchFamily="18" charset="0"/>
              </a:rPr>
              <a:t>1.2 V</a:t>
            </a:r>
            <a:r>
              <a:rPr lang="zh-CN" altLang="en-US" sz="2800" b="1" dirty="0">
                <a:latin typeface="Times New Roman" pitchFamily="18" charset="0"/>
              </a:rPr>
              <a:t>，则电流表示数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2800" b="1" dirty="0">
                <a:latin typeface="Times New Roman" pitchFamily="18" charset="0"/>
              </a:rPr>
              <a:t>变化范围是多少？当滑片</a:t>
            </a:r>
            <a:r>
              <a:rPr lang="en-US" altLang="zh-CN" sz="2800" b="1" dirty="0">
                <a:latin typeface="Times New Roman" pitchFamily="18" charset="0"/>
              </a:rPr>
              <a:t>P</a:t>
            </a:r>
            <a:r>
              <a:rPr lang="zh-CN" altLang="en-US" sz="2800" b="1" dirty="0">
                <a:latin typeface="Times New Roman" pitchFamily="18" charset="0"/>
              </a:rPr>
              <a:t>在最</a:t>
            </a:r>
          </a:p>
          <a:p>
            <a:pPr eaLnBrk="0" hangingPunct="0">
              <a:lnSpc>
                <a:spcPct val="120000"/>
              </a:lnSpc>
              <a:buFont typeface="Arial" charset="0"/>
              <a:buNone/>
            </a:pPr>
            <a:r>
              <a:rPr lang="zh-CN" altLang="en-US" sz="2800" b="1" dirty="0">
                <a:latin typeface="Times New Roman" pitchFamily="18" charset="0"/>
              </a:rPr>
              <a:t>右端时串联电路的电阻多大？</a:t>
            </a:r>
            <a:endParaRPr lang="en-US" sz="2800" b="1" dirty="0">
              <a:latin typeface="Times New Roman" pitchFamily="18" charset="0"/>
            </a:endParaRPr>
          </a:p>
        </p:txBody>
      </p:sp>
      <p:grpSp>
        <p:nvGrpSpPr>
          <p:cNvPr id="15368" name="Group 48"/>
          <p:cNvGrpSpPr/>
          <p:nvPr/>
        </p:nvGrpSpPr>
        <p:grpSpPr bwMode="auto">
          <a:xfrm>
            <a:off x="5867400" y="1412875"/>
            <a:ext cx="2879725" cy="2484438"/>
            <a:chOff x="0" y="0"/>
            <a:chExt cx="1973" cy="1724"/>
          </a:xfrm>
        </p:grpSpPr>
        <p:sp>
          <p:nvSpPr>
            <p:cNvPr id="15369" name="Rectangle 49"/>
            <p:cNvSpPr>
              <a:spLocks noChangeArrowheads="1"/>
            </p:cNvSpPr>
            <p:nvPr/>
          </p:nvSpPr>
          <p:spPr bwMode="auto">
            <a:xfrm>
              <a:off x="0" y="726"/>
              <a:ext cx="1792" cy="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grpSp>
          <p:nvGrpSpPr>
            <p:cNvPr id="15370" name="Group 50"/>
            <p:cNvGrpSpPr/>
            <p:nvPr/>
          </p:nvGrpSpPr>
          <p:grpSpPr bwMode="auto">
            <a:xfrm>
              <a:off x="544" y="1384"/>
              <a:ext cx="85" cy="340"/>
              <a:chOff x="0" y="0"/>
              <a:chExt cx="85" cy="340"/>
            </a:xfrm>
          </p:grpSpPr>
          <p:sp>
            <p:nvSpPr>
              <p:cNvPr id="15396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5397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98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371" name="Group 54"/>
            <p:cNvGrpSpPr/>
            <p:nvPr/>
          </p:nvGrpSpPr>
          <p:grpSpPr bwMode="auto">
            <a:xfrm>
              <a:off x="1202" y="1429"/>
              <a:ext cx="283" cy="170"/>
              <a:chOff x="0" y="0"/>
              <a:chExt cx="256" cy="142"/>
            </a:xfrm>
          </p:grpSpPr>
          <p:sp>
            <p:nvSpPr>
              <p:cNvPr id="15393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5394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95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</p:grpSp>
        <p:sp>
          <p:nvSpPr>
            <p:cNvPr id="15372" name="Rectangle 178"/>
            <p:cNvSpPr>
              <a:spLocks noChangeArrowheads="1"/>
            </p:cNvSpPr>
            <p:nvPr/>
          </p:nvSpPr>
          <p:spPr bwMode="auto">
            <a:xfrm>
              <a:off x="346" y="659"/>
              <a:ext cx="425" cy="14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grpSp>
          <p:nvGrpSpPr>
            <p:cNvPr id="15373" name="Group 59"/>
            <p:cNvGrpSpPr/>
            <p:nvPr/>
          </p:nvGrpSpPr>
          <p:grpSpPr bwMode="auto">
            <a:xfrm>
              <a:off x="1247" y="431"/>
              <a:ext cx="726" cy="363"/>
              <a:chOff x="0" y="0"/>
              <a:chExt cx="726" cy="363"/>
            </a:xfrm>
          </p:grpSpPr>
          <p:sp>
            <p:nvSpPr>
              <p:cNvPr id="15389" name="Rectangle 18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26" cy="3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5390" name="Line 182"/>
              <p:cNvSpPr>
                <a:spLocks noChangeShapeType="1"/>
              </p:cNvSpPr>
              <p:nvPr/>
            </p:nvSpPr>
            <p:spPr bwMode="auto">
              <a:xfrm>
                <a:off x="227" y="0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91" name="Line 183"/>
              <p:cNvSpPr>
                <a:spLocks noChangeShapeType="1"/>
              </p:cNvSpPr>
              <p:nvPr/>
            </p:nvSpPr>
            <p:spPr bwMode="auto">
              <a:xfrm>
                <a:off x="227" y="0"/>
                <a:ext cx="0" cy="2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triangle" w="med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92" name="Rectangle 184"/>
              <p:cNvSpPr>
                <a:spLocks noChangeArrowheads="1"/>
              </p:cNvSpPr>
              <p:nvPr/>
            </p:nvSpPr>
            <p:spPr bwMode="auto">
              <a:xfrm>
                <a:off x="0" y="227"/>
                <a:ext cx="453" cy="136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</p:grpSp>
        <p:grpSp>
          <p:nvGrpSpPr>
            <p:cNvPr id="15374" name="Group 64"/>
            <p:cNvGrpSpPr/>
            <p:nvPr/>
          </p:nvGrpSpPr>
          <p:grpSpPr bwMode="auto">
            <a:xfrm>
              <a:off x="1610" y="1021"/>
              <a:ext cx="341" cy="361"/>
              <a:chOff x="0" y="0"/>
              <a:chExt cx="341" cy="361"/>
            </a:xfrm>
          </p:grpSpPr>
          <p:sp>
            <p:nvSpPr>
              <p:cNvPr id="15387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5388" name="Text Box 198"/>
              <p:cNvSpPr txBox="1">
                <a:spLocks noChangeArrowheads="1"/>
              </p:cNvSpPr>
              <p:nvPr/>
            </p:nvSpPr>
            <p:spPr bwMode="auto">
              <a:xfrm>
                <a:off x="29" y="0"/>
                <a:ext cx="312" cy="36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 b="1">
                    <a:latin typeface="Times New Roman" pitchFamily="18" charset="0"/>
                  </a:rPr>
                  <a:t>A</a:t>
                </a:r>
              </a:p>
            </p:txBody>
          </p:sp>
        </p:grpSp>
        <p:grpSp>
          <p:nvGrpSpPr>
            <p:cNvPr id="15375" name="Group 67"/>
            <p:cNvGrpSpPr/>
            <p:nvPr/>
          </p:nvGrpSpPr>
          <p:grpSpPr bwMode="auto">
            <a:xfrm>
              <a:off x="0" y="181"/>
              <a:ext cx="1049" cy="538"/>
              <a:chOff x="0" y="0"/>
              <a:chExt cx="1049" cy="538"/>
            </a:xfrm>
          </p:grpSpPr>
          <p:sp>
            <p:nvSpPr>
              <p:cNvPr id="15384" name="Line 7"/>
              <p:cNvSpPr>
                <a:spLocks noChangeShapeType="1"/>
              </p:cNvSpPr>
              <p:nvPr/>
            </p:nvSpPr>
            <p:spPr bwMode="auto">
              <a:xfrm>
                <a:off x="0" y="0"/>
                <a:ext cx="10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5" name="Line 8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5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386" name="Line 9"/>
              <p:cNvSpPr>
                <a:spLocks noChangeShapeType="1"/>
              </p:cNvSpPr>
              <p:nvPr/>
            </p:nvSpPr>
            <p:spPr bwMode="auto">
              <a:xfrm>
                <a:off x="1049" y="0"/>
                <a:ext cx="0" cy="5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376" name="Group 71"/>
            <p:cNvGrpSpPr/>
            <p:nvPr/>
          </p:nvGrpSpPr>
          <p:grpSpPr bwMode="auto">
            <a:xfrm>
              <a:off x="363" y="0"/>
              <a:ext cx="341" cy="360"/>
              <a:chOff x="0" y="0"/>
              <a:chExt cx="341" cy="360"/>
            </a:xfrm>
          </p:grpSpPr>
          <p:sp>
            <p:nvSpPr>
              <p:cNvPr id="15382" name="Oval 19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 charset="0"/>
                  <a:buNone/>
                </a:pPr>
                <a:endParaRPr lang="zh-CN" altLang="zh-CN">
                  <a:latin typeface="Times New Roman" pitchFamily="18" charset="0"/>
                </a:endParaRPr>
              </a:p>
            </p:txBody>
          </p:sp>
          <p:sp>
            <p:nvSpPr>
              <p:cNvPr id="15383" name="Text Box 191"/>
              <p:cNvSpPr txBox="1">
                <a:spLocks noChangeArrowheads="1"/>
              </p:cNvSpPr>
              <p:nvPr/>
            </p:nvSpPr>
            <p:spPr bwMode="auto">
              <a:xfrm>
                <a:off x="28" y="0"/>
                <a:ext cx="312" cy="36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 charset="0"/>
                  <a:buNone/>
                </a:pPr>
                <a:r>
                  <a:rPr lang="en-US" altLang="zh-CN" sz="2800" b="1">
                    <a:latin typeface="Times New Roman" pitchFamily="18" charset="0"/>
                  </a:rPr>
                  <a:t>V</a:t>
                </a:r>
              </a:p>
            </p:txBody>
          </p:sp>
        </p:grpSp>
        <p:sp>
          <p:nvSpPr>
            <p:cNvPr id="15377" name="Text Box 4"/>
            <p:cNvSpPr txBox="1">
              <a:spLocks noChangeArrowheads="1"/>
            </p:cNvSpPr>
            <p:nvPr/>
          </p:nvSpPr>
          <p:spPr bwMode="auto">
            <a:xfrm>
              <a:off x="386" y="748"/>
              <a:ext cx="369" cy="3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</a:rPr>
                <a:t>1</a:t>
              </a:r>
              <a:endParaRPr lang="en-US" altLang="zh-CN" sz="2400" b="1">
                <a:latin typeface="Times New Roman" pitchFamily="18" charset="0"/>
              </a:endParaRPr>
            </a:p>
          </p:txBody>
        </p:sp>
        <p:sp>
          <p:nvSpPr>
            <p:cNvPr id="15378" name="Text Box 4"/>
            <p:cNvSpPr txBox="1">
              <a:spLocks noChangeArrowheads="1"/>
            </p:cNvSpPr>
            <p:nvPr/>
          </p:nvSpPr>
          <p:spPr bwMode="auto">
            <a:xfrm>
              <a:off x="1270" y="748"/>
              <a:ext cx="369" cy="3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400" b="1" i="1">
                  <a:latin typeface="Times New Roman" pitchFamily="18" charset="0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</a:rPr>
                <a:t>2</a:t>
              </a:r>
              <a:endParaRPr lang="en-US" altLang="zh-CN" sz="2400" b="1">
                <a:latin typeface="Times New Roman" pitchFamily="18" charset="0"/>
              </a:endParaRPr>
            </a:p>
          </p:txBody>
        </p:sp>
        <p:sp>
          <p:nvSpPr>
            <p:cNvPr id="15379" name="Line 76"/>
            <p:cNvSpPr>
              <a:spLocks noChangeShapeType="1"/>
            </p:cNvSpPr>
            <p:nvPr/>
          </p:nvSpPr>
          <p:spPr bwMode="auto">
            <a:xfrm>
              <a:off x="1792" y="431"/>
              <a:ext cx="0" cy="3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0" name="Rectangle 77"/>
            <p:cNvSpPr>
              <a:spLocks noChangeArrowheads="1"/>
            </p:cNvSpPr>
            <p:nvPr/>
          </p:nvSpPr>
          <p:spPr bwMode="auto">
            <a:xfrm>
              <a:off x="1202" y="1227"/>
              <a:ext cx="242" cy="3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15381" name="Rectangle 78"/>
            <p:cNvSpPr>
              <a:spLocks noChangeArrowheads="1"/>
            </p:cNvSpPr>
            <p:nvPr/>
          </p:nvSpPr>
          <p:spPr bwMode="auto">
            <a:xfrm>
              <a:off x="1293" y="239"/>
              <a:ext cx="254" cy="31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400" b="1">
                  <a:latin typeface="Times New Roman" pitchFamily="18" charset="0"/>
                </a:rPr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5148262" cy="22860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200">
                <a:ea typeface="仿宋_GB2312"/>
                <a:cs typeface="仿宋_GB2312"/>
              </a:rPr>
              <a:t>(1)</a:t>
            </a:r>
            <a:r>
              <a:rPr lang="zh-CN" altLang="en-US" sz="3200">
                <a:ea typeface="仿宋_GB2312"/>
                <a:cs typeface="仿宋_GB2312"/>
              </a:rPr>
              <a:t>电流表为什么必须串联在被测电路中</a:t>
            </a:r>
            <a:r>
              <a:rPr lang="en-US" altLang="zh-CN" sz="3200">
                <a:ea typeface="仿宋_GB2312"/>
                <a:cs typeface="仿宋_GB2312"/>
              </a:rPr>
              <a:t>?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200">
                <a:ea typeface="仿宋_GB2312"/>
                <a:cs typeface="仿宋_GB2312"/>
              </a:rPr>
              <a:t>(2)</a:t>
            </a:r>
            <a:r>
              <a:rPr lang="zh-CN" altLang="en-US" sz="3200">
                <a:ea typeface="仿宋_GB2312"/>
                <a:cs typeface="仿宋_GB2312"/>
              </a:rPr>
              <a:t>测量电流表为什么不能直接接在电源的两端？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57158" y="5429264"/>
            <a:ext cx="8569325" cy="10668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200" dirty="0">
                <a:solidFill>
                  <a:srgbClr val="FF0000"/>
                </a:solidFill>
                <a:ea typeface="楷体_GB2312" pitchFamily="49" charset="-122"/>
              </a:rPr>
              <a:t>(2) </a:t>
            </a:r>
            <a:r>
              <a:rPr lang="zh-CN" altLang="en-US" sz="3200" dirty="0">
                <a:solidFill>
                  <a:srgbClr val="FF0000"/>
                </a:solidFill>
                <a:ea typeface="楷体_GB2312" pitchFamily="49" charset="-122"/>
              </a:rPr>
              <a:t>电流表内阻很小。直接接到电源两端时，通过的电流太大，会损坏电流表。</a:t>
            </a:r>
          </a:p>
        </p:txBody>
      </p:sp>
      <p:grpSp>
        <p:nvGrpSpPr>
          <p:cNvPr id="16389" name="Group 163"/>
          <p:cNvGrpSpPr/>
          <p:nvPr/>
        </p:nvGrpSpPr>
        <p:grpSpPr bwMode="auto">
          <a:xfrm>
            <a:off x="250825" y="836613"/>
            <a:ext cx="2268538" cy="742950"/>
            <a:chOff x="2880" y="2500"/>
            <a:chExt cx="1429" cy="468"/>
          </a:xfrm>
        </p:grpSpPr>
        <p:sp>
          <p:nvSpPr>
            <p:cNvPr id="18" name="流程图: 可选过程 17"/>
            <p:cNvSpPr/>
            <p:nvPr/>
          </p:nvSpPr>
          <p:spPr>
            <a:xfrm>
              <a:off x="2932" y="2513"/>
              <a:ext cx="1309" cy="432"/>
            </a:xfrm>
            <a:prstGeom prst="flowChartAlternateProces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5223" name="Text Box 167"/>
            <p:cNvSpPr txBox="1">
              <a:spLocks noChangeArrowheads="1"/>
            </p:cNvSpPr>
            <p:nvPr/>
          </p:nvSpPr>
          <p:spPr bwMode="auto">
            <a:xfrm>
              <a:off x="3039" y="2523"/>
              <a:ext cx="1270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None/>
                <a:defRPr/>
              </a:pPr>
              <a:r>
                <a:rPr lang="zh-CN" altLang="en-US" sz="3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ea typeface="黑体" pitchFamily="49" charset="-122"/>
                </a:rPr>
                <a:t>想想议议</a:t>
              </a:r>
            </a:p>
          </p:txBody>
        </p:sp>
      </p:grpSp>
      <p:pic>
        <p:nvPicPr>
          <p:cNvPr id="16390" name="Picture 1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928670"/>
            <a:ext cx="2895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169"/>
          <p:cNvSpPr>
            <a:spLocks noChangeArrowheads="1"/>
          </p:cNvSpPr>
          <p:nvPr/>
        </p:nvSpPr>
        <p:spPr bwMode="auto">
          <a:xfrm>
            <a:off x="323850" y="4400550"/>
            <a:ext cx="8892178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dirty="0">
                <a:solidFill>
                  <a:srgbClr val="FF0000"/>
                </a:solidFill>
                <a:ea typeface="楷体_GB2312" pitchFamily="49" charset="-122"/>
              </a:rPr>
              <a:t>(1</a:t>
            </a:r>
            <a:r>
              <a:rPr lang="en-US" altLang="zh-CN" sz="3200" dirty="0" smtClean="0">
                <a:solidFill>
                  <a:srgbClr val="FF0000"/>
                </a:solidFill>
                <a:ea typeface="楷体_GB2312" pitchFamily="49" charset="-122"/>
              </a:rPr>
              <a:t>)</a:t>
            </a:r>
            <a:r>
              <a:rPr lang="zh-CN" altLang="en-US" sz="3200" dirty="0" smtClean="0">
                <a:solidFill>
                  <a:srgbClr val="FF0000"/>
                </a:solidFill>
                <a:ea typeface="楷体_GB2312" pitchFamily="49" charset="-122"/>
              </a:rPr>
              <a:t>串联在电路中，流过电流表的电流才等于被测</a:t>
            </a:r>
            <a:endParaRPr lang="en-US" altLang="zh-CN" sz="3200" dirty="0" smtClean="0">
              <a:solidFill>
                <a:srgbClr val="FF0000"/>
              </a:solidFill>
              <a:ea typeface="楷体_GB2312" pitchFamily="49" charset="-122"/>
            </a:endParaRPr>
          </a:p>
          <a:p>
            <a:pPr>
              <a:buFont typeface="Arial" charset="0"/>
              <a:buNone/>
            </a:pPr>
            <a:r>
              <a:rPr lang="zh-CN" altLang="en-US" sz="3200" dirty="0" smtClean="0">
                <a:solidFill>
                  <a:srgbClr val="FF0000"/>
                </a:solidFill>
                <a:ea typeface="楷体_GB2312" pitchFamily="49" charset="-122"/>
              </a:rPr>
              <a:t>电路中的电流。</a:t>
            </a:r>
            <a:endParaRPr lang="zh-CN" altLang="en-US" sz="3200" dirty="0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16" name="Text Box 162"/>
          <p:cNvSpPr txBox="1">
            <a:spLocks noChangeArrowheads="1"/>
          </p:cNvSpPr>
          <p:nvPr/>
        </p:nvSpPr>
        <p:spPr bwMode="auto">
          <a:xfrm>
            <a:off x="2571736" y="214290"/>
            <a:ext cx="208915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rPr>
              <a:t>电流表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1639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442" name="Group 122"/>
          <p:cNvGraphicFramePr>
            <a:graphicFrameLocks noGrp="1"/>
          </p:cNvGraphicFramePr>
          <p:nvPr/>
        </p:nvGraphicFramePr>
        <p:xfrm>
          <a:off x="71438" y="1052513"/>
          <a:ext cx="8993187" cy="5447348"/>
        </p:xfrm>
        <a:graphic>
          <a:graphicData uri="http://schemas.openxmlformats.org/drawingml/2006/table">
            <a:tbl>
              <a:tblPr/>
              <a:tblGrid>
                <a:gridCol w="1895475"/>
                <a:gridCol w="3468687"/>
                <a:gridCol w="36290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串联电路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并联电路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0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路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图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</a:t>
                      </a: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          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endParaRPr kumimoji="0" lang="zh-CN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endParaRPr kumimoji="0" lang="zh-CN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电流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  </a:t>
                      </a:r>
                      <a:r>
                        <a:rPr kumimoji="0" lang="zh-CN" alt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zh-CN" alt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总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= 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I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 =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I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2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zh-CN" alt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总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=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I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+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I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电压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 </a:t>
                      </a:r>
                      <a:r>
                        <a:rPr kumimoji="0" lang="zh-CN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U</a:t>
                      </a:r>
                      <a:r>
                        <a:rPr kumimoji="0" lang="zh-CN" alt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总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=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U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+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U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U</a:t>
                      </a:r>
                      <a:r>
                        <a:rPr kumimoji="0" lang="zh-CN" alt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总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=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U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=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U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电阻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R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=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R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+</a:t>
                      </a:r>
                      <a:r>
                        <a:rPr kumimoji="0" lang="en-US" altLang="zh-CN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R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77" name="Line 34"/>
          <p:cNvSpPr>
            <a:spLocks noChangeShapeType="1"/>
          </p:cNvSpPr>
          <p:nvPr/>
        </p:nvSpPr>
        <p:spPr bwMode="auto">
          <a:xfrm>
            <a:off x="2057400" y="2133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78" name="Line 35"/>
          <p:cNvSpPr>
            <a:spLocks noChangeShapeType="1"/>
          </p:cNvSpPr>
          <p:nvPr/>
        </p:nvSpPr>
        <p:spPr bwMode="auto">
          <a:xfrm>
            <a:off x="20574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79" name="Line 36"/>
          <p:cNvSpPr>
            <a:spLocks noChangeShapeType="1"/>
          </p:cNvSpPr>
          <p:nvPr/>
        </p:nvSpPr>
        <p:spPr bwMode="auto">
          <a:xfrm>
            <a:off x="28956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80" name="Line 37"/>
          <p:cNvSpPr>
            <a:spLocks noChangeShapeType="1"/>
          </p:cNvSpPr>
          <p:nvPr/>
        </p:nvSpPr>
        <p:spPr bwMode="auto">
          <a:xfrm>
            <a:off x="29718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81" name="Line 38"/>
          <p:cNvSpPr>
            <a:spLocks noChangeShapeType="1"/>
          </p:cNvSpPr>
          <p:nvPr/>
        </p:nvSpPr>
        <p:spPr bwMode="auto">
          <a:xfrm>
            <a:off x="29718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82" name="Line 39"/>
          <p:cNvSpPr>
            <a:spLocks noChangeShapeType="1"/>
          </p:cNvSpPr>
          <p:nvPr/>
        </p:nvSpPr>
        <p:spPr bwMode="auto">
          <a:xfrm flipV="1">
            <a:off x="3352800" y="3733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83" name="Line 40"/>
          <p:cNvSpPr>
            <a:spLocks noChangeShapeType="1"/>
          </p:cNvSpPr>
          <p:nvPr/>
        </p:nvSpPr>
        <p:spPr bwMode="auto">
          <a:xfrm>
            <a:off x="3581400" y="3886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84" name="Line 41"/>
          <p:cNvSpPr>
            <a:spLocks noChangeShapeType="1"/>
          </p:cNvSpPr>
          <p:nvPr/>
        </p:nvSpPr>
        <p:spPr bwMode="auto">
          <a:xfrm>
            <a:off x="2057400" y="2133600"/>
            <a:ext cx="685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85" name="Rectangle 42"/>
          <p:cNvSpPr>
            <a:spLocks noChangeArrowheads="1"/>
          </p:cNvSpPr>
          <p:nvPr/>
        </p:nvSpPr>
        <p:spPr bwMode="auto">
          <a:xfrm>
            <a:off x="2743200" y="2057400"/>
            <a:ext cx="6096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sp>
        <p:nvSpPr>
          <p:cNvPr id="2086" name="Rectangle 43"/>
          <p:cNvSpPr>
            <a:spLocks noChangeArrowheads="1"/>
          </p:cNvSpPr>
          <p:nvPr/>
        </p:nvSpPr>
        <p:spPr bwMode="auto">
          <a:xfrm>
            <a:off x="3962400" y="2057400"/>
            <a:ext cx="6096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sp>
        <p:nvSpPr>
          <p:cNvPr id="2087" name="Line 44"/>
          <p:cNvSpPr>
            <a:spLocks noChangeShapeType="1"/>
          </p:cNvSpPr>
          <p:nvPr/>
        </p:nvSpPr>
        <p:spPr bwMode="auto">
          <a:xfrm>
            <a:off x="3352800" y="2133600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88" name="Line 45"/>
          <p:cNvSpPr>
            <a:spLocks noChangeShapeType="1"/>
          </p:cNvSpPr>
          <p:nvPr/>
        </p:nvSpPr>
        <p:spPr bwMode="auto">
          <a:xfrm>
            <a:off x="4572000" y="21336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89" name="Line 46"/>
          <p:cNvSpPr>
            <a:spLocks noChangeShapeType="1"/>
          </p:cNvSpPr>
          <p:nvPr/>
        </p:nvSpPr>
        <p:spPr bwMode="auto">
          <a:xfrm>
            <a:off x="5334000" y="2135188"/>
            <a:ext cx="0" cy="1751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90" name="Line 47"/>
          <p:cNvSpPr>
            <a:spLocks noChangeShapeType="1"/>
          </p:cNvSpPr>
          <p:nvPr/>
        </p:nvSpPr>
        <p:spPr bwMode="auto">
          <a:xfrm>
            <a:off x="5257800" y="3886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91" name="Line 48"/>
          <p:cNvSpPr>
            <a:spLocks noChangeShapeType="1"/>
          </p:cNvSpPr>
          <p:nvPr/>
        </p:nvSpPr>
        <p:spPr bwMode="auto">
          <a:xfrm>
            <a:off x="2590800" y="3581400"/>
            <a:ext cx="0" cy="228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92" name="Line 49"/>
          <p:cNvSpPr>
            <a:spLocks noChangeShapeType="1"/>
          </p:cNvSpPr>
          <p:nvPr/>
        </p:nvSpPr>
        <p:spPr bwMode="auto">
          <a:xfrm>
            <a:off x="4191000" y="3581400"/>
            <a:ext cx="0" cy="228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93" name="Line 50"/>
          <p:cNvSpPr>
            <a:spLocks noChangeShapeType="1"/>
          </p:cNvSpPr>
          <p:nvPr/>
        </p:nvSpPr>
        <p:spPr bwMode="auto">
          <a:xfrm>
            <a:off x="2590800" y="3657600"/>
            <a:ext cx="16002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94" name="Line 51"/>
          <p:cNvSpPr>
            <a:spLocks noChangeShapeType="1"/>
          </p:cNvSpPr>
          <p:nvPr/>
        </p:nvSpPr>
        <p:spPr bwMode="auto">
          <a:xfrm>
            <a:off x="4572000" y="3886200"/>
            <a:ext cx="4572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95" name="Rectangle 52"/>
          <p:cNvSpPr>
            <a:spLocks noGrp="1" noChangeArrowheads="1"/>
          </p:cNvSpPr>
          <p:nvPr/>
        </p:nvSpPr>
        <p:spPr bwMode="auto">
          <a:xfrm>
            <a:off x="3276600" y="3352800"/>
            <a:ext cx="6858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zh-CN" altLang="en-US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总</a:t>
            </a:r>
          </a:p>
        </p:txBody>
      </p:sp>
      <p:sp>
        <p:nvSpPr>
          <p:cNvPr id="2096" name="Rectangle 53"/>
          <p:cNvSpPr>
            <a:spLocks noGrp="1" noChangeArrowheads="1"/>
          </p:cNvSpPr>
          <p:nvPr/>
        </p:nvSpPr>
        <p:spPr bwMode="auto">
          <a:xfrm>
            <a:off x="4572000" y="3505200"/>
            <a:ext cx="4572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zh-CN" altLang="en-US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总</a:t>
            </a:r>
          </a:p>
        </p:txBody>
      </p:sp>
      <p:sp>
        <p:nvSpPr>
          <p:cNvPr id="2097" name="Rectangle 54"/>
          <p:cNvSpPr>
            <a:spLocks noGrp="1" noChangeArrowheads="1"/>
          </p:cNvSpPr>
          <p:nvPr/>
        </p:nvSpPr>
        <p:spPr bwMode="auto">
          <a:xfrm>
            <a:off x="2743200" y="1752600"/>
            <a:ext cx="533400" cy="76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098" name="Rectangle 55"/>
          <p:cNvSpPr>
            <a:spLocks noGrp="1" noChangeArrowheads="1"/>
          </p:cNvSpPr>
          <p:nvPr/>
        </p:nvSpPr>
        <p:spPr bwMode="auto">
          <a:xfrm>
            <a:off x="4191000" y="1752600"/>
            <a:ext cx="6858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99" name="Line 56"/>
          <p:cNvSpPr>
            <a:spLocks noChangeShapeType="1"/>
          </p:cNvSpPr>
          <p:nvPr/>
        </p:nvSpPr>
        <p:spPr bwMode="auto">
          <a:xfrm>
            <a:off x="4648200" y="1525588"/>
            <a:ext cx="1588" cy="6080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00" name="Line 57"/>
          <p:cNvSpPr>
            <a:spLocks noChangeShapeType="1"/>
          </p:cNvSpPr>
          <p:nvPr/>
        </p:nvSpPr>
        <p:spPr bwMode="auto">
          <a:xfrm>
            <a:off x="2667000" y="1525588"/>
            <a:ext cx="1588" cy="6080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01" name="Line 58"/>
          <p:cNvSpPr>
            <a:spLocks noChangeShapeType="1"/>
          </p:cNvSpPr>
          <p:nvPr/>
        </p:nvSpPr>
        <p:spPr bwMode="auto">
          <a:xfrm>
            <a:off x="2667000" y="1600200"/>
            <a:ext cx="1981200" cy="158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02" name="Rectangle 59"/>
          <p:cNvSpPr>
            <a:spLocks noGrp="1" noChangeArrowheads="1"/>
          </p:cNvSpPr>
          <p:nvPr/>
        </p:nvSpPr>
        <p:spPr bwMode="auto">
          <a:xfrm>
            <a:off x="3352800" y="1524000"/>
            <a:ext cx="533400" cy="3048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zh-CN" altLang="en-US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总</a:t>
            </a:r>
          </a:p>
        </p:txBody>
      </p:sp>
      <p:sp>
        <p:nvSpPr>
          <p:cNvPr id="2103" name="Line 60"/>
          <p:cNvSpPr>
            <a:spLocks noChangeShapeType="1"/>
          </p:cNvSpPr>
          <p:nvPr/>
        </p:nvSpPr>
        <p:spPr bwMode="auto">
          <a:xfrm flipV="1">
            <a:off x="5334000" y="2819400"/>
            <a:ext cx="0" cy="6096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04" name="Line 61"/>
          <p:cNvSpPr>
            <a:spLocks noChangeShapeType="1"/>
          </p:cNvSpPr>
          <p:nvPr/>
        </p:nvSpPr>
        <p:spPr bwMode="auto">
          <a:xfrm>
            <a:off x="2057400" y="2667000"/>
            <a:ext cx="0" cy="6096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05" name="Rectangle 62"/>
          <p:cNvSpPr>
            <a:spLocks noGrp="1" noChangeArrowheads="1"/>
          </p:cNvSpPr>
          <p:nvPr/>
        </p:nvSpPr>
        <p:spPr bwMode="auto">
          <a:xfrm>
            <a:off x="4953000" y="2971800"/>
            <a:ext cx="4572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06" name="Rectangle 63"/>
          <p:cNvSpPr>
            <a:spLocks noGrp="1" noChangeArrowheads="1"/>
          </p:cNvSpPr>
          <p:nvPr/>
        </p:nvSpPr>
        <p:spPr bwMode="auto">
          <a:xfrm>
            <a:off x="2133600" y="2895600"/>
            <a:ext cx="4572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07" name="Line 64"/>
          <p:cNvSpPr>
            <a:spLocks noChangeShapeType="1"/>
          </p:cNvSpPr>
          <p:nvPr/>
        </p:nvSpPr>
        <p:spPr bwMode="auto">
          <a:xfrm>
            <a:off x="2209800" y="2133600"/>
            <a:ext cx="0" cy="5334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08" name="Line 65"/>
          <p:cNvSpPr>
            <a:spLocks noChangeShapeType="1"/>
          </p:cNvSpPr>
          <p:nvPr/>
        </p:nvSpPr>
        <p:spPr bwMode="auto">
          <a:xfrm>
            <a:off x="3657600" y="2133600"/>
            <a:ext cx="0" cy="5334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09" name="Line 66"/>
          <p:cNvSpPr>
            <a:spLocks noChangeShapeType="1"/>
          </p:cNvSpPr>
          <p:nvPr/>
        </p:nvSpPr>
        <p:spPr bwMode="auto">
          <a:xfrm>
            <a:off x="4953000" y="2135188"/>
            <a:ext cx="0" cy="5318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0" name="Line 67"/>
          <p:cNvSpPr>
            <a:spLocks noChangeShapeType="1"/>
          </p:cNvSpPr>
          <p:nvPr/>
        </p:nvSpPr>
        <p:spPr bwMode="auto">
          <a:xfrm>
            <a:off x="2209800" y="2590800"/>
            <a:ext cx="1447800" cy="158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1" name="Line 68"/>
          <p:cNvSpPr>
            <a:spLocks noChangeShapeType="1"/>
          </p:cNvSpPr>
          <p:nvPr/>
        </p:nvSpPr>
        <p:spPr bwMode="auto">
          <a:xfrm>
            <a:off x="3657600" y="2590800"/>
            <a:ext cx="1295400" cy="158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2" name="Rectangle 69"/>
          <p:cNvSpPr>
            <a:spLocks noGrp="1" noChangeArrowheads="1"/>
          </p:cNvSpPr>
          <p:nvPr/>
        </p:nvSpPr>
        <p:spPr bwMode="auto">
          <a:xfrm>
            <a:off x="4038600" y="2514600"/>
            <a:ext cx="6858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13" name="Rectangle 70"/>
          <p:cNvSpPr>
            <a:spLocks noGrp="1" noChangeArrowheads="1"/>
          </p:cNvSpPr>
          <p:nvPr/>
        </p:nvSpPr>
        <p:spPr bwMode="auto">
          <a:xfrm>
            <a:off x="2667000" y="2514600"/>
            <a:ext cx="6858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14" name="Line 71"/>
          <p:cNvSpPr>
            <a:spLocks noChangeShapeType="1"/>
          </p:cNvSpPr>
          <p:nvPr/>
        </p:nvSpPr>
        <p:spPr bwMode="auto">
          <a:xfrm>
            <a:off x="5562600" y="2667000"/>
            <a:ext cx="1588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5" name="Line 72"/>
          <p:cNvSpPr>
            <a:spLocks noChangeShapeType="1"/>
          </p:cNvSpPr>
          <p:nvPr/>
        </p:nvSpPr>
        <p:spPr bwMode="auto">
          <a:xfrm>
            <a:off x="55626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6" name="Line 73"/>
          <p:cNvSpPr>
            <a:spLocks noChangeShapeType="1"/>
          </p:cNvSpPr>
          <p:nvPr/>
        </p:nvSpPr>
        <p:spPr bwMode="auto">
          <a:xfrm>
            <a:off x="64008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7" name="Line 74"/>
          <p:cNvSpPr>
            <a:spLocks noChangeShapeType="1"/>
          </p:cNvSpPr>
          <p:nvPr/>
        </p:nvSpPr>
        <p:spPr bwMode="auto">
          <a:xfrm>
            <a:off x="64770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8" name="Line 75"/>
          <p:cNvSpPr>
            <a:spLocks noChangeShapeType="1"/>
          </p:cNvSpPr>
          <p:nvPr/>
        </p:nvSpPr>
        <p:spPr bwMode="auto">
          <a:xfrm>
            <a:off x="64770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9" name="Line 76"/>
          <p:cNvSpPr>
            <a:spLocks noChangeShapeType="1"/>
          </p:cNvSpPr>
          <p:nvPr/>
        </p:nvSpPr>
        <p:spPr bwMode="auto">
          <a:xfrm flipV="1">
            <a:off x="6858000" y="3733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20" name="Line 77"/>
          <p:cNvSpPr>
            <a:spLocks noChangeShapeType="1"/>
          </p:cNvSpPr>
          <p:nvPr/>
        </p:nvSpPr>
        <p:spPr bwMode="auto">
          <a:xfrm>
            <a:off x="7086600" y="3886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21" name="Line 78"/>
          <p:cNvSpPr>
            <a:spLocks noChangeShapeType="1"/>
          </p:cNvSpPr>
          <p:nvPr/>
        </p:nvSpPr>
        <p:spPr bwMode="auto">
          <a:xfrm>
            <a:off x="5562600" y="2667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22" name="Line 79"/>
          <p:cNvSpPr>
            <a:spLocks noChangeShapeType="1"/>
          </p:cNvSpPr>
          <p:nvPr/>
        </p:nvSpPr>
        <p:spPr bwMode="auto">
          <a:xfrm>
            <a:off x="60198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23" name="Line 80"/>
          <p:cNvSpPr>
            <a:spLocks noChangeShapeType="1"/>
          </p:cNvSpPr>
          <p:nvPr/>
        </p:nvSpPr>
        <p:spPr bwMode="auto">
          <a:xfrm>
            <a:off x="6019800" y="2133600"/>
            <a:ext cx="838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24" name="Line 81"/>
          <p:cNvSpPr>
            <a:spLocks noChangeShapeType="1"/>
          </p:cNvSpPr>
          <p:nvPr/>
        </p:nvSpPr>
        <p:spPr bwMode="auto">
          <a:xfrm>
            <a:off x="60198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25" name="Rectangle 82"/>
          <p:cNvSpPr>
            <a:spLocks noChangeArrowheads="1"/>
          </p:cNvSpPr>
          <p:nvPr/>
        </p:nvSpPr>
        <p:spPr bwMode="auto">
          <a:xfrm>
            <a:off x="6858000" y="2057400"/>
            <a:ext cx="6096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sp>
        <p:nvSpPr>
          <p:cNvPr id="2126" name="Rectangle 83"/>
          <p:cNvSpPr>
            <a:spLocks noChangeArrowheads="1"/>
          </p:cNvSpPr>
          <p:nvPr/>
        </p:nvSpPr>
        <p:spPr bwMode="auto">
          <a:xfrm>
            <a:off x="6858000" y="3048000"/>
            <a:ext cx="6096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sp>
        <p:nvSpPr>
          <p:cNvPr id="2127" name="Line 84"/>
          <p:cNvSpPr>
            <a:spLocks noChangeShapeType="1"/>
          </p:cNvSpPr>
          <p:nvPr/>
        </p:nvSpPr>
        <p:spPr bwMode="auto">
          <a:xfrm>
            <a:off x="7467600" y="2133600"/>
            <a:ext cx="1295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28" name="Line 85"/>
          <p:cNvSpPr>
            <a:spLocks noChangeShapeType="1"/>
          </p:cNvSpPr>
          <p:nvPr/>
        </p:nvSpPr>
        <p:spPr bwMode="auto">
          <a:xfrm>
            <a:off x="7467600" y="3124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29" name="Line 86"/>
          <p:cNvSpPr>
            <a:spLocks noChangeShapeType="1"/>
          </p:cNvSpPr>
          <p:nvPr/>
        </p:nvSpPr>
        <p:spPr bwMode="auto">
          <a:xfrm>
            <a:off x="87630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30" name="Line 87"/>
          <p:cNvSpPr>
            <a:spLocks noChangeShapeType="1"/>
          </p:cNvSpPr>
          <p:nvPr/>
        </p:nvSpPr>
        <p:spPr bwMode="auto">
          <a:xfrm>
            <a:off x="8991600" y="2667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31" name="Line 88"/>
          <p:cNvSpPr>
            <a:spLocks noChangeShapeType="1"/>
          </p:cNvSpPr>
          <p:nvPr/>
        </p:nvSpPr>
        <p:spPr bwMode="auto">
          <a:xfrm>
            <a:off x="87630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32" name="Line 89"/>
          <p:cNvSpPr>
            <a:spLocks noChangeShapeType="1"/>
          </p:cNvSpPr>
          <p:nvPr/>
        </p:nvSpPr>
        <p:spPr bwMode="auto">
          <a:xfrm>
            <a:off x="6172200" y="3657600"/>
            <a:ext cx="0" cy="228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33" name="Line 90"/>
          <p:cNvSpPr>
            <a:spLocks noChangeShapeType="1"/>
          </p:cNvSpPr>
          <p:nvPr/>
        </p:nvSpPr>
        <p:spPr bwMode="auto">
          <a:xfrm>
            <a:off x="7391400" y="3657600"/>
            <a:ext cx="0" cy="228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34" name="Line 91"/>
          <p:cNvSpPr>
            <a:spLocks noChangeShapeType="1"/>
          </p:cNvSpPr>
          <p:nvPr/>
        </p:nvSpPr>
        <p:spPr bwMode="auto">
          <a:xfrm>
            <a:off x="6172200" y="3657600"/>
            <a:ext cx="1219200" cy="158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35" name="Rectangle 92"/>
          <p:cNvSpPr>
            <a:spLocks noGrp="1" noChangeArrowheads="1"/>
          </p:cNvSpPr>
          <p:nvPr/>
        </p:nvSpPr>
        <p:spPr bwMode="auto">
          <a:xfrm>
            <a:off x="6553200" y="3352800"/>
            <a:ext cx="6858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zh-CN" altLang="en-US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总</a:t>
            </a:r>
          </a:p>
        </p:txBody>
      </p:sp>
      <p:sp>
        <p:nvSpPr>
          <p:cNvPr id="2136" name="Line 93"/>
          <p:cNvSpPr>
            <a:spLocks noChangeShapeType="1"/>
          </p:cNvSpPr>
          <p:nvPr/>
        </p:nvSpPr>
        <p:spPr bwMode="auto">
          <a:xfrm>
            <a:off x="8458200" y="3886200"/>
            <a:ext cx="4572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37" name="Rectangle 94"/>
          <p:cNvSpPr>
            <a:spLocks noGrp="1" noChangeArrowheads="1"/>
          </p:cNvSpPr>
          <p:nvPr/>
        </p:nvSpPr>
        <p:spPr bwMode="auto">
          <a:xfrm>
            <a:off x="8458200" y="3505200"/>
            <a:ext cx="4572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zh-CN" altLang="en-US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总</a:t>
            </a:r>
          </a:p>
        </p:txBody>
      </p:sp>
      <p:sp>
        <p:nvSpPr>
          <p:cNvPr id="2138" name="Rectangle 95"/>
          <p:cNvSpPr>
            <a:spLocks noGrp="1" noChangeArrowheads="1"/>
          </p:cNvSpPr>
          <p:nvPr/>
        </p:nvSpPr>
        <p:spPr bwMode="auto">
          <a:xfrm>
            <a:off x="6934200" y="2743200"/>
            <a:ext cx="533400" cy="76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39" name="Rectangle 96"/>
          <p:cNvSpPr>
            <a:spLocks noGrp="1" noChangeArrowheads="1"/>
          </p:cNvSpPr>
          <p:nvPr/>
        </p:nvSpPr>
        <p:spPr bwMode="auto">
          <a:xfrm>
            <a:off x="6934200" y="1752600"/>
            <a:ext cx="6858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40" name="Line 97"/>
          <p:cNvSpPr>
            <a:spLocks noChangeShapeType="1"/>
          </p:cNvSpPr>
          <p:nvPr/>
        </p:nvSpPr>
        <p:spPr bwMode="auto">
          <a:xfrm>
            <a:off x="6248400" y="2667000"/>
            <a:ext cx="1588" cy="457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1" name="Line 98"/>
          <p:cNvSpPr>
            <a:spLocks noChangeShapeType="1"/>
          </p:cNvSpPr>
          <p:nvPr/>
        </p:nvSpPr>
        <p:spPr bwMode="auto">
          <a:xfrm>
            <a:off x="7924800" y="2667000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2" name="Rectangle 99"/>
          <p:cNvSpPr>
            <a:spLocks noGrp="1" noChangeArrowheads="1"/>
          </p:cNvSpPr>
          <p:nvPr/>
        </p:nvSpPr>
        <p:spPr bwMode="auto">
          <a:xfrm>
            <a:off x="6477000" y="2438400"/>
            <a:ext cx="6858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43" name="Rectangle 100"/>
          <p:cNvSpPr>
            <a:spLocks noGrp="1" noChangeArrowheads="1"/>
          </p:cNvSpPr>
          <p:nvPr/>
        </p:nvSpPr>
        <p:spPr bwMode="auto">
          <a:xfrm>
            <a:off x="6477000" y="1447800"/>
            <a:ext cx="6858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44" name="Line 101"/>
          <p:cNvSpPr>
            <a:spLocks noChangeShapeType="1"/>
          </p:cNvSpPr>
          <p:nvPr/>
        </p:nvSpPr>
        <p:spPr bwMode="auto">
          <a:xfrm>
            <a:off x="7956550" y="1660525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5" name="Line 102"/>
          <p:cNvSpPr>
            <a:spLocks noChangeShapeType="1"/>
          </p:cNvSpPr>
          <p:nvPr/>
        </p:nvSpPr>
        <p:spPr bwMode="auto">
          <a:xfrm>
            <a:off x="6324600" y="1752600"/>
            <a:ext cx="1676400" cy="158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6" name="Line 103"/>
          <p:cNvSpPr>
            <a:spLocks noChangeShapeType="1"/>
          </p:cNvSpPr>
          <p:nvPr/>
        </p:nvSpPr>
        <p:spPr bwMode="auto">
          <a:xfrm>
            <a:off x="6329363" y="1676400"/>
            <a:ext cx="15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7" name="Line 104"/>
          <p:cNvSpPr>
            <a:spLocks noChangeShapeType="1"/>
          </p:cNvSpPr>
          <p:nvPr/>
        </p:nvSpPr>
        <p:spPr bwMode="auto">
          <a:xfrm>
            <a:off x="7924800" y="2651125"/>
            <a:ext cx="1588" cy="457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8" name="Line 105"/>
          <p:cNvSpPr>
            <a:spLocks noChangeShapeType="1"/>
          </p:cNvSpPr>
          <p:nvPr/>
        </p:nvSpPr>
        <p:spPr bwMode="auto">
          <a:xfrm>
            <a:off x="6248400" y="2727325"/>
            <a:ext cx="1676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49" name="Line 106"/>
          <p:cNvSpPr>
            <a:spLocks noChangeShapeType="1"/>
          </p:cNvSpPr>
          <p:nvPr/>
        </p:nvSpPr>
        <p:spPr bwMode="auto">
          <a:xfrm>
            <a:off x="7956550" y="1644650"/>
            <a:ext cx="1588" cy="457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0" name="Line 107"/>
          <p:cNvSpPr>
            <a:spLocks noChangeShapeType="1"/>
          </p:cNvSpPr>
          <p:nvPr/>
        </p:nvSpPr>
        <p:spPr bwMode="auto">
          <a:xfrm>
            <a:off x="6329363" y="1660525"/>
            <a:ext cx="1587" cy="457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" name="Line 108"/>
          <p:cNvSpPr>
            <a:spLocks noChangeShapeType="1"/>
          </p:cNvSpPr>
          <p:nvPr/>
        </p:nvSpPr>
        <p:spPr bwMode="auto">
          <a:xfrm flipH="1">
            <a:off x="8229600" y="2133600"/>
            <a:ext cx="457200" cy="158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2" name="Line 109"/>
          <p:cNvSpPr>
            <a:spLocks noChangeShapeType="1"/>
          </p:cNvSpPr>
          <p:nvPr/>
        </p:nvSpPr>
        <p:spPr bwMode="auto">
          <a:xfrm flipH="1">
            <a:off x="8229600" y="3124200"/>
            <a:ext cx="4572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3" name="Rectangle 110"/>
          <p:cNvSpPr>
            <a:spLocks noGrp="1" noChangeArrowheads="1"/>
          </p:cNvSpPr>
          <p:nvPr/>
        </p:nvSpPr>
        <p:spPr bwMode="auto">
          <a:xfrm>
            <a:off x="8229600" y="2743200"/>
            <a:ext cx="4572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54" name="Rectangle 111"/>
          <p:cNvSpPr>
            <a:spLocks noGrp="1" noChangeArrowheads="1"/>
          </p:cNvSpPr>
          <p:nvPr/>
        </p:nvSpPr>
        <p:spPr bwMode="auto">
          <a:xfrm>
            <a:off x="8229600" y="1752600"/>
            <a:ext cx="4572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zh-CN" sz="1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1400" b="1" baseline="-25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55" name="Rectangle 112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sp>
        <p:nvSpPr>
          <p:cNvPr id="2156" name="Rectangle 1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graphicFrame>
        <p:nvGraphicFramePr>
          <p:cNvPr id="2050" name="Object 132"/>
          <p:cNvGraphicFramePr>
            <a:graphicFrameLocks noGrp="1"/>
          </p:cNvGraphicFramePr>
          <p:nvPr>
            <p:ph idx="4294967295"/>
          </p:nvPr>
        </p:nvGraphicFramePr>
        <p:xfrm>
          <a:off x="6156325" y="5661025"/>
          <a:ext cx="17272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r:id="rId3" imgW="749300" imgH="431800" progId="">
                  <p:embed/>
                </p:oleObj>
              </mc:Choice>
              <mc:Fallback>
                <p:oleObj r:id="rId3" imgW="749300" imgH="431800" progId="">
                  <p:embed/>
                  <p:pic>
                    <p:nvPicPr>
                      <p:cNvPr id="0" name="Object 13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661025"/>
                        <a:ext cx="17272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7" name="Picture 12" descr="本课小结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0"/>
            <a:ext cx="4032250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31800" y="1089025"/>
            <a:ext cx="5113338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求解电路计算题的步骤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31800" y="1916113"/>
            <a:ext cx="8280400" cy="1117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solidFill>
                  <a:schemeClr val="hlink"/>
                </a:solidFill>
                <a:latin typeface="Times New Roman" pitchFamily="18" charset="0"/>
              </a:rPr>
              <a:t>（</a:t>
            </a:r>
            <a:r>
              <a:rPr lang="en-US" altLang="zh-CN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）根据题意分析各电路状态下电阻之间的连接方式，画出等效电路图。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31800" y="3068638"/>
            <a:ext cx="8243888" cy="1630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solidFill>
                  <a:schemeClr val="hlink"/>
                </a:solidFill>
                <a:latin typeface="Times New Roman" pitchFamily="18" charset="0"/>
              </a:rPr>
              <a:t>（</a:t>
            </a:r>
            <a:r>
              <a:rPr lang="en-US" altLang="zh-CN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）通过审题，明确题目给出的已知条件和未知量，并将已知量的符号、数值和单位，未知量的符号，在电路图上标明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31800" y="4795838"/>
            <a:ext cx="8064500" cy="1117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）每一步求解过程必须包括三步：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　　写公式</a:t>
            </a:r>
            <a:r>
              <a:rPr lang="en-US" altLang="zh-CN" sz="2800" b="1">
                <a:solidFill>
                  <a:schemeClr val="hlink"/>
                </a:solidFill>
                <a:latin typeface="宋体" pitchFamily="2" charset="-122"/>
                <a:ea typeface="楷体_GB2312" pitchFamily="49" charset="-122"/>
              </a:rPr>
              <a:t>——</a:t>
            </a:r>
            <a:r>
              <a:rPr lang="zh-CN" altLang="en-US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代入数值和单位</a:t>
            </a:r>
            <a:r>
              <a:rPr lang="en-US" altLang="zh-CN" sz="2800" b="1">
                <a:solidFill>
                  <a:schemeClr val="hlink"/>
                </a:solidFill>
                <a:latin typeface="宋体" pitchFamily="2" charset="-122"/>
                <a:ea typeface="楷体_GB2312" pitchFamily="49" charset="-122"/>
              </a:rPr>
              <a:t>——</a:t>
            </a:r>
            <a:r>
              <a:rPr lang="zh-CN" altLang="en-US" sz="28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得出结果。</a:t>
            </a:r>
          </a:p>
        </p:txBody>
      </p:sp>
      <p:pic>
        <p:nvPicPr>
          <p:cNvPr id="17414" name="Picture 12" descr="本课小结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15888"/>
            <a:ext cx="4032250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0" name="Text Box 8"/>
          <p:cNvSpPr txBox="1">
            <a:spLocks noChangeArrowheads="1"/>
          </p:cNvSpPr>
          <p:nvPr/>
        </p:nvSpPr>
        <p:spPr bwMode="auto">
          <a:xfrm>
            <a:off x="7572396" y="1571612"/>
            <a:ext cx="554038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3300"/>
                </a:solidFill>
                <a:latin typeface="宋体" pitchFamily="2" charset="-122"/>
              </a:rPr>
              <a:t>D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4282" y="1142984"/>
            <a:ext cx="8281987" cy="1231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228600" eaLnBrk="0" hangingPunct="0"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  1.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如图所示的四个电路中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电源及各灯泡规格</a:t>
            </a:r>
            <a:endParaRPr lang="en-US" altLang="zh-CN" sz="2800" b="1" dirty="0">
              <a:solidFill>
                <a:srgbClr val="000000"/>
              </a:solidFill>
              <a:latin typeface="+mn-ea"/>
              <a:ea typeface="+mn-ea"/>
              <a:cs typeface="Times New Roman" pitchFamily="18" charset="0"/>
            </a:endParaRPr>
          </a:p>
          <a:p>
            <a:pPr indent="228600" eaLnBrk="0" hangingPunct="0"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均相同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当开关闭合时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电流表示数最大的是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　　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)</a:t>
            </a:r>
            <a:endParaRPr lang="en-US" altLang="zh-CN" sz="2800" b="1" dirty="0">
              <a:latin typeface="+mn-ea"/>
              <a:ea typeface="+mn-ea"/>
            </a:endParaRPr>
          </a:p>
          <a:p>
            <a:pPr indent="228600" eaLnBrk="0" hangingPunct="0">
              <a:defRPr/>
            </a:pPr>
            <a:endParaRPr lang="en-US" altLang="zh-CN" dirty="0">
              <a:latin typeface="Arial" pitchFamily="34" charset="0"/>
            </a:endParaRPr>
          </a:p>
        </p:txBody>
      </p:sp>
      <p:pic>
        <p:nvPicPr>
          <p:cNvPr id="19457" name="图片 457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4857752" y="2143116"/>
            <a:ext cx="2143140" cy="2050535"/>
          </a:xfrm>
          <a:prstGeom prst="rect">
            <a:avLst/>
          </a:prstGeom>
          <a:noFill/>
          <a:ln>
            <a:noFill/>
          </a:ln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14348" y="2214554"/>
            <a:ext cx="3917955" cy="181588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zh-CN" sz="2800" b="1" dirty="0" smtClean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A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只有甲　　　　     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     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B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只有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乙</a:t>
            </a:r>
            <a:r>
              <a:rPr lang="zh-CN" altLang="en-US" sz="2800" b="1" dirty="0">
                <a:latin typeface="+mn-ea"/>
                <a:ea typeface="+mn-ea"/>
              </a:rPr>
              <a:t>                     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甲和丙	            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D.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甲和丁</a:t>
            </a:r>
            <a:endParaRPr lang="zh-CN" altLang="en-US" sz="2800" b="1" dirty="0">
              <a:latin typeface="+mn-ea"/>
              <a:ea typeface="+mn-ea"/>
            </a:endParaRPr>
          </a:p>
        </p:txBody>
      </p:sp>
      <p:grpSp>
        <p:nvGrpSpPr>
          <p:cNvPr id="9" name="Group 9"/>
          <p:cNvGrpSpPr/>
          <p:nvPr/>
        </p:nvGrpSpPr>
        <p:grpSpPr bwMode="auto">
          <a:xfrm>
            <a:off x="6286512" y="285728"/>
            <a:ext cx="2484437" cy="1008062"/>
            <a:chOff x="-1951" y="453"/>
            <a:chExt cx="1682" cy="635"/>
          </a:xfrm>
        </p:grpSpPr>
        <p:pic>
          <p:nvPicPr>
            <p:cNvPr id="10" name="Picture 10" descr="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02" y="453"/>
              <a:ext cx="16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-1951" y="453"/>
              <a:ext cx="1497" cy="63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1403" tIns="45700" rIns="91403" bIns="45700" anchor="ctr"/>
            <a:lstStyle/>
            <a:p>
              <a:pPr algn="r" defTabSz="923925">
                <a:buFont typeface="Arial" charset="0"/>
                <a:buNone/>
              </a:pPr>
              <a:r>
                <a:rPr lang="zh-CN" altLang="en-US" sz="3200" b="1" dirty="0">
                  <a:solidFill>
                    <a:srgbClr val="CC0000"/>
                  </a:solidFill>
                  <a:ea typeface="黑体" pitchFamily="2" charset="-122"/>
                </a:rPr>
                <a:t>检测反馈</a:t>
              </a:r>
            </a:p>
          </p:txBody>
        </p:sp>
      </p:grpSp>
      <p:pic>
        <p:nvPicPr>
          <p:cNvPr id="31745" name="Picture 1" descr="C:\Documents and Settings\Administrator\Application Data\Tencent\Users\619843129\QQ\WinTemp\RichOle\O@OWJ~C5CWWFDF54$I14%6J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596" y="4357694"/>
            <a:ext cx="8423472" cy="17145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40" grpId="0"/>
      <p:bldP spid="19458" grpId="0"/>
      <p:bldP spid="1945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28662" y="142852"/>
            <a:ext cx="7272337" cy="35544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4500"/>
              </a:lnSpc>
              <a:defRPr/>
            </a:pPr>
            <a:r>
              <a:rPr lang="en-US" altLang="zh-CN" sz="3600" b="1" dirty="0" smtClean="0">
                <a:latin typeface="+mn-ea"/>
                <a:ea typeface="+mn-ea"/>
              </a:rPr>
              <a:t>2</a:t>
            </a:r>
            <a:r>
              <a:rPr lang="en-US" altLang="zh-CN" sz="3600" b="1" dirty="0">
                <a:latin typeface="+mn-ea"/>
                <a:ea typeface="+mn-ea"/>
              </a:rPr>
              <a:t>.</a:t>
            </a:r>
            <a:r>
              <a:rPr lang="zh-CN" altLang="zh-CN" sz="3600" b="1" dirty="0">
                <a:latin typeface="+mn-ea"/>
                <a:ea typeface="+mn-ea"/>
              </a:rPr>
              <a:t>电阻</a:t>
            </a:r>
            <a:r>
              <a:rPr lang="en-US" altLang="zh-CN" sz="3600" b="1" i="1" dirty="0">
                <a:latin typeface="+mn-ea"/>
                <a:ea typeface="+mn-ea"/>
              </a:rPr>
              <a:t>R</a:t>
            </a:r>
            <a:r>
              <a:rPr lang="en-US" altLang="zh-CN" sz="3600" b="1" baseline="-25000" dirty="0">
                <a:latin typeface="+mn-ea"/>
                <a:ea typeface="+mn-ea"/>
              </a:rPr>
              <a:t>1</a:t>
            </a:r>
            <a:r>
              <a:rPr lang="zh-CN" altLang="zh-CN" sz="3600" b="1" dirty="0">
                <a:latin typeface="+mn-ea"/>
                <a:ea typeface="+mn-ea"/>
              </a:rPr>
              <a:t>和</a:t>
            </a:r>
            <a:r>
              <a:rPr lang="en-US" altLang="zh-CN" sz="3600" b="1" i="1" dirty="0">
                <a:latin typeface="+mn-ea"/>
                <a:ea typeface="+mn-ea"/>
              </a:rPr>
              <a:t>R</a:t>
            </a:r>
            <a:r>
              <a:rPr lang="en-US" altLang="zh-CN" sz="3600" b="1" baseline="-25000" dirty="0">
                <a:latin typeface="+mn-ea"/>
                <a:ea typeface="+mn-ea"/>
              </a:rPr>
              <a:t>2</a:t>
            </a:r>
            <a:r>
              <a:rPr lang="zh-CN" altLang="zh-CN" sz="3600" b="1" dirty="0">
                <a:latin typeface="+mn-ea"/>
                <a:ea typeface="+mn-ea"/>
              </a:rPr>
              <a:t>串联时的总电阻是</a:t>
            </a:r>
            <a:r>
              <a:rPr lang="en-US" altLang="zh-CN" sz="3600" b="1" dirty="0">
                <a:latin typeface="+mn-ea"/>
                <a:ea typeface="+mn-ea"/>
              </a:rPr>
              <a:t>20Ω,</a:t>
            </a:r>
            <a:r>
              <a:rPr lang="zh-CN" altLang="zh-CN" sz="3600" b="1" dirty="0">
                <a:latin typeface="+mn-ea"/>
                <a:ea typeface="+mn-ea"/>
              </a:rPr>
              <a:t>并联时的总电阻</a:t>
            </a:r>
            <a:r>
              <a:rPr lang="en-US" altLang="zh-CN" sz="3600" b="1" dirty="0">
                <a:latin typeface="+mn-ea"/>
                <a:ea typeface="+mn-ea"/>
              </a:rPr>
              <a:t> (</a:t>
            </a:r>
            <a:r>
              <a:rPr lang="zh-CN" altLang="zh-CN" sz="3600" b="1" dirty="0">
                <a:latin typeface="+mn-ea"/>
                <a:ea typeface="+mn-ea"/>
              </a:rPr>
              <a:t>　　</a:t>
            </a:r>
            <a:r>
              <a:rPr lang="en-US" altLang="zh-CN" sz="3600" b="1" dirty="0">
                <a:latin typeface="+mn-ea"/>
                <a:ea typeface="+mn-ea"/>
              </a:rPr>
              <a:t>)</a:t>
            </a:r>
            <a:endParaRPr lang="zh-CN" altLang="zh-CN" sz="3600" b="1" dirty="0">
              <a:latin typeface="+mn-ea"/>
              <a:ea typeface="+mn-ea"/>
            </a:endParaRPr>
          </a:p>
          <a:p>
            <a:pPr>
              <a:lnSpc>
                <a:spcPts val="4500"/>
              </a:lnSpc>
              <a:defRPr/>
            </a:pPr>
            <a:r>
              <a:rPr lang="en-US" altLang="zh-CN" sz="3600" b="1" dirty="0">
                <a:latin typeface="+mn-ea"/>
                <a:ea typeface="+mn-ea"/>
              </a:rPr>
              <a:t>A.</a:t>
            </a:r>
            <a:r>
              <a:rPr lang="zh-CN" altLang="zh-CN" sz="3600" b="1" dirty="0">
                <a:latin typeface="+mn-ea"/>
                <a:ea typeface="+mn-ea"/>
              </a:rPr>
              <a:t>一定是</a:t>
            </a:r>
            <a:r>
              <a:rPr lang="en-US" altLang="zh-CN" sz="3600" b="1" dirty="0">
                <a:latin typeface="+mn-ea"/>
                <a:ea typeface="+mn-ea"/>
              </a:rPr>
              <a:t>5Ω</a:t>
            </a:r>
            <a:endParaRPr lang="zh-CN" altLang="zh-CN" sz="3600" b="1" dirty="0">
              <a:latin typeface="+mn-ea"/>
              <a:ea typeface="+mn-ea"/>
            </a:endParaRPr>
          </a:p>
          <a:p>
            <a:pPr>
              <a:lnSpc>
                <a:spcPts val="4500"/>
              </a:lnSpc>
              <a:defRPr/>
            </a:pPr>
            <a:r>
              <a:rPr lang="en-US" altLang="zh-CN" sz="3600" b="1" dirty="0">
                <a:latin typeface="+mn-ea"/>
                <a:ea typeface="+mn-ea"/>
              </a:rPr>
              <a:t>B.</a:t>
            </a:r>
            <a:r>
              <a:rPr lang="zh-CN" altLang="zh-CN" sz="3600" b="1" dirty="0">
                <a:latin typeface="+mn-ea"/>
                <a:ea typeface="+mn-ea"/>
              </a:rPr>
              <a:t>一定是大于</a:t>
            </a:r>
            <a:r>
              <a:rPr lang="en-US" altLang="zh-CN" sz="3600" b="1" dirty="0">
                <a:latin typeface="+mn-ea"/>
                <a:ea typeface="+mn-ea"/>
              </a:rPr>
              <a:t>5Ω</a:t>
            </a:r>
            <a:r>
              <a:rPr lang="zh-CN" altLang="zh-CN" sz="3600" b="1" dirty="0">
                <a:latin typeface="+mn-ea"/>
                <a:ea typeface="+mn-ea"/>
              </a:rPr>
              <a:t>或等于</a:t>
            </a:r>
            <a:r>
              <a:rPr lang="en-US" altLang="zh-CN" sz="3600" b="1" dirty="0">
                <a:latin typeface="+mn-ea"/>
                <a:ea typeface="+mn-ea"/>
              </a:rPr>
              <a:t>5Ω</a:t>
            </a:r>
            <a:endParaRPr lang="zh-CN" altLang="zh-CN" sz="3600" b="1" dirty="0">
              <a:latin typeface="+mn-ea"/>
              <a:ea typeface="+mn-ea"/>
            </a:endParaRPr>
          </a:p>
          <a:p>
            <a:pPr>
              <a:lnSpc>
                <a:spcPts val="4500"/>
              </a:lnSpc>
              <a:defRPr/>
            </a:pPr>
            <a:r>
              <a:rPr lang="en-US" altLang="zh-CN" sz="3600" b="1" dirty="0">
                <a:latin typeface="+mn-ea"/>
                <a:ea typeface="+mn-ea"/>
              </a:rPr>
              <a:t>C.</a:t>
            </a:r>
            <a:r>
              <a:rPr lang="zh-CN" altLang="zh-CN" sz="3600" b="1" dirty="0">
                <a:latin typeface="+mn-ea"/>
                <a:ea typeface="+mn-ea"/>
              </a:rPr>
              <a:t>一定是小于</a:t>
            </a:r>
            <a:r>
              <a:rPr lang="en-US" altLang="zh-CN" sz="3600" b="1" dirty="0">
                <a:latin typeface="+mn-ea"/>
                <a:ea typeface="+mn-ea"/>
              </a:rPr>
              <a:t>5Ω</a:t>
            </a:r>
            <a:r>
              <a:rPr lang="zh-CN" altLang="zh-CN" sz="3600" b="1" dirty="0">
                <a:latin typeface="+mn-ea"/>
                <a:ea typeface="+mn-ea"/>
              </a:rPr>
              <a:t>或等于</a:t>
            </a:r>
            <a:r>
              <a:rPr lang="en-US" altLang="zh-CN" sz="3600" b="1" dirty="0">
                <a:latin typeface="+mn-ea"/>
                <a:ea typeface="+mn-ea"/>
              </a:rPr>
              <a:t>5Ω</a:t>
            </a:r>
            <a:endParaRPr lang="zh-CN" altLang="zh-CN" sz="3600" b="1" dirty="0">
              <a:latin typeface="+mn-ea"/>
              <a:ea typeface="+mn-ea"/>
            </a:endParaRPr>
          </a:p>
          <a:p>
            <a:pPr>
              <a:lnSpc>
                <a:spcPts val="4500"/>
              </a:lnSpc>
              <a:defRPr/>
            </a:pPr>
            <a:r>
              <a:rPr lang="en-US" altLang="zh-CN" sz="3600" b="1" dirty="0">
                <a:latin typeface="+mn-ea"/>
                <a:ea typeface="+mn-ea"/>
              </a:rPr>
              <a:t>D.</a:t>
            </a:r>
            <a:r>
              <a:rPr lang="zh-CN" altLang="zh-CN" sz="3600" b="1" dirty="0">
                <a:latin typeface="+mn-ea"/>
                <a:ea typeface="+mn-ea"/>
              </a:rPr>
              <a:t>一定是小于</a:t>
            </a:r>
            <a:r>
              <a:rPr lang="en-US" altLang="zh-CN" sz="3600" b="1" dirty="0">
                <a:latin typeface="+mn-ea"/>
                <a:ea typeface="+mn-ea"/>
              </a:rPr>
              <a:t>5Ω</a:t>
            </a:r>
            <a:endParaRPr lang="zh-CN" altLang="zh-CN" sz="36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0760" y="714356"/>
            <a:ext cx="6477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+mn-ea"/>
                <a:ea typeface="+mn-ea"/>
              </a:rPr>
              <a:t>C</a:t>
            </a:r>
            <a:endParaRPr lang="zh-CN" altLang="en-US" sz="36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8596" y="3643314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解析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  <a:r>
              <a:rPr lang="zh-CN" altLang="en-US" sz="3200" dirty="0" smtClean="0">
                <a:latin typeface="楷体_GB2312" pitchFamily="49" charset="-122"/>
                <a:ea typeface="楷体_GB2312" pitchFamily="49" charset="-122"/>
              </a:rPr>
              <a:t>根据串联电阻规律</a:t>
            </a:r>
            <a:r>
              <a:rPr lang="en-US" sz="3200" dirty="0" smtClean="0"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sz="3200" dirty="0" smtClean="0">
                <a:latin typeface="楷体_GB2312" pitchFamily="49" charset="-122"/>
                <a:ea typeface="楷体_GB2312" pitchFamily="49" charset="-122"/>
              </a:rPr>
              <a:t>串联的总电阻比任何一个分电阻的阻值都大</a:t>
            </a:r>
            <a:r>
              <a:rPr lang="en-US" sz="3200" dirty="0" smtClean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3200" dirty="0" smtClean="0">
                <a:latin typeface="楷体_GB2312" pitchFamily="49" charset="-122"/>
                <a:ea typeface="楷体_GB2312" pitchFamily="49" charset="-122"/>
              </a:rPr>
              <a:t>由于两电阻串联的总电阻等于</a:t>
            </a:r>
            <a:r>
              <a:rPr lang="en-US" sz="3200" dirty="0" smtClean="0">
                <a:latin typeface="楷体_GB2312" pitchFamily="49" charset="-122"/>
                <a:ea typeface="楷体_GB2312" pitchFamily="49" charset="-122"/>
              </a:rPr>
              <a:t>20 Ω,</a:t>
            </a:r>
            <a:r>
              <a:rPr lang="zh-CN" altLang="en-US" sz="3200" dirty="0" smtClean="0">
                <a:latin typeface="楷体_GB2312" pitchFamily="49" charset="-122"/>
                <a:ea typeface="楷体_GB2312" pitchFamily="49" charset="-122"/>
              </a:rPr>
              <a:t>因此分电阻中较小电阻的最大值为</a:t>
            </a:r>
            <a:r>
              <a:rPr lang="en-US" sz="3200" dirty="0" smtClean="0">
                <a:latin typeface="楷体_GB2312" pitchFamily="49" charset="-122"/>
                <a:ea typeface="楷体_GB2312" pitchFamily="49" charset="-122"/>
              </a:rPr>
              <a:t>10 Ω,</a:t>
            </a:r>
            <a:r>
              <a:rPr lang="zh-CN" altLang="en-US" sz="3200" dirty="0" smtClean="0">
                <a:latin typeface="楷体_GB2312" pitchFamily="49" charset="-122"/>
                <a:ea typeface="楷体_GB2312" pitchFamily="49" charset="-122"/>
              </a:rPr>
              <a:t>所以它们并联后的总电阻一定小于或等于</a:t>
            </a:r>
            <a:r>
              <a:rPr lang="en-US" sz="3200" dirty="0" smtClean="0">
                <a:latin typeface="楷体_GB2312" pitchFamily="49" charset="-122"/>
                <a:ea typeface="楷体_GB2312" pitchFamily="49" charset="-122"/>
              </a:rPr>
              <a:t>5 Ω.</a:t>
            </a:r>
            <a:r>
              <a:rPr lang="zh-CN" altLang="en-US" sz="3200" dirty="0" smtClean="0">
                <a:latin typeface="楷体_GB2312" pitchFamily="49" charset="-122"/>
                <a:ea typeface="楷体_GB2312" pitchFamily="49" charset="-122"/>
              </a:rPr>
              <a:t>故选</a:t>
            </a:r>
            <a:r>
              <a:rPr lang="en-US" sz="3200" dirty="0" smtClean="0">
                <a:latin typeface="楷体_GB2312" pitchFamily="49" charset="-122"/>
                <a:ea typeface="楷体_GB2312" pitchFamily="49" charset="-122"/>
              </a:rPr>
              <a:t>C.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28662" y="357166"/>
            <a:ext cx="7200900" cy="35544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4500"/>
              </a:lnSpc>
              <a:defRPr/>
            </a:pPr>
            <a:r>
              <a:rPr lang="en-US" altLang="zh-CN" sz="3600" b="1" dirty="0" smtClean="0">
                <a:latin typeface="+mn-ea"/>
                <a:ea typeface="+mn-ea"/>
              </a:rPr>
              <a:t>3</a:t>
            </a:r>
            <a:r>
              <a:rPr lang="en-US" altLang="zh-CN" sz="3600" b="1" dirty="0">
                <a:latin typeface="+mn-ea"/>
                <a:ea typeface="+mn-ea"/>
              </a:rPr>
              <a:t>.</a:t>
            </a:r>
            <a:r>
              <a:rPr lang="zh-CN" altLang="zh-CN" sz="3600" b="1" dirty="0">
                <a:latin typeface="+mn-ea"/>
                <a:ea typeface="+mn-ea"/>
              </a:rPr>
              <a:t>阻值分别为</a:t>
            </a:r>
            <a:r>
              <a:rPr lang="en-US" altLang="zh-CN" sz="3600" b="1" dirty="0">
                <a:latin typeface="+mn-ea"/>
                <a:ea typeface="+mn-ea"/>
              </a:rPr>
              <a:t>5 Ω</a:t>
            </a:r>
            <a:r>
              <a:rPr lang="zh-CN" altLang="zh-CN" sz="3600" b="1" dirty="0">
                <a:latin typeface="+mn-ea"/>
                <a:ea typeface="+mn-ea"/>
              </a:rPr>
              <a:t>和</a:t>
            </a:r>
            <a:r>
              <a:rPr lang="en-US" altLang="zh-CN" sz="3600" b="1" dirty="0">
                <a:latin typeface="+mn-ea"/>
                <a:ea typeface="+mn-ea"/>
              </a:rPr>
              <a:t>10 Ω</a:t>
            </a:r>
            <a:r>
              <a:rPr lang="zh-CN" altLang="zh-CN" sz="3600" b="1" dirty="0">
                <a:latin typeface="+mn-ea"/>
                <a:ea typeface="+mn-ea"/>
              </a:rPr>
              <a:t>的两个定值电阻串联后的总电阻是</a:t>
            </a:r>
            <a:endParaRPr lang="en-US" altLang="zh-CN" sz="3600" b="1" dirty="0">
              <a:latin typeface="+mn-ea"/>
              <a:ea typeface="+mn-ea"/>
            </a:endParaRPr>
          </a:p>
          <a:p>
            <a:pPr>
              <a:lnSpc>
                <a:spcPts val="4500"/>
              </a:lnSpc>
              <a:defRPr/>
            </a:pPr>
            <a:r>
              <a:rPr lang="zh-CN" altLang="zh-CN" sz="3600" b="1" u="sng" dirty="0">
                <a:latin typeface="+mn-ea"/>
                <a:ea typeface="+mn-ea"/>
              </a:rPr>
              <a:t>　　</a:t>
            </a:r>
            <a:r>
              <a:rPr lang="en-US" altLang="zh-CN" sz="3600" b="1" dirty="0">
                <a:latin typeface="+mn-ea"/>
                <a:ea typeface="+mn-ea"/>
              </a:rPr>
              <a:t>Ω,</a:t>
            </a:r>
            <a:r>
              <a:rPr lang="zh-CN" altLang="zh-CN" sz="3600" b="1" dirty="0">
                <a:latin typeface="+mn-ea"/>
                <a:ea typeface="+mn-ea"/>
              </a:rPr>
              <a:t>若通过</a:t>
            </a:r>
            <a:r>
              <a:rPr lang="en-US" altLang="zh-CN" sz="3600" b="1" dirty="0">
                <a:latin typeface="+mn-ea"/>
                <a:ea typeface="+mn-ea"/>
              </a:rPr>
              <a:t>5 Ω</a:t>
            </a:r>
            <a:r>
              <a:rPr lang="zh-CN" altLang="zh-CN" sz="3600" b="1" dirty="0">
                <a:latin typeface="+mn-ea"/>
                <a:ea typeface="+mn-ea"/>
              </a:rPr>
              <a:t>电阻的电流为</a:t>
            </a:r>
            <a:r>
              <a:rPr lang="en-US" altLang="zh-CN" sz="3600" b="1" dirty="0">
                <a:latin typeface="+mn-ea"/>
                <a:ea typeface="+mn-ea"/>
              </a:rPr>
              <a:t>0.4 A,</a:t>
            </a:r>
            <a:r>
              <a:rPr lang="zh-CN" altLang="zh-CN" sz="3600" b="1" dirty="0">
                <a:latin typeface="+mn-ea"/>
                <a:ea typeface="+mn-ea"/>
              </a:rPr>
              <a:t>则通过</a:t>
            </a:r>
            <a:r>
              <a:rPr lang="en-US" altLang="zh-CN" sz="3600" b="1" dirty="0">
                <a:latin typeface="+mn-ea"/>
                <a:ea typeface="+mn-ea"/>
              </a:rPr>
              <a:t>10 Ω</a:t>
            </a:r>
            <a:r>
              <a:rPr lang="zh-CN" altLang="zh-CN" sz="3600" b="1" dirty="0">
                <a:latin typeface="+mn-ea"/>
                <a:ea typeface="+mn-ea"/>
              </a:rPr>
              <a:t>电阻的电流为</a:t>
            </a:r>
            <a:endParaRPr lang="en-US" altLang="zh-CN" sz="3600" b="1" dirty="0">
              <a:latin typeface="+mn-ea"/>
              <a:ea typeface="+mn-ea"/>
            </a:endParaRPr>
          </a:p>
          <a:p>
            <a:pPr>
              <a:lnSpc>
                <a:spcPts val="4500"/>
              </a:lnSpc>
              <a:defRPr/>
            </a:pPr>
            <a:r>
              <a:rPr lang="zh-CN" altLang="zh-CN" sz="3600" b="1" u="sng" dirty="0">
                <a:latin typeface="+mn-ea"/>
                <a:ea typeface="+mn-ea"/>
              </a:rPr>
              <a:t>　　</a:t>
            </a:r>
            <a:r>
              <a:rPr lang="en-US" altLang="zh-CN" sz="3600" b="1" dirty="0">
                <a:latin typeface="+mn-ea"/>
                <a:ea typeface="+mn-ea"/>
              </a:rPr>
              <a:t>A,10 Ω</a:t>
            </a:r>
            <a:r>
              <a:rPr lang="zh-CN" altLang="zh-CN" sz="3600" b="1" dirty="0">
                <a:latin typeface="+mn-ea"/>
                <a:ea typeface="+mn-ea"/>
              </a:rPr>
              <a:t>电阻两端的电压是</a:t>
            </a:r>
            <a:endParaRPr lang="en-US" altLang="zh-CN" sz="3600" b="1" dirty="0">
              <a:latin typeface="+mn-ea"/>
              <a:ea typeface="+mn-ea"/>
            </a:endParaRPr>
          </a:p>
          <a:p>
            <a:pPr>
              <a:lnSpc>
                <a:spcPts val="4500"/>
              </a:lnSpc>
              <a:defRPr/>
            </a:pPr>
            <a:r>
              <a:rPr lang="zh-CN" altLang="zh-CN" sz="3600" b="1" u="sng" dirty="0">
                <a:latin typeface="+mn-ea"/>
                <a:ea typeface="+mn-ea"/>
              </a:rPr>
              <a:t>　　</a:t>
            </a:r>
            <a:r>
              <a:rPr lang="en-US" altLang="zh-CN" sz="3600" b="1" dirty="0">
                <a:latin typeface="+mn-ea"/>
                <a:ea typeface="+mn-ea"/>
              </a:rPr>
              <a:t>V. </a:t>
            </a:r>
            <a:endParaRPr lang="zh-CN" altLang="zh-CN" sz="36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428736"/>
            <a:ext cx="647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+mn-ea"/>
                <a:ea typeface="+mn-ea"/>
              </a:rPr>
              <a:t>15</a:t>
            </a:r>
            <a:endParaRPr lang="zh-CN" altLang="en-US" sz="36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571744"/>
            <a:ext cx="9366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+mn-ea"/>
                <a:ea typeface="+mn-ea"/>
              </a:rPr>
              <a:t>0.4</a:t>
            </a:r>
            <a:endParaRPr lang="zh-CN" altLang="en-US" sz="36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3143248"/>
            <a:ext cx="6477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+mn-ea"/>
                <a:ea typeface="+mn-ea"/>
              </a:rPr>
              <a:t>4</a:t>
            </a:r>
            <a:endParaRPr lang="zh-CN" altLang="en-US" sz="36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7158" y="3929066"/>
            <a:ext cx="84296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解析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r>
              <a:rPr lang="zh-CN" altLang="en-US" sz="3200" dirty="0" smtClean="0"/>
              <a:t>两个定值电阻串联后的总电阻</a:t>
            </a:r>
            <a:r>
              <a:rPr lang="en-US" sz="3200" dirty="0" smtClean="0"/>
              <a:t>:</a:t>
            </a:r>
            <a:r>
              <a:rPr lang="en-US" sz="3200" i="1" dirty="0" smtClean="0"/>
              <a:t>R=R</a:t>
            </a:r>
            <a:r>
              <a:rPr lang="en-US" sz="3200" baseline="-25000" dirty="0" smtClean="0"/>
              <a:t>1</a:t>
            </a:r>
            <a:r>
              <a:rPr lang="en-US" sz="3200" i="1" dirty="0" smtClean="0"/>
              <a:t>+R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=5 Ω+10 Ω=15 Ω;</a:t>
            </a:r>
            <a:r>
              <a:rPr lang="zh-CN" altLang="en-US" sz="3200" dirty="0" smtClean="0"/>
              <a:t>在串联电路中电流相等</a:t>
            </a:r>
            <a:r>
              <a:rPr lang="en-US" sz="3200" dirty="0" smtClean="0"/>
              <a:t>,</a:t>
            </a:r>
            <a:r>
              <a:rPr lang="zh-CN" altLang="en-US" sz="3200" dirty="0" smtClean="0"/>
              <a:t>所以通过</a:t>
            </a:r>
            <a:r>
              <a:rPr lang="en-US" sz="3200" dirty="0" smtClean="0"/>
              <a:t>10 Ω</a:t>
            </a:r>
            <a:r>
              <a:rPr lang="zh-CN" altLang="en-US" sz="3200" dirty="0" smtClean="0"/>
              <a:t>电阻的电流也为</a:t>
            </a:r>
            <a:r>
              <a:rPr lang="en-US" sz="3200" dirty="0" smtClean="0"/>
              <a:t>0.4 A.10 Ω</a:t>
            </a:r>
            <a:r>
              <a:rPr lang="zh-CN" altLang="en-US" sz="3200" dirty="0" smtClean="0"/>
              <a:t>电阻两端的电压是</a:t>
            </a:r>
            <a:r>
              <a:rPr lang="en-US" sz="3200" i="1" dirty="0" smtClean="0"/>
              <a:t>U</a:t>
            </a:r>
            <a:r>
              <a:rPr lang="en-US" sz="3200" baseline="-25000" dirty="0" smtClean="0"/>
              <a:t>2</a:t>
            </a:r>
            <a:r>
              <a:rPr lang="en-US" sz="3200" i="1" dirty="0" smtClean="0"/>
              <a:t>=IR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=0.4 A×10 Ω=4 V.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95288" y="692150"/>
            <a:ext cx="7489825" cy="800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228600" eaLnBrk="0" hangingPunct="0"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4.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如图所示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电源电压不变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，</a:t>
            </a:r>
            <a:r>
              <a:rPr lang="en-US" altLang="zh-CN" sz="2800" b="1" i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R</a:t>
            </a:r>
            <a:r>
              <a:rPr lang="en-US" altLang="zh-CN" sz="2800" b="1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1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=6 Ω,</a:t>
            </a:r>
            <a:r>
              <a:rPr lang="en-US" altLang="zh-CN" sz="2800" b="1" i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R</a:t>
            </a:r>
            <a:r>
              <a:rPr lang="en-US" altLang="zh-CN" sz="2800" b="1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=4 </a:t>
            </a:r>
            <a:r>
              <a:rPr lang="en-US" altLang="zh-CN" sz="28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Ω.</a:t>
            </a:r>
            <a:endParaRPr lang="en-US" altLang="zh-CN" sz="2800" dirty="0">
              <a:latin typeface="Arial" pitchFamily="34" charset="0"/>
            </a:endParaRPr>
          </a:p>
          <a:p>
            <a:pPr indent="228600" eaLnBrk="0" hangingPunct="0">
              <a:defRPr/>
            </a:pPr>
            <a:endParaRPr lang="en-US" altLang="zh-CN" dirty="0">
              <a:latin typeface="Arial" pitchFamily="34" charset="0"/>
            </a:endParaRPr>
          </a:p>
        </p:txBody>
      </p:sp>
      <p:pic>
        <p:nvPicPr>
          <p:cNvPr id="21507" name="图片 460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00298" y="1285860"/>
            <a:ext cx="4090999" cy="225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684213" y="3798888"/>
            <a:ext cx="7488237" cy="2246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228600" eaLnBrk="0" hangingPunct="0">
              <a:defRPr/>
            </a:pP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(1)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当开关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1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闭合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2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断开时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电流表的示数</a:t>
            </a:r>
            <a:endParaRPr lang="en-US" altLang="zh-CN" sz="2800" dirty="0">
              <a:solidFill>
                <a:srgbClr val="000000"/>
              </a:solidFill>
              <a:latin typeface="+mn-ea"/>
              <a:ea typeface="+mn-ea"/>
              <a:cs typeface="Times New Roman" pitchFamily="18" charset="0"/>
            </a:endParaRPr>
          </a:p>
          <a:p>
            <a:pPr indent="228600" eaLnBrk="0" hangingPunct="0">
              <a:defRPr/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为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0.6 A,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电路总电阻是</a:t>
            </a:r>
            <a:r>
              <a:rPr lang="zh-CN" altLang="en-US" sz="2800" u="sng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Ω,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电源电压</a:t>
            </a:r>
            <a:endParaRPr lang="en-US" altLang="zh-CN" sz="2800" dirty="0">
              <a:solidFill>
                <a:srgbClr val="000000"/>
              </a:solidFill>
              <a:latin typeface="+mn-ea"/>
              <a:ea typeface="+mn-ea"/>
              <a:cs typeface="Times New Roman" pitchFamily="18" charset="0"/>
            </a:endParaRPr>
          </a:p>
          <a:p>
            <a:pPr indent="228600" eaLnBrk="0" hangingPunct="0">
              <a:defRPr/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为</a:t>
            </a:r>
            <a:r>
              <a:rPr lang="zh-CN" altLang="en-US" sz="2800" u="sng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V. </a:t>
            </a:r>
            <a:endParaRPr lang="en-US" altLang="zh-CN" sz="2800" dirty="0">
              <a:latin typeface="+mn-ea"/>
              <a:ea typeface="+mn-ea"/>
            </a:endParaRPr>
          </a:p>
          <a:p>
            <a:pPr indent="228600" eaLnBrk="0" hangingPunct="0">
              <a:defRPr/>
            </a:pP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(2)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当开关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1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和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都闭合时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电流表示数为</a:t>
            </a:r>
            <a:endParaRPr lang="en-US" altLang="zh-CN" sz="2800" dirty="0">
              <a:solidFill>
                <a:srgbClr val="000000"/>
              </a:solidFill>
              <a:latin typeface="+mn-ea"/>
              <a:ea typeface="+mn-ea"/>
              <a:cs typeface="Times New Roman" pitchFamily="18" charset="0"/>
            </a:endParaRPr>
          </a:p>
          <a:p>
            <a:pPr indent="228600" eaLnBrk="0" hangingPunct="0">
              <a:defRPr/>
            </a:pP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1.5 A,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此时通过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L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的电流是</a:t>
            </a:r>
            <a:r>
              <a:rPr lang="zh-CN" altLang="en-US" sz="2800" u="sng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A. </a:t>
            </a:r>
            <a:endParaRPr lang="en-US" altLang="zh-CN" sz="28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 descr="C:\Documents and Settings\Administrator\Application Data\Tencent\Users\619843129\QQ\WinTemp\RichOle\NCC~I~)SXMVY9W@2I[M(~DO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58" y="1142984"/>
            <a:ext cx="842968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39750" y="1700213"/>
            <a:ext cx="8424863" cy="1260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None/>
              <a:defRPr/>
            </a:pPr>
            <a:r>
              <a:rPr lang="zh-CN" altLang="en-US" sz="2800" b="1" dirty="0">
                <a:latin typeface="Arial" pitchFamily="34" charset="0"/>
              </a:rPr>
              <a:t>　　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导体中的电流，跟导体两端的电压成正比，跟导体的电阻成反比。</a:t>
            </a:r>
          </a:p>
        </p:txBody>
      </p:sp>
      <p:sp>
        <p:nvSpPr>
          <p:cNvPr id="8195" name="Rectangle 13"/>
          <p:cNvSpPr>
            <a:spLocks noChangeArrowheads="1"/>
          </p:cNvSpPr>
          <p:nvPr/>
        </p:nvSpPr>
        <p:spPr bwMode="auto">
          <a:xfrm>
            <a:off x="323850" y="977900"/>
            <a:ext cx="49688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欧</a:t>
            </a: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姆定律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863600" y="3213100"/>
            <a:ext cx="29876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>
                <a:ea typeface="黑体" pitchFamily="49" charset="-122"/>
              </a:rPr>
              <a:t>数学表达式</a:t>
            </a:r>
          </a:p>
        </p:txBody>
      </p:sp>
      <p:grpSp>
        <p:nvGrpSpPr>
          <p:cNvPr id="2" name="Group 24"/>
          <p:cNvGrpSpPr/>
          <p:nvPr/>
        </p:nvGrpSpPr>
        <p:grpSpPr bwMode="auto">
          <a:xfrm>
            <a:off x="3600450" y="3105150"/>
            <a:ext cx="1079500" cy="946150"/>
            <a:chOff x="408" y="3809"/>
            <a:chExt cx="680" cy="596"/>
          </a:xfrm>
        </p:grpSpPr>
        <p:sp>
          <p:nvSpPr>
            <p:cNvPr id="8220" name="Rectangle 25"/>
            <p:cNvSpPr>
              <a:spLocks noChangeArrowheads="1"/>
            </p:cNvSpPr>
            <p:nvPr/>
          </p:nvSpPr>
          <p:spPr bwMode="auto">
            <a:xfrm>
              <a:off x="408" y="3945"/>
              <a:ext cx="68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I 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8221" name="Rectangle 26"/>
            <p:cNvSpPr>
              <a:spLocks noChangeArrowheads="1"/>
            </p:cNvSpPr>
            <p:nvPr/>
          </p:nvSpPr>
          <p:spPr bwMode="auto">
            <a:xfrm>
              <a:off x="793" y="3809"/>
              <a:ext cx="278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U</a:t>
              </a:r>
            </a:p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8222" name="Line 27"/>
            <p:cNvSpPr>
              <a:spLocks noChangeShapeType="1"/>
            </p:cNvSpPr>
            <p:nvPr/>
          </p:nvSpPr>
          <p:spPr bwMode="auto">
            <a:xfrm>
              <a:off x="793" y="4104"/>
              <a:ext cx="27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36"/>
          <p:cNvGrpSpPr/>
          <p:nvPr/>
        </p:nvGrpSpPr>
        <p:grpSpPr bwMode="auto">
          <a:xfrm>
            <a:off x="3636963" y="4976813"/>
            <a:ext cx="1079500" cy="946150"/>
            <a:chOff x="408" y="3809"/>
            <a:chExt cx="680" cy="596"/>
          </a:xfrm>
        </p:grpSpPr>
        <p:sp>
          <p:nvSpPr>
            <p:cNvPr id="8217" name="Rectangle 37"/>
            <p:cNvSpPr>
              <a:spLocks noChangeArrowheads="1"/>
            </p:cNvSpPr>
            <p:nvPr/>
          </p:nvSpPr>
          <p:spPr bwMode="auto">
            <a:xfrm>
              <a:off x="408" y="3945"/>
              <a:ext cx="68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R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8218" name="Rectangle 38"/>
            <p:cNvSpPr>
              <a:spLocks noChangeArrowheads="1"/>
            </p:cNvSpPr>
            <p:nvPr/>
          </p:nvSpPr>
          <p:spPr bwMode="auto">
            <a:xfrm>
              <a:off x="793" y="3809"/>
              <a:ext cx="278" cy="5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U</a:t>
              </a:r>
            </a:p>
            <a:p>
              <a:pPr>
                <a:buFont typeface="Arial" charset="0"/>
                <a:buNone/>
              </a:pPr>
              <a:r>
                <a:rPr lang="en-US" altLang="zh-CN" sz="2800" b="1" i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8219" name="Line 39"/>
            <p:cNvSpPr>
              <a:spLocks noChangeShapeType="1"/>
            </p:cNvSpPr>
            <p:nvPr/>
          </p:nvSpPr>
          <p:spPr bwMode="auto">
            <a:xfrm>
              <a:off x="793" y="4104"/>
              <a:ext cx="27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3617913" y="4329113"/>
            <a:ext cx="1566862" cy="6048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IR</a:t>
            </a:r>
          </a:p>
        </p:txBody>
      </p:sp>
      <p:grpSp>
        <p:nvGrpSpPr>
          <p:cNvPr id="8200" name="Group 41"/>
          <p:cNvGrpSpPr/>
          <p:nvPr/>
        </p:nvGrpSpPr>
        <p:grpSpPr bwMode="auto">
          <a:xfrm>
            <a:off x="467544" y="262555"/>
            <a:ext cx="1318949" cy="715108"/>
            <a:chOff x="2932" y="2513"/>
            <a:chExt cx="1309" cy="432"/>
          </a:xfrm>
        </p:grpSpPr>
        <p:sp>
          <p:nvSpPr>
            <p:cNvPr id="18" name="流程图: 可选过程 17"/>
            <p:cNvSpPr/>
            <p:nvPr/>
          </p:nvSpPr>
          <p:spPr>
            <a:xfrm>
              <a:off x="2932" y="2513"/>
              <a:ext cx="1309" cy="432"/>
            </a:xfrm>
            <a:prstGeom prst="flowChartAlternateProces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141" name="Text Box 45"/>
            <p:cNvSpPr txBox="1">
              <a:spLocks noChangeArrowheads="1"/>
            </p:cNvSpPr>
            <p:nvPr/>
          </p:nvSpPr>
          <p:spPr bwMode="auto">
            <a:xfrm>
              <a:off x="2951" y="2530"/>
              <a:ext cx="1271" cy="3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pitchFamily="34" charset="0"/>
                <a:buNone/>
                <a:defRPr/>
              </a:pPr>
              <a:r>
                <a:rPr lang="zh-CN" alt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ea typeface="黑体" pitchFamily="49" charset="-122"/>
                </a:rPr>
                <a:t>复习</a:t>
              </a:r>
            </a:p>
          </p:txBody>
        </p:sp>
      </p:grp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1008063" y="4797425"/>
            <a:ext cx="29876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>
                <a:ea typeface="黑体" pitchFamily="49" charset="-122"/>
              </a:rPr>
              <a:t>变形公式</a:t>
            </a:r>
          </a:p>
        </p:txBody>
      </p:sp>
      <p:sp>
        <p:nvSpPr>
          <p:cNvPr id="4143" name="AutoShape 47"/>
          <p:cNvSpPr/>
          <p:nvPr/>
        </p:nvSpPr>
        <p:spPr bwMode="auto">
          <a:xfrm>
            <a:off x="3240088" y="4545013"/>
            <a:ext cx="250825" cy="1189037"/>
          </a:xfrm>
          <a:prstGeom prst="leftBrace">
            <a:avLst>
              <a:gd name="adj1" fmla="val 39482"/>
              <a:gd name="adj2" fmla="val 50000"/>
            </a:avLst>
          </a:prstGeom>
          <a:noFill/>
          <a:ln w="25400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sp>
        <p:nvSpPr>
          <p:cNvPr id="8203" name="Line 49"/>
          <p:cNvSpPr>
            <a:spLocks noChangeShapeType="1"/>
          </p:cNvSpPr>
          <p:nvPr/>
        </p:nvSpPr>
        <p:spPr bwMode="auto">
          <a:xfrm>
            <a:off x="5903913" y="3824288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4" name="Line 50"/>
          <p:cNvSpPr>
            <a:spLocks noChangeShapeType="1"/>
          </p:cNvSpPr>
          <p:nvPr/>
        </p:nvSpPr>
        <p:spPr bwMode="auto">
          <a:xfrm>
            <a:off x="6048375" y="383381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5" name="Line 51"/>
          <p:cNvSpPr>
            <a:spLocks noChangeShapeType="1"/>
          </p:cNvSpPr>
          <p:nvPr/>
        </p:nvSpPr>
        <p:spPr bwMode="auto">
          <a:xfrm>
            <a:off x="8208963" y="383381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6" name="Line 52"/>
          <p:cNvSpPr>
            <a:spLocks noChangeShapeType="1"/>
          </p:cNvSpPr>
          <p:nvPr/>
        </p:nvSpPr>
        <p:spPr bwMode="auto">
          <a:xfrm flipH="1">
            <a:off x="6048375" y="41941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7" name="Line 53"/>
          <p:cNvSpPr>
            <a:spLocks noChangeShapeType="1"/>
          </p:cNvSpPr>
          <p:nvPr/>
        </p:nvSpPr>
        <p:spPr bwMode="auto">
          <a:xfrm>
            <a:off x="7632700" y="4194175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6623050" y="3968750"/>
            <a:ext cx="115093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i="1">
                <a:latin typeface="Times New Roman" pitchFamily="18" charset="0"/>
              </a:rPr>
              <a:t>   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6624638" y="3068638"/>
            <a:ext cx="14414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i="1">
                <a:latin typeface="Times New Roman" pitchFamily="18" charset="0"/>
              </a:rPr>
              <a:t>  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</a:t>
            </a:r>
            <a:endParaRPr lang="el-GR" altLang="en-US" sz="3200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6048375" y="3105150"/>
            <a:ext cx="4318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</a:p>
        </p:txBody>
      </p:sp>
      <p:sp>
        <p:nvSpPr>
          <p:cNvPr id="8211" name="Rectangle 57"/>
          <p:cNvSpPr>
            <a:spLocks noChangeArrowheads="1"/>
          </p:cNvSpPr>
          <p:nvPr/>
        </p:nvSpPr>
        <p:spPr bwMode="auto">
          <a:xfrm>
            <a:off x="6696075" y="3716338"/>
            <a:ext cx="647700" cy="1793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sp>
        <p:nvSpPr>
          <p:cNvPr id="8212" name="Line 58"/>
          <p:cNvSpPr>
            <a:spLocks noChangeShapeType="1"/>
          </p:cNvSpPr>
          <p:nvPr/>
        </p:nvSpPr>
        <p:spPr bwMode="auto">
          <a:xfrm>
            <a:off x="6227763" y="38242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lg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  <p:bldP spid="4142" grpId="0"/>
      <p:bldP spid="414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95288" y="692150"/>
            <a:ext cx="7489825" cy="800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228600" eaLnBrk="0" hangingPunct="0">
              <a:defRPr/>
            </a:pP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4.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如图所示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电源电压不变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，</a:t>
            </a:r>
            <a:r>
              <a:rPr lang="en-US" altLang="zh-CN" sz="2800" b="1" i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R</a:t>
            </a:r>
            <a:r>
              <a:rPr lang="en-US" altLang="zh-CN" sz="2800" b="1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1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=6 Ω,</a:t>
            </a:r>
            <a:r>
              <a:rPr lang="en-US" altLang="zh-CN" sz="2800" b="1" i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R</a:t>
            </a:r>
            <a:r>
              <a:rPr lang="en-US" altLang="zh-CN" sz="2800" b="1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=4 </a:t>
            </a:r>
            <a:r>
              <a:rPr lang="en-US" altLang="zh-CN" sz="28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Ω.</a:t>
            </a:r>
            <a:endParaRPr lang="en-US" altLang="zh-CN" sz="2800" dirty="0">
              <a:latin typeface="Arial" pitchFamily="34" charset="0"/>
            </a:endParaRPr>
          </a:p>
          <a:p>
            <a:pPr indent="228600" eaLnBrk="0" hangingPunct="0">
              <a:defRPr/>
            </a:pPr>
            <a:endParaRPr lang="en-US" altLang="zh-CN" dirty="0">
              <a:latin typeface="Arial" pitchFamily="34" charset="0"/>
            </a:endParaRPr>
          </a:p>
        </p:txBody>
      </p:sp>
      <p:pic>
        <p:nvPicPr>
          <p:cNvPr id="21507" name="图片 460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00298" y="1285860"/>
            <a:ext cx="4090999" cy="225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684213" y="3798888"/>
            <a:ext cx="7488237" cy="2246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228600" eaLnBrk="0" hangingPunct="0">
              <a:defRPr/>
            </a:pP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(1)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当开关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1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闭合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2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断开时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电流表的示数</a:t>
            </a:r>
            <a:endParaRPr lang="en-US" altLang="zh-CN" sz="2800" dirty="0">
              <a:solidFill>
                <a:srgbClr val="000000"/>
              </a:solidFill>
              <a:latin typeface="+mn-ea"/>
              <a:ea typeface="+mn-ea"/>
              <a:cs typeface="Times New Roman" pitchFamily="18" charset="0"/>
            </a:endParaRPr>
          </a:p>
          <a:p>
            <a:pPr indent="228600" eaLnBrk="0" hangingPunct="0">
              <a:defRPr/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为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0.6 A,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电路总电阻是</a:t>
            </a:r>
            <a:r>
              <a:rPr lang="zh-CN" altLang="en-US" sz="2800" u="sng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Ω,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电源电压</a:t>
            </a:r>
            <a:endParaRPr lang="en-US" altLang="zh-CN" sz="2800" dirty="0">
              <a:solidFill>
                <a:srgbClr val="000000"/>
              </a:solidFill>
              <a:latin typeface="+mn-ea"/>
              <a:ea typeface="+mn-ea"/>
              <a:cs typeface="Times New Roman" pitchFamily="18" charset="0"/>
            </a:endParaRPr>
          </a:p>
          <a:p>
            <a:pPr indent="228600" eaLnBrk="0" hangingPunct="0">
              <a:defRPr/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为</a:t>
            </a:r>
            <a:r>
              <a:rPr lang="zh-CN" altLang="en-US" sz="2800" u="sng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V. </a:t>
            </a:r>
            <a:endParaRPr lang="en-US" altLang="zh-CN" sz="2800" dirty="0">
              <a:latin typeface="+mn-ea"/>
              <a:ea typeface="+mn-ea"/>
            </a:endParaRPr>
          </a:p>
          <a:p>
            <a:pPr indent="228600" eaLnBrk="0" hangingPunct="0">
              <a:defRPr/>
            </a:pP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(2)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当开关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1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和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S</a:t>
            </a:r>
            <a:r>
              <a:rPr lang="en-US" altLang="zh-CN" sz="2800" baseline="-300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3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都闭合时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电流表示数为</a:t>
            </a:r>
            <a:endParaRPr lang="en-US" altLang="zh-CN" sz="2800" dirty="0">
              <a:solidFill>
                <a:srgbClr val="000000"/>
              </a:solidFill>
              <a:latin typeface="+mn-ea"/>
              <a:ea typeface="+mn-ea"/>
              <a:cs typeface="Times New Roman" pitchFamily="18" charset="0"/>
            </a:endParaRPr>
          </a:p>
          <a:p>
            <a:pPr indent="228600" eaLnBrk="0" hangingPunct="0">
              <a:defRPr/>
            </a:pP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1.5 A,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此时通过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L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的电流是</a:t>
            </a:r>
            <a:r>
              <a:rPr lang="zh-CN" altLang="en-US" sz="2800" u="sng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Times New Roman" pitchFamily="18" charset="0"/>
              </a:rPr>
              <a:t>A. </a:t>
            </a:r>
            <a:endParaRPr lang="en-US" altLang="zh-CN" sz="2800" dirty="0">
              <a:latin typeface="+mn-ea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6338" y="4122738"/>
            <a:ext cx="93503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+mn-ea"/>
                <a:ea typeface="+mn-ea"/>
              </a:rPr>
              <a:t>10</a:t>
            </a:r>
            <a:endParaRPr lang="zh-CN" altLang="en-US" sz="36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9913" y="4564063"/>
            <a:ext cx="66198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+mn-ea"/>
                <a:ea typeface="+mn-ea"/>
              </a:rPr>
              <a:t>6</a:t>
            </a:r>
            <a:endParaRPr lang="zh-CN" altLang="en-US" sz="36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163" y="5410200"/>
            <a:ext cx="9366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+mn-ea"/>
                <a:ea typeface="+mn-ea"/>
              </a:rPr>
              <a:t>0.5</a:t>
            </a:r>
            <a:endParaRPr lang="zh-CN" altLang="en-US" sz="36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755576" y="3501008"/>
            <a:ext cx="8388424" cy="11059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Arial" pitchFamily="34" charset="0"/>
              <a:buNone/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   串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联电路中的电流处处相等</a:t>
            </a: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；        </a:t>
            </a:r>
            <a:r>
              <a:rPr lang="en-US" sz="2800" b="1" i="1" dirty="0" smtClean="0">
                <a:solidFill>
                  <a:srgbClr val="CC0000"/>
                </a:solidFill>
                <a:latin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CC0000"/>
                </a:solidFill>
                <a:latin typeface="Times New Roman" pitchFamily="18" charset="0"/>
              </a:rPr>
              <a:t>=</a:t>
            </a:r>
            <a:r>
              <a:rPr lang="en-US" sz="2800" b="1" i="1" dirty="0" smtClean="0">
                <a:solidFill>
                  <a:srgbClr val="CC0000"/>
                </a:solidFill>
                <a:latin typeface="Times New Roman" pitchFamily="18" charset="0"/>
              </a:rPr>
              <a:t>I</a:t>
            </a:r>
            <a:r>
              <a:rPr lang="en-US" sz="2800" b="1" baseline="-25000" dirty="0" smtClean="0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CC0000"/>
                </a:solidFill>
                <a:latin typeface="Times New Roman" pitchFamily="18" charset="0"/>
              </a:rPr>
              <a:t>=</a:t>
            </a:r>
            <a:r>
              <a:rPr lang="en-US" sz="2800" b="1" i="1" dirty="0" smtClean="0">
                <a:solidFill>
                  <a:srgbClr val="CC0000"/>
                </a:solidFill>
                <a:latin typeface="Times New Roman" pitchFamily="18" charset="0"/>
              </a:rPr>
              <a:t>I</a:t>
            </a:r>
            <a:r>
              <a:rPr lang="en-US" sz="2800" b="1" baseline="-25000" dirty="0" smtClean="0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altLang="zh-CN" sz="2800" b="1" baseline="-25000" dirty="0">
              <a:solidFill>
                <a:srgbClr val="CC0000"/>
              </a:solidFill>
              <a:latin typeface="Times New Roman" pitchFamily="18" charset="0"/>
            </a:endParaRPr>
          </a:p>
          <a:p>
            <a:pPr>
              <a:lnSpc>
                <a:spcPct val="130000"/>
              </a:lnSpc>
              <a:buFont typeface="Arial" pitchFamily="34" charset="0"/>
              <a:buNone/>
              <a:defRPr/>
            </a:pPr>
            <a:endParaRPr lang="zh-CN" altLang="en-US" sz="2800" b="1" baseline="-25000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95536" y="692696"/>
            <a:ext cx="774065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．</a:t>
            </a: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串联电路中的电</a:t>
            </a: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流规</a:t>
            </a: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律</a:t>
            </a:r>
          </a:p>
        </p:txBody>
      </p:sp>
      <p:grpSp>
        <p:nvGrpSpPr>
          <p:cNvPr id="9220" name="Group 4"/>
          <p:cNvGrpSpPr/>
          <p:nvPr/>
        </p:nvGrpSpPr>
        <p:grpSpPr bwMode="auto">
          <a:xfrm>
            <a:off x="2519363" y="1376363"/>
            <a:ext cx="4341812" cy="1995487"/>
            <a:chOff x="0" y="0"/>
            <a:chExt cx="2735" cy="1257"/>
          </a:xfrm>
        </p:grpSpPr>
        <p:sp>
          <p:nvSpPr>
            <p:cNvPr id="9226" name="Line 5"/>
            <p:cNvSpPr>
              <a:spLocks noChangeShapeType="1"/>
            </p:cNvSpPr>
            <p:nvPr/>
          </p:nvSpPr>
          <p:spPr bwMode="auto">
            <a:xfrm>
              <a:off x="0" y="408"/>
              <a:ext cx="23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7" name="Text Box 6"/>
            <p:cNvSpPr txBox="1">
              <a:spLocks noChangeArrowheads="1"/>
            </p:cNvSpPr>
            <p:nvPr/>
          </p:nvSpPr>
          <p:spPr bwMode="auto">
            <a:xfrm>
              <a:off x="1565" y="0"/>
              <a:ext cx="431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9228" name="Rectangle 7"/>
            <p:cNvSpPr>
              <a:spLocks noChangeArrowheads="1"/>
            </p:cNvSpPr>
            <p:nvPr/>
          </p:nvSpPr>
          <p:spPr bwMode="auto">
            <a:xfrm>
              <a:off x="454" y="363"/>
              <a:ext cx="384" cy="1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9229" name="Line 8"/>
            <p:cNvSpPr>
              <a:spLocks noChangeShapeType="1"/>
            </p:cNvSpPr>
            <p:nvPr/>
          </p:nvSpPr>
          <p:spPr bwMode="auto">
            <a:xfrm>
              <a:off x="295" y="40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0" name="Rectangle 9"/>
            <p:cNvSpPr>
              <a:spLocks noChangeArrowheads="1"/>
            </p:cNvSpPr>
            <p:nvPr/>
          </p:nvSpPr>
          <p:spPr bwMode="auto">
            <a:xfrm>
              <a:off x="1520" y="340"/>
              <a:ext cx="384" cy="13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9231" name="Line 10"/>
            <p:cNvSpPr>
              <a:spLocks noChangeShapeType="1"/>
            </p:cNvSpPr>
            <p:nvPr/>
          </p:nvSpPr>
          <p:spPr bwMode="auto">
            <a:xfrm>
              <a:off x="1293" y="40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2" name="Line 11"/>
            <p:cNvSpPr>
              <a:spLocks noChangeShapeType="1"/>
            </p:cNvSpPr>
            <p:nvPr/>
          </p:nvSpPr>
          <p:spPr bwMode="auto">
            <a:xfrm>
              <a:off x="1134" y="45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3" name="Line 12"/>
            <p:cNvSpPr>
              <a:spLocks noChangeShapeType="1"/>
            </p:cNvSpPr>
            <p:nvPr/>
          </p:nvSpPr>
          <p:spPr bwMode="auto">
            <a:xfrm rot="5400000">
              <a:off x="2291" y="839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4" name="Line 13"/>
            <p:cNvSpPr>
              <a:spLocks noChangeShapeType="1"/>
            </p:cNvSpPr>
            <p:nvPr/>
          </p:nvSpPr>
          <p:spPr bwMode="auto">
            <a:xfrm>
              <a:off x="0" y="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5" name="Line 14"/>
            <p:cNvSpPr>
              <a:spLocks noChangeShapeType="1"/>
            </p:cNvSpPr>
            <p:nvPr/>
          </p:nvSpPr>
          <p:spPr bwMode="auto">
            <a:xfrm>
              <a:off x="2359" y="40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6" name="Line 15"/>
            <p:cNvSpPr>
              <a:spLocks noChangeShapeType="1"/>
            </p:cNvSpPr>
            <p:nvPr/>
          </p:nvSpPr>
          <p:spPr bwMode="auto">
            <a:xfrm>
              <a:off x="1497" y="1112"/>
              <a:ext cx="8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7" name="Line 16"/>
            <p:cNvSpPr>
              <a:spLocks noChangeShapeType="1"/>
            </p:cNvSpPr>
            <p:nvPr/>
          </p:nvSpPr>
          <p:spPr bwMode="auto">
            <a:xfrm flipH="1">
              <a:off x="46" y="1112"/>
              <a:ext cx="7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8" name="Text Box 17"/>
            <p:cNvSpPr txBox="1">
              <a:spLocks noChangeArrowheads="1"/>
            </p:cNvSpPr>
            <p:nvPr/>
          </p:nvSpPr>
          <p:spPr bwMode="auto">
            <a:xfrm>
              <a:off x="931" y="930"/>
              <a:ext cx="317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U</a:t>
              </a:r>
            </a:p>
          </p:txBody>
        </p:sp>
        <p:sp>
          <p:nvSpPr>
            <p:cNvPr id="9239" name="Text Box 18"/>
            <p:cNvSpPr txBox="1">
              <a:spLocks noChangeArrowheads="1"/>
            </p:cNvSpPr>
            <p:nvPr/>
          </p:nvSpPr>
          <p:spPr bwMode="auto">
            <a:xfrm>
              <a:off x="2427" y="567"/>
              <a:ext cx="308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9240" name="Text Box 19"/>
            <p:cNvSpPr txBox="1">
              <a:spLocks noChangeArrowheads="1"/>
            </p:cNvSpPr>
            <p:nvPr/>
          </p:nvSpPr>
          <p:spPr bwMode="auto">
            <a:xfrm>
              <a:off x="522" y="23"/>
              <a:ext cx="362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241" name="Line 20"/>
            <p:cNvSpPr>
              <a:spLocks noChangeShapeType="1"/>
            </p:cNvSpPr>
            <p:nvPr/>
          </p:nvSpPr>
          <p:spPr bwMode="auto">
            <a:xfrm flipH="1">
              <a:off x="22" y="681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2" name="Line 21"/>
            <p:cNvSpPr>
              <a:spLocks noChangeShapeType="1"/>
            </p:cNvSpPr>
            <p:nvPr/>
          </p:nvSpPr>
          <p:spPr bwMode="auto">
            <a:xfrm>
              <a:off x="702" y="658"/>
              <a:ext cx="3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3" name="Text Box 22"/>
            <p:cNvSpPr txBox="1">
              <a:spLocks noChangeArrowheads="1"/>
            </p:cNvSpPr>
            <p:nvPr/>
          </p:nvSpPr>
          <p:spPr bwMode="auto">
            <a:xfrm>
              <a:off x="386" y="499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 dirty="0">
                  <a:solidFill>
                    <a:srgbClr val="CC0000"/>
                  </a:solidFill>
                  <a:latin typeface="Times New Roman" pitchFamily="18" charset="0"/>
                </a:rPr>
                <a:t>U</a:t>
              </a:r>
              <a:r>
                <a:rPr lang="en-US" altLang="zh-CN" sz="2800" b="1" baseline="-25000" dirty="0">
                  <a:solidFill>
                    <a:srgbClr val="CC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244" name="Line 23"/>
            <p:cNvSpPr>
              <a:spLocks noChangeShapeType="1"/>
            </p:cNvSpPr>
            <p:nvPr/>
          </p:nvSpPr>
          <p:spPr bwMode="auto">
            <a:xfrm flipH="1">
              <a:off x="1156" y="658"/>
              <a:ext cx="3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5" name="Line 24"/>
            <p:cNvSpPr>
              <a:spLocks noChangeShapeType="1"/>
            </p:cNvSpPr>
            <p:nvPr/>
          </p:nvSpPr>
          <p:spPr bwMode="auto">
            <a:xfrm>
              <a:off x="1951" y="658"/>
              <a:ext cx="38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6" name="Text Box 25"/>
            <p:cNvSpPr txBox="1">
              <a:spLocks noChangeArrowheads="1"/>
            </p:cNvSpPr>
            <p:nvPr/>
          </p:nvSpPr>
          <p:spPr bwMode="auto">
            <a:xfrm>
              <a:off x="1520" y="477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</a:rPr>
                <a:t>U</a:t>
              </a:r>
              <a:r>
                <a:rPr lang="en-US" altLang="zh-CN" sz="2800" b="1" baseline="-25000">
                  <a:solidFill>
                    <a:srgbClr val="CC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9247" name="Text Box 26"/>
            <p:cNvSpPr txBox="1">
              <a:spLocks noChangeArrowheads="1"/>
            </p:cNvSpPr>
            <p:nvPr/>
          </p:nvSpPr>
          <p:spPr bwMode="auto">
            <a:xfrm>
              <a:off x="1180" y="68"/>
              <a:ext cx="318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  <a:r>
                <a:rPr lang="en-US" altLang="zh-CN" sz="2800" b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9248" name="Text Box 27"/>
            <p:cNvSpPr txBox="1">
              <a:spLocks noChangeArrowheads="1"/>
            </p:cNvSpPr>
            <p:nvPr/>
          </p:nvSpPr>
          <p:spPr bwMode="auto">
            <a:xfrm>
              <a:off x="68" y="68"/>
              <a:ext cx="38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  <a:r>
                <a:rPr lang="en-US" altLang="zh-CN" sz="2800" b="1" baseline="-25000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28" name="矩形 27"/>
          <p:cNvSpPr/>
          <p:nvPr/>
        </p:nvSpPr>
        <p:spPr>
          <a:xfrm>
            <a:off x="1187624" y="0"/>
            <a:ext cx="2451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一</a:t>
            </a:r>
            <a:r>
              <a:rPr lang="en-US" altLang="zh-CN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串联电路</a:t>
            </a:r>
            <a:endParaRPr lang="zh-CN" altLang="en-US" sz="3200" dirty="0"/>
          </a:p>
        </p:txBody>
      </p:sp>
      <p:sp>
        <p:nvSpPr>
          <p:cNvPr id="29" name="矩形 28"/>
          <p:cNvSpPr/>
          <p:nvPr/>
        </p:nvSpPr>
        <p:spPr>
          <a:xfrm>
            <a:off x="539552" y="5013176"/>
            <a:ext cx="7992888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Arial" pitchFamily="34" charset="0"/>
              <a:buNone/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串联电路中的总电压等于各部分电路两端</a:t>
            </a:r>
          </a:p>
          <a:p>
            <a:pPr>
              <a:lnSpc>
                <a:spcPct val="130000"/>
              </a:lnSpc>
              <a:buFont typeface="Arial" pitchFamily="34" charset="0"/>
              <a:buNone/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          电压之和。      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zh-CN" sz="3200" b="1" i="1" dirty="0" smtClean="0">
                <a:solidFill>
                  <a:srgbClr val="CC0000"/>
                </a:solidFill>
                <a:latin typeface="Times New Roman" pitchFamily="18" charset="0"/>
              </a:rPr>
              <a:t>U</a:t>
            </a:r>
            <a:r>
              <a:rPr lang="en-US" altLang="zh-CN" sz="3200" b="1" dirty="0" smtClean="0">
                <a:solidFill>
                  <a:srgbClr val="CC0000"/>
                </a:solidFill>
                <a:latin typeface="Times New Roman" pitchFamily="18" charset="0"/>
              </a:rPr>
              <a:t>=</a:t>
            </a:r>
            <a:r>
              <a:rPr lang="en-US" altLang="zh-CN" sz="3200" b="1" i="1" dirty="0" smtClean="0">
                <a:solidFill>
                  <a:srgbClr val="CC0000"/>
                </a:solidFill>
                <a:latin typeface="Times New Roman" pitchFamily="18" charset="0"/>
              </a:rPr>
              <a:t>U</a:t>
            </a:r>
            <a:r>
              <a:rPr lang="en-US" altLang="zh-CN" sz="3200" b="1" baseline="-25000" dirty="0" smtClean="0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altLang="zh-CN" sz="3200" b="1" dirty="0" smtClean="0">
                <a:solidFill>
                  <a:srgbClr val="CC0000"/>
                </a:solidFill>
                <a:latin typeface="Times New Roman" pitchFamily="18" charset="0"/>
              </a:rPr>
              <a:t>+</a:t>
            </a:r>
            <a:r>
              <a:rPr lang="en-US" altLang="zh-CN" sz="3200" b="1" i="1" dirty="0" smtClean="0">
                <a:solidFill>
                  <a:srgbClr val="CC0000"/>
                </a:solidFill>
                <a:latin typeface="Times New Roman" pitchFamily="18" charset="0"/>
              </a:rPr>
              <a:t>U</a:t>
            </a:r>
            <a:r>
              <a:rPr lang="en-US" altLang="zh-CN" sz="3200" b="1" baseline="-25000" dirty="0" smtClean="0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zh-CN" altLang="en-US" sz="3200" b="1" baseline="-25000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539552" y="4293096"/>
            <a:ext cx="774065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．</a:t>
            </a: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串联电路中的</a:t>
            </a: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电压规</a:t>
            </a: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700338" y="944563"/>
            <a:ext cx="3600450" cy="871537"/>
            <a:chOff x="2700338" y="944563"/>
            <a:chExt cx="3600450" cy="871537"/>
          </a:xfrm>
        </p:grpSpPr>
        <p:grpSp>
          <p:nvGrpSpPr>
            <p:cNvPr id="2" name="Group 27"/>
            <p:cNvGrpSpPr/>
            <p:nvPr/>
          </p:nvGrpSpPr>
          <p:grpSpPr bwMode="auto">
            <a:xfrm>
              <a:off x="2700338" y="1455738"/>
              <a:ext cx="3600450" cy="360362"/>
              <a:chOff x="0" y="0"/>
              <a:chExt cx="2268" cy="227"/>
            </a:xfrm>
          </p:grpSpPr>
          <p:sp>
            <p:nvSpPr>
              <p:cNvPr id="7171" name="Rectangle 11"/>
              <p:cNvSpPr>
                <a:spLocks noChangeArrowheads="1"/>
              </p:cNvSpPr>
              <p:nvPr/>
            </p:nvSpPr>
            <p:spPr bwMode="auto">
              <a:xfrm>
                <a:off x="273" y="0"/>
                <a:ext cx="726" cy="227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 sz="1800">
                  <a:latin typeface="Calibri" pitchFamily="34" charset="0"/>
                </a:endParaRPr>
              </a:p>
            </p:txBody>
          </p:sp>
          <p:sp>
            <p:nvSpPr>
              <p:cNvPr id="7172" name="Rectangle 12"/>
              <p:cNvSpPr>
                <a:spLocks noChangeArrowheads="1"/>
              </p:cNvSpPr>
              <p:nvPr/>
            </p:nvSpPr>
            <p:spPr bwMode="auto">
              <a:xfrm>
                <a:off x="1270" y="0"/>
                <a:ext cx="726" cy="227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 sz="1800">
                  <a:latin typeface="Calibri" pitchFamily="34" charset="0"/>
                </a:endParaRPr>
              </a:p>
            </p:txBody>
          </p:sp>
          <p:sp>
            <p:nvSpPr>
              <p:cNvPr id="7173" name="Line 13"/>
              <p:cNvSpPr>
                <a:spLocks noChangeShapeType="1"/>
              </p:cNvSpPr>
              <p:nvPr/>
            </p:nvSpPr>
            <p:spPr bwMode="auto">
              <a:xfrm>
                <a:off x="998" y="91"/>
                <a:ext cx="2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74" name="Line 14"/>
              <p:cNvSpPr>
                <a:spLocks noChangeShapeType="1"/>
              </p:cNvSpPr>
              <p:nvPr/>
            </p:nvSpPr>
            <p:spPr bwMode="auto">
              <a:xfrm>
                <a:off x="1996" y="91"/>
                <a:ext cx="2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75" name="Line 15"/>
              <p:cNvSpPr>
                <a:spLocks noChangeShapeType="1"/>
              </p:cNvSpPr>
              <p:nvPr/>
            </p:nvSpPr>
            <p:spPr bwMode="auto">
              <a:xfrm>
                <a:off x="0" y="91"/>
                <a:ext cx="2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89" name="Text Box 41"/>
            <p:cNvSpPr txBox="1">
              <a:spLocks noChangeArrowheads="1"/>
            </p:cNvSpPr>
            <p:nvPr/>
          </p:nvSpPr>
          <p:spPr bwMode="auto">
            <a:xfrm>
              <a:off x="3344863" y="944563"/>
              <a:ext cx="506412" cy="5191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0099"/>
                  </a:solidFill>
                  <a:latin typeface="Calibri" pitchFamily="34" charset="0"/>
                </a:rPr>
                <a:t>R</a:t>
              </a:r>
              <a:r>
                <a:rPr lang="en-US" sz="2800" b="1" baseline="-25000" dirty="0">
                  <a:solidFill>
                    <a:srgbClr val="000099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7190" name="Text Box 42"/>
            <p:cNvSpPr txBox="1">
              <a:spLocks noChangeArrowheads="1"/>
            </p:cNvSpPr>
            <p:nvPr/>
          </p:nvSpPr>
          <p:spPr bwMode="auto">
            <a:xfrm>
              <a:off x="4816475" y="947738"/>
              <a:ext cx="506413" cy="5191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0099"/>
                  </a:solidFill>
                  <a:latin typeface="Calibri" pitchFamily="34" charset="0"/>
                </a:rPr>
                <a:t>R</a:t>
              </a:r>
              <a:r>
                <a:rPr lang="en-US" sz="2800" b="1" baseline="-25000" dirty="0">
                  <a:solidFill>
                    <a:srgbClr val="000099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7191" name="Text Box 4"/>
          <p:cNvSpPr txBox="1">
            <a:spLocks noChangeArrowheads="1"/>
          </p:cNvSpPr>
          <p:nvPr/>
        </p:nvSpPr>
        <p:spPr bwMode="auto">
          <a:xfrm>
            <a:off x="683568" y="188913"/>
            <a:ext cx="6264696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4000" b="1" dirty="0" smtClean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zh-CN" altLang="en-US" sz="4000" b="1" dirty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电阻的串</a:t>
            </a:r>
            <a:r>
              <a:rPr lang="zh-CN" altLang="en-US" sz="4000" b="1" dirty="0" smtClean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联</a:t>
            </a:r>
            <a:endParaRPr lang="zh-CN" altLang="en-US" sz="4000" b="1" dirty="0">
              <a:solidFill>
                <a:schemeClr val="tx2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192" name="Text Box 7"/>
          <p:cNvSpPr txBox="1">
            <a:spLocks noChangeArrowheads="1"/>
          </p:cNvSpPr>
          <p:nvPr/>
        </p:nvSpPr>
        <p:spPr bwMode="auto">
          <a:xfrm>
            <a:off x="327025" y="1187450"/>
            <a:ext cx="1905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accent2"/>
                </a:solidFill>
                <a:latin typeface="黑体" pitchFamily="49" charset="-122"/>
              </a:rPr>
              <a:t>串联：</a:t>
            </a:r>
            <a:endParaRPr lang="en-US" sz="3600" b="1" dirty="0">
              <a:solidFill>
                <a:schemeClr val="accent2"/>
              </a:solidFill>
              <a:latin typeface="黑体" pitchFamily="49" charset="-122"/>
            </a:endParaRPr>
          </a:p>
        </p:txBody>
      </p:sp>
      <p:sp>
        <p:nvSpPr>
          <p:cNvPr id="21530" name="矩形 40"/>
          <p:cNvSpPr>
            <a:spLocks noChangeArrowheads="1"/>
          </p:cNvSpPr>
          <p:nvPr/>
        </p:nvSpPr>
        <p:spPr bwMode="auto">
          <a:xfrm>
            <a:off x="287338" y="2241550"/>
            <a:ext cx="8458200" cy="9541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 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） 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.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电</a:t>
            </a:r>
            <a:r>
              <a:rPr lang="zh-CN" altLang="en-US" sz="28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阻串联相当于增加了导体的长度，所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以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总电阻比任何一个分电阻都大。</a:t>
            </a:r>
            <a:endParaRPr lang="zh-CN" altLang="en-US" sz="28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28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681413"/>
            <a:ext cx="280828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AutoShape 19"/>
          <p:cNvSpPr>
            <a:spLocks noChangeArrowheads="1"/>
          </p:cNvSpPr>
          <p:nvPr/>
        </p:nvSpPr>
        <p:spPr bwMode="auto">
          <a:xfrm>
            <a:off x="3995738" y="3968750"/>
            <a:ext cx="574675" cy="144463"/>
          </a:xfrm>
          <a:prstGeom prst="rightArrow">
            <a:avLst>
              <a:gd name="adj1" fmla="val 50000"/>
              <a:gd name="adj2" fmla="val 99432"/>
            </a:avLst>
          </a:prstGeom>
          <a:solidFill>
            <a:srgbClr val="FF00FF"/>
          </a:soli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zh-CN" sz="2000"/>
          </a:p>
        </p:txBody>
      </p:sp>
      <p:pic>
        <p:nvPicPr>
          <p:cNvPr id="30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573016"/>
            <a:ext cx="24479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/>
      <p:bldP spid="7192" grpId="0"/>
      <p:bldP spid="21530" grpId="0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7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4188" y="873125"/>
            <a:ext cx="5903912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 Box 10"/>
          <p:cNvSpPr txBox="1">
            <a:spLocks noChangeArrowheads="1"/>
          </p:cNvSpPr>
          <p:nvPr/>
        </p:nvSpPr>
        <p:spPr bwMode="auto">
          <a:xfrm>
            <a:off x="0" y="476672"/>
            <a:ext cx="2700338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en-US" altLang="zh-CN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3200" b="1" dirty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电阻的串联</a:t>
            </a:r>
            <a:r>
              <a:rPr lang="zh-CN" altLang="en-US" sz="2000" dirty="0"/>
              <a:t>  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规律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0" y="2457450"/>
            <a:ext cx="36353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/>
              <a:t>由</a:t>
            </a:r>
            <a:r>
              <a:rPr lang="zh-CN" altLang="en-US" sz="3200" b="1">
                <a:solidFill>
                  <a:srgbClr val="FF0000"/>
                </a:solidFill>
              </a:rPr>
              <a:t>欧姆定律</a:t>
            </a:r>
            <a:r>
              <a:rPr lang="zh-CN" altLang="en-US" sz="3200" b="1"/>
              <a:t>得：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2916238" y="2457450"/>
            <a:ext cx="2592387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i="1">
                <a:latin typeface="Times New Roman" pitchFamily="18" charset="0"/>
              </a:rPr>
              <a:t>U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  <a:r>
              <a:rPr lang="en-US" altLang="zh-CN" sz="3600" b="1">
                <a:latin typeface="Times New Roman" pitchFamily="18" charset="0"/>
              </a:rPr>
              <a:t>=</a:t>
            </a:r>
            <a:r>
              <a:rPr lang="en-US" altLang="zh-CN" sz="3600" b="1" i="1">
                <a:latin typeface="Times New Roman" pitchFamily="18" charset="0"/>
              </a:rPr>
              <a:t>I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  <a:r>
              <a:rPr lang="en-US" altLang="zh-CN" sz="3600" b="1" i="1">
                <a:latin typeface="Times New Roman" pitchFamily="18" charset="0"/>
              </a:rPr>
              <a:t>R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4932363" y="2420938"/>
            <a:ext cx="2592387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i="1">
                <a:latin typeface="Times New Roman" pitchFamily="18" charset="0"/>
              </a:rPr>
              <a:t>U</a:t>
            </a:r>
            <a:r>
              <a:rPr lang="en-US" altLang="zh-CN" sz="3600" b="1" baseline="-25000">
                <a:latin typeface="Times New Roman" pitchFamily="18" charset="0"/>
              </a:rPr>
              <a:t>2</a:t>
            </a:r>
            <a:r>
              <a:rPr lang="en-US" altLang="zh-CN" sz="3600" b="1">
                <a:latin typeface="Times New Roman" pitchFamily="18" charset="0"/>
              </a:rPr>
              <a:t>=</a:t>
            </a:r>
            <a:r>
              <a:rPr lang="en-US" altLang="zh-CN" sz="3600" b="1" i="1">
                <a:latin typeface="Times New Roman" pitchFamily="18" charset="0"/>
              </a:rPr>
              <a:t>I</a:t>
            </a:r>
            <a:r>
              <a:rPr lang="en-US" altLang="zh-CN" sz="3600" b="1" baseline="-25000">
                <a:latin typeface="Times New Roman" pitchFamily="18" charset="0"/>
              </a:rPr>
              <a:t>2</a:t>
            </a:r>
            <a:r>
              <a:rPr lang="en-US" altLang="zh-CN" sz="3600" b="1" i="1">
                <a:latin typeface="Times New Roman" pitchFamily="18" charset="0"/>
              </a:rPr>
              <a:t>R</a:t>
            </a:r>
            <a:r>
              <a:rPr lang="en-US" altLang="zh-CN" sz="3600" b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7056438" y="2384425"/>
            <a:ext cx="2592387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i="1">
                <a:latin typeface="Times New Roman" pitchFamily="18" charset="0"/>
              </a:rPr>
              <a:t>U</a:t>
            </a:r>
            <a:r>
              <a:rPr lang="en-US" altLang="zh-CN" sz="3600" b="1">
                <a:latin typeface="Times New Roman" pitchFamily="18" charset="0"/>
              </a:rPr>
              <a:t>=</a:t>
            </a:r>
            <a:r>
              <a:rPr lang="en-US" altLang="zh-CN" sz="3600" b="1" i="1">
                <a:latin typeface="Times New Roman" pitchFamily="18" charset="0"/>
              </a:rPr>
              <a:t>IR</a:t>
            </a:r>
            <a:endParaRPr lang="en-US" altLang="zh-CN" sz="3600" b="1" baseline="-25000">
              <a:latin typeface="Times New Roman" pitchFamily="18" charset="0"/>
            </a:endParaRP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0" y="3357563"/>
            <a:ext cx="36004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/>
              <a:t>由</a:t>
            </a:r>
            <a:r>
              <a:rPr lang="zh-CN" altLang="en-US" sz="3200" b="1">
                <a:solidFill>
                  <a:srgbClr val="FF0000"/>
                </a:solidFill>
              </a:rPr>
              <a:t>串联电路</a:t>
            </a:r>
            <a:r>
              <a:rPr lang="zh-CN" altLang="en-US" sz="3200" b="1"/>
              <a:t>可知：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3419475" y="3284538"/>
            <a:ext cx="4643438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i="1">
                <a:latin typeface="Times New Roman" pitchFamily="18" charset="0"/>
              </a:rPr>
              <a:t>U =U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  <a:r>
              <a:rPr lang="en-US" altLang="zh-CN" sz="3600" b="1" i="1">
                <a:latin typeface="Times New Roman" pitchFamily="18" charset="0"/>
              </a:rPr>
              <a:t>+U</a:t>
            </a:r>
            <a:r>
              <a:rPr lang="en-US" altLang="zh-CN" sz="3600" b="1" baseline="-25000">
                <a:latin typeface="Times New Roman" pitchFamily="18" charset="0"/>
              </a:rPr>
              <a:t>2</a:t>
            </a:r>
            <a:r>
              <a:rPr lang="en-US" altLang="zh-CN" sz="3600" b="1">
                <a:latin typeface="Times New Roman" pitchFamily="18" charset="0"/>
              </a:rPr>
              <a:t>       </a:t>
            </a:r>
            <a:r>
              <a:rPr lang="en-US" altLang="zh-CN" sz="3600" b="1" i="1">
                <a:latin typeface="Times New Roman" pitchFamily="18" charset="0"/>
              </a:rPr>
              <a:t>I</a:t>
            </a:r>
            <a:r>
              <a:rPr lang="en-US" altLang="zh-CN" sz="3600" b="1">
                <a:latin typeface="Times New Roman" pitchFamily="18" charset="0"/>
              </a:rPr>
              <a:t>=</a:t>
            </a:r>
            <a:r>
              <a:rPr lang="en-US" altLang="zh-CN" sz="3600" b="1" i="1">
                <a:latin typeface="Times New Roman" pitchFamily="18" charset="0"/>
              </a:rPr>
              <a:t>I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  <a:r>
              <a:rPr lang="en-US" altLang="zh-CN" sz="3600" b="1" i="1">
                <a:latin typeface="Times New Roman" pitchFamily="18" charset="0"/>
              </a:rPr>
              <a:t>=I </a:t>
            </a:r>
            <a:r>
              <a:rPr lang="en-US" altLang="zh-CN" sz="3600" b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1258888" y="4005263"/>
            <a:ext cx="2052637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/>
              <a:t>所以：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348038" y="4041775"/>
            <a:ext cx="4643437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i="1">
                <a:latin typeface="Times New Roman" pitchFamily="18" charset="0"/>
              </a:rPr>
              <a:t>IR=I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  <a:r>
              <a:rPr lang="en-US" altLang="zh-CN" sz="3600" b="1" i="1">
                <a:latin typeface="Times New Roman" pitchFamily="18" charset="0"/>
              </a:rPr>
              <a:t>R</a:t>
            </a:r>
            <a:r>
              <a:rPr lang="en-US" altLang="zh-CN" sz="3600" b="1" baseline="-25000">
                <a:latin typeface="Times New Roman" pitchFamily="18" charset="0"/>
              </a:rPr>
              <a:t>1</a:t>
            </a:r>
            <a:r>
              <a:rPr lang="en-US" altLang="zh-CN" sz="3600" b="1" i="1">
                <a:latin typeface="Times New Roman" pitchFamily="18" charset="0"/>
              </a:rPr>
              <a:t>+I</a:t>
            </a:r>
            <a:r>
              <a:rPr lang="en-US" altLang="zh-CN" sz="3600" b="1" baseline="-25000">
                <a:latin typeface="Times New Roman" pitchFamily="18" charset="0"/>
              </a:rPr>
              <a:t>2</a:t>
            </a:r>
            <a:r>
              <a:rPr lang="en-US" altLang="zh-CN" sz="3600" b="1" i="1">
                <a:latin typeface="Times New Roman" pitchFamily="18" charset="0"/>
              </a:rPr>
              <a:t>R</a:t>
            </a:r>
            <a:r>
              <a:rPr lang="en-US" altLang="zh-CN" sz="3600" b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403648" y="4725144"/>
            <a:ext cx="14033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200" b="1" dirty="0"/>
              <a:t>即：</a:t>
            </a: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3059832" y="4653136"/>
            <a:ext cx="2448223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R=R</a:t>
            </a:r>
            <a:r>
              <a:rPr lang="en-US" altLang="zh-CN" sz="3600" b="1" baseline="-250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en-US" altLang="zh-CN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+R</a:t>
            </a:r>
            <a:r>
              <a:rPr lang="en-US" altLang="zh-CN" sz="3600" b="1" baseline="-250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1331640" y="5301208"/>
            <a:ext cx="7416824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串联电路的总电阻等于各电阻之和。</a:t>
            </a: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0" y="5373216"/>
            <a:ext cx="1475656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600" b="1" dirty="0">
                <a:ea typeface="黑体" pitchFamily="49" charset="-122"/>
              </a:rPr>
              <a:t>结论：</a:t>
            </a: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2771800" y="5949280"/>
            <a:ext cx="2448223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R=R</a:t>
            </a:r>
            <a:r>
              <a:rPr lang="en-US" altLang="zh-CN" sz="3600" b="1" baseline="-250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en-US" altLang="zh-CN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+R</a:t>
            </a:r>
            <a:r>
              <a:rPr lang="en-US" altLang="zh-CN" sz="3600" b="1" baseline="-250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2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2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6" grpId="0"/>
      <p:bldP spid="62477" grpId="0"/>
      <p:bldP spid="62478" grpId="0"/>
      <p:bldP spid="62479" grpId="0"/>
      <p:bldP spid="62480" grpId="0"/>
      <p:bldP spid="62481" grpId="0"/>
      <p:bldP spid="62482" grpId="0"/>
      <p:bldP spid="62483" grpId="0"/>
      <p:bldP spid="62484" grpId="0"/>
      <p:bldP spid="62485" grpId="0"/>
      <p:bldP spid="62486" grpId="0"/>
      <p:bldP spid="6248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140968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（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）</a:t>
            </a:r>
            <a:r>
              <a:rPr lang="en-US" altLang="zh-CN" sz="3200" dirty="0" smtClean="0"/>
              <a:t>.</a:t>
            </a:r>
            <a:r>
              <a:rPr lang="zh-CN" altLang="en-US" sz="3200" b="1" dirty="0" smtClean="0"/>
              <a:t>若有</a:t>
            </a:r>
            <a:r>
              <a:rPr lang="en-US" altLang="zh-CN" sz="3200" b="1" dirty="0" smtClean="0"/>
              <a:t>n</a:t>
            </a:r>
            <a:r>
              <a:rPr lang="zh-CN" altLang="en-US" sz="3200" b="1" dirty="0" smtClean="0"/>
              <a:t>个相同的电阻</a:t>
            </a:r>
            <a:r>
              <a:rPr lang="en-US" altLang="zh-CN" sz="3200" b="1" dirty="0" smtClean="0"/>
              <a:t>R</a:t>
            </a:r>
            <a:r>
              <a:rPr lang="zh-CN" altLang="en-US" sz="3200" b="1" dirty="0" smtClean="0"/>
              <a:t>串联，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   </a:t>
            </a:r>
            <a:r>
              <a:rPr lang="zh-CN" altLang="en-US" sz="3200" b="1" dirty="0" smtClean="0"/>
              <a:t>则    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R</a:t>
            </a:r>
            <a:r>
              <a:rPr lang="zh-CN" altLang="en-US" sz="3200" b="1" baseline="-25000" dirty="0" smtClean="0">
                <a:solidFill>
                  <a:srgbClr val="FF0000"/>
                </a:solidFill>
              </a:rPr>
              <a:t>总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=</a:t>
            </a:r>
            <a:r>
              <a:rPr lang="en-US" altLang="zh-CN" sz="3200" b="1" dirty="0" err="1" smtClean="0">
                <a:solidFill>
                  <a:srgbClr val="FF0000"/>
                </a:solidFill>
              </a:rPr>
              <a:t>nR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05273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3</a:t>
            </a:r>
            <a:r>
              <a:rPr lang="zh-CN" altLang="en-US" sz="3200" b="1" dirty="0" smtClean="0"/>
              <a:t>）串联电路中任何一个电阻变大，则总电阻变大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5601"/>
          <p:cNvSpPr>
            <a:spLocks noChangeArrowheads="1"/>
          </p:cNvSpPr>
          <p:nvPr/>
        </p:nvSpPr>
        <p:spPr bwMode="auto">
          <a:xfrm>
            <a:off x="152400" y="133350"/>
            <a:ext cx="3275256" cy="584775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串联分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压规律</a:t>
            </a:r>
            <a:endParaRPr lang="zh-CN" altLang="en-US" sz="32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grpSp>
        <p:nvGrpSpPr>
          <p:cNvPr id="2" name="组合 25602"/>
          <p:cNvGrpSpPr/>
          <p:nvPr/>
        </p:nvGrpSpPr>
        <p:grpSpPr bwMode="auto">
          <a:xfrm>
            <a:off x="304800" y="890588"/>
            <a:ext cx="2514600" cy="2286000"/>
            <a:chOff x="0" y="0"/>
            <a:chExt cx="1584" cy="1440"/>
          </a:xfrm>
        </p:grpSpPr>
        <p:grpSp>
          <p:nvGrpSpPr>
            <p:cNvPr id="3" name="组合 25603"/>
            <p:cNvGrpSpPr/>
            <p:nvPr/>
          </p:nvGrpSpPr>
          <p:grpSpPr bwMode="auto">
            <a:xfrm>
              <a:off x="0" y="288"/>
              <a:ext cx="1536" cy="937"/>
              <a:chOff x="0" y="0"/>
              <a:chExt cx="1536" cy="937"/>
            </a:xfrm>
          </p:grpSpPr>
          <p:grpSp>
            <p:nvGrpSpPr>
              <p:cNvPr id="4" name="组合 25604"/>
              <p:cNvGrpSpPr/>
              <p:nvPr/>
            </p:nvGrpSpPr>
            <p:grpSpPr bwMode="auto">
              <a:xfrm>
                <a:off x="0" y="0"/>
                <a:ext cx="1536" cy="937"/>
                <a:chOff x="0" y="0"/>
                <a:chExt cx="2415" cy="1473"/>
              </a:xfrm>
            </p:grpSpPr>
            <p:sp>
              <p:nvSpPr>
                <p:cNvPr id="11269" name="xjhzja29"/>
                <p:cNvSpPr>
                  <a:spLocks noChangeArrowheads="1"/>
                </p:cNvSpPr>
                <p:nvPr/>
              </p:nvSpPr>
              <p:spPr bwMode="auto">
                <a:xfrm>
                  <a:off x="0" y="60"/>
                  <a:ext cx="2415" cy="1248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5" name="组合 25606"/>
                <p:cNvGrpSpPr/>
                <p:nvPr/>
              </p:nvGrpSpPr>
              <p:grpSpPr bwMode="auto">
                <a:xfrm>
                  <a:off x="616" y="1125"/>
                  <a:ext cx="115" cy="348"/>
                  <a:chOff x="0" y="0"/>
                  <a:chExt cx="315" cy="468"/>
                </a:xfrm>
              </p:grpSpPr>
              <p:sp>
                <p:nvSpPr>
                  <p:cNvPr id="11271" name="矩形 2560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315" cy="46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272" name="直接连接符 25608"/>
                  <p:cNvSpPr>
                    <a:spLocks noChangeShapeType="1"/>
                  </p:cNvSpPr>
                  <p:nvPr/>
                </p:nvSpPr>
                <p:spPr bwMode="auto">
                  <a:xfrm>
                    <a:off x="0" y="80"/>
                    <a:ext cx="0" cy="312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273" name="直接连接符 25609"/>
                  <p:cNvSpPr>
                    <a:spLocks noChangeShapeType="1"/>
                  </p:cNvSpPr>
                  <p:nvPr/>
                </p:nvSpPr>
                <p:spPr bwMode="auto">
                  <a:xfrm>
                    <a:off x="315" y="0"/>
                    <a:ext cx="0" cy="468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274" name="xjhzja19"/>
                <p:cNvSpPr>
                  <a:spLocks noChangeArrowheads="1"/>
                </p:cNvSpPr>
                <p:nvPr/>
              </p:nvSpPr>
              <p:spPr bwMode="auto">
                <a:xfrm>
                  <a:off x="376" y="0"/>
                  <a:ext cx="460" cy="10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275" name="xjhzja19"/>
                <p:cNvSpPr>
                  <a:spLocks noChangeArrowheads="1"/>
                </p:cNvSpPr>
                <p:nvPr/>
              </p:nvSpPr>
              <p:spPr bwMode="auto">
                <a:xfrm>
                  <a:off x="1456" y="18"/>
                  <a:ext cx="460" cy="10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6" name="组合 25612"/>
                <p:cNvGrpSpPr/>
                <p:nvPr/>
              </p:nvGrpSpPr>
              <p:grpSpPr bwMode="auto">
                <a:xfrm>
                  <a:off x="1366" y="1155"/>
                  <a:ext cx="362" cy="312"/>
                  <a:chOff x="0" y="0"/>
                  <a:chExt cx="362" cy="312"/>
                </a:xfrm>
              </p:grpSpPr>
              <p:sp>
                <p:nvSpPr>
                  <p:cNvPr id="11277" name="矩形 2561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362" cy="312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7" name="组合 25614"/>
                  <p:cNvGrpSpPr/>
                  <p:nvPr/>
                </p:nvGrpSpPr>
                <p:grpSpPr bwMode="auto">
                  <a:xfrm>
                    <a:off x="0" y="0"/>
                    <a:ext cx="362" cy="156"/>
                    <a:chOff x="0" y="0"/>
                    <a:chExt cx="362" cy="156"/>
                  </a:xfrm>
                </p:grpSpPr>
                <p:sp>
                  <p:nvSpPr>
                    <p:cNvPr id="11279" name="直接连接符 256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0" y="0"/>
                      <a:ext cx="362" cy="15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 type="oval" w="sm" len="sm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280" name="直接连接符 256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2" y="156"/>
                      <a:ext cx="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 type="oval" w="sm" len="sm"/>
                      <a:tailEnd type="oval" w="sm" len="sm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sp>
            <p:nvSpPr>
              <p:cNvPr id="11281" name="椭圆 25617"/>
              <p:cNvSpPr>
                <a:spLocks noChangeArrowheads="1"/>
              </p:cNvSpPr>
              <p:nvPr/>
            </p:nvSpPr>
            <p:spPr bwMode="auto">
              <a:xfrm>
                <a:off x="856" y="832"/>
                <a:ext cx="48" cy="4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 algn="ctr"/>
                <a:endParaRPr lang="zh-CN" altLang="en-US" sz="1800"/>
              </a:p>
            </p:txBody>
          </p:sp>
        </p:grpSp>
        <p:sp>
          <p:nvSpPr>
            <p:cNvPr id="11282" name="文本框 25618"/>
            <p:cNvSpPr txBox="1">
              <a:spLocks noChangeArrowheads="1"/>
            </p:cNvSpPr>
            <p:nvPr/>
          </p:nvSpPr>
          <p:spPr bwMode="auto">
            <a:xfrm>
              <a:off x="240" y="384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R</a:t>
              </a:r>
              <a:r>
                <a:rPr lang="en-US" sz="1800" b="1" baseline="-25000"/>
                <a:t>1</a:t>
              </a:r>
            </a:p>
          </p:txBody>
        </p:sp>
        <p:sp>
          <p:nvSpPr>
            <p:cNvPr id="11283" name="文本框 25619"/>
            <p:cNvSpPr txBox="1">
              <a:spLocks noChangeArrowheads="1"/>
            </p:cNvSpPr>
            <p:nvPr/>
          </p:nvSpPr>
          <p:spPr bwMode="auto">
            <a:xfrm>
              <a:off x="952" y="3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R</a:t>
              </a:r>
              <a:r>
                <a:rPr lang="en-US" sz="1800" b="1" baseline="-25000"/>
                <a:t>2</a:t>
              </a:r>
            </a:p>
          </p:txBody>
        </p:sp>
        <p:sp>
          <p:nvSpPr>
            <p:cNvPr id="11284" name="直接连接符 25620"/>
            <p:cNvSpPr>
              <a:spLocks noChangeShapeType="1"/>
            </p:cNvSpPr>
            <p:nvPr/>
          </p:nvSpPr>
          <p:spPr bwMode="auto">
            <a:xfrm flipV="1">
              <a:off x="1536" y="576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5" name="文本框 25621"/>
            <p:cNvSpPr txBox="1">
              <a:spLocks noChangeArrowheads="1"/>
            </p:cNvSpPr>
            <p:nvPr/>
          </p:nvSpPr>
          <p:spPr bwMode="auto">
            <a:xfrm>
              <a:off x="1296" y="489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Batang" pitchFamily="18" charset="-127"/>
                  <a:ea typeface="Batang" pitchFamily="18" charset="-127"/>
                </a:rPr>
                <a:t>I</a:t>
              </a:r>
            </a:p>
          </p:txBody>
        </p:sp>
        <p:sp>
          <p:nvSpPr>
            <p:cNvPr id="11286" name="文本框 25622"/>
            <p:cNvSpPr txBox="1">
              <a:spLocks noChangeArrowheads="1"/>
            </p:cNvSpPr>
            <p:nvPr/>
          </p:nvSpPr>
          <p:spPr bwMode="auto">
            <a:xfrm>
              <a:off x="240" y="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U</a:t>
              </a:r>
              <a:r>
                <a:rPr lang="en-US" sz="1800" b="1" baseline="-25000"/>
                <a:t>1</a:t>
              </a:r>
            </a:p>
          </p:txBody>
        </p:sp>
        <p:sp>
          <p:nvSpPr>
            <p:cNvPr id="11287" name="文本框 25623"/>
            <p:cNvSpPr txBox="1">
              <a:spLocks noChangeArrowheads="1"/>
            </p:cNvSpPr>
            <p:nvPr/>
          </p:nvSpPr>
          <p:spPr bwMode="auto">
            <a:xfrm>
              <a:off x="912" y="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U</a:t>
              </a:r>
              <a:r>
                <a:rPr lang="en-US" sz="1800" b="1" baseline="-25000"/>
                <a:t>2</a:t>
              </a:r>
            </a:p>
          </p:txBody>
        </p:sp>
        <p:sp>
          <p:nvSpPr>
            <p:cNvPr id="11288" name="文本框 25624"/>
            <p:cNvSpPr txBox="1">
              <a:spLocks noChangeArrowheads="1"/>
            </p:cNvSpPr>
            <p:nvPr/>
          </p:nvSpPr>
          <p:spPr bwMode="auto">
            <a:xfrm>
              <a:off x="312" y="1209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U</a:t>
              </a:r>
              <a:endParaRPr lang="en-US" sz="1800" b="1" baseline="-25000"/>
            </a:p>
          </p:txBody>
        </p:sp>
      </p:grpSp>
      <p:sp>
        <p:nvSpPr>
          <p:cNvPr id="25626" name="文本框 25625"/>
          <p:cNvSpPr txBox="1">
            <a:spLocks noChangeArrowheads="1"/>
          </p:cNvSpPr>
          <p:nvPr/>
        </p:nvSpPr>
        <p:spPr bwMode="auto">
          <a:xfrm>
            <a:off x="3290887" y="620688"/>
            <a:ext cx="5853113" cy="1801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/>
              <a:t>欧姆定律：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I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1</a:t>
            </a:r>
            <a:r>
              <a:rPr lang="zh-CN" altLang="en-US" sz="2800" b="1" dirty="0">
                <a:latin typeface="Batang" pitchFamily="18" charset="-127"/>
                <a:ea typeface="Batang" pitchFamily="18" charset="-127"/>
              </a:rPr>
              <a:t>＝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U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1 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/ R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1   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I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2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= U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2 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/ R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2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Batang" pitchFamily="18" charset="-127"/>
                <a:ea typeface="Batang" pitchFamily="18" charset="-127"/>
              </a:rPr>
              <a:t>根据串联电流特点：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I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1</a:t>
            </a:r>
            <a:r>
              <a:rPr lang="zh-CN" altLang="en-US" sz="2800" b="1" dirty="0">
                <a:latin typeface="Batang" pitchFamily="18" charset="-127"/>
                <a:ea typeface="Batang" pitchFamily="18" charset="-127"/>
              </a:rPr>
              <a:t>＝</a:t>
            </a:r>
            <a:r>
              <a:rPr lang="en-US" sz="2800" b="1" dirty="0">
                <a:latin typeface="Batang" pitchFamily="18" charset="-127"/>
                <a:ea typeface="Batang" pitchFamily="18" charset="-127"/>
              </a:rPr>
              <a:t>I</a:t>
            </a:r>
            <a:r>
              <a:rPr lang="en-US" sz="2800" b="1" baseline="-25000" dirty="0">
                <a:latin typeface="Batang" pitchFamily="18" charset="-127"/>
                <a:ea typeface="Batang" pitchFamily="18" charset="-127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Batang" pitchFamily="18" charset="-127"/>
                <a:ea typeface="Batang" pitchFamily="18" charset="-127"/>
              </a:rPr>
              <a:t>得：</a:t>
            </a:r>
          </a:p>
        </p:txBody>
      </p:sp>
      <p:sp>
        <p:nvSpPr>
          <p:cNvPr id="25627" name="文本框 25626"/>
          <p:cNvSpPr txBox="1">
            <a:spLocks noChangeArrowheads="1"/>
          </p:cNvSpPr>
          <p:nvPr/>
        </p:nvSpPr>
        <p:spPr bwMode="auto">
          <a:xfrm>
            <a:off x="539552" y="4581128"/>
            <a:ext cx="7976096" cy="21236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990033"/>
                </a:solidFill>
              </a:rPr>
              <a:t>串联电路中，电阻越大，分得的电压越大。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990033"/>
                </a:solidFill>
              </a:rPr>
              <a:t>若</a:t>
            </a:r>
            <a:r>
              <a:rPr lang="en-US" sz="2400" b="1" dirty="0">
                <a:solidFill>
                  <a:srgbClr val="990033"/>
                </a:solidFill>
              </a:rPr>
              <a:t>R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&gt; R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  <a:r>
              <a:rPr lang="en-US" sz="2400" b="1" dirty="0">
                <a:solidFill>
                  <a:srgbClr val="990033"/>
                </a:solidFill>
              </a:rPr>
              <a:t>,     </a:t>
            </a:r>
            <a:r>
              <a:rPr lang="zh-CN" altLang="en-US" sz="2400" b="1" dirty="0">
                <a:solidFill>
                  <a:srgbClr val="990033"/>
                </a:solidFill>
              </a:rPr>
              <a:t>则</a:t>
            </a:r>
            <a:r>
              <a:rPr lang="en-US" sz="2400" b="1" dirty="0">
                <a:solidFill>
                  <a:srgbClr val="990033"/>
                </a:solidFill>
              </a:rPr>
              <a:t>U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&gt; U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990033"/>
                </a:solidFill>
              </a:rPr>
              <a:t>若</a:t>
            </a:r>
            <a:r>
              <a:rPr lang="en-US" sz="2400" b="1" dirty="0">
                <a:solidFill>
                  <a:srgbClr val="990033"/>
                </a:solidFill>
              </a:rPr>
              <a:t>R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= R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  <a:r>
              <a:rPr lang="en-US" sz="2400" b="1" dirty="0">
                <a:solidFill>
                  <a:srgbClr val="990033"/>
                </a:solidFill>
              </a:rPr>
              <a:t>,     </a:t>
            </a:r>
            <a:r>
              <a:rPr lang="zh-CN" altLang="en-US" sz="2400" b="1" dirty="0">
                <a:solidFill>
                  <a:srgbClr val="990033"/>
                </a:solidFill>
              </a:rPr>
              <a:t>则</a:t>
            </a:r>
            <a:r>
              <a:rPr lang="en-US" sz="2400" b="1" dirty="0">
                <a:solidFill>
                  <a:srgbClr val="990033"/>
                </a:solidFill>
              </a:rPr>
              <a:t>U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= U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  <a:endParaRPr lang="en-US" sz="2400" b="1" dirty="0">
              <a:solidFill>
                <a:srgbClr val="990033"/>
              </a:solidFill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990033"/>
                </a:solidFill>
              </a:rPr>
              <a:t>若</a:t>
            </a:r>
            <a:r>
              <a:rPr lang="en-US" sz="2400" b="1" dirty="0">
                <a:solidFill>
                  <a:srgbClr val="990033"/>
                </a:solidFill>
              </a:rPr>
              <a:t>R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&lt; R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  <a:r>
              <a:rPr lang="en-US" sz="2400" b="1" dirty="0">
                <a:solidFill>
                  <a:srgbClr val="990033"/>
                </a:solidFill>
              </a:rPr>
              <a:t>,     </a:t>
            </a:r>
            <a:r>
              <a:rPr lang="zh-CN" altLang="en-US" sz="2400" b="1" dirty="0">
                <a:solidFill>
                  <a:srgbClr val="990033"/>
                </a:solidFill>
              </a:rPr>
              <a:t>则</a:t>
            </a:r>
            <a:r>
              <a:rPr lang="en-US" sz="2400" b="1" dirty="0">
                <a:solidFill>
                  <a:srgbClr val="990033"/>
                </a:solidFill>
              </a:rPr>
              <a:t>U</a:t>
            </a:r>
            <a:r>
              <a:rPr lang="en-US" sz="2400" b="1" baseline="-25000" dirty="0">
                <a:solidFill>
                  <a:srgbClr val="990033"/>
                </a:solidFill>
              </a:rPr>
              <a:t>1 </a:t>
            </a:r>
            <a:r>
              <a:rPr lang="en-US" sz="2400" b="1" dirty="0">
                <a:solidFill>
                  <a:srgbClr val="990033"/>
                </a:solidFill>
              </a:rPr>
              <a:t>&lt; U</a:t>
            </a:r>
            <a:r>
              <a:rPr lang="en-US" sz="2400" b="1" baseline="-25000" dirty="0">
                <a:solidFill>
                  <a:srgbClr val="990033"/>
                </a:solidFill>
              </a:rPr>
              <a:t>2</a:t>
            </a:r>
          </a:p>
        </p:txBody>
      </p:sp>
      <p:graphicFrame>
        <p:nvGraphicFramePr>
          <p:cNvPr id="25628" name="对象 25627"/>
          <p:cNvGraphicFramePr>
            <a:graphicFrameLocks noChangeAspect="1"/>
          </p:cNvGraphicFramePr>
          <p:nvPr/>
        </p:nvGraphicFramePr>
        <p:xfrm>
          <a:off x="4283968" y="1772816"/>
          <a:ext cx="257715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0" r:id="rId4" imgW="586105" imgH="433070" progId="Equation.3">
                  <p:embed/>
                </p:oleObj>
              </mc:Choice>
              <mc:Fallback>
                <p:oleObj r:id="rId4" imgW="586105" imgH="433070" progId="Equation.3">
                  <p:embed/>
                  <p:pic>
                    <p:nvPicPr>
                      <p:cNvPr id="0" name="对象 256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1772816"/>
                        <a:ext cx="2577157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9" name="矩形 25628"/>
          <p:cNvSpPr>
            <a:spLocks noChangeArrowheads="1"/>
          </p:cNvSpPr>
          <p:nvPr/>
        </p:nvSpPr>
        <p:spPr bwMode="auto">
          <a:xfrm>
            <a:off x="395536" y="3068960"/>
            <a:ext cx="8352928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ea typeface="华文琥珀" pitchFamily="2" charset="-122"/>
              </a:rPr>
              <a:t>串联电路具有分压作用，电压分配与电阻成正比。</a:t>
            </a:r>
            <a:endParaRPr lang="en-US" sz="3200" b="1" dirty="0">
              <a:solidFill>
                <a:srgbClr val="FF0000"/>
              </a:solidFill>
              <a:ea typeface="华文琥珀" pitchFamily="2" charset="-122"/>
            </a:endParaRPr>
          </a:p>
        </p:txBody>
      </p:sp>
      <p:graphicFrame>
        <p:nvGraphicFramePr>
          <p:cNvPr id="8" name="对象 25627"/>
          <p:cNvGraphicFramePr>
            <a:graphicFrameLocks noChangeAspect="1"/>
          </p:cNvGraphicFramePr>
          <p:nvPr/>
        </p:nvGraphicFramePr>
        <p:xfrm>
          <a:off x="5220072" y="3645024"/>
          <a:ext cx="2576512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1" r:id="rId6" imgW="586105" imgH="433070" progId="Equation.3">
                  <p:embed/>
                </p:oleObj>
              </mc:Choice>
              <mc:Fallback>
                <p:oleObj r:id="rId6" imgW="586105" imgH="43307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645024"/>
                        <a:ext cx="2576512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56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56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25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25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/>
          <p:nvPr/>
        </p:nvGrpSpPr>
        <p:grpSpPr bwMode="auto">
          <a:xfrm>
            <a:off x="4499992" y="1124744"/>
            <a:ext cx="3887787" cy="2555875"/>
            <a:chOff x="0" y="0"/>
            <a:chExt cx="2449" cy="1610"/>
          </a:xfrm>
        </p:grpSpPr>
        <p:sp>
          <p:nvSpPr>
            <p:cNvPr id="10250" name="Rectangle 3"/>
            <p:cNvSpPr>
              <a:spLocks noChangeArrowheads="1"/>
            </p:cNvSpPr>
            <p:nvPr/>
          </p:nvSpPr>
          <p:spPr bwMode="auto">
            <a:xfrm>
              <a:off x="137" y="726"/>
              <a:ext cx="2267" cy="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0251" name="Rectangle 4"/>
            <p:cNvSpPr>
              <a:spLocks noChangeArrowheads="1"/>
            </p:cNvSpPr>
            <p:nvPr/>
          </p:nvSpPr>
          <p:spPr bwMode="auto">
            <a:xfrm>
              <a:off x="0" y="1429"/>
              <a:ext cx="2449" cy="18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0252" name="Rectangle 5"/>
            <p:cNvSpPr>
              <a:spLocks noChangeArrowheads="1"/>
            </p:cNvSpPr>
            <p:nvPr/>
          </p:nvSpPr>
          <p:spPr bwMode="auto">
            <a:xfrm>
              <a:off x="613" y="385"/>
              <a:ext cx="1361" cy="6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0253" name="Rectangle 6"/>
            <p:cNvSpPr>
              <a:spLocks noChangeArrowheads="1"/>
            </p:cNvSpPr>
            <p:nvPr/>
          </p:nvSpPr>
          <p:spPr bwMode="auto">
            <a:xfrm>
              <a:off x="1112" y="322"/>
              <a:ext cx="363" cy="1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0254" name="Rectangle 7"/>
            <p:cNvSpPr>
              <a:spLocks noChangeArrowheads="1"/>
            </p:cNvSpPr>
            <p:nvPr/>
          </p:nvSpPr>
          <p:spPr bwMode="auto">
            <a:xfrm>
              <a:off x="1134" y="975"/>
              <a:ext cx="363" cy="13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 charset="0"/>
                <a:buNone/>
              </a:pPr>
              <a:endParaRPr lang="zh-CN" altLang="zh-CN" sz="2000"/>
            </a:p>
          </p:txBody>
        </p:sp>
        <p:sp>
          <p:nvSpPr>
            <p:cNvPr id="10255" name="Line 8"/>
            <p:cNvSpPr>
              <a:spLocks noChangeShapeType="1"/>
            </p:cNvSpPr>
            <p:nvPr/>
          </p:nvSpPr>
          <p:spPr bwMode="auto">
            <a:xfrm>
              <a:off x="885" y="38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56" name="Line 9"/>
            <p:cNvSpPr>
              <a:spLocks noChangeShapeType="1"/>
            </p:cNvSpPr>
            <p:nvPr/>
          </p:nvSpPr>
          <p:spPr bwMode="auto">
            <a:xfrm>
              <a:off x="862" y="1043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57" name="Line 10"/>
            <p:cNvSpPr>
              <a:spLocks noChangeShapeType="1"/>
            </p:cNvSpPr>
            <p:nvPr/>
          </p:nvSpPr>
          <p:spPr bwMode="auto">
            <a:xfrm rot="5400000">
              <a:off x="2352" y="968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58" name="Line 11"/>
            <p:cNvSpPr>
              <a:spLocks noChangeShapeType="1"/>
            </p:cNvSpPr>
            <p:nvPr/>
          </p:nvSpPr>
          <p:spPr bwMode="auto">
            <a:xfrm>
              <a:off x="386" y="726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59" name="Text Box 12"/>
            <p:cNvSpPr txBox="1">
              <a:spLocks noChangeArrowheads="1"/>
            </p:cNvSpPr>
            <p:nvPr/>
          </p:nvSpPr>
          <p:spPr bwMode="auto">
            <a:xfrm>
              <a:off x="749" y="68"/>
              <a:ext cx="317" cy="28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8000" tIns="10800" rIns="18000" bIns="1080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  <a:r>
                <a:rPr lang="en-US" altLang="zh-CN" sz="2800" b="1" baseline="-25000">
                  <a:latin typeface="Times New Roman" pitchFamily="18" charset="0"/>
                </a:rPr>
                <a:t>1</a:t>
              </a:r>
              <a:endParaRPr lang="en-US" altLang="zh-CN" sz="2800" b="1">
                <a:latin typeface="Times New Roman" pitchFamily="18" charset="0"/>
              </a:endParaRPr>
            </a:p>
          </p:txBody>
        </p:sp>
        <p:sp>
          <p:nvSpPr>
            <p:cNvPr id="10260" name="Text Box 13"/>
            <p:cNvSpPr txBox="1">
              <a:spLocks noChangeArrowheads="1"/>
            </p:cNvSpPr>
            <p:nvPr/>
          </p:nvSpPr>
          <p:spPr bwMode="auto">
            <a:xfrm>
              <a:off x="295" y="408"/>
              <a:ext cx="181" cy="28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8000" tIns="10800" rIns="18000" bIns="1080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10261" name="Text Box 14"/>
            <p:cNvSpPr txBox="1">
              <a:spLocks noChangeArrowheads="1"/>
            </p:cNvSpPr>
            <p:nvPr/>
          </p:nvSpPr>
          <p:spPr bwMode="auto">
            <a:xfrm>
              <a:off x="726" y="703"/>
              <a:ext cx="317" cy="28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8000" tIns="10800" rIns="18000" bIns="1080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I</a:t>
              </a:r>
              <a:r>
                <a:rPr lang="en-US" altLang="zh-CN" sz="2800" b="1" baseline="-25000">
                  <a:latin typeface="Times New Roman" pitchFamily="18" charset="0"/>
                </a:rPr>
                <a:t>2</a:t>
              </a:r>
              <a:endParaRPr lang="en-US" altLang="zh-CN" sz="2800" b="1">
                <a:latin typeface="Times New Roman" pitchFamily="18" charset="0"/>
              </a:endParaRPr>
            </a:p>
          </p:txBody>
        </p:sp>
        <p:sp>
          <p:nvSpPr>
            <p:cNvPr id="10262" name="Text Box 15"/>
            <p:cNvSpPr txBox="1">
              <a:spLocks noChangeArrowheads="1"/>
            </p:cNvSpPr>
            <p:nvPr/>
          </p:nvSpPr>
          <p:spPr bwMode="auto">
            <a:xfrm>
              <a:off x="1202" y="658"/>
              <a:ext cx="317" cy="28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8000" tIns="10800" rIns="18000" bIns="1080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</a:rPr>
                <a:t>2</a:t>
              </a:r>
              <a:endParaRPr lang="en-US" altLang="zh-CN" sz="2800" b="1">
                <a:latin typeface="Times New Roman" pitchFamily="18" charset="0"/>
              </a:endParaRPr>
            </a:p>
          </p:txBody>
        </p:sp>
        <p:sp>
          <p:nvSpPr>
            <p:cNvPr id="10263" name="Text Box 16"/>
            <p:cNvSpPr txBox="1">
              <a:spLocks noChangeArrowheads="1"/>
            </p:cNvSpPr>
            <p:nvPr/>
          </p:nvSpPr>
          <p:spPr bwMode="auto">
            <a:xfrm>
              <a:off x="1134" y="0"/>
              <a:ext cx="317" cy="28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8000" tIns="10800" rIns="18000" bIns="1080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</a:rPr>
                <a:t>1</a:t>
              </a:r>
              <a:endParaRPr lang="en-US" altLang="zh-CN" sz="2800" b="1">
                <a:latin typeface="Times New Roman" pitchFamily="18" charset="0"/>
              </a:endParaRPr>
            </a:p>
          </p:txBody>
        </p:sp>
        <p:sp>
          <p:nvSpPr>
            <p:cNvPr id="10264" name="Oval 125"/>
            <p:cNvSpPr>
              <a:spLocks noChangeArrowheads="1"/>
            </p:cNvSpPr>
            <p:nvPr/>
          </p:nvSpPr>
          <p:spPr bwMode="auto">
            <a:xfrm rot="5400000" flipV="1">
              <a:off x="1932" y="696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</p:spPr>
          <p:txBody>
            <a:bodyPr vert="eaVert"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10265" name="Oval 125"/>
            <p:cNvSpPr>
              <a:spLocks noChangeArrowheads="1"/>
            </p:cNvSpPr>
            <p:nvPr/>
          </p:nvSpPr>
          <p:spPr bwMode="auto">
            <a:xfrm rot="5400000" flipV="1">
              <a:off x="583" y="696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</p:spPr>
          <p:txBody>
            <a:bodyPr vert="eaVert" wrap="none" anchor="ctr"/>
            <a:lstStyle/>
            <a:p>
              <a:pPr>
                <a:buFont typeface="Arial" charset="0"/>
                <a:buNone/>
              </a:pPr>
              <a:endParaRPr lang="zh-CN" altLang="zh-CN">
                <a:latin typeface="Times New Roman" pitchFamily="18" charset="0"/>
              </a:endParaRPr>
            </a:p>
          </p:txBody>
        </p:sp>
        <p:sp>
          <p:nvSpPr>
            <p:cNvPr id="10266" name="Line 19"/>
            <p:cNvSpPr>
              <a:spLocks noChangeShapeType="1"/>
            </p:cNvSpPr>
            <p:nvPr/>
          </p:nvSpPr>
          <p:spPr bwMode="auto">
            <a:xfrm>
              <a:off x="182" y="1361"/>
              <a:ext cx="217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67" name="Text Box 20"/>
            <p:cNvSpPr txBox="1">
              <a:spLocks noChangeArrowheads="1"/>
            </p:cNvSpPr>
            <p:nvPr/>
          </p:nvSpPr>
          <p:spPr bwMode="auto">
            <a:xfrm>
              <a:off x="1157" y="1247"/>
              <a:ext cx="408" cy="2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</a:ln>
          </p:spPr>
          <p:txBody>
            <a:bodyPr lIns="18000" tIns="10800" rIns="18000" bIns="10800">
              <a:spAutoFit/>
            </a:bodyPr>
            <a:lstStyle/>
            <a:p>
              <a:pPr algn="ctr">
                <a:spcBef>
                  <a:spcPct val="50000"/>
                </a:spcBef>
                <a:buFont typeface="Arial" charset="0"/>
                <a:buNone/>
              </a:pPr>
              <a:r>
                <a:rPr lang="en-US" altLang="zh-CN" sz="2800" b="1" i="1">
                  <a:latin typeface="Times New Roman" pitchFamily="18" charset="0"/>
                </a:rPr>
                <a:t>U</a:t>
              </a:r>
            </a:p>
          </p:txBody>
        </p:sp>
      </p:grp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431800" y="3717032"/>
            <a:ext cx="8712200" cy="123739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buFont typeface="Arial" pitchFamily="34" charset="0"/>
              <a:buNone/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  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并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联电路干路中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的电流等于各支路中的</a:t>
            </a:r>
          </a:p>
          <a:p>
            <a:pPr>
              <a:lnSpc>
                <a:spcPct val="130000"/>
              </a:lnSpc>
              <a:buFont typeface="Arial" pitchFamily="34" charset="0"/>
              <a:buNone/>
              <a:defRPr/>
            </a:pP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         电流之和；      </a:t>
            </a:r>
            <a:r>
              <a:rPr lang="en-US" sz="2800" b="1" i="1" dirty="0" smtClean="0">
                <a:solidFill>
                  <a:srgbClr val="CC0000"/>
                </a:solidFill>
                <a:latin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CC0000"/>
                </a:solidFill>
                <a:latin typeface="Times New Roman" pitchFamily="18" charset="0"/>
              </a:rPr>
              <a:t>=</a:t>
            </a:r>
            <a:r>
              <a:rPr lang="en-US" sz="2800" b="1" i="1" dirty="0" smtClean="0">
                <a:solidFill>
                  <a:srgbClr val="CC0000"/>
                </a:solidFill>
                <a:latin typeface="Times New Roman" pitchFamily="18" charset="0"/>
              </a:rPr>
              <a:t>I</a:t>
            </a:r>
            <a:r>
              <a:rPr lang="en-US" sz="2800" b="1" baseline="-25000" dirty="0" smtClean="0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CC0000"/>
                </a:solidFill>
                <a:latin typeface="Times New Roman" pitchFamily="18" charset="0"/>
              </a:rPr>
              <a:t>+</a:t>
            </a:r>
            <a:r>
              <a:rPr lang="en-US" sz="2800" b="1" i="1" dirty="0" smtClean="0">
                <a:solidFill>
                  <a:srgbClr val="CC0000"/>
                </a:solidFill>
                <a:latin typeface="Times New Roman" pitchFamily="18" charset="0"/>
              </a:rPr>
              <a:t>I</a:t>
            </a:r>
            <a:r>
              <a:rPr lang="en-US" sz="2800" b="1" baseline="-25000" dirty="0" smtClean="0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altLang="zh-CN" sz="2800" b="1" baseline="-25000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0244" name="Rectangle 22"/>
          <p:cNvSpPr>
            <a:spLocks noChangeArrowheads="1"/>
          </p:cNvSpPr>
          <p:nvPr/>
        </p:nvSpPr>
        <p:spPr bwMode="auto">
          <a:xfrm>
            <a:off x="431800" y="836613"/>
            <a:ext cx="74168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．并联电路中的电流的规律</a:t>
            </a:r>
            <a:endParaRPr lang="zh-CN" altLang="en-US" sz="3200" b="1" dirty="0">
              <a:solidFill>
                <a:schemeClr val="hlink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31800" y="0"/>
            <a:ext cx="6264696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二、并联电路</a:t>
            </a:r>
            <a:endParaRPr lang="zh-CN" altLang="en-US" sz="4000" b="1" dirty="0">
              <a:solidFill>
                <a:schemeClr val="tx2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74640" y="5534857"/>
            <a:ext cx="6480720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Arial" pitchFamily="34" charset="0"/>
              <a:buNone/>
              <a:defRPr/>
            </a:pP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并联电路中各支路两端电压相等</a:t>
            </a: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,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楷体_GB2312" pitchFamily="1" charset="-122"/>
              </a:rPr>
              <a:t>且等于电源电压。           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zh-CN" sz="2800" b="1" i="1" dirty="0" smtClean="0">
                <a:solidFill>
                  <a:srgbClr val="CC0000"/>
                </a:solidFill>
                <a:latin typeface="Times New Roman" pitchFamily="18" charset="0"/>
              </a:rPr>
              <a:t>U</a:t>
            </a:r>
            <a:r>
              <a:rPr lang="en-US" altLang="zh-CN" sz="2800" b="1" dirty="0" smtClean="0">
                <a:solidFill>
                  <a:srgbClr val="CC0000"/>
                </a:solidFill>
                <a:latin typeface="Times New Roman" pitchFamily="18" charset="0"/>
              </a:rPr>
              <a:t>=</a:t>
            </a:r>
            <a:r>
              <a:rPr lang="en-US" altLang="zh-CN" sz="2800" b="1" i="1" dirty="0" smtClean="0">
                <a:solidFill>
                  <a:srgbClr val="CC0000"/>
                </a:solidFill>
                <a:latin typeface="Times New Roman" pitchFamily="18" charset="0"/>
              </a:rPr>
              <a:t>U</a:t>
            </a:r>
            <a:r>
              <a:rPr lang="en-US" altLang="zh-CN" sz="2800" b="1" baseline="-25000" dirty="0" smtClean="0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altLang="zh-CN" sz="2800" b="1" dirty="0" smtClean="0">
                <a:solidFill>
                  <a:srgbClr val="CC0000"/>
                </a:solidFill>
                <a:latin typeface="Times New Roman" pitchFamily="18" charset="0"/>
              </a:rPr>
              <a:t>=</a:t>
            </a:r>
            <a:r>
              <a:rPr lang="en-US" altLang="zh-CN" sz="2800" b="1" i="1" dirty="0" smtClean="0">
                <a:solidFill>
                  <a:srgbClr val="CC0000"/>
                </a:solidFill>
                <a:latin typeface="Times New Roman" pitchFamily="18" charset="0"/>
              </a:rPr>
              <a:t>U2</a:t>
            </a:r>
            <a:endParaRPr lang="zh-CN" altLang="en-US" sz="2800" b="1" baseline="-25000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95536" y="5013176"/>
            <a:ext cx="4514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2800" b="1" dirty="0" smtClean="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并联电路中的电压的规律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theme/theme1.xml><?xml version="1.0" encoding="utf-8"?>
<a:theme xmlns:a="http://schemas.openxmlformats.org/drawingml/2006/main" name="吉林人民出版社PPT模板（定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吉林人民出版社PPT模板（定）</Template>
  <TotalTime>2</TotalTime>
  <Words>2305</Words>
  <Application>Microsoft Office PowerPoint</Application>
  <PresentationFormat>全屏显示(4:3)</PresentationFormat>
  <Paragraphs>324</Paragraphs>
  <Slides>30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33" baseType="lpstr">
      <vt:lpstr>吉林人民出版社PPT模板（定）</vt:lpstr>
      <vt:lpstr>Microsoft 公式 3.0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串联电路中欧姆定律的应用</vt:lpstr>
      <vt:lpstr>I’=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3</cp:revision>
  <dcterms:created xsi:type="dcterms:W3CDTF">2015-11-21T11:10:00Z</dcterms:created>
  <dcterms:modified xsi:type="dcterms:W3CDTF">2020-08-15T02:54:36Z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2052-10.8.0.5391</vt:lpwstr>
  </property>
</Properties>
</file>