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73" r:id="rId2"/>
    <p:sldId id="299" r:id="rId3"/>
    <p:sldId id="285" r:id="rId4"/>
    <p:sldId id="329" r:id="rId5"/>
    <p:sldId id="330" r:id="rId6"/>
    <p:sldId id="308" r:id="rId7"/>
    <p:sldId id="298" r:id="rId8"/>
    <p:sldId id="311" r:id="rId9"/>
    <p:sldId id="312" r:id="rId10"/>
    <p:sldId id="301" r:id="rId11"/>
    <p:sldId id="300" r:id="rId12"/>
    <p:sldId id="314" r:id="rId13"/>
    <p:sldId id="313" r:id="rId14"/>
    <p:sldId id="331" r:id="rId15"/>
    <p:sldId id="302" r:id="rId16"/>
    <p:sldId id="307" r:id="rId17"/>
    <p:sldId id="317" r:id="rId18"/>
    <p:sldId id="319" r:id="rId19"/>
    <p:sldId id="320" r:id="rId20"/>
    <p:sldId id="321" r:id="rId21"/>
    <p:sldId id="325" r:id="rId22"/>
    <p:sldId id="324" r:id="rId2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E8A"/>
    <a:srgbClr val="62BFAA"/>
    <a:srgbClr val="45A994"/>
    <a:srgbClr val="006762"/>
    <a:srgbClr val="CCEAE4"/>
    <a:srgbClr val="B5E1D8"/>
    <a:srgbClr val="3A3A3A"/>
    <a:srgbClr val="6ABC6E"/>
    <a:srgbClr val="99CA6C"/>
    <a:srgbClr val="006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8120" autoAdjust="0"/>
  </p:normalViewPr>
  <p:slideViewPr>
    <p:cSldViewPr snapToGrid="0">
      <p:cViewPr varScale="1">
        <p:scale>
          <a:sx n="150" d="100"/>
          <a:sy n="150" d="100"/>
        </p:scale>
        <p:origin x="-93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CD3C4-6B98-4A67-815F-F0B5C4B3F82D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C8234-9F36-4217-8CB7-C38B880284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3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0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9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32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1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37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9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76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5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7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13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0A6C559-DA15-4C3F-8A8E-5BE44F54E11B}"/>
              </a:ext>
            </a:extLst>
          </p:cNvPr>
          <p:cNvSpPr txBox="1"/>
          <p:nvPr/>
        </p:nvSpPr>
        <p:spPr>
          <a:xfrm>
            <a:off x="1479551" y="1683193"/>
            <a:ext cx="6760266" cy="7375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第十八</a:t>
            </a: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章  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家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庭电路和家庭用电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5">
            <a:extLst>
              <a:ext uri="{FF2B5EF4-FFF2-40B4-BE49-F238E27FC236}">
                <a16:creationId xmlns="" xmlns:a16="http://schemas.microsoft.com/office/drawing/2014/main" id="{AC661369-7F35-4FB2-A688-71209A56C55B}"/>
              </a:ext>
            </a:extLst>
          </p:cNvPr>
          <p:cNvSpPr txBox="1"/>
          <p:nvPr/>
        </p:nvSpPr>
        <p:spPr>
          <a:xfrm>
            <a:off x="6629518" y="341967"/>
            <a:ext cx="2146742" cy="338554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第一篇</a:t>
            </a:r>
            <a:r>
              <a:rPr lang="zh-CN" altLang="en-US" sz="1600" spc="100" dirty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考点过关篇</a:t>
            </a:r>
            <a:endParaRPr lang="zh-CN" altLang="en-US" sz="1600" spc="100" dirty="0">
              <a:solidFill>
                <a:schemeClr val="tx1">
                  <a:alpha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74358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安全用电常识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7926" y="764999"/>
            <a:ext cx="7934143" cy="29322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）开关和保险丝一定要接在火线上，有金属外壳的用电器，其外壳一定要接地，以防止漏电事故的发生。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）测电笔的正确使用：用手接触测电笔的尾部金属体，笔尖接触导线，氖管发光的是火线，氖管不发光的是零线。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）家庭电路电流过大的原因有两个：短路和用电器的总功率过大。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）当有人触电、电线或用电器着火后，先切断电源，再施救。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7917872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en-US" dirty="0" smtClean="0"/>
              <a:t>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下列做法符合安全用电原则的是（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及时更换有破损的电线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在手上有水时插拔电源插头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出现用电器着火时直接浇水灭火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将湿衣服盖在通电的电暖器上烘干</a:t>
            </a:r>
            <a:endParaRPr lang="zh-CN" altLang="en-US" dirty="0"/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492326" y="361458"/>
            <a:ext cx="52671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  <a:latin typeface="+mn-ea"/>
              </a:rPr>
              <a:t>A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769727" y="232065"/>
            <a:ext cx="3890196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2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 </a:t>
            </a:r>
            <a:r>
              <a:rPr lang="zh-CN" altLang="en-US" dirty="0" smtClean="0">
                <a:solidFill>
                  <a:srgbClr val="409E8A"/>
                </a:solidFill>
              </a:rPr>
              <a:t>宜昌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下列有关生活用电的说法，错误的是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在发生触电事故的现场，一定要先切断电源，再采取急救措施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有金属外壳的家用电器外壳一定要接地，防止发生触电事故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使用测电笔时，手指要接触笔尾的金属体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当电路中电流过大时，漏电保护器会迅速切断电路</a:t>
            </a:r>
            <a:endParaRPr lang="zh-CN" altLang="en-US" dirty="0"/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433964" y="657859"/>
            <a:ext cx="43212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4979097" y="255136"/>
            <a:ext cx="3771367" cy="46431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发生触电事故时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一定要先切断电源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再采取急救措施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以避免二次触电。有金属外壳的家用电器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外壳可能带电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所以外壳一定要接地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防止发生触电事故。使用测电笔时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手指要接触笔尾金属体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以形成闭合回路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让氖管在接触火线时有电流通过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能够发光。当电路中电流过大时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空气开关会迅速切断电路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漏电保护器是在电路中有漏电的情况下才切断电路的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故选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突破二　家庭电路故障的判断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9" y="703453"/>
            <a:ext cx="7991966" cy="33477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）开路：电灯不亮，用电器不工作，表明电路中出现了开路。开路时电路中无电流通过，该故障可用测电笔查出。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短路：火线和零线不经过用电器直接连接起来的电路。发生短路时，电路中的电阻很小，电流很大，保险丝自动熔断。判断短路故障的常见方法：断开所有用电器和总开关，然后将火线上的保险丝取下，换上一只额定电压为</a:t>
            </a:r>
            <a:r>
              <a:rPr lang="en-US" dirty="0" smtClean="0"/>
              <a:t>220 V</a:t>
            </a:r>
            <a:r>
              <a:rPr lang="zh-CN" altLang="en-US" dirty="0" smtClean="0"/>
              <a:t>的灯泡，闭合总开关，若发现这个灯泡正常发光，则电路中存在短路；若发现这个灯泡发光较暗，则此电路可能是正常的。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90596" y="232065"/>
            <a:ext cx="4162757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3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潍坊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在如图</a:t>
            </a:r>
            <a:r>
              <a:rPr lang="en-US" dirty="0" smtClean="0"/>
              <a:t>18-6</a:t>
            </a:r>
            <a:r>
              <a:rPr lang="zh-CN" altLang="en-US" dirty="0" smtClean="0"/>
              <a:t>所示家庭电路中，将插头插入插座，打开电视，电视不工作；闭合开关，灯泡不亮；保持开关闭合，拔出插头，将测电笔分别插入插座两孔时氖管均发光。若电路中只有一处故障，则故障可能是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零线上保险丝烧断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火线上保险丝烧断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灯丝烧断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插座短路</a:t>
            </a:r>
            <a:endParaRPr lang="zh-CN" altLang="en-US" dirty="0"/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205170" y="2328398"/>
            <a:ext cx="43212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4950069" y="327706"/>
            <a:ext cx="3886200" cy="42276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将插头插入插座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打开电视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电视不工作；闭合开关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灯泡不亮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说明电路中存在断路故障；若灯丝烧断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则电视机应该工作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故不可能是灯丝烧断；保持开关闭合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拔出插头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将测电笔分别插入插座两孔时氖管均发光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插座的左孔能使氖管发光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说明插座的左孔通过灯泡、开关与火线相连；插座的右孔能使氖管发光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说明火线完好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综合分析可知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可能是零线上保险丝烧断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故选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</a:p>
        </p:txBody>
      </p:sp>
      <p:pic>
        <p:nvPicPr>
          <p:cNvPr id="9" name="20WLZT1239.EPS" descr="id:214750413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29640" y="2842207"/>
            <a:ext cx="2019869" cy="1386894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505910" y="4356561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18-6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09887" y="248054"/>
            <a:ext cx="8152759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东营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以下实例中，符合安全用电原则的是（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使用测电笔时，手不接触笔尾的金属体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家庭电路中的保险丝熔断，用铜丝或铁丝代替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安装电路时，开关接在用电器和零线之间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保险装置、家用电器等达到使用寿命应及时更换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smtClean="0"/>
              <a:t>2. </a:t>
            </a:r>
            <a:r>
              <a:rPr lang="en-US" altLang="zh-CN" smtClean="0">
                <a:solidFill>
                  <a:srgbClr val="409E8A"/>
                </a:solidFill>
              </a:rPr>
              <a:t>【</a:t>
            </a:r>
            <a:r>
              <a:rPr lang="en-US" smtClean="0">
                <a:solidFill>
                  <a:srgbClr val="409E8A"/>
                </a:solidFill>
              </a:rPr>
              <a:t>2019</a:t>
            </a:r>
            <a:r>
              <a:rPr lang="en-US" altLang="zh-CN" smtClean="0">
                <a:solidFill>
                  <a:srgbClr val="409E8A"/>
                </a:solidFill>
              </a:rPr>
              <a:t>·</a:t>
            </a:r>
            <a:r>
              <a:rPr lang="zh-CN" altLang="en-US" smtClean="0">
                <a:solidFill>
                  <a:srgbClr val="409E8A"/>
                </a:solidFill>
              </a:rPr>
              <a:t>长春</a:t>
            </a:r>
            <a:r>
              <a:rPr lang="en-US" altLang="zh-CN" smtClean="0">
                <a:solidFill>
                  <a:srgbClr val="409E8A"/>
                </a:solidFill>
              </a:rPr>
              <a:t>】</a:t>
            </a:r>
            <a:r>
              <a:rPr lang="zh-CN" altLang="en-US" smtClean="0"/>
              <a:t>下列做法符合安全用电原则的是</a:t>
            </a:r>
            <a:r>
              <a:rPr lang="en-US" smtClean="0"/>
              <a:t>	</a:t>
            </a:r>
            <a:r>
              <a:rPr lang="zh-CN" altLang="en-US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smtClean="0"/>
              <a:t>A.</a:t>
            </a:r>
            <a:r>
              <a:rPr lang="zh-CN" altLang="en-US" smtClean="0"/>
              <a:t>在电线上晾衣服</a:t>
            </a:r>
          </a:p>
          <a:p>
            <a:pPr algn="just">
              <a:lnSpc>
                <a:spcPct val="150000"/>
              </a:lnSpc>
            </a:pPr>
            <a:r>
              <a:rPr lang="en-US" smtClean="0"/>
              <a:t>B.</a:t>
            </a:r>
            <a:r>
              <a:rPr lang="zh-CN" altLang="en-US" smtClean="0"/>
              <a:t>检修电路前切断电源</a:t>
            </a:r>
          </a:p>
          <a:p>
            <a:pPr algn="just">
              <a:lnSpc>
                <a:spcPct val="150000"/>
              </a:lnSpc>
            </a:pPr>
            <a:r>
              <a:rPr lang="en-US" smtClean="0"/>
              <a:t>C.</a:t>
            </a:r>
            <a:r>
              <a:rPr lang="zh-CN" altLang="en-US" smtClean="0"/>
              <a:t>使用绝缘皮破损的导线</a:t>
            </a:r>
          </a:p>
          <a:p>
            <a:pPr algn="just">
              <a:lnSpc>
                <a:spcPct val="150000"/>
              </a:lnSpc>
            </a:pPr>
            <a:r>
              <a:rPr lang="en-US" smtClean="0"/>
              <a:t>D.</a:t>
            </a:r>
            <a:r>
              <a:rPr lang="zh-CN" altLang="en-US" smtClean="0"/>
              <a:t>将开关接在零线和电灯之间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62695" y="2742933"/>
            <a:ext cx="3205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461373" y="290384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40103" y="290500"/>
            <a:ext cx="3674241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3.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徐州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图</a:t>
            </a:r>
            <a:r>
              <a:rPr lang="en-US" dirty="0" smtClean="0"/>
              <a:t>18-7</a:t>
            </a:r>
            <a:r>
              <a:rPr lang="zh-CN" altLang="en-US" dirty="0" smtClean="0"/>
              <a:t>所示家庭用电的做法正确的是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397910" y="721208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20WLZT2002A.EPS" descr="id:214750415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537" y="1371282"/>
            <a:ext cx="3587731" cy="1012756"/>
          </a:xfrm>
          <a:prstGeom prst="rect">
            <a:avLst/>
          </a:prstGeom>
        </p:spPr>
      </p:pic>
      <p:pic>
        <p:nvPicPr>
          <p:cNvPr id="10" name="20WLZT2002.EPS" descr="id:2147504157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3348" y="2687735"/>
            <a:ext cx="3519301" cy="1064458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157655" y="4142312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18-7</a:t>
            </a:r>
            <a:endParaRPr lang="zh-CN" altLang="en-US" sz="1400" dirty="0"/>
          </a:p>
        </p:txBody>
      </p:sp>
      <p:sp>
        <p:nvSpPr>
          <p:cNvPr id="13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4529959" y="380258"/>
            <a:ext cx="4254539" cy="3812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导线直接接入插座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无插头的绝缘保护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容易引起触电事故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且易脱落或接触不良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损坏用电器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甚至引起火灾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错误；使用测电笔时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测电笔前端的金属探头和带电体相连接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不能用手去接触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否则会造成触电事故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错误；用湿手拔插头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可能会因水导电而发生触电事故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错误；家用电器金属外壳接地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是为了防止金属外壳带电而发生触电事故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正确。</a:t>
            </a: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89017" y="292016"/>
            <a:ext cx="8018652" cy="404302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dirty="0" smtClean="0"/>
              <a:t>如图</a:t>
            </a:r>
            <a:r>
              <a:rPr lang="en-US" dirty="0" smtClean="0"/>
              <a:t>18-8</a:t>
            </a:r>
            <a:r>
              <a:rPr lang="zh-CN" altLang="en-US" dirty="0" smtClean="0"/>
              <a:t>所示家庭电路，闭合开关后，灯泡不亮，经检查熔断器中保险丝未断，用测电笔测试导线接头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、</a:t>
            </a:r>
            <a:r>
              <a:rPr lang="en-US" dirty="0" smtClean="0"/>
              <a:t>C</a:t>
            </a:r>
            <a:r>
              <a:rPr lang="zh-CN" altLang="en-US" dirty="0" smtClean="0"/>
              <a:t>、</a:t>
            </a:r>
            <a:r>
              <a:rPr lang="en-US" dirty="0" smtClean="0"/>
              <a:t>D</a:t>
            </a:r>
            <a:r>
              <a:rPr lang="zh-CN" altLang="en-US" dirty="0" smtClean="0"/>
              <a:t>四处，氖管都发光。则故障是（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endParaRPr lang="en-US" altLang="zh-CN" sz="1400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18-8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进户零线断了</a:t>
            </a:r>
            <a:r>
              <a:rPr lang="en-US" dirty="0" smtClean="0"/>
              <a:t>		B.</a:t>
            </a:r>
            <a:r>
              <a:rPr lang="zh-CN" altLang="en-US" dirty="0" smtClean="0"/>
              <a:t>开关接触不良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灯泡与灯座松动</a:t>
            </a:r>
            <a:r>
              <a:rPr lang="en-US" dirty="0" smtClean="0"/>
              <a:t>		D.CD</a:t>
            </a:r>
            <a:r>
              <a:rPr lang="zh-CN" altLang="en-US" dirty="0" smtClean="0"/>
              <a:t>导线断了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8174458" y="718884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G662.EPS" descr="id:214750416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89542" y="1316272"/>
            <a:ext cx="2857214" cy="171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796013" cy="293226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福建</a:t>
            </a:r>
            <a:r>
              <a:rPr lang="en-US" dirty="0" smtClean="0">
                <a:solidFill>
                  <a:srgbClr val="409E8A"/>
                </a:solidFill>
              </a:rPr>
              <a:t>A</a:t>
            </a:r>
            <a:r>
              <a:rPr lang="zh-CN" altLang="en-US" dirty="0" smtClean="0">
                <a:solidFill>
                  <a:srgbClr val="409E8A"/>
                </a:solidFill>
              </a:rPr>
              <a:t>卷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家里一盏电灯突然熄灭，用测电笔分别检测电路中的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、</a:t>
            </a:r>
            <a:r>
              <a:rPr lang="en-US" dirty="0" smtClean="0"/>
              <a:t>c</a:t>
            </a:r>
            <a:r>
              <a:rPr lang="zh-CN" altLang="en-US" dirty="0" smtClean="0"/>
              <a:t>、</a:t>
            </a:r>
            <a:r>
              <a:rPr lang="en-US" dirty="0" smtClean="0"/>
              <a:t>d</a:t>
            </a:r>
            <a:r>
              <a:rPr lang="zh-CN" altLang="en-US" dirty="0" smtClean="0"/>
              <a:t>四点（如图</a:t>
            </a:r>
            <a:r>
              <a:rPr lang="en-US" dirty="0" smtClean="0"/>
              <a:t>18-9</a:t>
            </a:r>
            <a:r>
              <a:rPr lang="zh-CN" altLang="en-US" dirty="0" smtClean="0"/>
              <a:t>所示），只有检测</a:t>
            </a:r>
            <a:r>
              <a:rPr lang="en-US" dirty="0" smtClean="0"/>
              <a:t>a</a:t>
            </a:r>
            <a:r>
              <a:rPr lang="zh-CN" altLang="en-US" dirty="0" smtClean="0"/>
              <a:t>点时氖管发光，若电路中只有一处故障，则故障可能是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进户零线断路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灯泡</a:t>
            </a:r>
            <a:r>
              <a:rPr lang="en-US" dirty="0" smtClean="0"/>
              <a:t>L</a:t>
            </a:r>
            <a:r>
              <a:rPr lang="zh-CN" altLang="en-US" dirty="0" smtClean="0"/>
              <a:t>断路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开关</a:t>
            </a:r>
            <a:r>
              <a:rPr lang="en-US" dirty="0" smtClean="0"/>
              <a:t>S</a:t>
            </a:r>
            <a:r>
              <a:rPr lang="zh-CN" altLang="en-US" dirty="0" smtClean="0"/>
              <a:t>接触不良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导线</a:t>
            </a:r>
            <a:r>
              <a:rPr lang="en-US" dirty="0" err="1" smtClean="0"/>
              <a:t>cd</a:t>
            </a:r>
            <a:r>
              <a:rPr lang="zh-CN" altLang="en-US" dirty="0" smtClean="0"/>
              <a:t>断路</a:t>
            </a:r>
            <a:endParaRPr lang="zh-CN" altLang="en-US" dirty="0"/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878558" y="1172645"/>
            <a:ext cx="80834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19WL520.EPS" descr="id:214750417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72139" y="1648816"/>
            <a:ext cx="2254128" cy="1945722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5126577" y="3686682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18-9</a:t>
            </a:r>
            <a:endParaRPr lang="zh-CN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774992" cy="168577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6.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黔三州</a:t>
            </a:r>
            <a:r>
              <a:rPr lang="en-US" altLang="zh-CN" dirty="0" smtClean="0">
                <a:solidFill>
                  <a:srgbClr val="409E8A"/>
                </a:solidFill>
              </a:rPr>
              <a:t>】 </a:t>
            </a:r>
            <a:r>
              <a:rPr lang="en-US" altLang="zh-CN" dirty="0" smtClean="0"/>
              <a:t>“</a:t>
            </a:r>
            <a:r>
              <a:rPr lang="zh-CN" altLang="en-US" dirty="0" smtClean="0"/>
              <a:t>珍爱生命，安全用电”是公民日常生活中必备的安全意识。我国家庭电路的电压是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V</a:t>
            </a:r>
            <a:r>
              <a:rPr lang="zh-CN" altLang="en-US" dirty="0" smtClean="0"/>
              <a:t>；在家庭电路中，为了防止触电，必须把用电器的开关连接在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线上；当发现家用电器或电线失火时，必须先</a:t>
            </a:r>
            <a:r>
              <a:rPr lang="zh-CN" altLang="en-US" u="sng" dirty="0" smtClean="0"/>
              <a:t>　　　            　</a:t>
            </a:r>
            <a:r>
              <a:rPr lang="zh-CN" altLang="en-US" dirty="0" smtClean="0"/>
              <a:t>电源，然后再救火。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993759" y="737275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642536" y="118890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火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48966" y="159880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切断（或断开）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25659" y="355600"/>
          <a:ext cx="8057856" cy="3497580"/>
        </p:xfrm>
        <a:graphic>
          <a:graphicData uri="http://schemas.openxmlformats.org/drawingml/2006/table">
            <a:tbl>
              <a:tblPr/>
              <a:tblGrid>
                <a:gridCol w="1217441"/>
                <a:gridCol w="1767254"/>
                <a:gridCol w="5073161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b="1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【柳州考情分析】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家庭电路与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安全用电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了解家庭电路；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有安全用电和节约用电的意识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年：安全用电常识；（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18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年：识记家庭电路的电压和测电笔的使用；（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年：家庭电路；（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年：更换电能表；（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年：测电笔判断火线；（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15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年：家庭电路连接；（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年：安全用电常识；（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804040" y="352992"/>
            <a:ext cx="419888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7. 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 </a:t>
            </a:r>
            <a:r>
              <a:rPr lang="zh-CN" altLang="en-US" dirty="0" smtClean="0">
                <a:solidFill>
                  <a:srgbClr val="409E8A"/>
                </a:solidFill>
              </a:rPr>
              <a:t>青岛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家庭电路中电流过大时，空气开关自动切断电路，俗称跳闸。产生跳闸的原因可能是</a:t>
            </a:r>
            <a:r>
              <a:rPr lang="en-US" altLang="zh-CN" dirty="0" smtClean="0"/>
              <a:t>___________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或</a:t>
            </a:r>
            <a:r>
              <a:rPr lang="zh-CN" altLang="en-US" u="sng" dirty="0" smtClean="0"/>
              <a:t>　　　　　             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507220" y="1154050"/>
            <a:ext cx="81320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短路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5065986" y="450798"/>
            <a:ext cx="3637866" cy="21501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电路中电流过大会导致空气开关</a:t>
            </a:r>
            <a:r>
              <a:rPr lang="en-US" dirty="0" smtClean="0">
                <a:solidFill>
                  <a:srgbClr val="C00000"/>
                </a:solidFill>
              </a:rPr>
              <a:t>“</a:t>
            </a:r>
            <a:r>
              <a:rPr lang="zh-CN" altLang="en-US" dirty="0" smtClean="0">
                <a:solidFill>
                  <a:srgbClr val="C00000"/>
                </a:solidFill>
              </a:rPr>
              <a:t>跳闸</a:t>
            </a:r>
            <a:r>
              <a:rPr lang="en-US" dirty="0" smtClean="0">
                <a:solidFill>
                  <a:srgbClr val="C00000"/>
                </a:solidFill>
              </a:rPr>
              <a:t>”,</a:t>
            </a:r>
            <a:r>
              <a:rPr lang="zh-CN" altLang="en-US" dirty="0" smtClean="0">
                <a:solidFill>
                  <a:srgbClr val="C00000"/>
                </a:solidFill>
              </a:rPr>
              <a:t>电流过大的原因有：①电路中火线和零线直接连接发生短路；②接入电路中的用电器总功率过大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造成干路电流过大。</a:t>
            </a:r>
          </a:p>
        </p:txBody>
      </p:sp>
      <p:sp>
        <p:nvSpPr>
          <p:cNvPr id="11" name="矩形 10"/>
          <p:cNvSpPr/>
          <p:nvPr/>
        </p:nvSpPr>
        <p:spPr>
          <a:xfrm>
            <a:off x="1141814" y="1639536"/>
            <a:ext cx="2331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用电器的总功率过大 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38387" y="306163"/>
            <a:ext cx="4096372" cy="85477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8.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济宁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将图</a:t>
            </a:r>
            <a:r>
              <a:rPr lang="en-US" dirty="0" smtClean="0"/>
              <a:t>18-10</a:t>
            </a:r>
            <a:r>
              <a:rPr lang="zh-CN" altLang="en-US" dirty="0" smtClean="0"/>
              <a:t>中的三孔插座（带保险盒）正确接入电路。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780618" y="130451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如图所示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14" name="19WL504.EPS" descr="id:2147504178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79442" y="317772"/>
            <a:ext cx="3253862" cy="1752766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6807972" y="2352049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18-10</a:t>
            </a:r>
            <a:endParaRPr lang="zh-CN" altLang="en-US" sz="1400" dirty="0"/>
          </a:p>
        </p:txBody>
      </p:sp>
      <p:pic>
        <p:nvPicPr>
          <p:cNvPr id="16" name="19WL505.EPS" descr="id:2147491248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4095" y="1885254"/>
            <a:ext cx="3386089" cy="178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01449" y="327185"/>
            <a:ext cx="4506275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9.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绥化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请用笔画线代替导线，将图</a:t>
            </a:r>
            <a:r>
              <a:rPr lang="en-US" dirty="0" smtClean="0"/>
              <a:t>18-11</a:t>
            </a:r>
            <a:r>
              <a:rPr lang="zh-CN" altLang="en-US" dirty="0" smtClean="0"/>
              <a:t>中的电灯、开关和插座正确接入家庭电路中。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801439" y="1692165"/>
            <a:ext cx="1332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9" name="20WNW113.EPS" descr="id:214749125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5516" y="2218432"/>
            <a:ext cx="3937542" cy="1701926"/>
          </a:xfrm>
          <a:prstGeom prst="rect">
            <a:avLst/>
          </a:prstGeom>
        </p:spPr>
      </p:pic>
      <p:pic>
        <p:nvPicPr>
          <p:cNvPr id="11" name="20WNW101.EPS" descr="id:2147504185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88838" y="379122"/>
            <a:ext cx="3475527" cy="1502229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6672839" y="2145346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18-11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873369" y="1081942"/>
          <a:ext cx="7822222" cy="3497580"/>
        </p:xfrm>
        <a:graphic>
          <a:graphicData uri="http://schemas.openxmlformats.org/drawingml/2006/table">
            <a:tbl>
              <a:tblPr/>
              <a:tblGrid>
                <a:gridCol w="691662"/>
                <a:gridCol w="713056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组件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作用与连接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进户线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两条，即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和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；火线和零线间的电压为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，零线和大地间的电压为零，它们构成家庭电路的电源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电能表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测量用户消耗电能的多少，装在</a:t>
                      </a:r>
                      <a:r>
                        <a:rPr lang="en-US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r>
                        <a:rPr lang="en-US" sz="1700" u="sng" kern="100" baseline="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1700" u="sng" kern="100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          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上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，它的铭牌上标有额定电压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U</a:t>
                      </a:r>
                      <a:r>
                        <a:rPr lang="zh-CN" sz="1700" kern="100" baseline="-25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额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和额定最大电流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I</a:t>
                      </a:r>
                      <a:r>
                        <a:rPr lang="zh-CN" sz="1700" kern="100" baseline="-25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额大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，电路可使用的最大总功率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P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≤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U</a:t>
                      </a:r>
                      <a:r>
                        <a:rPr lang="zh-CN" sz="1700" kern="100" baseline="-25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额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I</a:t>
                      </a:r>
                      <a:r>
                        <a:rPr lang="zh-CN" sz="1700" kern="100" baseline="-25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额大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总开关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控制电路的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，装在干路上，安装时要使静触点在上，动触点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在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下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，不可装倒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保险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装置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总开关后面是保险装置，保险丝是简易保险装置，当电路中电流过大时，保险丝会熔断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92897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b="1" dirty="0" smtClean="0"/>
              <a:t>1.</a:t>
            </a:r>
            <a:r>
              <a:rPr lang="zh-CN" altLang="en-US" b="1" dirty="0" smtClean="0"/>
              <a:t>家庭电路的组成：</a:t>
            </a:r>
            <a:r>
              <a:rPr lang="en-US" b="1" dirty="0" smtClean="0"/>
              <a:t> </a:t>
            </a:r>
            <a:endParaRPr lang="zh-CN" altLang="en-US" b="1" dirty="0" smtClean="0"/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</a:t>
            </a:r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家庭电路</a:t>
            </a:r>
            <a:endParaRPr lang="zh-CN" altLang="en-US" sz="2000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793125" y="1415597"/>
            <a:ext cx="694909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火线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959494" y="1412014"/>
            <a:ext cx="694909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零线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141542" y="1416018"/>
            <a:ext cx="694909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220V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976649" y="2203711"/>
            <a:ext cx="694909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干路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029634" y="3035220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通断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820615" y="369766"/>
          <a:ext cx="7822222" cy="2331720"/>
        </p:xfrm>
        <a:graphic>
          <a:graphicData uri="http://schemas.openxmlformats.org/drawingml/2006/table">
            <a:tbl>
              <a:tblPr/>
              <a:tblGrid>
                <a:gridCol w="726831"/>
                <a:gridCol w="545123"/>
                <a:gridCol w="655026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组件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作用与连接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用电器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连接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所有家用电器都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在电路中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灯泡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控制灯泡的开关与灯泡</a:t>
                      </a:r>
                      <a:r>
                        <a:rPr lang="zh-CN" sz="17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666666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，开关应当接在</a:t>
                      </a:r>
                      <a:r>
                        <a:rPr lang="zh-CN" sz="17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上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插座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用来接可移动的用电器，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在电路中。三孔插座的连接方式：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左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右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上接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（当用电器的金属外壳带电时，及时将电导入大地，防止触电事故的发生）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991304" y="683876"/>
            <a:ext cx="694909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并联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627653" y="1079686"/>
            <a:ext cx="694909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串联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973377" y="1090197"/>
            <a:ext cx="694909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火线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261946" y="1443964"/>
            <a:ext cx="694909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并联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813512" y="1836432"/>
            <a:ext cx="694909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零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185970" y="1903608"/>
            <a:ext cx="40267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地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913824" y="1882588"/>
            <a:ext cx="40267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火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826477" y="305320"/>
            <a:ext cx="78867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辨别火线和零线的工具是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）测电笔主要构造：</a:t>
            </a:r>
            <a:r>
              <a:rPr lang="en-US" u="sng" dirty="0" smtClean="0"/>
              <a:t> </a:t>
            </a:r>
            <a:r>
              <a:rPr lang="zh-CN" altLang="en-US" u="sng" dirty="0" smtClean="0"/>
              <a:t>　　　　                                         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）使用方法：如图</a:t>
            </a:r>
            <a:r>
              <a:rPr lang="en-US" dirty="0" smtClean="0"/>
              <a:t>18-1</a:t>
            </a:r>
            <a:r>
              <a:rPr lang="zh-CN" altLang="en-US" dirty="0" smtClean="0"/>
              <a:t>所示。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                            图</a:t>
            </a:r>
            <a:r>
              <a:rPr lang="en-US" sz="1400" dirty="0" smtClean="0"/>
              <a:t>18-1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）判断方法：如果氖管发光，则笔尖金属体接触的是火线，反之是零线。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家庭电路的照明光源主要是白炽灯，当电流通过灯丝时，灯丝温度高达</a:t>
            </a:r>
            <a:r>
              <a:rPr lang="en-US" dirty="0" smtClean="0"/>
              <a:t>2000 ℃</a:t>
            </a:r>
            <a:r>
              <a:rPr lang="zh-CN" altLang="en-US" dirty="0" smtClean="0"/>
              <a:t>以上，这是电流的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效应。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760077" y="252952"/>
            <a:ext cx="90651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测电笔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355903" y="690804"/>
            <a:ext cx="457940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金属体笔尾、高值电阻、氖管、金属体笔尖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725680" y="3885949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热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G656.EPS" descr="id:214750404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34189" y="1676645"/>
            <a:ext cx="3120120" cy="133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874602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要做到安全用电，应该注意：</a:t>
            </a:r>
            <a:r>
              <a:rPr lang="en-US" dirty="0" smtClean="0"/>
              <a:t>①</a:t>
            </a:r>
            <a:r>
              <a:rPr lang="zh-CN" altLang="en-US" dirty="0" smtClean="0"/>
              <a:t>防止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；</a:t>
            </a:r>
            <a:r>
              <a:rPr lang="en-US" dirty="0" smtClean="0"/>
              <a:t>②</a:t>
            </a:r>
            <a:r>
              <a:rPr lang="zh-CN" altLang="en-US" dirty="0" smtClean="0"/>
              <a:t>切莫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短路是指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未经过用电器直接与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相接触的现象。如果电流直接从电源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极流回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极，说明电源被短路。如图</a:t>
            </a:r>
            <a:r>
              <a:rPr lang="en-US" dirty="0" smtClean="0"/>
              <a:t>18-2</a:t>
            </a:r>
            <a:r>
              <a:rPr lang="zh-CN" altLang="en-US" dirty="0" smtClean="0"/>
              <a:t>所示电路中，开关闭合时，是通路的是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；电源短路的是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；用电器被短路的是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832849" y="641836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过载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848686" y="673367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短路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023243" y="1056517"/>
            <a:ext cx="95118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火线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104317" y="1092223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零线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014311" y="1494789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393319" y="1490433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负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494463" y="1927443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263134" y="1906422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412636" y="2311548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怎样用电才安全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4" name="G657.EPS" descr="id:214750405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32104" y="2411342"/>
            <a:ext cx="2937772" cy="2448890"/>
          </a:xfrm>
          <a:prstGeom prst="rect">
            <a:avLst/>
          </a:prstGeom>
        </p:spPr>
      </p:pic>
      <p:sp>
        <p:nvSpPr>
          <p:cNvPr id="35" name="矩形 34"/>
          <p:cNvSpPr/>
          <p:nvPr/>
        </p:nvSpPr>
        <p:spPr>
          <a:xfrm>
            <a:off x="6002218" y="4450041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18-2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  <p:bldP spid="19" grpId="0"/>
      <p:bldP spid="25" grpId="0"/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13797" y="355972"/>
            <a:ext cx="7993872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家庭电路的触电事故：</a:t>
            </a:r>
            <a:r>
              <a:rPr lang="zh-CN" altLang="en-US" dirty="0" smtClean="0"/>
              <a:t>大多是由于跟地面不绝缘的人体直接或间接地接触火线而引起的。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保护接地线的作用：</a:t>
            </a:r>
            <a:r>
              <a:rPr lang="zh-CN" altLang="en-US" dirty="0" smtClean="0"/>
              <a:t>当家用电器漏电或因火线绝缘皮破损与金属外壳接触时，会使外壳带电，这时人接触外壳会发生触电。外壳接地后，即使外壳带电，也会通过接地线流走，人接触外壳不会触电。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5.</a:t>
            </a:r>
            <a:r>
              <a:rPr lang="zh-CN" altLang="en-US" dirty="0" smtClean="0"/>
              <a:t>大量事实证明，对人体安全的电压是</a:t>
            </a:r>
            <a:r>
              <a:rPr lang="zh-CN" altLang="en-US" u="sng" dirty="0" smtClean="0"/>
              <a:t>　　　    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769787" y="2376042"/>
            <a:ext cx="1473358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不高于</a:t>
            </a:r>
            <a:r>
              <a:rPr lang="en-US" b="1" dirty="0" smtClean="0">
                <a:solidFill>
                  <a:srgbClr val="C00000"/>
                </a:solidFill>
                <a:latin typeface="+mn-ea"/>
              </a:rPr>
              <a:t>36 V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8016730" cy="85477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如图</a:t>
            </a:r>
            <a:r>
              <a:rPr lang="en-US" dirty="0" smtClean="0"/>
              <a:t>18-3</a:t>
            </a:r>
            <a:r>
              <a:rPr lang="zh-CN" altLang="en-US" dirty="0" smtClean="0"/>
              <a:t>所示的家庭电路中，通常用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代替闸刀开关和熔断器，当电路发生短路或过载等异常情况时，它能自动切断电路。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843359" y="673366"/>
            <a:ext cx="111600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空气开关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考点三　课本重要图片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G658.EPS" descr="id:214750407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46531" y="1645307"/>
            <a:ext cx="5636124" cy="1832808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4824756" y="3618007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18-3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01095" y="312011"/>
            <a:ext cx="5268882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如图</a:t>
            </a:r>
            <a:r>
              <a:rPr lang="en-US" dirty="0" smtClean="0"/>
              <a:t>18-4</a:t>
            </a:r>
            <a:r>
              <a:rPr lang="zh-CN" altLang="en-US" dirty="0" smtClean="0"/>
              <a:t>所示是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的外形和内部结构图，它是用来辨别</a:t>
            </a:r>
            <a:r>
              <a:rPr lang="zh-CN" altLang="en-US" u="sng" dirty="0" smtClean="0"/>
              <a:t>　　　　　　　</a:t>
            </a:r>
            <a:r>
              <a:rPr lang="zh-CN" altLang="en-US" dirty="0" smtClean="0"/>
              <a:t>的工具，使用时人体要接触</a:t>
            </a:r>
            <a:r>
              <a:rPr lang="zh-CN" altLang="en-US" u="sng" dirty="0" smtClean="0"/>
              <a:t>　　　　   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如图</a:t>
            </a:r>
            <a:r>
              <a:rPr lang="en-US" dirty="0" smtClean="0"/>
              <a:t>18-5</a:t>
            </a:r>
            <a:r>
              <a:rPr lang="zh-CN" altLang="en-US" dirty="0" smtClean="0"/>
              <a:t>所示，在家庭电路中，同时使用多个大功率用电器，可能会发生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现象，从而导致干路中的</a:t>
            </a:r>
            <a:r>
              <a:rPr lang="zh-CN" altLang="en-US" u="sng" dirty="0" smtClean="0"/>
              <a:t>　      </a:t>
            </a:r>
            <a:r>
              <a:rPr lang="en-US" u="sng" dirty="0" smtClean="0"/>
              <a:t> </a:t>
            </a:r>
            <a:r>
              <a:rPr lang="zh-CN" altLang="en-US" dirty="0" smtClean="0"/>
              <a:t>过大，严重时会引起火灾。</a:t>
            </a: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828872" y="263463"/>
            <a:ext cx="905800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测电笔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8" name="G659.EPS" descr="id:214750408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9811" y="407539"/>
            <a:ext cx="2067202" cy="1772951"/>
          </a:xfrm>
          <a:prstGeom prst="rect">
            <a:avLst/>
          </a:prstGeom>
        </p:spPr>
      </p:pic>
      <p:pic>
        <p:nvPicPr>
          <p:cNvPr id="19" name="g660.jpg" descr="id:2147504087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71717" y="2834495"/>
            <a:ext cx="2142371" cy="1535282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7954817" y="1965053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18-4</a:t>
            </a:r>
            <a:endParaRPr lang="zh-CN" altLang="en-US" sz="1400" dirty="0"/>
          </a:p>
        </p:txBody>
      </p:sp>
      <p:sp>
        <p:nvSpPr>
          <p:cNvPr id="23" name="矩形 22"/>
          <p:cNvSpPr/>
          <p:nvPr/>
        </p:nvSpPr>
        <p:spPr>
          <a:xfrm>
            <a:off x="6917325" y="4409315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18-5</a:t>
            </a:r>
            <a:endParaRPr lang="zh-CN" altLang="en-US" sz="1400" dirty="0"/>
          </a:p>
        </p:txBody>
      </p:sp>
      <p:sp>
        <p:nvSpPr>
          <p:cNvPr id="13" name="矩形 12"/>
          <p:cNvSpPr/>
          <p:nvPr/>
        </p:nvSpPr>
        <p:spPr>
          <a:xfrm>
            <a:off x="2128344" y="3656341"/>
            <a:ext cx="10773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电流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199910" y="74747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火线与零线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390613" y="115737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金属体笔尾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703790" y="322791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过载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36000" rIns="36000" bIns="36000" rtlCol="0">
        <a:spAutoFit/>
      </a:bodyPr>
      <a:lstStyle>
        <a:defPPr algn="l">
          <a:lnSpc>
            <a:spcPct val="150000"/>
          </a:lnSpc>
          <a:defRPr sz="1400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2692</TotalTime>
  <Words>2402</Words>
  <Application>Microsoft Office PowerPoint</Application>
  <PresentationFormat>全屏显示(16:9)</PresentationFormat>
  <Paragraphs>237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User</cp:lastModifiedBy>
  <cp:revision>1</cp:revision>
  <dcterms:created xsi:type="dcterms:W3CDTF">2018-08-24T06:22:56Z</dcterms:created>
  <dcterms:modified xsi:type="dcterms:W3CDTF">2020-04-08T09:05:13Z</dcterms:modified>
  <cp:category/>
</cp:coreProperties>
</file>