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3.3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sldIdLst>
    <p:sldId id="256" r:id="rId2"/>
    <p:sldId id="286" r:id="rId3"/>
    <p:sldId id="436" r:id="rId4"/>
    <p:sldId id="437" r:id="rId5"/>
    <p:sldId id="294" r:id="rId6"/>
    <p:sldId id="405" r:id="rId7"/>
    <p:sldId id="438" r:id="rId8"/>
    <p:sldId id="439" r:id="rId9"/>
    <p:sldId id="440" r:id="rId10"/>
    <p:sldId id="441" r:id="rId11"/>
    <p:sldId id="442" r:id="rId12"/>
    <p:sldId id="443" r:id="rId13"/>
    <p:sldId id="444" r:id="rId14"/>
    <p:sldId id="445" r:id="rId15"/>
    <p:sldId id="446" r:id="rId16"/>
    <p:sldId id="447" r:id="rId17"/>
  </p:sldIdLst>
  <p:sldSz cx="9144000" cy="5143500" type="screen16x9"/>
  <p:notesSz cx="6858000" cy="9144000"/>
  <p:custDataLst>
    <p:tags r:id="rId18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50"/>
    <p:restoredTop sz="94660"/>
  </p:normalViewPr>
  <p:slideViewPr>
    <p:cSldViewPr snapToGrid="0" showGuides="1">
      <p:cViewPr varScale="1">
        <p:scale>
          <a:sx n="149" d="100"/>
          <a:sy n="149" d="100"/>
        </p:scale>
        <p:origin x="51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36004" cy="36004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tags" Target="tags/tag1.xml" /><Relationship Id="rId19" Type="http://schemas.openxmlformats.org/officeDocument/2006/relationships/presProps" Target="presProps.xml" /><Relationship Id="rId2" Type="http://schemas.openxmlformats.org/officeDocument/2006/relationships/slide" Target="slides/slide1.xml" /><Relationship Id="rId20" Type="http://schemas.openxmlformats.org/officeDocument/2006/relationships/viewProps" Target="viewProps.xml" /><Relationship Id="rId21" Type="http://schemas.openxmlformats.org/officeDocument/2006/relationships/theme" Target="theme/theme1.xml" /><Relationship Id="rId22" Type="http://schemas.openxmlformats.org/officeDocument/2006/relationships/tableStyles" Target="tableStyles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空白">
    <p:bg>
      <p:bgPr>
        <a:solidFill>
          <a:srgbClr val="E5E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Google Shape;9;p2"/>
          <p:cNvPicPr preferRelativeResize="0"/>
          <p:nvPr userDrawn="1"/>
        </p:nvPicPr>
        <p:blipFill>
          <a:blip r:embed="rId1"/>
          <a:srcRect l="50000"/>
          <a:stretch>
            <a:fillRect/>
          </a:stretch>
        </p:blipFill>
        <p:spPr>
          <a:xfrm>
            <a:off x="0" y="500"/>
            <a:ext cx="4572000" cy="514249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10;p2"/>
          <p:cNvSpPr/>
          <p:nvPr userDrawn="1"/>
        </p:nvSpPr>
        <p:spPr>
          <a:xfrm>
            <a:off x="1557225" y="1512900"/>
            <a:ext cx="5266200" cy="2422500"/>
          </a:xfrm>
          <a:prstGeom prst="rect">
            <a:avLst/>
          </a:prstGeom>
          <a:solidFill>
            <a:srgbClr val="E5E4E4"/>
          </a:solidFill>
          <a:ln w="190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</a:p>
        </p:txBody>
      </p:sp>
      <p:sp>
        <p:nvSpPr>
          <p:cNvPr id="40" name="Google Shape;11;p2"/>
          <p:cNvSpPr/>
          <p:nvPr userDrawn="1"/>
        </p:nvSpPr>
        <p:spPr>
          <a:xfrm>
            <a:off x="7074550" y="1512900"/>
            <a:ext cx="908100" cy="2422500"/>
          </a:xfrm>
          <a:prstGeom prst="rect">
            <a:avLst/>
          </a:prstGeom>
          <a:solidFill>
            <a:srgbClr val="E5E4E4"/>
          </a:solidFill>
          <a:ln w="190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</a:p>
        </p:txBody>
      </p:sp>
      <p:sp>
        <p:nvSpPr>
          <p:cNvPr id="41" name="Google Shape;12;p2"/>
          <p:cNvSpPr/>
          <p:nvPr userDrawn="1"/>
        </p:nvSpPr>
        <p:spPr>
          <a:xfrm>
            <a:off x="6922150" y="1360500"/>
            <a:ext cx="908100" cy="2422500"/>
          </a:xfrm>
          <a:prstGeom prst="rect">
            <a:avLst/>
          </a:prstGeom>
          <a:solidFill>
            <a:srgbClr val="E5E4E4"/>
          </a:solidFill>
          <a:ln w="190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</a:p>
        </p:txBody>
      </p:sp>
      <p:sp>
        <p:nvSpPr>
          <p:cNvPr id="42" name="Google Shape;13;p2"/>
          <p:cNvSpPr/>
          <p:nvPr userDrawn="1"/>
        </p:nvSpPr>
        <p:spPr>
          <a:xfrm>
            <a:off x="1404825" y="1360500"/>
            <a:ext cx="5266200" cy="2422500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</a:p>
        </p:txBody>
      </p:sp>
      <p:grpSp>
        <p:nvGrpSpPr>
          <p:cNvPr id="43" name="Google Shape;14;p2"/>
          <p:cNvGrpSpPr/>
          <p:nvPr userDrawn="1"/>
        </p:nvGrpSpPr>
        <p:grpSpPr>
          <a:xfrm>
            <a:off x="7109696" y="1617329"/>
            <a:ext cx="532941" cy="562388"/>
            <a:chOff x="815563" y="573794"/>
            <a:chExt cx="626400" cy="661011"/>
          </a:xfrm>
          <a:solidFill>
            <a:srgbClr val="E5E4E4"/>
          </a:solidFill>
        </p:grpSpPr>
        <p:sp>
          <p:nvSpPr>
            <p:cNvPr id="44" name="Google Shape;15;p2"/>
            <p:cNvSpPr/>
            <p:nvPr/>
          </p:nvSpPr>
          <p:spPr>
            <a:xfrm>
              <a:off x="1023759" y="798166"/>
              <a:ext cx="210000" cy="210000"/>
            </a:xfrm>
            <a:prstGeom prst="mathPlus">
              <a:avLst>
                <a:gd name="adj1" fmla="val 23520"/>
              </a:avLst>
            </a:prstGeom>
            <a:grp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</a:p>
          </p:txBody>
        </p:sp>
        <p:sp>
          <p:nvSpPr>
            <p:cNvPr id="45" name="Google Shape;16;p2"/>
            <p:cNvSpPr/>
            <p:nvPr/>
          </p:nvSpPr>
          <p:spPr>
            <a:xfrm>
              <a:off x="815563" y="573794"/>
              <a:ext cx="626400" cy="6264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grp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</a:p>
          </p:txBody>
        </p:sp>
        <p:sp>
          <p:nvSpPr>
            <p:cNvPr id="46" name="Google Shape;17;p2"/>
            <p:cNvSpPr/>
            <p:nvPr/>
          </p:nvSpPr>
          <p:spPr>
            <a:xfrm rot="10800000" flipH="1">
              <a:off x="815563" y="608405"/>
              <a:ext cx="626400" cy="6264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grp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</a:p>
          </p:txBody>
        </p:sp>
      </p:grpSp>
      <p:grpSp>
        <p:nvGrpSpPr>
          <p:cNvPr id="47" name="Google Shape;18;p2"/>
          <p:cNvGrpSpPr/>
          <p:nvPr userDrawn="1"/>
        </p:nvGrpSpPr>
        <p:grpSpPr>
          <a:xfrm>
            <a:off x="7109696" y="2963795"/>
            <a:ext cx="532941" cy="562388"/>
            <a:chOff x="815563" y="573794"/>
            <a:chExt cx="626400" cy="661011"/>
          </a:xfrm>
          <a:solidFill>
            <a:srgbClr val="E5E4E4"/>
          </a:solidFill>
        </p:grpSpPr>
        <p:sp>
          <p:nvSpPr>
            <p:cNvPr id="48" name="Google Shape;19;p2"/>
            <p:cNvSpPr/>
            <p:nvPr/>
          </p:nvSpPr>
          <p:spPr>
            <a:xfrm>
              <a:off x="1023759" y="798166"/>
              <a:ext cx="210000" cy="210000"/>
            </a:xfrm>
            <a:prstGeom prst="mathPlus">
              <a:avLst>
                <a:gd name="adj1" fmla="val 23520"/>
              </a:avLst>
            </a:prstGeom>
            <a:grp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</a:p>
          </p:txBody>
        </p:sp>
        <p:sp>
          <p:nvSpPr>
            <p:cNvPr id="49" name="Google Shape;20;p2"/>
            <p:cNvSpPr/>
            <p:nvPr/>
          </p:nvSpPr>
          <p:spPr>
            <a:xfrm>
              <a:off x="815563" y="573794"/>
              <a:ext cx="626400" cy="6264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grp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</a:p>
          </p:txBody>
        </p:sp>
        <p:sp>
          <p:nvSpPr>
            <p:cNvPr id="50" name="Google Shape;21;p2"/>
            <p:cNvSpPr/>
            <p:nvPr/>
          </p:nvSpPr>
          <p:spPr>
            <a:xfrm rot="10800000" flipH="1">
              <a:off x="815563" y="608405"/>
              <a:ext cx="626400" cy="6264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grp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</a:p>
          </p:txBody>
        </p:sp>
      </p:grpSp>
      <p:grpSp>
        <p:nvGrpSpPr>
          <p:cNvPr id="51" name="Google Shape;22;p2"/>
          <p:cNvGrpSpPr/>
          <p:nvPr userDrawn="1"/>
        </p:nvGrpSpPr>
        <p:grpSpPr>
          <a:xfrm>
            <a:off x="7109696" y="2290562"/>
            <a:ext cx="532941" cy="562388"/>
            <a:chOff x="815563" y="573794"/>
            <a:chExt cx="626400" cy="661011"/>
          </a:xfrm>
          <a:solidFill>
            <a:srgbClr val="E5E4E4"/>
          </a:solidFill>
        </p:grpSpPr>
        <p:sp>
          <p:nvSpPr>
            <p:cNvPr id="52" name="Google Shape;23;p2"/>
            <p:cNvSpPr/>
            <p:nvPr/>
          </p:nvSpPr>
          <p:spPr>
            <a:xfrm>
              <a:off x="1023759" y="798166"/>
              <a:ext cx="210000" cy="210000"/>
            </a:xfrm>
            <a:prstGeom prst="mathPlus">
              <a:avLst>
                <a:gd name="adj1" fmla="val 23520"/>
              </a:avLst>
            </a:prstGeom>
            <a:grp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</a:p>
          </p:txBody>
        </p:sp>
        <p:sp>
          <p:nvSpPr>
            <p:cNvPr id="53" name="Google Shape;24;p2"/>
            <p:cNvSpPr/>
            <p:nvPr/>
          </p:nvSpPr>
          <p:spPr>
            <a:xfrm>
              <a:off x="815563" y="573794"/>
              <a:ext cx="626400" cy="6264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grp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</a:p>
          </p:txBody>
        </p:sp>
        <p:sp>
          <p:nvSpPr>
            <p:cNvPr id="54" name="Google Shape;25;p2"/>
            <p:cNvSpPr/>
            <p:nvPr/>
          </p:nvSpPr>
          <p:spPr>
            <a:xfrm rot="10800000" flipH="1">
              <a:off x="815563" y="608405"/>
              <a:ext cx="626400" cy="6264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grpFill/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ct val="0"/>
                </a:spcBef>
                <a:spcAft>
                  <a:spcPct val="0"/>
                </a:spcAft>
                <a:buNone/>
              </a:pPr>
            </a:p>
          </p:txBody>
        </p:sp>
      </p:grp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Google Shape;221;p28"/>
          <p:cNvPicPr preferRelativeResize="0"/>
          <p:nvPr userDrawn="1"/>
        </p:nvPicPr>
        <p:blipFill>
          <a:blip r:embed="rId1"/>
          <a:stretch>
            <a:fillRect/>
          </a:stretch>
        </p:blipFill>
        <p:spPr>
          <a:xfrm>
            <a:off x="0" y="502"/>
            <a:ext cx="9144001" cy="514249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222;p28"/>
          <p:cNvSpPr/>
          <p:nvPr userDrawn="1"/>
        </p:nvSpPr>
        <p:spPr>
          <a:xfrm>
            <a:off x="293770" y="377190"/>
            <a:ext cx="8659730" cy="4560892"/>
          </a:xfrm>
          <a:prstGeom prst="rect">
            <a:avLst/>
          </a:prstGeom>
          <a:solidFill>
            <a:srgbClr val="E5E4E4"/>
          </a:solidFill>
          <a:ln w="190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</a:p>
        </p:txBody>
      </p:sp>
      <p:sp>
        <p:nvSpPr>
          <p:cNvPr id="4" name="Google Shape;223;p28"/>
          <p:cNvSpPr/>
          <p:nvPr userDrawn="1"/>
        </p:nvSpPr>
        <p:spPr>
          <a:xfrm>
            <a:off x="153895" y="224790"/>
            <a:ext cx="8659730" cy="4560892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None/>
            </a:p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image" Target="file:///D:\qq&#25991;&#20214;\712321467\Image\C2C\Image2\%7b75232B38-A165-1FB7-499C-2E1C792CACB5%7d.png" TargetMode="External" /><Relationship Id="rId4" Type="http://schemas.openxmlformats.org/officeDocument/2006/relationships/image" Target="../media/image2.pn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E5E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073743875" descr="学科网 zxxk.com" title=""/>
          <p:cNvPicPr>
            <a:picLocks noChangeAspect="1"/>
          </p:cNvPicPr>
          <p:nvPr/>
        </p:nvPicPr>
        <p:blipFill>
          <a:blip r:embed="rId4" r:link="rId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Relationship Id="rId3" Type="http://schemas.openxmlformats.org/officeDocument/2006/relationships/image" Target="../media/image6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pn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pn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4" name="标题 1" title=""/>
          <p:cNvSpPr>
            <a:spLocks noGrp="1"/>
          </p:cNvSpPr>
          <p:nvPr>
            <p:ph type="ctrTitle" idx="4294967295"/>
          </p:nvPr>
        </p:nvSpPr>
        <p:spPr>
          <a:xfrm>
            <a:off x="1381432" y="2580787"/>
            <a:ext cx="5308654" cy="1103313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/>
          <a:p>
            <a:pPr algn="ctr">
              <a:buClrTx/>
              <a:buSzTx/>
              <a:buFontTx/>
            </a:pPr>
            <a:r>
              <a:rPr lang="zh-CN" altLang="en-US" b="1"/>
              <a:t>本章复习</a:t>
            </a:r>
            <a:endParaRPr lang="zh-CN" altLang="en-US" b="1" kern="1200">
              <a:latin typeface="+mj-lt"/>
              <a:ea typeface="+mj-ea"/>
              <a:cs typeface="+mj-cs"/>
            </a:endParaRPr>
          </a:p>
        </p:txBody>
      </p:sp>
      <p:sp>
        <p:nvSpPr>
          <p:cNvPr id="3075" name="副标题 2" title=""/>
          <p:cNvSpPr>
            <a:spLocks noGrp="1"/>
          </p:cNvSpPr>
          <p:nvPr>
            <p:ph type="subTitle" idx="4294967295"/>
          </p:nvPr>
        </p:nvSpPr>
        <p:spPr>
          <a:xfrm>
            <a:off x="2743200" y="4308475"/>
            <a:ext cx="3590925" cy="666750"/>
          </a:xfrm>
          <a:prstGeom prst="rect">
            <a:avLst/>
          </a:prstGeom>
          <a:noFill/>
          <a:ln>
            <a:noFill/>
          </a:ln>
        </p:spPr>
        <p:txBody>
          <a:bodyPr anchor="ctr" anchorCtr="0"/>
          <a:lstStyle/>
          <a:p>
            <a:pPr algn="ctr">
              <a:buClrTx/>
              <a:buSzTx/>
              <a:buFontTx/>
            </a:pPr>
            <a:r>
              <a:rPr lang="zh-CN" altLang="en-US" b="1" kern="1200">
                <a:latin typeface="楷体_GB2312" pitchFamily="49" charset="-122"/>
                <a:ea typeface="楷体_GB2312" pitchFamily="49" charset="-122"/>
                <a:cs typeface="+mn-cs"/>
              </a:rPr>
              <a:t>沪科版八年级上册</a:t>
            </a:r>
            <a:endParaRPr lang="zh-CN" altLang="en-US" b="1" kern="1200"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cxnSp>
        <p:nvCxnSpPr>
          <p:cNvPr id="4" name="直接连接符 3" title=""/>
          <p:cNvCxnSpPr/>
          <p:nvPr/>
        </p:nvCxnSpPr>
        <p:spPr>
          <a:xfrm>
            <a:off x="2809875" y="4324350"/>
            <a:ext cx="35242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标题 1" title=""/>
          <p:cNvSpPr txBox="1"/>
          <p:nvPr/>
        </p:nvSpPr>
        <p:spPr>
          <a:xfrm>
            <a:off x="1371600" y="1607882"/>
            <a:ext cx="5289550" cy="11033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/>
            <a:r>
              <a:rPr lang="zh-CN" altLang="en-US" sz="4000" b="1">
                <a:latin typeface="Times New Roman" panose="02020603050405020304" pitchFamily="18" charset="0"/>
                <a:ea typeface="黑体" panose="02010609060101010101" pitchFamily="49" charset="-122"/>
              </a:rPr>
              <a:t>第二章 声的世界</a:t>
            </a:r>
            <a:endParaRPr lang="zh-CN" altLang="en-US" sz="40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528436" y="603782"/>
            <a:ext cx="4741656" cy="3662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>
              <a:lnSpc>
                <a:spcPct val="120000"/>
              </a:lnSpc>
            </a:pPr>
            <a:r>
              <a:rPr lang="en-US" altLang="zh-CN" sz="2800" b="1">
                <a:latin typeface="+mj-lt"/>
                <a:ea typeface="+mn-ea"/>
              </a:rPr>
              <a:t>5. </a:t>
            </a:r>
            <a:r>
              <a:rPr lang="zh-CN" altLang="en-US" sz="2800" b="1">
                <a:latin typeface="+mj-lt"/>
                <a:ea typeface="+mn-ea"/>
              </a:rPr>
              <a:t>“石磬”是我国古代石制打击乐器，被称为“古乐之祖”。演奏时用木槌敲击，发出古朴典雅的乐曲声。如图所示，用同样的力度敲击长短不同的石磬，所产生声音的</a:t>
            </a:r>
            <a:r>
              <a:rPr lang="en-US" altLang="zh-CN" sz="2800" b="1">
                <a:latin typeface="+mj-lt"/>
                <a:ea typeface="+mn-ea"/>
              </a:rPr>
              <a:t>____________</a:t>
            </a:r>
            <a:r>
              <a:rPr lang="zh-CN" altLang="en-US" sz="2800" b="1">
                <a:latin typeface="+mj-lt"/>
                <a:ea typeface="+mn-ea"/>
              </a:rPr>
              <a:t>不同。</a:t>
            </a:r>
            <a:endParaRPr lang="zh-CN" altLang="en-US" sz="2800" b="1">
              <a:latin typeface="+mj-lt"/>
              <a:ea typeface="+mn-ea"/>
            </a:endParaRPr>
          </a:p>
        </p:txBody>
      </p:sp>
      <p:pic>
        <p:nvPicPr>
          <p:cNvPr id="4" name="图片 3" title="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506" y="1342089"/>
            <a:ext cx="3451058" cy="2185670"/>
          </a:xfrm>
          <a:prstGeom prst="rect">
            <a:avLst/>
          </a:prstGeom>
        </p:spPr>
      </p:pic>
      <p:sp>
        <p:nvSpPr>
          <p:cNvPr id="5" name="文本框 4" title=""/>
          <p:cNvSpPr txBox="1"/>
          <p:nvPr/>
        </p:nvSpPr>
        <p:spPr>
          <a:xfrm>
            <a:off x="1873046" y="3661022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>
                <a:solidFill>
                  <a:srgbClr val="FF0000"/>
                </a:solidFill>
                <a:latin typeface="+mn-ea"/>
                <a:ea typeface="+mn-ea"/>
              </a:rPr>
              <a:t>音调</a:t>
            </a:r>
            <a:endParaRPr lang="zh-CN" altLang="en-US" sz="2800" b="1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292461" y="400524"/>
            <a:ext cx="5606894" cy="4179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>
              <a:lnSpc>
                <a:spcPct val="120000"/>
              </a:lnSpc>
            </a:pPr>
            <a:r>
              <a:rPr lang="en-US" altLang="zh-CN" sz="2800" b="1">
                <a:latin typeface="+mj-lt"/>
                <a:ea typeface="+mn-ea"/>
              </a:rPr>
              <a:t>6. </a:t>
            </a:r>
            <a:r>
              <a:rPr lang="zh-CN" altLang="en-US" sz="2800" b="1">
                <a:latin typeface="+mj-lt"/>
                <a:ea typeface="+mn-ea"/>
              </a:rPr>
              <a:t>图中是我国古代的计程车</a:t>
            </a:r>
            <a:r>
              <a:rPr lang="en-US" altLang="zh-CN" sz="2800" b="1">
                <a:latin typeface="+mj-lt"/>
                <a:ea typeface="+mn-ea"/>
              </a:rPr>
              <a:t>——</a:t>
            </a:r>
            <a:endParaRPr lang="en-US" altLang="zh-CN" sz="2800" b="1">
              <a:latin typeface="+mj-lt"/>
              <a:ea typeface="+mn-ea"/>
            </a:endParaRPr>
          </a:p>
          <a:p>
            <a:pPr hangingPunct="1">
              <a:lnSpc>
                <a:spcPct val="120000"/>
              </a:lnSpc>
            </a:pPr>
            <a:r>
              <a:rPr lang="zh-CN" altLang="en-US" sz="2800" b="1">
                <a:latin typeface="+mj-lt"/>
                <a:ea typeface="+mn-ea"/>
              </a:rPr>
              <a:t>“记里鼓车”的模型。在古代，当车走一里时，车上的木人就敲一下鼓，鼓面由于</a:t>
            </a:r>
            <a:r>
              <a:rPr lang="en-US" altLang="zh-CN" sz="2800" b="1">
                <a:latin typeface="+mj-lt"/>
                <a:ea typeface="+mn-ea"/>
              </a:rPr>
              <a:t>_________</a:t>
            </a:r>
            <a:r>
              <a:rPr lang="zh-CN" altLang="en-US" sz="2800" b="1">
                <a:latin typeface="+mj-lt"/>
                <a:ea typeface="+mn-ea"/>
              </a:rPr>
              <a:t>而发声；当车走到十里时，车上的木人就敲一下镯（古代的乐器），人们根据鼓和镯发声的</a:t>
            </a:r>
            <a:r>
              <a:rPr lang="en-US" altLang="zh-CN" sz="2800" b="1">
                <a:latin typeface="+mj-lt"/>
                <a:ea typeface="+mn-ea"/>
              </a:rPr>
              <a:t>________</a:t>
            </a:r>
            <a:r>
              <a:rPr lang="zh-CN" altLang="en-US" sz="2800" b="1">
                <a:latin typeface="+mj-lt"/>
                <a:ea typeface="+mn-ea"/>
              </a:rPr>
              <a:t>不同，确定车行进了一里还是十里。</a:t>
            </a:r>
            <a:endParaRPr lang="zh-CN" altLang="en-US" sz="2800" b="1">
              <a:latin typeface="+mj-lt"/>
              <a:ea typeface="+mn-ea"/>
            </a:endParaRPr>
          </a:p>
        </p:txBody>
      </p:sp>
      <p:pic>
        <p:nvPicPr>
          <p:cNvPr id="4" name="图片 3" title=""/>
          <p:cNvPicPr>
            <a:picLocks noChangeAspect="1"/>
          </p:cNvPicPr>
          <p:nvPr/>
        </p:nvPicPr>
        <p:blipFill>
          <a:blip r:embed="rId2">
            <a:clrChange>
              <a:clrFrom>
                <a:srgbClr val="D9D9D1"/>
              </a:clrFrom>
              <a:clrTo>
                <a:srgbClr val="D9D9D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152" y="902780"/>
            <a:ext cx="3664013" cy="2748009"/>
          </a:xfrm>
          <a:prstGeom prst="rect">
            <a:avLst/>
          </a:prstGeom>
        </p:spPr>
      </p:pic>
      <p:sp>
        <p:nvSpPr>
          <p:cNvPr id="5" name="文本框 4" title=""/>
          <p:cNvSpPr txBox="1"/>
          <p:nvPr/>
        </p:nvSpPr>
        <p:spPr>
          <a:xfrm>
            <a:off x="2816942" y="1937482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>
                <a:solidFill>
                  <a:srgbClr val="FF0000"/>
                </a:solidFill>
                <a:latin typeface="+mn-ea"/>
                <a:ea typeface="+mn-ea"/>
              </a:rPr>
              <a:t>振动</a:t>
            </a:r>
            <a:endParaRPr lang="zh-CN" altLang="en-US" sz="2800" b="1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6" name="文本框 5" title=""/>
          <p:cNvSpPr txBox="1"/>
          <p:nvPr/>
        </p:nvSpPr>
        <p:spPr>
          <a:xfrm>
            <a:off x="2816942" y="347444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>
                <a:solidFill>
                  <a:srgbClr val="FF0000"/>
                </a:solidFill>
                <a:latin typeface="+mn-ea"/>
                <a:ea typeface="+mn-ea"/>
              </a:rPr>
              <a:t>音色</a:t>
            </a:r>
            <a:endParaRPr lang="zh-CN" altLang="en-US" sz="2800" b="1">
              <a:solidFill>
                <a:srgbClr val="FF0000"/>
              </a:solidFill>
              <a:latin typeface="+mn-ea"/>
              <a:ea typeface="+mn-ea"/>
            </a:endParaRP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506200" y="10744200"/>
            <a:ext cx="0" cy="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715248" y="1213383"/>
            <a:ext cx="7713503" cy="2111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>
              <a:lnSpc>
                <a:spcPct val="120000"/>
              </a:lnSpc>
            </a:pPr>
            <a:r>
              <a:rPr lang="en-US" altLang="zh-CN" sz="2800" b="1">
                <a:latin typeface="+mj-lt"/>
                <a:ea typeface="+mn-ea"/>
              </a:rPr>
              <a:t>7. </a:t>
            </a:r>
            <a:r>
              <a:rPr lang="zh-CN" altLang="en-US" sz="2800" b="1">
                <a:latin typeface="+mj-lt"/>
                <a:ea typeface="+mn-ea"/>
              </a:rPr>
              <a:t>小明在演奏二胡时，用琴弓拉动琴弦，使琴弦</a:t>
            </a:r>
            <a:r>
              <a:rPr lang="en-US" altLang="zh-CN" sz="2800" b="1">
                <a:latin typeface="+mj-lt"/>
                <a:ea typeface="+mn-ea"/>
              </a:rPr>
              <a:t>____________</a:t>
            </a:r>
            <a:r>
              <a:rPr lang="zh-CN" altLang="en-US" sz="2800" b="1">
                <a:latin typeface="+mj-lt"/>
                <a:ea typeface="+mn-ea"/>
              </a:rPr>
              <a:t>而发声；小明的手指不断在琴弦上移动，这样做是为了改变声音的</a:t>
            </a:r>
            <a:r>
              <a:rPr lang="en-US" altLang="zh-CN" sz="2800" b="1">
                <a:latin typeface="+mj-lt"/>
                <a:ea typeface="+mn-ea"/>
              </a:rPr>
              <a:t>__________</a:t>
            </a:r>
            <a:r>
              <a:rPr lang="zh-CN" altLang="en-US" sz="2800" b="1">
                <a:latin typeface="+mj-lt"/>
                <a:ea typeface="+mn-ea"/>
              </a:rPr>
              <a:t>；二胡的声音是通过</a:t>
            </a:r>
            <a:r>
              <a:rPr lang="en-US" altLang="zh-CN" sz="2800" b="1">
                <a:latin typeface="+mj-lt"/>
                <a:ea typeface="+mn-ea"/>
              </a:rPr>
              <a:t>__________</a:t>
            </a:r>
            <a:r>
              <a:rPr lang="zh-CN" altLang="en-US" sz="2800" b="1">
                <a:latin typeface="+mj-lt"/>
                <a:ea typeface="+mn-ea"/>
              </a:rPr>
              <a:t>传播到我们耳朵中的。</a:t>
            </a:r>
            <a:endParaRPr lang="zh-CN" altLang="en-US" sz="2800" b="1">
              <a:latin typeface="+mj-lt"/>
              <a:ea typeface="+mn-ea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1371600" y="1745708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>
                <a:solidFill>
                  <a:srgbClr val="FF0000"/>
                </a:solidFill>
                <a:latin typeface="+mn-ea"/>
                <a:ea typeface="+mn-ea"/>
              </a:rPr>
              <a:t>振动</a:t>
            </a:r>
            <a:endParaRPr lang="zh-CN" altLang="en-US" sz="2800" b="1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6223819" y="2239432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>
                <a:solidFill>
                  <a:srgbClr val="FF0000"/>
                </a:solidFill>
                <a:latin typeface="+mn-ea"/>
                <a:ea typeface="+mn-ea"/>
              </a:rPr>
              <a:t>音调</a:t>
            </a:r>
            <a:endParaRPr lang="zh-CN" altLang="en-US" sz="2800" b="1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3657599" y="2762652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>
                <a:solidFill>
                  <a:srgbClr val="FF0000"/>
                </a:solidFill>
                <a:latin typeface="+mn-ea"/>
                <a:ea typeface="+mn-ea"/>
              </a:rPr>
              <a:t>空气</a:t>
            </a:r>
            <a:endParaRPr lang="zh-CN" altLang="en-US" sz="2800" b="1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216310" y="377641"/>
            <a:ext cx="8288593" cy="1076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>
              <a:lnSpc>
                <a:spcPct val="120000"/>
              </a:lnSpc>
            </a:pPr>
            <a:r>
              <a:rPr lang="en-US" altLang="zh-CN" sz="2800" b="1">
                <a:latin typeface="+mj-lt"/>
                <a:ea typeface="+mn-ea"/>
              </a:rPr>
              <a:t>8. </a:t>
            </a:r>
            <a:r>
              <a:rPr lang="zh-CN" altLang="en-US" sz="2800" b="1">
                <a:latin typeface="+mj-lt"/>
                <a:ea typeface="+mn-ea"/>
              </a:rPr>
              <a:t>某飞机的飞行速度是声速的 </a:t>
            </a:r>
            <a:r>
              <a:rPr lang="en-US" altLang="zh-CN" sz="2800" b="1">
                <a:latin typeface="+mj-lt"/>
                <a:ea typeface="+mn-ea"/>
              </a:rPr>
              <a:t>2 </a:t>
            </a:r>
            <a:r>
              <a:rPr lang="zh-CN" altLang="en-US" sz="2800" b="1">
                <a:latin typeface="+mj-lt"/>
                <a:ea typeface="+mn-ea"/>
              </a:rPr>
              <a:t>倍，则该飞机在 </a:t>
            </a:r>
            <a:r>
              <a:rPr lang="en-US" altLang="zh-CN" sz="2800" b="1">
                <a:latin typeface="+mj-lt"/>
                <a:ea typeface="+mn-ea"/>
              </a:rPr>
              <a:t>5s </a:t>
            </a:r>
            <a:r>
              <a:rPr lang="zh-CN" altLang="en-US" sz="2800" b="1">
                <a:latin typeface="+mj-lt"/>
                <a:ea typeface="+mn-ea"/>
              </a:rPr>
              <a:t>内飞行的距离是多少？（声音的速度取</a:t>
            </a:r>
            <a:r>
              <a:rPr lang="en-US" altLang="zh-CN" sz="2800" b="1">
                <a:latin typeface="+mj-lt"/>
                <a:ea typeface="+mn-ea"/>
              </a:rPr>
              <a:t>340 m/s</a:t>
            </a:r>
            <a:r>
              <a:rPr lang="zh-CN" altLang="en-US" sz="2800" b="1">
                <a:latin typeface="+mj-lt"/>
                <a:ea typeface="+mn-ea"/>
              </a:rPr>
              <a:t>）</a:t>
            </a:r>
            <a:endParaRPr lang="zh-CN" altLang="en-US" sz="2800" b="1">
              <a:latin typeface="+mj-lt"/>
              <a:ea typeface="+mn-ea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968478" y="1663809"/>
            <a:ext cx="6956321" cy="2272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解：飞机飞行速度：</a:t>
            </a:r>
            <a:endParaRPr lang="en-US" altLang="zh-CN" sz="2800" b="1">
              <a:solidFill>
                <a:srgbClr val="FF0000"/>
              </a:solidFill>
              <a:latin typeface="+mj-lt"/>
              <a:ea typeface="+mn-ea"/>
            </a:endParaRPr>
          </a:p>
          <a:p>
            <a:pPr algn="ctr">
              <a:lnSpc>
                <a:spcPct val="130000"/>
              </a:lnSpc>
            </a:pPr>
            <a:r>
              <a:rPr lang="en-US" altLang="zh-CN" sz="2800" b="1" i="1">
                <a:solidFill>
                  <a:srgbClr val="FF0000"/>
                </a:solidFill>
                <a:latin typeface="+mj-lt"/>
                <a:ea typeface="+mn-ea"/>
              </a:rPr>
              <a:t>v</a:t>
            </a:r>
            <a:r>
              <a:rPr lang="en-US" altLang="zh-CN" sz="2800" b="1">
                <a:solidFill>
                  <a:srgbClr val="FF0000"/>
                </a:solidFill>
                <a:latin typeface="+mj-lt"/>
                <a:ea typeface="+mn-ea"/>
              </a:rPr>
              <a:t>=2</a:t>
            </a:r>
            <a:r>
              <a:rPr lang="en-US" altLang="zh-CN" sz="2800" b="1" i="1">
                <a:solidFill>
                  <a:srgbClr val="FF0000"/>
                </a:solidFill>
                <a:latin typeface="+mj-lt"/>
                <a:ea typeface="+mn-ea"/>
              </a:rPr>
              <a:t>v</a:t>
            </a:r>
            <a:r>
              <a:rPr lang="zh-CN" altLang="en-US" sz="2800" b="1" baseline="-25000">
                <a:solidFill>
                  <a:srgbClr val="FF0000"/>
                </a:solidFill>
                <a:latin typeface="+mj-lt"/>
                <a:ea typeface="+mn-ea"/>
              </a:rPr>
              <a:t>声</a:t>
            </a:r>
            <a:r>
              <a:rPr lang="en-US" altLang="zh-CN" sz="2800" b="1">
                <a:solidFill>
                  <a:srgbClr val="FF0000"/>
                </a:solidFill>
                <a:latin typeface="+mj-lt"/>
                <a:ea typeface="+mn-ea"/>
              </a:rPr>
              <a:t>=2×340m/s=680m/s</a:t>
            </a: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，</a:t>
            </a:r>
            <a:endParaRPr lang="en-US" altLang="zh-CN" sz="2800" b="1">
              <a:solidFill>
                <a:srgbClr val="FF0000"/>
              </a:solidFill>
              <a:latin typeface="+mj-lt"/>
              <a:ea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飞机飞行的距离：</a:t>
            </a:r>
            <a:endParaRPr lang="en-US" altLang="zh-CN" sz="2800" b="1">
              <a:solidFill>
                <a:srgbClr val="FF0000"/>
              </a:solidFill>
              <a:latin typeface="+mj-lt"/>
              <a:ea typeface="+mn-ea"/>
            </a:endParaRPr>
          </a:p>
          <a:p>
            <a:pPr algn="ctr">
              <a:lnSpc>
                <a:spcPct val="130000"/>
              </a:lnSpc>
            </a:pPr>
            <a:r>
              <a:rPr lang="en-US" altLang="zh-CN" sz="2800" b="1" i="1">
                <a:solidFill>
                  <a:srgbClr val="FF0000"/>
                </a:solidFill>
                <a:latin typeface="+mj-lt"/>
                <a:ea typeface="+mn-ea"/>
              </a:rPr>
              <a:t>s</a:t>
            </a:r>
            <a:r>
              <a:rPr lang="en-US" altLang="zh-CN" sz="2800" b="1">
                <a:solidFill>
                  <a:srgbClr val="FF0000"/>
                </a:solidFill>
                <a:latin typeface="+mj-lt"/>
                <a:ea typeface="+mn-ea"/>
              </a:rPr>
              <a:t>=</a:t>
            </a:r>
            <a:r>
              <a:rPr lang="en-US" altLang="zh-CN" sz="2800" b="1" i="1">
                <a:solidFill>
                  <a:srgbClr val="FF0000"/>
                </a:solidFill>
                <a:latin typeface="+mj-lt"/>
                <a:ea typeface="+mn-ea"/>
              </a:rPr>
              <a:t>vt</a:t>
            </a:r>
            <a:r>
              <a:rPr lang="en-US" altLang="zh-CN" sz="2800" b="1">
                <a:solidFill>
                  <a:srgbClr val="FF0000"/>
                </a:solidFill>
                <a:latin typeface="+mj-lt"/>
                <a:ea typeface="+mn-ea"/>
              </a:rPr>
              <a:t>=680m/s×5s=3400m</a:t>
            </a:r>
            <a:endParaRPr lang="zh-CN" altLang="en-US" sz="2800" b="1">
              <a:solidFill>
                <a:srgbClr val="FF0000"/>
              </a:solidFill>
              <a:latin typeface="+mj-lt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/>
        </p:nvSpPr>
        <p:spPr>
          <a:xfrm>
            <a:off x="216310" y="289153"/>
            <a:ext cx="8613058" cy="3145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>
              <a:lnSpc>
                <a:spcPct val="120000"/>
              </a:lnSpc>
            </a:pPr>
            <a:r>
              <a:rPr lang="en-US" altLang="zh-CN" sz="2800" b="1">
                <a:latin typeface="+mj-lt"/>
                <a:ea typeface="+mn-ea"/>
              </a:rPr>
              <a:t>9. </a:t>
            </a:r>
            <a:r>
              <a:rPr lang="zh-CN" altLang="en-US" sz="2800" b="1">
                <a:latin typeface="+mj-lt"/>
                <a:ea typeface="+mn-ea"/>
              </a:rPr>
              <a:t>一艘科考船行驶在某海域，并对该海域的海底形</a:t>
            </a:r>
            <a:endParaRPr lang="en-US" altLang="zh-CN" sz="2800" b="1">
              <a:latin typeface="+mj-lt"/>
              <a:ea typeface="+mn-ea"/>
            </a:endParaRPr>
          </a:p>
          <a:p>
            <a:pPr hangingPunct="1">
              <a:lnSpc>
                <a:spcPct val="120000"/>
              </a:lnSpc>
            </a:pPr>
            <a:r>
              <a:rPr lang="zh-CN" altLang="en-US" sz="2800" b="1">
                <a:latin typeface="+mj-lt"/>
                <a:ea typeface="+mn-ea"/>
              </a:rPr>
              <a:t>状利用声呐系统进行了测绘。具体方法是：在经过该海域水平面等间距的</a:t>
            </a:r>
            <a:r>
              <a:rPr lang="en-US" altLang="zh-CN" sz="2800" b="1" i="1">
                <a:latin typeface="+mj-lt"/>
                <a:ea typeface="+mn-ea"/>
              </a:rPr>
              <a:t>L</a:t>
            </a:r>
            <a:r>
              <a:rPr lang="zh-CN" altLang="en-US" sz="2800" b="1">
                <a:latin typeface="+mj-lt"/>
                <a:ea typeface="+mn-ea"/>
              </a:rPr>
              <a:t>、</a:t>
            </a:r>
            <a:r>
              <a:rPr lang="en-US" altLang="zh-CN" sz="2800" b="1" i="1">
                <a:latin typeface="+mj-lt"/>
                <a:ea typeface="+mn-ea"/>
              </a:rPr>
              <a:t>M</a:t>
            </a:r>
            <a:r>
              <a:rPr lang="zh-CN" altLang="en-US" sz="2800" b="1">
                <a:latin typeface="+mj-lt"/>
                <a:ea typeface="+mn-ea"/>
              </a:rPr>
              <a:t>、</a:t>
            </a:r>
            <a:r>
              <a:rPr lang="en-US" altLang="zh-CN" sz="2800" b="1" i="1">
                <a:latin typeface="+mj-lt"/>
                <a:ea typeface="+mn-ea"/>
              </a:rPr>
              <a:t>N</a:t>
            </a:r>
            <a:r>
              <a:rPr lang="zh-CN" altLang="en-US" sz="2800" b="1">
                <a:latin typeface="+mj-lt"/>
                <a:ea typeface="+mn-ea"/>
              </a:rPr>
              <a:t>、</a:t>
            </a:r>
            <a:r>
              <a:rPr lang="en-US" altLang="zh-CN" sz="2800" b="1" i="1">
                <a:latin typeface="+mj-lt"/>
                <a:ea typeface="+mn-ea"/>
              </a:rPr>
              <a:t>O</a:t>
            </a:r>
            <a:r>
              <a:rPr lang="zh-CN" altLang="en-US" sz="2800" b="1">
                <a:latin typeface="+mj-lt"/>
                <a:ea typeface="+mn-ea"/>
              </a:rPr>
              <a:t>、</a:t>
            </a:r>
            <a:r>
              <a:rPr lang="en-US" altLang="zh-CN" sz="2800" b="1" i="1">
                <a:latin typeface="+mj-lt"/>
                <a:ea typeface="+mn-ea"/>
              </a:rPr>
              <a:t>P</a:t>
            </a:r>
            <a:r>
              <a:rPr lang="zh-CN" altLang="en-US" sz="2800" b="1">
                <a:latin typeface="+mj-lt"/>
                <a:ea typeface="+mn-ea"/>
              </a:rPr>
              <a:t>五个位置时，向正下方海底定向发射超声波，测得回收信号的时间分别为</a:t>
            </a:r>
            <a:r>
              <a:rPr lang="en-US" altLang="zh-CN" sz="2800" b="1">
                <a:latin typeface="+mj-lt"/>
                <a:ea typeface="+mn-ea"/>
              </a:rPr>
              <a:t>0.30 s</a:t>
            </a:r>
            <a:r>
              <a:rPr lang="zh-CN" altLang="en-US" sz="2800" b="1">
                <a:latin typeface="+mj-lt"/>
                <a:ea typeface="+mn-ea"/>
              </a:rPr>
              <a:t>、</a:t>
            </a:r>
            <a:r>
              <a:rPr lang="en-US" altLang="zh-CN" sz="2800" b="1">
                <a:latin typeface="+mj-lt"/>
                <a:ea typeface="+mn-ea"/>
              </a:rPr>
              <a:t>0.16 s</a:t>
            </a:r>
            <a:r>
              <a:rPr lang="zh-CN" altLang="en-US" sz="2800" b="1">
                <a:latin typeface="+mj-lt"/>
                <a:ea typeface="+mn-ea"/>
              </a:rPr>
              <a:t>、</a:t>
            </a:r>
            <a:r>
              <a:rPr lang="en-US" altLang="zh-CN" sz="2800" b="1">
                <a:latin typeface="+mj-lt"/>
                <a:ea typeface="+mn-ea"/>
              </a:rPr>
              <a:t>0.30 s</a:t>
            </a:r>
            <a:r>
              <a:rPr lang="zh-CN" altLang="en-US" sz="2800" b="1">
                <a:latin typeface="+mj-lt"/>
                <a:ea typeface="+mn-ea"/>
              </a:rPr>
              <a:t>、</a:t>
            </a:r>
            <a:r>
              <a:rPr lang="en-US" altLang="zh-CN" sz="2800" b="1">
                <a:latin typeface="+mj-lt"/>
                <a:ea typeface="+mn-ea"/>
              </a:rPr>
              <a:t>0.14 s</a:t>
            </a:r>
            <a:r>
              <a:rPr lang="zh-CN" altLang="en-US" sz="2800" b="1">
                <a:latin typeface="+mj-lt"/>
                <a:ea typeface="+mn-ea"/>
              </a:rPr>
              <a:t>、</a:t>
            </a:r>
            <a:r>
              <a:rPr lang="en-US" altLang="zh-CN" sz="2800" b="1">
                <a:latin typeface="+mj-lt"/>
                <a:ea typeface="+mn-ea"/>
              </a:rPr>
              <a:t>0.30 s</a:t>
            </a:r>
            <a:r>
              <a:rPr lang="zh-CN" altLang="en-US" sz="2800" b="1">
                <a:latin typeface="+mj-lt"/>
                <a:ea typeface="+mn-ea"/>
              </a:rPr>
              <a:t>。由此判断，该海域海底的大致形状为图中的哪一个？为什么？</a:t>
            </a:r>
            <a:endParaRPr lang="zh-CN" altLang="en-US" sz="2800" b="1">
              <a:latin typeface="+mj-lt"/>
              <a:ea typeface="+mn-ea"/>
            </a:endParaRPr>
          </a:p>
        </p:txBody>
      </p:sp>
      <p:pic>
        <p:nvPicPr>
          <p:cNvPr id="6" name="图片 5" title="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13" y="3343755"/>
            <a:ext cx="6870024" cy="141793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6" name="文本框 95" title=""/>
          <p:cNvSpPr txBox="1"/>
          <p:nvPr/>
        </p:nvSpPr>
        <p:spPr>
          <a:xfrm>
            <a:off x="721534" y="1999370"/>
            <a:ext cx="74184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/>
            <a:r>
              <a:rPr lang="en-US" altLang="zh-CN" sz="2800" b="1">
                <a:solidFill>
                  <a:srgbClr val="FF0000"/>
                </a:solidFill>
                <a:latin typeface="+mj-lt"/>
                <a:ea typeface="+mn-ea"/>
              </a:rPr>
              <a:t>B</a:t>
            </a: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。</a:t>
            </a:r>
            <a:endParaRPr lang="en-US" altLang="zh-CN" sz="2800" b="1">
              <a:solidFill>
                <a:srgbClr val="FF0000"/>
              </a:solidFill>
              <a:latin typeface="+mj-lt"/>
              <a:ea typeface="+mn-ea"/>
            </a:endParaRPr>
          </a:p>
          <a:p>
            <a:pPr hangingPunct="1"/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由题意可知，在</a:t>
            </a:r>
            <a:r>
              <a:rPr lang="en-US" altLang="zh-CN" sz="2800" b="1" i="1">
                <a:solidFill>
                  <a:srgbClr val="FF0000"/>
                </a:solidFill>
                <a:latin typeface="+mj-lt"/>
                <a:ea typeface="+mn-ea"/>
              </a:rPr>
              <a:t>L</a:t>
            </a: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、</a:t>
            </a:r>
            <a:r>
              <a:rPr lang="en-US" altLang="zh-CN" sz="2800" b="1" i="1">
                <a:solidFill>
                  <a:srgbClr val="FF0000"/>
                </a:solidFill>
                <a:latin typeface="+mj-lt"/>
                <a:ea typeface="+mn-ea"/>
              </a:rPr>
              <a:t>N</a:t>
            </a: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、</a:t>
            </a:r>
            <a:r>
              <a:rPr lang="en-US" altLang="zh-CN" sz="2800" b="1" i="1">
                <a:solidFill>
                  <a:srgbClr val="FF0000"/>
                </a:solidFill>
                <a:latin typeface="+mj-lt"/>
                <a:ea typeface="+mn-ea"/>
              </a:rPr>
              <a:t>P</a:t>
            </a: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处测得回收信号的时间相等且最长，说明</a:t>
            </a:r>
            <a:r>
              <a:rPr lang="en-US" altLang="zh-CN" sz="2800" b="1" i="1">
                <a:solidFill>
                  <a:srgbClr val="FF0000"/>
                </a:solidFill>
                <a:latin typeface="+mj-lt"/>
                <a:ea typeface="+mn-ea"/>
              </a:rPr>
              <a:t>L</a:t>
            </a: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、</a:t>
            </a:r>
            <a:r>
              <a:rPr lang="en-US" altLang="zh-CN" sz="2800" b="1" i="1">
                <a:solidFill>
                  <a:srgbClr val="FF0000"/>
                </a:solidFill>
                <a:latin typeface="+mj-lt"/>
                <a:ea typeface="+mn-ea"/>
              </a:rPr>
              <a:t>N</a:t>
            </a: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、</a:t>
            </a:r>
            <a:r>
              <a:rPr lang="en-US" altLang="zh-CN" sz="2800" b="1" i="1">
                <a:solidFill>
                  <a:srgbClr val="FF0000"/>
                </a:solidFill>
                <a:latin typeface="+mj-lt"/>
                <a:ea typeface="+mn-ea"/>
              </a:rPr>
              <a:t>P</a:t>
            </a: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深处相等且最大；在</a:t>
            </a:r>
            <a:r>
              <a:rPr lang="en-US" altLang="zh-CN" sz="2800" b="1" i="1">
                <a:solidFill>
                  <a:srgbClr val="FF0000"/>
                </a:solidFill>
                <a:latin typeface="+mj-lt"/>
                <a:ea typeface="+mn-ea"/>
              </a:rPr>
              <a:t>O</a:t>
            </a: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处测得回收信号的时间最短，说明</a:t>
            </a:r>
            <a:r>
              <a:rPr lang="en-US" altLang="zh-CN" sz="2800" b="1" i="1">
                <a:solidFill>
                  <a:srgbClr val="FF0000"/>
                </a:solidFill>
                <a:latin typeface="+mj-lt"/>
                <a:ea typeface="+mn-ea"/>
              </a:rPr>
              <a:t>O</a:t>
            </a: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处距离海平面最近；</a:t>
            </a:r>
            <a:r>
              <a:rPr lang="en-US" altLang="zh-CN" sz="2800" b="1" i="1">
                <a:solidFill>
                  <a:srgbClr val="FF0000"/>
                </a:solidFill>
                <a:latin typeface="+mj-lt"/>
                <a:ea typeface="+mn-ea"/>
              </a:rPr>
              <a:t>M</a:t>
            </a: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处则较</a:t>
            </a:r>
            <a:r>
              <a:rPr lang="en-US" altLang="zh-CN" sz="2800" b="1" i="1">
                <a:solidFill>
                  <a:srgbClr val="FF0000"/>
                </a:solidFill>
                <a:latin typeface="+mj-lt"/>
                <a:ea typeface="+mn-ea"/>
              </a:rPr>
              <a:t>L</a:t>
            </a: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、</a:t>
            </a:r>
            <a:r>
              <a:rPr lang="en-US" altLang="zh-CN" sz="2800" b="1" i="1">
                <a:solidFill>
                  <a:srgbClr val="FF0000"/>
                </a:solidFill>
                <a:latin typeface="+mj-lt"/>
                <a:ea typeface="+mn-ea"/>
              </a:rPr>
              <a:t>N</a:t>
            </a: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、</a:t>
            </a:r>
            <a:r>
              <a:rPr lang="en-US" altLang="zh-CN" sz="2800" b="1" i="1">
                <a:solidFill>
                  <a:srgbClr val="FF0000"/>
                </a:solidFill>
                <a:latin typeface="+mj-lt"/>
                <a:ea typeface="+mn-ea"/>
              </a:rPr>
              <a:t>P</a:t>
            </a: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处浅，较</a:t>
            </a:r>
            <a:r>
              <a:rPr lang="en-US" altLang="zh-CN" sz="2800" b="1" i="1">
                <a:solidFill>
                  <a:srgbClr val="FF0000"/>
                </a:solidFill>
                <a:latin typeface="+mj-lt"/>
                <a:ea typeface="+mn-ea"/>
              </a:rPr>
              <a:t>O</a:t>
            </a: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处深。综上，图</a:t>
            </a:r>
            <a:r>
              <a:rPr lang="en-US" altLang="zh-CN" sz="2800" b="1">
                <a:solidFill>
                  <a:srgbClr val="FF0000"/>
                </a:solidFill>
                <a:latin typeface="+mj-lt"/>
                <a:ea typeface="+mn-ea"/>
              </a:rPr>
              <a:t>B</a:t>
            </a:r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正确。</a:t>
            </a:r>
            <a:endParaRPr lang="zh-CN" altLang="en-US" sz="2800" b="1">
              <a:solidFill>
                <a:srgbClr val="FF0000"/>
              </a:solidFill>
              <a:latin typeface="+mj-lt"/>
              <a:ea typeface="+mn-ea"/>
            </a:endParaRPr>
          </a:p>
        </p:txBody>
      </p:sp>
      <p:pic>
        <p:nvPicPr>
          <p:cNvPr id="4" name="图片 3" title="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34" y="439647"/>
            <a:ext cx="7557026" cy="155972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 title="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09" y="572588"/>
            <a:ext cx="585160" cy="585160"/>
          </a:xfrm>
          <a:prstGeom prst="rect">
            <a:avLst/>
          </a:prstGeom>
        </p:spPr>
      </p:pic>
      <p:sp>
        <p:nvSpPr>
          <p:cNvPr id="3" name="文本框 2" title=""/>
          <p:cNvSpPr txBox="1"/>
          <p:nvPr/>
        </p:nvSpPr>
        <p:spPr>
          <a:xfrm>
            <a:off x="858579" y="592370"/>
            <a:ext cx="422469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</a:rPr>
              <a:t>科学</a:t>
            </a:r>
            <a:r>
              <a:rPr lang="en-US" altLang="zh-CN" sz="2800" b="1">
                <a:latin typeface="华文中宋" panose="02010600040101010101" pitchFamily="2" charset="-122"/>
                <a:ea typeface="华文中宋" panose="02010600040101010101" pitchFamily="2" charset="-122"/>
              </a:rPr>
              <a:t>·</a:t>
            </a:r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</a:rPr>
              <a:t>技术</a:t>
            </a:r>
            <a:r>
              <a:rPr lang="en-US" altLang="zh-CN" sz="2800" b="1">
                <a:latin typeface="华文中宋" panose="02010600040101010101" pitchFamily="2" charset="-122"/>
                <a:ea typeface="华文中宋" panose="02010600040101010101" pitchFamily="2" charset="-122"/>
              </a:rPr>
              <a:t>·</a:t>
            </a:r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</a:rPr>
              <a:t>社会</a:t>
            </a:r>
            <a:r>
              <a:rPr lang="en-US" altLang="zh-CN" sz="2800" b="1">
                <a:latin typeface="华文中宋" panose="02010600040101010101" pitchFamily="2" charset="-122"/>
                <a:ea typeface="华文中宋" panose="02010600040101010101" pitchFamily="2" charset="-122"/>
              </a:rPr>
              <a:t>·</a:t>
            </a:r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</a:rPr>
              <a:t>环境</a:t>
            </a:r>
            <a:endParaRPr lang="zh-CN" altLang="en-US" sz="28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735631" y="1135372"/>
            <a:ext cx="7535085" cy="1594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>
              <a:lnSpc>
                <a:spcPct val="120000"/>
              </a:lnSpc>
            </a:pPr>
            <a:r>
              <a:rPr lang="en-US" altLang="zh-CN" sz="2800" b="1">
                <a:latin typeface="+mj-lt"/>
                <a:ea typeface="+mn-ea"/>
              </a:rPr>
              <a:t>10. </a:t>
            </a:r>
            <a:r>
              <a:rPr lang="zh-CN" altLang="en-US" sz="2800" b="1">
                <a:latin typeface="+mj-lt"/>
                <a:ea typeface="+mn-ea"/>
              </a:rPr>
              <a:t>从跨学科视角完成与家庭隔音效果有关的探究方案，提出关于隔音材料选择、优化家庭装修的建议。</a:t>
            </a:r>
            <a:endParaRPr lang="zh-CN" altLang="en-US" sz="2800" b="1">
              <a:latin typeface="+mj-lt"/>
              <a:ea typeface="+mn-ea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793954" y="2784958"/>
            <a:ext cx="74184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/>
            <a:r>
              <a:rPr lang="zh-CN" altLang="en-US" sz="2800" b="1">
                <a:solidFill>
                  <a:srgbClr val="FF0000"/>
                </a:solidFill>
                <a:latin typeface="+mj-lt"/>
                <a:ea typeface="+mn-ea"/>
              </a:rPr>
              <a:t>提示：家庭隔音主要涉及玻璃的选择、室内隔音材料的选择等方面，可选择一个主题设计探究方案。</a:t>
            </a:r>
            <a:endParaRPr lang="zh-CN" altLang="en-US" sz="2800" b="1">
              <a:solidFill>
                <a:srgbClr val="FF0000"/>
              </a:solidFill>
              <a:latin typeface="+mj-lt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2" name="组合 21" title=""/>
          <p:cNvGrpSpPr/>
          <p:nvPr/>
        </p:nvGrpSpPr>
        <p:grpSpPr>
          <a:xfrm>
            <a:off x="3086100" y="296220"/>
            <a:ext cx="2752725" cy="608001"/>
            <a:chOff x="2143125" y="3516901"/>
            <a:chExt cx="3181350" cy="702673"/>
          </a:xfrm>
        </p:grpSpPr>
        <p:sp>
          <p:nvSpPr>
            <p:cNvPr id="23" name="矩形: 圆角 22"/>
            <p:cNvSpPr/>
            <p:nvPr/>
          </p:nvSpPr>
          <p:spPr>
            <a:xfrm>
              <a:off x="2143125" y="3543299"/>
              <a:ext cx="3105150" cy="676275"/>
            </a:xfrm>
            <a:prstGeom prst="roundRect">
              <a:avLst>
                <a:gd name="adj" fmla="val 23709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2857500" y="3516901"/>
              <a:ext cx="2466975" cy="67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spc="6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幼圆" panose="02010509060101010101" pitchFamily="49" charset="-122"/>
                  <a:ea typeface="幼圆" panose="02010509060101010101" pitchFamily="49" charset="-122"/>
                </a:rPr>
                <a:t>知识梳理</a:t>
              </a:r>
              <a:endParaRPr lang="zh-CN" altLang="en-US" sz="3200" b="1" spc="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2281236" y="3598069"/>
              <a:ext cx="586415" cy="586415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2405063" y="3714336"/>
              <a:ext cx="348078" cy="348078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矩形 30"/>
            <p:cNvSpPr/>
            <p:nvPr/>
          </p:nvSpPr>
          <p:spPr>
            <a:xfrm rot="2848068">
              <a:off x="2370577" y="3815926"/>
              <a:ext cx="64515" cy="47055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文本框 15" title=""/>
          <p:cNvSpPr txBox="1"/>
          <p:nvPr/>
        </p:nvSpPr>
        <p:spPr>
          <a:xfrm>
            <a:off x="395486" y="1398588"/>
            <a:ext cx="615553" cy="3024187"/>
          </a:xfrm>
          <a:prstGeom prst="rect">
            <a:avLst/>
          </a:prstGeom>
          <a:solidFill>
            <a:srgbClr val="DEEBF7"/>
          </a:solidFill>
          <a:ln w="9525">
            <a:noFill/>
          </a:ln>
        </p:spPr>
        <p:txBody>
          <a:bodyPr vert="eaVert" anchor="ctr" anchorCtr="0">
            <a:spAutoFit/>
          </a:bodyPr>
          <a:lstStyle/>
          <a:p>
            <a:pPr algn="ctr"/>
            <a:r>
              <a:rPr lang="zh-CN" altLang="en-US" sz="2800" b="1">
                <a:latin typeface="+mj-lt"/>
                <a:ea typeface="黑体" panose="02010609060101010101" pitchFamily="49" charset="-122"/>
              </a:rPr>
              <a:t>声音的产生与传播</a:t>
            </a:r>
            <a:endParaRPr lang="zh-CN" altLang="en-US" sz="2800" b="1"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18" name="矩形 17" title=""/>
          <p:cNvSpPr/>
          <p:nvPr/>
        </p:nvSpPr>
        <p:spPr>
          <a:xfrm>
            <a:off x="1494278" y="1044575"/>
            <a:ext cx="3785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产生：物体的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________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19" name="矩形 18" title=""/>
          <p:cNvSpPr/>
          <p:nvPr/>
        </p:nvSpPr>
        <p:spPr>
          <a:xfrm>
            <a:off x="1484753" y="1685925"/>
            <a:ext cx="30700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声源：发声的物体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20" name="矩形 19" title=""/>
          <p:cNvSpPr/>
          <p:nvPr/>
        </p:nvSpPr>
        <p:spPr>
          <a:xfrm>
            <a:off x="1485222" y="2965238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传播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21" name="矩形 20" title=""/>
          <p:cNvSpPr/>
          <p:nvPr/>
        </p:nvSpPr>
        <p:spPr>
          <a:xfrm>
            <a:off x="2640006" y="2236416"/>
            <a:ext cx="59733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声音传播需要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_____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，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_____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不能传声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25" name="矩形 24" title=""/>
          <p:cNvSpPr/>
          <p:nvPr/>
        </p:nvSpPr>
        <p:spPr>
          <a:xfrm>
            <a:off x="2640006" y="3248365"/>
            <a:ext cx="5764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声速与介质的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_______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和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______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有关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27" name="矩形 26" title=""/>
          <p:cNvSpPr/>
          <p:nvPr/>
        </p:nvSpPr>
        <p:spPr>
          <a:xfrm>
            <a:off x="2620956" y="3797640"/>
            <a:ext cx="64599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常温常压下的空气中的声速为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_____m/s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28" name="矩形 27" title=""/>
          <p:cNvSpPr/>
          <p:nvPr/>
        </p:nvSpPr>
        <p:spPr>
          <a:xfrm>
            <a:off x="1494278" y="4299942"/>
            <a:ext cx="27093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回声：回声测距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29" name="左大括号 28" title=""/>
          <p:cNvSpPr/>
          <p:nvPr/>
        </p:nvSpPr>
        <p:spPr>
          <a:xfrm>
            <a:off x="1208088" y="1254125"/>
            <a:ext cx="317500" cy="3333849"/>
          </a:xfrm>
          <a:prstGeom prst="leftBrace">
            <a:avLst>
              <a:gd name="adj1" fmla="val 51227"/>
              <a:gd name="adj2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32" name="矩形 31" title=""/>
          <p:cNvSpPr/>
          <p:nvPr/>
        </p:nvSpPr>
        <p:spPr>
          <a:xfrm>
            <a:off x="3903531" y="1018997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振动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33" name="左大括号 32" title=""/>
          <p:cNvSpPr/>
          <p:nvPr/>
        </p:nvSpPr>
        <p:spPr>
          <a:xfrm>
            <a:off x="2391239" y="2391067"/>
            <a:ext cx="317501" cy="1723989"/>
          </a:xfrm>
          <a:prstGeom prst="leftBrace">
            <a:avLst>
              <a:gd name="adj1" fmla="val 65070"/>
              <a:gd name="adj2" fmla="val 50000"/>
            </a:avLst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34" name="矩形 33" title=""/>
          <p:cNvSpPr/>
          <p:nvPr/>
        </p:nvSpPr>
        <p:spPr>
          <a:xfrm>
            <a:off x="4868980" y="2211710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介质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35" name="矩形 34" title=""/>
          <p:cNvSpPr/>
          <p:nvPr/>
        </p:nvSpPr>
        <p:spPr>
          <a:xfrm>
            <a:off x="6123203" y="2221235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真空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36" name="矩形 35" title=""/>
          <p:cNvSpPr/>
          <p:nvPr/>
        </p:nvSpPr>
        <p:spPr>
          <a:xfrm>
            <a:off x="7476280" y="3791959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340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37" name="矩形 36" title=""/>
          <p:cNvSpPr/>
          <p:nvPr/>
        </p:nvSpPr>
        <p:spPr>
          <a:xfrm>
            <a:off x="2640006" y="2749177"/>
            <a:ext cx="2523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形式：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_______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38" name="矩形 37" title=""/>
          <p:cNvSpPr/>
          <p:nvPr/>
        </p:nvSpPr>
        <p:spPr>
          <a:xfrm>
            <a:off x="5076499" y="3248365"/>
            <a:ext cx="10133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种类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39" name="矩形 38" title=""/>
          <p:cNvSpPr/>
          <p:nvPr/>
        </p:nvSpPr>
        <p:spPr>
          <a:xfrm>
            <a:off x="6576211" y="3237906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温度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黑体" panose="02010609060101010101" pitchFamily="49" charset="-122"/>
            </a:endParaRPr>
          </a:p>
        </p:txBody>
      </p:sp>
      <p:sp>
        <p:nvSpPr>
          <p:cNvPr id="40" name="矩形 39" title=""/>
          <p:cNvSpPr/>
          <p:nvPr/>
        </p:nvSpPr>
        <p:spPr>
          <a:xfrm>
            <a:off x="3886218" y="2718022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黑体" panose="02010609060101010101" pitchFamily="49" charset="-122"/>
              </a:rPr>
              <a:t>声波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/>
      <p:bldP spid="19" grpId="0"/>
      <p:bldP spid="20" grpId="0"/>
      <p:bldP spid="21" grpId="0"/>
      <p:bldP spid="25" grpId="0"/>
      <p:bldP spid="27" grpId="0"/>
      <p:bldP spid="28" grpId="0"/>
      <p:bldP spid="29" grpId="0" animBg="1"/>
      <p:bldP spid="32" grpId="0"/>
      <p:bldP spid="33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左大括号 2" title=""/>
          <p:cNvSpPr/>
          <p:nvPr/>
        </p:nvSpPr>
        <p:spPr>
          <a:xfrm>
            <a:off x="816237" y="1376854"/>
            <a:ext cx="317500" cy="2522483"/>
          </a:xfrm>
          <a:prstGeom prst="leftBrace">
            <a:avLst>
              <a:gd name="adj1" fmla="val 60418"/>
              <a:gd name="adj2" fmla="val 43656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+mn-cs"/>
            </a:endParaRPr>
          </a:p>
        </p:txBody>
      </p:sp>
      <p:sp>
        <p:nvSpPr>
          <p:cNvPr id="4" name="矩形 3" title=""/>
          <p:cNvSpPr/>
          <p:nvPr/>
        </p:nvSpPr>
        <p:spPr>
          <a:xfrm>
            <a:off x="1043996" y="1173548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响度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左大括号 4" title=""/>
          <p:cNvSpPr/>
          <p:nvPr/>
        </p:nvSpPr>
        <p:spPr>
          <a:xfrm>
            <a:off x="1942198" y="900424"/>
            <a:ext cx="225401" cy="1011489"/>
          </a:xfrm>
          <a:prstGeom prst="leftBrace">
            <a:avLst>
              <a:gd name="adj1" fmla="val 66205"/>
              <a:gd name="adj2" fmla="val 51730"/>
            </a:avLst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+mn-cs"/>
            </a:endParaRPr>
          </a:p>
        </p:txBody>
      </p:sp>
      <p:sp>
        <p:nvSpPr>
          <p:cNvPr id="6" name="矩形 5" title=""/>
          <p:cNvSpPr/>
          <p:nvPr/>
        </p:nvSpPr>
        <p:spPr>
          <a:xfrm>
            <a:off x="2167600" y="755962"/>
            <a:ext cx="55899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声音的强弱，由物体的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______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决定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矩形 6" title=""/>
          <p:cNvSpPr/>
          <p:nvPr/>
        </p:nvSpPr>
        <p:spPr>
          <a:xfrm>
            <a:off x="5825851" y="718339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振幅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矩形 7" title=""/>
          <p:cNvSpPr/>
          <p:nvPr/>
        </p:nvSpPr>
        <p:spPr>
          <a:xfrm>
            <a:off x="2187791" y="1530116"/>
            <a:ext cx="6308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以</a:t>
            </a:r>
            <a:r>
              <a:rPr kumimoji="0" lang="en-US" altLang="zh-CN" sz="2800" b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__________</a:t>
            </a:r>
            <a:r>
              <a:rPr kumimoji="0" lang="zh-CN" altLang="en-US" sz="2800" b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为单位来表示声音的强弱</a:t>
            </a:r>
            <a:endParaRPr kumimoji="0" lang="zh-CN" altLang="en-US" sz="2800" b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7" name="矩形 16" title=""/>
          <p:cNvSpPr/>
          <p:nvPr/>
        </p:nvSpPr>
        <p:spPr>
          <a:xfrm>
            <a:off x="1043996" y="2686067"/>
            <a:ext cx="7685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音调：声音的高低，</a:t>
            </a:r>
            <a:r>
              <a:rPr lang="zh-CN" altLang="en-US" sz="2800" b="1">
                <a:latin typeface="+mj-lt"/>
                <a:ea typeface="+mn-ea"/>
              </a:rPr>
              <a:t>由物体振动的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______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决定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8" name="矩形 17" title=""/>
          <p:cNvSpPr/>
          <p:nvPr/>
        </p:nvSpPr>
        <p:spPr>
          <a:xfrm>
            <a:off x="6578673" y="2675887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频率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9" name="矩形 18" title=""/>
          <p:cNvSpPr/>
          <p:nvPr/>
        </p:nvSpPr>
        <p:spPr>
          <a:xfrm>
            <a:off x="1043996" y="3588123"/>
            <a:ext cx="77588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音色：声音的品质，与物体的材料、结构等有关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1" name="矩形 20" title=""/>
          <p:cNvSpPr/>
          <p:nvPr/>
        </p:nvSpPr>
        <p:spPr>
          <a:xfrm>
            <a:off x="3053613" y="1521538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分贝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199121" y="1395576"/>
            <a:ext cx="615553" cy="2131765"/>
          </a:xfrm>
          <a:prstGeom prst="rect">
            <a:avLst/>
          </a:prstGeom>
          <a:solidFill>
            <a:srgbClr val="DEEBF7"/>
          </a:solidFill>
          <a:ln w="9525">
            <a:noFill/>
          </a:ln>
        </p:spPr>
        <p:txBody>
          <a:bodyPr vert="eaVert" anchor="ctr" anchorCtr="0">
            <a:spAutoFit/>
          </a:bodyPr>
          <a:lstStyle/>
          <a:p>
            <a:pPr algn="ctr"/>
            <a:r>
              <a:rPr lang="zh-CN" altLang="en-US" sz="2800" b="1">
                <a:latin typeface="+mj-lt"/>
                <a:ea typeface="+mn-ea"/>
              </a:rPr>
              <a:t>声音的特性</a:t>
            </a:r>
            <a:endParaRPr lang="zh-CN" altLang="en-US" sz="2800" b="1">
              <a:latin typeface="+mj-lt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  <p:bldP spid="7" grpId="0"/>
      <p:bldP spid="8" grpId="0"/>
      <p:bldP spid="17" grpId="0"/>
      <p:bldP spid="18" grpId="0"/>
      <p:bldP spid="19" grpId="0"/>
      <p:bldP spid="21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左大括号 2" title=""/>
          <p:cNvSpPr/>
          <p:nvPr/>
        </p:nvSpPr>
        <p:spPr>
          <a:xfrm>
            <a:off x="874378" y="1217899"/>
            <a:ext cx="317500" cy="2166433"/>
          </a:xfrm>
          <a:prstGeom prst="leftBrace">
            <a:avLst>
              <a:gd name="adj1" fmla="val 69609"/>
              <a:gd name="adj2" fmla="val 48849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4" name="矩形 3" title=""/>
          <p:cNvSpPr/>
          <p:nvPr/>
        </p:nvSpPr>
        <p:spPr>
          <a:xfrm>
            <a:off x="1147035" y="1005175"/>
            <a:ext cx="12666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超声波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5" name="左大括号 4" title=""/>
          <p:cNvSpPr/>
          <p:nvPr/>
        </p:nvSpPr>
        <p:spPr>
          <a:xfrm>
            <a:off x="2443055" y="830175"/>
            <a:ext cx="223838" cy="954107"/>
          </a:xfrm>
          <a:prstGeom prst="leftBrace">
            <a:avLst>
              <a:gd name="adj1" fmla="val 76418"/>
              <a:gd name="adj2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6" name="矩形 5" title=""/>
          <p:cNvSpPr/>
          <p:nvPr/>
        </p:nvSpPr>
        <p:spPr>
          <a:xfrm>
            <a:off x="2638487" y="662502"/>
            <a:ext cx="58951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CN" altLang="en-US" sz="2800" b="1">
                <a:latin typeface="+mj-lt"/>
                <a:ea typeface="+mn-ea"/>
              </a:rPr>
              <a:t>定义：频率高于</a:t>
            </a:r>
            <a:r>
              <a:rPr lang="en-US" altLang="zh-CN" sz="2800" b="1">
                <a:latin typeface="+mj-lt"/>
                <a:ea typeface="+mn-ea"/>
              </a:rPr>
              <a:t>_________Hz</a:t>
            </a:r>
            <a:r>
              <a:rPr lang="zh-CN" altLang="en-US" sz="2800" b="1">
                <a:latin typeface="+mj-lt"/>
                <a:ea typeface="+mn-ea"/>
              </a:rPr>
              <a:t>的声波</a:t>
            </a:r>
            <a:endParaRPr lang="zh-CN" altLang="en-US" sz="2800">
              <a:latin typeface="+mj-lt"/>
              <a:ea typeface="+mn-ea"/>
            </a:endParaRPr>
          </a:p>
        </p:txBody>
      </p:sp>
      <p:sp>
        <p:nvSpPr>
          <p:cNvPr id="7" name="矩形 6" title=""/>
          <p:cNvSpPr/>
          <p:nvPr/>
        </p:nvSpPr>
        <p:spPr>
          <a:xfrm>
            <a:off x="5349767" y="634390"/>
            <a:ext cx="1466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20 000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1" name="矩形 10" title=""/>
          <p:cNvSpPr/>
          <p:nvPr/>
        </p:nvSpPr>
        <p:spPr>
          <a:xfrm>
            <a:off x="2638487" y="1463140"/>
            <a:ext cx="60801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应用：声呐、超声诊断仪、超声探伤仪、击碎人体内的结石、超声清洗等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16" name="矩形 15" title=""/>
          <p:cNvSpPr/>
          <p:nvPr/>
        </p:nvSpPr>
        <p:spPr>
          <a:xfrm>
            <a:off x="1147035" y="3029893"/>
            <a:ext cx="12666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次声波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17" name="左大括号 16" title=""/>
          <p:cNvSpPr/>
          <p:nvPr/>
        </p:nvSpPr>
        <p:spPr>
          <a:xfrm>
            <a:off x="2491172" y="2709218"/>
            <a:ext cx="223838" cy="1184275"/>
          </a:xfrm>
          <a:prstGeom prst="leftBrace">
            <a:avLst>
              <a:gd name="adj1" fmla="val 55992"/>
              <a:gd name="adj2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18" name="矩形 17" title=""/>
          <p:cNvSpPr/>
          <p:nvPr/>
        </p:nvSpPr>
        <p:spPr>
          <a:xfrm>
            <a:off x="2704045" y="2612380"/>
            <a:ext cx="59985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定义：频率低于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_________Hz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的声波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9" name="矩形 18" title=""/>
          <p:cNvSpPr/>
          <p:nvPr/>
        </p:nvSpPr>
        <p:spPr>
          <a:xfrm>
            <a:off x="2704046" y="3134668"/>
            <a:ext cx="41467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应用：预测自然灾害等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21" name="矩形 20" title=""/>
          <p:cNvSpPr/>
          <p:nvPr/>
        </p:nvSpPr>
        <p:spPr>
          <a:xfrm>
            <a:off x="5384036" y="2607663"/>
            <a:ext cx="1466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20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263519" y="903745"/>
            <a:ext cx="615553" cy="2838639"/>
          </a:xfrm>
          <a:prstGeom prst="rect">
            <a:avLst/>
          </a:prstGeom>
          <a:solidFill>
            <a:srgbClr val="DEEBF7"/>
          </a:solidFill>
          <a:ln w="9525">
            <a:noFill/>
          </a:ln>
        </p:spPr>
        <p:txBody>
          <a:bodyPr vert="eaVert" wrap="square" anchor="ctr" anchorCtr="0">
            <a:spAutoFit/>
          </a:bodyPr>
          <a:lstStyle/>
          <a:p>
            <a:pPr algn="ctr"/>
            <a:r>
              <a:rPr lang="zh-CN" altLang="en-US" sz="2800" b="1">
                <a:latin typeface="+mn-ea"/>
                <a:ea typeface="+mn-ea"/>
              </a:rPr>
              <a:t>超声波与次声波</a:t>
            </a:r>
            <a:endParaRPr lang="zh-CN" altLang="en-US" sz="2800" b="1">
              <a:latin typeface="+mn-ea"/>
              <a:ea typeface="+mn-ea"/>
            </a:endParaRPr>
          </a:p>
        </p:txBody>
      </p:sp>
      <p:sp>
        <p:nvSpPr>
          <p:cNvPr id="22" name="矩形 21" title=""/>
          <p:cNvSpPr/>
          <p:nvPr/>
        </p:nvSpPr>
        <p:spPr>
          <a:xfrm>
            <a:off x="2704175" y="3667215"/>
            <a:ext cx="56200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危害：能量很大的次声波有极大的破坏力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  <p:bldP spid="7" grpId="0"/>
      <p:bldP spid="11" grpId="0"/>
      <p:bldP spid="16" grpId="0"/>
      <p:bldP spid="17" grpId="0" animBg="1"/>
      <p:bldP spid="18" grpId="0"/>
      <p:bldP spid="19" grpId="0"/>
      <p:bldP spid="21" grpId="0"/>
      <p:bldP spid="2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文本框 9" title=""/>
          <p:cNvSpPr txBox="1"/>
          <p:nvPr/>
        </p:nvSpPr>
        <p:spPr>
          <a:xfrm>
            <a:off x="534793" y="603180"/>
            <a:ext cx="615553" cy="3467326"/>
          </a:xfrm>
          <a:prstGeom prst="rect">
            <a:avLst/>
          </a:prstGeom>
          <a:solidFill>
            <a:srgbClr val="DEEBF7"/>
          </a:solidFill>
          <a:ln w="9525">
            <a:noFill/>
          </a:ln>
        </p:spPr>
        <p:txBody>
          <a:bodyPr vert="eaVert" wrap="square" anchor="ctr" anchorCtr="0">
            <a:spAutoFit/>
          </a:bodyPr>
          <a:lstStyle/>
          <a:p>
            <a:pPr algn="ctr"/>
            <a:r>
              <a:rPr lang="zh-CN" altLang="en-US" sz="2800" b="1">
                <a:latin typeface="+mj-lt"/>
                <a:ea typeface="+mn-ea"/>
              </a:rPr>
              <a:t>噪声控制与健康生活</a:t>
            </a:r>
            <a:endParaRPr lang="zh-CN" altLang="en-US" sz="2800" b="1">
              <a:latin typeface="+mj-lt"/>
              <a:ea typeface="+mn-ea"/>
            </a:endParaRPr>
          </a:p>
        </p:txBody>
      </p:sp>
      <p:sp>
        <p:nvSpPr>
          <p:cNvPr id="11" name="左大括号 10" title=""/>
          <p:cNvSpPr/>
          <p:nvPr/>
        </p:nvSpPr>
        <p:spPr>
          <a:xfrm>
            <a:off x="1432511" y="1496958"/>
            <a:ext cx="237728" cy="1930021"/>
          </a:xfrm>
          <a:prstGeom prst="leftBrace">
            <a:avLst>
              <a:gd name="adj1" fmla="val 63482"/>
              <a:gd name="adj2" fmla="val 40969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+mn-cs"/>
            </a:endParaRPr>
          </a:p>
        </p:txBody>
      </p:sp>
      <p:sp>
        <p:nvSpPr>
          <p:cNvPr id="12" name="矩形 11" title=""/>
          <p:cNvSpPr/>
          <p:nvPr/>
        </p:nvSpPr>
        <p:spPr>
          <a:xfrm>
            <a:off x="1643227" y="1208926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噪声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8" name="左大括号 17" title=""/>
          <p:cNvSpPr/>
          <p:nvPr/>
        </p:nvSpPr>
        <p:spPr>
          <a:xfrm>
            <a:off x="2555337" y="1064761"/>
            <a:ext cx="237728" cy="895370"/>
          </a:xfrm>
          <a:prstGeom prst="leftBrace">
            <a:avLst>
              <a:gd name="adj1" fmla="val 73014"/>
              <a:gd name="adj2" fmla="val 50000"/>
            </a:avLst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+mn-cs"/>
            </a:endParaRPr>
          </a:p>
        </p:txBody>
      </p:sp>
      <p:sp>
        <p:nvSpPr>
          <p:cNvPr id="19" name="矩形 18" title=""/>
          <p:cNvSpPr/>
          <p:nvPr/>
        </p:nvSpPr>
        <p:spPr>
          <a:xfrm>
            <a:off x="2852432" y="848861"/>
            <a:ext cx="26300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物理学角度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0" name="矩形 19" title=""/>
          <p:cNvSpPr/>
          <p:nvPr/>
        </p:nvSpPr>
        <p:spPr>
          <a:xfrm>
            <a:off x="2865587" y="1723574"/>
            <a:ext cx="28835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环保角度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4" name="矩形 23" title=""/>
          <p:cNvSpPr/>
          <p:nvPr/>
        </p:nvSpPr>
        <p:spPr>
          <a:xfrm>
            <a:off x="1643227" y="2336843"/>
            <a:ext cx="29896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噪声的危害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6" name="矩形 25" title=""/>
          <p:cNvSpPr/>
          <p:nvPr/>
        </p:nvSpPr>
        <p:spPr>
          <a:xfrm>
            <a:off x="1670239" y="3156523"/>
            <a:ext cx="21190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噪声的防治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7" name="左大括号 26" title=""/>
          <p:cNvSpPr/>
          <p:nvPr/>
        </p:nvSpPr>
        <p:spPr>
          <a:xfrm>
            <a:off x="3604806" y="2806689"/>
            <a:ext cx="223838" cy="1281113"/>
          </a:xfrm>
          <a:prstGeom prst="leftBrace">
            <a:avLst>
              <a:gd name="adj1" fmla="val 93439"/>
              <a:gd name="adj2" fmla="val 50000"/>
            </a:avLst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cs typeface="+mn-cs"/>
            </a:endParaRPr>
          </a:p>
        </p:txBody>
      </p:sp>
      <p:sp>
        <p:nvSpPr>
          <p:cNvPr id="28" name="矩形 27" title=""/>
          <p:cNvSpPr/>
          <p:nvPr/>
        </p:nvSpPr>
        <p:spPr>
          <a:xfrm>
            <a:off x="3748822" y="2649526"/>
            <a:ext cx="3554413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在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__________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处减弱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9" name="矩形 28" title=""/>
          <p:cNvSpPr/>
          <p:nvPr/>
        </p:nvSpPr>
        <p:spPr>
          <a:xfrm>
            <a:off x="4655086" y="2647924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声源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0" name="矩形 29" title=""/>
          <p:cNvSpPr/>
          <p:nvPr/>
        </p:nvSpPr>
        <p:spPr>
          <a:xfrm>
            <a:off x="3762961" y="3154351"/>
            <a:ext cx="3554413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在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__________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中减弱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1" name="矩形 30" title=""/>
          <p:cNvSpPr/>
          <p:nvPr/>
        </p:nvSpPr>
        <p:spPr>
          <a:xfrm>
            <a:off x="4252878" y="3136874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传播过程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2" name="矩形 31" title=""/>
          <p:cNvSpPr/>
          <p:nvPr/>
        </p:nvSpPr>
        <p:spPr>
          <a:xfrm>
            <a:off x="3762961" y="3657589"/>
            <a:ext cx="3554413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在</a:t>
            </a:r>
            <a:r>
              <a:rPr kumimoji="0" lang="en-US" altLang="zh-CN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__________</a:t>
            </a: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处减弱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3" name="矩形 32" title=""/>
          <p:cNvSpPr/>
          <p:nvPr/>
        </p:nvSpPr>
        <p:spPr>
          <a:xfrm>
            <a:off x="4632861" y="3668686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人耳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8" grpId="0" animBg="1"/>
      <p:bldP spid="19" grpId="0"/>
      <p:bldP spid="20" grpId="0"/>
      <p:bldP spid="24" grpId="0"/>
      <p:bldP spid="26" grpId="0"/>
      <p:bldP spid="27" grpId="0" animBg="1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 title=""/>
          <p:cNvGrpSpPr/>
          <p:nvPr/>
        </p:nvGrpSpPr>
        <p:grpSpPr>
          <a:xfrm>
            <a:off x="3086100" y="296220"/>
            <a:ext cx="2752725" cy="608001"/>
            <a:chOff x="2143125" y="3516901"/>
            <a:chExt cx="3181350" cy="702673"/>
          </a:xfrm>
        </p:grpSpPr>
        <p:sp>
          <p:nvSpPr>
            <p:cNvPr id="7" name="矩形: 圆角 6"/>
            <p:cNvSpPr/>
            <p:nvPr/>
          </p:nvSpPr>
          <p:spPr>
            <a:xfrm>
              <a:off x="2143125" y="3543299"/>
              <a:ext cx="3105150" cy="676275"/>
            </a:xfrm>
            <a:prstGeom prst="roundRect">
              <a:avLst>
                <a:gd name="adj" fmla="val 23709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857500" y="3516901"/>
              <a:ext cx="2466975" cy="67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spc="6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幼圆" panose="02010509060101010101" pitchFamily="49" charset="-122"/>
                  <a:ea typeface="幼圆" panose="02010509060101010101" pitchFamily="49" charset="-122"/>
                </a:rPr>
                <a:t>本章练习</a:t>
              </a:r>
              <a:endParaRPr lang="zh-CN" altLang="en-US" sz="3200" b="1" spc="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281236" y="3598069"/>
              <a:ext cx="586415" cy="586415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405063" y="3714336"/>
              <a:ext cx="348078" cy="348078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 rot="2848068">
              <a:off x="2370577" y="3815926"/>
              <a:ext cx="64515" cy="47055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3" name="图片 2" title="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86" y="916722"/>
            <a:ext cx="585160" cy="585160"/>
          </a:xfrm>
          <a:prstGeom prst="rect">
            <a:avLst/>
          </a:prstGeom>
        </p:spPr>
      </p:pic>
      <p:sp>
        <p:nvSpPr>
          <p:cNvPr id="4" name="文本框 3" title=""/>
          <p:cNvSpPr txBox="1"/>
          <p:nvPr/>
        </p:nvSpPr>
        <p:spPr>
          <a:xfrm>
            <a:off x="760256" y="936504"/>
            <a:ext cx="315835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CN" altLang="en-US" sz="2800" b="1">
                <a:latin typeface="华文中宋" panose="02010600040101010101" pitchFamily="2" charset="-122"/>
                <a:ea typeface="华文中宋" panose="02010600040101010101" pitchFamily="2" charset="-122"/>
              </a:rPr>
              <a:t>科学认知与辨析</a:t>
            </a:r>
            <a:endParaRPr lang="zh-CN" altLang="en-US" sz="28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2" name="文本框 1" title=""/>
          <p:cNvSpPr txBox="1"/>
          <p:nvPr/>
        </p:nvSpPr>
        <p:spPr>
          <a:xfrm>
            <a:off x="1049919" y="1479721"/>
            <a:ext cx="7246569" cy="3145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>
              <a:lnSpc>
                <a:spcPct val="120000"/>
              </a:lnSpc>
            </a:pPr>
            <a:r>
              <a:rPr lang="en-US" altLang="zh-CN" sz="2800" b="1">
                <a:latin typeface="+mj-lt"/>
                <a:ea typeface="+mn-ea"/>
              </a:rPr>
              <a:t>1. </a:t>
            </a:r>
            <a:r>
              <a:rPr lang="zh-CN" altLang="en-US" sz="2800" b="1">
                <a:latin typeface="+mj-lt"/>
                <a:ea typeface="+mn-ea"/>
              </a:rPr>
              <a:t>在某音乐会上，男低音放声独唱，女高音轻声伴唱。与女高音相比，男低音（        ）。</a:t>
            </a:r>
            <a:endParaRPr lang="en-US" altLang="zh-CN" sz="2800" b="1">
              <a:latin typeface="+mj-lt"/>
              <a:ea typeface="+mn-ea"/>
            </a:endParaRPr>
          </a:p>
          <a:p>
            <a:pPr marL="514350" indent="-514350" hangingPunct="1">
              <a:lnSpc>
                <a:spcPct val="120000"/>
              </a:lnSpc>
              <a:buAutoNum type="alphaUcPeriod"/>
            </a:pPr>
            <a:r>
              <a:rPr lang="zh-CN" altLang="en-US" sz="2800" b="1">
                <a:latin typeface="+mj-lt"/>
                <a:ea typeface="+mn-ea"/>
              </a:rPr>
              <a:t>音调低，响度大</a:t>
            </a:r>
            <a:endParaRPr lang="en-US" altLang="zh-CN" sz="2800" b="1">
              <a:latin typeface="+mj-lt"/>
              <a:ea typeface="+mn-ea"/>
            </a:endParaRPr>
          </a:p>
          <a:p>
            <a:pPr marL="514350" indent="-514350" hangingPunct="1">
              <a:lnSpc>
                <a:spcPct val="120000"/>
              </a:lnSpc>
              <a:buAutoNum type="alphaUcPeriod"/>
            </a:pPr>
            <a:r>
              <a:rPr lang="zh-CN" altLang="en-US" sz="2800" b="1">
                <a:latin typeface="+mj-lt"/>
                <a:ea typeface="+mn-ea"/>
              </a:rPr>
              <a:t>音调低，响度小</a:t>
            </a:r>
            <a:endParaRPr lang="en-US" altLang="zh-CN" sz="2800" b="1">
              <a:latin typeface="+mj-lt"/>
              <a:ea typeface="+mn-ea"/>
            </a:endParaRPr>
          </a:p>
          <a:p>
            <a:pPr marL="514350" indent="-514350" hangingPunct="1">
              <a:lnSpc>
                <a:spcPct val="120000"/>
              </a:lnSpc>
              <a:buAutoNum type="alphaUcPeriod"/>
            </a:pPr>
            <a:r>
              <a:rPr lang="zh-CN" altLang="en-US" sz="2800" b="1">
                <a:latin typeface="+mj-lt"/>
                <a:ea typeface="+mn-ea"/>
              </a:rPr>
              <a:t>音调高，响度大</a:t>
            </a:r>
            <a:endParaRPr lang="en-US" altLang="zh-CN" sz="2800" b="1">
              <a:latin typeface="+mj-lt"/>
              <a:ea typeface="+mn-ea"/>
            </a:endParaRPr>
          </a:p>
          <a:p>
            <a:pPr marL="514350" indent="-514350" hangingPunct="1">
              <a:lnSpc>
                <a:spcPct val="120000"/>
              </a:lnSpc>
              <a:buAutoNum type="alphaUcPeriod"/>
            </a:pPr>
            <a:r>
              <a:rPr lang="zh-CN" altLang="en-US" sz="2800" b="1">
                <a:latin typeface="+mj-lt"/>
                <a:ea typeface="+mn-ea"/>
              </a:rPr>
              <a:t>音调高，响度小</a:t>
            </a:r>
            <a:endParaRPr lang="zh-CN" altLang="en-US" sz="2800" b="1">
              <a:latin typeface="+mj-lt"/>
              <a:ea typeface="+mn-ea"/>
            </a:endParaRPr>
          </a:p>
        </p:txBody>
      </p:sp>
      <p:sp>
        <p:nvSpPr>
          <p:cNvPr id="5" name="文本框 4" title=""/>
          <p:cNvSpPr txBox="1"/>
          <p:nvPr/>
        </p:nvSpPr>
        <p:spPr>
          <a:xfrm>
            <a:off x="6749845" y="199937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>
                <a:solidFill>
                  <a:srgbClr val="FF0000"/>
                </a:solidFill>
                <a:latin typeface="+mj-lt"/>
              </a:rPr>
              <a:t>A</a:t>
            </a:r>
            <a:endParaRPr lang="zh-CN" altLang="en-US" sz="2800" b="1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715248" y="1145425"/>
            <a:ext cx="7713503" cy="2632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>
              <a:lnSpc>
                <a:spcPct val="120000"/>
              </a:lnSpc>
            </a:pPr>
            <a:r>
              <a:rPr lang="en-US" altLang="zh-CN" sz="2800" b="1">
                <a:latin typeface="+mj-lt"/>
                <a:ea typeface="+mn-ea"/>
              </a:rPr>
              <a:t>2. </a:t>
            </a:r>
            <a:r>
              <a:rPr lang="zh-CN" altLang="en-US" sz="2800" b="1">
                <a:latin typeface="+mj-lt"/>
                <a:ea typeface="+mn-ea"/>
              </a:rPr>
              <a:t>下列事例中，与次声波相关的是（        ）。</a:t>
            </a:r>
            <a:endParaRPr lang="en-US" altLang="zh-CN" sz="2800" b="1">
              <a:latin typeface="+mj-lt"/>
              <a:ea typeface="+mn-ea"/>
            </a:endParaRPr>
          </a:p>
          <a:p>
            <a:pPr marL="514350" indent="-514350" hangingPunct="1">
              <a:lnSpc>
                <a:spcPct val="120000"/>
              </a:lnSpc>
              <a:buAutoNum type="alphaUcPeriod"/>
            </a:pPr>
            <a:r>
              <a:rPr lang="zh-CN" altLang="en-US" sz="2800" b="1">
                <a:latin typeface="+mj-lt"/>
                <a:ea typeface="+mn-ea"/>
              </a:rPr>
              <a:t>声呐测定海底深度</a:t>
            </a:r>
            <a:endParaRPr lang="en-US" altLang="zh-CN" sz="2800" b="1">
              <a:latin typeface="+mj-lt"/>
              <a:ea typeface="+mn-ea"/>
            </a:endParaRPr>
          </a:p>
          <a:p>
            <a:pPr marL="514350" indent="-514350" hangingPunct="1">
              <a:lnSpc>
                <a:spcPct val="120000"/>
              </a:lnSpc>
              <a:buAutoNum type="alphaUcPeriod"/>
            </a:pPr>
            <a:r>
              <a:rPr lang="zh-CN" altLang="en-US" sz="2800" b="1">
                <a:latin typeface="+mj-lt"/>
                <a:ea typeface="+mn-ea"/>
              </a:rPr>
              <a:t>预报台风、监测核爆炸</a:t>
            </a:r>
            <a:endParaRPr lang="en-US" altLang="zh-CN" sz="2800" b="1">
              <a:latin typeface="+mj-lt"/>
              <a:ea typeface="+mn-ea"/>
            </a:endParaRPr>
          </a:p>
          <a:p>
            <a:pPr marL="514350" indent="-514350" hangingPunct="1">
              <a:lnSpc>
                <a:spcPct val="120000"/>
              </a:lnSpc>
              <a:buAutoNum type="alphaUcPeriod"/>
            </a:pPr>
            <a:r>
              <a:rPr lang="zh-CN" altLang="en-US" sz="2800" b="1">
                <a:latin typeface="+mj-lt"/>
                <a:ea typeface="+mn-ea"/>
              </a:rPr>
              <a:t>蝙蝠确定目标的方向和距离</a:t>
            </a:r>
            <a:endParaRPr lang="en-US" altLang="zh-CN" sz="2800" b="1">
              <a:latin typeface="+mj-lt"/>
              <a:ea typeface="+mn-ea"/>
            </a:endParaRPr>
          </a:p>
          <a:p>
            <a:pPr marL="514350" indent="-514350" hangingPunct="1">
              <a:lnSpc>
                <a:spcPct val="120000"/>
              </a:lnSpc>
              <a:buAutoNum type="alphaUcPeriod"/>
            </a:pPr>
            <a:r>
              <a:rPr lang="zh-CN" altLang="en-US" sz="2800" b="1">
                <a:latin typeface="+mj-lt"/>
                <a:ea typeface="+mn-ea"/>
              </a:rPr>
              <a:t>海豚判断物体的位置和大小</a:t>
            </a:r>
            <a:endParaRPr lang="zh-CN" altLang="en-US" sz="2800" b="1">
              <a:latin typeface="+mj-lt"/>
              <a:ea typeface="+mn-ea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6490027" y="1145425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>
                <a:solidFill>
                  <a:srgbClr val="FF0000"/>
                </a:solidFill>
                <a:latin typeface="+mj-lt"/>
              </a:rPr>
              <a:t>B</a:t>
            </a:r>
            <a:endParaRPr lang="zh-CN" altLang="en-US" sz="2800" b="1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 title=""/>
          <p:cNvSpPr txBox="1"/>
          <p:nvPr/>
        </p:nvSpPr>
        <p:spPr>
          <a:xfrm>
            <a:off x="715248" y="999140"/>
            <a:ext cx="7713503" cy="3145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>
              <a:lnSpc>
                <a:spcPct val="120000"/>
              </a:lnSpc>
            </a:pPr>
            <a:r>
              <a:rPr lang="en-US" altLang="zh-CN" sz="2800" b="1">
                <a:latin typeface="+mj-lt"/>
                <a:ea typeface="+mn-ea"/>
              </a:rPr>
              <a:t>3. </a:t>
            </a:r>
            <a:r>
              <a:rPr lang="zh-CN" altLang="en-US" sz="2800" b="1">
                <a:latin typeface="+mj-lt"/>
                <a:ea typeface="+mn-ea"/>
              </a:rPr>
              <a:t>下列有关声的说法中，正确的是（        ）。</a:t>
            </a:r>
            <a:endParaRPr lang="en-US" altLang="zh-CN" sz="2800" b="1">
              <a:latin typeface="+mj-lt"/>
              <a:ea typeface="+mn-ea"/>
            </a:endParaRPr>
          </a:p>
          <a:p>
            <a:pPr marL="514350" indent="-514350" hangingPunct="1">
              <a:lnSpc>
                <a:spcPct val="120000"/>
              </a:lnSpc>
              <a:buFontTx/>
              <a:buAutoNum type="alphaUcPeriod"/>
            </a:pPr>
            <a:r>
              <a:rPr lang="zh-CN" altLang="en-US" sz="2800" b="1">
                <a:latin typeface="+mj-lt"/>
                <a:ea typeface="+mn-ea"/>
              </a:rPr>
              <a:t>人们小声说话时，声音的音调一定低</a:t>
            </a:r>
            <a:endParaRPr lang="en-US" altLang="zh-CN" sz="2800" b="1">
              <a:latin typeface="+mj-lt"/>
              <a:ea typeface="+mn-ea"/>
            </a:endParaRPr>
          </a:p>
          <a:p>
            <a:pPr marL="514350" indent="-514350" hangingPunct="1">
              <a:lnSpc>
                <a:spcPct val="120000"/>
              </a:lnSpc>
              <a:buFontTx/>
              <a:buAutoNum type="alphaUcPeriod"/>
            </a:pPr>
            <a:r>
              <a:rPr lang="zh-CN" altLang="en-US" sz="2800" b="1">
                <a:latin typeface="+mj-lt"/>
                <a:ea typeface="+mn-ea"/>
              </a:rPr>
              <a:t>给摩托车安装消声器是阻断噪声传播</a:t>
            </a:r>
            <a:endParaRPr lang="en-US" altLang="zh-CN" sz="2800" b="1">
              <a:latin typeface="+mj-lt"/>
              <a:ea typeface="+mn-ea"/>
            </a:endParaRPr>
          </a:p>
          <a:p>
            <a:pPr marL="514350" indent="-514350" hangingPunct="1">
              <a:lnSpc>
                <a:spcPct val="120000"/>
              </a:lnSpc>
              <a:buFontTx/>
              <a:buAutoNum type="alphaUcPeriod"/>
            </a:pPr>
            <a:r>
              <a:rPr lang="zh-CN" altLang="en-US" sz="2800" b="1">
                <a:latin typeface="+mj-lt"/>
                <a:ea typeface="+mn-ea"/>
              </a:rPr>
              <a:t>倒车雷达是利用回声定位探测车后的障碍物</a:t>
            </a:r>
            <a:endParaRPr lang="zh-CN" altLang="en-US" sz="2800" b="1">
              <a:latin typeface="+mj-lt"/>
              <a:ea typeface="+mn-ea"/>
            </a:endParaRPr>
          </a:p>
          <a:p>
            <a:pPr marL="514350" indent="-514350" hangingPunct="1">
              <a:lnSpc>
                <a:spcPct val="120000"/>
              </a:lnSpc>
              <a:buAutoNum type="alphaUcPeriod"/>
            </a:pPr>
            <a:r>
              <a:rPr lang="zh-CN" altLang="en-US" sz="2800" b="1">
                <a:latin typeface="+mj-lt"/>
                <a:ea typeface="+mn-ea"/>
              </a:rPr>
              <a:t>人们可以用声学仪器接收到的超声波来判断地震的方位和强度</a:t>
            </a:r>
            <a:endParaRPr lang="en-US" altLang="zh-CN" sz="2800" b="1">
              <a:latin typeface="+mj-lt"/>
              <a:ea typeface="+mn-ea"/>
            </a:endParaRPr>
          </a:p>
        </p:txBody>
      </p:sp>
      <p:sp>
        <p:nvSpPr>
          <p:cNvPr id="4" name="文本框 3" title=""/>
          <p:cNvSpPr txBox="1"/>
          <p:nvPr/>
        </p:nvSpPr>
        <p:spPr>
          <a:xfrm>
            <a:off x="6425380" y="99914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>
                <a:solidFill>
                  <a:srgbClr val="FF0000"/>
                </a:solidFill>
                <a:latin typeface="+mj-lt"/>
              </a:rPr>
              <a:t>C</a:t>
            </a:r>
            <a:endParaRPr lang="zh-CN" altLang="en-US" sz="2800" b="1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 title=""/>
          <p:cNvSpPr txBox="1"/>
          <p:nvPr/>
        </p:nvSpPr>
        <p:spPr>
          <a:xfrm>
            <a:off x="715248" y="1144557"/>
            <a:ext cx="7713503" cy="2115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1">
              <a:lnSpc>
                <a:spcPct val="120000"/>
              </a:lnSpc>
            </a:pPr>
            <a:r>
              <a:rPr lang="en-US" altLang="zh-CN" sz="2800" b="1">
                <a:latin typeface="+mj-lt"/>
                <a:ea typeface="+mn-ea"/>
              </a:rPr>
              <a:t>4. </a:t>
            </a:r>
            <a:r>
              <a:rPr lang="zh-CN" altLang="en-US" sz="2800" b="1">
                <a:latin typeface="+mj-lt"/>
                <a:ea typeface="+mn-ea"/>
              </a:rPr>
              <a:t>据</a:t>
            </a:r>
            <a:r>
              <a:rPr lang="en-US" altLang="zh-CN" sz="2800" b="1">
                <a:latin typeface="+mj-lt"/>
                <a:ea typeface="+mn-ea"/>
              </a:rPr>
              <a:t>《</a:t>
            </a:r>
            <a:r>
              <a:rPr lang="zh-CN" altLang="en-US" sz="2800" b="1">
                <a:latin typeface="+mj-lt"/>
                <a:ea typeface="+mn-ea"/>
              </a:rPr>
              <a:t>天工开物</a:t>
            </a:r>
            <a:r>
              <a:rPr lang="en-US" altLang="zh-CN" sz="2800" b="1">
                <a:latin typeface="+mj-lt"/>
                <a:ea typeface="+mn-ea"/>
              </a:rPr>
              <a:t>》</a:t>
            </a:r>
            <a:r>
              <a:rPr lang="zh-CN" altLang="en-US" sz="2800" b="1">
                <a:latin typeface="+mj-lt"/>
                <a:ea typeface="+mn-ea"/>
              </a:rPr>
              <a:t>记载，“响箭则以寸木空中锥眼为窍，矢过招风而飞鸣。”由此可知，响箭在飞行的过程中，是由于通过箭矢锥眼的空气</a:t>
            </a:r>
            <a:r>
              <a:rPr lang="en-US" altLang="zh-CN" sz="2800" b="1">
                <a:latin typeface="+mj-lt"/>
                <a:ea typeface="+mn-ea"/>
              </a:rPr>
              <a:t>_____________</a:t>
            </a:r>
            <a:r>
              <a:rPr lang="zh-CN" altLang="en-US" sz="2800" b="1">
                <a:latin typeface="+mj-lt"/>
                <a:ea typeface="+mn-ea"/>
              </a:rPr>
              <a:t>而发出声音的。</a:t>
            </a:r>
            <a:endParaRPr lang="zh-CN" altLang="en-US" sz="2800" b="1">
              <a:latin typeface="+mj-lt"/>
              <a:ea typeface="+mn-ea"/>
            </a:endParaRPr>
          </a:p>
        </p:txBody>
      </p:sp>
      <p:sp>
        <p:nvSpPr>
          <p:cNvPr id="3" name="文本框 2" title=""/>
          <p:cNvSpPr txBox="1"/>
          <p:nvPr/>
        </p:nvSpPr>
        <p:spPr>
          <a:xfrm>
            <a:off x="1460091" y="2677796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>
                <a:solidFill>
                  <a:srgbClr val="FF0000"/>
                </a:solidFill>
                <a:latin typeface="+mn-ea"/>
                <a:ea typeface="+mn-ea"/>
              </a:rPr>
              <a:t>振动</a:t>
            </a:r>
            <a:endParaRPr lang="zh-CN" altLang="en-US" sz="2800" b="1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COMMONDATA" val="eyJoZGlkIjoiNTFmYzMxYzE1NGFjZjA3YzNlZjRkZGVhNjQyYmRkOTYifQ=="/>
</p:tagLst>
</file>

<file path=ppt/theme/theme1.xml><?xml version="1.0" encoding="utf-8"?>
<a:theme xmlns:r="http://schemas.openxmlformats.org/officeDocument/2006/relationships" xmlns:a="http://schemas.openxmlformats.org/drawingml/2006/main" name="2_Office 主题​​">
  <a:themeElements>
    <a:clrScheme name="自定义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3399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黑楷新">
      <a:majorFont>
        <a:latin typeface="Times New Roman"/>
        <a:ea typeface="楷体"/>
        <a:cs typeface="Arial"/>
      </a:majorFont>
      <a:minorFont>
        <a:latin typeface="Times New Roman"/>
        <a:ea typeface="黑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resentationFormat>On-screen Show (16:9)</PresentationFormat>
  <Paragraphs>95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Times New Roman</vt:lpstr>
      <vt:lpstr>楷体</vt:lpstr>
      <vt:lpstr>黑体</vt:lpstr>
      <vt:lpstr>楷体_GB2312</vt:lpstr>
      <vt:lpstr>幼圆</vt:lpstr>
      <vt:lpstr>华文中宋</vt:lpstr>
      <vt:lpstr>宋体</vt:lpstr>
      <vt:lpstr>2_Office 主题​​</vt:lpstr>
      <vt:lpstr>本章复习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23.0300</AppVersion>
  <TotalTime>0</TotalTim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2024-08-07T15:10:59Z</cp:lastPrinted>
  <dcterms:created xsi:type="dcterms:W3CDTF">2024-08-07T15:10:59Z</dcterms:created>
  <dcterms:modified xsi:type="dcterms:W3CDTF">2024-08-07T07:10:59Z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