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59" r:id="rId2"/>
    <p:sldId id="560" r:id="rId3"/>
    <p:sldId id="607" r:id="rId4"/>
    <p:sldId id="561" r:id="rId5"/>
    <p:sldId id="562" r:id="rId6"/>
    <p:sldId id="563" r:id="rId7"/>
    <p:sldId id="588" r:id="rId8"/>
    <p:sldId id="570" r:id="rId9"/>
    <p:sldId id="571" r:id="rId10"/>
    <p:sldId id="572" r:id="rId11"/>
    <p:sldId id="573" r:id="rId12"/>
    <p:sldId id="574" r:id="rId13"/>
    <p:sldId id="589" r:id="rId14"/>
    <p:sldId id="577" r:id="rId15"/>
    <p:sldId id="578" r:id="rId16"/>
    <p:sldId id="579" r:id="rId17"/>
    <p:sldId id="580" r:id="rId18"/>
    <p:sldId id="581" r:id="rId19"/>
    <p:sldId id="605" r:id="rId20"/>
    <p:sldId id="602" r:id="rId21"/>
    <p:sldId id="606" r:id="rId22"/>
    <p:sldId id="568" r:id="rId23"/>
    <p:sldId id="569" r:id="rId24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7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06">
          <p15:clr>
            <a:srgbClr val="A4A3A4"/>
          </p15:clr>
        </p15:guide>
        <p15:guide id="2" pos="29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06"/>
        <p:guide pos="29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187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7574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87624" y="843558"/>
            <a:ext cx="7261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latin typeface="+mj-ea"/>
                <a:ea typeface="+mj-ea"/>
              </a:rPr>
              <a:t>第</a:t>
            </a:r>
            <a:r>
              <a:rPr lang="en-US" altLang="zh-CN" sz="4400" dirty="0">
                <a:latin typeface="+mj-ea"/>
                <a:ea typeface="+mj-ea"/>
              </a:rPr>
              <a:t>4</a:t>
            </a:r>
            <a:r>
              <a:rPr lang="zh-CN" altLang="en-US" sz="4400" dirty="0">
                <a:latin typeface="+mj-ea"/>
                <a:ea typeface="+mj-ea"/>
              </a:rPr>
              <a:t>章 光的世界</a:t>
            </a:r>
            <a:endParaRPr lang="en-US" altLang="zh-CN" sz="4400" dirty="0">
              <a:latin typeface="+mj-ea"/>
              <a:ea typeface="+mj-ea"/>
            </a:endParaRPr>
          </a:p>
          <a:p>
            <a:pPr algn="ctr"/>
            <a:endParaRPr lang="en-US" altLang="zh-CN" sz="3600" dirty="0">
              <a:latin typeface="+mj-ea"/>
              <a:ea typeface="+mj-ea"/>
            </a:endParaRPr>
          </a:p>
          <a:p>
            <a:pPr algn="ctr"/>
            <a:r>
              <a:rPr lang="zh-CN" altLang="en-US" sz="4000" dirty="0">
                <a:latin typeface="+mj-ea"/>
                <a:ea typeface="+mj-ea"/>
              </a:rPr>
              <a:t>第</a:t>
            </a:r>
            <a:r>
              <a:rPr lang="en-US" altLang="zh-CN" sz="4000" dirty="0">
                <a:latin typeface="+mj-ea"/>
                <a:ea typeface="+mj-ea"/>
              </a:rPr>
              <a:t>5</a:t>
            </a:r>
            <a:r>
              <a:rPr lang="zh-CN" altLang="en-US" sz="4000" dirty="0">
                <a:latin typeface="+mj-ea"/>
                <a:ea typeface="+mj-ea"/>
              </a:rPr>
              <a:t>节 科学探究：凸透镜成像</a:t>
            </a:r>
            <a:endParaRPr lang="en-US" altLang="zh-CN" sz="4000" dirty="0">
              <a:latin typeface="+mj-ea"/>
              <a:ea typeface="+mj-ea"/>
            </a:endParaRPr>
          </a:p>
          <a:p>
            <a:pPr algn="ctr"/>
            <a:endParaRPr lang="zh-CN" altLang="en-US" sz="4000" dirty="0">
              <a:latin typeface="+mj-ea"/>
              <a:ea typeface="+mj-ea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课时 凸透镜成像的规律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57693" y="1096882"/>
            <a:ext cx="3810000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en-US" altLang="zh-CN" sz="3000" b="1" dirty="0">
                <a:solidFill>
                  <a:schemeClr val="tx1"/>
                </a:solidFill>
                <a:ea typeface="宋体" panose="02010600030101010101" pitchFamily="2" charset="-122"/>
              </a:rPr>
              <a:t>4.</a:t>
            </a:r>
            <a:r>
              <a:rPr lang="zh-CN" sz="3000" b="1" dirty="0">
                <a:solidFill>
                  <a:schemeClr val="tx1"/>
                </a:solidFill>
                <a:ea typeface="宋体" panose="02010600030101010101" pitchFamily="2" charset="-122"/>
              </a:rPr>
              <a:t>实验步骤</a:t>
            </a:r>
            <a:endParaRPr lang="zh-CN" altLang="en-US" sz="3000" b="1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99591" y="3758451"/>
            <a:ext cx="7736205" cy="96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）为了使烛焰的像，能够成在光屏的中央，我们需要调节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烛焰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凸透镜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光屏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三者的中心在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同一高度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788" y="1787973"/>
            <a:ext cx="6273746" cy="19704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433989"/>
            <a:ext cx="6943725" cy="2007394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01896" y="3507854"/>
            <a:ext cx="8236744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>
              <a:lnSpc>
                <a:spcPct val="150000"/>
              </a:lnSpc>
            </a:pPr>
            <a:r>
              <a:rPr lang="en-US" altLang="zh-CN" sz="2400" b="0" dirty="0">
                <a:solidFill>
                  <a:schemeClr val="tx1"/>
                </a:solidFill>
                <a:ea typeface="宋体" panose="02010600030101010101" pitchFamily="2" charset="-122"/>
              </a:rPr>
              <a:t>    </a:t>
            </a:r>
            <a:r>
              <a:rPr lang="zh-CN" sz="2400" b="0" dirty="0">
                <a:solidFill>
                  <a:schemeClr val="tx1"/>
                </a:solidFill>
                <a:ea typeface="宋体" panose="02010600030101010101" pitchFamily="2" charset="-122"/>
              </a:rPr>
              <a:t>如果无法成清晰的像，我们可以拿掉光屏，透过透镜看像的性质。</a:t>
            </a:r>
            <a:endParaRPr lang="zh-CN" altLang="en-US" sz="2400" b="0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/>
        </p:nvGraphicFramePr>
        <p:xfrm>
          <a:off x="762000" y="2543651"/>
          <a:ext cx="32512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350" b="0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350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350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350"/>
                    </a:p>
                  </a:txBody>
                  <a:tcPr marL="68580" marR="68580" marT="34290" marB="3429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971600" y="987573"/>
            <a:ext cx="3810000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zh-CN" sz="3000" b="0" dirty="0">
                <a:ea typeface="宋体" panose="02010600030101010101" pitchFamily="2" charset="-122"/>
              </a:rPr>
              <a:t>5.进行实验</a:t>
            </a:r>
            <a:endParaRPr lang="zh-CN" altLang="en-US" sz="3000" b="0" dirty="0">
              <a:ea typeface="宋体" panose="02010600030101010101" pitchFamily="2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4586042"/>
              </p:ext>
            </p:extLst>
          </p:nvPr>
        </p:nvGraphicFramePr>
        <p:xfrm>
          <a:off x="1331640" y="1540658"/>
          <a:ext cx="6562725" cy="3388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5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22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27735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5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物距与焦距关系</a:t>
                      </a:r>
                      <a:endParaRPr lang="en-US" altLang="en-US" sz="15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5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物距</a:t>
                      </a:r>
                      <a:r>
                        <a:rPr lang="en-US" sz="15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15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lang="en-US" sz="15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5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像的性质（</a:t>
                      </a:r>
                      <a:r>
                        <a:rPr lang="en-US" sz="15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＝10</a:t>
                      </a:r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5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5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像距</a:t>
                      </a:r>
                      <a:r>
                        <a:rPr lang="en-US" sz="15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lang="en-US" sz="15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正倒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大小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虚实</a:t>
                      </a:r>
                      <a:endParaRPr lang="en-US" altLang="en-US"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altLang="en-US" sz="1200" b="0" i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altLang="en-US" sz="1200" b="0" i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</a:t>
                      </a: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altLang="en-US" sz="1200" b="0" i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0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altLang="en-US" sz="1200" b="0" i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18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0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＞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altLang="en-US" sz="1200" b="0" i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14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＜</a:t>
                      </a:r>
                      <a:r>
                        <a:rPr lang="en-US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altLang="en-US" sz="1200" b="0" i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lang="en-US" altLang="en-US" sz="1200" b="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200" b="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91"/>
          <p:cNvGraphicFramePr>
            <a:graphicFrameLocks noGrp="1"/>
          </p:cNvGraphicFramePr>
          <p:nvPr/>
        </p:nvGraphicFramePr>
        <p:xfrm>
          <a:off x="1007110" y="1912919"/>
          <a:ext cx="7129780" cy="3051810"/>
        </p:xfrm>
        <a:graphic>
          <a:graphicData uri="http://schemas.openxmlformats.org/drawingml/2006/table">
            <a:tbl>
              <a:tblPr/>
              <a:tblGrid>
                <a:gridCol w="1468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0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8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8310">
                <a:tc rowSpan="2"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物体到凸透镜的距离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成像的性质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28575">
                      <a:solidFill>
                        <a:schemeClr val="tx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28575">
                      <a:solidFill>
                        <a:schemeClr val="tx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69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28575">
                      <a:solidFill>
                        <a:schemeClr val="tx1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像距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正立或倒立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放大或缩小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实像或虚像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＞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u=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 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&gt;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&gt;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010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＝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>
                      <a:solidFill>
                        <a:schemeClr val="tx1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785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＜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2550795" y="2840355"/>
            <a:ext cx="98298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f&gt;v&gt;f</a:t>
            </a:r>
          </a:p>
        </p:txBody>
      </p:sp>
      <p:sp>
        <p:nvSpPr>
          <p:cNvPr id="11" name="Text Box 70"/>
          <p:cNvSpPr txBox="1">
            <a:spLocks noChangeArrowheads="1"/>
          </p:cNvSpPr>
          <p:nvPr/>
        </p:nvSpPr>
        <p:spPr bwMode="auto">
          <a:xfrm>
            <a:off x="2667635" y="3239135"/>
            <a:ext cx="74866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v=</a:t>
            </a:r>
            <a:r>
              <a:rPr lang="en-US" altLang="zh-CN" sz="20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2" name="Text Box 71"/>
          <p:cNvSpPr txBox="1">
            <a:spLocks noChangeArrowheads="1"/>
          </p:cNvSpPr>
          <p:nvPr/>
        </p:nvSpPr>
        <p:spPr bwMode="auto">
          <a:xfrm>
            <a:off x="2650490" y="3662680"/>
            <a:ext cx="78232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v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zh-CN" sz="20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3" name="Text Box 72"/>
          <p:cNvSpPr txBox="1">
            <a:spLocks noChangeArrowheads="1"/>
          </p:cNvSpPr>
          <p:nvPr/>
        </p:nvSpPr>
        <p:spPr bwMode="auto">
          <a:xfrm>
            <a:off x="4627245" y="4102100"/>
            <a:ext cx="97028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00"/>
                </a:solidFill>
                <a:latin typeface="Times New Roman" panose="02020603050405020304" pitchFamily="18" charset="0"/>
              </a:rPr>
              <a:t>不成像</a:t>
            </a:r>
          </a:p>
        </p:txBody>
      </p:sp>
      <p:sp>
        <p:nvSpPr>
          <p:cNvPr id="14" name="Text Box 73"/>
          <p:cNvSpPr txBox="1">
            <a:spLocks noChangeArrowheads="1"/>
          </p:cNvSpPr>
          <p:nvPr/>
        </p:nvSpPr>
        <p:spPr bwMode="auto">
          <a:xfrm>
            <a:off x="2454910" y="4565650"/>
            <a:ext cx="122301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990000"/>
                </a:solidFill>
                <a:latin typeface="Times New Roman" panose="02020603050405020304" pitchFamily="18" charset="0"/>
              </a:rPr>
              <a:t>物像同侧</a:t>
            </a:r>
          </a:p>
        </p:txBody>
      </p:sp>
      <p:sp>
        <p:nvSpPr>
          <p:cNvPr id="15" name="Text Box 74"/>
          <p:cNvSpPr txBox="1">
            <a:spLocks noChangeArrowheads="1"/>
          </p:cNvSpPr>
          <p:nvPr/>
        </p:nvSpPr>
        <p:spPr bwMode="auto">
          <a:xfrm>
            <a:off x="4087495" y="2840355"/>
            <a:ext cx="78994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99"/>
                </a:solidFill>
                <a:latin typeface="Times New Roman" panose="02020603050405020304" pitchFamily="18" charset="0"/>
              </a:rPr>
              <a:t>倒立</a:t>
            </a:r>
          </a:p>
        </p:txBody>
      </p:sp>
      <p:sp>
        <p:nvSpPr>
          <p:cNvPr id="16" name="Text Box 75"/>
          <p:cNvSpPr txBox="1">
            <a:spLocks noChangeArrowheads="1"/>
          </p:cNvSpPr>
          <p:nvPr/>
        </p:nvSpPr>
        <p:spPr bwMode="auto">
          <a:xfrm>
            <a:off x="5509260" y="2840355"/>
            <a:ext cx="71755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缩小</a:t>
            </a:r>
          </a:p>
        </p:txBody>
      </p:sp>
      <p:sp>
        <p:nvSpPr>
          <p:cNvPr id="17" name="Text Box 76"/>
          <p:cNvSpPr txBox="1">
            <a:spLocks noChangeArrowheads="1"/>
          </p:cNvSpPr>
          <p:nvPr/>
        </p:nvSpPr>
        <p:spPr bwMode="auto">
          <a:xfrm>
            <a:off x="6967855" y="2840355"/>
            <a:ext cx="72453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实像</a:t>
            </a:r>
          </a:p>
        </p:txBody>
      </p:sp>
      <p:sp>
        <p:nvSpPr>
          <p:cNvPr id="21" name="Text Box 80"/>
          <p:cNvSpPr txBox="1">
            <a:spLocks noChangeArrowheads="1"/>
          </p:cNvSpPr>
          <p:nvPr/>
        </p:nvSpPr>
        <p:spPr bwMode="auto">
          <a:xfrm>
            <a:off x="4091922" y="3239135"/>
            <a:ext cx="76835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倒立</a:t>
            </a:r>
          </a:p>
        </p:txBody>
      </p:sp>
      <p:sp>
        <p:nvSpPr>
          <p:cNvPr id="22" name="Text Box 81"/>
          <p:cNvSpPr txBox="1">
            <a:spLocks noChangeArrowheads="1"/>
          </p:cNvSpPr>
          <p:nvPr/>
        </p:nvSpPr>
        <p:spPr bwMode="auto">
          <a:xfrm>
            <a:off x="4098907" y="3662680"/>
            <a:ext cx="76136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99"/>
                </a:solidFill>
                <a:latin typeface="Times New Roman" panose="02020603050405020304" pitchFamily="18" charset="0"/>
              </a:rPr>
              <a:t>倒立</a:t>
            </a:r>
          </a:p>
        </p:txBody>
      </p:sp>
      <p:sp>
        <p:nvSpPr>
          <p:cNvPr id="23" name="Text Box 82"/>
          <p:cNvSpPr txBox="1">
            <a:spLocks noChangeArrowheads="1"/>
          </p:cNvSpPr>
          <p:nvPr/>
        </p:nvSpPr>
        <p:spPr bwMode="auto">
          <a:xfrm>
            <a:off x="5519420" y="3239135"/>
            <a:ext cx="72453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等大</a:t>
            </a:r>
          </a:p>
        </p:txBody>
      </p:sp>
      <p:sp>
        <p:nvSpPr>
          <p:cNvPr id="24" name="Text Box 83"/>
          <p:cNvSpPr txBox="1">
            <a:spLocks noChangeArrowheads="1"/>
          </p:cNvSpPr>
          <p:nvPr/>
        </p:nvSpPr>
        <p:spPr bwMode="auto">
          <a:xfrm>
            <a:off x="5509260" y="3637915"/>
            <a:ext cx="72453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放大</a:t>
            </a:r>
          </a:p>
        </p:txBody>
      </p:sp>
      <p:sp>
        <p:nvSpPr>
          <p:cNvPr id="25" name="Text Box 84"/>
          <p:cNvSpPr txBox="1">
            <a:spLocks noChangeArrowheads="1"/>
          </p:cNvSpPr>
          <p:nvPr/>
        </p:nvSpPr>
        <p:spPr bwMode="auto">
          <a:xfrm>
            <a:off x="6996430" y="3239135"/>
            <a:ext cx="69596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实像</a:t>
            </a:r>
          </a:p>
        </p:txBody>
      </p:sp>
      <p:sp>
        <p:nvSpPr>
          <p:cNvPr id="26" name="Text Box 85"/>
          <p:cNvSpPr txBox="1">
            <a:spLocks noChangeArrowheads="1"/>
          </p:cNvSpPr>
          <p:nvPr/>
        </p:nvSpPr>
        <p:spPr bwMode="auto">
          <a:xfrm>
            <a:off x="6981825" y="3662680"/>
            <a:ext cx="71056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实像</a:t>
            </a:r>
          </a:p>
        </p:txBody>
      </p:sp>
      <p:sp>
        <p:nvSpPr>
          <p:cNvPr id="27" name="Text Box 86"/>
          <p:cNvSpPr txBox="1">
            <a:spLocks noChangeArrowheads="1"/>
          </p:cNvSpPr>
          <p:nvPr/>
        </p:nvSpPr>
        <p:spPr bwMode="auto">
          <a:xfrm>
            <a:off x="7037070" y="4565650"/>
            <a:ext cx="76009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虚像</a:t>
            </a:r>
          </a:p>
        </p:txBody>
      </p:sp>
      <p:sp>
        <p:nvSpPr>
          <p:cNvPr id="28" name="Text Box 87"/>
          <p:cNvSpPr txBox="1">
            <a:spLocks noChangeArrowheads="1"/>
          </p:cNvSpPr>
          <p:nvPr/>
        </p:nvSpPr>
        <p:spPr bwMode="auto">
          <a:xfrm>
            <a:off x="5529580" y="4565650"/>
            <a:ext cx="70421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放大</a:t>
            </a:r>
          </a:p>
        </p:txBody>
      </p:sp>
      <p:sp>
        <p:nvSpPr>
          <p:cNvPr id="29" name="Text Box 88"/>
          <p:cNvSpPr txBox="1">
            <a:spLocks noChangeArrowheads="1"/>
          </p:cNvSpPr>
          <p:nvPr/>
        </p:nvSpPr>
        <p:spPr bwMode="auto">
          <a:xfrm>
            <a:off x="3970020" y="4565650"/>
            <a:ext cx="74739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99"/>
                </a:solidFill>
                <a:latin typeface="Times New Roman" panose="02020603050405020304" pitchFamily="18" charset="0"/>
              </a:rPr>
              <a:t>正立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597470" y="1001733"/>
            <a:ext cx="251335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/>
            <a:r>
              <a:rPr lang="zh-CN" sz="2800" b="0">
                <a:solidFill>
                  <a:schemeClr val="tx1"/>
                </a:solidFill>
                <a:ea typeface="宋体" panose="02010600030101010101" pitchFamily="2" charset="-122"/>
              </a:rPr>
              <a:t>6.实验结论</a:t>
            </a:r>
            <a:endParaRPr lang="zh-CN" altLang="en-US" sz="2800" b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122454" y="1292543"/>
            <a:ext cx="2920934" cy="464820"/>
            <a:chOff x="6472" y="2654"/>
            <a:chExt cx="1394" cy="976"/>
          </a:xfrm>
        </p:grpSpPr>
        <p:sp>
          <p:nvSpPr>
            <p:cNvPr id="3" name="圆角矩形 2"/>
            <p:cNvSpPr/>
            <p:nvPr/>
          </p:nvSpPr>
          <p:spPr>
            <a:xfrm>
              <a:off x="6472" y="2654"/>
              <a:ext cx="1371" cy="976"/>
            </a:xfrm>
            <a:prstGeom prst="roundRect">
              <a:avLst/>
            </a:prstGeom>
            <a:solidFill>
              <a:srgbClr val="22A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521" y="2654"/>
              <a:ext cx="1345" cy="9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  <a:sym typeface="+mn-ea"/>
                </a:rPr>
                <a:t> 凸透镜成像的规律</a:t>
              </a:r>
              <a:endParaRPr lang="zh-CN" altLang="en-US" sz="1500" b="1">
                <a:solidFill>
                  <a:schemeClr val="bg1"/>
                </a:solidFill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3" grpId="0" bldLvl="0" animBg="1"/>
      <p:bldP spid="14" grpId="0"/>
      <p:bldP spid="15" grpId="0" bldLvl="0" animBg="1"/>
      <p:bldP spid="16" grpId="0" bldLvl="0" animBg="1"/>
      <p:bldP spid="17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23863" y="1633061"/>
            <a:ext cx="4362926" cy="2353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100" b="0" dirty="0">
                <a:ea typeface="宋体" panose="02010600030101010101" pitchFamily="2" charset="-122"/>
              </a:rPr>
              <a:t>像的大小与物距是否有关？</a:t>
            </a:r>
          </a:p>
          <a:p>
            <a:pPr indent="0"/>
            <a:endParaRPr lang="zh-CN" sz="2100" b="0" dirty="0">
              <a:ea typeface="宋体" panose="02010600030101010101" pitchFamily="2" charset="-122"/>
            </a:endParaRPr>
          </a:p>
          <a:p>
            <a:pPr indent="0"/>
            <a:r>
              <a:rPr lang="zh-CN" sz="2100" b="0" dirty="0">
                <a:ea typeface="宋体" panose="02010600030101010101" pitchFamily="2" charset="-122"/>
              </a:rPr>
              <a:t>在什么情况下成缩小的像？</a:t>
            </a:r>
          </a:p>
          <a:p>
            <a:pPr indent="0"/>
            <a:endParaRPr lang="zh-CN" sz="2100" b="0" dirty="0">
              <a:ea typeface="宋体" panose="02010600030101010101" pitchFamily="2" charset="-122"/>
            </a:endParaRPr>
          </a:p>
          <a:p>
            <a:pPr indent="0"/>
            <a:r>
              <a:rPr lang="zh-CN" sz="2100" b="0" dirty="0">
                <a:ea typeface="宋体" panose="02010600030101010101" pitchFamily="2" charset="-122"/>
              </a:rPr>
              <a:t>在什么情况下成放大的像？</a:t>
            </a:r>
          </a:p>
          <a:p>
            <a:pPr indent="0"/>
            <a:endParaRPr lang="zh-CN" sz="2100" b="0" dirty="0">
              <a:ea typeface="宋体" panose="02010600030101010101" pitchFamily="2" charset="-122"/>
            </a:endParaRPr>
          </a:p>
          <a:p>
            <a:pPr indent="0"/>
            <a:r>
              <a:rPr lang="zh-CN" sz="2100" b="0" dirty="0">
                <a:ea typeface="宋体" panose="02010600030101010101" pitchFamily="2" charset="-122"/>
              </a:rPr>
              <a:t>在什么情况下成等大的像？</a:t>
            </a:r>
            <a:endParaRPr lang="zh-CN" altLang="en-US" sz="2100" b="0" dirty="0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2925" y="1011079"/>
            <a:ext cx="18592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en-US" altLang="zh-CN" sz="2400" b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7.</a:t>
            </a:r>
            <a:r>
              <a:rPr lang="zh-CN" sz="2400" b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实验分析</a:t>
            </a:r>
            <a:endParaRPr lang="zh-CN" altLang="en-US" sz="2400" b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2925" y="3955750"/>
            <a:ext cx="8248650" cy="968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>
              <a:lnSpc>
                <a:spcPct val="125000"/>
              </a:lnSpc>
            </a:pP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＞2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时，成缩小的像；当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＜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＜2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时，成放大的像；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25000"/>
              </a:lnSpc>
            </a:pP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时，成等大的像。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360" y="1734820"/>
            <a:ext cx="4977765" cy="2150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4754" y="1556543"/>
            <a:ext cx="3655695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像的正倒与物距是否有关？</a:t>
            </a:r>
          </a:p>
          <a:p>
            <a:pPr>
              <a:buClrTx/>
              <a:buSzTx/>
              <a:buFontTx/>
            </a:pPr>
            <a:endParaRPr lang="zh-CN" sz="2400" dirty="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在什么情况下成正立的像？</a:t>
            </a:r>
          </a:p>
          <a:p>
            <a:pPr>
              <a:buClrTx/>
              <a:buSzTx/>
              <a:buFontTx/>
            </a:pPr>
            <a:endParaRPr lang="zh-CN" sz="2400" dirty="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在什么情况下成倒立的像？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99168" y="3840027"/>
            <a:ext cx="7380446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 </a:t>
            </a:r>
            <a:r>
              <a:rPr lang="zh-CN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时，成倒立的像；当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时，成正立的像。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437315"/>
            <a:ext cx="4977765" cy="2150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6887" y="1577670"/>
            <a:ext cx="3972401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像的虚实与物距是否有关？</a:t>
            </a:r>
          </a:p>
          <a:p>
            <a:pPr>
              <a:buClrTx/>
              <a:buSzTx/>
              <a:buFontTx/>
            </a:pPr>
            <a:endParaRPr lang="zh-CN" sz="2400" dirty="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在什么情况下成虚像？</a:t>
            </a:r>
          </a:p>
          <a:p>
            <a:pPr>
              <a:buClrTx/>
              <a:buSzTx/>
              <a:buFontTx/>
            </a:pPr>
            <a:endParaRPr lang="zh-CN" sz="2400" dirty="0">
              <a:ea typeface="宋体" panose="02010600030101010101" pitchFamily="2" charset="-122"/>
              <a:sym typeface="+mn-ea"/>
            </a:endParaRPr>
          </a:p>
          <a:p>
            <a:pPr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在什么情况下成实像？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71600" y="3867894"/>
            <a:ext cx="649268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8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 时，成实像；当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zh-CN" sz="28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 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8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 时成虚像。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437315"/>
            <a:ext cx="4977765" cy="2150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41837" y="1081209"/>
            <a:ext cx="3630270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根据表终的数据，凸透镜成放大的实像时，物距跟像距相比，哪个比较大？</a:t>
            </a:r>
          </a:p>
          <a:p>
            <a:pPr>
              <a:lnSpc>
                <a:spcPct val="125000"/>
              </a:lnSpc>
              <a:buClrTx/>
              <a:buSzTx/>
              <a:buFontTx/>
            </a:pPr>
            <a:endParaRPr lang="zh-CN" sz="2400" dirty="0">
              <a:ea typeface="宋体" panose="02010600030101010101" pitchFamily="2" charset="-122"/>
              <a:sym typeface="+mn-ea"/>
            </a:endParaRPr>
          </a:p>
          <a:p>
            <a:pPr>
              <a:lnSpc>
                <a:spcPct val="125000"/>
              </a:lnSpc>
              <a:buClrTx/>
              <a:buSzTx/>
              <a:buFontTx/>
            </a:pPr>
            <a:r>
              <a:rPr lang="zh-CN" sz="2400" dirty="0">
                <a:ea typeface="宋体" panose="02010600030101010101" pitchFamily="2" charset="-122"/>
                <a:sym typeface="+mn-ea"/>
              </a:rPr>
              <a:t>成缩小的实像时，物距跟像距相比，哪个比较大？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27584" y="4083918"/>
            <a:ext cx="799288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当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sz="28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时，成缩小的像；当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sz="28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时，成放大的像。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437315"/>
            <a:ext cx="4977765" cy="2150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3"/>
          <p:cNvSpPr txBox="1"/>
          <p:nvPr/>
        </p:nvSpPr>
        <p:spPr>
          <a:xfrm>
            <a:off x="1691680" y="1851670"/>
            <a:ext cx="6019993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一倍焦距分虚实；二倍焦距分大小。</a:t>
            </a:r>
          </a:p>
          <a:p>
            <a:pPr algn="ctr">
              <a:lnSpc>
                <a:spcPct val="15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实像总是异侧倒；物近像远像变大。</a:t>
            </a:r>
          </a:p>
          <a:p>
            <a:pPr algn="ctr">
              <a:lnSpc>
                <a:spcPct val="15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虚像总是同侧正；物近像近像变小。</a:t>
            </a:r>
          </a:p>
          <a:p>
            <a:pPr algn="ctr">
              <a:lnSpc>
                <a:spcPct val="150000"/>
              </a:lnSpc>
            </a:pP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像的大小像距定；像儿跟着物体跑。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971600" y="1275606"/>
            <a:ext cx="20162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</a:rPr>
              <a:t>记忆口诀</a:t>
            </a:r>
            <a:r>
              <a:rPr lang="en-US" altLang="zh-CN" sz="2800" b="0" dirty="0">
                <a:solidFill>
                  <a:schemeClr val="tx1"/>
                </a:solidFill>
                <a:latin typeface="+mn-ea"/>
                <a:ea typeface="+mn-ea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/>
          </p:cNvSpPr>
          <p:nvPr/>
        </p:nvSpPr>
        <p:spPr>
          <a:xfrm>
            <a:off x="220587" y="980123"/>
            <a:ext cx="8659435" cy="3266440"/>
          </a:xfrm>
          <a:prstGeom prst="rect">
            <a:avLst/>
          </a:prstGeom>
          <a:noFill/>
          <a:ln>
            <a:noFill/>
          </a:ln>
        </p:spPr>
        <p:txBody>
          <a:bodyPr vert="horz" lIns="86004" tIns="43002" rIns="86004" bIns="43002" rtlCol="0">
            <a:noAutofit/>
          </a:bodyPr>
          <a:lstStyle>
            <a:lvl1pPr marL="457200" indent="-4572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4265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990600" indent="-3810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–"/>
              <a:defRPr sz="3735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5240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21336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–"/>
              <a:defRPr sz="2665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7432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»"/>
              <a:defRPr sz="2665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  <a:lvl6pPr marL="33528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4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0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600" indent="-304800" algn="l" defTabSz="1219200" rtl="0" eaLnBrk="1" latinLnBrk="0" hangingPunct="1">
              <a:spcBef>
                <a:spcPts val="130"/>
              </a:spcBef>
              <a:buFont typeface="Arial" panose="020B0604020202020204" pitchFamily="34" charset="0"/>
              <a:buChar char="•"/>
              <a:defRPr sz="2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400" kern="1200" dirty="0">
                <a:latin typeface="宋体" panose="02010600030101010101" pitchFamily="2" charset="-122"/>
              </a:rPr>
              <a:t>  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例</a:t>
            </a:r>
            <a:r>
              <a:rPr lang="en-US" altLang="zh-CN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en-US" altLang="zh-CN" sz="2400" kern="1200" dirty="0">
                <a:latin typeface="宋体" panose="02010600030101010101" pitchFamily="2" charset="-122"/>
              </a:rPr>
              <a:t>  </a:t>
            </a:r>
            <a:r>
              <a:rPr lang="zh-CN" altLang="en-US" sz="2400" kern="1200" dirty="0">
                <a:latin typeface="宋体" panose="02010600030101010101" pitchFamily="2" charset="-122"/>
                <a:ea typeface="宋体" panose="02010600030101010101" pitchFamily="2" charset="-122"/>
              </a:rPr>
              <a:t>小明在探究凸透镜成像规律时，蜡烛与光屏分别置于凸透镜两侧，保持凸透镜的位置不变，先后把蜡烛放在如图所示的</a:t>
            </a:r>
            <a:r>
              <a:rPr lang="en-US" altLang="zh-CN" sz="24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i="1" kern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i="1" kern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i="1" kern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zh-CN" altLang="en-US" sz="2400" kern="1200" dirty="0">
                <a:latin typeface="宋体" panose="02010600030101010101" pitchFamily="2" charset="-122"/>
                <a:ea typeface="宋体" panose="02010600030101010101" pitchFamily="2" charset="-122"/>
              </a:rPr>
              <a:t>四点，分别调整光屏的位置。当蜡烛位于</a:t>
            </a:r>
            <a:r>
              <a:rPr lang="en-US" altLang="zh-CN" sz="2400" kern="1200" dirty="0">
                <a:latin typeface="宋体" panose="02010600030101010101" pitchFamily="2" charset="-122"/>
              </a:rPr>
              <a:t>______</a:t>
            </a:r>
            <a:r>
              <a:rPr lang="zh-CN" altLang="en-US" sz="2400" kern="1200" dirty="0">
                <a:latin typeface="宋体" panose="02010600030101010101" pitchFamily="2" charset="-122"/>
                <a:ea typeface="宋体" panose="02010600030101010101" pitchFamily="2" charset="-122"/>
              </a:rPr>
              <a:t>点时，光屏上出现放大的像；当蜡烛位于</a:t>
            </a:r>
            <a:r>
              <a:rPr lang="en-US" altLang="zh-CN" sz="2400" u="sng" kern="1200" dirty="0">
                <a:latin typeface="宋体" panose="02010600030101010101" pitchFamily="2" charset="-122"/>
              </a:rPr>
              <a:t>      </a:t>
            </a:r>
            <a:r>
              <a:rPr lang="zh-CN" altLang="en-US" sz="2400" kern="1200" dirty="0">
                <a:latin typeface="宋体" panose="02010600030101010101" pitchFamily="2" charset="-122"/>
                <a:ea typeface="宋体" panose="02010600030101010101" pitchFamily="2" charset="-122"/>
              </a:rPr>
              <a:t>点时，无论怎样移动光屏，在光屏上都找不到像。</a:t>
            </a:r>
          </a:p>
        </p:txBody>
      </p:sp>
      <p:grpSp>
        <p:nvGrpSpPr>
          <p:cNvPr id="36867" name="Group 4"/>
          <p:cNvGrpSpPr/>
          <p:nvPr/>
        </p:nvGrpSpPr>
        <p:grpSpPr>
          <a:xfrm>
            <a:off x="1259840" y="3147695"/>
            <a:ext cx="6240145" cy="1682750"/>
            <a:chOff x="340" y="2777"/>
            <a:chExt cx="4944" cy="1410"/>
          </a:xfrm>
        </p:grpSpPr>
        <p:sp>
          <p:nvSpPr>
            <p:cNvPr id="15367" name="Oval 5"/>
            <p:cNvSpPr/>
            <p:nvPr/>
          </p:nvSpPr>
          <p:spPr>
            <a:xfrm>
              <a:off x="3696" y="2777"/>
              <a:ext cx="273" cy="1134"/>
            </a:xfrm>
            <a:prstGeom prst="ellipse">
              <a:avLst/>
            </a:prstGeom>
            <a:gradFill rotWithShape="1">
              <a:gsLst>
                <a:gs pos="0">
                  <a:srgbClr val="CCECFF"/>
                </a:gs>
                <a:gs pos="100000">
                  <a:srgbClr val="5E6D76"/>
                </a:gs>
              </a:gsLst>
              <a:lin ang="0" scaled="1"/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695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872" name="Line 6"/>
            <p:cNvSpPr/>
            <p:nvPr/>
          </p:nvSpPr>
          <p:spPr>
            <a:xfrm>
              <a:off x="340" y="3339"/>
              <a:ext cx="494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15369" name="Text Box 7"/>
            <p:cNvSpPr txBox="1"/>
            <p:nvPr/>
          </p:nvSpPr>
          <p:spPr>
            <a:xfrm>
              <a:off x="614" y="2917"/>
              <a:ext cx="447" cy="38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None/>
              </a:pPr>
              <a:r>
                <a:rPr lang="en-US" altLang="zh-CN" sz="2400" i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</a:p>
          </p:txBody>
        </p:sp>
        <p:grpSp>
          <p:nvGrpSpPr>
            <p:cNvPr id="36874" name="Group 8"/>
            <p:cNvGrpSpPr/>
            <p:nvPr/>
          </p:nvGrpSpPr>
          <p:grpSpPr>
            <a:xfrm>
              <a:off x="685" y="2898"/>
              <a:ext cx="3185" cy="1289"/>
              <a:chOff x="657" y="2898"/>
              <a:chExt cx="3185" cy="1289"/>
            </a:xfrm>
          </p:grpSpPr>
          <p:sp>
            <p:nvSpPr>
              <p:cNvPr id="15371" name="Oval 9"/>
              <p:cNvSpPr/>
              <p:nvPr/>
            </p:nvSpPr>
            <p:spPr>
              <a:xfrm flipV="1">
                <a:off x="1509" y="3288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2" name="Oval 10"/>
              <p:cNvSpPr/>
              <p:nvPr/>
            </p:nvSpPr>
            <p:spPr>
              <a:xfrm flipV="1">
                <a:off x="1929" y="3279"/>
                <a:ext cx="91" cy="90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3" name="Oval 11"/>
              <p:cNvSpPr/>
              <p:nvPr/>
            </p:nvSpPr>
            <p:spPr>
              <a:xfrm flipV="1">
                <a:off x="657" y="32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4" name="Oval 12"/>
              <p:cNvSpPr/>
              <p:nvPr/>
            </p:nvSpPr>
            <p:spPr>
              <a:xfrm flipV="1">
                <a:off x="2960" y="3304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5" name="Oval 13"/>
              <p:cNvSpPr/>
              <p:nvPr/>
            </p:nvSpPr>
            <p:spPr>
              <a:xfrm flipV="1">
                <a:off x="2472" y="3317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6" name="Oval 14"/>
              <p:cNvSpPr/>
              <p:nvPr/>
            </p:nvSpPr>
            <p:spPr>
              <a:xfrm flipV="1">
                <a:off x="1182" y="3315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7" name="Oval 15"/>
              <p:cNvSpPr/>
              <p:nvPr/>
            </p:nvSpPr>
            <p:spPr>
              <a:xfrm flipV="1">
                <a:off x="3779" y="3305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69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378" name="Text Box 16"/>
              <p:cNvSpPr txBox="1"/>
              <p:nvPr/>
            </p:nvSpPr>
            <p:spPr>
              <a:xfrm>
                <a:off x="1407" y="2926"/>
                <a:ext cx="366" cy="3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2400" i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</a:p>
            </p:txBody>
          </p:sp>
          <p:sp>
            <p:nvSpPr>
              <p:cNvPr id="15379" name="Text Box 17"/>
              <p:cNvSpPr txBox="1"/>
              <p:nvPr/>
            </p:nvSpPr>
            <p:spPr>
              <a:xfrm>
                <a:off x="1877" y="2898"/>
                <a:ext cx="302" cy="3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2400" i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c</a:t>
                </a:r>
              </a:p>
            </p:txBody>
          </p:sp>
          <p:sp>
            <p:nvSpPr>
              <p:cNvPr id="15380" name="Text Box 18"/>
              <p:cNvSpPr txBox="1"/>
              <p:nvPr/>
            </p:nvSpPr>
            <p:spPr>
              <a:xfrm>
                <a:off x="2919" y="2934"/>
                <a:ext cx="329" cy="3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2400" i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d</a:t>
                </a:r>
              </a:p>
            </p:txBody>
          </p:sp>
          <p:sp>
            <p:nvSpPr>
              <p:cNvPr id="15381" name="Text Box 19"/>
              <p:cNvSpPr txBox="1"/>
              <p:nvPr/>
            </p:nvSpPr>
            <p:spPr>
              <a:xfrm>
                <a:off x="2456" y="2967"/>
                <a:ext cx="402" cy="3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2400" i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36886" name="Line 20"/>
              <p:cNvSpPr/>
              <p:nvPr/>
            </p:nvSpPr>
            <p:spPr>
              <a:xfrm>
                <a:off x="1207" y="3383"/>
                <a:ext cx="0" cy="79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6887" name="Line 21"/>
              <p:cNvSpPr/>
              <p:nvPr/>
            </p:nvSpPr>
            <p:spPr>
              <a:xfrm>
                <a:off x="3813" y="3337"/>
                <a:ext cx="0" cy="85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6888" name="Line 22"/>
              <p:cNvSpPr/>
              <p:nvPr/>
            </p:nvSpPr>
            <p:spPr>
              <a:xfrm>
                <a:off x="1216" y="4023"/>
                <a:ext cx="257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lg"/>
                <a:tailEnd type="triangle" w="med" len="lg"/>
              </a:ln>
            </p:spPr>
          </p:sp>
          <p:sp>
            <p:nvSpPr>
              <p:cNvPr id="15385" name="Text Box 23"/>
              <p:cNvSpPr txBox="1"/>
              <p:nvPr/>
            </p:nvSpPr>
            <p:spPr>
              <a:xfrm>
                <a:off x="2253" y="3464"/>
                <a:ext cx="550" cy="55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zh-CN" sz="3700" i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2f</a:t>
                </a:r>
                <a:endParaRPr lang="en-US" altLang="zh-CN" sz="3700" i="1" dirty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315416" name="Text Box 24"/>
          <p:cNvSpPr txBox="1"/>
          <p:nvPr/>
        </p:nvSpPr>
        <p:spPr>
          <a:xfrm>
            <a:off x="795585" y="2324437"/>
            <a:ext cx="103759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或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</a:p>
        </p:txBody>
      </p:sp>
      <p:sp>
        <p:nvSpPr>
          <p:cNvPr id="315417" name="Text Box 25"/>
          <p:cNvSpPr txBox="1"/>
          <p:nvPr/>
        </p:nvSpPr>
        <p:spPr>
          <a:xfrm>
            <a:off x="7499985" y="2335579"/>
            <a:ext cx="595312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416" grpId="0"/>
      <p:bldP spid="3154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539552" y="1203598"/>
            <a:ext cx="8292157" cy="33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理解凸透镜成像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的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规律，知道凸透镜成放大像、缩小像、实像和虚像的条件。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通过对凸透镜成像现象的观察分析，总结出凸透镜成像的规律，并用列表的方法归纳出凸透镜成放大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像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或缩小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像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、正立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像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或倒立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像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、实像或虚像的条件。培养学生从物理现象中归纳科学规律的方法。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文本框 26626"/>
          <p:cNvSpPr txBox="1"/>
          <p:nvPr/>
        </p:nvSpPr>
        <p:spPr>
          <a:xfrm>
            <a:off x="971600" y="1167130"/>
            <a:ext cx="798068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例</a:t>
            </a:r>
            <a:r>
              <a:rPr lang="en-US" altLang="zh-CN" sz="2400" dirty="0">
                <a:latin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    将物体放在凸透镜前</a:t>
            </a:r>
            <a:r>
              <a:rPr lang="en-US" altLang="zh-CN" sz="2400" dirty="0">
                <a:latin typeface="Times New Roman" panose="02020603050405020304" pitchFamily="18" charset="0"/>
                <a:cs typeface="Times New Roman" pitchFamily="18" charset="0"/>
              </a:rPr>
              <a:t>16 </a:t>
            </a:r>
            <a:r>
              <a:rPr lang="en-US" altLang="zh-CN" sz="2400" dirty="0">
                <a:latin typeface="Times New Roman" panose="02020603050405020304" pitchFamily="18" charset="0"/>
                <a:cs typeface="Times New Roman" pitchFamily="18" charset="0"/>
                <a:sym typeface="+mn-ea"/>
              </a:rPr>
              <a:t>cm</a:t>
            </a: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处，在光屏上得到倒立、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缩小的像，则凸透镜的焦距可能是（      ）  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Ａ</a:t>
            </a:r>
            <a:r>
              <a:rPr lang="en-US" altLang="zh-CN" sz="2400" dirty="0">
                <a:latin typeface="Times New Roman" panose="02020603050405020304" pitchFamily="18" charset="0"/>
                <a:cs typeface="Times New Roman" pitchFamily="18" charset="0"/>
              </a:rPr>
              <a:t>.10cm                   </a:t>
            </a: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Ｂ</a:t>
            </a:r>
            <a:r>
              <a:rPr lang="en-US" altLang="zh-CN" sz="2400" dirty="0">
                <a:latin typeface="Times New Roman" panose="02020603050405020304" pitchFamily="18" charset="0"/>
                <a:cs typeface="Times New Roman" pitchFamily="18" charset="0"/>
              </a:rPr>
              <a:t>.7cm                                       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Ｃ</a:t>
            </a:r>
            <a:r>
              <a:rPr lang="en-US" altLang="zh-CN" sz="2400" dirty="0">
                <a:latin typeface="Times New Roman" panose="02020603050405020304" pitchFamily="18" charset="0"/>
                <a:cs typeface="Times New Roman" pitchFamily="18" charset="0"/>
              </a:rPr>
              <a:t>.8cm                     </a:t>
            </a:r>
            <a:r>
              <a:rPr lang="zh-CN" altLang="en-US" sz="2400" dirty="0">
                <a:latin typeface="Times New Roman" panose="02020603050405020304" pitchFamily="18" charset="0"/>
                <a:cs typeface="Times New Roman" pitchFamily="18" charset="0"/>
              </a:rPr>
              <a:t>Ｄ</a:t>
            </a:r>
            <a:r>
              <a:rPr lang="en-US" altLang="zh-CN" sz="2400" dirty="0">
                <a:latin typeface="Times New Roman" panose="02020603050405020304" pitchFamily="18" charset="0"/>
                <a:cs typeface="Times New Roman" pitchFamily="18" charset="0"/>
              </a:rPr>
              <a:t>.16cm</a:t>
            </a:r>
          </a:p>
        </p:txBody>
      </p:sp>
      <p:sp>
        <p:nvSpPr>
          <p:cNvPr id="319510" name="Text Box 22"/>
          <p:cNvSpPr txBox="1"/>
          <p:nvPr/>
        </p:nvSpPr>
        <p:spPr>
          <a:xfrm>
            <a:off x="5895440" y="1944150"/>
            <a:ext cx="62992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None/>
            </a:pPr>
            <a:r>
              <a:rPr lang="en-US" altLang="zh-CN" sz="3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3195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26822"/>
              </p:ext>
            </p:extLst>
          </p:nvPr>
        </p:nvGraphicFramePr>
        <p:xfrm>
          <a:off x="1057302" y="1713230"/>
          <a:ext cx="7129780" cy="3051810"/>
        </p:xfrm>
        <a:graphic>
          <a:graphicData uri="http://schemas.openxmlformats.org/drawingml/2006/table">
            <a:tbl>
              <a:tblPr/>
              <a:tblGrid>
                <a:gridCol w="1468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0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8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8310">
                <a:tc rowSpan="2"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物体到凸透镜的距离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成像的性质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28575">
                      <a:solidFill>
                        <a:schemeClr val="tx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28575">
                      <a:solidFill>
                        <a:schemeClr val="tx1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69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28575">
                      <a:solidFill>
                        <a:schemeClr val="tx1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像距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正立或倒立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放大或缩小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实像或虚像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＞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u=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 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&gt;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&gt;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010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＝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>
                      <a:solidFill>
                        <a:schemeClr val="tx1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785">
                <a:tc>
                  <a:txBody>
                    <a:bodyPr/>
                    <a:lstStyle/>
                    <a:p>
                      <a:pPr marL="0" marR="0" lvl="0" indent="0" algn="ctr" defTabSz="914400" rtl="0" fontAlgn="base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＜</a:t>
                      </a:r>
                      <a:r>
                        <a:rPr kumimoji="0" lang="en-US" altLang="zh-CN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</a:t>
                      </a:r>
                    </a:p>
                  </a:txBody>
                  <a:tcPr anchor="ctr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2600987" y="2640666"/>
            <a:ext cx="98298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f&gt;v&gt;f</a:t>
            </a:r>
          </a:p>
        </p:txBody>
      </p:sp>
      <p:sp>
        <p:nvSpPr>
          <p:cNvPr id="11" name="Text Box 70"/>
          <p:cNvSpPr txBox="1">
            <a:spLocks noChangeArrowheads="1"/>
          </p:cNvSpPr>
          <p:nvPr/>
        </p:nvSpPr>
        <p:spPr bwMode="auto">
          <a:xfrm>
            <a:off x="2717827" y="3039446"/>
            <a:ext cx="74866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v=</a:t>
            </a:r>
            <a:r>
              <a:rPr lang="en-US" altLang="zh-CN" sz="20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2" name="Text Box 71"/>
          <p:cNvSpPr txBox="1">
            <a:spLocks noChangeArrowheads="1"/>
          </p:cNvSpPr>
          <p:nvPr/>
        </p:nvSpPr>
        <p:spPr bwMode="auto">
          <a:xfrm>
            <a:off x="2700682" y="3462991"/>
            <a:ext cx="78232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v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zh-CN" sz="20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000" b="1" i="1">
                <a:solidFill>
                  <a:srgbClr val="99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3" name="Text Box 72"/>
          <p:cNvSpPr txBox="1">
            <a:spLocks noChangeArrowheads="1"/>
          </p:cNvSpPr>
          <p:nvPr/>
        </p:nvSpPr>
        <p:spPr bwMode="auto">
          <a:xfrm>
            <a:off x="4677437" y="3902411"/>
            <a:ext cx="97028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00"/>
                </a:solidFill>
                <a:latin typeface="Times New Roman" panose="02020603050405020304" pitchFamily="18" charset="0"/>
              </a:rPr>
              <a:t>不成像</a:t>
            </a:r>
          </a:p>
        </p:txBody>
      </p:sp>
      <p:sp>
        <p:nvSpPr>
          <p:cNvPr id="14" name="Text Box 73"/>
          <p:cNvSpPr txBox="1">
            <a:spLocks noChangeArrowheads="1"/>
          </p:cNvSpPr>
          <p:nvPr/>
        </p:nvSpPr>
        <p:spPr bwMode="auto">
          <a:xfrm>
            <a:off x="2505102" y="4365961"/>
            <a:ext cx="122301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990000"/>
                </a:solidFill>
                <a:latin typeface="Times New Roman" panose="02020603050405020304" pitchFamily="18" charset="0"/>
              </a:rPr>
              <a:t>物像同侧</a:t>
            </a:r>
          </a:p>
        </p:txBody>
      </p:sp>
      <p:sp>
        <p:nvSpPr>
          <p:cNvPr id="15" name="Text Box 74"/>
          <p:cNvSpPr txBox="1">
            <a:spLocks noChangeArrowheads="1"/>
          </p:cNvSpPr>
          <p:nvPr/>
        </p:nvSpPr>
        <p:spPr bwMode="auto">
          <a:xfrm>
            <a:off x="4137687" y="2640666"/>
            <a:ext cx="78994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99"/>
                </a:solidFill>
                <a:latin typeface="Times New Roman" panose="02020603050405020304" pitchFamily="18" charset="0"/>
              </a:rPr>
              <a:t>倒立</a:t>
            </a:r>
          </a:p>
        </p:txBody>
      </p:sp>
      <p:sp>
        <p:nvSpPr>
          <p:cNvPr id="16" name="Text Box 75"/>
          <p:cNvSpPr txBox="1">
            <a:spLocks noChangeArrowheads="1"/>
          </p:cNvSpPr>
          <p:nvPr/>
        </p:nvSpPr>
        <p:spPr bwMode="auto">
          <a:xfrm>
            <a:off x="5559452" y="2640666"/>
            <a:ext cx="71755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缩小</a:t>
            </a:r>
          </a:p>
        </p:txBody>
      </p:sp>
      <p:sp>
        <p:nvSpPr>
          <p:cNvPr id="17" name="Text Box 76"/>
          <p:cNvSpPr txBox="1">
            <a:spLocks noChangeArrowheads="1"/>
          </p:cNvSpPr>
          <p:nvPr/>
        </p:nvSpPr>
        <p:spPr bwMode="auto">
          <a:xfrm>
            <a:off x="7018047" y="2640666"/>
            <a:ext cx="72453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实像</a:t>
            </a:r>
          </a:p>
        </p:txBody>
      </p:sp>
      <p:sp>
        <p:nvSpPr>
          <p:cNvPr id="21" name="Text Box 80"/>
          <p:cNvSpPr txBox="1">
            <a:spLocks noChangeArrowheads="1"/>
          </p:cNvSpPr>
          <p:nvPr/>
        </p:nvSpPr>
        <p:spPr bwMode="auto">
          <a:xfrm>
            <a:off x="4155762" y="3039446"/>
            <a:ext cx="76835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倒立</a:t>
            </a:r>
          </a:p>
        </p:txBody>
      </p:sp>
      <p:sp>
        <p:nvSpPr>
          <p:cNvPr id="22" name="Text Box 81"/>
          <p:cNvSpPr txBox="1">
            <a:spLocks noChangeArrowheads="1"/>
          </p:cNvSpPr>
          <p:nvPr/>
        </p:nvSpPr>
        <p:spPr bwMode="auto">
          <a:xfrm>
            <a:off x="4162747" y="3462991"/>
            <a:ext cx="76136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99"/>
                </a:solidFill>
                <a:latin typeface="Times New Roman" panose="02020603050405020304" pitchFamily="18" charset="0"/>
              </a:rPr>
              <a:t>倒立</a:t>
            </a:r>
          </a:p>
        </p:txBody>
      </p:sp>
      <p:sp>
        <p:nvSpPr>
          <p:cNvPr id="23" name="Text Box 82"/>
          <p:cNvSpPr txBox="1">
            <a:spLocks noChangeArrowheads="1"/>
          </p:cNvSpPr>
          <p:nvPr/>
        </p:nvSpPr>
        <p:spPr bwMode="auto">
          <a:xfrm>
            <a:off x="5569612" y="3039446"/>
            <a:ext cx="72453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等大</a:t>
            </a:r>
          </a:p>
        </p:txBody>
      </p:sp>
      <p:sp>
        <p:nvSpPr>
          <p:cNvPr id="24" name="Text Box 83"/>
          <p:cNvSpPr txBox="1">
            <a:spLocks noChangeArrowheads="1"/>
          </p:cNvSpPr>
          <p:nvPr/>
        </p:nvSpPr>
        <p:spPr bwMode="auto">
          <a:xfrm>
            <a:off x="5559452" y="3438226"/>
            <a:ext cx="72453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放大</a:t>
            </a:r>
          </a:p>
        </p:txBody>
      </p:sp>
      <p:sp>
        <p:nvSpPr>
          <p:cNvPr id="25" name="Text Box 84"/>
          <p:cNvSpPr txBox="1">
            <a:spLocks noChangeArrowheads="1"/>
          </p:cNvSpPr>
          <p:nvPr/>
        </p:nvSpPr>
        <p:spPr bwMode="auto">
          <a:xfrm>
            <a:off x="7046622" y="3039446"/>
            <a:ext cx="695960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实像</a:t>
            </a:r>
          </a:p>
        </p:txBody>
      </p:sp>
      <p:sp>
        <p:nvSpPr>
          <p:cNvPr id="26" name="Text Box 85"/>
          <p:cNvSpPr txBox="1">
            <a:spLocks noChangeArrowheads="1"/>
          </p:cNvSpPr>
          <p:nvPr/>
        </p:nvSpPr>
        <p:spPr bwMode="auto">
          <a:xfrm>
            <a:off x="7032017" y="3462991"/>
            <a:ext cx="71056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实像</a:t>
            </a:r>
          </a:p>
        </p:txBody>
      </p:sp>
      <p:sp>
        <p:nvSpPr>
          <p:cNvPr id="27" name="Text Box 86"/>
          <p:cNvSpPr txBox="1">
            <a:spLocks noChangeArrowheads="1"/>
          </p:cNvSpPr>
          <p:nvPr/>
        </p:nvSpPr>
        <p:spPr bwMode="auto">
          <a:xfrm>
            <a:off x="7087262" y="4365961"/>
            <a:ext cx="76009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660066"/>
                </a:solidFill>
                <a:latin typeface="Times New Roman" panose="02020603050405020304" pitchFamily="18" charset="0"/>
              </a:rPr>
              <a:t>虚像</a:t>
            </a:r>
          </a:p>
        </p:txBody>
      </p:sp>
      <p:sp>
        <p:nvSpPr>
          <p:cNvPr id="28" name="Text Box 87"/>
          <p:cNvSpPr txBox="1">
            <a:spLocks noChangeArrowheads="1"/>
          </p:cNvSpPr>
          <p:nvPr/>
        </p:nvSpPr>
        <p:spPr bwMode="auto">
          <a:xfrm>
            <a:off x="5579772" y="4365961"/>
            <a:ext cx="70421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6600"/>
                </a:solidFill>
                <a:latin typeface="Times New Roman" panose="02020603050405020304" pitchFamily="18" charset="0"/>
              </a:rPr>
              <a:t>放大</a:t>
            </a:r>
          </a:p>
        </p:txBody>
      </p:sp>
      <p:sp>
        <p:nvSpPr>
          <p:cNvPr id="29" name="Text Box 88"/>
          <p:cNvSpPr txBox="1">
            <a:spLocks noChangeArrowheads="1"/>
          </p:cNvSpPr>
          <p:nvPr/>
        </p:nvSpPr>
        <p:spPr bwMode="auto">
          <a:xfrm>
            <a:off x="4020212" y="4365961"/>
            <a:ext cx="747395" cy="39878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CC0099"/>
                </a:solidFill>
                <a:latin typeface="Times New Roman" panose="02020603050405020304" pitchFamily="18" charset="0"/>
              </a:rPr>
              <a:t>正立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160581" y="1006494"/>
            <a:ext cx="2920934" cy="464820"/>
            <a:chOff x="6472" y="2654"/>
            <a:chExt cx="1394" cy="976"/>
          </a:xfrm>
        </p:grpSpPr>
        <p:sp>
          <p:nvSpPr>
            <p:cNvPr id="3" name="圆角矩形 2"/>
            <p:cNvSpPr/>
            <p:nvPr/>
          </p:nvSpPr>
          <p:spPr>
            <a:xfrm>
              <a:off x="6472" y="2654"/>
              <a:ext cx="1371" cy="976"/>
            </a:xfrm>
            <a:prstGeom prst="roundRect">
              <a:avLst/>
            </a:prstGeom>
            <a:solidFill>
              <a:srgbClr val="22A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521" y="2654"/>
              <a:ext cx="1345" cy="9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  <a:sym typeface="+mn-ea"/>
                </a:rPr>
                <a:t> 凸透镜成像的规律</a:t>
              </a:r>
              <a:endParaRPr lang="zh-CN" altLang="en-US" sz="1500" b="1">
                <a:solidFill>
                  <a:schemeClr val="bg1"/>
                </a:solidFill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78783" y="1901471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47664" y="1936669"/>
            <a:ext cx="61206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61381" y="1347614"/>
            <a:ext cx="82590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研究凸透镜成像的实验，以及对其成像规律的分析，有意识地渗透辩证唯物主义观点。通过探究活动，激发学生的学习兴趣，培养学生对科学的求知欲，乐于探索自然现象和日常生活中的物理学道理，勇于探究日常生活中的物理学规律。</a:t>
            </a:r>
          </a:p>
        </p:txBody>
      </p:sp>
    </p:spTree>
    <p:extLst>
      <p:ext uri="{BB962C8B-B14F-4D97-AF65-F5344CB8AC3E}">
        <p14:creationId xmlns:p14="http://schemas.microsoft.com/office/powerpoint/2010/main" val="76579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971599" y="1419622"/>
            <a:ext cx="5498539" cy="1476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凸透镜对光的作用。</a:t>
            </a:r>
            <a:endParaRPr lang="en-US" altLang="zh-CN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凸透镜的焦点和焦距。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03129" y="1203598"/>
            <a:ext cx="294920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3200" b="1" dirty="0">
                <a:solidFill>
                  <a:srgbClr val="0000FF"/>
                </a:solidFill>
              </a:rPr>
              <a:t>一、几个概念</a:t>
            </a:r>
            <a:endParaRPr lang="zh-CN" altLang="en-US" sz="3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44"/>
          <p:cNvSpPr txBox="1">
            <a:spLocks noChangeArrowheads="1"/>
          </p:cNvSpPr>
          <p:nvPr/>
        </p:nvSpPr>
        <p:spPr bwMode="auto">
          <a:xfrm>
            <a:off x="913754" y="1916198"/>
            <a:ext cx="7864450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30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物距：</a:t>
            </a:r>
            <a:r>
              <a:rPr lang="zh-CN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物体到凸透镜光心的距离，用</a:t>
            </a:r>
            <a:r>
              <a:rPr lang="en-US" altLang="zh-CN" sz="30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u</a:t>
            </a:r>
            <a:r>
              <a:rPr lang="zh-CN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表示。</a:t>
            </a:r>
          </a:p>
        </p:txBody>
      </p:sp>
      <p:sp>
        <p:nvSpPr>
          <p:cNvPr id="12" name="Text Box 45"/>
          <p:cNvSpPr txBox="1">
            <a:spLocks noChangeArrowheads="1"/>
          </p:cNvSpPr>
          <p:nvPr/>
        </p:nvSpPr>
        <p:spPr bwMode="auto">
          <a:xfrm>
            <a:off x="913754" y="2571750"/>
            <a:ext cx="8050734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30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像距：</a:t>
            </a:r>
            <a:r>
              <a:rPr lang="zh-CN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所成的像到凸透镜光心的距离，用</a:t>
            </a:r>
            <a:r>
              <a:rPr lang="en-US" altLang="zh-CN" sz="30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v</a:t>
            </a:r>
            <a:r>
              <a:rPr lang="zh-CN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表示。</a:t>
            </a:r>
          </a:p>
        </p:txBody>
      </p:sp>
      <p:sp>
        <p:nvSpPr>
          <p:cNvPr id="13" name="Text Box 46"/>
          <p:cNvSpPr txBox="1">
            <a:spLocks noChangeArrowheads="1"/>
          </p:cNvSpPr>
          <p:nvPr/>
        </p:nvSpPr>
        <p:spPr bwMode="auto">
          <a:xfrm>
            <a:off x="1003129" y="3291830"/>
            <a:ext cx="345757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 i="1">
                <a:solidFill>
                  <a:srgbClr val="FF0066"/>
                </a:solidFill>
                <a:latin typeface="Times New Roman" panose="02020603050405020304" pitchFamily="18" charset="0"/>
              </a:rPr>
              <a:t>f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表示两倍的焦距。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2"/>
          <p:cNvSpPr txBox="1">
            <a:spLocks noChangeArrowheads="1"/>
          </p:cNvSpPr>
          <p:nvPr/>
        </p:nvSpPr>
        <p:spPr bwMode="auto">
          <a:xfrm>
            <a:off x="740277" y="2698739"/>
            <a:ext cx="609600" cy="5191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6600"/>
                </a:solidFill>
                <a:latin typeface="Times New Roman" panose="02020603050405020304" pitchFamily="18" charset="0"/>
              </a:rPr>
              <a:t>物</a:t>
            </a:r>
            <a:endParaRPr lang="zh-CN" altLang="en-US" sz="2800" b="1" i="1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1308602" y="2786052"/>
            <a:ext cx="3175" cy="1836737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H="1">
            <a:off x="4764590" y="3917939"/>
            <a:ext cx="4762" cy="741363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827840" y="2874634"/>
            <a:ext cx="533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400" b="1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6228582" y="2821929"/>
            <a:ext cx="533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400" b="1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 flipV="1">
            <a:off x="956177" y="1981189"/>
            <a:ext cx="0" cy="771525"/>
          </a:xfrm>
          <a:prstGeom prst="line">
            <a:avLst/>
          </a:prstGeom>
          <a:noFill/>
          <a:ln w="76200">
            <a:solidFill>
              <a:schemeClr val="hlink"/>
            </a:solidFill>
            <a:miter lim="800000"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>
            <a:off x="7963402" y="2730489"/>
            <a:ext cx="1588" cy="639763"/>
          </a:xfrm>
          <a:prstGeom prst="line">
            <a:avLst/>
          </a:prstGeom>
          <a:noFill/>
          <a:ln w="76200">
            <a:solidFill>
              <a:schemeClr val="hlink"/>
            </a:solidFill>
            <a:miter lim="800000"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 flipV="1">
            <a:off x="953002" y="1216014"/>
            <a:ext cx="0" cy="741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7" name="Line 24"/>
          <p:cNvSpPr>
            <a:spLocks noChangeShapeType="1"/>
          </p:cNvSpPr>
          <p:nvPr/>
        </p:nvSpPr>
        <p:spPr bwMode="auto">
          <a:xfrm flipV="1">
            <a:off x="4751890" y="1206489"/>
            <a:ext cx="1587" cy="295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" name="Line 25"/>
          <p:cNvSpPr>
            <a:spLocks noChangeShapeType="1"/>
          </p:cNvSpPr>
          <p:nvPr/>
        </p:nvSpPr>
        <p:spPr bwMode="auto">
          <a:xfrm>
            <a:off x="956177" y="1401752"/>
            <a:ext cx="3795713" cy="4762"/>
          </a:xfrm>
          <a:prstGeom prst="line">
            <a:avLst/>
          </a:prstGeom>
          <a:noFill/>
          <a:ln w="38100">
            <a:solidFill>
              <a:srgbClr val="0066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2674805" y="1142037"/>
            <a:ext cx="358775" cy="519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u</a:t>
            </a:r>
          </a:p>
        </p:txBody>
      </p:sp>
      <p:sp>
        <p:nvSpPr>
          <p:cNvPr id="20" name="Line 27"/>
          <p:cNvSpPr>
            <a:spLocks noChangeShapeType="1"/>
          </p:cNvSpPr>
          <p:nvPr/>
        </p:nvSpPr>
        <p:spPr bwMode="auto">
          <a:xfrm>
            <a:off x="8207877" y="2806689"/>
            <a:ext cx="7938" cy="1838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 flipV="1">
            <a:off x="4777290" y="4494202"/>
            <a:ext cx="3435350" cy="23812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3" name="Group 31"/>
          <p:cNvGrpSpPr/>
          <p:nvPr/>
        </p:nvGrpSpPr>
        <p:grpSpPr bwMode="auto">
          <a:xfrm>
            <a:off x="884740" y="1477952"/>
            <a:ext cx="7993062" cy="2568575"/>
            <a:chOff x="379" y="717"/>
            <a:chExt cx="4536" cy="1618"/>
          </a:xfrm>
        </p:grpSpPr>
        <p:sp>
          <p:nvSpPr>
            <p:cNvPr id="23" name="Freeform 32"/>
            <p:cNvSpPr/>
            <p:nvPr/>
          </p:nvSpPr>
          <p:spPr bwMode="auto">
            <a:xfrm>
              <a:off x="2472" y="717"/>
              <a:ext cx="227" cy="1618"/>
            </a:xfrm>
            <a:custGeom>
              <a:avLst/>
              <a:gdLst/>
              <a:ahLst/>
              <a:cxnLst>
                <a:cxn ang="0">
                  <a:pos x="489" y="4400"/>
                </a:cxn>
                <a:cxn ang="0">
                  <a:pos x="535" y="4308"/>
                </a:cxn>
                <a:cxn ang="0">
                  <a:pos x="594" y="4185"/>
                </a:cxn>
                <a:cxn ang="0">
                  <a:pos x="648" y="4059"/>
                </a:cxn>
                <a:cxn ang="0">
                  <a:pos x="686" y="3964"/>
                </a:cxn>
                <a:cxn ang="0">
                  <a:pos x="722" y="3869"/>
                </a:cxn>
                <a:cxn ang="0">
                  <a:pos x="755" y="3773"/>
                </a:cxn>
                <a:cxn ang="0">
                  <a:pos x="788" y="3678"/>
                </a:cxn>
                <a:cxn ang="0">
                  <a:pos x="862" y="3420"/>
                </a:cxn>
                <a:cxn ang="0">
                  <a:pos x="891" y="3288"/>
                </a:cxn>
                <a:cxn ang="0">
                  <a:pos x="905" y="3222"/>
                </a:cxn>
                <a:cxn ang="0">
                  <a:pos x="940" y="3024"/>
                </a:cxn>
                <a:cxn ang="0">
                  <a:pos x="961" y="2856"/>
                </a:cxn>
                <a:cxn ang="0">
                  <a:pos x="972" y="2754"/>
                </a:cxn>
                <a:cxn ang="0">
                  <a:pos x="989" y="2482"/>
                </a:cxn>
                <a:cxn ang="0">
                  <a:pos x="991" y="2309"/>
                </a:cxn>
                <a:cxn ang="0">
                  <a:pos x="989" y="2204"/>
                </a:cxn>
                <a:cxn ang="0">
                  <a:pos x="972" y="1923"/>
                </a:cxn>
                <a:cxn ang="0">
                  <a:pos x="940" y="1638"/>
                </a:cxn>
                <a:cxn ang="0">
                  <a:pos x="891" y="1349"/>
                </a:cxn>
                <a:cxn ang="0">
                  <a:pos x="862" y="1204"/>
                </a:cxn>
                <a:cxn ang="0">
                  <a:pos x="788" y="909"/>
                </a:cxn>
                <a:cxn ang="0">
                  <a:pos x="733" y="721"/>
                </a:cxn>
                <a:cxn ang="0">
                  <a:pos x="700" y="610"/>
                </a:cxn>
                <a:cxn ang="0">
                  <a:pos x="594" y="306"/>
                </a:cxn>
                <a:cxn ang="0">
                  <a:pos x="535" y="153"/>
                </a:cxn>
                <a:cxn ang="0">
                  <a:pos x="504" y="76"/>
                </a:cxn>
                <a:cxn ang="0">
                  <a:pos x="415" y="148"/>
                </a:cxn>
                <a:cxn ang="0">
                  <a:pos x="310" y="442"/>
                </a:cxn>
                <a:cxn ang="0">
                  <a:pos x="222" y="735"/>
                </a:cxn>
                <a:cxn ang="0">
                  <a:pos x="148" y="1025"/>
                </a:cxn>
                <a:cxn ang="0">
                  <a:pos x="89" y="1312"/>
                </a:cxn>
                <a:cxn ang="0">
                  <a:pos x="45" y="1596"/>
                </a:cxn>
                <a:cxn ang="0">
                  <a:pos x="16" y="1879"/>
                </a:cxn>
                <a:cxn ang="0">
                  <a:pos x="1" y="2159"/>
                </a:cxn>
                <a:cxn ang="0">
                  <a:pos x="1" y="2437"/>
                </a:cxn>
                <a:cxn ang="0">
                  <a:pos x="16" y="2710"/>
                </a:cxn>
                <a:cxn ang="0">
                  <a:pos x="45" y="2982"/>
                </a:cxn>
                <a:cxn ang="0">
                  <a:pos x="89" y="3252"/>
                </a:cxn>
                <a:cxn ang="0">
                  <a:pos x="148" y="3519"/>
                </a:cxn>
                <a:cxn ang="0">
                  <a:pos x="222" y="3782"/>
                </a:cxn>
                <a:cxn ang="0">
                  <a:pos x="310" y="4043"/>
                </a:cxn>
                <a:cxn ang="0">
                  <a:pos x="415" y="4302"/>
                </a:cxn>
                <a:cxn ang="0">
                  <a:pos x="474" y="4432"/>
                </a:cxn>
              </a:cxnLst>
              <a:rect l="0" t="0" r="r" b="b"/>
              <a:pathLst>
                <a:path w="992" h="4432">
                  <a:moveTo>
                    <a:pt x="474" y="4432"/>
                  </a:moveTo>
                  <a:lnTo>
                    <a:pt x="489" y="4400"/>
                  </a:lnTo>
                  <a:lnTo>
                    <a:pt x="504" y="4370"/>
                  </a:lnTo>
                  <a:lnTo>
                    <a:pt x="535" y="4308"/>
                  </a:lnTo>
                  <a:lnTo>
                    <a:pt x="565" y="4246"/>
                  </a:lnTo>
                  <a:lnTo>
                    <a:pt x="594" y="4185"/>
                  </a:lnTo>
                  <a:lnTo>
                    <a:pt x="621" y="4121"/>
                  </a:lnTo>
                  <a:lnTo>
                    <a:pt x="648" y="4059"/>
                  </a:lnTo>
                  <a:lnTo>
                    <a:pt x="674" y="3996"/>
                  </a:lnTo>
                  <a:lnTo>
                    <a:pt x="686" y="3964"/>
                  </a:lnTo>
                  <a:lnTo>
                    <a:pt x="700" y="3934"/>
                  </a:lnTo>
                  <a:lnTo>
                    <a:pt x="722" y="3869"/>
                  </a:lnTo>
                  <a:lnTo>
                    <a:pt x="745" y="3806"/>
                  </a:lnTo>
                  <a:lnTo>
                    <a:pt x="755" y="3773"/>
                  </a:lnTo>
                  <a:lnTo>
                    <a:pt x="766" y="3741"/>
                  </a:lnTo>
                  <a:lnTo>
                    <a:pt x="788" y="3678"/>
                  </a:lnTo>
                  <a:lnTo>
                    <a:pt x="826" y="3549"/>
                  </a:lnTo>
                  <a:lnTo>
                    <a:pt x="862" y="3420"/>
                  </a:lnTo>
                  <a:lnTo>
                    <a:pt x="877" y="3354"/>
                  </a:lnTo>
                  <a:lnTo>
                    <a:pt x="891" y="3288"/>
                  </a:lnTo>
                  <a:lnTo>
                    <a:pt x="897" y="3255"/>
                  </a:lnTo>
                  <a:lnTo>
                    <a:pt x="905" y="3222"/>
                  </a:lnTo>
                  <a:lnTo>
                    <a:pt x="918" y="3157"/>
                  </a:lnTo>
                  <a:lnTo>
                    <a:pt x="940" y="3024"/>
                  </a:lnTo>
                  <a:lnTo>
                    <a:pt x="959" y="2890"/>
                  </a:lnTo>
                  <a:lnTo>
                    <a:pt x="961" y="2856"/>
                  </a:lnTo>
                  <a:lnTo>
                    <a:pt x="965" y="2822"/>
                  </a:lnTo>
                  <a:lnTo>
                    <a:pt x="972" y="2754"/>
                  </a:lnTo>
                  <a:lnTo>
                    <a:pt x="983" y="2619"/>
                  </a:lnTo>
                  <a:lnTo>
                    <a:pt x="989" y="2482"/>
                  </a:lnTo>
                  <a:lnTo>
                    <a:pt x="992" y="2345"/>
                  </a:lnTo>
                  <a:lnTo>
                    <a:pt x="991" y="2309"/>
                  </a:lnTo>
                  <a:lnTo>
                    <a:pt x="991" y="2274"/>
                  </a:lnTo>
                  <a:lnTo>
                    <a:pt x="989" y="2204"/>
                  </a:lnTo>
                  <a:lnTo>
                    <a:pt x="983" y="2065"/>
                  </a:lnTo>
                  <a:lnTo>
                    <a:pt x="972" y="1923"/>
                  </a:lnTo>
                  <a:lnTo>
                    <a:pt x="959" y="1782"/>
                  </a:lnTo>
                  <a:lnTo>
                    <a:pt x="940" y="1638"/>
                  </a:lnTo>
                  <a:lnTo>
                    <a:pt x="918" y="1495"/>
                  </a:lnTo>
                  <a:lnTo>
                    <a:pt x="891" y="1349"/>
                  </a:lnTo>
                  <a:lnTo>
                    <a:pt x="877" y="1276"/>
                  </a:lnTo>
                  <a:lnTo>
                    <a:pt x="862" y="1204"/>
                  </a:lnTo>
                  <a:lnTo>
                    <a:pt x="826" y="1057"/>
                  </a:lnTo>
                  <a:lnTo>
                    <a:pt x="788" y="909"/>
                  </a:lnTo>
                  <a:lnTo>
                    <a:pt x="745" y="759"/>
                  </a:lnTo>
                  <a:lnTo>
                    <a:pt x="733" y="721"/>
                  </a:lnTo>
                  <a:lnTo>
                    <a:pt x="722" y="684"/>
                  </a:lnTo>
                  <a:lnTo>
                    <a:pt x="700" y="610"/>
                  </a:lnTo>
                  <a:lnTo>
                    <a:pt x="648" y="458"/>
                  </a:lnTo>
                  <a:lnTo>
                    <a:pt x="594" y="306"/>
                  </a:lnTo>
                  <a:lnTo>
                    <a:pt x="565" y="229"/>
                  </a:lnTo>
                  <a:lnTo>
                    <a:pt x="535" y="153"/>
                  </a:lnTo>
                  <a:lnTo>
                    <a:pt x="519" y="114"/>
                  </a:lnTo>
                  <a:lnTo>
                    <a:pt x="504" y="76"/>
                  </a:lnTo>
                  <a:lnTo>
                    <a:pt x="474" y="0"/>
                  </a:lnTo>
                  <a:lnTo>
                    <a:pt x="415" y="148"/>
                  </a:lnTo>
                  <a:lnTo>
                    <a:pt x="361" y="295"/>
                  </a:lnTo>
                  <a:lnTo>
                    <a:pt x="310" y="442"/>
                  </a:lnTo>
                  <a:lnTo>
                    <a:pt x="265" y="590"/>
                  </a:lnTo>
                  <a:lnTo>
                    <a:pt x="222" y="735"/>
                  </a:lnTo>
                  <a:lnTo>
                    <a:pt x="184" y="880"/>
                  </a:lnTo>
                  <a:lnTo>
                    <a:pt x="148" y="1025"/>
                  </a:lnTo>
                  <a:lnTo>
                    <a:pt x="118" y="1170"/>
                  </a:lnTo>
                  <a:lnTo>
                    <a:pt x="89" y="1312"/>
                  </a:lnTo>
                  <a:lnTo>
                    <a:pt x="66" y="1455"/>
                  </a:lnTo>
                  <a:lnTo>
                    <a:pt x="45" y="1596"/>
                  </a:lnTo>
                  <a:lnTo>
                    <a:pt x="29" y="1739"/>
                  </a:lnTo>
                  <a:lnTo>
                    <a:pt x="16" y="1879"/>
                  </a:lnTo>
                  <a:lnTo>
                    <a:pt x="7" y="2019"/>
                  </a:lnTo>
                  <a:lnTo>
                    <a:pt x="1" y="2159"/>
                  </a:lnTo>
                  <a:lnTo>
                    <a:pt x="0" y="2299"/>
                  </a:lnTo>
                  <a:lnTo>
                    <a:pt x="1" y="2437"/>
                  </a:lnTo>
                  <a:lnTo>
                    <a:pt x="7" y="2574"/>
                  </a:lnTo>
                  <a:lnTo>
                    <a:pt x="16" y="2710"/>
                  </a:lnTo>
                  <a:lnTo>
                    <a:pt x="29" y="2847"/>
                  </a:lnTo>
                  <a:lnTo>
                    <a:pt x="45" y="2982"/>
                  </a:lnTo>
                  <a:lnTo>
                    <a:pt x="66" y="3117"/>
                  </a:lnTo>
                  <a:lnTo>
                    <a:pt x="89" y="3252"/>
                  </a:lnTo>
                  <a:lnTo>
                    <a:pt x="118" y="3387"/>
                  </a:lnTo>
                  <a:lnTo>
                    <a:pt x="148" y="3519"/>
                  </a:lnTo>
                  <a:lnTo>
                    <a:pt x="184" y="3651"/>
                  </a:lnTo>
                  <a:lnTo>
                    <a:pt x="222" y="3782"/>
                  </a:lnTo>
                  <a:lnTo>
                    <a:pt x="265" y="3914"/>
                  </a:lnTo>
                  <a:lnTo>
                    <a:pt x="310" y="4043"/>
                  </a:lnTo>
                  <a:lnTo>
                    <a:pt x="361" y="4173"/>
                  </a:lnTo>
                  <a:lnTo>
                    <a:pt x="415" y="4302"/>
                  </a:lnTo>
                  <a:lnTo>
                    <a:pt x="443" y="4366"/>
                  </a:lnTo>
                  <a:lnTo>
                    <a:pt x="474" y="4432"/>
                  </a:lnTo>
                </a:path>
              </a:pathLst>
            </a:custGeom>
            <a:solidFill>
              <a:srgbClr val="CCECFF"/>
            </a:solidFill>
            <a:ln w="41275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>
              <a:off x="379" y="1510"/>
              <a:ext cx="4536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lgDashDot"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" name="Oval 34"/>
            <p:cNvSpPr>
              <a:spLocks noChangeArrowheads="1"/>
            </p:cNvSpPr>
            <p:nvPr/>
          </p:nvSpPr>
          <p:spPr bwMode="auto">
            <a:xfrm>
              <a:off x="2548" y="1480"/>
              <a:ext cx="68" cy="68"/>
            </a:xfrm>
            <a:prstGeom prst="ellipse">
              <a:avLst/>
            </a:prstGeom>
            <a:gradFill rotWithShape="0">
              <a:gsLst>
                <a:gs pos="0">
                  <a:srgbClr val="66FF33"/>
                </a:gs>
                <a:gs pos="100000">
                  <a:srgbClr val="66FF33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0">
              <a:solidFill>
                <a:srgbClr val="CCFFCC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6" name="Oval 35"/>
          <p:cNvSpPr>
            <a:spLocks noChangeArrowheads="1"/>
          </p:cNvSpPr>
          <p:nvPr/>
        </p:nvSpPr>
        <p:spPr bwMode="auto">
          <a:xfrm>
            <a:off x="3031040" y="2678102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" name="Oval 36"/>
          <p:cNvSpPr>
            <a:spLocks noChangeArrowheads="1"/>
          </p:cNvSpPr>
          <p:nvPr/>
        </p:nvSpPr>
        <p:spPr bwMode="auto">
          <a:xfrm>
            <a:off x="6440990" y="2689214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 flipV="1">
            <a:off x="4778877" y="1400164"/>
            <a:ext cx="3140075" cy="1588"/>
          </a:xfrm>
          <a:prstGeom prst="line">
            <a:avLst/>
          </a:prstGeom>
          <a:noFill/>
          <a:ln w="38100">
            <a:solidFill>
              <a:srgbClr val="006600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9" name="Oval 37"/>
          <p:cNvSpPr>
            <a:spLocks noChangeArrowheads="1"/>
          </p:cNvSpPr>
          <p:nvPr/>
        </p:nvSpPr>
        <p:spPr bwMode="auto">
          <a:xfrm>
            <a:off x="1256215" y="2679689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Oval 38"/>
          <p:cNvSpPr>
            <a:spLocks noChangeArrowheads="1"/>
          </p:cNvSpPr>
          <p:nvPr/>
        </p:nvSpPr>
        <p:spPr bwMode="auto">
          <a:xfrm>
            <a:off x="8165015" y="2684452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" name="Line 40"/>
          <p:cNvSpPr>
            <a:spLocks noChangeShapeType="1"/>
          </p:cNvSpPr>
          <p:nvPr/>
        </p:nvSpPr>
        <p:spPr bwMode="auto">
          <a:xfrm flipH="1" flipV="1">
            <a:off x="7941177" y="1185852"/>
            <a:ext cx="15875" cy="1514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6279065" y="1142037"/>
            <a:ext cx="431800" cy="5191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flipV="1">
            <a:off x="1322890" y="4521189"/>
            <a:ext cx="3435350" cy="23813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2827840" y="4210039"/>
            <a:ext cx="609600" cy="51911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279065" y="4210357"/>
            <a:ext cx="609600" cy="5191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auto">
          <a:xfrm>
            <a:off x="7618915" y="3332152"/>
            <a:ext cx="609600" cy="5191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6600"/>
                </a:solidFill>
                <a:latin typeface="Times New Roman" panose="02020603050405020304" pitchFamily="18" charset="0"/>
              </a:rPr>
              <a:t>像</a:t>
            </a:r>
            <a:endParaRPr lang="zh-CN" altLang="en-US" sz="2800" b="1" i="1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bldLvl="0" animBg="1"/>
      <p:bldP spid="13" grpId="0" bldLvl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bldLvl="0" animBg="1"/>
      <p:bldP spid="20" grpId="0" animBg="1"/>
      <p:bldP spid="21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bldLvl="0" animBg="1"/>
      <p:bldP spid="33" grpId="0" animBg="1"/>
      <p:bldP spid="34" grpId="0" animBg="1"/>
      <p:bldP spid="35" grpId="0" bldLvl="0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03183" y="1860892"/>
            <a:ext cx="8078153" cy="506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/>
            <a:r>
              <a:rPr lang="zh-CN" sz="2700" b="1" dirty="0">
                <a:latin typeface="Times New Roman" pitchFamily="18" charset="0"/>
                <a:cs typeface="Times New Roman" pitchFamily="18" charset="0"/>
              </a:rPr>
              <a:t>1.提出问题：凸透镜成像的不同与什么因素有关呢？</a:t>
            </a:r>
            <a:endParaRPr lang="zh-CN" alt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1560" y="2643758"/>
            <a:ext cx="5844064" cy="506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>
              <a:buClrTx/>
              <a:buSzTx/>
              <a:buFontTx/>
            </a:pPr>
            <a:r>
              <a:rPr lang="zh-CN" sz="2700" b="1" dirty="0">
                <a:latin typeface="Times New Roman" pitchFamily="18" charset="0"/>
                <a:cs typeface="Times New Roman" pitchFamily="18" charset="0"/>
                <a:sym typeface="+mn-ea"/>
              </a:rPr>
              <a:t>2.猜想：凸透镜成像规律是什么？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46520" y="1170879"/>
            <a:ext cx="5834356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3200" b="1" dirty="0">
                <a:solidFill>
                  <a:srgbClr val="0000FF"/>
                </a:solidFill>
              </a:rPr>
              <a:t>二、探究凸透镜成像的规律</a:t>
            </a:r>
            <a:endParaRPr lang="zh-CN" altLang="en-US" sz="32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948605" y="1336359"/>
            <a:ext cx="1878569" cy="523399"/>
            <a:chOff x="1770" y="3328"/>
            <a:chExt cx="154" cy="1099"/>
          </a:xfrm>
        </p:grpSpPr>
        <p:sp>
          <p:nvSpPr>
            <p:cNvPr id="20" name="圆角矩形 19"/>
            <p:cNvSpPr/>
            <p:nvPr/>
          </p:nvSpPr>
          <p:spPr>
            <a:xfrm>
              <a:off x="1771" y="3395"/>
              <a:ext cx="125" cy="966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770" y="3328"/>
              <a:ext cx="154" cy="1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sz="2800" b="1" dirty="0"/>
                <a:t>实验器材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619" y="1099026"/>
            <a:ext cx="4250531" cy="80724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594" y="2341245"/>
            <a:ext cx="1471613" cy="19788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3809" y="2341721"/>
            <a:ext cx="2193131" cy="197834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rcRect t="2167"/>
          <a:stretch>
            <a:fillRect/>
          </a:stretch>
        </p:blipFill>
        <p:spPr>
          <a:xfrm>
            <a:off x="992981" y="2342198"/>
            <a:ext cx="2143125" cy="197786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403648" y="4320064"/>
            <a:ext cx="1545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283968" y="4320064"/>
            <a:ext cx="1512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发光体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020272" y="4320064"/>
            <a:ext cx="1024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283968" y="1862165"/>
            <a:ext cx="1512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光具座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83568" y="1563638"/>
            <a:ext cx="756084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lvl="0" indent="266700" algn="l">
              <a:lnSpc>
                <a:spcPct val="150000"/>
              </a:lnSpc>
              <a:buClrTx/>
              <a:buSzTx/>
              <a:buFontTx/>
            </a:pPr>
            <a:r>
              <a:rPr lang="zh-CN" sz="2800" b="1" dirty="0">
                <a:ea typeface="宋体" panose="02010600030101010101" pitchFamily="2" charset="-122"/>
                <a:sym typeface="+mn-ea"/>
              </a:rPr>
              <a:t>3.设计实验：请大家利用所给器材，设计一个</a:t>
            </a:r>
            <a:endParaRPr lang="en-US" altLang="zh-CN" sz="2800" b="1" dirty="0">
              <a:ea typeface="宋体" panose="02010600030101010101" pitchFamily="2" charset="-122"/>
              <a:sym typeface="+mn-ea"/>
            </a:endParaRPr>
          </a:p>
          <a:p>
            <a:pPr lvl="0" indent="266700" algn="l">
              <a:lnSpc>
                <a:spcPct val="150000"/>
              </a:lnSpc>
              <a:buClrTx/>
              <a:buSzTx/>
              <a:buFontTx/>
            </a:pPr>
            <a:r>
              <a:rPr lang="zh-CN" sz="2800" b="1" dirty="0">
                <a:ea typeface="宋体" panose="02010600030101010101" pitchFamily="2" charset="-122"/>
                <a:sym typeface="+mn-ea"/>
              </a:rPr>
              <a:t>实验，探究凸透镜的成像规律。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db1b763-b2b3-47b9-8667-8639a8ca8c94}"/>
  <p:tag name="TABLE_ENDDRAG_ORIGIN_RECT" val="661*352"/>
  <p:tag name="TABLE_ENDDRAG_RECT" val="192*126*661*35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1384</Words>
  <Application>Microsoft Office PowerPoint</Application>
  <PresentationFormat>全屏显示(16:9)</PresentationFormat>
  <Paragraphs>185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宋体</vt:lpstr>
      <vt:lpstr>Calibri</vt:lpstr>
      <vt:lpstr>Times New Roman</vt:lpstr>
      <vt:lpstr>黑体</vt:lpstr>
      <vt:lpstr>Wingdings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758</cp:revision>
  <dcterms:created xsi:type="dcterms:W3CDTF">2018-11-06T06:39:00Z</dcterms:created>
  <dcterms:modified xsi:type="dcterms:W3CDTF">2026-08-14T00:08:05Z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