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8" r:id="rId3"/>
    <p:sldId id="259" r:id="rId4"/>
    <p:sldId id="260" r:id="rId5"/>
    <p:sldId id="261" r:id="rId6"/>
    <p:sldId id="262" r:id="rId7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竖向侧栏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"/>
          <p:cNvGrpSpPr/>
          <p:nvPr userDrawn="1"/>
        </p:nvGrpSpPr>
        <p:grpSpPr>
          <a:xfrm>
            <a:off x="-34925" y="-42862"/>
            <a:ext cx="12258675" cy="6943725"/>
            <a:chOff x="-54" y="-67"/>
            <a:chExt cx="19305" cy="10935"/>
          </a:xfrm>
        </p:grpSpPr>
        <p:pic>
          <p:nvPicPr>
            <p:cNvPr id="5123" name="图片 6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54" y="-67"/>
              <a:ext cx="19305" cy="109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8" descr="PPT模板无标.tif"/>
            <p:cNvPicPr>
              <a:picLocks noChangeAspect="1"/>
            </p:cNvPicPr>
            <p:nvPr userDrawn="1"/>
          </p:nvPicPr>
          <p:blipFill>
            <a:blip r:embed="rId3"/>
            <a:srcRect t="30017" b="37379"/>
            <a:stretch>
              <a:fillRect/>
            </a:stretch>
          </p:blipFill>
          <p:spPr>
            <a:xfrm>
              <a:off x="6" y="10616"/>
              <a:ext cx="19198" cy="227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pic>
          <p:nvPicPr>
            <p:cNvPr id="5125" name="图片 18" descr="微信图片_2019041714361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62" y="94"/>
              <a:ext cx="814" cy="69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文本框 7">
            <a:hlinkClick r:id="" action="ppaction://noaction"/>
          </p:cNvPr>
          <p:cNvSpPr txBox="1">
            <a:spLocks noChangeAspect="1"/>
          </p:cNvSpPr>
          <p:nvPr userDrawn="1"/>
        </p:nvSpPr>
        <p:spPr>
          <a:xfrm>
            <a:off x="10635615" y="59373"/>
            <a:ext cx="1483360" cy="3987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softEdge rad="31750"/>
          </a:effectLst>
        </p:spPr>
        <p:txBody>
          <a:bodyPr wrap="square" rtlCol="0" anchor="ctr" anchorCtr="0">
            <a:spAutoFit/>
          </a:bodyPr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返回目录</a:t>
            </a:r>
            <a:endParaRPr kumimoji="0" lang="zh-CN" altLang="en-US" sz="2000" b="1" i="0" u="none" strike="noStrike" kern="1200" cap="none" spc="0" normalizeH="0" baseline="0" noProof="1">
              <a:solidFill>
                <a:schemeClr val="tx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圆角矩形 1"/>
          <p:cNvSpPr/>
          <p:nvPr userDrawn="1"/>
        </p:nvSpPr>
        <p:spPr>
          <a:xfrm>
            <a:off x="227013" y="708025"/>
            <a:ext cx="11734800" cy="5759450"/>
          </a:xfrm>
          <a:prstGeom prst="roundRect">
            <a:avLst/>
          </a:prstGeom>
          <a:ln>
            <a:solidFill>
              <a:srgbClr val="FFC410"/>
            </a:solidFill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126" name="矩形 6"/>
          <p:cNvSpPr/>
          <p:nvPr userDrawn="1"/>
        </p:nvSpPr>
        <p:spPr>
          <a:xfrm>
            <a:off x="682625" y="27305"/>
            <a:ext cx="56159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第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节 </a:t>
            </a:r>
            <a:r>
              <a:rPr 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大气压强、流体压强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.xml"/><Relationship Id="rId3" Type="http://schemas.openxmlformats.org/officeDocument/2006/relationships/image" Target="file:///C:\Documents and Settings\Administrator\&#26700;&#38754;\&#29289;&#29702;&#65288;&#23665;&#35199;&#65289;\&#23665;&#35199;&#29289;&#29702;\XL186.TIF" TargetMode="External"/><Relationship Id="rId2" Type="http://schemas.openxmlformats.org/officeDocument/2006/relationships/image" Target="../media/image10.png"/><Relationship Id="rId1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image" Target="file:///C:\Documents and Settings\Administrator\&#26700;&#38754;\&#29289;&#29702;&#65288;&#23665;&#35199;&#65289;\&#23665;&#35199;&#29289;&#29702;\XL187.TIF" TargetMode="Externa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image" Target="file:///C:\Documents and Settings\Administrator\&#26700;&#38754;\&#29289;&#29702;&#65288;&#23665;&#35199;&#65289;\&#23665;&#35199;&#29289;&#29702;\XL188.TIF" TargetMode="Externa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9289;&#29702;&#65288;&#23665;&#35199;&#65289;\&#23665;&#35199;&#29289;&#29702;\XL189.TIF" TargetMode="Externa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7.xml"/><Relationship Id="rId5" Type="http://schemas.openxmlformats.org/officeDocument/2006/relationships/image" Target="file:///C:\Documents and Settings\Administrator\&#26700;&#38754;\&#29289;&#29702;&#65288;&#23665;&#35199;&#65289;\&#23665;&#35199;&#29289;&#29702;\XL190.TIF" TargetMode="External"/><Relationship Id="rId4" Type="http://schemas.openxmlformats.org/officeDocument/2006/relationships/image" Target="../media/image14.png"/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2" Type="http://schemas.openxmlformats.org/officeDocument/2006/relationships/image" Target="file:///C:\Documents and Settings\Administrator\&#26700;&#38754;\&#29289;&#29702;&#65288;&#23665;&#35199;&#65289;\&#23665;&#35199;&#29289;&#29702;\XL191.TIF" TargetMode="Externa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2" Type="http://schemas.openxmlformats.org/officeDocument/2006/relationships/image" Target="file:///C:\Documents and Settings\Administrator\&#26700;&#38754;\&#29289;&#29702;&#65288;&#23665;&#35199;&#65289;\&#23665;&#35199;&#29289;&#29702;\XL192.TIF" TargetMode="Externa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.xml"/><Relationship Id="rId3" Type="http://schemas.openxmlformats.org/officeDocument/2006/relationships/image" Target="file:///C:\Documents and Settings\Administrator\&#26700;&#38754;\&#29289;&#29702;&#65288;&#23665;&#35199;&#65289;\&#23665;&#35199;&#29289;&#29702;\XL193.TIF" TargetMode="External"/><Relationship Id="rId2" Type="http://schemas.openxmlformats.org/officeDocument/2006/relationships/image" Target="../media/image17.png"/><Relationship Id="rId1" Type="http://schemas.openxmlformats.org/officeDocument/2006/relationships/image" Target="../media/image4.tif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../media/image18.emf"/><Relationship Id="rId1" Type="http://schemas.openxmlformats.org/officeDocument/2006/relationships/image" Target="../media/image5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7.xml"/><Relationship Id="rId7" Type="http://schemas.openxmlformats.org/officeDocument/2006/relationships/tags" Target="../tags/tag4.xml"/><Relationship Id="rId6" Type="http://schemas.openxmlformats.org/officeDocument/2006/relationships/slide" Target="slide22.xml"/><Relationship Id="rId5" Type="http://schemas.openxmlformats.org/officeDocument/2006/relationships/tags" Target="../tags/tag3.xml"/><Relationship Id="rId4" Type="http://schemas.openxmlformats.org/officeDocument/2006/relationships/slide" Target="slide15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image" Target="file:///C:\Documents and Settings\Administrator\&#26700;&#38754;\&#29289;&#29702;&#65288;&#23665;&#35199;&#65289;\&#23665;&#35199;&#29289;&#29702;\XL195.TIF" TargetMode="Externa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.xml"/><Relationship Id="rId2" Type="http://schemas.openxmlformats.org/officeDocument/2006/relationships/image" Target="../media/image6.tiff"/><Relationship Id="rId1" Type="http://schemas.openxmlformats.org/officeDocument/2006/relationships/image" Target="../media/image1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" Type="http://schemas.openxmlformats.org/officeDocument/2006/relationships/image" Target="../media/image6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image" Target="file:///C:\Documents and Settings\Administrator\&#26700;&#38754;\&#29289;&#29702;&#65288;&#23665;&#35199;&#65289;\&#23665;&#35199;&#29289;&#29702;\XL161.TIF" TargetMode="External"/><Relationship Id="rId2" Type="http://schemas.openxmlformats.org/officeDocument/2006/relationships/image" Target="../media/image5.png"/><Relationship Id="rId1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image" Target="../media/image6.emf"/><Relationship Id="rId1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file:///C:\Documents and Settings\Administrator\&#26700;&#38754;\&#29289;&#29702;&#65288;&#23665;&#35199;&#65289;\&#23665;&#35199;&#29289;&#29702;\XL183.TIF" TargetMode="Externa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image" Target="file:///C:\Documents and Settings\Administrator\&#26700;&#38754;\&#29289;&#29702;&#65288;&#23665;&#35199;&#65289;\&#23665;&#35199;&#29289;&#29702;\XL184.TIF" TargetMode="Externa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702560" y="2330450"/>
            <a:ext cx="699135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第八章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压强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57220" y="3576955"/>
            <a:ext cx="64846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节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大气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压强、流体压强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64235" y="747395"/>
            <a:ext cx="106591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  <a:sym typeface="+mn-ea"/>
              </a:rPr>
              <a:t>命题点：液体压强与流速的关系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小明想探究飞机起飞的原因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因此按照如图所示制作了简单的机翼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制作过程如下：把纸按图甲的尺寸剪下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折成图乙的形状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并用小段胶带固定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这就是飞机机翼的模型．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sz="2400">
                <a:ea typeface="宋体" panose="02010600030101010101" pitchFamily="2" charset="-122"/>
              </a:rPr>
              <a:t>是固定在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机翼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前端的细线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把细线拉平绷紧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用嘴对着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机翼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前端细线的位置用力沿水平方向吹气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可以看到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机翼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在气流的作用下向上翘起．请你帮他解释这是什么原因？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4508500"/>
            <a:ext cx="4039870" cy="1165860"/>
          </a:xfrm>
          <a:prstGeom prst="rect">
            <a:avLst/>
          </a:prstGeom>
        </p:spPr>
      </p:pic>
      <p:pic>
        <p:nvPicPr>
          <p:cNvPr id="2" name="图片 -2147482485" descr="C:\Documents and Settings\Administrator\桌面\物理（山西）\山西物理\XL18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108190" y="4434840"/>
            <a:ext cx="3558540" cy="1312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392170" y="5817870"/>
            <a:ext cx="8528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甲</a:t>
            </a:r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9134475" y="5817870"/>
            <a:ext cx="5441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乙</a:t>
            </a:r>
            <a:endParaRPr lang="zh-CN" altLang="en-US" sz="1800"/>
          </a:p>
        </p:txBody>
      </p:sp>
      <p:sp>
        <p:nvSpPr>
          <p:cNvPr id="10" name="文本框 9"/>
          <p:cNvSpPr txBox="1"/>
          <p:nvPr/>
        </p:nvSpPr>
        <p:spPr>
          <a:xfrm>
            <a:off x="5311140" y="5747385"/>
            <a:ext cx="23939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P45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9.4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3)</a:t>
            </a:r>
            <a:endParaRPr lang="zh-CN" altLang="en-US" sz="1800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1090295" y="2802255"/>
            <a:ext cx="103898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latin typeface="宋体" panose="02010600030101010101" pitchFamily="2" charset="-122"/>
              </a:rPr>
              <a:t>答：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用嘴对着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机翼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前端细线的位置用力沿水平方向吹气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机翼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上方的空气流速大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压强小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下方的空气流速慢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压强大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所以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机翼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就在向上的压强差的作用下向上翘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起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85215" y="1623695"/>
            <a:ext cx="64147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命题点：流体压强与流速的关系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高铁站的站台边沿标有黄色安全线，提示乘客在候车时要站在安全范围内．一个重要的原因是，当高速行驶的列车通过时，车体附近气体流速</a:t>
            </a:r>
            <a:r>
              <a:rPr lang="zh-CN" sz="2400">
                <a:latin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，压强</a:t>
            </a:r>
            <a:r>
              <a:rPr lang="zh-CN" sz="2400">
                <a:latin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均选填“大”或“小”)，会使乘客受到一个“推”向列车的力</a:t>
            </a:r>
            <a:endParaRPr lang="zh-CN" sz="2400">
              <a:ea typeface="宋体" panose="02010600030101010101" pitchFamily="2" charset="-122"/>
            </a:endParaRPr>
          </a:p>
        </p:txBody>
      </p:sp>
      <p:pic>
        <p:nvPicPr>
          <p:cNvPr id="2" name="图片 -2147482484" descr="C:\Documents and Settings\Administrator\桌面\物理（山西）\山西物理\XL18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980045" y="2192655"/>
            <a:ext cx="2630170" cy="2348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96935" y="4963795"/>
            <a:ext cx="21824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P46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9.4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6)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3921760" y="3933190"/>
            <a:ext cx="694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091555" y="3933190"/>
            <a:ext cx="980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68350" y="1556385"/>
            <a:ext cx="77381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命题点：流体压强与流速的关系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把饮料吸管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插入盛水的杯中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另一根吸管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的管口贴靠在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管的上端．往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管中吹气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可以看到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管中的水面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上升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下降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．这是因为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</a:t>
            </a:r>
            <a:r>
              <a:rPr lang="zh-CN" sz="2400">
                <a:ea typeface="宋体" panose="02010600030101010101" pitchFamily="2" charset="-122"/>
              </a:rPr>
              <a:t>的缘故；当杯内水的深度为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cm</a:t>
            </a:r>
            <a:r>
              <a:rPr lang="zh-CN" sz="2400">
                <a:ea typeface="宋体" panose="02010600030101010101" pitchFamily="2" charset="-122"/>
              </a:rPr>
              <a:t>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杯底受到水的压强大小为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________Pa.(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N/kg)</a:t>
            </a:r>
            <a:endParaRPr lang="zh-CN" altLang="en-US"/>
          </a:p>
        </p:txBody>
      </p:sp>
      <p:pic>
        <p:nvPicPr>
          <p:cNvPr id="2" name="图片 -2147482483" descr="C:\Documents and Settings\Administrator\桌面\物理（山西）\山西物理\XL18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808720" y="1836420"/>
            <a:ext cx="2220595" cy="2602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308975" y="4559935"/>
            <a:ext cx="336359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P47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9.4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7</a:t>
            </a:r>
            <a:r>
              <a:rPr lang="zh-CN" sz="1800">
                <a:cs typeface="仿宋_GB2312" charset="0"/>
              </a:rPr>
              <a:t>；沪粤八下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P99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24)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2254250" y="3293745"/>
            <a:ext cx="1123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上升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20140" y="3729990"/>
            <a:ext cx="56076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管上端口附近空气流速变大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压强变小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58520" y="4973320"/>
            <a:ext cx="1339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98195" y="897890"/>
            <a:ext cx="105543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7.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sz="2400">
                <a:ea typeface="黑体" panose="02010609060101010101" pitchFamily="49" charset="-122"/>
              </a:rPr>
              <a:t>自制气压计所需器材：</a:t>
            </a:r>
            <a:r>
              <a:rPr lang="zh-CN" sz="2400">
                <a:ea typeface="宋体" panose="02010600030101010101" pitchFamily="2" charset="-122"/>
              </a:rPr>
              <a:t>一个带有橡胶塞的小瓶、一根两端开口的细玻璃管、带颜色的水</a:t>
            </a:r>
            <a:r>
              <a:rPr lang="zh-CN" sz="2400">
                <a:ea typeface="黑体" panose="02010609060101010101" pitchFamily="49" charset="-122"/>
              </a:rPr>
              <a:t>制作步骤：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将小瓶的橡皮塞取下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在小瓶中装满带颜色的水并用橡皮塞塞紧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在细玻璃管上面画上刻度并将其穿过橡皮塞插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入水中；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从细玻璃管上端吹入少量气体，使瓶内气体压强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大气压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水沿玻璃管上升到瓶口以上．</a:t>
            </a:r>
            <a:r>
              <a:rPr lang="zh-CN" sz="2400">
                <a:ea typeface="黑体" panose="02010609060101010101" pitchFamily="49" charset="-122"/>
              </a:rPr>
              <a:t>使用及现象：</a:t>
            </a:r>
            <a:r>
              <a:rPr lang="zh-CN" sz="2400">
                <a:ea typeface="宋体" panose="02010600030101010101" pitchFamily="2" charset="-122"/>
              </a:rPr>
              <a:t>将自制气压计从一楼拿到十楼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发现玻璃管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内水柱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上升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下降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说明大气压随着高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度的增加而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endParaRPr lang="zh-CN" altLang="en-US"/>
          </a:p>
        </p:txBody>
      </p:sp>
      <p:pic>
        <p:nvPicPr>
          <p:cNvPr id="2" name="图片 -2147482482" descr="C:\Documents and Settings\Administrator\桌面\物理（山西）\山西物理\XL189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4220" y="2955290"/>
            <a:ext cx="1072515" cy="2377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166225" y="5488940"/>
            <a:ext cx="23628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P41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9.3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5)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7650480" y="3206115"/>
            <a:ext cx="910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84375" y="4885055"/>
            <a:ext cx="1043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上升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471420" y="5443220"/>
            <a:ext cx="891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61201" y="982345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山西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7690" y="1693545"/>
            <a:ext cx="5901690" cy="737235"/>
            <a:chOff x="87" y="2929"/>
            <a:chExt cx="9294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9221" cy="1161"/>
              <a:chOff x="273" y="2929"/>
              <a:chExt cx="9221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5600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大气压强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[2016.31(3)]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560070" y="2681605"/>
            <a:ext cx="1838960" cy="474345"/>
            <a:chOff x="1318" y="2359"/>
            <a:chExt cx="2896" cy="747"/>
          </a:xfrm>
        </p:grpSpPr>
        <p:pic>
          <p:nvPicPr>
            <p:cNvPr id="14" name="图片 13" descr="三级标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71170" y="3350895"/>
            <a:ext cx="9643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凉山州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下列四幅图中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能够证明大气压强存在的是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478" descr="C:\Documents and Settings\Administrator\桌面\物理（山西）\山西物理\XL190.TIF"/>
          <p:cNvPicPr>
            <a:picLocks noChangeAspect="1"/>
          </p:cNvPicPr>
          <p:nvPr/>
        </p:nvPicPr>
        <p:blipFill>
          <a:blip r:embed="rId4" r:link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6890" y="3968750"/>
            <a:ext cx="5836285" cy="2105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文本框 24"/>
          <p:cNvSpPr txBox="1"/>
          <p:nvPr/>
        </p:nvSpPr>
        <p:spPr>
          <a:xfrm>
            <a:off x="8610600" y="3350895"/>
            <a:ext cx="470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18260" y="2357755"/>
            <a:ext cx="67913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阜新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如图所示的两种实验器材：图甲是自制温度计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它的工作原理是液体的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；图乙是自制气压计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从乙管子上端吹入少量气体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水会沿管子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上升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下降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477" descr="C:\Documents and Settings\Administrator\桌面\物理（山西）\山西物理\XL19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834120" y="2413635"/>
            <a:ext cx="1968500" cy="2031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265285" y="4709160"/>
            <a:ext cx="10350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5907405" y="3060065"/>
            <a:ext cx="1578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热胀冷缩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080385" y="4132580"/>
            <a:ext cx="980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上升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256395" y="4733290"/>
            <a:ext cx="13931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599440" y="1562735"/>
            <a:ext cx="76542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泸州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密闭的玻璃罩内有三个小实验；甲为敞口烧瓶内装有保持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95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的热水来探究沸点与气压的关系；乙为用装满水的杯子和盖着薄塑料片来验证大气压的存在；丙是充有一定量空气的气球．当用抽气机不断抽去罩内空气的过程中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请你推测：甲实验中的热水会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；乙实验中的塑料片会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；丙实验中气球的体积会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endParaRPr lang="zh-CN" altLang="en-US"/>
          </a:p>
        </p:txBody>
      </p:sp>
      <p:pic>
        <p:nvPicPr>
          <p:cNvPr id="2" name="图片 -2147482476" descr="C:\Documents and Settings\Administrator\桌面\物理（山西）\山西物理\XL19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455660" y="2437765"/>
            <a:ext cx="3054350" cy="208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599565" y="4451985"/>
            <a:ext cx="1471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沸腾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65800" y="4451985"/>
            <a:ext cx="963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下落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999740" y="4984115"/>
            <a:ext cx="1059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295400" y="1443355"/>
            <a:ext cx="7731760" cy="737235"/>
            <a:chOff x="87" y="2949"/>
            <a:chExt cx="12176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49"/>
              <a:ext cx="12103" cy="1161"/>
              <a:chOff x="273" y="2949"/>
              <a:chExt cx="12103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49"/>
                <a:ext cx="8482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流体压强与流速的关系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[2014.31(1)]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1216025" y="2458720"/>
            <a:ext cx="58578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2014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31</a:t>
            </a:r>
            <a:r>
              <a:rPr lang="zh-CN" sz="2400">
                <a:cs typeface="楷体_GB2312" charset="0"/>
              </a:rPr>
              <a:t>题节选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如图是我国南海舰队执行任务时的场景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舰队并排快速航行时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两船间距离不能太近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这是因为在流体中流速越大的地方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压强越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容易发生相撞事故</a:t>
            </a:r>
            <a:endParaRPr lang="zh-CN" altLang="en-US"/>
          </a:p>
        </p:txBody>
      </p:sp>
      <p:pic>
        <p:nvPicPr>
          <p:cNvPr id="2" name="图片 -2147482474" descr="C:\Documents and Settings\Administrator\桌面\物理（山西）\山西物理\XL19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800975" y="2633980"/>
            <a:ext cx="320929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067165" y="5176520"/>
            <a:ext cx="11595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5896610" y="4248785"/>
            <a:ext cx="572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354185" y="566039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99795" y="121412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5" y="2108835"/>
            <a:ext cx="2731135" cy="34074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28040" y="1821815"/>
            <a:ext cx="77990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烟台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小红手撑雨伞走在路上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一阵大风吹来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伞面被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吸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将发生严重变形．下列判断推理及其解释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伞面被向下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吸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伞上方的空气流速小于下方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伞面被向下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吸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伞上方的空气流速大于下方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伞面被向上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吸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伞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上方的空气流速大于下方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伞面被向上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吸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伞上方的空气流速小于下方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182110" y="3082290"/>
            <a:ext cx="476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418205" y="184658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418205" y="352298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山西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418205" y="441071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活动建议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6647180" y="2789555"/>
            <a:ext cx="23583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3988435" y="2789555"/>
            <a:ext cx="16979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29335" y="1715135"/>
            <a:ext cx="101492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常州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中国南极泰山站采用轻质材料装配而成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为避免被南极强横风吹得移位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其独特的支架悬空形状发挥了作用．泰山站的悬空形状接近于下列图中的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471" descr="C:\Documents and Settings\Administrator\桌面\物理（山西）\山西物理\XL19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877060" y="3874770"/>
            <a:ext cx="8454390" cy="1412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2920365" y="2936240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40510" y="2275840"/>
            <a:ext cx="91116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长沙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小海和同学们参加研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学旅行，汽车在公路上快速行驶时，小海发现窗帘从打开的窗户向外飘，这是因为窗外的空气流速大，压强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．车行驶到山顶时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他发现密封的零食包装袋鼓起来了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这是因为山顶上的气压比山脚下的气压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造成的．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159760" y="3505835"/>
            <a:ext cx="581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311515" y="4050665"/>
            <a:ext cx="541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51269" y="123317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活动建议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06145" y="2087880"/>
            <a:ext cx="8132445" cy="737235"/>
            <a:chOff x="1095" y="3735"/>
            <a:chExt cx="12807" cy="1161"/>
          </a:xfrm>
        </p:grpSpPr>
        <p:pic>
          <p:nvPicPr>
            <p:cNvPr id="6" name="图片 5" descr="考点·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5" y="3977"/>
              <a:ext cx="2672" cy="794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257" y="4018"/>
              <a:ext cx="22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设计类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文本框 4"/>
            <p:cNvSpPr txBox="1"/>
            <p:nvPr/>
          </p:nvSpPr>
          <p:spPr>
            <a:xfrm>
              <a:off x="3893" y="3735"/>
              <a:ext cx="10009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证明大气压随着海拔高度的增加而降低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07085" y="2968625"/>
            <a:ext cx="104057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假期中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小明随父母从太原去新疆旅游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随着海拔高度的增加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小明发现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有的人发生了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高原反应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也就是缺氧了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他联系课本知识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大气压强随着海拔高度的增加而降低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向人们解释了高反现象．请你选择合适的器材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设计一个实验证明这个结论．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实验器材：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656205" y="5297805"/>
            <a:ext cx="8560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厚玻璃瓶、带有细长玻璃管的橡胶塞、容器和染色水、记号笔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917575" y="2023745"/>
            <a:ext cx="104698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简述实验方法现象和结论：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__________________________________________________________________________________________________________________________________________________________________________________________________________________________________________.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19175" y="1971675"/>
            <a:ext cx="100088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厚玻璃瓶内装适量的染色水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不满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用带长玻璃管的橡胶塞塞紧瓶口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向玻璃瓶中吹气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使玻璃管内液柱略高于瓶口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拿着自制的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气压计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从一楼开始上到教学楼的二楼、三楼、四楼、五楼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其他建筑也可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，用记号笔记录每个楼层时玻璃管内液柱的位置；观察发现，随着楼层高度的增加，玻璃管内液柱逐渐升高，说明大气压随着海拔高度的增加而降低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答案不唯一，合理即可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1009650" y="1509395"/>
            <a:ext cx="4843145" cy="737235"/>
            <a:chOff x="1095" y="3735"/>
            <a:chExt cx="7627" cy="1161"/>
          </a:xfrm>
        </p:grpSpPr>
        <p:pic>
          <p:nvPicPr>
            <p:cNvPr id="20" name="图片 19" descr="考点·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95" y="3977"/>
              <a:ext cx="2672" cy="794"/>
            </a:xfrm>
            <a:prstGeom prst="rect">
              <a:avLst/>
            </a:prstGeom>
          </p:spPr>
        </p:pic>
        <p:sp>
          <p:nvSpPr>
            <p:cNvPr id="21" name="文本框 10"/>
            <p:cNvSpPr txBox="1"/>
            <p:nvPr/>
          </p:nvSpPr>
          <p:spPr>
            <a:xfrm>
              <a:off x="1257" y="4018"/>
              <a:ext cx="22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制作类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" name="文本框 4"/>
            <p:cNvSpPr txBox="1"/>
            <p:nvPr/>
          </p:nvSpPr>
          <p:spPr>
            <a:xfrm>
              <a:off x="3893" y="3735"/>
              <a:ext cx="4829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自制简易喷雾器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3562355" y="5248786"/>
            <a:ext cx="1440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/>
              <a:t>　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009650" y="2211070"/>
            <a:ext cx="104438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勤劳智慧的中国人民在清代康熙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年间的景德镇就有了吹釉工艺，先将釉浆倒入吹釉壶，用嘴对着吹釉壶口上的吹管吹气，流动的气体将釉浆吸入喷口，以雾滴形状喷涂到坯体表面，类似于现代喷漆工艺．</a:t>
            </a:r>
            <a:r>
              <a:rPr lang="zh-CN" sz="2400">
                <a:ea typeface="宋体" panose="02010600030101010101" pitchFamily="2" charset="-122"/>
              </a:rPr>
              <a:t>小明非常感兴趣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也想制作一个类似的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喷雾器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请你利用生活中的物品帮他设计制作一个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喷雾器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”．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选用物品：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051810" y="507142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长吸管、水、玻璃杯、剪刀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91285" y="2470150"/>
            <a:ext cx="95872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制作过程：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________________________________________________________________________________________________________________________________________________________________________.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91285" y="2460625"/>
            <a:ext cx="95878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用剪刀将长吸管从中间剪断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给玻璃杯中倒入适量的水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将其中一段吸管插入水中且使其一端露出水面一定高度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将另一段吸管的一端与露出水面的一端管口相贴并垂直摆放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在另一端用力吹气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就会看到有水喷出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这样一个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简单的喷雾器就做好了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909764" y="94361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1205" y="1501140"/>
            <a:ext cx="2638425" cy="596900"/>
            <a:chOff x="1456" y="3131"/>
            <a:chExt cx="4155" cy="940"/>
          </a:xfrm>
        </p:grpSpPr>
        <p:sp>
          <p:nvSpPr>
            <p:cNvPr id="4" name="文本框 3"/>
            <p:cNvSpPr txBox="1"/>
            <p:nvPr/>
          </p:nvSpPr>
          <p:spPr>
            <a:xfrm>
              <a:off x="2824" y="3180"/>
              <a:ext cx="2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131"/>
              <a:ext cx="1144" cy="94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767080" y="2215198"/>
            <a:ext cx="5333365" cy="522287"/>
            <a:chOff x="1094" y="3602"/>
            <a:chExt cx="8399" cy="822"/>
          </a:xfrm>
        </p:grpSpPr>
        <p:sp>
          <p:nvSpPr>
            <p:cNvPr id="10" name="文本框 4"/>
            <p:cNvSpPr txBox="1"/>
            <p:nvPr/>
          </p:nvSpPr>
          <p:spPr>
            <a:xfrm>
              <a:off x="4163" y="3602"/>
              <a:ext cx="533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大气压强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[2016.31(3)]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9964" name="组合 13"/>
            <p:cNvGrpSpPr/>
            <p:nvPr/>
          </p:nvGrpSpPr>
          <p:grpSpPr>
            <a:xfrm>
              <a:off x="1094" y="3602"/>
              <a:ext cx="2658" cy="821"/>
              <a:chOff x="6686" y="8865"/>
              <a:chExt cx="2470" cy="874"/>
            </a:xfrm>
          </p:grpSpPr>
          <p:pic>
            <p:nvPicPr>
              <p:cNvPr id="39965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741" y="8865"/>
                <a:ext cx="2415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966" name="文本框 10"/>
              <p:cNvSpPr txBox="1"/>
              <p:nvPr/>
            </p:nvSpPr>
            <p:spPr>
              <a:xfrm>
                <a:off x="6686" y="8865"/>
                <a:ext cx="1536" cy="8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9967" name="文本框 11"/>
              <p:cNvSpPr txBox="1"/>
              <p:nvPr/>
            </p:nvSpPr>
            <p:spPr>
              <a:xfrm rot="-10800000" flipV="1">
                <a:off x="8457" y="8865"/>
                <a:ext cx="668" cy="8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en-US" altLang="zh-CN" sz="2800" b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aphicFrame>
        <p:nvGraphicFramePr>
          <p:cNvPr id="2" name="表格 1"/>
          <p:cNvGraphicFramePr/>
          <p:nvPr>
            <p:custDataLst>
              <p:tags r:id="rId4"/>
            </p:custDataLst>
          </p:nvPr>
        </p:nvGraphicFramePr>
        <p:xfrm>
          <a:off x="958850" y="2977515"/>
          <a:ext cx="10047605" cy="34988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5630"/>
                <a:gridCol w="8181975"/>
              </a:tblGrid>
              <a:tr h="7258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产生原因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a.空气受到重力作用；b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．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空气具有流动性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30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验证实验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a.历史上最早证明大气压存在的实验是__________________________；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b．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生活中可以证明大气压存在的实验或实例：瓶吞蛋实验、覆杯实验、吸管吸饮料、给钢笔吸墨水、带吸盘的挂衣钩等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724275" y="457803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马德堡半球实验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40385" y="1316355"/>
          <a:ext cx="11082655" cy="46805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1045"/>
                <a:gridCol w="9071610"/>
              </a:tblGrid>
              <a:tr h="13938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物理学史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意大利科学家____________最早利用实验测出了大气压的数值；一标准大气压的数值</a:t>
                      </a: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p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0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＝__________Pa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，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相当于____mm高水银柱产生的压强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67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与高度的关系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海拔越高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 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大气压越________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与沸点的关系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液体的沸点随气压的减小而________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 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随气压的增大而________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与温度的关系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一般情况下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当体积一定时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气体的温度越高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压强越________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活塞式抽水机、离心水泵、高压锅、吸盘等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765040" y="1437005"/>
            <a:ext cx="1565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托里拆利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549900" y="1915160"/>
            <a:ext cx="1591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1.013×10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04250" y="1969135"/>
            <a:ext cx="737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760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244205" y="3095625"/>
            <a:ext cx="1028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低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645275" y="3724275"/>
            <a:ext cx="1123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降低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89540" y="3796030"/>
            <a:ext cx="1090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升高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25735" y="4547870"/>
            <a:ext cx="1043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94690" y="1997710"/>
            <a:ext cx="106597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>
                <a:ea typeface="黑体" panose="02010609060101010101" pitchFamily="49" charset="-122"/>
              </a:rPr>
              <a:t>流体：</a:t>
            </a:r>
            <a:r>
              <a:rPr lang="zh-CN" sz="2400">
                <a:ea typeface="宋体" panose="02010600030101010101" pitchFamily="2" charset="-122"/>
              </a:rPr>
              <a:t>物理学中把具有流动性的液体和气体统称为流体．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2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>
                <a:ea typeface="黑体" panose="02010609060101010101" pitchFamily="49" charset="-122"/>
              </a:rPr>
              <a:t>流体压强与流速的关系：</a:t>
            </a:r>
            <a:r>
              <a:rPr lang="zh-CN" sz="2400">
                <a:ea typeface="宋体" panose="02010600030101010101" pitchFamily="2" charset="-122"/>
              </a:rPr>
              <a:t>在气体和液体中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流速越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大的位置，压强越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>
                <a:ea typeface="宋体" panose="02010600030101010101" pitchFamily="2" charset="-122"/>
              </a:rPr>
              <a:t>.</a:t>
            </a:r>
            <a:r>
              <a:rPr lang="zh-CN" sz="2400">
                <a:ea typeface="黑体" panose="02010609060101010101" pitchFamily="49" charset="-122"/>
              </a:rPr>
              <a:t>飞机升力产生的原因：</a:t>
            </a:r>
            <a:r>
              <a:rPr lang="zh-CN" sz="2400">
                <a:ea typeface="宋体" panose="02010600030101010101" pitchFamily="2" charset="-122"/>
              </a:rPr>
              <a:t>飞机机翼横截面的上表面弯曲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下表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面比较平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飞机向前飞行时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机翼上方的空气流速较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压强较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；下方的空气流速较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压强较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这样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机翼上、下表面就存在着压强差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因而有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这就是产生升力的原因．如图所示</a:t>
            </a:r>
            <a:r>
              <a:rPr lang="en-US" altLang="zh-CN" sz="2400">
                <a:ea typeface="宋体" panose="02010600030101010101" pitchFamily="2" charset="-122"/>
              </a:rPr>
              <a:t>.</a:t>
            </a:r>
            <a:endParaRPr lang="en-US" altLang="zh-CN" sz="2400"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7080" y="1390333"/>
            <a:ext cx="7336790" cy="522287"/>
            <a:chOff x="1433" y="1794"/>
            <a:chExt cx="11554" cy="822"/>
          </a:xfrm>
        </p:grpSpPr>
        <p:sp>
          <p:nvSpPr>
            <p:cNvPr id="10" name="文本框 4"/>
            <p:cNvSpPr txBox="1"/>
            <p:nvPr/>
          </p:nvSpPr>
          <p:spPr>
            <a:xfrm>
              <a:off x="4502" y="1794"/>
              <a:ext cx="848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流体压强与流速的关系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[2014.31(1)]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9964" name="组合 13"/>
            <p:cNvGrpSpPr/>
            <p:nvPr/>
          </p:nvGrpSpPr>
          <p:grpSpPr>
            <a:xfrm>
              <a:off x="1433" y="1794"/>
              <a:ext cx="2658" cy="821"/>
              <a:chOff x="6686" y="8865"/>
              <a:chExt cx="2470" cy="874"/>
            </a:xfrm>
          </p:grpSpPr>
          <p:pic>
            <p:nvPicPr>
              <p:cNvPr id="39965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741" y="8865"/>
                <a:ext cx="2415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966" name="文本框 10"/>
              <p:cNvSpPr txBox="1"/>
              <p:nvPr/>
            </p:nvSpPr>
            <p:spPr>
              <a:xfrm>
                <a:off x="6686" y="8865"/>
                <a:ext cx="1536" cy="8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9967" name="文本框 11"/>
              <p:cNvSpPr txBox="1"/>
              <p:nvPr/>
            </p:nvSpPr>
            <p:spPr>
              <a:xfrm rot="-10800000" flipV="1">
                <a:off x="8457" y="8865"/>
                <a:ext cx="668" cy="8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2" name="图片 -2147482491" descr="C:\Documents and Settings\Administrator\桌面\物理（山西）\山西物理\XL161.TIF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9070" y="3574415"/>
            <a:ext cx="2605405" cy="175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370820" y="2646680"/>
            <a:ext cx="932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81950" y="3789680"/>
            <a:ext cx="868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88490" y="4321810"/>
            <a:ext cx="755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78145" y="4337685"/>
            <a:ext cx="725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0" y="4321810"/>
            <a:ext cx="517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418070" y="4885690"/>
            <a:ext cx="987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压力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842135" y="1588135"/>
            <a:ext cx="812292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常见的实例：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两船并排同向行驶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两船间距离不能太近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2014.31)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>
                <a:ea typeface="宋体" panose="02010600030101010101" pitchFamily="2" charset="-122"/>
              </a:rPr>
              <a:t>向两张纸中间吹气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两张纸向中间靠拢；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sz="2400">
                <a:ea typeface="宋体" panose="02010600030101010101" pitchFamily="2" charset="-122"/>
              </a:rPr>
              <a:t>口吹硬币跳杆；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sz="2400">
                <a:ea typeface="宋体" panose="02010600030101010101" pitchFamily="2" charset="-122"/>
              </a:rPr>
              <a:t>龙卷风中心空气流速大、压强小；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e.</a:t>
            </a:r>
            <a:r>
              <a:rPr lang="zh-CN" sz="2400">
                <a:ea typeface="宋体" panose="02010600030101010101" pitchFamily="2" charset="-122"/>
              </a:rPr>
              <a:t>火车站站台上候车的乘客要站在安全线外；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f.</a:t>
            </a:r>
            <a:r>
              <a:rPr lang="zh-CN" sz="2400">
                <a:ea typeface="宋体" panose="02010600030101010101" pitchFamily="2" charset="-122"/>
              </a:rPr>
              <a:t>飞机逆风更容易起飞．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41680" y="1200150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教材图片解读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709930" y="1864995"/>
            <a:ext cx="77114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命题点：大气压强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小明为了使家里盆景中的水不会因</a:t>
            </a:r>
            <a:r>
              <a:rPr lang="en-US" altLang="zh-CN" sz="2400">
                <a:latin typeface="宋体" panose="02010600030101010101" pitchFamily="2" charset="-122"/>
              </a:rPr>
              <a:t>__</a:t>
            </a:r>
            <a:r>
              <a:rPr lang="en-US" sz="2400">
                <a:latin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而干掉，于是用一个塑料瓶装满水倒放在盆景中，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瓶口刚刚被水浸没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．盆景内水面下降至低于瓶口时，瓶内的水由于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的作用而流出，使盆景内水面升高，当水面刚浸没瓶口，水不再流出．此时，瓶内气体压强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外界大气压．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5025" y="2882900"/>
            <a:ext cx="3149600" cy="17062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57540" y="4873625"/>
            <a:ext cx="3347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P43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9.3</a:t>
            </a:r>
            <a:r>
              <a:rPr lang="zh-CN" sz="24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10)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5661025" y="2487930"/>
            <a:ext cx="1885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蒸发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汽化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025650" y="4200525"/>
            <a:ext cx="1139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重力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195070" y="5263515"/>
            <a:ext cx="1043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5950" y="1055370"/>
            <a:ext cx="111188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命题点：流体压强与流速的关系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在距离桌边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 cm</a:t>
            </a:r>
            <a:r>
              <a:rPr lang="zh-CN" sz="2400">
                <a:ea typeface="宋体" panose="02010600030101010101" pitchFamily="2" charset="-122"/>
              </a:rPr>
              <a:t>地方放一枚硬币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在硬币前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cm</a:t>
            </a:r>
            <a:r>
              <a:rPr lang="zh-CN" sz="2400">
                <a:ea typeface="宋体" panose="02010600030101010101" pitchFamily="2" charset="-122"/>
              </a:rPr>
              <a:t>左右放置一个高度约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cm</a:t>
            </a:r>
            <a:r>
              <a:rPr lang="zh-CN" sz="2400">
                <a:ea typeface="宋体" panose="02010600030101010101" pitchFamily="2" charset="-122"/>
              </a:rPr>
              <a:t>的木块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在硬币后放置一本与硬币厚度相当的笔记本．在硬币上方沿着与桌面平行的方向用力吹一口气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硬币就可以跳过木块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请你解释产生该现象的原因．</a:t>
            </a:r>
            <a:endParaRPr lang="zh-CN" altLang="en-US"/>
          </a:p>
        </p:txBody>
      </p:sp>
      <p:pic>
        <p:nvPicPr>
          <p:cNvPr id="3" name="图片 -2147482488" descr="C:\Documents and Settings\Administrator\桌面\物理（山西）\山西物理\XL18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886825" y="3800475"/>
            <a:ext cx="2302510" cy="1581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8886825" y="5535295"/>
            <a:ext cx="27120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P44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9.4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1)</a:t>
            </a:r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647700" y="3728720"/>
            <a:ext cx="78295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latin typeface="宋体" panose="02010600030101010101" pitchFamily="2" charset="-122"/>
              </a:rPr>
              <a:t>答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在硬币上方沿着与桌面平行的方向用力吹一口气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此时硬币上方的空气流速大于下方的空气流速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流体流速大的地方压强小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故硬币上方的气体压强小于下方气体压强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因而产生向上的升力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因此硬币就可以跳过木块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438910" y="2251075"/>
            <a:ext cx="62401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命题点：流体压强与流速的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关系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如图所示，在两张纸之间向下吹气，纸会向中间靠拢，这是由于吹气时两纸间空气流速变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，压强变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-2147482487" descr="C:\Documents and Settings\Administrator\桌面\物理（山西）\山西物理\XL18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236585" y="2004060"/>
            <a:ext cx="2026920" cy="2634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267700" y="4895215"/>
            <a:ext cx="24263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P44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9.4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2)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2352675" y="4025900"/>
            <a:ext cx="995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63465" y="4025900"/>
            <a:ext cx="85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UNIT_TABLE_BEAUTIFY" val="smartTable{e6be3c70-09dc-412f-97ee-066bfc736897}"/>
</p:tagLst>
</file>

<file path=ppt/tags/tag7.xml><?xml version="1.0" encoding="utf-8"?>
<p:tagLst xmlns:p="http://schemas.openxmlformats.org/presentationml/2006/main">
  <p:tag name="KSO_WM_UNIT_TABLE_BEAUTIFY" val="smartTable{4f89215a-3b9c-4c8c-98cc-e848fa0d2cf6}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4522</Words>
  <Application>WPS 演示</Application>
  <PresentationFormat>宽屏</PresentationFormat>
  <Paragraphs>289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黑体</vt:lpstr>
      <vt:lpstr>Times New Roman</vt:lpstr>
      <vt:lpstr>微软雅黑</vt:lpstr>
      <vt:lpstr>仿宋_GB2312</vt:lpstr>
      <vt:lpstr>仿宋</vt:lpstr>
      <vt:lpstr>楷体_GB2312</vt:lpstr>
      <vt:lpstr>新宋体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2020-01-08T14:26:02Z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