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61" r:id="rId4"/>
    <p:sldId id="265" r:id="rId5"/>
    <p:sldId id="340" r:id="rId6"/>
    <p:sldId id="353" r:id="rId7"/>
    <p:sldId id="354" r:id="rId8"/>
    <p:sldId id="355" r:id="rId9"/>
    <p:sldId id="342" r:id="rId10"/>
    <p:sldId id="356" r:id="rId11"/>
    <p:sldId id="357" r:id="rId12"/>
    <p:sldId id="358" r:id="rId13"/>
    <p:sldId id="263" r:id="rId14"/>
    <p:sldId id="361" r:id="rId15"/>
    <p:sldId id="363" r:id="rId16"/>
    <p:sldId id="343" r:id="rId17"/>
    <p:sldId id="344" r:id="rId18"/>
    <p:sldId id="364" r:id="rId19"/>
    <p:sldId id="348" r:id="rId20"/>
    <p:sldId id="366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2" r:id="rId36"/>
    <p:sldId id="383" r:id="rId37"/>
    <p:sldId id="384" r:id="rId38"/>
    <p:sldId id="385" r:id="rId39"/>
  </p:sldIdLst>
  <p:sldSz cx="12190095" cy="6859270"/>
  <p:notesSz cx="6858000" cy="9144000"/>
  <p:custDataLst>
    <p:tags r:id="rId40"/>
  </p:custDataLst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7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5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32" autoAdjust="0"/>
    <p:restoredTop sz="94712" autoAdjust="0"/>
  </p:normalViewPr>
  <p:slideViewPr>
    <p:cSldViewPr>
      <p:cViewPr varScale="1">
        <p:scale>
          <a:sx n="104" d="100"/>
          <a:sy n="104" d="100"/>
        </p:scale>
        <p:origin x="-888" y="-84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handoutMaster" Target="handoutMasters/handout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slide" Target="slides/slide30.xml" /><Relationship Id="rId34" Type="http://schemas.openxmlformats.org/officeDocument/2006/relationships/slide" Target="slides/slide31.xml" /><Relationship Id="rId35" Type="http://schemas.openxmlformats.org/officeDocument/2006/relationships/slide" Target="slides/slide32.xml" /><Relationship Id="rId36" Type="http://schemas.openxmlformats.org/officeDocument/2006/relationships/slide" Target="slides/slide33.xml" /><Relationship Id="rId37" Type="http://schemas.openxmlformats.org/officeDocument/2006/relationships/slide" Target="slides/slide34.xml" /><Relationship Id="rId38" Type="http://schemas.openxmlformats.org/officeDocument/2006/relationships/slide" Target="slides/slide35.xml" /><Relationship Id="rId39" Type="http://schemas.openxmlformats.org/officeDocument/2006/relationships/slide" Target="slides/slide36.xml" /><Relationship Id="rId4" Type="http://schemas.openxmlformats.org/officeDocument/2006/relationships/slide" Target="slides/slide1.xml" /><Relationship Id="rId40" Type="http://schemas.openxmlformats.org/officeDocument/2006/relationships/tags" Target="tags/tag63.xml" /><Relationship Id="rId41" Type="http://schemas.openxmlformats.org/officeDocument/2006/relationships/presProps" Target="presProps.xml" /><Relationship Id="rId42" Type="http://schemas.openxmlformats.org/officeDocument/2006/relationships/viewProps" Target="viewProps.xml" /><Relationship Id="rId43" Type="http://schemas.openxmlformats.org/officeDocument/2006/relationships/theme" Target="theme/theme1.xml" /><Relationship Id="rId44" Type="http://schemas.openxmlformats.org/officeDocument/2006/relationships/tableStyles" Target="tableStyles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C0901-3DCA-48F9-B0CB-D8F0D1E6B36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D9095-D5A4-4D04-8CEB-69FB25E1308C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4836C-7D3D-44DD-AD4F-98DBA4D1058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9960B-A742-4F79-9BC8-14A4E9893419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4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613" y="914569"/>
            <a:ext cx="9797669" cy="2570876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613" y="3561059"/>
            <a:ext cx="9797669" cy="147267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305" y="774143"/>
            <a:ext cx="10971086" cy="54838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613" y="2484460"/>
            <a:ext cx="9797669" cy="1018989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613" y="3561059"/>
            <a:ext cx="9797669" cy="471687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305" y="1490676"/>
            <a:ext cx="10967486" cy="4760081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489" y="3849113"/>
            <a:ext cx="7767586" cy="76694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489" y="4616055"/>
            <a:ext cx="7767586" cy="867761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305" y="1501478"/>
            <a:ext cx="5175991" cy="474927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0598" y="1501478"/>
            <a:ext cx="5175991" cy="4749279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305" y="1429465"/>
            <a:ext cx="5341565" cy="381671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305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4776" y="1421992"/>
            <a:ext cx="5341565" cy="381671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4776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05" y="1555488"/>
            <a:ext cx="5232259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49408" y="1555488"/>
            <a:ext cx="5226383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3201" y="914569"/>
            <a:ext cx="1043837" cy="5030131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257" y="914569"/>
            <a:ext cx="9167767" cy="5030131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6765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slideLayout" Target="../slideLayouts/slideLayout28.xml" /><Relationship Id="rId29" Type="http://schemas.openxmlformats.org/officeDocument/2006/relationships/slideLayout" Target="../slideLayouts/slideLayout29.xml" /><Relationship Id="rId3" Type="http://schemas.openxmlformats.org/officeDocument/2006/relationships/slideLayout" Target="../slideLayouts/slideLayout3.xml" /><Relationship Id="rId30" Type="http://schemas.openxmlformats.org/officeDocument/2006/relationships/slideLayout" Target="../slideLayouts/slideLayout30.xml" /><Relationship Id="rId31" Type="http://schemas.openxmlformats.org/officeDocument/2006/relationships/slideLayout" Target="../slideLayouts/slideLayout31.xml" /><Relationship Id="rId32" Type="http://schemas.openxmlformats.org/officeDocument/2006/relationships/slideLayout" Target="../slideLayouts/slideLayout32.xml" /><Relationship Id="rId33" Type="http://schemas.openxmlformats.org/officeDocument/2006/relationships/slideLayout" Target="../slideLayouts/slideLayout33.xml" /><Relationship Id="rId34" Type="http://schemas.openxmlformats.org/officeDocument/2006/relationships/slideLayout" Target="../slideLayouts/slideLayout34.xml" /><Relationship Id="rId35" Type="http://schemas.openxmlformats.org/officeDocument/2006/relationships/slideLayout" Target="../slideLayouts/slideLayout35.xml" /><Relationship Id="rId36" Type="http://schemas.openxmlformats.org/officeDocument/2006/relationships/slideLayout" Target="../slideLayouts/slideLayout36.xml" /><Relationship Id="rId37" Type="http://schemas.openxmlformats.org/officeDocument/2006/relationships/slideLayout" Target="../slideLayouts/slideLayout37.xml" /><Relationship Id="rId38" Type="http://schemas.openxmlformats.org/officeDocument/2006/relationships/slideLayout" Target="../slideLayouts/slideLayout38.xml" /><Relationship Id="rId39" Type="http://schemas.openxmlformats.org/officeDocument/2006/relationships/slideLayout" Target="../slideLayouts/slideLayout39.xml" /><Relationship Id="rId4" Type="http://schemas.openxmlformats.org/officeDocument/2006/relationships/slideLayout" Target="../slideLayouts/slideLayout4.xml" /><Relationship Id="rId40" Type="http://schemas.openxmlformats.org/officeDocument/2006/relationships/slideLayout" Target="../slideLayouts/slideLayout40.xml" /><Relationship Id="rId41" Type="http://schemas.openxmlformats.org/officeDocument/2006/relationships/slideLayout" Target="../slideLayouts/slideLayout41.xml" /><Relationship Id="rId42" Type="http://schemas.openxmlformats.org/officeDocument/2006/relationships/slideLayout" Target="../slideLayouts/slideLayout42.xml" /><Relationship Id="rId43" Type="http://schemas.openxmlformats.org/officeDocument/2006/relationships/slideLayout" Target="../slideLayouts/slideLayout43.xml" /><Relationship Id="rId44" Type="http://schemas.openxmlformats.org/officeDocument/2006/relationships/slideLayout" Target="../slideLayouts/slideLayout44.xml" /><Relationship Id="rId45" Type="http://schemas.openxmlformats.org/officeDocument/2006/relationships/slideLayout" Target="../slideLayouts/slideLayout45.xml" /><Relationship Id="rId46" Type="http://schemas.openxmlformats.org/officeDocument/2006/relationships/slideLayout" Target="../slideLayouts/slideLayout46.xml" /><Relationship Id="rId47" Type="http://schemas.openxmlformats.org/officeDocument/2006/relationships/slideLayout" Target="../slideLayouts/slideLayout47.xml" /><Relationship Id="rId48" Type="http://schemas.openxmlformats.org/officeDocument/2006/relationships/tags" Target="../tags/tag57.xml" /><Relationship Id="rId49" Type="http://schemas.openxmlformats.org/officeDocument/2006/relationships/tags" Target="../tags/tag58.xml" /><Relationship Id="rId5" Type="http://schemas.openxmlformats.org/officeDocument/2006/relationships/slideLayout" Target="../slideLayouts/slideLayout5.xml" /><Relationship Id="rId50" Type="http://schemas.openxmlformats.org/officeDocument/2006/relationships/tags" Target="../tags/tag59.xml" /><Relationship Id="rId51" Type="http://schemas.openxmlformats.org/officeDocument/2006/relationships/tags" Target="../tags/tag60.xml" /><Relationship Id="rId52" Type="http://schemas.openxmlformats.org/officeDocument/2006/relationships/tags" Target="../tags/tag61.xml" /><Relationship Id="rId53" Type="http://schemas.openxmlformats.org/officeDocument/2006/relationships/tags" Target="../tags/tag62.xml" /><Relationship Id="rId54" Type="http://schemas.openxmlformats.org/officeDocument/2006/relationships/theme" Target="../theme/theme1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48"/>
            </p:custDataLst>
          </p:nvPr>
        </p:nvSpPr>
        <p:spPr>
          <a:xfrm>
            <a:off x="608305" y="608513"/>
            <a:ext cx="10967486" cy="70573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9"/>
            </p:custDataLst>
          </p:nvPr>
        </p:nvSpPr>
        <p:spPr>
          <a:xfrm>
            <a:off x="608305" y="1490676"/>
            <a:ext cx="10967486" cy="476008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0"/>
            </p:custDataLst>
          </p:nvPr>
        </p:nvSpPr>
        <p:spPr>
          <a:xfrm>
            <a:off x="611904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1"/>
            </p:custDataLst>
          </p:nvPr>
        </p:nvSpPr>
        <p:spPr>
          <a:xfrm>
            <a:off x="4115357" y="6315569"/>
            <a:ext cx="3959381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2"/>
            </p:custDataLst>
          </p:nvPr>
        </p:nvSpPr>
        <p:spPr>
          <a:xfrm>
            <a:off x="8876213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5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6765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Relationship Id="rId2" Type="http://schemas.openxmlformats.org/officeDocument/2006/relationships/image" Target="../media/image3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4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Relationship Id="rId2" Type="http://schemas.openxmlformats.org/officeDocument/2006/relationships/image" Target="../media/image4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image" Target="../media/image5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 /><Relationship Id="rId2" Type="http://schemas.openxmlformats.org/officeDocument/2006/relationships/image" Target="../media/image6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Relationship Id="rId2" Type="http://schemas.openxmlformats.org/officeDocument/2006/relationships/image" Target="../media/image7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 /><Relationship Id="rId2" Type="http://schemas.openxmlformats.org/officeDocument/2006/relationships/image" Target="../media/image8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 /><Relationship Id="rId2" Type="http://schemas.openxmlformats.org/officeDocument/2006/relationships/image" Target="../media/image9.jpe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2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4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6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 /><Relationship Id="rId2" Type="http://schemas.openxmlformats.org/officeDocument/2006/relationships/image" Target="../media/image10.jpeg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3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4.xml" /><Relationship Id="rId2" Type="http://schemas.openxmlformats.org/officeDocument/2006/relationships/image" Target="../media/image11.jpeg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5.xml" /><Relationship Id="rId2" Type="http://schemas.openxmlformats.org/officeDocument/2006/relationships/image" Target="../media/image11.jpeg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6.xml" /><Relationship Id="rId2" Type="http://schemas.openxmlformats.org/officeDocument/2006/relationships/image" Target="../media/image11.jpeg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7.xml" /><Relationship Id="rId2" Type="http://schemas.openxmlformats.org/officeDocument/2006/relationships/image" Target="../media/image11.jpeg" /><Relationship Id="rId3" Type="http://schemas.openxmlformats.org/officeDocument/2006/relationships/image" Target="../media/image12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image" Target="../media/image1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Relationship Id="rId2" Type="http://schemas.openxmlformats.org/officeDocument/2006/relationships/image" Target="../media/image2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523174" y="2501100"/>
            <a:ext cx="9144064" cy="1846659"/>
            <a:chOff x="1523174" y="2501100"/>
            <a:chExt cx="9144064" cy="1846659"/>
          </a:xfrm>
        </p:grpSpPr>
        <p:sp>
          <p:nvSpPr>
            <p:cNvPr id="2" name="文本框 5"/>
            <p:cNvSpPr txBox="1"/>
            <p:nvPr/>
          </p:nvSpPr>
          <p:spPr>
            <a:xfrm>
              <a:off x="1951802" y="2501100"/>
              <a:ext cx="8406064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400" b="1" spc="20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 </a:t>
              </a:r>
              <a:r>
                <a:rPr lang="en-US" altLang="zh-CN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 </a:t>
              </a:r>
              <a:r>
                <a:rPr lang="zh-CN" altLang="en-US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课时</a:t>
              </a:r>
              <a:endParaRPr lang="en-US" altLang="zh-CN" sz="4400" b="1" spc="20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3200" spc="20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光现象</a:t>
              </a:r>
              <a:endParaRPr lang="zh-CN" altLang="en-US" sz="2500" spc="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523174" y="3501232"/>
              <a:ext cx="91440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7871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太阳光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zh-CN" altLang="en-US" i="1" smtClean="0"/>
              <a:t>　　</a:t>
            </a:r>
            <a:r>
              <a:rPr lang="zh-CN" altLang="en-US" smtClean="0"/>
              <a:t>太阳光可被分解为红、橙、黄、绿、蓝、靛、紫七种色光</a:t>
            </a:r>
            <a:r>
              <a:rPr lang="en-US" smtClean="0"/>
              <a:t>,</a:t>
            </a:r>
            <a:r>
              <a:rPr lang="zh-CN" altLang="en-US" smtClean="0"/>
              <a:t>说明太阳光是复色光。大自然中的彩虹、霓、晕等现象就是光的色散形成的。最早通过实验研究光的色散的科学家是</a:t>
            </a:r>
            <a:r>
              <a:rPr lang="zh-CN" altLang="en-US" i="1" u="sng" smtClean="0"/>
              <a:t>　　  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b="1" smtClean="0"/>
              <a:t>色光的三原色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zh-CN" altLang="en-US" i="1" smtClean="0"/>
              <a:t>　　</a:t>
            </a:r>
            <a:r>
              <a:rPr lang="zh-CN" altLang="en-US" smtClean="0"/>
              <a:t>色光三原色由</a:t>
            </a:r>
            <a:r>
              <a:rPr lang="zh-CN" altLang="en-US" i="1" u="sng" smtClean="0"/>
              <a:t>　　    　　　　</a:t>
            </a:r>
            <a:r>
              <a:rPr lang="zh-CN" altLang="en-US" smtClean="0"/>
              <a:t>三种基本色光组成</a:t>
            </a:r>
            <a:r>
              <a:rPr lang="en-US" smtClean="0"/>
              <a:t>,</a:t>
            </a:r>
            <a:r>
              <a:rPr lang="zh-CN" altLang="en-US" smtClean="0"/>
              <a:t>利用这三种色光可以混合出各种色光。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4380694" y="2468063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牛顿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3666314" y="3539633"/>
            <a:ext cx="172354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红、绿、蓝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重难一　光的直线传播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1670" y="1286654"/>
            <a:ext cx="10644262" cy="168905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娄底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en-US" sz="2400" smtClean="0"/>
              <a:t>2020</a:t>
            </a:r>
            <a:r>
              <a:rPr lang="zh-CN" altLang="en-US" sz="2400" smtClean="0"/>
              <a:t>年</a:t>
            </a:r>
            <a:r>
              <a:rPr lang="en-US" sz="2400" smtClean="0"/>
              <a:t>6</a:t>
            </a:r>
            <a:r>
              <a:rPr lang="zh-CN" altLang="en-US" sz="2400" smtClean="0"/>
              <a:t>月</a:t>
            </a:r>
            <a:r>
              <a:rPr lang="en-US" sz="2400" smtClean="0"/>
              <a:t>21</a:t>
            </a:r>
            <a:r>
              <a:rPr lang="zh-CN" altLang="en-US" sz="2400" smtClean="0"/>
              <a:t>日下午</a:t>
            </a:r>
            <a:r>
              <a:rPr lang="en-US" sz="2400" smtClean="0"/>
              <a:t>3</a:t>
            </a:r>
            <a:r>
              <a:rPr lang="zh-CN" altLang="en-US" sz="2400" smtClean="0"/>
              <a:t>点半左右</a:t>
            </a:r>
            <a:r>
              <a:rPr lang="en-US" sz="2400" smtClean="0"/>
              <a:t>,</a:t>
            </a:r>
            <a:r>
              <a:rPr lang="zh-CN" altLang="en-US" sz="2400" smtClean="0"/>
              <a:t>娄底市内绝大部分同学亲眼看到了日环食这一难得的景象。从物理学的角度来说</a:t>
            </a:r>
            <a:r>
              <a:rPr lang="en-US" sz="2400" smtClean="0"/>
              <a:t>,</a:t>
            </a:r>
            <a:r>
              <a:rPr lang="zh-CN" altLang="en-US" sz="2400" smtClean="0"/>
              <a:t>日食属于光的</a:t>
            </a:r>
            <a:r>
              <a:rPr lang="en-US" altLang="zh-CN" sz="2400" smtClean="0"/>
              <a:t>____________</a:t>
            </a:r>
            <a:r>
              <a:rPr lang="zh-CN" altLang="en-US" sz="2400" smtClean="0"/>
              <a:t>现象</a:t>
            </a:r>
            <a:r>
              <a:rPr lang="en-US" sz="2400" smtClean="0"/>
              <a:t>;</a:t>
            </a:r>
            <a:r>
              <a:rPr lang="zh-CN" altLang="en-US" sz="2400" smtClean="0"/>
              <a:t>图</a:t>
            </a:r>
            <a:r>
              <a:rPr lang="en-US" sz="2400" smtClean="0"/>
              <a:t>2-1</a:t>
            </a:r>
            <a:r>
              <a:rPr lang="zh-CN" altLang="en-US" sz="2400" smtClean="0"/>
              <a:t>中能描述其形成原因的是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选填“甲”或“乙”</a:t>
            </a:r>
            <a:r>
              <a:rPr lang="en-US" sz="2400" smtClean="0"/>
              <a:t>)</a:t>
            </a:r>
            <a:r>
              <a:rPr lang="zh-CN" altLang="en-US" sz="2400" smtClean="0"/>
              <a:t>图。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pic>
        <p:nvPicPr>
          <p:cNvPr id="9" name="2021LD185a.EPS" descr="id:214749870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578959" y="3072604"/>
            <a:ext cx="6730957" cy="1256092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5436479" y="4287050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2-1</a:t>
            </a:r>
            <a:endParaRPr lang="zh-CN" altLang="en-US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9809982" y="1858158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直线传播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6245705" y="2396625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甲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563231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2. </a:t>
            </a:r>
            <a:r>
              <a:rPr lang="zh-CN" altLang="en-US" sz="2400" smtClean="0"/>
              <a:t>如图</a:t>
            </a:r>
            <a:r>
              <a:rPr lang="en-US" sz="2400" smtClean="0"/>
              <a:t>2-2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林红同学用一个空的易拉罐</a:t>
            </a:r>
            <a:r>
              <a:rPr lang="en-US" sz="2400" smtClean="0"/>
              <a:t>,</a:t>
            </a:r>
            <a:r>
              <a:rPr lang="zh-CN" altLang="en-US" sz="2400" smtClean="0"/>
              <a:t>用螺丝刀在易拉罐底部的中央钻一个小孔</a:t>
            </a:r>
            <a:r>
              <a:rPr lang="en-US" sz="2400" smtClean="0"/>
              <a:t>,</a:t>
            </a:r>
            <a:r>
              <a:rPr lang="zh-CN" altLang="en-US" sz="2400" smtClean="0"/>
              <a:t>将易拉罐的顶部剪去后</a:t>
            </a:r>
            <a:r>
              <a:rPr lang="en-US" sz="2400" smtClean="0"/>
              <a:t>,</a:t>
            </a:r>
            <a:r>
              <a:rPr lang="zh-CN" altLang="en-US" sz="2400" smtClean="0"/>
              <a:t>蒙上一层半透明纸</a:t>
            </a:r>
            <a:r>
              <a:rPr lang="en-US" sz="2400" smtClean="0"/>
              <a:t>,</a:t>
            </a:r>
            <a:r>
              <a:rPr lang="zh-CN" altLang="en-US" sz="2400" smtClean="0"/>
              <a:t>这样就制成了一个小孔成像的实验装置。将点燃的蜡烛置于小孔前的适当位置</a:t>
            </a:r>
            <a:r>
              <a:rPr lang="en-US" sz="2400" smtClean="0"/>
              <a:t>,</a:t>
            </a:r>
            <a:r>
              <a:rPr lang="zh-CN" altLang="en-US" sz="2400" smtClean="0"/>
              <a:t>观察并探究小孔成像的特点</a:t>
            </a:r>
            <a:r>
              <a:rPr lang="en-US" sz="2400" smtClean="0"/>
              <a:t>:</a:t>
            </a:r>
            <a:endParaRPr lang="en-US" sz="2400" smtClean="0"/>
          </a:p>
          <a:p>
            <a:pPr>
              <a:lnSpc>
                <a:spcPct val="150000"/>
              </a:lnSpc>
            </a:pPr>
            <a:endParaRPr lang="en-US" altLang="zh-CN" sz="2400" i="1" smtClean="0"/>
          </a:p>
          <a:p>
            <a:pPr>
              <a:lnSpc>
                <a:spcPct val="150000"/>
              </a:lnSpc>
            </a:pPr>
            <a:r>
              <a:rPr lang="zh-CN" altLang="en-US" sz="2400" i="1" smtClean="0"/>
              <a:t>　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烛焰在半透明纸上所成的像是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选填“实像”或“虚像”</a:t>
            </a:r>
            <a:r>
              <a:rPr lang="en-US" sz="2400" smtClean="0"/>
              <a:t>),</a:t>
            </a:r>
            <a:r>
              <a:rPr lang="zh-CN" altLang="en-US" sz="2400" smtClean="0"/>
              <a:t>其成像的原理是</a:t>
            </a:r>
            <a:r>
              <a:rPr lang="zh-CN" altLang="en-US" sz="2400" i="1" u="sng" smtClean="0"/>
              <a:t>　                          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如果易拉罐底部的小孔是三角形的</a:t>
            </a:r>
            <a:r>
              <a:rPr lang="en-US" sz="2400" smtClean="0"/>
              <a:t>,</a:t>
            </a:r>
            <a:r>
              <a:rPr lang="zh-CN" altLang="en-US" sz="2400" smtClean="0"/>
              <a:t>则她在半透明纸上看到的像是</a:t>
            </a:r>
            <a:r>
              <a:rPr lang="zh-CN" altLang="en-US" sz="2400" i="1" u="sng" smtClean="0"/>
              <a:t>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三角形光斑</a:t>
            </a:r>
            <a:r>
              <a:rPr lang="en-US" sz="2400" smtClean="0"/>
              <a:t>					B.</a:t>
            </a:r>
            <a:r>
              <a:rPr lang="zh-CN" altLang="en-US" sz="2400" smtClean="0"/>
              <a:t>圆形光斑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烛焰正立的像</a:t>
            </a:r>
            <a:r>
              <a:rPr lang="en-US" sz="2400" smtClean="0"/>
              <a:t>				D.</a:t>
            </a:r>
            <a:r>
              <a:rPr lang="zh-CN" altLang="en-US" sz="2400" smtClean="0"/>
              <a:t>烛焰倒立的像</a:t>
            </a:r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4387355" y="3213770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2-2</a:t>
            </a:r>
            <a:endParaRPr lang="zh-CN" altLang="en-US"/>
          </a:p>
        </p:txBody>
      </p:sp>
      <p:pic>
        <p:nvPicPr>
          <p:cNvPr id="8" name="21JFA4.EPS" descr="id:214749872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790950" y="2565698"/>
            <a:ext cx="2016224" cy="491907"/>
          </a:xfrm>
          <a:prstGeom prst="rect">
            <a:avLst/>
          </a:prstGeom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595140" y="347218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实像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2166116" y="4048249"/>
            <a:ext cx="20313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光的直线传播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10238610" y="4624313"/>
            <a:ext cx="50006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D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此实验最好在较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选填“暗”或“亮”</a:t>
            </a:r>
            <a:r>
              <a:rPr lang="en-US" sz="2400" smtClean="0"/>
              <a:t>)</a:t>
            </a:r>
            <a:r>
              <a:rPr lang="zh-CN" altLang="en-US" sz="2400" smtClean="0"/>
              <a:t>的环境中进行。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林红同学说小孔成的像一定是缩小的像</a:t>
            </a:r>
            <a:r>
              <a:rPr lang="en-US" sz="2400" smtClean="0"/>
              <a:t>,</a:t>
            </a:r>
            <a:r>
              <a:rPr lang="zh-CN" altLang="en-US" sz="2400" smtClean="0"/>
              <a:t>她的说法是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选填“正确”或“错误”</a:t>
            </a:r>
            <a:r>
              <a:rPr lang="en-US" sz="2400" smtClean="0"/>
              <a:t>)</a:t>
            </a:r>
            <a:r>
              <a:rPr lang="zh-CN" altLang="en-US" sz="2400" smtClean="0"/>
              <a:t>的。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(5)</a:t>
            </a:r>
            <a:r>
              <a:rPr lang="zh-CN" altLang="en-US" sz="2400" smtClean="0"/>
              <a:t>晴天太阳透过树叶缝隙形成的圆形光斑与上述原理相同</a:t>
            </a:r>
            <a:r>
              <a:rPr lang="en-US" sz="2400" smtClean="0"/>
              <a:t>,</a:t>
            </a:r>
            <a:r>
              <a:rPr lang="zh-CN" altLang="en-US" sz="2400" smtClean="0"/>
              <a:t>其圆形光斑实际是</a:t>
            </a:r>
            <a:r>
              <a:rPr lang="zh-CN" altLang="en-US" sz="2400" i="1" u="sng" smtClean="0"/>
              <a:t>　　        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5386213" y="4119843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2-2</a:t>
            </a:r>
            <a:endParaRPr lang="zh-CN" altLang="en-US"/>
          </a:p>
        </p:txBody>
      </p:sp>
      <p:pic>
        <p:nvPicPr>
          <p:cNvPr id="4" name="21JFA4.EPS" descr="id:214749872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819743" y="3429794"/>
            <a:ext cx="2275595" cy="635923"/>
          </a:xfrm>
          <a:prstGeom prst="rect">
            <a:avLst/>
          </a:prstGeom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3880628" y="753551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暗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8452660" y="128665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错误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666050" y="2929728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太阳的像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重难二　光的反射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715700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3.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衢州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图</a:t>
            </a:r>
            <a:r>
              <a:rPr lang="en-US" sz="2400" smtClean="0"/>
              <a:t>2-3</a:t>
            </a:r>
            <a:r>
              <a:rPr lang="zh-CN" altLang="en-US" sz="2400" smtClean="0"/>
              <a:t>是小科探究光的反射定律和相关实验的过程。下列叙述正确的是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图甲中应选用光滑的硬纸板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图甲中∠</a:t>
            </a:r>
            <a:r>
              <a:rPr lang="en-US" sz="2400" i="1" smtClean="0"/>
              <a:t>EOM</a:t>
            </a:r>
            <a:r>
              <a:rPr lang="zh-CN" altLang="en-US" sz="2400" smtClean="0"/>
              <a:t>是入射角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图乙中反射光不存在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图丙、甲中现象说明光路是可逆的</a:t>
            </a:r>
            <a:endParaRPr lang="zh-CN" altLang="en-US" sz="2400"/>
          </a:p>
        </p:txBody>
      </p:sp>
      <p:sp>
        <p:nvSpPr>
          <p:cNvPr id="8" name="矩形 7"/>
          <p:cNvSpPr/>
          <p:nvPr/>
        </p:nvSpPr>
        <p:spPr>
          <a:xfrm>
            <a:off x="8303153" y="4355099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2-3</a:t>
            </a:r>
            <a:endParaRPr lang="zh-CN" altLang="en-US" smtClean="0"/>
          </a:p>
        </p:txBody>
      </p:sp>
      <p:pic>
        <p:nvPicPr>
          <p:cNvPr id="9" name="2020ZJWL71.EPS" descr="id:214749873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6160013" y="2283397"/>
            <a:ext cx="5650233" cy="2071702"/>
          </a:xfrm>
          <a:prstGeom prst="rect">
            <a:avLst/>
          </a:prstGeom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2594744" y="1929596"/>
            <a:ext cx="42832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D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786478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4.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南昌调研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2-4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出现湖面“月影”现象是由于光的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形成的</a:t>
            </a:r>
            <a:r>
              <a:rPr lang="en-US" sz="2400" smtClean="0"/>
              <a:t>,</a:t>
            </a:r>
            <a:r>
              <a:rPr lang="zh-CN" altLang="en-US" sz="2400" smtClean="0"/>
              <a:t>形成过程中光的传播速度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选填“变大”“变小”或“不变”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</p:txBody>
      </p:sp>
      <p:sp>
        <p:nvSpPr>
          <p:cNvPr id="7" name="矩形 6"/>
          <p:cNvSpPr/>
          <p:nvPr/>
        </p:nvSpPr>
        <p:spPr>
          <a:xfrm>
            <a:off x="3309124" y="4651370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2-4</a:t>
            </a:r>
            <a:endParaRPr lang="zh-CN" altLang="en-US"/>
          </a:p>
        </p:txBody>
      </p:sp>
      <p:pic>
        <p:nvPicPr>
          <p:cNvPr id="8" name="21JFA5.EPS" descr="id:2147498744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403041" y="3001166"/>
            <a:ext cx="2834909" cy="1793080"/>
          </a:xfrm>
          <a:prstGeom prst="rect">
            <a:avLst/>
          </a:prstGeom>
        </p:spPr>
      </p:pic>
      <p:sp>
        <p:nvSpPr>
          <p:cNvPr id="9" name="TextBox 26"/>
          <p:cNvSpPr txBox="1">
            <a:spLocks noChangeArrowheads="1"/>
          </p:cNvSpPr>
          <p:nvPr/>
        </p:nvSpPr>
        <p:spPr bwMode="auto">
          <a:xfrm>
            <a:off x="6809586" y="715150"/>
            <a:ext cx="4929222" cy="22234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反射　不变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湖面“月影”现象是由光的反射形成的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光在发生反射过程中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由于在同种介质中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所以其传播速度不变。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5. </a:t>
            </a:r>
            <a:r>
              <a:rPr lang="zh-CN" altLang="en-US" sz="2400" smtClean="0"/>
              <a:t>林红同学可以从不同方向看到地上的书</a:t>
            </a:r>
            <a:r>
              <a:rPr lang="en-US" sz="2400" smtClean="0"/>
              <a:t>,</a:t>
            </a:r>
            <a:r>
              <a:rPr lang="zh-CN" altLang="en-US" sz="2400" smtClean="0"/>
              <a:t>是因为照射到书上的太阳光发生了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　</a:t>
            </a:r>
            <a:r>
              <a:rPr lang="zh-CN" altLang="en-US" sz="2400" smtClean="0"/>
              <a:t>反射现象</a:t>
            </a:r>
            <a:r>
              <a:rPr lang="en-US" sz="2400" smtClean="0"/>
              <a:t>;</a:t>
            </a:r>
            <a:r>
              <a:rPr lang="zh-CN" altLang="en-US" sz="2400" smtClean="0"/>
              <a:t>有一天林红在逛街</a:t>
            </a:r>
            <a:r>
              <a:rPr lang="en-US" sz="2400" smtClean="0"/>
              <a:t>,</a:t>
            </a:r>
            <a:r>
              <a:rPr lang="zh-CN" altLang="en-US" sz="2400" smtClean="0"/>
              <a:t>突然远处的玻璃幕墙上一束耀眼的强光把林红的眼睛给照花了</a:t>
            </a:r>
            <a:r>
              <a:rPr lang="en-US" sz="2400" smtClean="0"/>
              <a:t>,</a:t>
            </a:r>
            <a:r>
              <a:rPr lang="zh-CN" altLang="en-US" sz="2400" smtClean="0"/>
              <a:t>这是当太阳光照射在玻璃幕墙上时</a:t>
            </a:r>
            <a:r>
              <a:rPr lang="en-US" sz="2400" smtClean="0"/>
              <a:t>,</a:t>
            </a:r>
            <a:r>
              <a:rPr lang="zh-CN" altLang="en-US" sz="2400" smtClean="0"/>
              <a:t>发生了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反射</a:t>
            </a:r>
            <a:r>
              <a:rPr lang="en-US" sz="2400" smtClean="0"/>
              <a:t>,</a:t>
            </a:r>
            <a:r>
              <a:rPr lang="zh-CN" altLang="en-US" sz="2400" smtClean="0"/>
              <a:t>造成光污染。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1380298" y="1286654"/>
            <a:ext cx="58381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漫</a:t>
            </a:r>
            <a:r>
              <a:rPr lang="en-US" altLang="zh-CN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9595668" y="1825121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镜面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重难三　平面镜成像的特点及作图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644262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6. </a:t>
            </a:r>
            <a:r>
              <a:rPr lang="zh-CN" altLang="en-US" sz="2400" smtClean="0"/>
              <a:t>小明站在穿衣镜前</a:t>
            </a:r>
            <a:r>
              <a:rPr lang="en-US" sz="2400" smtClean="0"/>
              <a:t>3 m</a:t>
            </a:r>
            <a:r>
              <a:rPr lang="zh-CN" altLang="en-US" sz="2400" smtClean="0"/>
              <a:t>处</a:t>
            </a:r>
            <a:r>
              <a:rPr lang="en-US" sz="2400" smtClean="0"/>
              <a:t>,</a:t>
            </a:r>
            <a:r>
              <a:rPr lang="zh-CN" altLang="en-US" sz="2400" smtClean="0"/>
              <a:t>以</a:t>
            </a:r>
            <a:r>
              <a:rPr lang="en-US" sz="2400" smtClean="0"/>
              <a:t>1 m/s</a:t>
            </a:r>
            <a:r>
              <a:rPr lang="zh-CN" altLang="en-US" sz="2400" smtClean="0"/>
              <a:t>的速度匀速靠近穿衣镜</a:t>
            </a:r>
            <a:r>
              <a:rPr lang="en-US" sz="2400" smtClean="0"/>
              <a:t>,</a:t>
            </a:r>
            <a:r>
              <a:rPr lang="zh-CN" altLang="en-US" sz="2400" smtClean="0"/>
              <a:t>下列说法正确的是</a:t>
            </a:r>
            <a:r>
              <a:rPr lang="en-US" sz="2400" smtClean="0"/>
              <a:t>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镜中的像以</a:t>
            </a:r>
            <a:r>
              <a:rPr lang="en-US" sz="2400" smtClean="0"/>
              <a:t>1 m/s</a:t>
            </a:r>
            <a:r>
              <a:rPr lang="zh-CN" altLang="en-US" sz="2400" smtClean="0"/>
              <a:t>的速度远离穿衣镜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穿衣镜中小明的像逐渐变小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穿衣镜中小明的像是虚像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D.2 s</a:t>
            </a:r>
            <a:r>
              <a:rPr lang="zh-CN" altLang="en-US" sz="2400" smtClean="0"/>
              <a:t>后小明与镜中像相距</a:t>
            </a:r>
            <a:r>
              <a:rPr lang="en-US" sz="2400" smtClean="0"/>
              <a:t>1 m</a:t>
            </a:r>
            <a:endParaRPr lang="zh-CN" altLang="en-US" sz="240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237422" y="1929596"/>
            <a:ext cx="39145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C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857916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7. </a:t>
            </a:r>
            <a:r>
              <a:rPr lang="en-US" sz="2400" smtClean="0">
                <a:solidFill>
                  <a:srgbClr val="18B48F"/>
                </a:solidFill>
              </a:rPr>
              <a:t>[2017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图</a:t>
            </a:r>
            <a:r>
              <a:rPr lang="en-US" sz="2400" smtClean="0"/>
              <a:t>2-5</a:t>
            </a:r>
            <a:r>
              <a:rPr lang="zh-CN" altLang="en-US" sz="2400" smtClean="0"/>
              <a:t>甲是小安同学自制的潜望镜</a:t>
            </a:r>
            <a:r>
              <a:rPr lang="en-US" sz="2400" smtClean="0"/>
              <a:t>,</a:t>
            </a:r>
            <a:r>
              <a:rPr lang="zh-CN" altLang="en-US" sz="2400" smtClean="0"/>
              <a:t>利用它能在隐蔽处观察到外面的情况</a:t>
            </a:r>
            <a:r>
              <a:rPr lang="en-US" sz="2400" smtClean="0"/>
              <a:t>,</a:t>
            </a:r>
            <a:r>
              <a:rPr lang="zh-CN" altLang="en-US" sz="2400" smtClean="0"/>
              <a:t>用它正对如图乙所示的光源“</a:t>
            </a:r>
            <a:r>
              <a:rPr lang="en-US" sz="2400" smtClean="0"/>
              <a:t>F</a:t>
            </a:r>
            <a:r>
              <a:rPr lang="zh-CN" altLang="en-US" sz="2400" smtClean="0"/>
              <a:t>”</a:t>
            </a:r>
            <a:r>
              <a:rPr lang="en-US" sz="2400" smtClean="0"/>
              <a:t>,</a:t>
            </a:r>
            <a:r>
              <a:rPr lang="zh-CN" altLang="en-US" sz="2400" smtClean="0"/>
              <a:t>则所观察到的像是图丙中的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</p:txBody>
      </p:sp>
      <p:sp>
        <p:nvSpPr>
          <p:cNvPr id="3" name="矩形 2"/>
          <p:cNvSpPr/>
          <p:nvPr/>
        </p:nvSpPr>
        <p:spPr>
          <a:xfrm>
            <a:off x="3321485" y="4926603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2-5</a:t>
            </a:r>
            <a:endParaRPr lang="zh-CN" altLang="en-US"/>
          </a:p>
        </p:txBody>
      </p:sp>
      <p:pic>
        <p:nvPicPr>
          <p:cNvPr id="4" name="18ZX18.EPS" descr="id:214749875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951670" y="3101484"/>
            <a:ext cx="5929354" cy="1828508"/>
          </a:xfrm>
          <a:prstGeom prst="rect">
            <a:avLst/>
          </a:prstGeom>
        </p:spPr>
      </p:pic>
      <p:sp>
        <p:nvSpPr>
          <p:cNvPr id="5" name="TextBox 26"/>
          <p:cNvSpPr txBox="1">
            <a:spLocks noChangeArrowheads="1"/>
          </p:cNvSpPr>
          <p:nvPr/>
        </p:nvSpPr>
        <p:spPr bwMode="auto">
          <a:xfrm>
            <a:off x="7238214" y="676046"/>
            <a:ext cx="4643470" cy="339669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altLang="zh-CN" smtClean="0">
                <a:solidFill>
                  <a:srgbClr val="A50021"/>
                </a:solidFill>
              </a:rPr>
              <a:t>B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潜望镜是利用平面镜成像原理来工作的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且潜望镜中使用的是两块平面镜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物体在两块平面镜中均成正立、等大的虚像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所以眼睛看到正立、等大的虚像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故选</a:t>
            </a:r>
            <a:r>
              <a:rPr lang="en-US" altLang="zh-CN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重难四　光的折射、光的色散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5572164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8. </a:t>
            </a:r>
            <a:r>
              <a:rPr lang="en-US" sz="2400" smtClean="0">
                <a:solidFill>
                  <a:srgbClr val="18B48F"/>
                </a:solidFill>
              </a:rPr>
              <a:t>[2015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2-6</a:t>
            </a:r>
            <a:r>
              <a:rPr lang="zh-CN" altLang="en-US" sz="2400" smtClean="0"/>
              <a:t>所示是光在空气和玻璃之间发生折射的光路图</a:t>
            </a:r>
            <a:r>
              <a:rPr lang="en-US" sz="2400" smtClean="0"/>
              <a:t>,</a:t>
            </a:r>
            <a:r>
              <a:rPr lang="zh-CN" altLang="en-US" sz="2400" smtClean="0"/>
              <a:t>从图中可以看出</a:t>
            </a:r>
            <a:r>
              <a:rPr lang="en-US" sz="2400" smtClean="0"/>
              <a:t>,</a:t>
            </a:r>
            <a:r>
              <a:rPr lang="zh-CN" altLang="en-US" sz="2400" smtClean="0"/>
              <a:t>空气在界面的</a:t>
            </a:r>
            <a:r>
              <a:rPr lang="zh-CN" altLang="en-US" sz="2400" i="1" u="sng" smtClean="0"/>
              <a:t>　      　</a:t>
            </a:r>
            <a:r>
              <a:rPr lang="en-US" sz="2400" smtClean="0"/>
              <a:t>(</a:t>
            </a:r>
            <a:r>
              <a:rPr lang="zh-CN" altLang="en-US" sz="2400" smtClean="0"/>
              <a:t>选填“左”或“右”</a:t>
            </a:r>
            <a:r>
              <a:rPr lang="en-US" sz="2400" smtClean="0"/>
              <a:t>)</a:t>
            </a:r>
            <a:r>
              <a:rPr lang="zh-CN" altLang="en-US" sz="2400" smtClean="0"/>
              <a:t>侧。此过程中还有部分光发生了反射</a:t>
            </a:r>
            <a:r>
              <a:rPr lang="en-US" sz="2400" smtClean="0"/>
              <a:t>,</a:t>
            </a:r>
            <a:r>
              <a:rPr lang="zh-CN" altLang="en-US" sz="2400" smtClean="0"/>
              <a:t>反射角的大小是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3023372" y="6073000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2-6</a:t>
            </a:r>
            <a:endParaRPr lang="zh-CN" altLang="en-US"/>
          </a:p>
        </p:txBody>
      </p:sp>
      <p:pic>
        <p:nvPicPr>
          <p:cNvPr id="5" name="4JXWL18.EPS" descr="id:2147498772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951934" y="4031344"/>
            <a:ext cx="1500198" cy="2008619"/>
          </a:xfrm>
          <a:prstGeom prst="rect">
            <a:avLst/>
          </a:prstGeom>
        </p:spPr>
      </p:pic>
      <p:sp>
        <p:nvSpPr>
          <p:cNvPr id="6" name="TextBox 26"/>
          <p:cNvSpPr txBox="1">
            <a:spLocks noChangeArrowheads="1"/>
          </p:cNvSpPr>
          <p:nvPr/>
        </p:nvSpPr>
        <p:spPr bwMode="auto">
          <a:xfrm>
            <a:off x="6666710" y="1247550"/>
            <a:ext cx="4929222" cy="28426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左　</a:t>
            </a:r>
            <a:r>
              <a:rPr lang="en-US" altLang="zh-CN" smtClean="0">
                <a:solidFill>
                  <a:srgbClr val="A50021"/>
                </a:solidFill>
              </a:rPr>
              <a:t>60°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先垂直于界面作出法线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可知入射角为</a:t>
            </a:r>
            <a:r>
              <a:rPr lang="en-US" altLang="zh-CN" smtClean="0">
                <a:solidFill>
                  <a:srgbClr val="A50021"/>
                </a:solidFill>
              </a:rPr>
              <a:t>60°,</a:t>
            </a:r>
            <a:r>
              <a:rPr lang="zh-CN" altLang="en-US" smtClean="0">
                <a:solidFill>
                  <a:srgbClr val="A50021"/>
                </a:solidFill>
              </a:rPr>
              <a:t>反射角等于入射角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也为</a:t>
            </a:r>
            <a:r>
              <a:rPr lang="en-US" altLang="zh-CN" smtClean="0">
                <a:solidFill>
                  <a:srgbClr val="A50021"/>
                </a:solidFill>
              </a:rPr>
              <a:t>60°;</a:t>
            </a:r>
            <a:r>
              <a:rPr lang="zh-CN" altLang="en-US" smtClean="0">
                <a:solidFill>
                  <a:srgbClr val="A50021"/>
                </a:solidFill>
              </a:rPr>
              <a:t>折射角小于入射角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因此界面左侧为空气。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光源、光线、光速、光年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10667238" y="1286654"/>
            <a:ext cx="98296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 </a:t>
            </a:r>
            <a:r>
              <a:rPr lang="zh-CN" altLang="en-US" b="1" smtClean="0">
                <a:solidFill>
                  <a:srgbClr val="A50021"/>
                </a:solidFill>
              </a:rPr>
              <a:t>不是</a:t>
            </a:r>
            <a:r>
              <a:rPr lang="en-US" altLang="zh-CN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1670" y="1286654"/>
            <a:ext cx="107871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光源</a:t>
            </a:r>
            <a:r>
              <a:rPr lang="en-US" b="1" smtClean="0"/>
              <a:t>:</a:t>
            </a:r>
            <a:r>
              <a:rPr lang="zh-CN" altLang="en-US" smtClean="0"/>
              <a:t>能自行发光的物体叫光源</a:t>
            </a:r>
            <a:r>
              <a:rPr lang="en-US" smtClean="0"/>
              <a:t>,</a:t>
            </a:r>
            <a:r>
              <a:rPr lang="zh-CN" altLang="en-US" smtClean="0"/>
              <a:t>如太阳、正在发光的白炽灯等</a:t>
            </a:r>
            <a:r>
              <a:rPr lang="en-US" smtClean="0"/>
              <a:t>,</a:t>
            </a:r>
            <a:r>
              <a:rPr lang="zh-CN" altLang="en-US" smtClean="0"/>
              <a:t>但是月亮</a:t>
            </a:r>
            <a:r>
              <a:rPr lang="en-US" altLang="zh-CN" smtClean="0"/>
              <a:t>______</a:t>
            </a:r>
            <a:r>
              <a:rPr lang="zh-CN" altLang="en-US" smtClean="0"/>
              <a:t>光源。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光线</a:t>
            </a:r>
            <a:r>
              <a:rPr lang="en-US" b="1" smtClean="0"/>
              <a:t>:</a:t>
            </a:r>
            <a:r>
              <a:rPr lang="zh-CN" altLang="en-US" smtClean="0"/>
              <a:t>用来表示光的传播径迹和方向的带箭头的直线叫光线。光线</a:t>
            </a:r>
            <a:endParaRPr lang="en-US" altLang="zh-CN" smtClean="0"/>
          </a:p>
          <a:p>
            <a:pPr>
              <a:lnSpc>
                <a:spcPct val="150000"/>
              </a:lnSpc>
            </a:pPr>
            <a:r>
              <a:rPr lang="zh-CN" altLang="en-US" smtClean="0"/>
              <a:t>的引入利用了理想模型法。</a:t>
            </a:r>
            <a:r>
              <a:rPr lang="en-US" smtClean="0"/>
              <a:t> 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b="1" smtClean="0"/>
              <a:t>光速</a:t>
            </a:r>
            <a:r>
              <a:rPr lang="en-US" b="1" smtClean="0"/>
              <a:t>:</a:t>
            </a:r>
            <a:r>
              <a:rPr lang="zh-CN" altLang="en-US" smtClean="0"/>
              <a:t>光不仅能在介质中传播</a:t>
            </a:r>
            <a:r>
              <a:rPr lang="en-US" smtClean="0"/>
              <a:t>,</a:t>
            </a:r>
            <a:r>
              <a:rPr lang="zh-CN" altLang="en-US" smtClean="0"/>
              <a:t>还能在真空中传播。真空中的光速</a:t>
            </a:r>
            <a:r>
              <a:rPr lang="en-US" i="1" smtClean="0"/>
              <a:t>c</a:t>
            </a:r>
            <a:r>
              <a:rPr lang="en-US" smtClean="0"/>
              <a:t>=___________</a:t>
            </a:r>
            <a:endParaRPr lang="en-US" smtClean="0"/>
          </a:p>
          <a:p>
            <a:pPr>
              <a:lnSpc>
                <a:spcPct val="150000"/>
              </a:lnSpc>
            </a:pPr>
            <a:r>
              <a:rPr lang="en-US" smtClean="0"/>
              <a:t>m/s=</a:t>
            </a:r>
            <a:r>
              <a:rPr lang="zh-CN" altLang="en-US" i="1" u="sng" smtClean="0"/>
              <a:t>　　           　</a:t>
            </a:r>
            <a:r>
              <a:rPr lang="en-US" smtClean="0"/>
              <a:t>km/s</a:t>
            </a:r>
            <a:r>
              <a:rPr lang="zh-CN" altLang="en-US" smtClean="0"/>
              <a:t>。光在各介质中的传播速度一般为</a:t>
            </a:r>
            <a:r>
              <a:rPr lang="en-US" i="1" smtClean="0"/>
              <a:t>v</a:t>
            </a:r>
            <a:r>
              <a:rPr lang="zh-CN" altLang="en-US" baseline="-25000" smtClean="0"/>
              <a:t>气</a:t>
            </a:r>
            <a:r>
              <a:rPr lang="en-US" smtClean="0"/>
              <a:t>&gt;</a:t>
            </a:r>
            <a:r>
              <a:rPr lang="en-US" i="1" smtClean="0"/>
              <a:t>v</a:t>
            </a:r>
            <a:r>
              <a:rPr lang="zh-CN" altLang="en-US" baseline="-25000" smtClean="0"/>
              <a:t>液</a:t>
            </a:r>
            <a:r>
              <a:rPr lang="en-US" smtClean="0"/>
              <a:t>&gt;</a:t>
            </a:r>
            <a:r>
              <a:rPr lang="en-US" i="1" smtClean="0"/>
              <a:t>v</a:t>
            </a:r>
            <a:r>
              <a:rPr lang="zh-CN" altLang="en-US" baseline="-25000" smtClean="0"/>
              <a:t>固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4.</a:t>
            </a:r>
            <a:r>
              <a:rPr lang="zh-CN" altLang="en-US" b="1" smtClean="0"/>
              <a:t>光年</a:t>
            </a:r>
            <a:r>
              <a:rPr lang="en-US" b="1" smtClean="0"/>
              <a:t>:</a:t>
            </a:r>
            <a:r>
              <a:rPr lang="zh-CN" altLang="en-US" smtClean="0"/>
              <a:t>光在一年内传播的距离</a:t>
            </a:r>
            <a:r>
              <a:rPr lang="en-US" smtClean="0"/>
              <a:t>,</a:t>
            </a:r>
            <a:r>
              <a:rPr lang="zh-CN" altLang="en-US" smtClean="0"/>
              <a:t>是</a:t>
            </a:r>
            <a:r>
              <a:rPr lang="zh-CN" altLang="en-US" i="1" u="sng" smtClean="0"/>
              <a:t>　　  　　</a:t>
            </a:r>
            <a:r>
              <a:rPr lang="en-US" smtClean="0"/>
              <a:t>(</a:t>
            </a:r>
            <a:r>
              <a:rPr lang="zh-CN" altLang="en-US" smtClean="0"/>
              <a:t>选填“长度”或“时间”</a:t>
            </a:r>
            <a:r>
              <a:rPr lang="en-US" smtClean="0"/>
              <a:t>)</a:t>
            </a:r>
            <a:r>
              <a:rPr lang="zh-CN" altLang="en-US" smtClean="0"/>
              <a:t>单位。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0167172" y="3501232"/>
            <a:ext cx="139012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3.0×10</a:t>
            </a:r>
            <a:r>
              <a:rPr lang="en-US" b="1" baseline="30000" smtClean="0">
                <a:solidFill>
                  <a:srgbClr val="A50021"/>
                </a:solidFill>
              </a:rPr>
              <a:t>8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023240" y="4072736"/>
            <a:ext cx="139012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3.0×10</a:t>
            </a:r>
            <a:r>
              <a:rPr lang="en-US" b="1" baseline="30000" smtClean="0">
                <a:solidFill>
                  <a:srgbClr val="A50021"/>
                </a:solidFill>
              </a:rPr>
              <a:t>5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5738016" y="4572802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长度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9. </a:t>
            </a:r>
            <a:r>
              <a:rPr lang="zh-CN" altLang="en-US" sz="2400" smtClean="0"/>
              <a:t>如图</a:t>
            </a:r>
            <a:r>
              <a:rPr lang="en-US" sz="2400" smtClean="0"/>
              <a:t>2-7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小刚将一枚硬币放在碗底</a:t>
            </a:r>
            <a:r>
              <a:rPr lang="en-US" sz="2400" smtClean="0"/>
              <a:t>,</a:t>
            </a:r>
            <a:r>
              <a:rPr lang="zh-CN" altLang="en-US" sz="2400" smtClean="0"/>
              <a:t>眼睛在</a:t>
            </a:r>
            <a:r>
              <a:rPr lang="en-US" sz="2400" i="1" smtClean="0"/>
              <a:t>A</a:t>
            </a:r>
            <a:r>
              <a:rPr lang="zh-CN" altLang="en-US" sz="2400" smtClean="0"/>
              <a:t>处恰好看不到它</a:t>
            </a:r>
            <a:r>
              <a:rPr lang="en-US" sz="2400" smtClean="0"/>
              <a:t>,</a:t>
            </a:r>
            <a:r>
              <a:rPr lang="zh-CN" altLang="en-US" sz="2400" smtClean="0"/>
              <a:t>沿碗壁缓缓向碗内加水</a:t>
            </a:r>
            <a:r>
              <a:rPr lang="en-US" sz="2400" smtClean="0"/>
              <a:t>,</a:t>
            </a:r>
            <a:r>
              <a:rPr lang="zh-CN" altLang="en-US" sz="2400" smtClean="0"/>
              <a:t>小刚又能看到“硬币”了</a:t>
            </a:r>
            <a:r>
              <a:rPr lang="en-US" sz="2400" smtClean="0"/>
              <a:t>,</a:t>
            </a:r>
            <a:r>
              <a:rPr lang="zh-CN" altLang="en-US" sz="2400" smtClean="0"/>
              <a:t>这是因为来自硬币的光从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斜射入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    　</a:t>
            </a:r>
            <a:r>
              <a:rPr lang="zh-CN" altLang="en-US" sz="2400" smtClean="0"/>
              <a:t>中发生了光的</a:t>
            </a:r>
            <a:r>
              <a:rPr lang="zh-CN" altLang="en-US" sz="2400" i="1" u="sng" smtClean="0"/>
              <a:t>　   　　　</a:t>
            </a:r>
            <a:r>
              <a:rPr lang="zh-CN" altLang="en-US" sz="2400" smtClean="0"/>
              <a:t>现象。</a:t>
            </a:r>
            <a:r>
              <a:rPr lang="en-US" sz="2400" smtClean="0"/>
              <a:t>  </a:t>
            </a:r>
            <a:endParaRPr lang="zh-CN" altLang="en-US" sz="2400" smtClean="0"/>
          </a:p>
        </p:txBody>
      </p:sp>
      <p:sp>
        <p:nvSpPr>
          <p:cNvPr id="5" name="矩形 4"/>
          <p:cNvSpPr/>
          <p:nvPr/>
        </p:nvSpPr>
        <p:spPr>
          <a:xfrm>
            <a:off x="5595140" y="4001298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2-7</a:t>
            </a:r>
            <a:endParaRPr lang="zh-CN" altLang="en-US"/>
          </a:p>
        </p:txBody>
      </p:sp>
      <p:pic>
        <p:nvPicPr>
          <p:cNvPr id="6" name="20JX5.EPS" descr="id:214749877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166512" y="2429662"/>
            <a:ext cx="2714644" cy="1589769"/>
          </a:xfrm>
          <a:prstGeom prst="rect">
            <a:avLst/>
          </a:prstGeom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9738544" y="1286654"/>
            <a:ext cx="58381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水</a:t>
            </a:r>
            <a:r>
              <a:rPr lang="en-US" altLang="zh-CN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294459" y="1825121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空气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452132" y="1825121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折射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10.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江西模拟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春日里花红柳绿。看桃花时</a:t>
            </a:r>
            <a:r>
              <a:rPr lang="en-US" sz="2400" smtClean="0"/>
              <a:t>,</a:t>
            </a:r>
            <a:r>
              <a:rPr lang="zh-CN" altLang="en-US" sz="2400" smtClean="0"/>
              <a:t>花呈红色</a:t>
            </a:r>
            <a:r>
              <a:rPr lang="en-US" sz="2400" smtClean="0"/>
              <a:t>,</a:t>
            </a:r>
            <a:r>
              <a:rPr lang="zh-CN" altLang="en-US" sz="2400" smtClean="0"/>
              <a:t>是因为桃花</a:t>
            </a:r>
            <a:r>
              <a:rPr lang="en-US" altLang="zh-CN" sz="2400" smtClean="0"/>
              <a:t>________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</a:t>
            </a:r>
            <a:r>
              <a:rPr lang="zh-CN" altLang="en-US" sz="2400" smtClean="0"/>
              <a:t>选填“吸收”或“反射”</a:t>
            </a:r>
            <a:r>
              <a:rPr lang="en-US" sz="2400" smtClean="0"/>
              <a:t>)</a:t>
            </a:r>
            <a:r>
              <a:rPr lang="zh-CN" altLang="en-US" sz="2400" smtClean="0"/>
              <a:t>了红色光。公园内</a:t>
            </a:r>
            <a:r>
              <a:rPr lang="en-US" sz="2400" smtClean="0"/>
              <a:t>,</a:t>
            </a:r>
            <a:r>
              <a:rPr lang="zh-CN" altLang="en-US" sz="2400" smtClean="0"/>
              <a:t>鱼翔浅底</a:t>
            </a:r>
            <a:r>
              <a:rPr lang="en-US" sz="2400" smtClean="0"/>
              <a:t>,</a:t>
            </a:r>
            <a:r>
              <a:rPr lang="zh-CN" altLang="en-US" sz="2400" smtClean="0"/>
              <a:t>看到水中的鱼儿是光的折射形成的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选填“实”或“虚”</a:t>
            </a:r>
            <a:r>
              <a:rPr lang="en-US" sz="2400" smtClean="0"/>
              <a:t>)</a:t>
            </a:r>
            <a:r>
              <a:rPr lang="zh-CN" altLang="en-US" sz="2400" smtClean="0"/>
              <a:t>像。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0581399" y="715150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反射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2951934" y="1825121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虚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11. </a:t>
            </a:r>
            <a:r>
              <a:rPr lang="zh-CN" altLang="en-US" sz="2400" smtClean="0"/>
              <a:t>关于光的色散实验</a:t>
            </a:r>
            <a:r>
              <a:rPr lang="en-US" sz="2400" smtClean="0"/>
              <a:t>,</a:t>
            </a:r>
            <a:r>
              <a:rPr lang="zh-CN" altLang="en-US" sz="2400" smtClean="0"/>
              <a:t>以下说法不正确的是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白光通过棱镜后</a:t>
            </a:r>
            <a:r>
              <a:rPr lang="en-US" sz="2400" smtClean="0"/>
              <a:t>,</a:t>
            </a:r>
            <a:r>
              <a:rPr lang="zh-CN" altLang="en-US" sz="2400" smtClean="0"/>
              <a:t>传播方向发生改变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色散现象表明</a:t>
            </a:r>
            <a:r>
              <a:rPr lang="en-US" sz="2400" smtClean="0"/>
              <a:t>,</a:t>
            </a:r>
            <a:r>
              <a:rPr lang="zh-CN" altLang="en-US" sz="2400" smtClean="0"/>
              <a:t>白光是复色光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单色光通过棱镜时</a:t>
            </a:r>
            <a:r>
              <a:rPr lang="en-US" sz="2400" smtClean="0"/>
              <a:t>,</a:t>
            </a:r>
            <a:r>
              <a:rPr lang="zh-CN" altLang="en-US" sz="2400" smtClean="0"/>
              <a:t>传播方向不会发生改变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单色光通过棱镜时</a:t>
            </a:r>
            <a:r>
              <a:rPr lang="en-US" sz="2400" smtClean="0"/>
              <a:t>,</a:t>
            </a:r>
            <a:r>
              <a:rPr lang="zh-CN" altLang="en-US" sz="2400" smtClean="0"/>
              <a:t>不会发生色散</a:t>
            </a:r>
            <a:endParaRPr lang="zh-CN" altLang="en-US" sz="2400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7238214" y="824989"/>
            <a:ext cx="39145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C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探究光反射时的规律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26654" y="1341562"/>
            <a:ext cx="10715700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设计和进行实验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1.</a:t>
            </a:r>
            <a:r>
              <a:rPr lang="zh-CN" altLang="en-US" sz="2400" smtClean="0"/>
              <a:t>实验主要器材</a:t>
            </a:r>
            <a:r>
              <a:rPr lang="en-US" sz="2400" smtClean="0"/>
              <a:t>:</a:t>
            </a:r>
            <a:r>
              <a:rPr lang="zh-CN" altLang="en-US" sz="2400" smtClean="0"/>
              <a:t>可转折的纸板</a:t>
            </a:r>
            <a:r>
              <a:rPr lang="en-US" sz="2400" smtClean="0"/>
              <a:t>(</a:t>
            </a:r>
            <a:r>
              <a:rPr lang="zh-CN" altLang="en-US" sz="2400" smtClean="0"/>
              <a:t>作用</a:t>
            </a:r>
            <a:r>
              <a:rPr lang="en-US" sz="2400" smtClean="0"/>
              <a:t>:①</a:t>
            </a:r>
            <a:r>
              <a:rPr lang="zh-CN" altLang="en-US" sz="2400" smtClean="0"/>
              <a:t>显示光的传播路径</a:t>
            </a:r>
            <a:r>
              <a:rPr lang="en-US" sz="2400" smtClean="0"/>
              <a:t>;②</a:t>
            </a:r>
            <a:r>
              <a:rPr lang="zh-CN" altLang="en-US" sz="2400" smtClean="0"/>
              <a:t>探究反射光线、入射光线和法线是否在</a:t>
            </a:r>
            <a:r>
              <a:rPr lang="zh-CN" altLang="en-US" sz="2400" u="sng" smtClean="0"/>
              <a:t>同一平面</a:t>
            </a:r>
            <a:r>
              <a:rPr lang="zh-CN" altLang="en-US" sz="2400" smtClean="0"/>
              <a:t>内。注意</a:t>
            </a:r>
            <a:r>
              <a:rPr lang="en-US" sz="2400" smtClean="0"/>
              <a:t>:</a:t>
            </a:r>
            <a:r>
              <a:rPr lang="zh-CN" altLang="en-US" sz="2400" smtClean="0"/>
              <a:t>纸板与镜面要</a:t>
            </a:r>
            <a:r>
              <a:rPr lang="zh-CN" altLang="en-US" sz="2400" u="sng" smtClean="0"/>
              <a:t>垂直</a:t>
            </a:r>
            <a:r>
              <a:rPr lang="zh-CN" altLang="en-US" sz="2400" smtClean="0"/>
              <a:t>放置</a:t>
            </a:r>
            <a:r>
              <a:rPr lang="en-US" sz="2400" smtClean="0"/>
              <a:t>,</a:t>
            </a:r>
            <a:r>
              <a:rPr lang="zh-CN" altLang="en-US" sz="2400" smtClean="0"/>
              <a:t>否则</a:t>
            </a:r>
            <a:r>
              <a:rPr lang="zh-CN" altLang="en-US" sz="2400" u="sng" smtClean="0"/>
              <a:t>不能在纸板上看到反射光线</a:t>
            </a:r>
            <a:r>
              <a:rPr lang="en-US" sz="2400" smtClean="0"/>
              <a:t>)</a:t>
            </a:r>
            <a:r>
              <a:rPr lang="zh-CN" altLang="en-US" sz="2400" smtClean="0"/>
              <a:t>、量角器。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2.</a:t>
            </a:r>
            <a:r>
              <a:rPr lang="zh-CN" altLang="en-US" sz="2400" smtClean="0"/>
              <a:t>实验时让入射光</a:t>
            </a:r>
            <a:r>
              <a:rPr lang="zh-CN" altLang="en-US" sz="2400" u="sng" smtClean="0"/>
              <a:t>贴着</a:t>
            </a:r>
            <a:r>
              <a:rPr lang="zh-CN" altLang="en-US" sz="2400" smtClean="0"/>
              <a:t>纸板入射</a:t>
            </a:r>
            <a:r>
              <a:rPr lang="en-US" sz="2400" smtClean="0"/>
              <a:t>,</a:t>
            </a:r>
            <a:r>
              <a:rPr lang="zh-CN" altLang="en-US" sz="2400" smtClean="0"/>
              <a:t>这是为了</a:t>
            </a:r>
            <a:r>
              <a:rPr lang="zh-CN" altLang="en-US" sz="2400" u="sng" smtClean="0"/>
              <a:t>显示入射光线</a:t>
            </a:r>
            <a:r>
              <a:rPr lang="zh-CN" altLang="en-US" sz="2400" smtClean="0"/>
              <a:t>。从不同位置都能看到光的传播路径是因为光在纸板上发生了</a:t>
            </a:r>
            <a:r>
              <a:rPr lang="zh-CN" altLang="en-US" sz="2400" u="sng" smtClean="0"/>
              <a:t>漫反射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3.</a:t>
            </a:r>
            <a:r>
              <a:rPr lang="zh-CN" altLang="en-US" sz="2400" smtClean="0"/>
              <a:t>光路的确定</a:t>
            </a:r>
            <a:r>
              <a:rPr lang="en-US" sz="2400" smtClean="0"/>
              <a:t>:</a:t>
            </a:r>
            <a:r>
              <a:rPr lang="zh-CN" altLang="en-US" sz="2400" smtClean="0"/>
              <a:t>在纸板的光线上取两点</a:t>
            </a:r>
            <a:r>
              <a:rPr lang="en-US" sz="2400" smtClean="0"/>
              <a:t>,</a:t>
            </a:r>
            <a:r>
              <a:rPr lang="zh-CN" altLang="en-US" sz="2400" smtClean="0"/>
              <a:t>用实线连接两点并标出方向。</a:t>
            </a:r>
            <a:endParaRPr lang="zh-CN" altLang="en-US" sz="2400"/>
          </a:p>
        </p:txBody>
      </p:sp>
    </p:spTree>
  </p:cSld>
  <p:clrMapOvr>
    <a:masterClrMapping/>
  </p:clrMapOvr>
  <p:transition>
    <p:pull dir="u"/>
  </p:transition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4.</a:t>
            </a:r>
            <a:r>
              <a:rPr lang="zh-CN" altLang="en-US" sz="2400" smtClean="0"/>
              <a:t>旋转反射光线所在的纸板</a:t>
            </a:r>
            <a:r>
              <a:rPr lang="en-US" sz="2400" smtClean="0"/>
              <a:t>,</a:t>
            </a:r>
            <a:r>
              <a:rPr lang="zh-CN" altLang="en-US" sz="2400" smtClean="0"/>
              <a:t>纸板上</a:t>
            </a:r>
            <a:r>
              <a:rPr lang="zh-CN" altLang="en-US" sz="2400" u="sng" smtClean="0"/>
              <a:t>反射光线消失</a:t>
            </a:r>
            <a:r>
              <a:rPr lang="en-US" sz="2400" smtClean="0"/>
              <a:t>,</a:t>
            </a:r>
            <a:r>
              <a:rPr lang="zh-CN" altLang="en-US" sz="2400" smtClean="0"/>
              <a:t>其目的是验证</a:t>
            </a:r>
            <a:r>
              <a:rPr lang="zh-CN" altLang="en-US" sz="2400" u="sng" smtClean="0"/>
              <a:t>反射光线、入射光线和法线是否在同一平面内</a:t>
            </a:r>
            <a:r>
              <a:rPr lang="zh-CN" altLang="en-US" sz="2400" smtClean="0"/>
              <a:t>。</a:t>
            </a:r>
            <a:r>
              <a:rPr lang="en-US" sz="2400" smtClean="0"/>
              <a:t>(</a:t>
            </a:r>
            <a:r>
              <a:rPr lang="zh-CN" altLang="en-US" sz="2400" smtClean="0"/>
              <a:t>此时反射光线和入射光线</a:t>
            </a:r>
            <a:r>
              <a:rPr lang="zh-CN" altLang="en-US" sz="2400" u="sng" smtClean="0"/>
              <a:t>仍然在</a:t>
            </a:r>
            <a:r>
              <a:rPr lang="zh-CN" altLang="en-US" sz="2400" smtClean="0"/>
              <a:t>同一平面内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5.</a:t>
            </a:r>
            <a:r>
              <a:rPr lang="zh-CN" altLang="en-US" sz="2400" smtClean="0"/>
              <a:t>改变入射角的大小</a:t>
            </a:r>
            <a:r>
              <a:rPr lang="en-US" sz="2400" smtClean="0"/>
              <a:t>,</a:t>
            </a:r>
            <a:r>
              <a:rPr lang="zh-CN" altLang="en-US" sz="2400" smtClean="0"/>
              <a:t>进行多次实验</a:t>
            </a:r>
            <a:r>
              <a:rPr lang="en-US" sz="2400" smtClean="0"/>
              <a:t>,</a:t>
            </a:r>
            <a:r>
              <a:rPr lang="zh-CN" altLang="en-US" sz="2400" smtClean="0"/>
              <a:t>用量角器量出入射角和反射角的大小</a:t>
            </a:r>
            <a:r>
              <a:rPr lang="en-US" sz="2400" smtClean="0"/>
              <a:t>,</a:t>
            </a:r>
            <a:r>
              <a:rPr lang="zh-CN" altLang="en-US" sz="2400" smtClean="0"/>
              <a:t>使结论具有普遍性。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6.</a:t>
            </a:r>
            <a:r>
              <a:rPr lang="zh-CN" altLang="en-US" sz="2400" smtClean="0"/>
              <a:t>将激光笔逆着原反射光线射入</a:t>
            </a:r>
            <a:r>
              <a:rPr lang="en-US" sz="2400" smtClean="0"/>
              <a:t>,</a:t>
            </a:r>
            <a:r>
              <a:rPr lang="zh-CN" altLang="en-US" sz="2400" smtClean="0"/>
              <a:t>反射光线逆着原入射光线射出</a:t>
            </a:r>
            <a:r>
              <a:rPr lang="en-US" sz="2400" smtClean="0"/>
              <a:t>,</a:t>
            </a:r>
            <a:r>
              <a:rPr lang="zh-CN" altLang="en-US" sz="2400" smtClean="0"/>
              <a:t>说明</a:t>
            </a:r>
            <a:r>
              <a:rPr lang="zh-CN" altLang="en-US" sz="2400" u="sng" smtClean="0"/>
              <a:t>光路是可</a:t>
            </a:r>
            <a:endParaRPr lang="en-US" altLang="zh-CN" sz="2400" u="sng" smtClean="0"/>
          </a:p>
          <a:p>
            <a:pPr>
              <a:lnSpc>
                <a:spcPct val="150000"/>
              </a:lnSpc>
            </a:pPr>
            <a:r>
              <a:rPr lang="zh-CN" altLang="en-US" sz="2400" u="sng" smtClean="0"/>
              <a:t>逆的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15700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数据处理和分析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7.</a:t>
            </a:r>
            <a:r>
              <a:rPr lang="zh-CN" altLang="en-US" sz="2400" smtClean="0"/>
              <a:t>设计实验数据记录表格</a:t>
            </a:r>
            <a:r>
              <a:rPr lang="en-US" sz="2400" smtClean="0"/>
              <a:t>,</a:t>
            </a:r>
            <a:r>
              <a:rPr lang="zh-CN" altLang="en-US" sz="2400" smtClean="0"/>
              <a:t>分析表格数据</a:t>
            </a:r>
            <a:r>
              <a:rPr lang="en-US" sz="2400" smtClean="0"/>
              <a:t>,</a:t>
            </a:r>
            <a:r>
              <a:rPr lang="zh-CN" altLang="en-US" sz="2400" smtClean="0"/>
              <a:t>得出反射角与入射角的大小关系。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交流与反思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8.</a:t>
            </a:r>
            <a:r>
              <a:rPr lang="zh-CN" altLang="en-US" sz="2400" smtClean="0"/>
              <a:t>实验要在</a:t>
            </a:r>
            <a:r>
              <a:rPr lang="zh-CN" altLang="en-US" sz="2400" u="sng" smtClean="0"/>
              <a:t>较暗</a:t>
            </a:r>
            <a:r>
              <a:rPr lang="zh-CN" altLang="en-US" sz="2400" smtClean="0"/>
              <a:t>的环境中进行</a:t>
            </a:r>
            <a:r>
              <a:rPr lang="en-US" sz="2400" smtClean="0"/>
              <a:t>,</a:t>
            </a:r>
            <a:r>
              <a:rPr lang="zh-CN" altLang="en-US" sz="2400" smtClean="0"/>
              <a:t>目的是使</a:t>
            </a:r>
            <a:r>
              <a:rPr lang="zh-CN" altLang="en-US" sz="2400" u="sng" smtClean="0"/>
              <a:t>光线更清晰、明显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9.</a:t>
            </a:r>
            <a:r>
              <a:rPr lang="zh-CN" altLang="en-US" sz="2400" smtClean="0"/>
              <a:t>反射角与入射角不相等的原因</a:t>
            </a:r>
            <a:r>
              <a:rPr lang="en-US" sz="2400" smtClean="0"/>
              <a:t>:</a:t>
            </a:r>
            <a:r>
              <a:rPr lang="zh-CN" altLang="en-US" sz="2400" smtClean="0"/>
              <a:t>可能将入射光线与平面镜的夹角当成了</a:t>
            </a:r>
            <a:r>
              <a:rPr lang="zh-CN" altLang="en-US" sz="2400" u="sng" smtClean="0"/>
              <a:t>入射角</a:t>
            </a:r>
            <a:r>
              <a:rPr lang="zh-CN" altLang="en-US" sz="2400" smtClean="0"/>
              <a:t>或将反射光线与平面镜的夹角当成了</a:t>
            </a:r>
            <a:r>
              <a:rPr lang="zh-CN" altLang="en-US" sz="2400" u="sng" smtClean="0"/>
              <a:t>反射角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15700" cy="507831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</a:t>
            </a:r>
            <a:r>
              <a:rPr lang="en-US" altLang="zh-CN" sz="2400" b="1" smtClean="0"/>
              <a:t>1  </a:t>
            </a:r>
            <a:r>
              <a:rPr lang="zh-CN" altLang="en-US" sz="2400" smtClean="0"/>
              <a:t>为了探究光反射时的规律</a:t>
            </a:r>
            <a:r>
              <a:rPr lang="en-US" sz="2400" smtClean="0"/>
              <a:t>,</a:t>
            </a:r>
            <a:r>
              <a:rPr lang="zh-CN" altLang="en-US" sz="2400" smtClean="0"/>
              <a:t>同学们进行了如图</a:t>
            </a:r>
            <a:r>
              <a:rPr lang="en-US" sz="2400" smtClean="0"/>
              <a:t>2-8</a:t>
            </a:r>
            <a:r>
              <a:rPr lang="zh-CN" altLang="en-US" sz="2400" smtClean="0"/>
              <a:t>所示的实验。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[</a:t>
            </a:r>
            <a:r>
              <a:rPr lang="zh-CN" altLang="en-US" sz="2400" b="1" smtClean="0"/>
              <a:t>设计与进行实验</a:t>
            </a:r>
            <a:r>
              <a:rPr lang="en-US" sz="2400" b="1" smtClean="0"/>
              <a:t>]</a:t>
            </a:r>
            <a:endParaRPr lang="zh-CN" altLang="en-US" sz="2400" b="1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为了完成实验</a:t>
            </a:r>
            <a:r>
              <a:rPr lang="en-US" sz="2400" smtClean="0"/>
              <a:t>,</a:t>
            </a:r>
            <a:r>
              <a:rPr lang="zh-CN" altLang="en-US" sz="2400" smtClean="0"/>
              <a:t>还需要的测量工具是</a:t>
            </a:r>
            <a:r>
              <a:rPr lang="zh-CN" altLang="en-US" sz="2400" i="1" u="sng" smtClean="0"/>
              <a:t>　　        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把一个平面镜放在水平桌面上</a:t>
            </a:r>
            <a:r>
              <a:rPr lang="en-US" sz="2400" smtClean="0"/>
              <a:t>,</a:t>
            </a:r>
            <a:r>
              <a:rPr lang="zh-CN" altLang="en-US" sz="2400" smtClean="0"/>
              <a:t>再把硬纸板</a:t>
            </a:r>
            <a:r>
              <a:rPr lang="en-US" sz="2400" i="1" smtClean="0"/>
              <a:t>ENF</a:t>
            </a:r>
            <a:r>
              <a:rPr lang="zh-CN" altLang="en-US" sz="2400" i="1" u="sng" smtClean="0"/>
              <a:t>　  　　　</a:t>
            </a:r>
            <a:r>
              <a:rPr lang="zh-CN" altLang="en-US" sz="2400" smtClean="0"/>
              <a:t>地立在平面镜上</a:t>
            </a:r>
            <a:r>
              <a:rPr lang="en-US" sz="2400" smtClean="0"/>
              <a:t>,</a:t>
            </a:r>
            <a:r>
              <a:rPr lang="zh-CN" altLang="en-US" sz="2400" smtClean="0"/>
              <a:t>纸板上的直线</a:t>
            </a:r>
            <a:r>
              <a:rPr lang="en-US" sz="2400" i="1" smtClean="0"/>
              <a:t>ON</a:t>
            </a:r>
            <a:r>
              <a:rPr lang="zh-CN" altLang="en-US" sz="2400" smtClean="0"/>
              <a:t>垂直于镜面。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如图甲所示</a:t>
            </a:r>
            <a:r>
              <a:rPr lang="en-US" sz="2400" smtClean="0"/>
              <a:t>,</a:t>
            </a:r>
            <a:r>
              <a:rPr lang="zh-CN" altLang="en-US" sz="2400" smtClean="0"/>
              <a:t>使一束光贴着纸板射到</a:t>
            </a:r>
            <a:r>
              <a:rPr lang="en-US" sz="2400" i="1" smtClean="0"/>
              <a:t>O</a:t>
            </a:r>
            <a:r>
              <a:rPr lang="zh-CN" altLang="en-US" sz="2400" smtClean="0"/>
              <a:t>点</a:t>
            </a:r>
            <a:r>
              <a:rPr lang="en-US" sz="2400" smtClean="0"/>
              <a:t>,</a:t>
            </a:r>
            <a:r>
              <a:rPr lang="zh-CN" altLang="en-US" sz="2400" smtClean="0"/>
              <a:t>经平面镜反射后</a:t>
            </a:r>
            <a:r>
              <a:rPr lang="en-US" sz="2400" smtClean="0"/>
              <a:t>,</a:t>
            </a:r>
            <a:r>
              <a:rPr lang="zh-CN" altLang="en-US" sz="2400" smtClean="0"/>
              <a:t>沿另一方向射出</a:t>
            </a:r>
            <a:r>
              <a:rPr lang="en-US" sz="2400" smtClean="0"/>
              <a:t>,</a:t>
            </a:r>
            <a:r>
              <a:rPr lang="zh-CN" altLang="en-US" sz="2400" smtClean="0"/>
              <a:t>图中∠</a:t>
            </a:r>
            <a:r>
              <a:rPr lang="en-US" sz="2400" i="1" smtClean="0"/>
              <a:t>r</a:t>
            </a:r>
            <a:r>
              <a:rPr lang="zh-CN" altLang="en-US" sz="2400" smtClean="0"/>
              <a:t>是</a:t>
            </a:r>
            <a:r>
              <a:rPr lang="zh-CN" altLang="en-US" sz="2400" i="1" u="sng" smtClean="0"/>
              <a:t>　　  　　</a:t>
            </a:r>
            <a:r>
              <a:rPr lang="en-US" sz="2400" smtClean="0"/>
              <a:t>(</a:t>
            </a:r>
            <a:r>
              <a:rPr lang="zh-CN" altLang="en-US" sz="2400" smtClean="0"/>
              <a:t>选填“反射”或“入射”</a:t>
            </a:r>
            <a:r>
              <a:rPr lang="en-US" sz="2400" smtClean="0"/>
              <a:t>)</a:t>
            </a:r>
            <a:r>
              <a:rPr lang="zh-CN" altLang="en-US" sz="2400" smtClean="0"/>
              <a:t>角。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当入射角增大时</a:t>
            </a:r>
            <a:r>
              <a:rPr lang="en-US" sz="2400" smtClean="0"/>
              <a:t>,</a:t>
            </a:r>
            <a:r>
              <a:rPr lang="zh-CN" altLang="en-US" sz="2400" smtClean="0"/>
              <a:t>反射光线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“靠近”或“远离”</a:t>
            </a:r>
            <a:r>
              <a:rPr lang="en-US" sz="2400" smtClean="0"/>
              <a:t>)</a:t>
            </a:r>
            <a:r>
              <a:rPr lang="zh-CN" altLang="en-US" sz="2400" smtClean="0"/>
              <a:t>平面镜。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9107964" y="5783859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2-8</a:t>
            </a:r>
            <a:endParaRPr lang="zh-CN" altLang="en-US" smtClean="0"/>
          </a:p>
        </p:txBody>
      </p:sp>
      <p:pic>
        <p:nvPicPr>
          <p:cNvPr id="4" name="21JFA6.EPS" descr="id:2147498814;FounderCES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09652" y="4072736"/>
            <a:ext cx="4515617" cy="1761444"/>
          </a:xfrm>
          <a:prstGeom prst="rect">
            <a:avLst/>
          </a:prstGeom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6380958" y="1825121"/>
            <a:ext cx="1199367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 </a:t>
            </a:r>
            <a:r>
              <a:rPr lang="zh-CN" altLang="en-US" b="1" smtClean="0">
                <a:solidFill>
                  <a:srgbClr val="A50021"/>
                </a:solidFill>
              </a:rPr>
              <a:t>量角器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7866755" y="239662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竖直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294591" y="4039699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反射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5095074" y="4572802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靠近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15700" cy="5810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(5)</a:t>
            </a:r>
            <a:r>
              <a:rPr lang="zh-CN" altLang="en-US" sz="2400" smtClean="0"/>
              <a:t>下表是实验中记录的数据</a:t>
            </a:r>
            <a:r>
              <a:rPr lang="en-US" sz="2400" smtClean="0"/>
              <a:t>:</a:t>
            </a:r>
            <a:endParaRPr lang="zh-CN" altLang="en-US" sz="240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594614" y="1358092"/>
          <a:ext cx="9072622" cy="1645920"/>
        </p:xfrm>
        <a:graphic>
          <a:graphicData uri="http://schemas.openxmlformats.org/drawingml/2006/table">
            <a:tbl>
              <a:tblPr/>
              <a:tblGrid>
                <a:gridCol w="1512106"/>
                <a:gridCol w="1260086"/>
                <a:gridCol w="1260086"/>
                <a:gridCol w="1260086"/>
                <a:gridCol w="1260086"/>
                <a:gridCol w="1260086"/>
                <a:gridCol w="1260086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lt"/>
                          <a:ea typeface="微软雅黑" panose="020b0503020204020204" pitchFamily="34" charset="-122"/>
                          <a:cs typeface="Times New Roman" panose="02020603050405020304"/>
                        </a:rPr>
                        <a:t>次数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2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3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4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5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6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lt"/>
                          <a:ea typeface="微软雅黑" panose="020b0503020204020204" pitchFamily="34" charset="-122"/>
                          <a:cs typeface="Times New Roman" panose="02020603050405020304"/>
                        </a:rPr>
                        <a:t>∠</a:t>
                      </a:r>
                      <a:r>
                        <a:rPr lang="en-US" sz="2400" i="1" kern="100" err="1">
                          <a:solidFill>
                            <a:srgbClr val="000000"/>
                          </a:solidFill>
                          <a:latin typeface="+mn-lt"/>
                          <a:ea typeface="微软雅黑" panose="020b0503020204020204" pitchFamily="34" charset="-122"/>
                          <a:cs typeface="Times New Roman" panose="02020603050405020304"/>
                        </a:rPr>
                        <a:t>i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20°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30°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40°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50°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60°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70°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lt"/>
                          <a:ea typeface="微软雅黑" panose="020b0503020204020204" pitchFamily="34" charset="-122"/>
                          <a:cs typeface="Times New Roman" panose="02020603050405020304"/>
                        </a:rPr>
                        <a:t>∠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lt"/>
                          <a:ea typeface="微软雅黑" panose="020b0503020204020204" pitchFamily="34" charset="-122"/>
                          <a:cs typeface="Times New Roman" panose="02020603050405020304"/>
                        </a:rPr>
                        <a:t>r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20°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30°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40°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50°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60°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lt"/>
                          <a:ea typeface="方正书宋_GBK"/>
                          <a:cs typeface="Times New Roman" panose="02020603050405020304"/>
                        </a:rPr>
                        <a:t>70°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lt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951670" y="3134489"/>
            <a:ext cx="10715700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[</a:t>
            </a:r>
            <a:r>
              <a:rPr lang="zh-CN" altLang="en-US" sz="2400" b="1" smtClean="0"/>
              <a:t>分析与论证</a:t>
            </a:r>
            <a:r>
              <a:rPr lang="en-US" sz="2400" b="1" smtClean="0"/>
              <a:t>]</a:t>
            </a:r>
            <a:endParaRPr lang="zh-CN" altLang="en-US" sz="2400" b="1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分析实验数据可知</a:t>
            </a:r>
            <a:r>
              <a:rPr lang="en-US" sz="2400" smtClean="0"/>
              <a:t>:</a:t>
            </a:r>
            <a:r>
              <a:rPr lang="zh-CN" altLang="en-US" sz="2400" smtClean="0"/>
              <a:t>反射角</a:t>
            </a:r>
            <a:r>
              <a:rPr lang="zh-CN" altLang="en-US" sz="2400" i="1" u="sng" smtClean="0"/>
              <a:t>　　 　　</a:t>
            </a:r>
            <a:r>
              <a:rPr lang="zh-CN" altLang="en-US" sz="2400" smtClean="0"/>
              <a:t>入射角。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如图乙所示</a:t>
            </a:r>
            <a:r>
              <a:rPr lang="en-US" sz="2400" smtClean="0"/>
              <a:t>,</a:t>
            </a:r>
            <a:r>
              <a:rPr lang="zh-CN" altLang="en-US" sz="2400" smtClean="0"/>
              <a:t>把纸板</a:t>
            </a:r>
            <a:r>
              <a:rPr lang="en-US" sz="2400" i="1" smtClean="0"/>
              <a:t>NOF</a:t>
            </a:r>
            <a:r>
              <a:rPr lang="zh-CN" altLang="en-US" sz="2400" smtClean="0"/>
              <a:t>向前或向后折</a:t>
            </a:r>
            <a:r>
              <a:rPr lang="en-US" sz="2400" smtClean="0"/>
              <a:t>,</a:t>
            </a:r>
            <a:r>
              <a:rPr lang="zh-CN" altLang="en-US" sz="2400" smtClean="0"/>
              <a:t>在纸板上都不能看到反射光线</a:t>
            </a:r>
            <a:r>
              <a:rPr lang="en-US" sz="2400" smtClean="0"/>
              <a:t>,</a:t>
            </a:r>
            <a:r>
              <a:rPr lang="zh-CN" altLang="en-US" sz="2400" smtClean="0"/>
              <a:t>说明</a:t>
            </a:r>
            <a:r>
              <a:rPr lang="en-US" sz="2400" smtClean="0"/>
              <a:t>:</a:t>
            </a:r>
            <a:r>
              <a:rPr lang="zh-CN" altLang="en-US" sz="2400" smtClean="0"/>
              <a:t>反射光线、入射光线和法线</a:t>
            </a:r>
            <a:r>
              <a:rPr lang="zh-CN" altLang="en-US" sz="2400" i="1" u="sng" smtClean="0"/>
              <a:t>　　        　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5166512" y="3717826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等于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4737884" y="4787116"/>
            <a:ext cx="20313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在同一平面内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15700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[</a:t>
            </a:r>
            <a:r>
              <a:rPr lang="zh-CN" altLang="en-US" sz="2400" b="1" smtClean="0"/>
              <a:t>交流反思</a:t>
            </a:r>
            <a:r>
              <a:rPr lang="en-US" sz="2400" b="1" smtClean="0"/>
              <a:t>]</a:t>
            </a:r>
            <a:endParaRPr lang="zh-CN" altLang="en-US" sz="2400" b="1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在实验过程中</a:t>
            </a:r>
            <a:r>
              <a:rPr lang="en-US" sz="2400" smtClean="0"/>
              <a:t>,</a:t>
            </a:r>
            <a:r>
              <a:rPr lang="zh-CN" altLang="en-US" sz="2400" smtClean="0"/>
              <a:t>若将纸板倾斜</a:t>
            </a:r>
            <a:r>
              <a:rPr lang="en-US" sz="2400" smtClean="0"/>
              <a:t>(</a:t>
            </a:r>
            <a:r>
              <a:rPr lang="zh-CN" altLang="en-US" sz="2400" smtClean="0"/>
              <a:t>即纸板与平面镜不垂直</a:t>
            </a:r>
            <a:r>
              <a:rPr lang="en-US" sz="2400" smtClean="0"/>
              <a:t>),</a:t>
            </a:r>
            <a:r>
              <a:rPr lang="zh-CN" altLang="en-US" sz="2400" smtClean="0"/>
              <a:t>让光线仍贴着纸板沿</a:t>
            </a:r>
            <a:r>
              <a:rPr lang="en-US" sz="2400" i="1" smtClean="0"/>
              <a:t>EO</a:t>
            </a:r>
            <a:r>
              <a:rPr lang="zh-CN" altLang="en-US" sz="2400" smtClean="0"/>
              <a:t>方向射向镜面</a:t>
            </a:r>
            <a:r>
              <a:rPr lang="en-US" sz="2400" smtClean="0"/>
              <a:t>,</a:t>
            </a:r>
            <a:r>
              <a:rPr lang="zh-CN" altLang="en-US" sz="2400" smtClean="0"/>
              <a:t>此时反射光线与入射光线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选填“在”或“不在”</a:t>
            </a:r>
            <a:r>
              <a:rPr lang="en-US" sz="2400" smtClean="0"/>
              <a:t>)</a:t>
            </a:r>
            <a:r>
              <a:rPr lang="zh-CN" altLang="en-US" sz="2400" smtClean="0"/>
              <a:t>同一平面内</a:t>
            </a:r>
            <a:r>
              <a:rPr lang="en-US" sz="2400" smtClean="0"/>
              <a:t>,</a:t>
            </a:r>
            <a:r>
              <a:rPr lang="zh-CN" altLang="en-US" sz="2400" smtClean="0"/>
              <a:t>纸板上</a:t>
            </a:r>
            <a:r>
              <a:rPr lang="zh-CN" altLang="en-US" sz="2400" i="1" u="sng" smtClean="0"/>
              <a:t>　  　　　</a:t>
            </a:r>
            <a:r>
              <a:rPr lang="en-US" sz="2400" smtClean="0"/>
              <a:t>(</a:t>
            </a:r>
            <a:r>
              <a:rPr lang="zh-CN" altLang="en-US" sz="2400" smtClean="0"/>
              <a:t>选填“能”或“不能”</a:t>
            </a:r>
            <a:r>
              <a:rPr lang="en-US" sz="2400" smtClean="0"/>
              <a:t>)</a:t>
            </a:r>
            <a:r>
              <a:rPr lang="zh-CN" altLang="en-US" sz="2400" smtClean="0"/>
              <a:t>看到反射光线。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林红同学在做该实验时</a:t>
            </a:r>
            <a:r>
              <a:rPr lang="en-US" sz="2400" smtClean="0"/>
              <a:t>,</a:t>
            </a:r>
            <a:r>
              <a:rPr lang="zh-CN" altLang="en-US" sz="2400" smtClean="0"/>
              <a:t>让一束光贴着纸板射向镜面</a:t>
            </a:r>
            <a:r>
              <a:rPr lang="en-US" sz="2400" smtClean="0"/>
              <a:t>,</a:t>
            </a:r>
            <a:r>
              <a:rPr lang="zh-CN" altLang="en-US" sz="2400" smtClean="0"/>
              <a:t>使入射角为</a:t>
            </a:r>
            <a:r>
              <a:rPr lang="en-US" sz="2400" smtClean="0"/>
              <a:t>45°,</a:t>
            </a:r>
            <a:r>
              <a:rPr lang="zh-CN" altLang="en-US" sz="2400" smtClean="0"/>
              <a:t>测得反射角也为</a:t>
            </a:r>
            <a:r>
              <a:rPr lang="en-US" sz="2400" smtClean="0"/>
              <a:t>45°,</a:t>
            </a:r>
            <a:r>
              <a:rPr lang="zh-CN" altLang="en-US" sz="2400" smtClean="0"/>
              <a:t>由此就得出“光反射时</a:t>
            </a:r>
            <a:r>
              <a:rPr lang="en-US" sz="2400" smtClean="0"/>
              <a:t>,</a:t>
            </a:r>
            <a:r>
              <a:rPr lang="zh-CN" altLang="en-US" sz="2400" smtClean="0"/>
              <a:t>反射角等于入射角”的结论</a:t>
            </a:r>
            <a:r>
              <a:rPr lang="en-US" sz="2400" smtClean="0"/>
              <a:t>,</a:t>
            </a:r>
            <a:r>
              <a:rPr lang="zh-CN" altLang="en-US" sz="2400" smtClean="0"/>
              <a:t>你认为有何不妥之处</a:t>
            </a:r>
            <a:r>
              <a:rPr lang="en-US" sz="2400" smtClean="0"/>
              <a:t>?</a:t>
            </a:r>
            <a:r>
              <a:rPr lang="en-US" sz="2400" i="1" u="sng" smtClean="0"/>
              <a:t> </a:t>
            </a:r>
            <a:r>
              <a:rPr lang="zh-CN" altLang="en-US" sz="2400" i="1" u="sng" smtClean="0"/>
              <a:t>　　　                　　　　　　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7023900" y="1825121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在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3523438" y="239662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不能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2410136" y="4039699"/>
            <a:ext cx="461376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一次实验得到的结论具有偶然性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突破二　探究平面镜成像的特点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715700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设计和进行实验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1.</a:t>
            </a:r>
            <a:r>
              <a:rPr lang="zh-CN" altLang="en-US" sz="2400" smtClean="0"/>
              <a:t>实验主要器材</a:t>
            </a:r>
            <a:r>
              <a:rPr lang="en-US" sz="2400" smtClean="0"/>
              <a:t>:</a:t>
            </a:r>
            <a:r>
              <a:rPr lang="zh-CN" altLang="en-US" sz="2400" smtClean="0"/>
              <a:t>用有色</a:t>
            </a:r>
            <a:r>
              <a:rPr lang="zh-CN" altLang="en-US" sz="2400" u="sng" smtClean="0"/>
              <a:t>玻璃板</a:t>
            </a:r>
            <a:r>
              <a:rPr lang="zh-CN" altLang="en-US" sz="2400" smtClean="0"/>
              <a:t>替代平面镜</a:t>
            </a:r>
            <a:r>
              <a:rPr lang="en-US" sz="2400" smtClean="0"/>
              <a:t>(</a:t>
            </a:r>
            <a:r>
              <a:rPr lang="zh-CN" altLang="en-US" sz="2400" smtClean="0"/>
              <a:t>好处</a:t>
            </a:r>
            <a:r>
              <a:rPr lang="en-US" sz="2400" smtClean="0"/>
              <a:t>:</a:t>
            </a:r>
            <a:r>
              <a:rPr lang="zh-CN" altLang="en-US" sz="2400" u="sng" smtClean="0"/>
              <a:t>便于确定像的位置</a:t>
            </a:r>
            <a:r>
              <a:rPr lang="zh-CN" altLang="en-US" sz="2400" smtClean="0"/>
              <a:t>。理解</a:t>
            </a:r>
            <a:r>
              <a:rPr lang="en-US" sz="2400" smtClean="0"/>
              <a:t>:</a:t>
            </a:r>
            <a:r>
              <a:rPr lang="zh-CN" altLang="en-US" sz="2400" smtClean="0"/>
              <a:t>玻璃板透明</a:t>
            </a:r>
            <a:r>
              <a:rPr lang="en-US" sz="2400" smtClean="0"/>
              <a:t>,</a:t>
            </a:r>
            <a:r>
              <a:rPr lang="zh-CN" altLang="en-US" sz="2400" smtClean="0"/>
              <a:t>在看到蜡烛</a:t>
            </a:r>
            <a:r>
              <a:rPr lang="en-US" sz="2400" i="1" smtClean="0"/>
              <a:t>A</a:t>
            </a:r>
            <a:r>
              <a:rPr lang="zh-CN" altLang="en-US" sz="2400" smtClean="0"/>
              <a:t>的像的同时也能看到蜡烛</a:t>
            </a:r>
            <a:r>
              <a:rPr lang="en-US" sz="2400" i="1" smtClean="0"/>
              <a:t>B</a:t>
            </a:r>
            <a:r>
              <a:rPr lang="en-US" sz="2400" smtClean="0"/>
              <a:t>);</a:t>
            </a:r>
            <a:r>
              <a:rPr lang="zh-CN" altLang="en-US" sz="2400" smtClean="0"/>
              <a:t>选择薄玻璃板</a:t>
            </a:r>
            <a:r>
              <a:rPr lang="en-US" sz="2400" smtClean="0"/>
              <a:t>(</a:t>
            </a:r>
            <a:r>
              <a:rPr lang="zh-CN" altLang="en-US" sz="2400" smtClean="0"/>
              <a:t>好处</a:t>
            </a:r>
            <a:r>
              <a:rPr lang="en-US" sz="2400" smtClean="0"/>
              <a:t>:</a:t>
            </a:r>
            <a:r>
              <a:rPr lang="zh-CN" altLang="en-US" sz="2400" u="sng" smtClean="0"/>
              <a:t>避免有重影</a:t>
            </a:r>
            <a:r>
              <a:rPr lang="zh-CN" altLang="en-US" sz="2400" smtClean="0"/>
              <a:t>。理解</a:t>
            </a:r>
            <a:r>
              <a:rPr lang="en-US" sz="2400" smtClean="0"/>
              <a:t>:</a:t>
            </a:r>
            <a:r>
              <a:rPr lang="zh-CN" altLang="en-US" sz="2400" smtClean="0"/>
              <a:t>厚玻璃板前后表面都会发生反射</a:t>
            </a:r>
            <a:r>
              <a:rPr lang="en-US" sz="2400" smtClean="0"/>
              <a:t>,</a:t>
            </a:r>
            <a:r>
              <a:rPr lang="zh-CN" altLang="en-US" sz="2400" smtClean="0"/>
              <a:t>成两个像</a:t>
            </a:r>
            <a:r>
              <a:rPr lang="en-US" sz="2400" smtClean="0"/>
              <a:t>,</a:t>
            </a:r>
            <a:r>
              <a:rPr lang="zh-CN" altLang="en-US" sz="2400" smtClean="0"/>
              <a:t>会造成重影</a:t>
            </a:r>
            <a:r>
              <a:rPr lang="en-US" sz="2400" smtClean="0"/>
              <a:t>);</a:t>
            </a:r>
            <a:r>
              <a:rPr lang="zh-CN" altLang="en-US" sz="2400" smtClean="0"/>
              <a:t>两支完全相同的蜡烛</a:t>
            </a:r>
            <a:r>
              <a:rPr lang="en-US" sz="2400" smtClean="0"/>
              <a:t>(</a:t>
            </a:r>
            <a:r>
              <a:rPr lang="zh-CN" altLang="en-US" sz="2400" smtClean="0"/>
              <a:t>目的</a:t>
            </a:r>
            <a:r>
              <a:rPr lang="en-US" sz="2400" smtClean="0"/>
              <a:t>:</a:t>
            </a:r>
            <a:r>
              <a:rPr lang="zh-CN" altLang="en-US" sz="2400" smtClean="0"/>
              <a:t>比较像与物的大小关系</a:t>
            </a:r>
            <a:r>
              <a:rPr lang="en-US" sz="2400" smtClean="0"/>
              <a:t>,</a:t>
            </a:r>
            <a:r>
              <a:rPr lang="zh-CN" altLang="en-US" sz="2400" smtClean="0"/>
              <a:t>这用到了</a:t>
            </a:r>
            <a:r>
              <a:rPr lang="zh-CN" altLang="en-US" sz="2400" u="sng" smtClean="0"/>
              <a:t>等效替代法</a:t>
            </a:r>
            <a:r>
              <a:rPr lang="en-US" sz="2400" smtClean="0"/>
              <a:t>);</a:t>
            </a:r>
            <a:r>
              <a:rPr lang="zh-CN" altLang="en-US" sz="2400" smtClean="0"/>
              <a:t>刻度尺</a:t>
            </a:r>
            <a:r>
              <a:rPr lang="en-US" sz="2400" smtClean="0"/>
              <a:t>(</a:t>
            </a:r>
            <a:r>
              <a:rPr lang="zh-CN" altLang="en-US" sz="2400" smtClean="0"/>
              <a:t>目的</a:t>
            </a:r>
            <a:r>
              <a:rPr lang="en-US" sz="2400" smtClean="0"/>
              <a:t>:</a:t>
            </a:r>
            <a:r>
              <a:rPr lang="zh-CN" altLang="en-US" sz="2400" smtClean="0"/>
              <a:t>测量物和像到玻璃板的距离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　三种光现象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51670" y="1429530"/>
          <a:ext cx="10644263" cy="4526280"/>
        </p:xfrm>
        <a:graphic>
          <a:graphicData uri="http://schemas.openxmlformats.org/drawingml/2006/table">
            <a:tbl>
              <a:tblPr/>
              <a:tblGrid>
                <a:gridCol w="997863"/>
                <a:gridCol w="2931227"/>
                <a:gridCol w="1785950"/>
                <a:gridCol w="1268828"/>
                <a:gridCol w="3660395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光现象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定义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传播介质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传播方向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举例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光的直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线传播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光在</a:t>
                      </a:r>
                      <a:r>
                        <a:rPr lang="zh-CN" sz="22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2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    </a:t>
                      </a:r>
                      <a:r>
                        <a:rPr lang="zh-CN" sz="22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介质中沿直线传播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同种</a:t>
                      </a:r>
                      <a:r>
                        <a:rPr lang="zh-CN" sz="22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均匀</a:t>
                      </a:r>
                      <a:endParaRPr lang="en-US" altLang="zh-CN" sz="22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介质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不变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①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一叶障目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;②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坐井观天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;③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影子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;④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日食</a:t>
                      </a:r>
                      <a:r>
                        <a:rPr lang="en-US" sz="22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</a:t>
                      </a:r>
                      <a:r>
                        <a:rPr lang="en-US" sz="2200" i="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⑤</a:t>
                      </a:r>
                      <a:r>
                        <a:rPr lang="zh-CN" sz="22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激光准直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光</a:t>
                      </a:r>
                      <a:r>
                        <a:rPr lang="zh-CN" sz="22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</a:t>
                      </a:r>
                      <a:endParaRPr lang="en-US" altLang="zh-CN" sz="22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反射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光遇到物体表面被反射回去的现象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同种介质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改变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①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镜花水月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;②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平面镜成像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;③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看见不发光的物体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;④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汽车后视镜</a:t>
                      </a:r>
                      <a:r>
                        <a:rPr lang="en-US" sz="22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</a:t>
                      </a:r>
                      <a:r>
                        <a:rPr lang="en-US" sz="2200" i="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⑤</a:t>
                      </a:r>
                      <a:r>
                        <a:rPr lang="zh-CN" sz="22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自行车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尾灯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光</a:t>
                      </a:r>
                      <a:r>
                        <a:rPr lang="zh-CN" sz="22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</a:t>
                      </a:r>
                      <a:endParaRPr lang="en-US" altLang="zh-CN" sz="22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折射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光从一种介质斜射入另一种介质时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传播方向会发生</a:t>
                      </a:r>
                      <a:r>
                        <a:rPr lang="zh-CN" sz="22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200" i="1" u="sng" kern="100" baseline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</a:t>
                      </a:r>
                      <a:r>
                        <a:rPr lang="zh-CN" sz="22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的现象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同种密度不均匀的介质或两种介质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垂直时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不变</a:t>
                      </a:r>
                      <a:r>
                        <a:rPr lang="en-US" sz="22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</a:t>
                      </a:r>
                      <a:r>
                        <a:rPr lang="zh-CN" sz="22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斜射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时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改变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2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①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海市蜃楼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;②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潭清疑水浅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;③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铅笔在水中“折断”</a:t>
                      </a:r>
                      <a:r>
                        <a:rPr lang="en-US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;④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彩虹</a:t>
                      </a:r>
                      <a:r>
                        <a:rPr lang="en-US" sz="22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</a:t>
                      </a:r>
                      <a:r>
                        <a:rPr lang="en-US" sz="2200" i="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⑤</a:t>
                      </a:r>
                      <a:r>
                        <a:rPr lang="zh-CN" sz="22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凸透镜</a:t>
                      </a:r>
                      <a:r>
                        <a:rPr lang="zh-CN" sz="22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成像</a:t>
                      </a:r>
                      <a:endParaRPr lang="zh-CN" sz="22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996076" y="1929596"/>
            <a:ext cx="1313180" cy="430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sz="2200" b="1" smtClean="0">
                <a:solidFill>
                  <a:srgbClr val="A50021"/>
                </a:solidFill>
              </a:rPr>
              <a:t>同种均匀</a:t>
            </a:r>
            <a:endParaRPr lang="zh-CN" altLang="en-US" sz="2200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3166248" y="5447179"/>
            <a:ext cx="748923" cy="430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sz="2200" b="1" smtClean="0">
                <a:solidFill>
                  <a:srgbClr val="A50021"/>
                </a:solidFill>
              </a:rPr>
              <a:t>偏折</a:t>
            </a:r>
            <a:endParaRPr lang="zh-CN" altLang="en-US" sz="220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2.</a:t>
            </a:r>
            <a:r>
              <a:rPr lang="zh-CN" altLang="en-US" sz="2400" smtClean="0"/>
              <a:t>在水平桌面上放一张白纸</a:t>
            </a:r>
            <a:r>
              <a:rPr lang="en-US" sz="2400" smtClean="0"/>
              <a:t>,</a:t>
            </a:r>
            <a:r>
              <a:rPr lang="zh-CN" altLang="en-US" sz="2400" smtClean="0"/>
              <a:t>玻璃板应与水平桌面</a:t>
            </a:r>
            <a:r>
              <a:rPr lang="zh-CN" altLang="en-US" sz="2400" u="sng" smtClean="0"/>
              <a:t>垂直</a:t>
            </a:r>
            <a:r>
              <a:rPr lang="zh-CN" altLang="en-US" sz="2400" smtClean="0"/>
              <a:t>放置于白纸上</a:t>
            </a:r>
            <a:r>
              <a:rPr lang="en-US" sz="2400" smtClean="0"/>
              <a:t>,</a:t>
            </a:r>
            <a:r>
              <a:rPr lang="zh-CN" altLang="en-US" sz="2400" smtClean="0"/>
              <a:t>否则在桌面上</a:t>
            </a:r>
            <a:r>
              <a:rPr lang="zh-CN" altLang="en-US" sz="2400" u="sng" smtClean="0"/>
              <a:t>像与物不能重合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3.</a:t>
            </a:r>
            <a:r>
              <a:rPr lang="zh-CN" altLang="en-US" sz="2400" smtClean="0"/>
              <a:t>眼观察像的位置</a:t>
            </a:r>
            <a:r>
              <a:rPr lang="en-US" sz="2400" smtClean="0"/>
              <a:t>:</a:t>
            </a:r>
            <a:r>
              <a:rPr lang="zh-CN" altLang="en-US" sz="2400" smtClean="0"/>
              <a:t>在</a:t>
            </a:r>
            <a:r>
              <a:rPr lang="zh-CN" altLang="en-US" sz="2400" u="sng" smtClean="0"/>
              <a:t>物体一侧</a:t>
            </a:r>
            <a:r>
              <a:rPr lang="zh-CN" altLang="en-US" sz="2400" smtClean="0"/>
              <a:t>多角度观察。将一张白纸放在像的位置上</a:t>
            </a:r>
            <a:r>
              <a:rPr lang="en-US" sz="2400" smtClean="0"/>
              <a:t>,</a:t>
            </a:r>
            <a:r>
              <a:rPr lang="zh-CN" altLang="en-US" sz="2400" smtClean="0"/>
              <a:t>在玻璃板后面观察白纸</a:t>
            </a:r>
            <a:r>
              <a:rPr lang="en-US" sz="2400" smtClean="0"/>
              <a:t>,</a:t>
            </a:r>
            <a:r>
              <a:rPr lang="zh-CN" altLang="en-US" sz="2400" u="sng" smtClean="0"/>
              <a:t>白纸上没有蜡烛</a:t>
            </a:r>
            <a:r>
              <a:rPr lang="en-US" sz="2400" i="1" u="sng" smtClean="0"/>
              <a:t>A</a:t>
            </a:r>
            <a:r>
              <a:rPr lang="zh-CN" altLang="en-US" sz="2400" u="sng" smtClean="0"/>
              <a:t>的像</a:t>
            </a:r>
            <a:r>
              <a:rPr lang="en-US" sz="2400" smtClean="0"/>
              <a:t>,</a:t>
            </a:r>
            <a:r>
              <a:rPr lang="zh-CN" altLang="en-US" sz="2400" smtClean="0"/>
              <a:t>说明像是虚像。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数据处理和分析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4.</a:t>
            </a:r>
            <a:r>
              <a:rPr lang="zh-CN" altLang="en-US" sz="2400" smtClean="0"/>
              <a:t>设计实验数据记录表格</a:t>
            </a:r>
            <a:r>
              <a:rPr lang="en-US" sz="2400" smtClean="0"/>
              <a:t>,</a:t>
            </a:r>
            <a:r>
              <a:rPr lang="zh-CN" altLang="en-US" sz="2400" smtClean="0"/>
              <a:t>分析表格数据</a:t>
            </a:r>
            <a:r>
              <a:rPr lang="en-US" sz="2400" smtClean="0"/>
              <a:t>,</a:t>
            </a:r>
            <a:r>
              <a:rPr lang="zh-CN" altLang="en-US" sz="2400" smtClean="0"/>
              <a:t>可得出物与像到镜面的距离关系及物与像的大小关系。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交流与反思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5.</a:t>
            </a:r>
            <a:r>
              <a:rPr lang="zh-CN" altLang="en-US" sz="2400" smtClean="0"/>
              <a:t>选用蜡烛做实验时</a:t>
            </a:r>
            <a:r>
              <a:rPr lang="en-US" sz="2400" smtClean="0"/>
              <a:t>,</a:t>
            </a:r>
            <a:r>
              <a:rPr lang="zh-CN" altLang="en-US" sz="2400" smtClean="0"/>
              <a:t>选择较暗环境的目的</a:t>
            </a:r>
            <a:r>
              <a:rPr lang="en-US" sz="2400" smtClean="0"/>
              <a:t>:</a:t>
            </a:r>
            <a:r>
              <a:rPr lang="zh-CN" altLang="en-US" sz="2400" smtClean="0"/>
              <a:t>使像更清晰。若选用棋子做实验需用光源照亮棋子。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6.</a:t>
            </a:r>
            <a:r>
              <a:rPr lang="zh-CN" altLang="en-US" sz="2400" smtClean="0"/>
              <a:t>若玻璃板与水平桌面不垂直</a:t>
            </a:r>
            <a:r>
              <a:rPr lang="en-US" sz="2400" smtClean="0"/>
              <a:t>,</a:t>
            </a:r>
            <a:r>
              <a:rPr lang="zh-CN" altLang="en-US" sz="2400" smtClean="0"/>
              <a:t>则</a:t>
            </a:r>
            <a:r>
              <a:rPr lang="en-US" sz="2400" smtClean="0"/>
              <a:t>:①</a:t>
            </a:r>
            <a:r>
              <a:rPr lang="zh-CN" altLang="en-US" sz="2400" smtClean="0"/>
              <a:t>玻璃板向远离蜡烛方向倾斜时</a:t>
            </a:r>
            <a:r>
              <a:rPr lang="zh-CN" altLang="en-US" sz="2400" u="sng" smtClean="0"/>
              <a:t>像向下移</a:t>
            </a:r>
            <a:r>
              <a:rPr lang="en-US" sz="2400" smtClean="0"/>
              <a:t>;②</a:t>
            </a:r>
            <a:r>
              <a:rPr lang="zh-CN" altLang="en-US" sz="2400" smtClean="0"/>
              <a:t>玻璃板向靠近蜡烛方向倾斜时</a:t>
            </a:r>
            <a:r>
              <a:rPr lang="zh-CN" altLang="en-US" sz="2400" u="sng" smtClean="0"/>
              <a:t>像向上移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7.</a:t>
            </a:r>
            <a:r>
              <a:rPr lang="zh-CN" altLang="en-US" sz="2400" smtClean="0"/>
              <a:t>物与像到玻璃板距离不相等的可能原因</a:t>
            </a:r>
            <a:r>
              <a:rPr lang="en-US" sz="2400" smtClean="0"/>
              <a:t>:</a:t>
            </a:r>
            <a:r>
              <a:rPr lang="zh-CN" altLang="en-US" sz="2400" smtClean="0"/>
              <a:t>蜡烛和像没有完全重合、玻璃板有厚度、测量的长度存在误差。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8.</a:t>
            </a:r>
            <a:r>
              <a:rPr lang="zh-CN" altLang="en-US" sz="2400" smtClean="0"/>
              <a:t>改变蜡烛到平面镜的距离</a:t>
            </a:r>
            <a:r>
              <a:rPr lang="en-US" sz="2400" smtClean="0"/>
              <a:t>,</a:t>
            </a:r>
            <a:r>
              <a:rPr lang="zh-CN" altLang="en-US" sz="2400" smtClean="0"/>
              <a:t>多次实验的目的</a:t>
            </a:r>
            <a:r>
              <a:rPr lang="en-US" sz="2400" smtClean="0"/>
              <a:t>:</a:t>
            </a:r>
            <a:r>
              <a:rPr lang="zh-CN" altLang="en-US" sz="2400" smtClean="0"/>
              <a:t>使实验结论具有普遍性。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9.</a:t>
            </a:r>
            <a:r>
              <a:rPr lang="zh-CN" altLang="en-US" sz="2400" smtClean="0"/>
              <a:t>实验改进</a:t>
            </a:r>
            <a:r>
              <a:rPr lang="en-US" sz="2400" smtClean="0"/>
              <a:t>:</a:t>
            </a:r>
            <a:r>
              <a:rPr lang="zh-CN" altLang="en-US" sz="2400" smtClean="0"/>
              <a:t>选用带方格的纸实验更好</a:t>
            </a:r>
            <a:r>
              <a:rPr lang="en-US" sz="2400" smtClean="0"/>
              <a:t>,</a:t>
            </a:r>
            <a:r>
              <a:rPr lang="zh-CN" altLang="en-US" sz="2400" smtClean="0"/>
              <a:t>可以</a:t>
            </a:r>
            <a:r>
              <a:rPr lang="zh-CN" altLang="en-US" sz="2400" u="sng" smtClean="0"/>
              <a:t>直接得出像与物到平面镜的距离</a:t>
            </a:r>
            <a:r>
              <a:rPr lang="zh-CN" altLang="en-US" sz="2400" smtClean="0"/>
              <a:t>关系。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</a:t>
            </a:r>
            <a:r>
              <a:rPr lang="en-US" sz="2400" b="1" smtClean="0"/>
              <a:t>2 </a:t>
            </a:r>
            <a:r>
              <a:rPr lang="en-US" sz="2400" b="1" smtClean="0">
                <a:solidFill>
                  <a:srgbClr val="18B48F"/>
                </a:solidFill>
              </a:rPr>
              <a:t>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齐齐哈尔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2-9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小彤同学做“探究平面镜成像特点”的实验。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用玻璃板代替平面镜实验时</a:t>
            </a:r>
            <a:r>
              <a:rPr lang="en-US" sz="2400" smtClean="0"/>
              <a:t>,</a:t>
            </a:r>
            <a:r>
              <a:rPr lang="zh-CN" altLang="en-US" sz="2400" smtClean="0"/>
              <a:t>会看到两个不重合的像</a:t>
            </a:r>
            <a:r>
              <a:rPr lang="en-US" sz="2400" smtClean="0"/>
              <a:t>,</a:t>
            </a:r>
            <a:r>
              <a:rPr lang="zh-CN" altLang="en-US" sz="2400" smtClean="0"/>
              <a:t>分别是玻璃板前、后两个面反射形成的</a:t>
            </a:r>
            <a:r>
              <a:rPr lang="en-US" sz="2400" smtClean="0"/>
              <a:t>,</a:t>
            </a:r>
            <a:r>
              <a:rPr lang="zh-CN" altLang="en-US" sz="2400" smtClean="0"/>
              <a:t>为消除此影响可选用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选填“厚”或“薄”</a:t>
            </a:r>
            <a:r>
              <a:rPr lang="en-US" sz="2400" smtClean="0"/>
              <a:t>)</a:t>
            </a:r>
            <a:r>
              <a:rPr lang="zh-CN" altLang="en-US" sz="2400" smtClean="0"/>
              <a:t>一些的玻璃板代替平面镜。将玻璃板垂直放置在水平桌面上</a:t>
            </a:r>
            <a:r>
              <a:rPr lang="en-US" sz="2400" smtClean="0"/>
              <a:t>,</a:t>
            </a:r>
            <a:r>
              <a:rPr lang="zh-CN" altLang="en-US" sz="2400" smtClean="0"/>
              <a:t>这样做是为了便于确定像的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。为了便于比较像与物的大小关系</a:t>
            </a:r>
            <a:r>
              <a:rPr lang="en-US" sz="2400" smtClean="0"/>
              <a:t>,</a:t>
            </a:r>
            <a:r>
              <a:rPr lang="zh-CN" altLang="en-US" sz="2400" smtClean="0"/>
              <a:t>所用的两支蜡烛</a:t>
            </a:r>
            <a:r>
              <a:rPr lang="en-US" sz="2400" i="1" smtClean="0"/>
              <a:t>A</a:t>
            </a:r>
            <a:r>
              <a:rPr lang="zh-CN" altLang="en-US" sz="2400" smtClean="0"/>
              <a:t>、</a:t>
            </a:r>
            <a:r>
              <a:rPr lang="en-US" sz="2400" i="1" smtClean="0"/>
              <a:t>B</a:t>
            </a:r>
            <a:r>
              <a:rPr lang="zh-CN" altLang="en-US" sz="2400" smtClean="0"/>
              <a:t>应选择外形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选填“相同”或“不相同”</a:t>
            </a:r>
            <a:r>
              <a:rPr lang="en-US" sz="2400" smtClean="0"/>
              <a:t>)</a:t>
            </a:r>
            <a:r>
              <a:rPr lang="zh-CN" altLang="en-US" sz="2400" smtClean="0"/>
              <a:t>的。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5523702" y="5799989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2-9</a:t>
            </a:r>
            <a:endParaRPr lang="zh-CN" altLang="en-US" smtClean="0"/>
          </a:p>
        </p:txBody>
      </p:sp>
      <p:pic>
        <p:nvPicPr>
          <p:cNvPr id="4" name="21JFA7.EPS" descr="id:214749885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880760" y="4072736"/>
            <a:ext cx="2567573" cy="1802080"/>
          </a:xfrm>
          <a:prstGeom prst="rect">
            <a:avLst/>
          </a:prstGeom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6023768" y="1825121"/>
            <a:ext cx="58381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薄</a:t>
            </a:r>
            <a:r>
              <a:rPr lang="en-US" altLang="zh-CN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237422" y="292972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位置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237422" y="346819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相同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507831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将点燃的蜡烛</a:t>
            </a:r>
            <a:r>
              <a:rPr lang="en-US" sz="2400" i="1" smtClean="0"/>
              <a:t>A</a:t>
            </a:r>
            <a:r>
              <a:rPr lang="zh-CN" altLang="en-US" sz="2400" smtClean="0"/>
              <a:t>竖立在玻璃板的前面</a:t>
            </a:r>
            <a:r>
              <a:rPr lang="en-US" sz="2400" smtClean="0"/>
              <a:t>,</a:t>
            </a:r>
            <a:r>
              <a:rPr lang="zh-CN" altLang="en-US" sz="2400" smtClean="0"/>
              <a:t>将</a:t>
            </a:r>
            <a:r>
              <a:rPr lang="zh-CN" altLang="en-US" sz="2400" i="1" u="sng" smtClean="0"/>
              <a:t>　   　　</a:t>
            </a:r>
            <a:r>
              <a:rPr lang="en-US" sz="2400" smtClean="0"/>
              <a:t>(</a:t>
            </a:r>
            <a:r>
              <a:rPr lang="zh-CN" altLang="en-US" sz="2400" smtClean="0"/>
              <a:t>选填“点燃”或“未点燃”</a:t>
            </a:r>
            <a:r>
              <a:rPr lang="en-US" sz="2400" smtClean="0"/>
              <a:t>)</a:t>
            </a:r>
            <a:r>
              <a:rPr lang="zh-CN" altLang="en-US" sz="2400" smtClean="0"/>
              <a:t>的蜡烛</a:t>
            </a:r>
            <a:r>
              <a:rPr lang="en-US" sz="2400" i="1" smtClean="0"/>
              <a:t>B</a:t>
            </a:r>
            <a:r>
              <a:rPr lang="zh-CN" altLang="en-US" sz="2400" smtClean="0"/>
              <a:t>竖立着在玻璃板后面移动</a:t>
            </a:r>
            <a:r>
              <a:rPr lang="en-US" sz="2400" smtClean="0"/>
              <a:t>,</a:t>
            </a:r>
            <a:r>
              <a:rPr lang="zh-CN" altLang="en-US" sz="2400" smtClean="0"/>
              <a:t>直到看上去蜡烛</a:t>
            </a:r>
            <a:r>
              <a:rPr lang="en-US" sz="2400" i="1" smtClean="0"/>
              <a:t>B</a:t>
            </a:r>
            <a:r>
              <a:rPr lang="zh-CN" altLang="en-US" sz="2400" smtClean="0"/>
              <a:t>跟蜡烛</a:t>
            </a:r>
            <a:r>
              <a:rPr lang="en-US" sz="2400" i="1" smtClean="0"/>
              <a:t>A</a:t>
            </a:r>
            <a:r>
              <a:rPr lang="zh-CN" altLang="en-US" sz="2400" smtClean="0"/>
              <a:t>的像完全重合。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标记蜡烛</a:t>
            </a:r>
            <a:r>
              <a:rPr lang="en-US" sz="2400" i="1" smtClean="0"/>
              <a:t>A</a:t>
            </a:r>
            <a:r>
              <a:rPr lang="zh-CN" altLang="en-US" sz="2400" smtClean="0"/>
              <a:t>、</a:t>
            </a:r>
            <a:r>
              <a:rPr lang="en-US" sz="2400" i="1" smtClean="0"/>
              <a:t>B</a:t>
            </a:r>
            <a:r>
              <a:rPr lang="zh-CN" altLang="en-US" sz="2400" smtClean="0"/>
              <a:t>的位置</a:t>
            </a:r>
            <a:r>
              <a:rPr lang="en-US" sz="2400" smtClean="0"/>
              <a:t>,</a:t>
            </a:r>
            <a:r>
              <a:rPr lang="zh-CN" altLang="en-US" sz="2400" smtClean="0"/>
              <a:t>测得蜡烛</a:t>
            </a:r>
            <a:r>
              <a:rPr lang="en-US" sz="2400" i="1" smtClean="0"/>
              <a:t>B</a:t>
            </a:r>
            <a:r>
              <a:rPr lang="zh-CN" altLang="en-US" sz="2400" smtClean="0"/>
              <a:t>到镜面的距离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选填“小于”“等于”或“大于”</a:t>
            </a:r>
            <a:r>
              <a:rPr lang="en-US" sz="2400" smtClean="0"/>
              <a:t>)</a:t>
            </a:r>
            <a:r>
              <a:rPr lang="zh-CN" altLang="en-US" sz="2400" smtClean="0"/>
              <a:t>蜡烛</a:t>
            </a:r>
            <a:r>
              <a:rPr lang="en-US" sz="2400" i="1" smtClean="0"/>
              <a:t>A</a:t>
            </a:r>
            <a:r>
              <a:rPr lang="zh-CN" altLang="en-US" sz="2400" smtClean="0"/>
              <a:t>到镜面的距离。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当蜡烛</a:t>
            </a:r>
            <a:r>
              <a:rPr lang="en-US" sz="2400" i="1" smtClean="0"/>
              <a:t>A</a:t>
            </a:r>
            <a:r>
              <a:rPr lang="zh-CN" altLang="en-US" sz="2400" smtClean="0"/>
              <a:t>远离玻璃板时</a:t>
            </a:r>
            <a:r>
              <a:rPr lang="en-US" sz="2400" smtClean="0"/>
              <a:t>,</a:t>
            </a:r>
            <a:r>
              <a:rPr lang="zh-CN" altLang="en-US" sz="2400" smtClean="0"/>
              <a:t>像会</a:t>
            </a:r>
            <a:r>
              <a:rPr lang="zh-CN" altLang="en-US" sz="2400" i="1" u="sng" smtClean="0"/>
              <a:t>　　   　　</a:t>
            </a:r>
            <a:r>
              <a:rPr lang="en-US" sz="2400" smtClean="0"/>
              <a:t>(</a:t>
            </a:r>
            <a:r>
              <a:rPr lang="zh-CN" altLang="en-US" sz="2400" smtClean="0"/>
              <a:t>选填“靠近”或“远离”</a:t>
            </a:r>
            <a:r>
              <a:rPr lang="en-US" sz="2400" smtClean="0"/>
              <a:t>)</a:t>
            </a:r>
            <a:r>
              <a:rPr lang="zh-CN" altLang="en-US" sz="2400" smtClean="0"/>
              <a:t>玻璃板</a:t>
            </a:r>
            <a:r>
              <a:rPr lang="en-US" sz="2400" smtClean="0"/>
              <a:t>,</a:t>
            </a:r>
            <a:r>
              <a:rPr lang="zh-CN" altLang="en-US" sz="2400" smtClean="0"/>
              <a:t>像的大小</a:t>
            </a:r>
            <a:r>
              <a:rPr lang="zh-CN" altLang="en-US" sz="2400" i="1" u="sng" smtClean="0"/>
              <a:t>　　  　　</a:t>
            </a:r>
            <a:r>
              <a:rPr lang="en-US" sz="2400" smtClean="0"/>
              <a:t>(</a:t>
            </a:r>
            <a:r>
              <a:rPr lang="zh-CN" altLang="en-US" sz="2400" smtClean="0"/>
              <a:t>选填“变小”“不变”或“变大”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(5)</a:t>
            </a:r>
            <a:r>
              <a:rPr lang="zh-CN" altLang="en-US" sz="2400" smtClean="0"/>
              <a:t>将光屏竖立在像的位置</a:t>
            </a:r>
            <a:r>
              <a:rPr lang="en-US" sz="2400" smtClean="0"/>
              <a:t>(</a:t>
            </a:r>
            <a:r>
              <a:rPr lang="zh-CN" altLang="en-US" sz="2400" smtClean="0"/>
              <a:t>与玻璃板平行</a:t>
            </a:r>
            <a:r>
              <a:rPr lang="en-US" sz="2400" smtClean="0"/>
              <a:t>),</a:t>
            </a:r>
            <a:r>
              <a:rPr lang="zh-CN" altLang="en-US" sz="2400" smtClean="0"/>
              <a:t>光屏上无法呈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现蜡烛的像</a:t>
            </a:r>
            <a:r>
              <a:rPr lang="en-US" sz="2400" smtClean="0"/>
              <a:t>,</a:t>
            </a:r>
            <a:r>
              <a:rPr lang="zh-CN" altLang="en-US" sz="2400" smtClean="0"/>
              <a:t>说明平面镜所成的像是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“虚”或“实”</a:t>
            </a:r>
            <a:r>
              <a:rPr lang="en-US" sz="2400" smtClean="0"/>
              <a:t>)</a:t>
            </a:r>
            <a:r>
              <a:rPr lang="zh-CN" altLang="en-US" sz="2400" smtClean="0"/>
              <a:t>像。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9309916" y="5299923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2-9</a:t>
            </a:r>
            <a:endParaRPr lang="zh-CN" altLang="en-US" smtClean="0"/>
          </a:p>
        </p:txBody>
      </p:sp>
      <p:pic>
        <p:nvPicPr>
          <p:cNvPr id="4" name="21JFA7.EPS" descr="id:214749885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666974" y="3572670"/>
            <a:ext cx="2567573" cy="1802080"/>
          </a:xfrm>
          <a:prstGeom prst="rect">
            <a:avLst/>
          </a:prstGeom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6666710" y="753551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未点燃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7809718" y="1825121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等于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5452264" y="292972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远离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2237554" y="346819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不变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6095206" y="4572802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虚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644262" cy="62177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600" b="1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◀ 实验拓展 ▶</a:t>
            </a:r>
            <a:endParaRPr lang="en-US" altLang="zh-CN" sz="2600" spc="150" smtClean="0">
              <a:solidFill>
                <a:srgbClr val="18B4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15"/>
          <p:cNvSpPr txBox="1"/>
          <p:nvPr/>
        </p:nvSpPr>
        <p:spPr>
          <a:xfrm>
            <a:off x="951670" y="1358092"/>
            <a:ext cx="5286412" cy="28426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(6)</a:t>
            </a:r>
            <a:r>
              <a:rPr lang="zh-CN" altLang="en-US" sz="2400" smtClean="0"/>
              <a:t>如果实验中采用厚玻璃板</a:t>
            </a:r>
            <a:r>
              <a:rPr lang="en-US" sz="2400" smtClean="0"/>
              <a:t>,</a:t>
            </a:r>
            <a:r>
              <a:rPr lang="zh-CN" altLang="en-US" sz="2400" smtClean="0"/>
              <a:t>观察到蜡烛的像有“重影”</a:t>
            </a:r>
            <a:r>
              <a:rPr lang="en-US" sz="2400" smtClean="0"/>
              <a:t>,</a:t>
            </a:r>
            <a:r>
              <a:rPr lang="zh-CN" altLang="en-US" sz="2400" smtClean="0"/>
              <a:t>即通过玻璃板在不同位置成了两个清晰的像</a:t>
            </a:r>
            <a:r>
              <a:rPr lang="en-US" sz="2400" smtClean="0"/>
              <a:t>,</a:t>
            </a:r>
            <a:r>
              <a:rPr lang="zh-CN" altLang="en-US" sz="2400" smtClean="0"/>
              <a:t>且测得两个像之间的距离为</a:t>
            </a:r>
            <a:r>
              <a:rPr lang="en-US" sz="2400" smtClean="0"/>
              <a:t>0.2 cm,</a:t>
            </a:r>
            <a:r>
              <a:rPr lang="zh-CN" altLang="en-US" sz="2400" smtClean="0"/>
              <a:t>则玻璃板的厚度为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cm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6" name="TextBox 26"/>
          <p:cNvSpPr txBox="1">
            <a:spLocks noChangeArrowheads="1"/>
          </p:cNvSpPr>
          <p:nvPr/>
        </p:nvSpPr>
        <p:spPr bwMode="auto">
          <a:xfrm>
            <a:off x="6238082" y="1358092"/>
            <a:ext cx="5357850" cy="339669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]0.1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观察到蜡烛的像有“重影”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是平面镜的前后两个面反射所成的像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根据像、物到反射面的距离相等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平面镜的前后两个面反射所成的像之间的距离为平面镜厚度的二倍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即平面镜的厚度是</a:t>
            </a:r>
            <a:r>
              <a:rPr lang="en-US" altLang="zh-CN" smtClean="0">
                <a:solidFill>
                  <a:srgbClr val="A50021"/>
                </a:solidFill>
              </a:rPr>
              <a:t>0.1 cm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237554" y="5926735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2-9</a:t>
            </a:r>
            <a:endParaRPr lang="zh-CN" altLang="en-US" smtClean="0"/>
          </a:p>
        </p:txBody>
      </p:sp>
      <p:pic>
        <p:nvPicPr>
          <p:cNvPr id="8" name="21JFA7.EPS" descr="id:214749885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1594612" y="4199482"/>
            <a:ext cx="2567573" cy="180208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5"/>
          <p:cNvSpPr txBox="1"/>
          <p:nvPr/>
        </p:nvSpPr>
        <p:spPr>
          <a:xfrm>
            <a:off x="951670" y="786588"/>
            <a:ext cx="4500594" cy="277741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(7)</a:t>
            </a:r>
            <a:r>
              <a:rPr lang="zh-CN" altLang="en-US" sz="2400" smtClean="0"/>
              <a:t>林红同学将玻璃板倾斜了一定角度</a:t>
            </a:r>
            <a:r>
              <a:rPr lang="en-US" sz="2400" smtClean="0"/>
              <a:t>,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选填“能”或“不能”</a:t>
            </a:r>
            <a:r>
              <a:rPr lang="en-US" sz="2400" smtClean="0"/>
              <a:t>)</a:t>
            </a:r>
            <a:r>
              <a:rPr lang="zh-CN" altLang="en-US" sz="2400" smtClean="0"/>
              <a:t>使蜡烛</a:t>
            </a:r>
            <a:r>
              <a:rPr lang="en-US" sz="2400" i="1" smtClean="0"/>
              <a:t>B</a:t>
            </a:r>
            <a:r>
              <a:rPr lang="zh-CN" altLang="en-US" sz="2400" smtClean="0"/>
              <a:t>与蜡烛</a:t>
            </a:r>
            <a:r>
              <a:rPr lang="en-US" sz="2400" i="1" smtClean="0"/>
              <a:t>A</a:t>
            </a:r>
            <a:r>
              <a:rPr lang="zh-CN" altLang="en-US" sz="2400" smtClean="0"/>
              <a:t>的像重合</a:t>
            </a:r>
            <a:r>
              <a:rPr lang="en-US" sz="2400" smtClean="0"/>
              <a:t>;</a:t>
            </a:r>
            <a:r>
              <a:rPr lang="zh-CN" altLang="en-US" sz="2400" smtClean="0"/>
              <a:t>根据这一现象在生活中的应用</a:t>
            </a:r>
            <a:r>
              <a:rPr lang="en-US" sz="2400" smtClean="0"/>
              <a:t>,</a:t>
            </a:r>
            <a:r>
              <a:rPr lang="zh-CN" altLang="en-US" sz="2400" smtClean="0"/>
              <a:t>举出一个例子</a:t>
            </a:r>
            <a:r>
              <a:rPr lang="en-US" sz="2400" smtClean="0"/>
              <a:t>:</a:t>
            </a:r>
            <a:r>
              <a:rPr lang="zh-CN" altLang="en-US" sz="2400" i="1" u="sng" smtClean="0"/>
              <a:t>　               </a:t>
            </a:r>
            <a:r>
              <a:rPr lang="zh-CN" altLang="en-US" sz="2400" smtClean="0"/>
              <a:t>。</a:t>
            </a:r>
            <a:r>
              <a:rPr lang="en-US" sz="2400" smtClean="0"/>
              <a:t>  </a:t>
            </a:r>
            <a:endParaRPr lang="zh-CN" altLang="en-US" sz="2400"/>
          </a:p>
        </p:txBody>
      </p:sp>
      <p:sp>
        <p:nvSpPr>
          <p:cNvPr id="3" name="TextBox 26"/>
          <p:cNvSpPr txBox="1">
            <a:spLocks noChangeArrowheads="1"/>
          </p:cNvSpPr>
          <p:nvPr/>
        </p:nvSpPr>
        <p:spPr bwMode="auto">
          <a:xfrm>
            <a:off x="5523702" y="786588"/>
            <a:ext cx="6215106" cy="561268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不能　小汽车前挡风玻璃倾斜安装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林红同学将玻璃板倾斜了一定角度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像的位置会上升或下降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使蜡烛</a:t>
            </a:r>
            <a:r>
              <a:rPr lang="en-US" altLang="zh-CN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的像和蜡烛</a:t>
            </a:r>
            <a:r>
              <a:rPr lang="en-US" altLang="zh-CN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不能完全重合。根据平面镜成像时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像与物关于平面镜对称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若小汽车前挡风玻璃竖直安装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车内人员所成的像则在司机的正前方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对司机看清前方的道路情况起干扰作用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若挡风玻璃倾斜安装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车内人员所成的像则在挡风玻璃的上方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这样能使司机看清前方道路情况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保证车辆的行驶安全。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451868" y="5371361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2-9</a:t>
            </a:r>
            <a:endParaRPr lang="zh-CN" altLang="en-US" smtClean="0"/>
          </a:p>
        </p:txBody>
      </p:sp>
      <p:pic>
        <p:nvPicPr>
          <p:cNvPr id="5" name="21JFA7.EPS" descr="id:214749885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1808926" y="3644108"/>
            <a:ext cx="2567573" cy="1802080"/>
          </a:xfrm>
          <a:prstGeom prst="rect">
            <a:avLst/>
          </a:prstGeom>
        </p:spPr>
      </p:pic>
      <p:pic>
        <p:nvPicPr>
          <p:cNvPr id="6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2458700" y="12217400"/>
            <a:ext cx="330200" cy="241300"/>
          </a:xfrm>
          <a:prstGeom prst="cube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考点三　光的反射定律、折射规律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951671" y="1358092"/>
          <a:ext cx="10644260" cy="4937760"/>
        </p:xfrm>
        <a:graphic>
          <a:graphicData uri="http://schemas.openxmlformats.org/drawingml/2006/table">
            <a:tbl>
              <a:tblPr/>
              <a:tblGrid>
                <a:gridCol w="928693"/>
                <a:gridCol w="2214578"/>
                <a:gridCol w="7500989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项目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图示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内容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rowSpan="2"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反射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定律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①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反射光线、入射光线、法线都在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 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内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</a:t>
                      </a: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三线共面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反射光线、入射光线分别位于法线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两线分居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③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反射角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入射角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两角相等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补充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光路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       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反射类型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镜面反射和漫反射。它们都遵循光的反射定律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光路都可逆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8546" name="20JX1.EP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40077" y="2942043"/>
            <a:ext cx="1983427" cy="1273569"/>
          </a:xfrm>
          <a:prstGeom prst="rect">
            <a:avLst/>
          </a:prstGeom>
          <a:noFill/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9238478" y="1858158"/>
            <a:ext cx="150714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同一平面</a:t>
            </a:r>
            <a:r>
              <a:rPr lang="en-US" altLang="zh-CN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9595668" y="2968129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两侧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937929" y="4072736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等于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6009367" y="4611203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可逆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951671" y="1072340"/>
          <a:ext cx="10644260" cy="4389120"/>
        </p:xfrm>
        <a:graphic>
          <a:graphicData uri="http://schemas.openxmlformats.org/drawingml/2006/table">
            <a:tbl>
              <a:tblPr/>
              <a:tblGrid>
                <a:gridCol w="714379"/>
                <a:gridCol w="2500330"/>
                <a:gridCol w="7429551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项目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图示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内容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折射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规律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①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折射光线、入射光线、法线都在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 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内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</a:t>
                      </a: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三线共面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折射光线、入射光线分别位于法线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两线分居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③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该图中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折射角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    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入射角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空气中的角始终是大角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垂直除外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);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补充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光路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    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8545" name="20JX2.EP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52739" y="2561091"/>
            <a:ext cx="2270765" cy="1643074"/>
          </a:xfrm>
          <a:prstGeom prst="rect">
            <a:avLst/>
          </a:prstGeom>
          <a:noFill/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9381354" y="1610807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同一平面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9595668" y="2682377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两侧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6952462" y="378698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小于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937929" y="489695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可逆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52924" y="682113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（续表）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考点四　平面镜成像的特点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1670" y="1286654"/>
            <a:ext cx="10715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原理</a:t>
            </a:r>
            <a:r>
              <a:rPr lang="en-US" b="1" smtClean="0"/>
              <a:t>:</a:t>
            </a:r>
            <a:r>
              <a:rPr lang="zh-CN" altLang="en-US" smtClean="0"/>
              <a:t>光的</a:t>
            </a:r>
            <a:r>
              <a:rPr lang="zh-CN" altLang="en-US" i="1" u="sng" smtClean="0"/>
              <a:t>　　 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特点</a:t>
            </a:r>
            <a:r>
              <a:rPr lang="en-US" b="1" smtClean="0"/>
              <a:t>:</a:t>
            </a:r>
            <a:r>
              <a:rPr lang="en-US" smtClean="0"/>
              <a:t>①</a:t>
            </a:r>
            <a:r>
              <a:rPr lang="zh-CN" altLang="en-US" smtClean="0"/>
              <a:t>像、物大小</a:t>
            </a:r>
            <a:r>
              <a:rPr lang="zh-CN" altLang="en-US" i="1" u="sng" smtClean="0"/>
              <a:t>　　　 　</a:t>
            </a:r>
            <a:r>
              <a:rPr lang="zh-CN" altLang="en-US" smtClean="0"/>
              <a:t>。</a:t>
            </a:r>
            <a:r>
              <a:rPr lang="en-US" smtClean="0"/>
              <a:t>②</a:t>
            </a:r>
            <a:r>
              <a:rPr lang="zh-CN" altLang="en-US" smtClean="0"/>
              <a:t>像、物到平面镜的距离</a:t>
            </a:r>
            <a:r>
              <a:rPr lang="zh-CN" altLang="en-US" i="1" u="sng" smtClean="0"/>
              <a:t>　　　   　</a:t>
            </a:r>
            <a:r>
              <a:rPr lang="zh-CN" altLang="en-US" smtClean="0"/>
              <a:t>。</a:t>
            </a:r>
            <a:r>
              <a:rPr lang="en-US" smtClean="0"/>
              <a:t>③</a:t>
            </a:r>
            <a:r>
              <a:rPr lang="zh-CN" altLang="en-US" smtClean="0"/>
              <a:t>像、物的连线与镜面</a:t>
            </a:r>
            <a:r>
              <a:rPr lang="zh-CN" altLang="en-US" i="1" u="sng" smtClean="0"/>
              <a:t>　　　　　</a:t>
            </a:r>
            <a:r>
              <a:rPr lang="zh-CN" altLang="en-US" smtClean="0"/>
              <a:t>。</a:t>
            </a:r>
            <a:r>
              <a:rPr lang="en-US" smtClean="0"/>
              <a:t>④</a:t>
            </a:r>
            <a:r>
              <a:rPr lang="zh-CN" altLang="en-US" smtClean="0"/>
              <a:t>平面镜所成的像是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像</a:t>
            </a:r>
            <a:r>
              <a:rPr lang="en-US" smtClean="0"/>
              <a:t>,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呈现在光屏上。即成像规律为</a:t>
            </a:r>
            <a:r>
              <a:rPr lang="en-US" smtClean="0"/>
              <a:t>:</a:t>
            </a:r>
            <a:r>
              <a:rPr lang="zh-CN" altLang="en-US" smtClean="0"/>
              <a:t>平面镜所成的像与物体关于镜面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。</a:t>
            </a:r>
            <a:endParaRPr lang="en-US" altLang="zh-CN" smtClean="0"/>
          </a:p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b="1" smtClean="0"/>
              <a:t>应用</a:t>
            </a:r>
            <a:r>
              <a:rPr lang="en-US" b="1" smtClean="0"/>
              <a:t>:</a:t>
            </a:r>
            <a:r>
              <a:rPr lang="zh-CN" altLang="en-US" smtClean="0"/>
              <a:t>穿衣镜、潜望镜。</a:t>
            </a:r>
            <a:endParaRPr lang="zh-CN" altLang="en-US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2866095" y="128665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反射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4094942" y="185815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相等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9095602" y="185815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相等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3509037" y="239662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垂直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8095470" y="2396625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虚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9524230" y="239662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不能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8666974" y="2968129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对称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/>
          <p:cNvSpPr txBox="1"/>
          <p:nvPr/>
        </p:nvSpPr>
        <p:spPr>
          <a:xfrm>
            <a:off x="951670" y="643712"/>
            <a:ext cx="10787138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smtClean="0"/>
              <a:t>4.</a:t>
            </a:r>
            <a:r>
              <a:rPr lang="zh-CN" altLang="en-US" b="1" smtClean="0"/>
              <a:t>球面镜</a:t>
            </a:r>
            <a:r>
              <a:rPr lang="en-US" altLang="zh-CN" b="1" smtClean="0"/>
              <a:t>:</a:t>
            </a:r>
            <a:r>
              <a:rPr lang="zh-CN" altLang="en-US" smtClean="0"/>
              <a:t>凸面镜和凹面镜</a:t>
            </a:r>
            <a:endParaRPr lang="zh-CN" altLang="en-US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094545" y="1358092"/>
          <a:ext cx="10429948" cy="2194560"/>
        </p:xfrm>
        <a:graphic>
          <a:graphicData uri="http://schemas.openxmlformats.org/drawingml/2006/table">
            <a:tbl>
              <a:tblPr/>
              <a:tblGrid>
                <a:gridCol w="1489992"/>
                <a:gridCol w="4469978"/>
                <a:gridCol w="4469978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项目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凸面镜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凹面镜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特点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对光线有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作用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对光线有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作用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应用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汽车后视镜、街头路口反光镜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汽车前灯的反光装置、太阳灶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相同点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都遵循光的反射定律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</a:tr>
            </a:tbl>
          </a:graphicData>
        </a:graphic>
      </p:graphicFrame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809322" y="1896559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发散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9238478" y="1896559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会聚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7871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5.</a:t>
            </a:r>
            <a:r>
              <a:rPr lang="zh-CN" altLang="en-US" b="1" smtClean="0"/>
              <a:t>实像与虚像</a:t>
            </a:r>
            <a:r>
              <a:rPr lang="en-US" b="1" smtClean="0"/>
              <a:t>:</a:t>
            </a:r>
            <a:r>
              <a:rPr lang="en-US" smtClean="0"/>
              <a:t>①</a:t>
            </a:r>
            <a:r>
              <a:rPr lang="zh-CN" altLang="en-US" smtClean="0"/>
              <a:t>实像是由实际光线会聚而成</a:t>
            </a:r>
            <a:r>
              <a:rPr lang="en-US" smtClean="0"/>
              <a:t>,</a:t>
            </a:r>
            <a:r>
              <a:rPr lang="zh-CN" altLang="en-US" smtClean="0"/>
              <a:t>可以用光屏承接</a:t>
            </a:r>
            <a:r>
              <a:rPr lang="en-US" smtClean="0"/>
              <a:t>,</a:t>
            </a:r>
            <a:r>
              <a:rPr lang="zh-CN" altLang="en-US" smtClean="0"/>
              <a:t>作图时用实线表示。如小孔成像、照相机、投影仪成的像均为实像。</a:t>
            </a:r>
            <a:r>
              <a:rPr lang="en-US" smtClean="0"/>
              <a:t>②</a:t>
            </a:r>
            <a:r>
              <a:rPr lang="zh-CN" altLang="en-US" smtClean="0"/>
              <a:t>虚像是实际光线的反向延长线会聚而成</a:t>
            </a:r>
            <a:r>
              <a:rPr lang="en-US" smtClean="0"/>
              <a:t>,</a:t>
            </a:r>
            <a:r>
              <a:rPr lang="zh-CN" altLang="en-US" smtClean="0"/>
              <a:t>不能用光屏承接</a:t>
            </a:r>
            <a:r>
              <a:rPr lang="en-US" smtClean="0"/>
              <a:t>,</a:t>
            </a:r>
            <a:r>
              <a:rPr lang="zh-CN" altLang="en-US" smtClean="0"/>
              <a:t>作图时用虚线表示。如平面镜成的是正立、等大的虚像</a:t>
            </a:r>
            <a:r>
              <a:rPr lang="en-US" smtClean="0"/>
              <a:t>;</a:t>
            </a:r>
            <a:r>
              <a:rPr lang="zh-CN" altLang="en-US" smtClean="0"/>
              <a:t>岸上看鱼鱼变浅</a:t>
            </a:r>
            <a:r>
              <a:rPr lang="en-US" smtClean="0"/>
              <a:t>,</a:t>
            </a:r>
            <a:r>
              <a:rPr lang="zh-CN" altLang="en-US" smtClean="0"/>
              <a:t>水下看树树更高</a:t>
            </a:r>
            <a:r>
              <a:rPr lang="en-US" smtClean="0"/>
              <a:t>,</a:t>
            </a:r>
            <a:r>
              <a:rPr lang="zh-CN" altLang="en-US" smtClean="0"/>
              <a:t>是折射形成的物体的虚像</a:t>
            </a:r>
            <a:r>
              <a:rPr lang="en-US" smtClean="0"/>
              <a:t>;</a:t>
            </a:r>
            <a:r>
              <a:rPr lang="zh-CN" altLang="en-US" smtClean="0"/>
              <a:t>放大镜成的是正立、放大的虚像。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考点五　光的色散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1670" y="1286654"/>
            <a:ext cx="10715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定义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zh-CN" altLang="en-US" i="1" smtClean="0"/>
              <a:t>　　</a:t>
            </a:r>
            <a:r>
              <a:rPr lang="zh-CN" altLang="en-US" smtClean="0"/>
              <a:t>白色的太阳光是由多种色光混合而成的</a:t>
            </a:r>
            <a:r>
              <a:rPr lang="en-US" smtClean="0"/>
              <a:t>,</a:t>
            </a:r>
            <a:r>
              <a:rPr lang="zh-CN" altLang="en-US" smtClean="0"/>
              <a:t>白光被分解成多种色光的现象叫光的</a:t>
            </a:r>
            <a:r>
              <a:rPr lang="zh-CN" altLang="en-US" i="1" u="sng" smtClean="0"/>
              <a:t>　　 　　</a:t>
            </a:r>
            <a:r>
              <a:rPr lang="en-US" smtClean="0"/>
              <a:t>,</a:t>
            </a:r>
            <a:r>
              <a:rPr lang="zh-CN" altLang="en-US" smtClean="0"/>
              <a:t>这些色光排列成的光带叫光谱。红外线在光谱中红光的外侧</a:t>
            </a:r>
            <a:r>
              <a:rPr lang="en-US" smtClean="0"/>
              <a:t>,</a:t>
            </a:r>
            <a:r>
              <a:rPr lang="zh-CN" altLang="en-US" smtClean="0"/>
              <a:t>是不可见光</a:t>
            </a:r>
            <a:r>
              <a:rPr lang="en-US" smtClean="0"/>
              <a:t>,</a:t>
            </a:r>
            <a:r>
              <a:rPr lang="zh-CN" altLang="en-US" smtClean="0"/>
              <a:t>常用于红外线夜视仪、电视遥控器等。紫外线在光谱中紫光的外侧</a:t>
            </a:r>
            <a:r>
              <a:rPr lang="en-US" smtClean="0"/>
              <a:t>,</a:t>
            </a:r>
            <a:r>
              <a:rPr lang="zh-CN" altLang="en-US" smtClean="0"/>
              <a:t>也是不可见光</a:t>
            </a:r>
            <a:r>
              <a:rPr lang="en-US" smtClean="0"/>
              <a:t>,</a:t>
            </a:r>
            <a:r>
              <a:rPr lang="zh-CN" altLang="en-US" smtClean="0"/>
              <a:t>它能使荧光物质发光</a:t>
            </a:r>
            <a:r>
              <a:rPr lang="en-US" smtClean="0"/>
              <a:t>,</a:t>
            </a:r>
            <a:r>
              <a:rPr lang="zh-CN" altLang="en-US" smtClean="0"/>
              <a:t>也能杀死微生物。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1651649" y="239662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色散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201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微软雅黑</vt:lpstr>
      <vt:lpstr>Wingdings</vt:lpstr>
      <vt:lpstr>Calibri</vt:lpstr>
      <vt:lpstr>Times New Roman</vt:lpstr>
      <vt:lpstr>NEU-BZ-S92</vt:lpstr>
      <vt:lpstr>方正书宋_GBK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2021-02-04T16:00:44Z</cp:lastPrinted>
  <dcterms:created xsi:type="dcterms:W3CDTF">2021-02-04T16:00:44Z</dcterms:created>
  <dcterms:modified xsi:type="dcterms:W3CDTF">2021-02-04T08:00:45Z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