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73" r:id="rId2"/>
    <p:sldId id="299" r:id="rId3"/>
    <p:sldId id="327" r:id="rId4"/>
    <p:sldId id="285" r:id="rId5"/>
    <p:sldId id="308" r:id="rId6"/>
    <p:sldId id="298" r:id="rId7"/>
    <p:sldId id="311" r:id="rId8"/>
    <p:sldId id="312" r:id="rId9"/>
    <p:sldId id="309" r:id="rId10"/>
    <p:sldId id="301" r:id="rId11"/>
    <p:sldId id="300" r:id="rId12"/>
    <p:sldId id="313" r:id="rId13"/>
    <p:sldId id="314" r:id="rId14"/>
    <p:sldId id="302" r:id="rId15"/>
    <p:sldId id="307" r:id="rId16"/>
    <p:sldId id="317" r:id="rId17"/>
    <p:sldId id="319" r:id="rId18"/>
    <p:sldId id="322" r:id="rId19"/>
    <p:sldId id="320" r:id="rId20"/>
    <p:sldId id="321" r:id="rId21"/>
    <p:sldId id="325" r:id="rId22"/>
    <p:sldId id="328" r:id="rId23"/>
    <p:sldId id="323" r:id="rId24"/>
    <p:sldId id="324" r:id="rId2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9E8A"/>
    <a:srgbClr val="62BFAA"/>
    <a:srgbClr val="45A994"/>
    <a:srgbClr val="006762"/>
    <a:srgbClr val="CCEAE4"/>
    <a:srgbClr val="B5E1D8"/>
    <a:srgbClr val="3A3A3A"/>
    <a:srgbClr val="6ABC6E"/>
    <a:srgbClr val="99CA6C"/>
    <a:srgbClr val="006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67" autoAdjust="0"/>
    <p:restoredTop sz="98120" autoAdjust="0"/>
  </p:normalViewPr>
  <p:slideViewPr>
    <p:cSldViewPr snapToGrid="0">
      <p:cViewPr varScale="1">
        <p:scale>
          <a:sx n="150" d="100"/>
          <a:sy n="150" d="100"/>
        </p:scale>
        <p:origin x="-942"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FCD3C4-6B98-4A67-815F-F0B5C4B3F82D}" type="datetimeFigureOut">
              <a:rPr lang="zh-CN" altLang="en-US" smtClean="0"/>
              <a:pPr/>
              <a:t>2020/4/8</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6C8234-9F36-4217-8CB7-C38B88028451}" type="slidenum">
              <a:rPr lang="zh-CN" altLang="en-US" smtClean="0"/>
              <a:pPr/>
              <a:t>‹#›</a:t>
            </a:fld>
            <a:endParaRPr lang="zh-CN" altLang="en-US"/>
          </a:p>
        </p:txBody>
      </p:sp>
    </p:spTree>
    <p:extLst>
      <p:ext uri="{BB962C8B-B14F-4D97-AF65-F5344CB8AC3E}">
        <p14:creationId xmlns:p14="http://schemas.microsoft.com/office/powerpoint/2010/main" val="2917316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762807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226970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4098323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3516412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3830377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452999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64776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2972558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94673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2958130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527094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7674428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 xmlns:a16="http://schemas.microsoft.com/office/drawing/2014/main" id="{80A6C559-DA15-4C3F-8A8E-5BE44F54E11B}"/>
              </a:ext>
            </a:extLst>
          </p:cNvPr>
          <p:cNvSpPr txBox="1"/>
          <p:nvPr/>
        </p:nvSpPr>
        <p:spPr>
          <a:xfrm>
            <a:off x="2401831" y="2013158"/>
            <a:ext cx="4740648" cy="681139"/>
          </a:xfrm>
          <a:prstGeom prst="rect">
            <a:avLst/>
          </a:prstGeom>
          <a:noFill/>
        </p:spPr>
        <p:txBody>
          <a:bodyPr wrap="none" lIns="36000" tIns="36000" rIns="36000" bIns="36000" rtlCol="0">
            <a:spAutoFit/>
          </a:bodyPr>
          <a:lstStyle/>
          <a:p>
            <a:pPr>
              <a:lnSpc>
                <a:spcPct val="120000"/>
              </a:lnSpc>
            </a:pPr>
            <a:r>
              <a:rPr lang="zh-CN" altLang="en-US" sz="3600" b="1" spc="100" dirty="0" smtClean="0">
                <a:solidFill>
                  <a:srgbClr val="409E8A"/>
                </a:solidFill>
                <a:latin typeface="微软雅黑" panose="020B0503020204020204" pitchFamily="34" charset="-122"/>
                <a:ea typeface="微软雅黑" panose="020B0503020204020204" pitchFamily="34" charset="-122"/>
              </a:rPr>
              <a:t>第十章</a:t>
            </a:r>
            <a:r>
              <a:rPr lang="zh-CN" altLang="en-US" sz="3600" b="1" spc="100" dirty="0">
                <a:latin typeface="微软雅黑" panose="020B0503020204020204" pitchFamily="34" charset="-122"/>
                <a:ea typeface="微软雅黑" panose="020B0503020204020204" pitchFamily="34" charset="-122"/>
              </a:rPr>
              <a:t>　</a:t>
            </a:r>
            <a:r>
              <a:rPr lang="zh-CN" altLang="en-US" sz="3600" b="1" dirty="0" smtClean="0">
                <a:solidFill>
                  <a:schemeClr val="tx1">
                    <a:lumMod val="75000"/>
                    <a:lumOff val="25000"/>
                  </a:schemeClr>
                </a:solidFill>
                <a:latin typeface="微软雅黑" pitchFamily="34" charset="-122"/>
                <a:ea typeface="微软雅黑" pitchFamily="34" charset="-122"/>
              </a:rPr>
              <a:t>从粒子到宇宙</a:t>
            </a:r>
            <a:endParaRPr lang="zh-CN" altLang="en-US" sz="3600" b="1" dirty="0">
              <a:solidFill>
                <a:schemeClr val="tx1">
                  <a:lumMod val="75000"/>
                  <a:lumOff val="25000"/>
                </a:schemeClr>
              </a:solidFill>
              <a:latin typeface="微软雅黑" pitchFamily="34" charset="-122"/>
              <a:ea typeface="微软雅黑" pitchFamily="34" charset="-122"/>
            </a:endParaRPr>
          </a:p>
        </p:txBody>
      </p:sp>
      <p:sp>
        <p:nvSpPr>
          <p:cNvPr id="4" name="文本框 5">
            <a:extLst>
              <a:ext uri="{FF2B5EF4-FFF2-40B4-BE49-F238E27FC236}">
                <a16:creationId xmlns:a16="http://schemas.microsoft.com/office/drawing/2014/main" xmlns="" id="{AC661369-7F35-4FB2-A688-71209A56C55B}"/>
              </a:ext>
            </a:extLst>
          </p:cNvPr>
          <p:cNvSpPr txBox="1"/>
          <p:nvPr/>
        </p:nvSpPr>
        <p:spPr>
          <a:xfrm>
            <a:off x="6629518" y="341967"/>
            <a:ext cx="2146742" cy="338554"/>
          </a:xfrm>
          <a:prstGeom prst="rect">
            <a:avLst/>
          </a:prstGeom>
          <a:noFill/>
          <a:effectLst>
            <a:outerShdw sx="1000" sy="1000" algn="ctr" rotWithShape="0">
              <a:srgbClr val="000000"/>
            </a:outerShdw>
          </a:effectLst>
        </p:spPr>
        <p:txBody>
          <a:bodyPr wrap="none" rtlCol="0">
            <a:spAutoFit/>
          </a:bodyPr>
          <a:lstStyle/>
          <a:p>
            <a:pPr algn="r"/>
            <a:r>
              <a:rPr lang="zh-CN" altLang="en-US" sz="1600" spc="100" dirty="0" smtClean="0">
                <a:solidFill>
                  <a:schemeClr val="tx1">
                    <a:alpha val="50000"/>
                  </a:schemeClr>
                </a:solidFill>
                <a:latin typeface="微软雅黑" panose="020B0503020204020204" pitchFamily="34" charset="-122"/>
                <a:ea typeface="微软雅黑" panose="020B0503020204020204" pitchFamily="34" charset="-122"/>
              </a:rPr>
              <a:t>第一篇</a:t>
            </a:r>
            <a:r>
              <a:rPr lang="zh-CN" altLang="en-US" sz="1600" spc="100" dirty="0">
                <a:solidFill>
                  <a:schemeClr val="tx1">
                    <a:alpha val="50000"/>
                  </a:schemeClr>
                </a:solidFill>
                <a:latin typeface="微软雅黑" panose="020B0503020204020204" pitchFamily="34" charset="-122"/>
                <a:ea typeface="微软雅黑" panose="020B0503020204020204" pitchFamily="34" charset="-122"/>
              </a:rPr>
              <a:t>　</a:t>
            </a:r>
            <a:r>
              <a:rPr lang="zh-CN" altLang="en-US" sz="1600" spc="100" dirty="0" smtClean="0">
                <a:solidFill>
                  <a:schemeClr val="tx1">
                    <a:alpha val="50000"/>
                  </a:schemeClr>
                </a:solidFill>
                <a:latin typeface="微软雅黑" panose="020B0503020204020204" pitchFamily="34" charset="-122"/>
                <a:ea typeface="微软雅黑" panose="020B0503020204020204" pitchFamily="34" charset="-122"/>
              </a:rPr>
              <a:t>考点过关篇</a:t>
            </a:r>
            <a:endParaRPr lang="zh-CN" altLang="en-US" sz="1600" spc="100" dirty="0">
              <a:solidFill>
                <a:schemeClr val="tx1">
                  <a:alpha val="5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2574358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6" presetClass="emph" presetSubtype="0" fill="hold" grpId="1" nodeType="afterEffect">
                                  <p:stCondLst>
                                    <p:cond delay="0"/>
                                  </p:stCondLst>
                                  <p:childTnLst>
                                    <p:animEffect transition="out" filter="fade">
                                      <p:cBhvr>
                                        <p:cTn id="12" dur="500" tmFilter="0, 0; .2, .5; .8, .5; 1, 0"/>
                                        <p:tgtEl>
                                          <p:spTgt spid="6"/>
                                        </p:tgtEl>
                                      </p:cBhvr>
                                    </p:animEffect>
                                    <p:animScale>
                                      <p:cBhvr>
                                        <p:cTn id="13" dur="250" autoRev="1" fill="hold"/>
                                        <p:tgtEl>
                                          <p:spTgt spid="6"/>
                                        </p:tgtEl>
                                      </p:cBhvr>
                                      <p:by x="105000" y="105000"/>
                                    </p:animScale>
                                  </p:childTnLst>
                                </p:cTn>
                              </p:par>
                              <p:par>
                                <p:cTn id="14" presetID="10"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latin typeface="微软雅黑" panose="020B0503020204020204" pitchFamily="34" charset="-122"/>
                <a:ea typeface="微软雅黑" panose="020B0503020204020204" pitchFamily="34" charset="-122"/>
              </a:rPr>
              <a:t>突破一　</a:t>
            </a:r>
            <a:r>
              <a:rPr lang="zh-CN" altLang="en-US" sz="2000" b="1" dirty="0" smtClean="0">
                <a:solidFill>
                  <a:srgbClr val="409E8A"/>
                </a:solidFill>
              </a:rPr>
              <a:t>扩散现象的识别</a:t>
            </a:r>
            <a:endParaRPr lang="zh-CN" altLang="en-US" sz="2000" b="1" dirty="0">
              <a:solidFill>
                <a:srgbClr val="409E8A"/>
              </a:solidFill>
            </a:endParaRPr>
          </a:p>
        </p:txBody>
      </p:sp>
      <p:sp>
        <p:nvSpPr>
          <p:cNvPr id="32" name="TextBox 31"/>
          <p:cNvSpPr txBox="1"/>
          <p:nvPr/>
        </p:nvSpPr>
        <p:spPr>
          <a:xfrm>
            <a:off x="817926" y="764999"/>
            <a:ext cx="7934143" cy="2101272"/>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b="1" dirty="0" smtClean="0">
                <a:solidFill>
                  <a:srgbClr val="409E8A"/>
                </a:solidFill>
                <a:latin typeface="微软雅黑" panose="020B0503020204020204" pitchFamily="34" charset="-122"/>
                <a:ea typeface="微软雅黑" panose="020B0503020204020204" pitchFamily="34" charset="-122"/>
              </a:rPr>
              <a:t>【</a:t>
            </a:r>
            <a:r>
              <a:rPr lang="zh-CN" altLang="en-US" b="1" dirty="0" smtClean="0">
                <a:solidFill>
                  <a:srgbClr val="409E8A"/>
                </a:solidFill>
                <a:latin typeface="微软雅黑" panose="020B0503020204020204" pitchFamily="34" charset="-122"/>
                <a:ea typeface="微软雅黑" panose="020B0503020204020204" pitchFamily="34" charset="-122"/>
              </a:rPr>
              <a:t>突破金钥匙</a:t>
            </a:r>
            <a:r>
              <a:rPr lang="en-US" altLang="zh-CN" b="1" dirty="0" smtClean="0">
                <a:solidFill>
                  <a:srgbClr val="409E8A"/>
                </a:solidFill>
                <a:latin typeface="微软雅黑" panose="020B0503020204020204" pitchFamily="34" charset="-122"/>
                <a:ea typeface="微软雅黑" panose="020B0503020204020204" pitchFamily="34" charset="-122"/>
              </a:rPr>
              <a:t>】</a:t>
            </a:r>
          </a:p>
          <a:p>
            <a:pPr algn="just">
              <a:lnSpc>
                <a:spcPct val="150000"/>
              </a:lnSpc>
            </a:pPr>
            <a:r>
              <a:rPr lang="zh-CN" altLang="en-US" dirty="0" smtClean="0"/>
              <a:t>（</a:t>
            </a:r>
            <a:r>
              <a:rPr lang="en-US" dirty="0" smtClean="0"/>
              <a:t>1</a:t>
            </a:r>
            <a:r>
              <a:rPr lang="zh-CN" altLang="en-US" dirty="0" smtClean="0"/>
              <a:t>）不同的物质在相互接触时，彼此进入对方的现象叫扩散，这一现象说明一切物体的分子都在不停地做无规则运动。</a:t>
            </a:r>
          </a:p>
          <a:p>
            <a:pPr algn="just">
              <a:lnSpc>
                <a:spcPct val="150000"/>
              </a:lnSpc>
            </a:pPr>
            <a:r>
              <a:rPr lang="zh-CN" altLang="en-US" dirty="0" smtClean="0"/>
              <a:t>（</a:t>
            </a:r>
            <a:r>
              <a:rPr lang="en-US" dirty="0" smtClean="0"/>
              <a:t>2</a:t>
            </a:r>
            <a:r>
              <a:rPr lang="zh-CN" altLang="en-US" dirty="0" smtClean="0"/>
              <a:t>）由于分子的体积很小，分子的运动无法用肉眼直接观察到，但可以通过气味、颜色的变化来体现。</a:t>
            </a:r>
            <a:endParaRPr lang="zh-CN" altLang="en-US" dirty="0"/>
          </a:p>
        </p:txBody>
      </p:sp>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831273" y="346365"/>
            <a:ext cx="7917872" cy="2516770"/>
          </a:xfrm>
          <a:prstGeom prst="rect">
            <a:avLst/>
          </a:prstGeom>
          <a:noFill/>
        </p:spPr>
        <p:txBody>
          <a:bodyPr wrap="square" lIns="36000" tIns="36000" rIns="36000" bIns="36000" rtlCol="0">
            <a:spAutoFit/>
          </a:bodyPr>
          <a:lstStyle/>
          <a:p>
            <a:pPr algn="just">
              <a:lnSpc>
                <a:spcPct val="150000"/>
              </a:lnSpc>
            </a:pPr>
            <a:r>
              <a:rPr lang="zh-CN" altLang="en-US" b="1" dirty="0" smtClean="0">
                <a:solidFill>
                  <a:srgbClr val="409E8A"/>
                </a:solidFill>
                <a:latin typeface="微软雅黑" panose="020B0503020204020204" pitchFamily="34" charset="-122"/>
                <a:ea typeface="微软雅黑" panose="020B0503020204020204" pitchFamily="34" charset="-122"/>
              </a:rPr>
              <a:t>例１</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贵港</a:t>
            </a:r>
            <a:r>
              <a:rPr lang="en-US" altLang="zh-CN" dirty="0" smtClean="0">
                <a:solidFill>
                  <a:srgbClr val="409E8A"/>
                </a:solidFill>
              </a:rPr>
              <a:t>】</a:t>
            </a:r>
            <a:r>
              <a:rPr lang="zh-CN" altLang="en-US" dirty="0" smtClean="0"/>
              <a:t>下列现象中不能说明分子在不停地做无规则运动的是（　　）</a:t>
            </a:r>
          </a:p>
          <a:p>
            <a:pPr algn="just">
              <a:lnSpc>
                <a:spcPct val="150000"/>
              </a:lnSpc>
            </a:pPr>
            <a:r>
              <a:rPr lang="en-US" dirty="0" smtClean="0"/>
              <a:t>A.</a:t>
            </a:r>
            <a:r>
              <a:rPr lang="zh-CN" altLang="en-US" dirty="0" smtClean="0"/>
              <a:t>刮风时灰尘在空中飞舞</a:t>
            </a:r>
          </a:p>
          <a:p>
            <a:pPr algn="just">
              <a:lnSpc>
                <a:spcPct val="150000"/>
              </a:lnSpc>
            </a:pPr>
            <a:r>
              <a:rPr lang="en-US" dirty="0" smtClean="0"/>
              <a:t>B.</a:t>
            </a:r>
            <a:r>
              <a:rPr lang="zh-CN" altLang="en-US" dirty="0" smtClean="0"/>
              <a:t>酒精瓶盖打开可以嗅到酒精气味</a:t>
            </a:r>
          </a:p>
          <a:p>
            <a:pPr algn="just">
              <a:lnSpc>
                <a:spcPct val="150000"/>
              </a:lnSpc>
            </a:pPr>
            <a:r>
              <a:rPr lang="en-US" dirty="0" smtClean="0"/>
              <a:t>C.</a:t>
            </a:r>
            <a:r>
              <a:rPr lang="zh-CN" altLang="en-US" dirty="0" smtClean="0"/>
              <a:t>夏日的“荷城”贵港，处处荷花飘香</a:t>
            </a:r>
          </a:p>
          <a:p>
            <a:pPr algn="just">
              <a:lnSpc>
                <a:spcPct val="150000"/>
              </a:lnSpc>
            </a:pPr>
            <a:r>
              <a:rPr lang="en-US" dirty="0" smtClean="0"/>
              <a:t>D.</a:t>
            </a:r>
            <a:r>
              <a:rPr lang="zh-CN" altLang="en-US" dirty="0" smtClean="0"/>
              <a:t>在一杯热水中加盐，过一段时间整杯水都变咸了</a:t>
            </a:r>
            <a:endParaRPr lang="zh-CN" altLang="en-US" dirty="0"/>
          </a:p>
        </p:txBody>
      </p:sp>
      <p:sp>
        <p:nvSpPr>
          <p:cNvPr id="35" name="文本框 12">
            <a:extLst>
              <a:ext uri="{FF2B5EF4-FFF2-40B4-BE49-F238E27FC236}">
                <a16:creationId xmlns="" xmlns:a16="http://schemas.microsoft.com/office/drawing/2014/main" id="{2795C5FE-A0E3-4855-B937-A2DA6BC1A4B9}"/>
              </a:ext>
            </a:extLst>
          </p:cNvPr>
          <p:cNvSpPr txBox="1"/>
          <p:nvPr/>
        </p:nvSpPr>
        <p:spPr>
          <a:xfrm>
            <a:off x="1165447" y="777766"/>
            <a:ext cx="526719" cy="488201"/>
          </a:xfrm>
          <a:prstGeom prst="rect">
            <a:avLst/>
          </a:prstGeom>
          <a:noFill/>
        </p:spPr>
        <p:txBody>
          <a:bodyPr wrap="square" lIns="36000" tIns="36000" rIns="36000" bIns="36000" rtlCol="0">
            <a:spAutoFit/>
          </a:bodyPr>
          <a:lstStyle/>
          <a:p>
            <a:pPr>
              <a:lnSpc>
                <a:spcPct val="150000"/>
              </a:lnSpc>
            </a:pPr>
            <a:r>
              <a:rPr lang="en-US" b="1" dirty="0" smtClean="0">
                <a:solidFill>
                  <a:srgbClr val="C00000"/>
                </a:solidFill>
                <a:latin typeface="+mn-ea"/>
              </a:rPr>
              <a:t>A</a:t>
            </a:r>
            <a:endParaRPr lang="zh-CN" altLang="en-US" b="1" dirty="0">
              <a:solidFill>
                <a:srgbClr val="C00000"/>
              </a:solidFill>
              <a:latin typeface="+mn-ea"/>
            </a:endParaRPr>
          </a:p>
        </p:txBody>
      </p:sp>
      <p:sp>
        <p:nvSpPr>
          <p:cNvPr id="36" name="矩形 35">
            <a:extLst>
              <a:ext uri="{FF2B5EF4-FFF2-40B4-BE49-F238E27FC236}">
                <a16:creationId xmlns="" xmlns:a16="http://schemas.microsoft.com/office/drawing/2014/main"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39" name="文本框 10">
            <a:extLst>
              <a:ext uri="{FF2B5EF4-FFF2-40B4-BE49-F238E27FC236}">
                <a16:creationId xmlns="" xmlns:a16="http://schemas.microsoft.com/office/drawing/2014/main"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突破二　停表的读数</a:t>
            </a:r>
            <a:endParaRPr lang="zh-CN" altLang="en-US" sz="2000" b="1" dirty="0">
              <a:solidFill>
                <a:srgbClr val="409E8A"/>
              </a:solidFill>
              <a:latin typeface="微软雅黑" panose="020B0503020204020204" pitchFamily="34" charset="-122"/>
              <a:ea typeface="微软雅黑" panose="020B0503020204020204" pitchFamily="34" charset="-122"/>
            </a:endParaRPr>
          </a:p>
        </p:txBody>
      </p:sp>
      <p:sp>
        <p:nvSpPr>
          <p:cNvPr id="32" name="TextBox 31"/>
          <p:cNvSpPr txBox="1"/>
          <p:nvPr/>
        </p:nvSpPr>
        <p:spPr>
          <a:xfrm>
            <a:off x="826719" y="729830"/>
            <a:ext cx="7991966" cy="3812188"/>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b="1" dirty="0" smtClean="0">
                <a:solidFill>
                  <a:srgbClr val="409E8A"/>
                </a:solidFill>
              </a:rPr>
              <a:t>【</a:t>
            </a:r>
            <a:r>
              <a:rPr lang="zh-CN" altLang="en-US" b="1" dirty="0" smtClean="0">
                <a:solidFill>
                  <a:srgbClr val="409E8A"/>
                </a:solidFill>
              </a:rPr>
              <a:t>突破金钥匙</a:t>
            </a:r>
            <a:r>
              <a:rPr lang="en-US" altLang="zh-CN" b="1" dirty="0" smtClean="0">
                <a:solidFill>
                  <a:srgbClr val="409E8A"/>
                </a:solidFill>
              </a:rPr>
              <a:t>】</a:t>
            </a:r>
          </a:p>
          <a:p>
            <a:pPr algn="just">
              <a:lnSpc>
                <a:spcPct val="150000"/>
              </a:lnSpc>
            </a:pPr>
            <a:r>
              <a:rPr lang="zh-CN" altLang="en-US" dirty="0" smtClean="0"/>
              <a:t>　　分子动理论内容：</a:t>
            </a:r>
          </a:p>
          <a:p>
            <a:pPr algn="just">
              <a:lnSpc>
                <a:spcPct val="150000"/>
              </a:lnSpc>
            </a:pPr>
            <a:r>
              <a:rPr lang="en-US" dirty="0" smtClean="0"/>
              <a:t>①</a:t>
            </a:r>
            <a:r>
              <a:rPr lang="zh-CN" altLang="en-US" dirty="0" smtClean="0"/>
              <a:t>物质是由大量分子组成的；</a:t>
            </a:r>
            <a:endParaRPr lang="en-US" altLang="zh-CN" dirty="0" smtClean="0"/>
          </a:p>
          <a:p>
            <a:pPr algn="just">
              <a:lnSpc>
                <a:spcPct val="150000"/>
              </a:lnSpc>
            </a:pPr>
            <a:r>
              <a:rPr lang="en-US" dirty="0" smtClean="0"/>
              <a:t>②</a:t>
            </a:r>
            <a:r>
              <a:rPr lang="zh-CN" altLang="en-US" dirty="0" smtClean="0"/>
              <a:t>分子间是有间隙的；</a:t>
            </a:r>
            <a:endParaRPr lang="en-US" altLang="zh-CN" dirty="0" smtClean="0"/>
          </a:p>
          <a:p>
            <a:pPr algn="just">
              <a:lnSpc>
                <a:spcPct val="150000"/>
              </a:lnSpc>
            </a:pPr>
            <a:r>
              <a:rPr lang="en-US" dirty="0" smtClean="0"/>
              <a:t>③ </a:t>
            </a:r>
            <a:r>
              <a:rPr lang="zh-CN" altLang="en-US" dirty="0" smtClean="0"/>
              <a:t>分子在永不停息地做无规则运动；</a:t>
            </a:r>
            <a:endParaRPr lang="en-US" altLang="zh-CN" dirty="0" smtClean="0"/>
          </a:p>
          <a:p>
            <a:pPr algn="just">
              <a:lnSpc>
                <a:spcPct val="150000"/>
              </a:lnSpc>
            </a:pPr>
            <a:r>
              <a:rPr lang="en-US" dirty="0" smtClean="0"/>
              <a:t>④</a:t>
            </a:r>
            <a:r>
              <a:rPr lang="zh-CN" altLang="en-US" dirty="0" smtClean="0"/>
              <a:t>分子间存在相互作用力。</a:t>
            </a:r>
          </a:p>
          <a:p>
            <a:pPr algn="just">
              <a:lnSpc>
                <a:spcPct val="150000"/>
              </a:lnSpc>
            </a:pPr>
            <a:r>
              <a:rPr lang="zh-CN" altLang="en-US" dirty="0" smtClean="0"/>
              <a:t>注意：</a:t>
            </a:r>
            <a:r>
              <a:rPr lang="en-US" dirty="0" smtClean="0"/>
              <a:t>①</a:t>
            </a:r>
            <a:r>
              <a:rPr lang="zh-CN" altLang="en-US" dirty="0" smtClean="0"/>
              <a:t>不能把物体宏观的形变现象误认为分子间有空隙，例如海绵；</a:t>
            </a:r>
            <a:r>
              <a:rPr lang="en-US" dirty="0" smtClean="0"/>
              <a:t>②</a:t>
            </a:r>
            <a:r>
              <a:rPr lang="zh-CN" altLang="en-US" dirty="0" smtClean="0"/>
              <a:t>分子间的引力和斥力是同时存在的，只是当分子间距离减小时，斥力起主要作用；分子间距离增大时，引力起主要作用。</a:t>
            </a:r>
          </a:p>
        </p:txBody>
      </p:sp>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831273" y="346365"/>
            <a:ext cx="7917872" cy="2101272"/>
          </a:xfrm>
          <a:prstGeom prst="rect">
            <a:avLst/>
          </a:prstGeom>
          <a:noFill/>
        </p:spPr>
        <p:txBody>
          <a:bodyPr wrap="square" lIns="36000" tIns="36000" rIns="36000" bIns="36000" rtlCol="0">
            <a:spAutoFit/>
          </a:bodyPr>
          <a:lstStyle/>
          <a:p>
            <a:pPr algn="just">
              <a:lnSpc>
                <a:spcPct val="150000"/>
              </a:lnSpc>
            </a:pPr>
            <a:r>
              <a:rPr lang="zh-CN" altLang="en-US" b="1" dirty="0" smtClean="0">
                <a:solidFill>
                  <a:srgbClr val="409E8A"/>
                </a:solidFill>
                <a:latin typeface="微软雅黑" panose="020B0503020204020204" pitchFamily="34" charset="-122"/>
                <a:ea typeface="微软雅黑" panose="020B0503020204020204" pitchFamily="34" charset="-122"/>
              </a:rPr>
              <a:t>例</a:t>
            </a:r>
            <a:r>
              <a:rPr lang="en-US" b="1" dirty="0" smtClean="0">
                <a:solidFill>
                  <a:srgbClr val="409E8A"/>
                </a:solidFill>
              </a:rPr>
              <a:t>2 </a:t>
            </a:r>
            <a:r>
              <a:rPr lang="zh-CN" altLang="en-US" dirty="0" smtClean="0"/>
              <a:t>下列说法正确的是</a:t>
            </a:r>
            <a:r>
              <a:rPr lang="en-US" dirty="0" smtClean="0"/>
              <a:t>	</a:t>
            </a:r>
            <a:r>
              <a:rPr lang="zh-CN" altLang="en-US" dirty="0" smtClean="0"/>
              <a:t>（　　）</a:t>
            </a:r>
          </a:p>
          <a:p>
            <a:pPr algn="just">
              <a:lnSpc>
                <a:spcPct val="150000"/>
              </a:lnSpc>
            </a:pPr>
            <a:r>
              <a:rPr lang="en-US" dirty="0" smtClean="0"/>
              <a:t>A.</a:t>
            </a:r>
            <a:r>
              <a:rPr lang="zh-CN" altLang="en-US" dirty="0" smtClean="0"/>
              <a:t>原子由质子和中子组成</a:t>
            </a:r>
          </a:p>
          <a:p>
            <a:pPr algn="just">
              <a:lnSpc>
                <a:spcPct val="150000"/>
              </a:lnSpc>
            </a:pPr>
            <a:r>
              <a:rPr lang="en-US" dirty="0" smtClean="0"/>
              <a:t>B.</a:t>
            </a:r>
            <a:r>
              <a:rPr lang="zh-CN" altLang="en-US" dirty="0" smtClean="0"/>
              <a:t>海绵容易被压缩说明分子间有空隙</a:t>
            </a:r>
          </a:p>
          <a:p>
            <a:pPr algn="just">
              <a:lnSpc>
                <a:spcPct val="150000"/>
              </a:lnSpc>
            </a:pPr>
            <a:r>
              <a:rPr lang="en-US" dirty="0" smtClean="0"/>
              <a:t>C.</a:t>
            </a:r>
            <a:r>
              <a:rPr lang="zh-CN" altLang="en-US" dirty="0" smtClean="0"/>
              <a:t>“二手烟”危害他人健康，是由于吸烟产生的有害分子在不停地运动</a:t>
            </a:r>
          </a:p>
          <a:p>
            <a:pPr algn="just">
              <a:lnSpc>
                <a:spcPct val="150000"/>
              </a:lnSpc>
            </a:pPr>
            <a:r>
              <a:rPr lang="en-US" dirty="0" smtClean="0"/>
              <a:t>D.</a:t>
            </a:r>
            <a:r>
              <a:rPr lang="zh-CN" altLang="en-US" dirty="0" smtClean="0"/>
              <a:t>液体很难被压缩，说明分子间有引力</a:t>
            </a:r>
            <a:r>
              <a:rPr lang="en-US" dirty="0" smtClean="0"/>
              <a:t> </a:t>
            </a:r>
            <a:endParaRPr lang="zh-CN" altLang="en-US" dirty="0" smtClean="0">
              <a:latin typeface="微软雅黑" panose="020B0503020204020204" pitchFamily="34" charset="-122"/>
              <a:ea typeface="微软雅黑" panose="020B0503020204020204" pitchFamily="34" charset="-122"/>
            </a:endParaRPr>
          </a:p>
        </p:txBody>
      </p:sp>
      <p:sp>
        <p:nvSpPr>
          <p:cNvPr id="35" name="文本框 12">
            <a:extLst>
              <a:ext uri="{FF2B5EF4-FFF2-40B4-BE49-F238E27FC236}">
                <a16:creationId xmlns="" xmlns:a16="http://schemas.microsoft.com/office/drawing/2014/main" id="{2795C5FE-A0E3-4855-B937-A2DA6BC1A4B9}"/>
              </a:ext>
            </a:extLst>
          </p:cNvPr>
          <p:cNvSpPr txBox="1"/>
          <p:nvPr/>
        </p:nvSpPr>
        <p:spPr>
          <a:xfrm>
            <a:off x="3425172" y="341336"/>
            <a:ext cx="432125" cy="488201"/>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C</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36" name="矩形 35">
            <a:extLst>
              <a:ext uri="{FF2B5EF4-FFF2-40B4-BE49-F238E27FC236}">
                <a16:creationId xmlns="" xmlns:a16="http://schemas.microsoft.com/office/drawing/2014/main"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39" name="文本框 10">
            <a:extLst>
              <a:ext uri="{FF2B5EF4-FFF2-40B4-BE49-F238E27FC236}">
                <a16:creationId xmlns="" xmlns:a16="http://schemas.microsoft.com/office/drawing/2014/main"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709887" y="248054"/>
            <a:ext cx="8152759" cy="3812188"/>
          </a:xfrm>
          <a:prstGeom prst="rect">
            <a:avLst/>
          </a:prstGeom>
          <a:noFill/>
        </p:spPr>
        <p:txBody>
          <a:bodyPr wrap="square" lIns="36000" tIns="36000" rIns="36000" bIns="36000" rtlCol="0">
            <a:spAutoFit/>
          </a:bodyPr>
          <a:lstStyle/>
          <a:p>
            <a:pPr algn="just">
              <a:lnSpc>
                <a:spcPct val="150000"/>
              </a:lnSpc>
            </a:pPr>
            <a:r>
              <a:rPr lang="en-US" b="1" dirty="0" smtClean="0"/>
              <a:t>1.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眉山</a:t>
            </a:r>
            <a:r>
              <a:rPr lang="en-US" altLang="zh-CN" dirty="0" smtClean="0">
                <a:solidFill>
                  <a:srgbClr val="409E8A"/>
                </a:solidFill>
              </a:rPr>
              <a:t>】</a:t>
            </a:r>
            <a:r>
              <a:rPr lang="zh-CN" altLang="en-US" dirty="0" smtClean="0"/>
              <a:t>下列关于宇宙、物质及其结构的说法中正确的是</a:t>
            </a:r>
            <a:r>
              <a:rPr lang="en-US" dirty="0" smtClean="0"/>
              <a:t>	</a:t>
            </a:r>
            <a:r>
              <a:rPr lang="zh-CN" altLang="en-US" dirty="0" smtClean="0"/>
              <a:t>（　　）</a:t>
            </a:r>
          </a:p>
          <a:p>
            <a:pPr algn="just">
              <a:lnSpc>
                <a:spcPct val="150000"/>
              </a:lnSpc>
            </a:pPr>
            <a:r>
              <a:rPr lang="en-US" dirty="0" smtClean="0"/>
              <a:t>A.</a:t>
            </a:r>
            <a:r>
              <a:rPr lang="zh-CN" altLang="en-US" dirty="0" smtClean="0"/>
              <a:t>地球是宇宙的中心，太阳绕地球运动</a:t>
            </a:r>
          </a:p>
          <a:p>
            <a:pPr algn="just">
              <a:lnSpc>
                <a:spcPct val="150000"/>
              </a:lnSpc>
            </a:pPr>
            <a:r>
              <a:rPr lang="en-US" dirty="0" smtClean="0"/>
              <a:t>B.</a:t>
            </a:r>
            <a:r>
              <a:rPr lang="zh-CN" altLang="en-US" dirty="0" smtClean="0"/>
              <a:t>宇宙是由物质组成的，常见物质是由分子、原子构成的</a:t>
            </a:r>
          </a:p>
          <a:p>
            <a:pPr algn="just">
              <a:lnSpc>
                <a:spcPct val="150000"/>
              </a:lnSpc>
            </a:pPr>
            <a:r>
              <a:rPr lang="en-US" dirty="0" smtClean="0"/>
              <a:t>C.</a:t>
            </a:r>
            <a:r>
              <a:rPr lang="zh-CN" altLang="en-US" dirty="0" smtClean="0"/>
              <a:t>太阳内部氢原子核在超高温下发生裂变，释放出巨大的核能</a:t>
            </a:r>
          </a:p>
          <a:p>
            <a:pPr algn="just">
              <a:lnSpc>
                <a:spcPct val="150000"/>
              </a:lnSpc>
            </a:pPr>
            <a:r>
              <a:rPr lang="en-US" dirty="0" smtClean="0"/>
              <a:t>D.</a:t>
            </a:r>
            <a:r>
              <a:rPr lang="zh-CN" altLang="en-US" dirty="0" smtClean="0"/>
              <a:t>固体有一定的体积和形状，固体分子排列十分紧密，分子间没有间隙</a:t>
            </a:r>
          </a:p>
          <a:p>
            <a:pPr algn="just">
              <a:lnSpc>
                <a:spcPct val="150000"/>
              </a:lnSpc>
            </a:pPr>
            <a:endParaRPr lang="en-US" b="1" dirty="0" smtClean="0"/>
          </a:p>
          <a:p>
            <a:pPr algn="just">
              <a:lnSpc>
                <a:spcPct val="150000"/>
              </a:lnSpc>
            </a:pPr>
            <a:r>
              <a:rPr lang="en-US" b="1" dirty="0" smtClean="0"/>
              <a:t>2.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铜仁</a:t>
            </a:r>
            <a:r>
              <a:rPr lang="en-US" altLang="zh-CN" dirty="0" smtClean="0">
                <a:solidFill>
                  <a:srgbClr val="409E8A"/>
                </a:solidFill>
              </a:rPr>
              <a:t>】</a:t>
            </a:r>
            <a:r>
              <a:rPr lang="zh-CN" altLang="en-US" dirty="0" smtClean="0"/>
              <a:t>下列实例中，不能说明分子在不停地做无规则运动的是（　）</a:t>
            </a:r>
          </a:p>
          <a:p>
            <a:pPr algn="just">
              <a:lnSpc>
                <a:spcPct val="150000"/>
              </a:lnSpc>
            </a:pPr>
            <a:r>
              <a:rPr lang="en-US" dirty="0" smtClean="0"/>
              <a:t>A.</a:t>
            </a:r>
            <a:r>
              <a:rPr lang="zh-CN" altLang="en-US" dirty="0" smtClean="0"/>
              <a:t>水中放糖后变甜</a:t>
            </a:r>
            <a:r>
              <a:rPr lang="en-US" altLang="zh-CN" dirty="0" smtClean="0"/>
              <a:t>		</a:t>
            </a:r>
            <a:r>
              <a:rPr lang="en-US" dirty="0" smtClean="0"/>
              <a:t>B.</a:t>
            </a:r>
            <a:r>
              <a:rPr lang="zh-CN" altLang="en-US" dirty="0" smtClean="0"/>
              <a:t>起风后灰尘漫天飞舞</a:t>
            </a:r>
          </a:p>
          <a:p>
            <a:pPr algn="just">
              <a:lnSpc>
                <a:spcPct val="150000"/>
              </a:lnSpc>
            </a:pPr>
            <a:r>
              <a:rPr lang="en-US" dirty="0" smtClean="0"/>
              <a:t>C.</a:t>
            </a:r>
            <a:r>
              <a:rPr lang="zh-CN" altLang="en-US" dirty="0" smtClean="0"/>
              <a:t>鸭蛋腌制后变咸</a:t>
            </a:r>
            <a:r>
              <a:rPr lang="en-US" altLang="zh-CN" dirty="0" smtClean="0"/>
              <a:t>		</a:t>
            </a:r>
            <a:r>
              <a:rPr lang="en-US" dirty="0" smtClean="0"/>
              <a:t>D.</a:t>
            </a:r>
            <a:r>
              <a:rPr lang="zh-CN" altLang="en-US" dirty="0" smtClean="0"/>
              <a:t>食品垃圾腐烂后臭气熏天</a:t>
            </a:r>
            <a:endParaRPr lang="zh-CN" altLang="en-US" dirty="0"/>
          </a:p>
        </p:txBody>
      </p:sp>
      <p:sp>
        <p:nvSpPr>
          <p:cNvPr id="13" name="TextBox 12"/>
          <p:cNvSpPr txBox="1"/>
          <p:nvPr/>
        </p:nvSpPr>
        <p:spPr>
          <a:xfrm>
            <a:off x="8225862" y="2731070"/>
            <a:ext cx="320519" cy="439278"/>
          </a:xfrm>
          <a:prstGeom prst="rect">
            <a:avLst/>
          </a:prstGeom>
          <a:noFill/>
        </p:spPr>
        <p:txBody>
          <a:bodyPr wrap="square" lIns="36000" tIns="36000" rIns="36000" bIns="36000" rtlCol="0">
            <a:spAutoFit/>
          </a:bodyPr>
          <a:lstStyle/>
          <a:p>
            <a:pPr algn="l">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B</a:t>
            </a:r>
            <a:endParaRPr lang="zh-CN" altLang="en-US" b="1" dirty="0" smtClean="0">
              <a:solidFill>
                <a:srgbClr val="C00000"/>
              </a:solidFill>
              <a:latin typeface="微软雅黑" panose="020B0503020204020204" pitchFamily="34" charset="-122"/>
              <a:ea typeface="微软雅黑" panose="020B0503020204020204" pitchFamily="34" charset="-122"/>
            </a:endParaRPr>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7958297" y="278940"/>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B</a:t>
            </a:r>
            <a:endParaRPr lang="zh-CN" altLang="en-US"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24186" y="353562"/>
            <a:ext cx="7922137" cy="2101272"/>
          </a:xfrm>
          <a:prstGeom prst="rect">
            <a:avLst/>
          </a:prstGeom>
          <a:noFill/>
        </p:spPr>
        <p:txBody>
          <a:bodyPr wrap="square" lIns="36000" tIns="36000" rIns="36000" bIns="36000" rtlCol="0">
            <a:spAutoFit/>
          </a:bodyPr>
          <a:lstStyle/>
          <a:p>
            <a:pPr algn="just">
              <a:lnSpc>
                <a:spcPct val="150000"/>
              </a:lnSpc>
            </a:pPr>
            <a:r>
              <a:rPr lang="en-US" b="1" dirty="0" smtClean="0"/>
              <a:t>3. </a:t>
            </a:r>
            <a:r>
              <a:rPr lang="en-US" altLang="zh-CN" dirty="0" smtClean="0">
                <a:solidFill>
                  <a:srgbClr val="409E8A"/>
                </a:solidFill>
              </a:rPr>
              <a:t>【</a:t>
            </a:r>
            <a:r>
              <a:rPr lang="en-US" dirty="0" smtClean="0">
                <a:solidFill>
                  <a:srgbClr val="409E8A"/>
                </a:solidFill>
              </a:rPr>
              <a:t>2018</a:t>
            </a:r>
            <a:r>
              <a:rPr lang="en-US" altLang="zh-CN" dirty="0" smtClean="0">
                <a:solidFill>
                  <a:srgbClr val="409E8A"/>
                </a:solidFill>
              </a:rPr>
              <a:t>· </a:t>
            </a:r>
            <a:r>
              <a:rPr lang="zh-CN" altLang="en-US" dirty="0" smtClean="0">
                <a:solidFill>
                  <a:srgbClr val="409E8A"/>
                </a:solidFill>
              </a:rPr>
              <a:t>泰州</a:t>
            </a:r>
            <a:r>
              <a:rPr lang="en-US" altLang="zh-CN" dirty="0" smtClean="0">
                <a:solidFill>
                  <a:srgbClr val="409E8A"/>
                </a:solidFill>
              </a:rPr>
              <a:t>】</a:t>
            </a:r>
            <a:r>
              <a:rPr lang="zh-CN" altLang="en-US" dirty="0" smtClean="0"/>
              <a:t>下列认识正确的是</a:t>
            </a:r>
            <a:r>
              <a:rPr lang="en-US" dirty="0" smtClean="0"/>
              <a:t>	</a:t>
            </a:r>
            <a:r>
              <a:rPr lang="zh-CN" altLang="en-US" dirty="0" smtClean="0"/>
              <a:t>（　　）</a:t>
            </a:r>
          </a:p>
          <a:p>
            <a:pPr algn="just">
              <a:lnSpc>
                <a:spcPct val="150000"/>
              </a:lnSpc>
            </a:pPr>
            <a:r>
              <a:rPr lang="en-US" dirty="0" smtClean="0"/>
              <a:t>A.</a:t>
            </a:r>
            <a:r>
              <a:rPr lang="zh-CN" altLang="en-US" dirty="0" smtClean="0"/>
              <a:t>固体分子是静止不动的</a:t>
            </a:r>
          </a:p>
          <a:p>
            <a:pPr algn="just">
              <a:lnSpc>
                <a:spcPct val="150000"/>
              </a:lnSpc>
            </a:pPr>
            <a:r>
              <a:rPr lang="en-US" dirty="0" smtClean="0"/>
              <a:t>B.</a:t>
            </a:r>
            <a:r>
              <a:rPr lang="zh-CN" altLang="en-US" dirty="0" smtClean="0"/>
              <a:t>原子核带负电，电子带正电</a:t>
            </a:r>
          </a:p>
          <a:p>
            <a:pPr algn="just">
              <a:lnSpc>
                <a:spcPct val="150000"/>
              </a:lnSpc>
            </a:pPr>
            <a:r>
              <a:rPr lang="en-US" dirty="0" smtClean="0"/>
              <a:t>C.</a:t>
            </a:r>
            <a:r>
              <a:rPr lang="zh-CN" altLang="en-US" dirty="0" smtClean="0"/>
              <a:t>电子的发现说明原子是可分的</a:t>
            </a:r>
          </a:p>
          <a:p>
            <a:pPr algn="just">
              <a:lnSpc>
                <a:spcPct val="150000"/>
              </a:lnSpc>
            </a:pPr>
            <a:r>
              <a:rPr lang="en-US" dirty="0" smtClean="0"/>
              <a:t>D.</a:t>
            </a:r>
            <a:r>
              <a:rPr lang="zh-CN" altLang="en-US" dirty="0" smtClean="0"/>
              <a:t>太阳是宇宙的中心且固定不动</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5321303" y="416407"/>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C</a:t>
            </a:r>
            <a:endParaRPr lang="zh-CN" altLang="en-US"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789017" y="292016"/>
            <a:ext cx="4583083" cy="2565693"/>
          </a:xfrm>
          <a:prstGeom prst="rect">
            <a:avLst/>
          </a:prstGeom>
          <a:noFill/>
        </p:spPr>
        <p:txBody>
          <a:bodyPr wrap="square" lIns="36000" tIns="36000" rIns="36000" bIns="36000" rtlCol="0">
            <a:spAutoFit/>
          </a:bodyPr>
          <a:lstStyle/>
          <a:p>
            <a:pPr algn="just">
              <a:lnSpc>
                <a:spcPct val="150000"/>
              </a:lnSpc>
            </a:pPr>
            <a:r>
              <a:rPr lang="en-US" b="1" dirty="0" smtClean="0"/>
              <a:t>4.</a:t>
            </a:r>
            <a:r>
              <a:rPr lang="zh-CN" altLang="en-US" dirty="0" smtClean="0"/>
              <a:t>下列现象能说明分子在不停地做无规则运动的是</a:t>
            </a:r>
            <a:r>
              <a:rPr lang="en-US" dirty="0" smtClean="0"/>
              <a:t>	</a:t>
            </a:r>
            <a:r>
              <a:rPr lang="zh-CN" altLang="en-US" dirty="0" smtClean="0"/>
              <a:t>（　　）</a:t>
            </a:r>
          </a:p>
          <a:p>
            <a:pPr algn="just">
              <a:lnSpc>
                <a:spcPct val="150000"/>
              </a:lnSpc>
            </a:pPr>
            <a:r>
              <a:rPr lang="en-US" dirty="0" smtClean="0"/>
              <a:t>A.</a:t>
            </a:r>
            <a:r>
              <a:rPr lang="zh-CN" altLang="en-US" dirty="0" smtClean="0"/>
              <a:t>碟子中的酒精蒸发变少</a:t>
            </a:r>
          </a:p>
          <a:p>
            <a:pPr algn="just">
              <a:lnSpc>
                <a:spcPct val="150000"/>
              </a:lnSpc>
            </a:pPr>
            <a:r>
              <a:rPr lang="en-US" dirty="0" smtClean="0"/>
              <a:t>B.</a:t>
            </a:r>
            <a:r>
              <a:rPr lang="zh-CN" altLang="en-US" dirty="0" smtClean="0"/>
              <a:t>建筑工地上尘土飞扬</a:t>
            </a:r>
          </a:p>
          <a:p>
            <a:pPr algn="just">
              <a:lnSpc>
                <a:spcPct val="150000"/>
              </a:lnSpc>
            </a:pPr>
            <a:r>
              <a:rPr lang="en-US" dirty="0" smtClean="0"/>
              <a:t>C.</a:t>
            </a:r>
            <a:r>
              <a:rPr lang="zh-CN" altLang="en-US" dirty="0" smtClean="0"/>
              <a:t>空气中</a:t>
            </a:r>
            <a:r>
              <a:rPr lang="en-US" dirty="0" smtClean="0"/>
              <a:t>PM2.5</a:t>
            </a:r>
            <a:r>
              <a:rPr lang="zh-CN" altLang="en-US" dirty="0" smtClean="0"/>
              <a:t>超标形成雾霾</a:t>
            </a:r>
          </a:p>
          <a:p>
            <a:pPr algn="just">
              <a:lnSpc>
                <a:spcPct val="150000"/>
              </a:lnSpc>
            </a:pPr>
            <a:r>
              <a:rPr lang="en-US" dirty="0" smtClean="0"/>
              <a:t>D.</a:t>
            </a:r>
            <a:r>
              <a:rPr lang="zh-CN" altLang="en-US" dirty="0" smtClean="0"/>
              <a:t>两个干净的铅块粘在一起</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2025906" y="697863"/>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A</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0" name="文本框 31">
            <a:extLst>
              <a:ext uri="{FF2B5EF4-FFF2-40B4-BE49-F238E27FC236}">
                <a16:creationId xmlns:a16="http://schemas.microsoft.com/office/drawing/2014/main" xmlns="" id="{B0D6B1F8-D14E-4B75-A040-E9496181774B}"/>
              </a:ext>
            </a:extLst>
          </p:cNvPr>
          <p:cNvSpPr txBox="1"/>
          <p:nvPr/>
        </p:nvSpPr>
        <p:spPr>
          <a:xfrm>
            <a:off x="5447321" y="356734"/>
            <a:ext cx="3375713" cy="2981192"/>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解析</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rPr>
              <a:t>碟子中的酒精蒸发变少</a:t>
            </a:r>
            <a:r>
              <a:rPr lang="en-US" dirty="0" smtClean="0">
                <a:solidFill>
                  <a:srgbClr val="C00000"/>
                </a:solidFill>
              </a:rPr>
              <a:t>,</a:t>
            </a:r>
            <a:r>
              <a:rPr lang="zh-CN" altLang="en-US" dirty="0" smtClean="0">
                <a:solidFill>
                  <a:srgbClr val="C00000"/>
                </a:solidFill>
              </a:rPr>
              <a:t>是分子运动的结果。尘土飞扬</a:t>
            </a:r>
            <a:r>
              <a:rPr lang="en-US" dirty="0" smtClean="0">
                <a:solidFill>
                  <a:srgbClr val="C00000"/>
                </a:solidFill>
              </a:rPr>
              <a:t>,</a:t>
            </a:r>
            <a:r>
              <a:rPr lang="zh-CN" altLang="en-US" dirty="0" smtClean="0">
                <a:solidFill>
                  <a:srgbClr val="C00000"/>
                </a:solidFill>
              </a:rPr>
              <a:t>是指固体颗粒尘土的运动</a:t>
            </a:r>
            <a:r>
              <a:rPr lang="en-US" dirty="0" smtClean="0">
                <a:solidFill>
                  <a:srgbClr val="C00000"/>
                </a:solidFill>
              </a:rPr>
              <a:t>,</a:t>
            </a:r>
            <a:r>
              <a:rPr lang="zh-CN" altLang="en-US" dirty="0" smtClean="0">
                <a:solidFill>
                  <a:srgbClr val="C00000"/>
                </a:solidFill>
              </a:rPr>
              <a:t>是机械运动。空气中</a:t>
            </a:r>
            <a:r>
              <a:rPr lang="en-US" dirty="0" smtClean="0">
                <a:solidFill>
                  <a:srgbClr val="C00000"/>
                </a:solidFill>
              </a:rPr>
              <a:t>PM2.5</a:t>
            </a:r>
            <a:r>
              <a:rPr lang="zh-CN" altLang="en-US" dirty="0" smtClean="0">
                <a:solidFill>
                  <a:srgbClr val="C00000"/>
                </a:solidFill>
              </a:rPr>
              <a:t>超标形成雾霾</a:t>
            </a:r>
            <a:r>
              <a:rPr lang="en-US" dirty="0" smtClean="0">
                <a:solidFill>
                  <a:srgbClr val="C00000"/>
                </a:solidFill>
              </a:rPr>
              <a:t>,</a:t>
            </a:r>
            <a:r>
              <a:rPr lang="zh-CN" altLang="en-US" dirty="0" smtClean="0">
                <a:solidFill>
                  <a:srgbClr val="C00000"/>
                </a:solidFill>
              </a:rPr>
              <a:t>不属于分子运动。两个干净的铅块粘在一起</a:t>
            </a:r>
            <a:r>
              <a:rPr lang="en-US" dirty="0" smtClean="0">
                <a:solidFill>
                  <a:srgbClr val="C00000"/>
                </a:solidFill>
              </a:rPr>
              <a:t>,</a:t>
            </a:r>
            <a:r>
              <a:rPr lang="zh-CN" altLang="en-US" dirty="0" smtClean="0">
                <a:solidFill>
                  <a:srgbClr val="C00000"/>
                </a:solidFill>
              </a:rPr>
              <a:t>说明分子间有引力。故选</a:t>
            </a:r>
            <a:r>
              <a:rPr lang="en-US" dirty="0" smtClean="0">
                <a:solidFill>
                  <a:srgbClr val="C00000"/>
                </a:solidFill>
              </a:rPr>
              <a:t>A</a:t>
            </a:r>
            <a:r>
              <a:rPr lang="zh-CN" altLang="en-US" dirty="0" smtClean="0">
                <a:solidFill>
                  <a:srgbClr val="C00000"/>
                </a:solidFill>
              </a:rPr>
              <a:t>。</a:t>
            </a: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1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7796013" cy="3347767"/>
          </a:xfrm>
          <a:prstGeom prst="rect">
            <a:avLst/>
          </a:prstGeom>
          <a:noFill/>
        </p:spPr>
        <p:txBody>
          <a:bodyPr wrap="square" lIns="36000" tIns="36000" rIns="36000" bIns="36000" rtlCol="0">
            <a:spAutoFit/>
          </a:bodyPr>
          <a:lstStyle/>
          <a:p>
            <a:pPr algn="just">
              <a:lnSpc>
                <a:spcPct val="150000"/>
              </a:lnSpc>
            </a:pPr>
            <a:r>
              <a:rPr lang="en-US" b="1" dirty="0" smtClean="0"/>
              <a:t>5.</a:t>
            </a:r>
            <a:r>
              <a:rPr lang="zh-CN" altLang="en-US" dirty="0" smtClean="0"/>
              <a:t>两只相同的集气瓶中分别装有空气和红棕色二氧化氮（</a:t>
            </a:r>
            <a:r>
              <a:rPr lang="en-US" dirty="0" smtClean="0"/>
              <a:t>NO</a:t>
            </a:r>
            <a:r>
              <a:rPr lang="en-US" baseline="-25000" dirty="0" smtClean="0"/>
              <a:t>2</a:t>
            </a:r>
            <a:r>
              <a:rPr lang="zh-CN" altLang="en-US" dirty="0" smtClean="0"/>
              <a:t>）气体，用玻璃板隔开后按如图</a:t>
            </a:r>
            <a:r>
              <a:rPr lang="en-US" dirty="0" smtClean="0"/>
              <a:t>10-5</a:t>
            </a:r>
            <a:r>
              <a:rPr lang="zh-CN" altLang="en-US" dirty="0" smtClean="0"/>
              <a:t>所示方式水平放置，抽去玻璃板，保持两瓶口紧贴静置较长时间后，两瓶中气体颜色变得相同。已知瓶中</a:t>
            </a:r>
            <a:r>
              <a:rPr lang="en-US" dirty="0" smtClean="0"/>
              <a:t>NO</a:t>
            </a:r>
            <a:r>
              <a:rPr lang="en-US" baseline="-25000" dirty="0" smtClean="0"/>
              <a:t>2</a:t>
            </a:r>
            <a:r>
              <a:rPr lang="zh-CN" altLang="en-US" dirty="0" smtClean="0"/>
              <a:t>气体的密度比瓶中空气的密度大，下列说法正确的是</a:t>
            </a:r>
            <a:r>
              <a:rPr lang="en-US" dirty="0" smtClean="0"/>
              <a:t>	</a:t>
            </a:r>
            <a:r>
              <a:rPr lang="zh-CN" altLang="en-US" dirty="0" smtClean="0"/>
              <a:t>（　　）</a:t>
            </a:r>
          </a:p>
          <a:p>
            <a:pPr algn="just">
              <a:lnSpc>
                <a:spcPct val="150000"/>
              </a:lnSpc>
            </a:pPr>
            <a:r>
              <a:rPr lang="en-US" dirty="0" smtClean="0"/>
              <a:t>A.</a:t>
            </a:r>
            <a:r>
              <a:rPr lang="zh-CN" altLang="en-US" dirty="0" smtClean="0"/>
              <a:t>此现象能说明分子间存在相互作用的引力</a:t>
            </a:r>
          </a:p>
          <a:p>
            <a:pPr algn="just">
              <a:lnSpc>
                <a:spcPct val="150000"/>
              </a:lnSpc>
            </a:pPr>
            <a:r>
              <a:rPr lang="en-US" dirty="0" smtClean="0"/>
              <a:t>B.</a:t>
            </a:r>
            <a:r>
              <a:rPr lang="zh-CN" altLang="en-US" dirty="0" smtClean="0"/>
              <a:t>此现象与“扫地时灰尘飞扬”的成因相同</a:t>
            </a:r>
          </a:p>
          <a:p>
            <a:pPr algn="just">
              <a:lnSpc>
                <a:spcPct val="150000"/>
              </a:lnSpc>
            </a:pPr>
            <a:r>
              <a:rPr lang="en-US" dirty="0" smtClean="0"/>
              <a:t>C.</a:t>
            </a:r>
            <a:r>
              <a:rPr lang="zh-CN" altLang="en-US" dirty="0" smtClean="0"/>
              <a:t>颜色变得相同后，瓶中气体分子停止运动</a:t>
            </a:r>
          </a:p>
          <a:p>
            <a:pPr algn="just">
              <a:lnSpc>
                <a:spcPct val="150000"/>
              </a:lnSpc>
            </a:pPr>
            <a:r>
              <a:rPr lang="en-US" dirty="0" smtClean="0"/>
              <a:t>D.</a:t>
            </a:r>
            <a:r>
              <a:rPr lang="zh-CN" altLang="en-US" dirty="0" smtClean="0"/>
              <a:t>颜色变得相同后，左侧瓶中气体密度变大</a:t>
            </a:r>
            <a:endParaRPr lang="zh-CN" altLang="en-US" dirty="0"/>
          </a:p>
        </p:txBody>
      </p:sp>
      <p:sp>
        <p:nvSpPr>
          <p:cNvPr id="17" name="文本框 12">
            <a:extLst>
              <a:ext uri="{FF2B5EF4-FFF2-40B4-BE49-F238E27FC236}">
                <a16:creationId xmlns="" xmlns:a16="http://schemas.microsoft.com/office/drawing/2014/main" id="{2795C5FE-A0E3-4855-B937-A2DA6BC1A4B9}"/>
              </a:ext>
            </a:extLst>
          </p:cNvPr>
          <p:cNvSpPr txBox="1"/>
          <p:nvPr/>
        </p:nvSpPr>
        <p:spPr>
          <a:xfrm>
            <a:off x="4866530" y="1603569"/>
            <a:ext cx="80834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D</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1" name="18LW46.EPS" descr="id:2147501906;FounderCES"/>
          <p:cNvPicPr/>
          <p:nvPr/>
        </p:nvPicPr>
        <p:blipFill>
          <a:blip r:embed="rId2" cstate="print"/>
          <a:stretch>
            <a:fillRect/>
          </a:stretch>
        </p:blipFill>
        <p:spPr>
          <a:xfrm>
            <a:off x="5717603" y="2106740"/>
            <a:ext cx="2666451" cy="1550859"/>
          </a:xfrm>
          <a:prstGeom prst="rect">
            <a:avLst/>
          </a:prstGeom>
        </p:spPr>
      </p:pic>
      <p:sp>
        <p:nvSpPr>
          <p:cNvPr id="15" name="矩形 14"/>
          <p:cNvSpPr/>
          <p:nvPr/>
        </p:nvSpPr>
        <p:spPr>
          <a:xfrm>
            <a:off x="6789348" y="3728232"/>
            <a:ext cx="758541" cy="377411"/>
          </a:xfrm>
          <a:prstGeom prst="rect">
            <a:avLst/>
          </a:prstGeom>
        </p:spPr>
        <p:txBody>
          <a:bodyPr wrap="none">
            <a:spAutoFit/>
          </a:bodyPr>
          <a:lstStyle/>
          <a:p>
            <a:pPr algn="just">
              <a:lnSpc>
                <a:spcPct val="150000"/>
              </a:lnSpc>
            </a:pPr>
            <a:r>
              <a:rPr lang="zh-CN" altLang="en-US" sz="1400" dirty="0" smtClean="0"/>
              <a:t>图</a:t>
            </a:r>
            <a:r>
              <a:rPr lang="en-US" sz="1400" dirty="0" smtClean="0"/>
              <a:t>10-5</a:t>
            </a:r>
            <a:endParaRPr lang="zh-CN" altLang="en-US" sz="1400" dirty="0" smtClean="0"/>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5" name="文本框 31">
            <a:extLst>
              <a:ext uri="{FF2B5EF4-FFF2-40B4-BE49-F238E27FC236}">
                <a16:creationId xmlns:a16="http://schemas.microsoft.com/office/drawing/2014/main" xmlns="" id="{B0D6B1F8-D14E-4B75-A040-E9496181774B}"/>
              </a:ext>
            </a:extLst>
          </p:cNvPr>
          <p:cNvSpPr txBox="1"/>
          <p:nvPr/>
        </p:nvSpPr>
        <p:spPr>
          <a:xfrm>
            <a:off x="861646" y="432809"/>
            <a:ext cx="7870300" cy="2516770"/>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解析</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rPr>
              <a:t>当把中间的玻璃板抽掉后观察到左、右两个瓶子颜色变均匀了</a:t>
            </a:r>
            <a:r>
              <a:rPr lang="en-US" dirty="0" smtClean="0">
                <a:solidFill>
                  <a:srgbClr val="C00000"/>
                </a:solidFill>
              </a:rPr>
              <a:t>,</a:t>
            </a:r>
            <a:r>
              <a:rPr lang="zh-CN" altLang="en-US" dirty="0" smtClean="0">
                <a:solidFill>
                  <a:srgbClr val="C00000"/>
                </a:solidFill>
              </a:rPr>
              <a:t>这是扩散现象</a:t>
            </a:r>
            <a:r>
              <a:rPr lang="en-US" dirty="0" smtClean="0">
                <a:solidFill>
                  <a:srgbClr val="C00000"/>
                </a:solidFill>
              </a:rPr>
              <a:t>,</a:t>
            </a:r>
            <a:r>
              <a:rPr lang="zh-CN" altLang="en-US" dirty="0" smtClean="0">
                <a:solidFill>
                  <a:srgbClr val="C00000"/>
                </a:solidFill>
              </a:rPr>
              <a:t>说明分子在不停地做无规则运动</a:t>
            </a:r>
            <a:r>
              <a:rPr lang="en-US" dirty="0" smtClean="0">
                <a:solidFill>
                  <a:srgbClr val="C00000"/>
                </a:solidFill>
              </a:rPr>
              <a:t>,</a:t>
            </a:r>
            <a:r>
              <a:rPr lang="zh-CN" altLang="en-US" dirty="0" smtClean="0">
                <a:solidFill>
                  <a:srgbClr val="C00000"/>
                </a:solidFill>
              </a:rPr>
              <a:t>故</a:t>
            </a:r>
            <a:r>
              <a:rPr lang="en-US" dirty="0" smtClean="0">
                <a:solidFill>
                  <a:srgbClr val="C00000"/>
                </a:solidFill>
              </a:rPr>
              <a:t>A</a:t>
            </a:r>
            <a:r>
              <a:rPr lang="zh-CN" altLang="en-US" dirty="0" smtClean="0">
                <a:solidFill>
                  <a:srgbClr val="C00000"/>
                </a:solidFill>
              </a:rPr>
              <a:t>错误。</a:t>
            </a:r>
            <a:r>
              <a:rPr lang="en-US" dirty="0" smtClean="0">
                <a:solidFill>
                  <a:srgbClr val="C00000"/>
                </a:solidFill>
              </a:rPr>
              <a:t>“</a:t>
            </a:r>
            <a:r>
              <a:rPr lang="zh-CN" altLang="en-US" dirty="0" smtClean="0">
                <a:solidFill>
                  <a:srgbClr val="C00000"/>
                </a:solidFill>
              </a:rPr>
              <a:t>扫地时灰尘飞扬</a:t>
            </a:r>
            <a:r>
              <a:rPr lang="en-US" dirty="0" smtClean="0">
                <a:solidFill>
                  <a:srgbClr val="C00000"/>
                </a:solidFill>
              </a:rPr>
              <a:t>”</a:t>
            </a:r>
            <a:r>
              <a:rPr lang="zh-CN" altLang="en-US" dirty="0" smtClean="0">
                <a:solidFill>
                  <a:srgbClr val="C00000"/>
                </a:solidFill>
              </a:rPr>
              <a:t>是固态颗粒的机械运动</a:t>
            </a:r>
            <a:r>
              <a:rPr lang="en-US" dirty="0" smtClean="0">
                <a:solidFill>
                  <a:srgbClr val="C00000"/>
                </a:solidFill>
              </a:rPr>
              <a:t>,</a:t>
            </a:r>
            <a:r>
              <a:rPr lang="zh-CN" altLang="en-US" dirty="0" smtClean="0">
                <a:solidFill>
                  <a:srgbClr val="C00000"/>
                </a:solidFill>
              </a:rPr>
              <a:t>题干现象与</a:t>
            </a:r>
            <a:r>
              <a:rPr lang="en-US" dirty="0" smtClean="0">
                <a:solidFill>
                  <a:srgbClr val="C00000"/>
                </a:solidFill>
              </a:rPr>
              <a:t>“</a:t>
            </a:r>
            <a:r>
              <a:rPr lang="zh-CN" altLang="en-US" dirty="0" smtClean="0">
                <a:solidFill>
                  <a:srgbClr val="C00000"/>
                </a:solidFill>
              </a:rPr>
              <a:t>扫地时灰尘飞扬</a:t>
            </a:r>
            <a:r>
              <a:rPr lang="en-US" dirty="0" smtClean="0">
                <a:solidFill>
                  <a:srgbClr val="C00000"/>
                </a:solidFill>
              </a:rPr>
              <a:t>”</a:t>
            </a:r>
            <a:r>
              <a:rPr lang="zh-CN" altLang="en-US" dirty="0" smtClean="0">
                <a:solidFill>
                  <a:srgbClr val="C00000"/>
                </a:solidFill>
              </a:rPr>
              <a:t>的成因不同</a:t>
            </a:r>
            <a:r>
              <a:rPr lang="en-US" dirty="0" smtClean="0">
                <a:solidFill>
                  <a:srgbClr val="C00000"/>
                </a:solidFill>
              </a:rPr>
              <a:t>,</a:t>
            </a:r>
            <a:r>
              <a:rPr lang="zh-CN" altLang="en-US" dirty="0" smtClean="0">
                <a:solidFill>
                  <a:srgbClr val="C00000"/>
                </a:solidFill>
              </a:rPr>
              <a:t>故</a:t>
            </a:r>
            <a:r>
              <a:rPr lang="en-US" dirty="0" smtClean="0">
                <a:solidFill>
                  <a:srgbClr val="C00000"/>
                </a:solidFill>
              </a:rPr>
              <a:t>B</a:t>
            </a:r>
            <a:r>
              <a:rPr lang="zh-CN" altLang="en-US" dirty="0" smtClean="0">
                <a:solidFill>
                  <a:srgbClr val="C00000"/>
                </a:solidFill>
              </a:rPr>
              <a:t>错误。组成物质的分子在不停地做无规则运动</a:t>
            </a:r>
            <a:r>
              <a:rPr lang="en-US" dirty="0" smtClean="0">
                <a:solidFill>
                  <a:srgbClr val="C00000"/>
                </a:solidFill>
              </a:rPr>
              <a:t>,</a:t>
            </a:r>
            <a:r>
              <a:rPr lang="zh-CN" altLang="en-US" dirty="0" smtClean="0">
                <a:solidFill>
                  <a:srgbClr val="C00000"/>
                </a:solidFill>
              </a:rPr>
              <a:t>两瓶颜色变得相同后</a:t>
            </a:r>
            <a:r>
              <a:rPr lang="en-US" dirty="0" smtClean="0">
                <a:solidFill>
                  <a:srgbClr val="C00000"/>
                </a:solidFill>
              </a:rPr>
              <a:t>,</a:t>
            </a:r>
            <a:r>
              <a:rPr lang="zh-CN" altLang="en-US" dirty="0" smtClean="0">
                <a:solidFill>
                  <a:srgbClr val="C00000"/>
                </a:solidFill>
              </a:rPr>
              <a:t>瓶中气体分子仍然在运动</a:t>
            </a:r>
            <a:r>
              <a:rPr lang="en-US" dirty="0" smtClean="0">
                <a:solidFill>
                  <a:srgbClr val="C00000"/>
                </a:solidFill>
              </a:rPr>
              <a:t>,</a:t>
            </a:r>
            <a:r>
              <a:rPr lang="zh-CN" altLang="en-US" dirty="0" smtClean="0">
                <a:solidFill>
                  <a:srgbClr val="C00000"/>
                </a:solidFill>
              </a:rPr>
              <a:t>故</a:t>
            </a:r>
            <a:r>
              <a:rPr lang="en-US" dirty="0" smtClean="0">
                <a:solidFill>
                  <a:srgbClr val="C00000"/>
                </a:solidFill>
              </a:rPr>
              <a:t>C</a:t>
            </a:r>
            <a:r>
              <a:rPr lang="zh-CN" altLang="en-US" dirty="0" smtClean="0">
                <a:solidFill>
                  <a:srgbClr val="C00000"/>
                </a:solidFill>
              </a:rPr>
              <a:t>错误。因为</a:t>
            </a:r>
            <a:r>
              <a:rPr lang="en-US" dirty="0" smtClean="0">
                <a:solidFill>
                  <a:srgbClr val="C00000"/>
                </a:solidFill>
              </a:rPr>
              <a:t>NO</a:t>
            </a:r>
            <a:r>
              <a:rPr lang="en-US" baseline="-25000" dirty="0" smtClean="0">
                <a:solidFill>
                  <a:srgbClr val="C00000"/>
                </a:solidFill>
              </a:rPr>
              <a:t>2</a:t>
            </a:r>
            <a:r>
              <a:rPr lang="zh-CN" altLang="en-US" dirty="0" smtClean="0">
                <a:solidFill>
                  <a:srgbClr val="C00000"/>
                </a:solidFill>
              </a:rPr>
              <a:t>气体的密度大于空气的密度</a:t>
            </a:r>
            <a:r>
              <a:rPr lang="en-US" dirty="0" smtClean="0">
                <a:solidFill>
                  <a:srgbClr val="C00000"/>
                </a:solidFill>
              </a:rPr>
              <a:t>,</a:t>
            </a:r>
            <a:r>
              <a:rPr lang="zh-CN" altLang="en-US" dirty="0" smtClean="0">
                <a:solidFill>
                  <a:srgbClr val="C00000"/>
                </a:solidFill>
              </a:rPr>
              <a:t>所以两气体混合后</a:t>
            </a:r>
            <a:r>
              <a:rPr lang="en-US" dirty="0" smtClean="0">
                <a:solidFill>
                  <a:srgbClr val="C00000"/>
                </a:solidFill>
              </a:rPr>
              <a:t>,</a:t>
            </a:r>
            <a:r>
              <a:rPr lang="zh-CN" altLang="en-US" dirty="0" smtClean="0">
                <a:solidFill>
                  <a:srgbClr val="C00000"/>
                </a:solidFill>
              </a:rPr>
              <a:t>左侧瓶中气体密度变大</a:t>
            </a:r>
            <a:r>
              <a:rPr lang="en-US" dirty="0" smtClean="0">
                <a:solidFill>
                  <a:srgbClr val="C00000"/>
                </a:solidFill>
              </a:rPr>
              <a:t>,</a:t>
            </a:r>
            <a:r>
              <a:rPr lang="zh-CN" altLang="en-US" dirty="0" smtClean="0">
                <a:solidFill>
                  <a:srgbClr val="C00000"/>
                </a:solidFill>
              </a:rPr>
              <a:t>故</a:t>
            </a:r>
            <a:r>
              <a:rPr lang="en-US" dirty="0" smtClean="0">
                <a:solidFill>
                  <a:srgbClr val="C00000"/>
                </a:solidFill>
              </a:rPr>
              <a:t>D</a:t>
            </a:r>
            <a:r>
              <a:rPr lang="zh-CN" altLang="en-US" dirty="0" smtClean="0">
                <a:solidFill>
                  <a:srgbClr val="C00000"/>
                </a:solidFill>
              </a:rPr>
              <a:t>正确。</a:t>
            </a: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80" y="327185"/>
            <a:ext cx="7774992" cy="2932268"/>
          </a:xfrm>
          <a:prstGeom prst="rect">
            <a:avLst/>
          </a:prstGeom>
          <a:noFill/>
        </p:spPr>
        <p:txBody>
          <a:bodyPr wrap="square" lIns="36000" tIns="36000" rIns="36000" bIns="36000" rtlCol="0">
            <a:spAutoFit/>
          </a:bodyPr>
          <a:lstStyle/>
          <a:p>
            <a:pPr algn="just">
              <a:lnSpc>
                <a:spcPct val="150000"/>
              </a:lnSpc>
            </a:pPr>
            <a:r>
              <a:rPr lang="en-US" b="1" dirty="0" smtClean="0"/>
              <a:t>6. </a:t>
            </a:r>
            <a:r>
              <a:rPr lang="en-US" altLang="zh-CN" dirty="0" smtClean="0">
                <a:solidFill>
                  <a:srgbClr val="409E8A"/>
                </a:solidFill>
              </a:rPr>
              <a:t>【</a:t>
            </a:r>
            <a:r>
              <a:rPr lang="en-US" dirty="0" smtClean="0">
                <a:solidFill>
                  <a:srgbClr val="409E8A"/>
                </a:solidFill>
              </a:rPr>
              <a:t>2018</a:t>
            </a:r>
            <a:r>
              <a:rPr lang="en-US" altLang="zh-CN" dirty="0" smtClean="0">
                <a:solidFill>
                  <a:srgbClr val="409E8A"/>
                </a:solidFill>
              </a:rPr>
              <a:t>·</a:t>
            </a:r>
            <a:r>
              <a:rPr lang="zh-CN" altLang="en-US" dirty="0" smtClean="0">
                <a:solidFill>
                  <a:srgbClr val="409E8A"/>
                </a:solidFill>
              </a:rPr>
              <a:t>衡阳</a:t>
            </a:r>
            <a:r>
              <a:rPr lang="en-US" altLang="zh-CN" dirty="0" smtClean="0">
                <a:solidFill>
                  <a:srgbClr val="409E8A"/>
                </a:solidFill>
              </a:rPr>
              <a:t>】</a:t>
            </a:r>
            <a:r>
              <a:rPr lang="zh-CN" altLang="en-US" dirty="0" smtClean="0"/>
              <a:t>关于分子动理论，下列说法正确的是</a:t>
            </a:r>
            <a:r>
              <a:rPr lang="en-US" dirty="0" smtClean="0"/>
              <a:t>	</a:t>
            </a:r>
            <a:r>
              <a:rPr lang="zh-CN" altLang="en-US" dirty="0" smtClean="0"/>
              <a:t>（　　）</a:t>
            </a:r>
          </a:p>
          <a:p>
            <a:pPr algn="just">
              <a:lnSpc>
                <a:spcPct val="150000"/>
              </a:lnSpc>
            </a:pPr>
            <a:r>
              <a:rPr lang="en-US" dirty="0" smtClean="0"/>
              <a:t>A.</a:t>
            </a:r>
            <a:r>
              <a:rPr lang="zh-CN" altLang="en-US" dirty="0" smtClean="0"/>
              <a:t>打开香水瓶，不久就满屋子都能闻到香气，说明分子在永不停息地做无规则的运动</a:t>
            </a:r>
          </a:p>
          <a:p>
            <a:pPr algn="just">
              <a:lnSpc>
                <a:spcPct val="150000"/>
              </a:lnSpc>
            </a:pPr>
            <a:r>
              <a:rPr lang="en-US" dirty="0" smtClean="0"/>
              <a:t>B.</a:t>
            </a:r>
            <a:r>
              <a:rPr lang="zh-CN" altLang="en-US" dirty="0" smtClean="0"/>
              <a:t>打扫教室地面时，看到灰尘在空中飞舞，说明分子在永不停息地做无规则的运动</a:t>
            </a:r>
          </a:p>
          <a:p>
            <a:pPr algn="just">
              <a:lnSpc>
                <a:spcPct val="150000"/>
              </a:lnSpc>
            </a:pPr>
            <a:r>
              <a:rPr lang="en-US" dirty="0" smtClean="0"/>
              <a:t>C.</a:t>
            </a:r>
            <a:r>
              <a:rPr lang="zh-CN" altLang="en-US" dirty="0" smtClean="0"/>
              <a:t>酒精和水混合后体积减小的实验，说明分子间有引力</a:t>
            </a:r>
          </a:p>
          <a:p>
            <a:pPr algn="just">
              <a:lnSpc>
                <a:spcPct val="150000"/>
              </a:lnSpc>
            </a:pPr>
            <a:r>
              <a:rPr lang="en-US" dirty="0" smtClean="0"/>
              <a:t>D.</a:t>
            </a:r>
            <a:r>
              <a:rPr lang="zh-CN" altLang="en-US" dirty="0" smtClean="0"/>
              <a:t>堆在墙角的煤会使墙体内部变黑，说明分子间有引力</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6662888" y="337882"/>
            <a:ext cx="662013"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A</a:t>
            </a:r>
            <a:endParaRPr lang="zh-CN" altLang="en-US"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743243" y="466969"/>
          <a:ext cx="8031480" cy="3108960"/>
        </p:xfrm>
        <a:graphic>
          <a:graphicData uri="http://schemas.openxmlformats.org/drawingml/2006/table">
            <a:tbl>
              <a:tblPr/>
              <a:tblGrid>
                <a:gridCol w="1199857"/>
                <a:gridCol w="3974123"/>
                <a:gridCol w="2857500"/>
              </a:tblGrid>
              <a:tr h="0">
                <a:tc gridSpan="3">
                  <a:txBody>
                    <a:bodyPr/>
                    <a:lstStyle/>
                    <a:p>
                      <a:pPr algn="ctr">
                        <a:lnSpc>
                          <a:spcPct val="150000"/>
                        </a:lnSpc>
                        <a:spcAft>
                          <a:spcPts val="0"/>
                        </a:spcAft>
                      </a:pPr>
                      <a:r>
                        <a:rPr lang="zh-CN" sz="1700" b="1" kern="100" dirty="0">
                          <a:solidFill>
                            <a:srgbClr val="000000"/>
                          </a:solidFill>
                          <a:latin typeface="+mn-ea"/>
                          <a:ea typeface="+mn-ea"/>
                          <a:cs typeface="Times New Roman"/>
                        </a:rPr>
                        <a:t>【柳州考情分析】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hMerge="1">
                  <a:txBody>
                    <a:bodyPr/>
                    <a:lstStyle/>
                    <a:p>
                      <a:endParaRPr lang="zh-CN" altLang="en-US"/>
                    </a:p>
                  </a:txBody>
                  <a:tcPr/>
                </a:tc>
                <a:tc hMerge="1">
                  <a:txBody>
                    <a:bodyPr/>
                    <a:lstStyle/>
                    <a:p>
                      <a:endParaRPr lang="zh-CN" altLang="en-US"/>
                    </a:p>
                  </a:txBody>
                  <a:tcPr/>
                </a:tc>
              </a:tr>
              <a:tr h="0">
                <a:tc>
                  <a:txBody>
                    <a:bodyPr/>
                    <a:lstStyle/>
                    <a:p>
                      <a:pPr algn="ctr">
                        <a:lnSpc>
                          <a:spcPct val="150000"/>
                        </a:lnSpc>
                        <a:spcAft>
                          <a:spcPts val="0"/>
                        </a:spcAft>
                      </a:pPr>
                      <a:r>
                        <a:rPr lang="zh-CN" sz="1700" kern="100">
                          <a:solidFill>
                            <a:srgbClr val="000000"/>
                          </a:solidFill>
                          <a:latin typeface="+mn-ea"/>
                          <a:ea typeface="+mn-ea"/>
                          <a:cs typeface="Times New Roman"/>
                        </a:rPr>
                        <a:t>知识内容</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考试要求</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a:lstStyle/>
                    <a:p>
                      <a:pPr algn="ctr">
                        <a:lnSpc>
                          <a:spcPct val="150000"/>
                        </a:lnSpc>
                        <a:spcAft>
                          <a:spcPts val="0"/>
                        </a:spcAft>
                      </a:pPr>
                      <a:r>
                        <a:rPr lang="zh-CN" sz="1700" kern="100" dirty="0">
                          <a:solidFill>
                            <a:srgbClr val="000000"/>
                          </a:solidFill>
                          <a:latin typeface="+mn-ea"/>
                          <a:ea typeface="+mn-ea"/>
                          <a:cs typeface="Times New Roman"/>
                        </a:rPr>
                        <a:t>从</a:t>
                      </a:r>
                      <a:r>
                        <a:rPr lang="zh-CN" sz="1700" kern="100" dirty="0" smtClean="0">
                          <a:solidFill>
                            <a:srgbClr val="000000"/>
                          </a:solidFill>
                          <a:latin typeface="+mn-ea"/>
                          <a:ea typeface="+mn-ea"/>
                          <a:cs typeface="Times New Roman"/>
                        </a:rPr>
                        <a:t>粒子</a:t>
                      </a:r>
                      <a:endParaRPr lang="en-US" altLang="zh-CN" sz="1700" kern="100" dirty="0" smtClean="0">
                        <a:solidFill>
                          <a:srgbClr val="000000"/>
                        </a:solidFill>
                        <a:latin typeface="+mn-ea"/>
                        <a:ea typeface="+mn-ea"/>
                        <a:cs typeface="Times New Roman"/>
                      </a:endParaRPr>
                    </a:p>
                    <a:p>
                      <a:pPr algn="ctr">
                        <a:lnSpc>
                          <a:spcPct val="150000"/>
                        </a:lnSpc>
                        <a:spcAft>
                          <a:spcPts val="0"/>
                        </a:spcAft>
                      </a:pPr>
                      <a:r>
                        <a:rPr lang="zh-CN" sz="1700" kern="100" dirty="0" smtClean="0">
                          <a:solidFill>
                            <a:srgbClr val="000000"/>
                          </a:solidFill>
                          <a:latin typeface="+mn-ea"/>
                          <a:ea typeface="+mn-ea"/>
                          <a:cs typeface="Times New Roman"/>
                        </a:rPr>
                        <a:t>到</a:t>
                      </a:r>
                      <a:r>
                        <a:rPr lang="zh-CN" sz="1700" kern="100" dirty="0">
                          <a:solidFill>
                            <a:srgbClr val="000000"/>
                          </a:solidFill>
                          <a:latin typeface="+mn-ea"/>
                          <a:ea typeface="+mn-ea"/>
                          <a:cs typeface="Times New Roman"/>
                        </a:rPr>
                        <a:t>宇宙</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a:solidFill>
                            <a:srgbClr val="000000"/>
                          </a:solidFill>
                          <a:latin typeface="+mn-ea"/>
                          <a:ea typeface="+mn-ea"/>
                          <a:cs typeface="Times New Roman"/>
                        </a:rPr>
                        <a:t>1.</a:t>
                      </a:r>
                      <a:r>
                        <a:rPr lang="zh-CN" sz="1700" kern="100" dirty="0">
                          <a:solidFill>
                            <a:srgbClr val="000000"/>
                          </a:solidFill>
                          <a:latin typeface="+mn-ea"/>
                          <a:ea typeface="+mn-ea"/>
                          <a:cs typeface="Times New Roman"/>
                        </a:rPr>
                        <a:t>知道常见的物质是由分子和原子构成的；</a:t>
                      </a:r>
                    </a:p>
                    <a:p>
                      <a:pPr>
                        <a:lnSpc>
                          <a:spcPct val="150000"/>
                        </a:lnSpc>
                        <a:spcAft>
                          <a:spcPts val="0"/>
                        </a:spcAft>
                      </a:pPr>
                      <a:r>
                        <a:rPr lang="en-US" sz="1700" kern="100" dirty="0">
                          <a:solidFill>
                            <a:srgbClr val="000000"/>
                          </a:solidFill>
                          <a:latin typeface="+mn-ea"/>
                          <a:ea typeface="+mn-ea"/>
                          <a:cs typeface="Times New Roman"/>
                        </a:rPr>
                        <a:t>2.</a:t>
                      </a:r>
                      <a:r>
                        <a:rPr lang="zh-CN" sz="1700" kern="100" dirty="0">
                          <a:solidFill>
                            <a:srgbClr val="000000"/>
                          </a:solidFill>
                          <a:latin typeface="+mn-ea"/>
                          <a:ea typeface="+mn-ea"/>
                          <a:cs typeface="Times New Roman"/>
                        </a:rPr>
                        <a:t>通过自然界和生活中的一些简单热现象，了解分子热运动的一些特点；</a:t>
                      </a:r>
                    </a:p>
                    <a:p>
                      <a:pPr>
                        <a:lnSpc>
                          <a:spcPct val="150000"/>
                        </a:lnSpc>
                        <a:spcAft>
                          <a:spcPts val="0"/>
                        </a:spcAft>
                      </a:pP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知道分子动理论的基本观点；</a:t>
                      </a:r>
                    </a:p>
                    <a:p>
                      <a:pPr>
                        <a:lnSpc>
                          <a:spcPct val="150000"/>
                        </a:lnSpc>
                        <a:spcAft>
                          <a:spcPts val="0"/>
                        </a:spcAft>
                      </a:pPr>
                      <a:r>
                        <a:rPr lang="en-US" sz="1700" kern="100" dirty="0">
                          <a:solidFill>
                            <a:srgbClr val="000000"/>
                          </a:solidFill>
                          <a:latin typeface="+mn-ea"/>
                          <a:ea typeface="+mn-ea"/>
                          <a:cs typeface="Times New Roman"/>
                        </a:rPr>
                        <a:t>4.</a:t>
                      </a:r>
                      <a:r>
                        <a:rPr lang="zh-CN" sz="1700" kern="100" dirty="0">
                          <a:solidFill>
                            <a:srgbClr val="000000"/>
                          </a:solidFill>
                          <a:latin typeface="+mn-ea"/>
                          <a:ea typeface="+mn-ea"/>
                          <a:cs typeface="Times New Roman"/>
                        </a:rPr>
                        <a:t>知道原子是由原子核和电子构成的</a:t>
                      </a:r>
                      <a:r>
                        <a:rPr lang="zh-CN" sz="1700" kern="100" dirty="0" smtClean="0">
                          <a:solidFill>
                            <a:srgbClr val="000000"/>
                          </a:solidFill>
                          <a:latin typeface="+mn-ea"/>
                          <a:ea typeface="+mn-ea"/>
                          <a:cs typeface="Times New Roman"/>
                        </a:rPr>
                        <a:t>；</a:t>
                      </a:r>
                      <a:endParaRPr lang="zh-CN" sz="1700" kern="100" dirty="0">
                        <a:solidFill>
                          <a:srgbClr val="000000"/>
                        </a:solidFill>
                        <a:latin typeface="+mn-ea"/>
                        <a:ea typeface="+mn-ea"/>
                        <a:cs typeface="Times New Roman"/>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a:solidFill>
                            <a:srgbClr val="000000"/>
                          </a:solidFill>
                          <a:latin typeface="+mn-ea"/>
                          <a:ea typeface="+mn-ea"/>
                          <a:cs typeface="Times New Roman"/>
                        </a:rPr>
                        <a:t>19</a:t>
                      </a:r>
                      <a:r>
                        <a:rPr lang="zh-CN" sz="1700" kern="100" dirty="0">
                          <a:solidFill>
                            <a:srgbClr val="000000"/>
                          </a:solidFill>
                          <a:latin typeface="+mn-ea"/>
                          <a:ea typeface="+mn-ea"/>
                          <a:cs typeface="Times New Roman"/>
                        </a:rPr>
                        <a:t>年：分子、原子的组成及带电属性；（</a:t>
                      </a:r>
                      <a:r>
                        <a:rPr lang="en-US" sz="1700" kern="100" dirty="0">
                          <a:solidFill>
                            <a:srgbClr val="000000"/>
                          </a:solidFill>
                          <a:latin typeface="+mn-ea"/>
                          <a:ea typeface="+mn-ea"/>
                          <a:cs typeface="Times New Roman"/>
                        </a:rPr>
                        <a:t>2</a:t>
                      </a:r>
                      <a:r>
                        <a:rPr lang="zh-CN" sz="1700" kern="100" dirty="0">
                          <a:solidFill>
                            <a:srgbClr val="000000"/>
                          </a:solidFill>
                          <a:latin typeface="+mn-ea"/>
                          <a:ea typeface="+mn-ea"/>
                          <a:cs typeface="Times New Roman"/>
                        </a:rPr>
                        <a:t>分）　</a:t>
                      </a:r>
                    </a:p>
                    <a:p>
                      <a:pPr>
                        <a:lnSpc>
                          <a:spcPct val="150000"/>
                        </a:lnSpc>
                        <a:spcAft>
                          <a:spcPts val="0"/>
                        </a:spcAft>
                      </a:pPr>
                      <a:r>
                        <a:rPr lang="en-US" sz="1700" kern="100" dirty="0">
                          <a:solidFill>
                            <a:srgbClr val="000000"/>
                          </a:solidFill>
                          <a:latin typeface="+mn-ea"/>
                          <a:ea typeface="+mn-ea"/>
                          <a:cs typeface="Times New Roman"/>
                        </a:rPr>
                        <a:t>18</a:t>
                      </a:r>
                      <a:r>
                        <a:rPr lang="zh-CN" sz="1700" kern="100" dirty="0">
                          <a:solidFill>
                            <a:srgbClr val="000000"/>
                          </a:solidFill>
                          <a:latin typeface="+mn-ea"/>
                          <a:ea typeface="+mn-ea"/>
                          <a:cs typeface="Times New Roman"/>
                        </a:rPr>
                        <a:t>年：扩散现象说明分子在做无规则运动；（</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17</a:t>
                      </a:r>
                      <a:r>
                        <a:rPr lang="zh-CN" sz="1700" kern="100" dirty="0">
                          <a:solidFill>
                            <a:srgbClr val="000000"/>
                          </a:solidFill>
                          <a:latin typeface="+mn-ea"/>
                          <a:ea typeface="+mn-ea"/>
                          <a:cs typeface="Times New Roman"/>
                        </a:rPr>
                        <a:t>年：分子动理论；（</a:t>
                      </a:r>
                      <a:r>
                        <a:rPr lang="en-US" sz="1700" kern="100" dirty="0">
                          <a:solidFill>
                            <a:srgbClr val="000000"/>
                          </a:solidFill>
                          <a:latin typeface="+mn-ea"/>
                          <a:ea typeface="+mn-ea"/>
                          <a:cs typeface="Times New Roman"/>
                        </a:rPr>
                        <a:t>2</a:t>
                      </a:r>
                      <a:r>
                        <a:rPr lang="zh-CN" sz="1700" kern="100" dirty="0">
                          <a:solidFill>
                            <a:srgbClr val="000000"/>
                          </a:solidFill>
                          <a:latin typeface="+mn-ea"/>
                          <a:ea typeface="+mn-ea"/>
                          <a:cs typeface="Times New Roman"/>
                        </a:rPr>
                        <a:t>分</a:t>
                      </a:r>
                      <a:r>
                        <a:rPr lang="zh-CN" sz="1700" kern="100" dirty="0" smtClean="0">
                          <a:solidFill>
                            <a:srgbClr val="000000"/>
                          </a:solidFill>
                          <a:latin typeface="+mn-ea"/>
                          <a:ea typeface="+mn-ea"/>
                          <a:cs typeface="Times New Roman"/>
                        </a:rPr>
                        <a:t>）</a:t>
                      </a:r>
                      <a:endParaRPr lang="zh-CN" sz="1700" kern="100" dirty="0">
                        <a:solidFill>
                          <a:srgbClr val="000000"/>
                        </a:solidFill>
                        <a:latin typeface="+mn-ea"/>
                        <a:ea typeface="+mn-ea"/>
                        <a:cs typeface="Times New Roman"/>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3914867" cy="2150195"/>
          </a:xfrm>
          <a:prstGeom prst="rect">
            <a:avLst/>
          </a:prstGeom>
          <a:noFill/>
        </p:spPr>
        <p:txBody>
          <a:bodyPr wrap="square" lIns="36000" tIns="36000" rIns="36000" bIns="36000" rtlCol="0">
            <a:spAutoFit/>
          </a:bodyPr>
          <a:lstStyle/>
          <a:p>
            <a:pPr algn="just">
              <a:lnSpc>
                <a:spcPct val="150000"/>
              </a:lnSpc>
            </a:pPr>
            <a:r>
              <a:rPr lang="en-US" b="1" dirty="0" smtClean="0"/>
              <a:t>7. </a:t>
            </a:r>
            <a:r>
              <a:rPr lang="en-US" altLang="zh-CN" dirty="0" smtClean="0">
                <a:solidFill>
                  <a:srgbClr val="409E8A"/>
                </a:solidFill>
              </a:rPr>
              <a:t>【</a:t>
            </a:r>
            <a:r>
              <a:rPr lang="en-US" dirty="0" smtClean="0">
                <a:solidFill>
                  <a:srgbClr val="409E8A"/>
                </a:solidFill>
              </a:rPr>
              <a:t>2018</a:t>
            </a:r>
            <a:r>
              <a:rPr lang="en-US" altLang="zh-CN" dirty="0" smtClean="0">
                <a:solidFill>
                  <a:srgbClr val="409E8A"/>
                </a:solidFill>
              </a:rPr>
              <a:t>·</a:t>
            </a:r>
            <a:r>
              <a:rPr lang="zh-CN" altLang="en-US" dirty="0" smtClean="0">
                <a:solidFill>
                  <a:srgbClr val="409E8A"/>
                </a:solidFill>
              </a:rPr>
              <a:t>江西</a:t>
            </a:r>
            <a:r>
              <a:rPr lang="en-US" altLang="zh-CN" dirty="0" smtClean="0">
                <a:solidFill>
                  <a:srgbClr val="409E8A"/>
                </a:solidFill>
              </a:rPr>
              <a:t>】</a:t>
            </a:r>
            <a:r>
              <a:rPr lang="zh-CN" altLang="en-US" dirty="0" smtClean="0"/>
              <a:t>经过美食街时，同学们总能闻到风味独特的“臭豆腐”的味道，这属于</a:t>
            </a:r>
            <a:r>
              <a:rPr lang="zh-CN" altLang="en-US" u="sng" dirty="0" smtClean="0"/>
              <a:t>　　　　</a:t>
            </a:r>
            <a:r>
              <a:rPr lang="zh-CN" altLang="en-US" dirty="0" smtClean="0"/>
              <a:t>现象；“臭豆腐”经过烧烤后，加快了</a:t>
            </a:r>
            <a:r>
              <a:rPr lang="zh-CN" altLang="en-US" u="sng" dirty="0" smtClean="0"/>
              <a:t>　　　　</a:t>
            </a:r>
            <a:r>
              <a:rPr lang="zh-CN" altLang="en-US" dirty="0" smtClean="0"/>
              <a:t>的无规则运动。</a:t>
            </a:r>
            <a:r>
              <a:rPr lang="en-US" dirty="0" smtClean="0"/>
              <a:t> </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2522753" y="1090988"/>
            <a:ext cx="813201"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扩散</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0" name="文本框 31">
            <a:extLst>
              <a:ext uri="{FF2B5EF4-FFF2-40B4-BE49-F238E27FC236}">
                <a16:creationId xmlns:a16="http://schemas.microsoft.com/office/drawing/2014/main" xmlns="" id="{B0D6B1F8-D14E-4B75-A040-E9496181774B}"/>
              </a:ext>
            </a:extLst>
          </p:cNvPr>
          <p:cNvSpPr txBox="1"/>
          <p:nvPr/>
        </p:nvSpPr>
        <p:spPr>
          <a:xfrm>
            <a:off x="5565532" y="450798"/>
            <a:ext cx="3138320" cy="1319198"/>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解析</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rPr>
              <a:t>分子无规则运动的剧烈程度与温度有关</a:t>
            </a:r>
            <a:r>
              <a:rPr lang="en-US" dirty="0" smtClean="0">
                <a:solidFill>
                  <a:srgbClr val="C00000"/>
                </a:solidFill>
              </a:rPr>
              <a:t>,</a:t>
            </a:r>
            <a:r>
              <a:rPr lang="zh-CN" altLang="en-US" dirty="0" smtClean="0">
                <a:solidFill>
                  <a:srgbClr val="C00000"/>
                </a:solidFill>
              </a:rPr>
              <a:t>温度越高</a:t>
            </a:r>
            <a:r>
              <a:rPr lang="en-US" dirty="0" smtClean="0">
                <a:solidFill>
                  <a:srgbClr val="C00000"/>
                </a:solidFill>
              </a:rPr>
              <a:t>,</a:t>
            </a:r>
            <a:r>
              <a:rPr lang="zh-CN" altLang="en-US" dirty="0" smtClean="0">
                <a:solidFill>
                  <a:srgbClr val="C00000"/>
                </a:solidFill>
              </a:rPr>
              <a:t>分子热运动越剧烈。</a:t>
            </a:r>
            <a:endParaRPr lang="zh-CN" altLang="en-US" dirty="0">
              <a:solidFill>
                <a:srgbClr val="C00000"/>
              </a:solidFill>
            </a:endParaRPr>
          </a:p>
        </p:txBody>
      </p:sp>
      <p:sp>
        <p:nvSpPr>
          <p:cNvPr id="11" name="矩形 10"/>
          <p:cNvSpPr/>
          <p:nvPr/>
        </p:nvSpPr>
        <p:spPr>
          <a:xfrm>
            <a:off x="3678307" y="1586984"/>
            <a:ext cx="646331" cy="369332"/>
          </a:xfrm>
          <a:prstGeom prst="rect">
            <a:avLst/>
          </a:prstGeom>
        </p:spPr>
        <p:txBody>
          <a:bodyPr wrap="none">
            <a:spAutoFit/>
          </a:bodyPr>
          <a:lstStyle/>
          <a:p>
            <a:r>
              <a:rPr lang="zh-CN" altLang="en-US" b="1" dirty="0" smtClean="0">
                <a:solidFill>
                  <a:srgbClr val="C00000"/>
                </a:solidFill>
              </a:rPr>
              <a:t>分子</a:t>
            </a:r>
            <a:endParaRPr lang="zh-CN" altLang="en-US" b="1" dirty="0">
              <a:solidFill>
                <a:srgbClr val="C00000"/>
              </a:solidFill>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fade">
                                      <p:cBhvr>
                                        <p:cTn id="17" dur="1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738387" y="222081"/>
            <a:ext cx="8121834" cy="3396690"/>
          </a:xfrm>
          <a:prstGeom prst="rect">
            <a:avLst/>
          </a:prstGeom>
          <a:noFill/>
        </p:spPr>
        <p:txBody>
          <a:bodyPr wrap="square" lIns="36000" tIns="36000" rIns="36000" bIns="36000" rtlCol="0">
            <a:spAutoFit/>
          </a:bodyPr>
          <a:lstStyle/>
          <a:p>
            <a:pPr algn="just">
              <a:lnSpc>
                <a:spcPct val="150000"/>
              </a:lnSpc>
            </a:pPr>
            <a:r>
              <a:rPr lang="en-US" b="1" dirty="0" smtClean="0"/>
              <a:t>8.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烟台</a:t>
            </a:r>
            <a:r>
              <a:rPr lang="en-US" altLang="zh-CN" dirty="0" smtClean="0">
                <a:solidFill>
                  <a:srgbClr val="409E8A"/>
                </a:solidFill>
              </a:rPr>
              <a:t>】</a:t>
            </a:r>
            <a:r>
              <a:rPr lang="zh-CN" altLang="en-US" dirty="0" smtClean="0"/>
              <a:t>小明同学将左右手的各一根手指分别插入盛有热水和冷水的玻璃杯中（如图</a:t>
            </a:r>
            <a:r>
              <a:rPr lang="en-US" dirty="0" smtClean="0"/>
              <a:t>10-6</a:t>
            </a:r>
            <a:r>
              <a:rPr lang="zh-CN" altLang="en-US" dirty="0" smtClean="0"/>
              <a:t>甲所示），过一会儿两手指的感觉不相同；再把这两根手指拿出同时插入盛有温水的玻璃杯中（如图乙所示），这时两手指的感觉</a:t>
            </a:r>
            <a:r>
              <a:rPr lang="zh-CN" altLang="en-US" u="sng" dirty="0" smtClean="0"/>
              <a:t>　　　</a:t>
            </a:r>
            <a:r>
              <a:rPr lang="zh-CN" altLang="en-US" dirty="0" smtClean="0"/>
              <a:t>（选填“相同”或“不相同”）。拿出手指，用滴管分别向盛有热水和冷水的两个玻璃杯中，同时小心地滴入一滴红墨水（如图丙所示），实验观察到的现象是</a:t>
            </a:r>
            <a:r>
              <a:rPr lang="zh-CN" altLang="en-US" u="sng" dirty="0" smtClean="0"/>
              <a:t>　　　　　　　　　　　　　　　　　　　　</a:t>
            </a:r>
            <a:r>
              <a:rPr lang="zh-CN" altLang="en-US" dirty="0" smtClean="0"/>
              <a:t>。前一个实验现象说明</a:t>
            </a:r>
            <a:r>
              <a:rPr lang="zh-CN" altLang="en-US" u="sng" dirty="0" smtClean="0"/>
              <a:t>　　　　　　　　　　　　　　　　　　　</a:t>
            </a:r>
            <a:r>
              <a:rPr lang="zh-CN" altLang="en-US" dirty="0" smtClean="0"/>
              <a:t>；后一个实验现象说明</a:t>
            </a:r>
            <a:r>
              <a:rPr lang="zh-CN" altLang="en-US" u="sng" dirty="0" smtClean="0"/>
              <a:t>　　　　　　　　　　　     　</a:t>
            </a:r>
            <a:r>
              <a:rPr lang="zh-CN" altLang="en-US" dirty="0" smtClean="0"/>
              <a:t>。</a:t>
            </a:r>
          </a:p>
        </p:txBody>
      </p:sp>
      <p:sp>
        <p:nvSpPr>
          <p:cNvPr id="13" name="TextBox 12"/>
          <p:cNvSpPr txBox="1"/>
          <p:nvPr/>
        </p:nvSpPr>
        <p:spPr>
          <a:xfrm>
            <a:off x="7759611" y="3651068"/>
            <a:ext cx="944774" cy="357781"/>
          </a:xfrm>
          <a:prstGeom prst="rect">
            <a:avLst/>
          </a:prstGeom>
          <a:noFill/>
        </p:spPr>
        <p:txBody>
          <a:bodyPr wrap="square" lIns="36000" tIns="36000" rIns="36000" bIns="36000" rtlCol="0">
            <a:spAutoFit/>
          </a:bodyPr>
          <a:lstStyle/>
          <a:p>
            <a:pPr algn="l">
              <a:lnSpc>
                <a:spcPct val="150000"/>
              </a:lnSpc>
            </a:pPr>
            <a:r>
              <a:rPr lang="zh-CN" altLang="en-US" sz="1400" dirty="0" smtClean="0">
                <a:latin typeface="微软雅黑" panose="020B0503020204020204" pitchFamily="34" charset="-122"/>
                <a:ea typeface="微软雅黑" panose="020B0503020204020204" pitchFamily="34" charset="-122"/>
              </a:rPr>
              <a:t>图</a:t>
            </a:r>
            <a:r>
              <a:rPr lang="en-US" altLang="zh-CN" sz="1400" dirty="0" smtClean="0">
                <a:latin typeface="微软雅黑" panose="020B0503020204020204" pitchFamily="34" charset="-122"/>
                <a:ea typeface="微软雅黑" panose="020B0503020204020204" pitchFamily="34" charset="-122"/>
              </a:rPr>
              <a:t>10-6</a:t>
            </a:r>
            <a:endParaRPr lang="zh-CN" altLang="en-US" sz="1400" dirty="0" smtClean="0">
              <a:latin typeface="微软雅黑" panose="020B0503020204020204" pitchFamily="34" charset="-122"/>
              <a:ea typeface="微软雅黑" panose="020B0503020204020204" pitchFamily="34" charset="-122"/>
            </a:endParaRPr>
          </a:p>
        </p:txBody>
      </p:sp>
      <p:pic>
        <p:nvPicPr>
          <p:cNvPr id="17" name="20WLZT1269.EPS" descr="id:2147501913;FounderCES"/>
          <p:cNvPicPr/>
          <p:nvPr/>
        </p:nvPicPr>
        <p:blipFill>
          <a:blip r:embed="rId2" cstate="print"/>
          <a:stretch>
            <a:fillRect/>
          </a:stretch>
        </p:blipFill>
        <p:spPr>
          <a:xfrm>
            <a:off x="4336153" y="3271509"/>
            <a:ext cx="3399682" cy="1384574"/>
          </a:xfrm>
          <a:prstGeom prst="rect">
            <a:avLst/>
          </a:prstGeom>
        </p:spPr>
      </p:pic>
      <p:sp>
        <p:nvSpPr>
          <p:cNvPr id="18" name="矩形 17"/>
          <p:cNvSpPr/>
          <p:nvPr/>
        </p:nvSpPr>
        <p:spPr>
          <a:xfrm>
            <a:off x="7593825" y="1073290"/>
            <a:ext cx="877163" cy="369332"/>
          </a:xfrm>
          <a:prstGeom prst="rect">
            <a:avLst/>
          </a:prstGeom>
        </p:spPr>
        <p:txBody>
          <a:bodyPr wrap="none">
            <a:spAutoFit/>
          </a:bodyPr>
          <a:lstStyle/>
          <a:p>
            <a:r>
              <a:rPr lang="zh-CN" altLang="en-US" b="1" dirty="0" smtClean="0">
                <a:solidFill>
                  <a:srgbClr val="C00000"/>
                </a:solidFill>
                <a:latin typeface="+mn-ea"/>
              </a:rPr>
              <a:t>不相同</a:t>
            </a:r>
            <a:endParaRPr lang="zh-CN" altLang="en-US" b="1" dirty="0">
              <a:solidFill>
                <a:srgbClr val="C00000"/>
              </a:solidFill>
              <a:latin typeface="+mn-ea"/>
            </a:endParaRPr>
          </a:p>
        </p:txBody>
      </p:sp>
      <p:sp>
        <p:nvSpPr>
          <p:cNvPr id="19" name="矩形 18"/>
          <p:cNvSpPr/>
          <p:nvPr/>
        </p:nvSpPr>
        <p:spPr>
          <a:xfrm>
            <a:off x="982716" y="2269605"/>
            <a:ext cx="5029201" cy="369332"/>
          </a:xfrm>
          <a:prstGeom prst="rect">
            <a:avLst/>
          </a:prstGeom>
        </p:spPr>
        <p:txBody>
          <a:bodyPr wrap="square">
            <a:spAutoFit/>
          </a:bodyPr>
          <a:lstStyle/>
          <a:p>
            <a:r>
              <a:rPr lang="zh-CN" altLang="en-US" b="1" dirty="0" smtClean="0">
                <a:solidFill>
                  <a:srgbClr val="C00000"/>
                </a:solidFill>
                <a:latin typeface="+mn-ea"/>
              </a:rPr>
              <a:t>热水杯中的红墨水比冷水杯中的红墨水扩散得快</a:t>
            </a:r>
            <a:endParaRPr lang="zh-CN" altLang="en-US" b="1" dirty="0">
              <a:solidFill>
                <a:srgbClr val="C00000"/>
              </a:solidFill>
              <a:latin typeface="+mn-ea"/>
            </a:endParaRPr>
          </a:p>
        </p:txBody>
      </p:sp>
      <p:sp>
        <p:nvSpPr>
          <p:cNvPr id="20" name="矩形 19"/>
          <p:cNvSpPr/>
          <p:nvPr/>
        </p:nvSpPr>
        <p:spPr>
          <a:xfrm>
            <a:off x="1025122" y="2712905"/>
            <a:ext cx="4108817" cy="369332"/>
          </a:xfrm>
          <a:prstGeom prst="rect">
            <a:avLst/>
          </a:prstGeom>
        </p:spPr>
        <p:txBody>
          <a:bodyPr wrap="none">
            <a:spAutoFit/>
          </a:bodyPr>
          <a:lstStyle/>
          <a:p>
            <a:r>
              <a:rPr lang="zh-CN" altLang="en-US" b="1" dirty="0" smtClean="0">
                <a:solidFill>
                  <a:srgbClr val="C00000"/>
                </a:solidFill>
                <a:latin typeface="+mn-ea"/>
              </a:rPr>
              <a:t>只凭感觉来判断物体的温度是不可靠的</a:t>
            </a:r>
            <a:endParaRPr lang="zh-CN" altLang="en-US" b="1" dirty="0">
              <a:solidFill>
                <a:srgbClr val="C00000"/>
              </a:solidFill>
              <a:latin typeface="+mn-ea"/>
            </a:endParaRPr>
          </a:p>
        </p:txBody>
      </p:sp>
      <p:sp>
        <p:nvSpPr>
          <p:cNvPr id="3073" name="Rectangle 1"/>
          <p:cNvSpPr>
            <a:spLocks noChangeArrowheads="1"/>
          </p:cNvSpPr>
          <p:nvPr/>
        </p:nvSpPr>
        <p:spPr bwMode="auto">
          <a:xfrm>
            <a:off x="1019502" y="3100551"/>
            <a:ext cx="3268717"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b="1" i="0" u="none" strike="noStrike" cap="none" normalizeH="0" baseline="0" dirty="0" smtClean="0">
                <a:ln>
                  <a:noFill/>
                </a:ln>
                <a:solidFill>
                  <a:srgbClr val="C00000"/>
                </a:solidFill>
                <a:effectLst/>
                <a:latin typeface="+mn-ea"/>
                <a:cs typeface="Times New Roman" pitchFamily="18" charset="0"/>
              </a:rPr>
              <a:t>温度越高</a:t>
            </a:r>
            <a:r>
              <a:rPr kumimoji="0" lang="en-US" altLang="zh-CN" b="1" i="0" u="none" strike="noStrike" cap="none" normalizeH="0" baseline="0" dirty="0" smtClean="0">
                <a:ln>
                  <a:noFill/>
                </a:ln>
                <a:solidFill>
                  <a:srgbClr val="C00000"/>
                </a:solidFill>
                <a:effectLst/>
                <a:latin typeface="+mn-ea"/>
                <a:cs typeface="Times New Roman" pitchFamily="18" charset="0"/>
              </a:rPr>
              <a:t>,</a:t>
            </a:r>
            <a:r>
              <a:rPr kumimoji="0" lang="zh-CN" altLang="en-US" b="1" i="0" u="none" strike="noStrike" cap="none" normalizeH="0" baseline="0" dirty="0" smtClean="0">
                <a:ln>
                  <a:noFill/>
                </a:ln>
                <a:solidFill>
                  <a:srgbClr val="C00000"/>
                </a:solidFill>
                <a:effectLst/>
                <a:latin typeface="+mn-ea"/>
                <a:cs typeface="Times New Roman" pitchFamily="18" charset="0"/>
              </a:rPr>
              <a:t>分子热运动越剧烈</a:t>
            </a:r>
            <a:endParaRPr kumimoji="0" lang="zh-CN" altLang="en-US" b="1" i="0" u="none" strike="noStrike" cap="none" normalizeH="0" baseline="0" dirty="0" smtClean="0">
              <a:ln>
                <a:noFill/>
              </a:ln>
              <a:solidFill>
                <a:srgbClr val="C00000"/>
              </a:solidFill>
              <a:effectLst/>
              <a:latin typeface="+mn-ea"/>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3"/>
                                        </p:tgtEl>
                                        <p:attrNameLst>
                                          <p:attrName>style.visibility</p:attrName>
                                        </p:attrNameLst>
                                      </p:cBhvr>
                                      <p:to>
                                        <p:strVal val="visible"/>
                                      </p:to>
                                    </p:set>
                                    <p:animEffect transition="in" filter="fade">
                                      <p:cBhvr>
                                        <p:cTn id="22" dur="500"/>
                                        <p:tgtEl>
                                          <p:spTgt spid="3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307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5" name="文本框 31">
            <a:extLst>
              <a:ext uri="{FF2B5EF4-FFF2-40B4-BE49-F238E27FC236}">
                <a16:creationId xmlns:a16="http://schemas.microsoft.com/office/drawing/2014/main" xmlns="" id="{B0D6B1F8-D14E-4B75-A040-E9496181774B}"/>
              </a:ext>
            </a:extLst>
          </p:cNvPr>
          <p:cNvSpPr txBox="1"/>
          <p:nvPr/>
        </p:nvSpPr>
        <p:spPr>
          <a:xfrm>
            <a:off x="861646" y="432809"/>
            <a:ext cx="7870300" cy="1685773"/>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解析</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rPr>
              <a:t>左右手分别浸在热水和冷水中</a:t>
            </a:r>
            <a:r>
              <a:rPr lang="en-US" dirty="0" smtClean="0">
                <a:solidFill>
                  <a:srgbClr val="C00000"/>
                </a:solidFill>
              </a:rPr>
              <a:t>,</a:t>
            </a:r>
            <a:r>
              <a:rPr lang="zh-CN" altLang="en-US" dirty="0" smtClean="0">
                <a:solidFill>
                  <a:srgbClr val="C00000"/>
                </a:solidFill>
              </a:rPr>
              <a:t>左手温度高、右手温度低</a:t>
            </a:r>
            <a:r>
              <a:rPr lang="en-US" dirty="0" smtClean="0">
                <a:solidFill>
                  <a:srgbClr val="C00000"/>
                </a:solidFill>
              </a:rPr>
              <a:t>,</a:t>
            </a:r>
            <a:r>
              <a:rPr lang="zh-CN" altLang="en-US" dirty="0" smtClean="0">
                <a:solidFill>
                  <a:srgbClr val="C00000"/>
                </a:solidFill>
              </a:rPr>
              <a:t>再把左右手都浸在同一杯温水中时</a:t>
            </a:r>
            <a:r>
              <a:rPr lang="en-US" dirty="0" smtClean="0">
                <a:solidFill>
                  <a:srgbClr val="C00000"/>
                </a:solidFill>
              </a:rPr>
              <a:t>,</a:t>
            </a:r>
            <a:r>
              <a:rPr lang="zh-CN" altLang="en-US" dirty="0" smtClean="0">
                <a:solidFill>
                  <a:srgbClr val="C00000"/>
                </a:solidFill>
              </a:rPr>
              <a:t>左手放热觉得温水温度较低</a:t>
            </a:r>
            <a:r>
              <a:rPr lang="en-US" dirty="0" smtClean="0">
                <a:solidFill>
                  <a:srgbClr val="C00000"/>
                </a:solidFill>
              </a:rPr>
              <a:t>,</a:t>
            </a:r>
            <a:r>
              <a:rPr lang="zh-CN" altLang="en-US" dirty="0" smtClean="0">
                <a:solidFill>
                  <a:srgbClr val="C00000"/>
                </a:solidFill>
              </a:rPr>
              <a:t>右手吸热觉得温水温度较高</a:t>
            </a:r>
            <a:r>
              <a:rPr lang="en-US" dirty="0" smtClean="0">
                <a:solidFill>
                  <a:srgbClr val="C00000"/>
                </a:solidFill>
              </a:rPr>
              <a:t>,</a:t>
            </a:r>
            <a:r>
              <a:rPr lang="zh-CN" altLang="en-US" dirty="0" smtClean="0">
                <a:solidFill>
                  <a:srgbClr val="C00000"/>
                </a:solidFill>
              </a:rPr>
              <a:t>说明只凭感觉来判断物体的温度是不可靠的。温度越高</a:t>
            </a:r>
            <a:r>
              <a:rPr lang="en-US" dirty="0" smtClean="0">
                <a:solidFill>
                  <a:srgbClr val="C00000"/>
                </a:solidFill>
              </a:rPr>
              <a:t>,</a:t>
            </a:r>
            <a:r>
              <a:rPr lang="zh-CN" altLang="en-US" dirty="0" smtClean="0">
                <a:solidFill>
                  <a:srgbClr val="C00000"/>
                </a:solidFill>
              </a:rPr>
              <a:t>扩散越快</a:t>
            </a:r>
            <a:r>
              <a:rPr lang="en-US" dirty="0" smtClean="0">
                <a:solidFill>
                  <a:srgbClr val="C00000"/>
                </a:solidFill>
              </a:rPr>
              <a:t>,</a:t>
            </a:r>
            <a:r>
              <a:rPr lang="zh-CN" altLang="en-US" dirty="0" smtClean="0">
                <a:solidFill>
                  <a:srgbClr val="C00000"/>
                </a:solidFill>
              </a:rPr>
              <a:t>红墨水在热水中比在冷水中扩散得快</a:t>
            </a:r>
            <a:r>
              <a:rPr lang="en-US" dirty="0" smtClean="0">
                <a:solidFill>
                  <a:srgbClr val="C00000"/>
                </a:solidFill>
              </a:rPr>
              <a:t>,</a:t>
            </a:r>
            <a:r>
              <a:rPr lang="zh-CN" altLang="en-US" dirty="0" smtClean="0">
                <a:solidFill>
                  <a:srgbClr val="C00000"/>
                </a:solidFill>
              </a:rPr>
              <a:t>说明温度越高</a:t>
            </a:r>
            <a:r>
              <a:rPr lang="en-US" dirty="0" smtClean="0">
                <a:solidFill>
                  <a:srgbClr val="C00000"/>
                </a:solidFill>
              </a:rPr>
              <a:t>,</a:t>
            </a:r>
            <a:r>
              <a:rPr lang="zh-CN" altLang="en-US" dirty="0" smtClean="0">
                <a:solidFill>
                  <a:srgbClr val="C00000"/>
                </a:solidFill>
              </a:rPr>
              <a:t>分子热运动越剧烈。</a:t>
            </a: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696345" y="327185"/>
            <a:ext cx="8048262" cy="4227687"/>
          </a:xfrm>
          <a:prstGeom prst="rect">
            <a:avLst/>
          </a:prstGeom>
          <a:noFill/>
        </p:spPr>
        <p:txBody>
          <a:bodyPr wrap="square" lIns="36000" tIns="36000" rIns="36000" bIns="36000" rtlCol="0">
            <a:spAutoFit/>
          </a:bodyPr>
          <a:lstStyle/>
          <a:p>
            <a:pPr algn="just">
              <a:lnSpc>
                <a:spcPct val="150000"/>
              </a:lnSpc>
            </a:pPr>
            <a:r>
              <a:rPr lang="en-US" b="1" dirty="0" smtClean="0"/>
              <a:t>9.</a:t>
            </a:r>
            <a:r>
              <a:rPr lang="en-US" dirty="0" smtClean="0"/>
              <a:t> </a:t>
            </a:r>
            <a:r>
              <a:rPr lang="en-US" altLang="zh-CN" dirty="0" smtClean="0">
                <a:solidFill>
                  <a:srgbClr val="409E8A"/>
                </a:solidFill>
              </a:rPr>
              <a:t>【</a:t>
            </a:r>
            <a:r>
              <a:rPr lang="en-US" dirty="0" smtClean="0">
                <a:solidFill>
                  <a:srgbClr val="409E8A"/>
                </a:solidFill>
              </a:rPr>
              <a:t>2018</a:t>
            </a:r>
            <a:r>
              <a:rPr lang="en-US" altLang="zh-CN" dirty="0" smtClean="0">
                <a:solidFill>
                  <a:srgbClr val="409E8A"/>
                </a:solidFill>
              </a:rPr>
              <a:t>·</a:t>
            </a:r>
            <a:r>
              <a:rPr lang="zh-CN" altLang="en-US" dirty="0" smtClean="0">
                <a:solidFill>
                  <a:srgbClr val="409E8A"/>
                </a:solidFill>
              </a:rPr>
              <a:t>贵州黔三州</a:t>
            </a:r>
            <a:r>
              <a:rPr lang="en-US" altLang="zh-CN" dirty="0" smtClean="0">
                <a:solidFill>
                  <a:srgbClr val="409E8A"/>
                </a:solidFill>
              </a:rPr>
              <a:t>】</a:t>
            </a:r>
            <a:r>
              <a:rPr lang="zh-CN" altLang="en-US" dirty="0" smtClean="0"/>
              <a:t>水是生命之源，水在物理课堂上也能带来不一样的精彩。</a:t>
            </a:r>
          </a:p>
          <a:p>
            <a:pPr algn="just">
              <a:lnSpc>
                <a:spcPct val="150000"/>
              </a:lnSpc>
            </a:pPr>
            <a:r>
              <a:rPr lang="zh-CN" altLang="en-US" dirty="0" smtClean="0"/>
              <a:t>（</a:t>
            </a:r>
            <a:r>
              <a:rPr lang="en-US" dirty="0" smtClean="0"/>
              <a:t>1</a:t>
            </a:r>
            <a:r>
              <a:rPr lang="zh-CN" altLang="en-US" dirty="0" smtClean="0"/>
              <a:t>）如图</a:t>
            </a:r>
            <a:r>
              <a:rPr lang="en-US" dirty="0" smtClean="0"/>
              <a:t>10-7</a:t>
            </a:r>
            <a:r>
              <a:rPr lang="zh-CN" altLang="en-US" dirty="0" smtClean="0"/>
              <a:t>甲所示，用一纸片盖住倒满水的玻璃杯口，快速倒置，发现纸片并不掉下来，该现象能说明</a:t>
            </a:r>
            <a:r>
              <a:rPr lang="zh-CN" altLang="en-US" u="sng" dirty="0" smtClean="0"/>
              <a:t>　　　　　　</a:t>
            </a:r>
            <a:r>
              <a:rPr lang="zh-CN" altLang="en-US" dirty="0" smtClean="0"/>
              <a:t>的存在；若以纸片为参照物，玻璃杯是</a:t>
            </a:r>
            <a:r>
              <a:rPr lang="zh-CN" altLang="en-US" u="sng" dirty="0" smtClean="0"/>
              <a:t>　　　　</a:t>
            </a:r>
            <a:r>
              <a:rPr lang="zh-CN" altLang="en-US" dirty="0" smtClean="0"/>
              <a:t>（选填“静止”或“运动”）的。</a:t>
            </a:r>
            <a:r>
              <a:rPr lang="en-US" dirty="0" smtClean="0"/>
              <a:t> </a:t>
            </a:r>
            <a:endParaRPr lang="zh-CN" altLang="en-US" dirty="0" smtClean="0"/>
          </a:p>
          <a:p>
            <a:pPr algn="just">
              <a:lnSpc>
                <a:spcPct val="150000"/>
              </a:lnSpc>
            </a:pPr>
            <a:endParaRPr lang="en-US" altLang="zh-CN" dirty="0" smtClean="0"/>
          </a:p>
          <a:p>
            <a:pPr algn="just">
              <a:lnSpc>
                <a:spcPct val="150000"/>
              </a:lnSpc>
            </a:pPr>
            <a:endParaRPr lang="en-US" altLang="zh-CN" dirty="0" smtClean="0"/>
          </a:p>
          <a:p>
            <a:pPr algn="just">
              <a:lnSpc>
                <a:spcPct val="150000"/>
              </a:lnSpc>
            </a:pPr>
            <a:r>
              <a:rPr lang="zh-CN" altLang="en-US" sz="1400" dirty="0" smtClean="0"/>
              <a:t>                               图</a:t>
            </a:r>
            <a:r>
              <a:rPr lang="en-US" sz="1400" dirty="0" smtClean="0"/>
              <a:t>10-7</a:t>
            </a:r>
            <a:endParaRPr lang="zh-CN" altLang="en-US" sz="1400" dirty="0" smtClean="0"/>
          </a:p>
          <a:p>
            <a:pPr algn="just">
              <a:lnSpc>
                <a:spcPct val="150000"/>
              </a:lnSpc>
            </a:pPr>
            <a:endParaRPr lang="en-US" altLang="zh-CN" dirty="0" smtClean="0"/>
          </a:p>
          <a:p>
            <a:pPr algn="just">
              <a:lnSpc>
                <a:spcPct val="150000"/>
              </a:lnSpc>
            </a:pPr>
            <a:r>
              <a:rPr lang="zh-CN" altLang="en-US" dirty="0" smtClean="0"/>
              <a:t>（</a:t>
            </a:r>
            <a:r>
              <a:rPr lang="en-US" dirty="0" smtClean="0"/>
              <a:t>2</a:t>
            </a:r>
            <a:r>
              <a:rPr lang="zh-CN" altLang="en-US" dirty="0" smtClean="0"/>
              <a:t>）如图乙，提起水平接触水面的玻璃板，需要的力大于玻璃板的重力，说明</a:t>
            </a:r>
            <a:r>
              <a:rPr lang="zh-CN" altLang="en-US" u="sng" dirty="0" smtClean="0"/>
              <a:t>　                              </a:t>
            </a:r>
            <a:r>
              <a:rPr lang="zh-CN" altLang="en-US" dirty="0" smtClean="0"/>
              <a:t>。</a:t>
            </a:r>
            <a:r>
              <a:rPr lang="en-US" dirty="0" smtClean="0"/>
              <a:t> </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3880937" y="1124782"/>
            <a:ext cx="831696"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大气压</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 xmlns:a16="http://schemas.microsoft.com/office/drawing/2014/main" id="{2795C5FE-A0E3-4855-B937-A2DA6BC1A4B9}"/>
              </a:ext>
            </a:extLst>
          </p:cNvPr>
          <p:cNvSpPr txBox="1"/>
          <p:nvPr/>
        </p:nvSpPr>
        <p:spPr>
          <a:xfrm>
            <a:off x="1168521" y="1514916"/>
            <a:ext cx="831696"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静止</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4" name="19LZ191.EPS" descr="id:2147501920;FounderCES"/>
          <p:cNvPicPr/>
          <p:nvPr/>
        </p:nvPicPr>
        <p:blipFill>
          <a:blip r:embed="rId2" cstate="print"/>
          <a:stretch>
            <a:fillRect/>
          </a:stretch>
        </p:blipFill>
        <p:spPr>
          <a:xfrm>
            <a:off x="3092669" y="2154751"/>
            <a:ext cx="3352988" cy="1408255"/>
          </a:xfrm>
          <a:prstGeom prst="rect">
            <a:avLst/>
          </a:prstGeom>
        </p:spPr>
      </p:pic>
      <p:sp>
        <p:nvSpPr>
          <p:cNvPr id="15" name="矩形 14"/>
          <p:cNvSpPr/>
          <p:nvPr/>
        </p:nvSpPr>
        <p:spPr>
          <a:xfrm>
            <a:off x="1002324" y="3974146"/>
            <a:ext cx="2031325" cy="369332"/>
          </a:xfrm>
          <a:prstGeom prst="rect">
            <a:avLst/>
          </a:prstGeom>
        </p:spPr>
        <p:txBody>
          <a:bodyPr wrap="none">
            <a:spAutoFit/>
          </a:bodyPr>
          <a:lstStyle/>
          <a:p>
            <a:r>
              <a:rPr lang="zh-CN" altLang="en-US" b="1" dirty="0" smtClean="0">
                <a:solidFill>
                  <a:srgbClr val="C00000"/>
                </a:solidFill>
              </a:rPr>
              <a:t>分子之间存在引力</a:t>
            </a:r>
            <a:endParaRPr lang="zh-CN" altLang="en-US" b="1" dirty="0">
              <a:solidFill>
                <a:srgbClr val="C00000"/>
              </a:solidFill>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01449" y="327185"/>
            <a:ext cx="8006220" cy="1734697"/>
          </a:xfrm>
          <a:prstGeom prst="rect">
            <a:avLst/>
          </a:prstGeom>
          <a:noFill/>
        </p:spPr>
        <p:txBody>
          <a:bodyPr wrap="square" lIns="36000" tIns="36000" rIns="36000" bIns="36000" rtlCol="0">
            <a:spAutoFit/>
          </a:bodyPr>
          <a:lstStyle/>
          <a:p>
            <a:pPr algn="just">
              <a:lnSpc>
                <a:spcPct val="150000"/>
              </a:lnSpc>
            </a:pPr>
            <a:r>
              <a:rPr lang="en-US" b="1" dirty="0" smtClean="0"/>
              <a:t>10. </a:t>
            </a:r>
            <a:r>
              <a:rPr lang="en-US" altLang="zh-CN" dirty="0" smtClean="0">
                <a:solidFill>
                  <a:srgbClr val="409E8A"/>
                </a:solidFill>
              </a:rPr>
              <a:t>【</a:t>
            </a:r>
            <a:r>
              <a:rPr lang="en-US" dirty="0" smtClean="0">
                <a:solidFill>
                  <a:srgbClr val="409E8A"/>
                </a:solidFill>
              </a:rPr>
              <a:t>2018</a:t>
            </a:r>
            <a:r>
              <a:rPr lang="en-US" altLang="zh-CN" dirty="0" smtClean="0">
                <a:solidFill>
                  <a:srgbClr val="409E8A"/>
                </a:solidFill>
              </a:rPr>
              <a:t>· </a:t>
            </a:r>
            <a:r>
              <a:rPr lang="zh-CN" altLang="en-US" dirty="0" smtClean="0">
                <a:solidFill>
                  <a:srgbClr val="409E8A"/>
                </a:solidFill>
              </a:rPr>
              <a:t>衢州</a:t>
            </a:r>
            <a:r>
              <a:rPr lang="en-US" altLang="zh-CN" dirty="0" smtClean="0">
                <a:solidFill>
                  <a:srgbClr val="409E8A"/>
                </a:solidFill>
              </a:rPr>
              <a:t>】</a:t>
            </a:r>
            <a:r>
              <a:rPr lang="zh-CN" altLang="en-US" dirty="0" smtClean="0"/>
              <a:t>随着科技的进步，霍金提出的黑洞理论和宇宙无边界的设想正逐步得到证实。图</a:t>
            </a:r>
            <a:r>
              <a:rPr lang="en-US" dirty="0" smtClean="0"/>
              <a:t>10-8</a:t>
            </a:r>
            <a:r>
              <a:rPr lang="zh-CN" altLang="en-US" dirty="0" smtClean="0"/>
              <a:t>中</a:t>
            </a:r>
            <a:r>
              <a:rPr lang="en-US" dirty="0" smtClean="0"/>
              <a:t>a</a:t>
            </a:r>
            <a:r>
              <a:rPr lang="zh-CN" altLang="en-US" dirty="0" smtClean="0"/>
              <a:t>、</a:t>
            </a:r>
            <a:r>
              <a:rPr lang="en-US" dirty="0" smtClean="0"/>
              <a:t>b</a:t>
            </a:r>
            <a:r>
              <a:rPr lang="zh-CN" altLang="en-US" dirty="0" smtClean="0"/>
              <a:t>、</a:t>
            </a:r>
            <a:r>
              <a:rPr lang="en-US" dirty="0" smtClean="0"/>
              <a:t>c</a:t>
            </a:r>
            <a:r>
              <a:rPr lang="zh-CN" altLang="en-US" dirty="0" smtClean="0"/>
              <a:t>、</a:t>
            </a:r>
            <a:r>
              <a:rPr lang="en-US" dirty="0" smtClean="0"/>
              <a:t>d</a:t>
            </a:r>
            <a:r>
              <a:rPr lang="zh-CN" altLang="en-US" dirty="0" smtClean="0"/>
              <a:t>四点分别表示处女座、大熊座、牧夫座和长蛇座四大星系离银河系的距离与它们的运动速度之间的关系。由图可知：星系离我们越远，运动的速度</a:t>
            </a:r>
            <a:r>
              <a:rPr lang="zh-CN" altLang="en-US" u="sng" dirty="0" smtClean="0"/>
              <a:t>　　　　</a:t>
            </a:r>
            <a:r>
              <a:rPr lang="zh-CN" altLang="en-US" dirty="0" smtClean="0"/>
              <a:t>；可推知宇宙处在</a:t>
            </a:r>
            <a:r>
              <a:rPr lang="zh-CN" altLang="en-US" u="sng" dirty="0" smtClean="0"/>
              <a:t>　　　　</a:t>
            </a:r>
            <a:r>
              <a:rPr lang="zh-CN" altLang="en-US" dirty="0" smtClean="0"/>
              <a:t>之中。</a:t>
            </a:r>
            <a:r>
              <a:rPr lang="en-US" dirty="0" smtClean="0"/>
              <a:t> </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3925043" y="1518375"/>
            <a:ext cx="625935"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越快</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0" name="矩形 9"/>
          <p:cNvSpPr/>
          <p:nvPr/>
        </p:nvSpPr>
        <p:spPr>
          <a:xfrm>
            <a:off x="6592640" y="1598808"/>
            <a:ext cx="646331" cy="369332"/>
          </a:xfrm>
          <a:prstGeom prst="rect">
            <a:avLst/>
          </a:prstGeom>
        </p:spPr>
        <p:txBody>
          <a:bodyPr wrap="none">
            <a:spAutoFit/>
          </a:bodyPr>
          <a:lstStyle/>
          <a:p>
            <a:r>
              <a:rPr lang="zh-CN" altLang="en-US" b="1" dirty="0" smtClean="0">
                <a:solidFill>
                  <a:srgbClr val="C00000"/>
                </a:solidFill>
              </a:rPr>
              <a:t>膨胀</a:t>
            </a:r>
            <a:endParaRPr lang="zh-CN" altLang="en-US" b="1" dirty="0">
              <a:solidFill>
                <a:srgbClr val="C00000"/>
              </a:solidFill>
            </a:endParaRPr>
          </a:p>
        </p:txBody>
      </p:sp>
      <p:pic>
        <p:nvPicPr>
          <p:cNvPr id="1026" name="Picture 2"/>
          <p:cNvPicPr>
            <a:picLocks noChangeAspect="1" noChangeArrowheads="1"/>
          </p:cNvPicPr>
          <p:nvPr/>
        </p:nvPicPr>
        <p:blipFill>
          <a:blip r:embed="rId2" cstate="print"/>
          <a:srcRect/>
          <a:stretch>
            <a:fillRect/>
          </a:stretch>
        </p:blipFill>
        <p:spPr bwMode="auto">
          <a:xfrm>
            <a:off x="3106058" y="2336801"/>
            <a:ext cx="2873828" cy="1663795"/>
          </a:xfrm>
          <a:prstGeom prst="rect">
            <a:avLst/>
          </a:prstGeom>
          <a:noFill/>
          <a:ln w="9525">
            <a:noFill/>
            <a:miter lim="800000"/>
            <a:headEnd/>
            <a:tailEnd/>
          </a:ln>
        </p:spPr>
      </p:pic>
      <p:sp>
        <p:nvSpPr>
          <p:cNvPr id="11" name="矩形 10"/>
          <p:cNvSpPr/>
          <p:nvPr/>
        </p:nvSpPr>
        <p:spPr>
          <a:xfrm>
            <a:off x="3976514" y="4143312"/>
            <a:ext cx="811441" cy="307777"/>
          </a:xfrm>
          <a:prstGeom prst="rect">
            <a:avLst/>
          </a:prstGeom>
        </p:spPr>
        <p:txBody>
          <a:bodyPr wrap="none">
            <a:spAutoFit/>
          </a:bodyPr>
          <a:lstStyle/>
          <a:p>
            <a:r>
              <a:rPr lang="zh-CN" altLang="en-US" sz="1400" dirty="0" smtClean="0"/>
              <a:t> 图</a:t>
            </a:r>
            <a:r>
              <a:rPr lang="en-US" altLang="zh-CN" sz="1400" dirty="0" smtClean="0"/>
              <a:t>10-8</a:t>
            </a:r>
            <a:endParaRPr lang="zh-CN" altLang="en-US" sz="1400" dirty="0"/>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743243" y="466969"/>
          <a:ext cx="8031480" cy="3497580"/>
        </p:xfrm>
        <a:graphic>
          <a:graphicData uri="http://schemas.openxmlformats.org/drawingml/2006/table">
            <a:tbl>
              <a:tblPr/>
              <a:tblGrid>
                <a:gridCol w="1199857"/>
                <a:gridCol w="4062046"/>
                <a:gridCol w="2769577"/>
              </a:tblGrid>
              <a:tr h="0">
                <a:tc gridSpan="3">
                  <a:txBody>
                    <a:bodyPr/>
                    <a:lstStyle/>
                    <a:p>
                      <a:pPr algn="ctr">
                        <a:lnSpc>
                          <a:spcPct val="150000"/>
                        </a:lnSpc>
                        <a:spcAft>
                          <a:spcPts val="0"/>
                        </a:spcAft>
                      </a:pPr>
                      <a:r>
                        <a:rPr lang="zh-CN" sz="1700" b="1" kern="100" dirty="0">
                          <a:solidFill>
                            <a:srgbClr val="000000"/>
                          </a:solidFill>
                          <a:latin typeface="+mn-ea"/>
                          <a:ea typeface="+mn-ea"/>
                          <a:cs typeface="Times New Roman"/>
                        </a:rPr>
                        <a:t>【柳州考情分析】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hMerge="1">
                  <a:txBody>
                    <a:bodyPr/>
                    <a:lstStyle/>
                    <a:p>
                      <a:endParaRPr lang="zh-CN" altLang="en-US"/>
                    </a:p>
                  </a:txBody>
                  <a:tcPr/>
                </a:tc>
                <a:tc hMerge="1">
                  <a:txBody>
                    <a:bodyPr/>
                    <a:lstStyle/>
                    <a:p>
                      <a:endParaRPr lang="zh-CN" altLang="en-US"/>
                    </a:p>
                  </a:txBody>
                  <a:tcPr/>
                </a:tc>
              </a:tr>
              <a:tr h="0">
                <a:tc>
                  <a:txBody>
                    <a:bodyPr/>
                    <a:lstStyle/>
                    <a:p>
                      <a:pPr algn="ctr">
                        <a:lnSpc>
                          <a:spcPct val="150000"/>
                        </a:lnSpc>
                        <a:spcAft>
                          <a:spcPts val="0"/>
                        </a:spcAft>
                      </a:pPr>
                      <a:r>
                        <a:rPr lang="zh-CN" sz="1700" kern="100">
                          <a:solidFill>
                            <a:srgbClr val="000000"/>
                          </a:solidFill>
                          <a:latin typeface="+mn-ea"/>
                          <a:ea typeface="+mn-ea"/>
                          <a:cs typeface="Times New Roman"/>
                        </a:rPr>
                        <a:t>知识内容</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考试要求</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a:lstStyle/>
                    <a:p>
                      <a:pPr algn="ctr">
                        <a:lnSpc>
                          <a:spcPct val="150000"/>
                        </a:lnSpc>
                        <a:spcAft>
                          <a:spcPts val="0"/>
                        </a:spcAft>
                      </a:pPr>
                      <a:r>
                        <a:rPr lang="zh-CN" sz="1700" kern="100">
                          <a:solidFill>
                            <a:srgbClr val="000000"/>
                          </a:solidFill>
                          <a:latin typeface="+mn-ea"/>
                          <a:ea typeface="+mn-ea"/>
                          <a:cs typeface="Times New Roman"/>
                        </a:rPr>
                        <a:t>从粒子到宇宙</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smtClean="0">
                          <a:solidFill>
                            <a:srgbClr val="000000"/>
                          </a:solidFill>
                          <a:latin typeface="+mn-ea"/>
                          <a:ea typeface="+mn-ea"/>
                          <a:cs typeface="Times New Roman"/>
                        </a:rPr>
                        <a:t>5</a:t>
                      </a:r>
                      <a:r>
                        <a:rPr lang="en-US" sz="1700" kern="100" dirty="0">
                          <a:solidFill>
                            <a:srgbClr val="000000"/>
                          </a:solidFill>
                          <a:latin typeface="+mn-ea"/>
                          <a:ea typeface="+mn-ea"/>
                          <a:cs typeface="Times New Roman"/>
                        </a:rPr>
                        <a:t>.</a:t>
                      </a:r>
                      <a:r>
                        <a:rPr lang="zh-CN" sz="1700" kern="100" dirty="0">
                          <a:solidFill>
                            <a:srgbClr val="000000"/>
                          </a:solidFill>
                          <a:latin typeface="+mn-ea"/>
                          <a:ea typeface="+mn-ea"/>
                          <a:cs typeface="Times New Roman"/>
                        </a:rPr>
                        <a:t>了解原子的核式模型；</a:t>
                      </a:r>
                    </a:p>
                    <a:p>
                      <a:pPr>
                        <a:lnSpc>
                          <a:spcPct val="150000"/>
                        </a:lnSpc>
                        <a:spcAft>
                          <a:spcPts val="0"/>
                        </a:spcAft>
                      </a:pPr>
                      <a:r>
                        <a:rPr lang="en-US" sz="1700" kern="100" dirty="0">
                          <a:solidFill>
                            <a:srgbClr val="000000"/>
                          </a:solidFill>
                          <a:latin typeface="+mn-ea"/>
                          <a:ea typeface="+mn-ea"/>
                          <a:cs typeface="Times New Roman"/>
                        </a:rPr>
                        <a:t>6.</a:t>
                      </a:r>
                      <a:r>
                        <a:rPr lang="zh-CN" sz="1700" kern="100" dirty="0">
                          <a:solidFill>
                            <a:srgbClr val="000000"/>
                          </a:solidFill>
                          <a:latin typeface="+mn-ea"/>
                          <a:ea typeface="+mn-ea"/>
                          <a:cs typeface="Times New Roman"/>
                        </a:rPr>
                        <a:t>了解人类探索微观世界的历程，关注人类探索微观世界的新进展；</a:t>
                      </a:r>
                    </a:p>
                    <a:p>
                      <a:pPr>
                        <a:lnSpc>
                          <a:spcPct val="150000"/>
                        </a:lnSpc>
                        <a:spcAft>
                          <a:spcPts val="0"/>
                        </a:spcAft>
                      </a:pPr>
                      <a:r>
                        <a:rPr lang="en-US" sz="1700" kern="100" dirty="0">
                          <a:solidFill>
                            <a:srgbClr val="000000"/>
                          </a:solidFill>
                          <a:latin typeface="+mn-ea"/>
                          <a:ea typeface="+mn-ea"/>
                          <a:cs typeface="Times New Roman"/>
                        </a:rPr>
                        <a:t>7.</a:t>
                      </a:r>
                      <a:r>
                        <a:rPr lang="zh-CN" sz="1700" kern="100" dirty="0">
                          <a:solidFill>
                            <a:srgbClr val="000000"/>
                          </a:solidFill>
                          <a:latin typeface="+mn-ea"/>
                          <a:ea typeface="+mn-ea"/>
                          <a:cs typeface="Times New Roman"/>
                        </a:rPr>
                        <a:t>了解人类探索太阳系及宇宙的历程，知道对宇宙的探索将不断深入，关注探索宇宙的一些重大活动；</a:t>
                      </a:r>
                    </a:p>
                    <a:p>
                      <a:pPr>
                        <a:lnSpc>
                          <a:spcPct val="150000"/>
                        </a:lnSpc>
                        <a:spcAft>
                          <a:spcPts val="0"/>
                        </a:spcAft>
                      </a:pPr>
                      <a:r>
                        <a:rPr lang="en-US" sz="1700" kern="100" dirty="0">
                          <a:solidFill>
                            <a:srgbClr val="000000"/>
                          </a:solidFill>
                          <a:latin typeface="+mn-ea"/>
                          <a:ea typeface="+mn-ea"/>
                          <a:cs typeface="Times New Roman"/>
                        </a:rPr>
                        <a:t>8.</a:t>
                      </a:r>
                      <a:r>
                        <a:rPr lang="zh-CN" sz="1700" kern="100" dirty="0">
                          <a:solidFill>
                            <a:srgbClr val="000000"/>
                          </a:solidFill>
                          <a:latin typeface="+mn-ea"/>
                          <a:ea typeface="+mn-ea"/>
                          <a:cs typeface="Times New Roman"/>
                        </a:rPr>
                        <a:t>了解物质世界从微观到宏观的大致尺度</a:t>
                      </a: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smtClean="0">
                          <a:solidFill>
                            <a:srgbClr val="000000"/>
                          </a:solidFill>
                          <a:latin typeface="+mn-ea"/>
                          <a:ea typeface="+mn-ea"/>
                          <a:cs typeface="Times New Roman"/>
                        </a:rPr>
                        <a:t>16</a:t>
                      </a:r>
                      <a:r>
                        <a:rPr lang="zh-CN" sz="1700" kern="100" dirty="0">
                          <a:solidFill>
                            <a:srgbClr val="000000"/>
                          </a:solidFill>
                          <a:latin typeface="+mn-ea"/>
                          <a:ea typeface="+mn-ea"/>
                          <a:cs typeface="Times New Roman"/>
                        </a:rPr>
                        <a:t>年：扩散现象说明分子在做无规则运动；（</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15</a:t>
                      </a:r>
                      <a:r>
                        <a:rPr lang="zh-CN" sz="1700" kern="100" dirty="0">
                          <a:solidFill>
                            <a:srgbClr val="000000"/>
                          </a:solidFill>
                          <a:latin typeface="+mn-ea"/>
                          <a:ea typeface="+mn-ea"/>
                          <a:cs typeface="Times New Roman"/>
                        </a:rPr>
                        <a:t>年：分子引力；（</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5"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 xmlns:a16="http://schemas.microsoft.com/office/drawing/2014/main"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a16="http://schemas.microsoft.com/office/drawing/2014/main" xmlns="" id="{513755DF-9709-473A-BB92-B4F2B780B634}"/>
              </a:ext>
            </a:extLst>
          </p:cNvPr>
          <p:cNvSpPr txBox="1"/>
          <p:nvPr/>
        </p:nvSpPr>
        <p:spPr>
          <a:xfrm>
            <a:off x="832980" y="707665"/>
            <a:ext cx="7928976" cy="1685773"/>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b="1" dirty="0" smtClean="0"/>
              <a:t>概念：</a:t>
            </a:r>
            <a:r>
              <a:rPr lang="zh-CN" altLang="en-US" dirty="0" smtClean="0"/>
              <a:t>分子是能保持物质</a:t>
            </a:r>
            <a:r>
              <a:rPr lang="zh-CN" altLang="en-US" u="sng" dirty="0" smtClean="0"/>
              <a:t>　　　　　　　　</a:t>
            </a:r>
            <a:r>
              <a:rPr lang="zh-CN" altLang="en-US" dirty="0" smtClean="0"/>
              <a:t>的最小微粒，</a:t>
            </a:r>
            <a:r>
              <a:rPr lang="en-US" dirty="0" smtClean="0"/>
              <a:t>1811</a:t>
            </a:r>
            <a:r>
              <a:rPr lang="zh-CN" altLang="en-US" dirty="0" smtClean="0"/>
              <a:t>年，意大利物理学家阿伏伽德罗首先把这种微粒叫分子。</a:t>
            </a:r>
            <a:r>
              <a:rPr lang="en-US" dirty="0" smtClean="0"/>
              <a:t> </a:t>
            </a:r>
            <a:endParaRPr lang="zh-CN" altLang="en-US" dirty="0" smtClean="0"/>
          </a:p>
          <a:p>
            <a:pPr algn="just">
              <a:lnSpc>
                <a:spcPct val="150000"/>
              </a:lnSpc>
            </a:pPr>
            <a:r>
              <a:rPr lang="en-US" b="1" dirty="0" smtClean="0"/>
              <a:t>2. </a:t>
            </a:r>
            <a:r>
              <a:rPr lang="zh-CN" altLang="en-US" b="1" dirty="0" smtClean="0"/>
              <a:t>大小：</a:t>
            </a:r>
            <a:r>
              <a:rPr lang="zh-CN" altLang="en-US" dirty="0" smtClean="0"/>
              <a:t>分子很小，其直径的数量级为</a:t>
            </a:r>
            <a:r>
              <a:rPr lang="zh-CN" altLang="en-US" u="sng" dirty="0" smtClean="0"/>
              <a:t>　　　　</a:t>
            </a:r>
            <a:r>
              <a:rPr lang="en-US" dirty="0" smtClean="0"/>
              <a:t>m</a:t>
            </a:r>
            <a:r>
              <a:rPr lang="zh-CN" altLang="en-US" dirty="0" smtClean="0"/>
              <a:t>，即</a:t>
            </a:r>
            <a:r>
              <a:rPr lang="zh-CN" altLang="en-US" u="sng" dirty="0" smtClean="0"/>
              <a:t>　　　　</a:t>
            </a:r>
            <a:r>
              <a:rPr lang="en-US" dirty="0" smtClean="0"/>
              <a:t>nm</a:t>
            </a:r>
            <a:r>
              <a:rPr lang="zh-CN" altLang="en-US" dirty="0" smtClean="0"/>
              <a:t>，分子的质量也很小，一个水分子的质量约为</a:t>
            </a:r>
            <a:r>
              <a:rPr lang="en-US" dirty="0" smtClean="0"/>
              <a:t>3×10</a:t>
            </a:r>
            <a:r>
              <a:rPr lang="en-US" baseline="30000" dirty="0" smtClean="0"/>
              <a:t>-26</a:t>
            </a:r>
            <a:r>
              <a:rPr lang="en-US" dirty="0" smtClean="0"/>
              <a:t> kg</a:t>
            </a:r>
            <a:r>
              <a:rPr lang="zh-CN" altLang="en-US" dirty="0" smtClean="0"/>
              <a:t>。</a:t>
            </a:r>
            <a:r>
              <a:rPr lang="en-US" dirty="0" smtClean="0"/>
              <a:t> </a:t>
            </a:r>
            <a:endParaRPr lang="zh-CN" altLang="en-US" dirty="0" smtClean="0"/>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a:solidFill>
                  <a:srgbClr val="409E8A"/>
                </a:solidFill>
                <a:latin typeface="微软雅黑" panose="020B0503020204020204" pitchFamily="34" charset="-122"/>
                <a:ea typeface="微软雅黑" panose="020B0503020204020204" pitchFamily="34" charset="-122"/>
              </a:rPr>
              <a:t>考点一　</a:t>
            </a:r>
            <a:r>
              <a:rPr lang="zh-CN" altLang="en-US" sz="2000" b="1" dirty="0" smtClean="0">
                <a:solidFill>
                  <a:srgbClr val="409E8A"/>
                </a:solidFill>
                <a:latin typeface="微软雅黑" panose="020B0503020204020204" pitchFamily="34" charset="-122"/>
                <a:ea typeface="微软雅黑" panose="020B0503020204020204" pitchFamily="34" charset="-122"/>
              </a:rPr>
              <a:t>认识分子</a:t>
            </a:r>
            <a:endParaRPr lang="zh-CN" altLang="en-US" sz="2000" dirty="0">
              <a:solidFill>
                <a:srgbClr val="409E8A"/>
              </a:solidFill>
              <a:latin typeface="微软雅黑" panose="020B0503020204020204" pitchFamily="34" charset="-122"/>
              <a:ea typeface="微软雅黑" panose="020B0503020204020204" pitchFamily="34" charset="-122"/>
            </a:endParaRPr>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3862174" y="651641"/>
            <a:ext cx="1705302"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mn-ea"/>
              </a:rPr>
              <a:t>化学性质不变</a:t>
            </a:r>
            <a:endParaRPr lang="zh-CN" altLang="en-US" b="1" dirty="0">
              <a:solidFill>
                <a:srgbClr val="C00000"/>
              </a:solidFill>
              <a:latin typeface="+mn-ea"/>
            </a:endParaRPr>
          </a:p>
        </p:txBody>
      </p:sp>
      <p:sp>
        <p:nvSpPr>
          <p:cNvPr id="21" name="文本框 12">
            <a:extLst>
              <a:ext uri="{FF2B5EF4-FFF2-40B4-BE49-F238E27FC236}">
                <a16:creationId xmlns="" xmlns:a16="http://schemas.microsoft.com/office/drawing/2014/main" id="{2795C5FE-A0E3-4855-B937-A2DA6BC1A4B9}"/>
              </a:ext>
            </a:extLst>
          </p:cNvPr>
          <p:cNvSpPr txBox="1"/>
          <p:nvPr/>
        </p:nvSpPr>
        <p:spPr>
          <a:xfrm>
            <a:off x="5048067" y="1489590"/>
            <a:ext cx="694909" cy="488201"/>
          </a:xfrm>
          <a:prstGeom prst="rect">
            <a:avLst/>
          </a:prstGeom>
          <a:noFill/>
        </p:spPr>
        <p:txBody>
          <a:bodyPr wrap="square" lIns="36000" tIns="36000" rIns="36000" bIns="36000" rtlCol="0">
            <a:spAutoFit/>
          </a:bodyPr>
          <a:lstStyle/>
          <a:p>
            <a:pPr>
              <a:lnSpc>
                <a:spcPct val="150000"/>
              </a:lnSpc>
            </a:pPr>
            <a:r>
              <a:rPr lang="en-US" b="1" dirty="0" smtClean="0">
                <a:solidFill>
                  <a:srgbClr val="C00000"/>
                </a:solidFill>
                <a:latin typeface="+mn-ea"/>
              </a:rPr>
              <a:t>10</a:t>
            </a:r>
            <a:r>
              <a:rPr lang="en-US" b="1" baseline="30000" dirty="0" smtClean="0">
                <a:solidFill>
                  <a:srgbClr val="C00000"/>
                </a:solidFill>
                <a:latin typeface="+mn-ea"/>
              </a:rPr>
              <a:t>-10</a:t>
            </a:r>
            <a:endParaRPr lang="zh-CN" altLang="en-US" b="1" dirty="0">
              <a:solidFill>
                <a:srgbClr val="C00000"/>
              </a:solidFill>
              <a:latin typeface="+mn-ea"/>
            </a:endParaRPr>
          </a:p>
        </p:txBody>
      </p:sp>
      <p:sp>
        <p:nvSpPr>
          <p:cNvPr id="22" name="文本框 12">
            <a:extLst>
              <a:ext uri="{FF2B5EF4-FFF2-40B4-BE49-F238E27FC236}">
                <a16:creationId xmlns="" xmlns:a16="http://schemas.microsoft.com/office/drawing/2014/main" id="{2795C5FE-A0E3-4855-B937-A2DA6BC1A4B9}"/>
              </a:ext>
            </a:extLst>
          </p:cNvPr>
          <p:cNvSpPr txBox="1"/>
          <p:nvPr/>
        </p:nvSpPr>
        <p:spPr>
          <a:xfrm>
            <a:off x="6658066" y="1510611"/>
            <a:ext cx="694909" cy="488201"/>
          </a:xfrm>
          <a:prstGeom prst="rect">
            <a:avLst/>
          </a:prstGeom>
          <a:noFill/>
        </p:spPr>
        <p:txBody>
          <a:bodyPr wrap="square" lIns="36000" tIns="36000" rIns="36000" bIns="36000" rtlCol="0">
            <a:spAutoFit/>
          </a:bodyPr>
          <a:lstStyle/>
          <a:p>
            <a:pPr>
              <a:lnSpc>
                <a:spcPct val="150000"/>
              </a:lnSpc>
            </a:pPr>
            <a:r>
              <a:rPr lang="en-US" b="1" dirty="0" smtClean="0">
                <a:solidFill>
                  <a:srgbClr val="C00000"/>
                </a:solidFill>
                <a:latin typeface="+mn-ea"/>
              </a:rPr>
              <a:t>0.1</a:t>
            </a:r>
            <a:endParaRPr lang="zh-CN" altLang="en-US" b="1" dirty="0">
              <a:solidFill>
                <a:srgbClr val="C00000"/>
              </a:solidFill>
              <a:latin typeface="+mn-ea"/>
            </a:endParaRPr>
          </a:p>
        </p:txBody>
      </p:sp>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 xmlns:a16="http://schemas.microsoft.com/office/drawing/2014/main"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a16="http://schemas.microsoft.com/office/drawing/2014/main" xmlns="" id="{513755DF-9709-473A-BB92-B4F2B780B634}"/>
              </a:ext>
            </a:extLst>
          </p:cNvPr>
          <p:cNvSpPr txBox="1"/>
          <p:nvPr/>
        </p:nvSpPr>
        <p:spPr>
          <a:xfrm>
            <a:off x="832980" y="707665"/>
            <a:ext cx="7874602" cy="3396690"/>
          </a:xfrm>
          <a:prstGeom prst="rect">
            <a:avLst/>
          </a:prstGeom>
          <a:noFill/>
        </p:spPr>
        <p:txBody>
          <a:bodyPr wrap="square" lIns="36000" tIns="36000" rIns="36000" bIns="36000" rtlCol="0">
            <a:spAutoFit/>
          </a:bodyPr>
          <a:lstStyle/>
          <a:p>
            <a:pPr>
              <a:lnSpc>
                <a:spcPct val="150000"/>
              </a:lnSpc>
            </a:pPr>
            <a:r>
              <a:rPr lang="en-US" b="1" dirty="0" smtClean="0"/>
              <a:t>1.</a:t>
            </a:r>
            <a:r>
              <a:rPr lang="zh-CN" altLang="en-US" b="1" dirty="0" smtClean="0"/>
              <a:t>分子动理论的基本观点</a:t>
            </a:r>
            <a:r>
              <a:rPr lang="zh-CN" altLang="en-US" dirty="0" smtClean="0"/>
              <a:t>：物质是由大量</a:t>
            </a:r>
            <a:r>
              <a:rPr lang="zh-CN" altLang="en-US" u="sng" dirty="0" smtClean="0"/>
              <a:t>　　　</a:t>
            </a:r>
            <a:r>
              <a:rPr lang="zh-CN" altLang="en-US" dirty="0" smtClean="0"/>
              <a:t>组成的，分子间是有</a:t>
            </a:r>
            <a:r>
              <a:rPr lang="zh-CN" altLang="en-US" u="sng" dirty="0" smtClean="0"/>
              <a:t>　 　</a:t>
            </a:r>
            <a:r>
              <a:rPr lang="zh-CN" altLang="en-US" dirty="0" smtClean="0"/>
              <a:t>的，分子在不停息地做</a:t>
            </a:r>
            <a:r>
              <a:rPr lang="zh-CN" altLang="en-US" u="sng" dirty="0" smtClean="0"/>
              <a:t>　　　　　　</a:t>
            </a:r>
            <a:r>
              <a:rPr lang="zh-CN" altLang="en-US" dirty="0" smtClean="0"/>
              <a:t>，分子间存在相互作用力。</a:t>
            </a:r>
            <a:r>
              <a:rPr lang="en-US" dirty="0" smtClean="0"/>
              <a:t> </a:t>
            </a:r>
            <a:endParaRPr lang="zh-CN" altLang="en-US" dirty="0" smtClean="0"/>
          </a:p>
          <a:p>
            <a:pPr>
              <a:lnSpc>
                <a:spcPct val="150000"/>
              </a:lnSpc>
            </a:pPr>
            <a:r>
              <a:rPr lang="en-US" b="1" dirty="0" smtClean="0"/>
              <a:t>2.</a:t>
            </a:r>
            <a:r>
              <a:rPr lang="zh-CN" altLang="en-US" dirty="0" smtClean="0"/>
              <a:t>分子间同时存在着</a:t>
            </a:r>
            <a:r>
              <a:rPr lang="zh-CN" altLang="en-US" u="sng" dirty="0" smtClean="0"/>
              <a:t>　　　　</a:t>
            </a:r>
            <a:r>
              <a:rPr lang="zh-CN" altLang="en-US" dirty="0" smtClean="0"/>
              <a:t>力和</a:t>
            </a:r>
            <a:r>
              <a:rPr lang="zh-CN" altLang="en-US" u="sng" dirty="0" smtClean="0"/>
              <a:t>　　　　</a:t>
            </a:r>
            <a:r>
              <a:rPr lang="zh-CN" altLang="en-US" dirty="0" smtClean="0"/>
              <a:t>力。</a:t>
            </a:r>
            <a:r>
              <a:rPr lang="en-US" dirty="0" smtClean="0"/>
              <a:t> </a:t>
            </a:r>
            <a:endParaRPr lang="zh-CN" altLang="en-US" dirty="0" smtClean="0"/>
          </a:p>
          <a:p>
            <a:pPr>
              <a:lnSpc>
                <a:spcPct val="150000"/>
              </a:lnSpc>
            </a:pPr>
            <a:r>
              <a:rPr lang="en-US" b="1" dirty="0" smtClean="0"/>
              <a:t>3.</a:t>
            </a:r>
            <a:r>
              <a:rPr lang="zh-CN" altLang="en-US" dirty="0" smtClean="0"/>
              <a:t>不同的物质互相接触时，会发生彼此进入对方的现象，这种现象叫</a:t>
            </a:r>
            <a:r>
              <a:rPr lang="zh-CN" altLang="en-US" u="sng" dirty="0" smtClean="0"/>
              <a:t>　　　</a:t>
            </a:r>
            <a:r>
              <a:rPr lang="zh-CN" altLang="en-US" dirty="0" smtClean="0"/>
              <a:t>现象。生活举例：“花气袭人知骤暖”；墙角放煤，日久变黑；酒香不怕巷子深；桂花飘香。</a:t>
            </a:r>
            <a:r>
              <a:rPr lang="en-US" dirty="0" smtClean="0"/>
              <a:t> </a:t>
            </a:r>
            <a:endParaRPr lang="zh-CN" altLang="en-US" dirty="0" smtClean="0"/>
          </a:p>
          <a:p>
            <a:pPr>
              <a:lnSpc>
                <a:spcPct val="150000"/>
              </a:lnSpc>
            </a:pPr>
            <a:r>
              <a:rPr lang="en-US" b="1" dirty="0" smtClean="0"/>
              <a:t>4.</a:t>
            </a:r>
            <a:r>
              <a:rPr lang="zh-CN" altLang="en-US" b="1" dirty="0" smtClean="0"/>
              <a:t>扩散现象说明：</a:t>
            </a:r>
            <a:r>
              <a:rPr lang="zh-CN" altLang="en-US" dirty="0" smtClean="0"/>
              <a:t>（</a:t>
            </a:r>
            <a:r>
              <a:rPr lang="en-US" dirty="0" smtClean="0"/>
              <a:t>1</a:t>
            </a:r>
            <a:r>
              <a:rPr lang="zh-CN" altLang="en-US" dirty="0" smtClean="0"/>
              <a:t>）分子间有</a:t>
            </a:r>
            <a:r>
              <a:rPr lang="zh-CN" altLang="en-US" u="sng" dirty="0" smtClean="0"/>
              <a:t>　　　            </a:t>
            </a:r>
            <a:r>
              <a:rPr lang="zh-CN" altLang="en-US" dirty="0" smtClean="0"/>
              <a:t>；（</a:t>
            </a:r>
            <a:r>
              <a:rPr lang="en-US" dirty="0" smtClean="0"/>
              <a:t>2</a:t>
            </a:r>
            <a:r>
              <a:rPr lang="zh-CN" altLang="en-US" dirty="0" smtClean="0"/>
              <a:t>）分子在不停地做</a:t>
            </a:r>
            <a:r>
              <a:rPr lang="zh-CN" altLang="en-US" u="sng" dirty="0" smtClean="0"/>
              <a:t>　　　　　   　</a:t>
            </a:r>
            <a:r>
              <a:rPr lang="zh-CN" altLang="en-US" dirty="0" smtClean="0"/>
              <a:t>。</a:t>
            </a:r>
            <a:r>
              <a:rPr lang="en-US" dirty="0" smtClean="0"/>
              <a:t> </a:t>
            </a:r>
            <a:endParaRPr lang="zh-CN" altLang="en-US" dirty="0" smtClean="0"/>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5074587" y="652346"/>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分子</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文本框 12">
            <a:extLst>
              <a:ext uri="{FF2B5EF4-FFF2-40B4-BE49-F238E27FC236}">
                <a16:creationId xmlns="" xmlns:a16="http://schemas.microsoft.com/office/drawing/2014/main" id="{2795C5FE-A0E3-4855-B937-A2DA6BC1A4B9}"/>
              </a:ext>
            </a:extLst>
          </p:cNvPr>
          <p:cNvSpPr txBox="1"/>
          <p:nvPr/>
        </p:nvSpPr>
        <p:spPr>
          <a:xfrm>
            <a:off x="7710534" y="652347"/>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间隙</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 xmlns:a16="http://schemas.microsoft.com/office/drawing/2014/main" id="{2795C5FE-A0E3-4855-B937-A2DA6BC1A4B9}"/>
              </a:ext>
            </a:extLst>
          </p:cNvPr>
          <p:cNvSpPr txBox="1"/>
          <p:nvPr/>
        </p:nvSpPr>
        <p:spPr>
          <a:xfrm>
            <a:off x="2727435" y="1088047"/>
            <a:ext cx="1224453"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无规则运动</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8" name="文本框 12">
            <a:extLst>
              <a:ext uri="{FF2B5EF4-FFF2-40B4-BE49-F238E27FC236}">
                <a16:creationId xmlns="" xmlns:a16="http://schemas.microsoft.com/office/drawing/2014/main" id="{2795C5FE-A0E3-4855-B937-A2DA6BC1A4B9}"/>
              </a:ext>
            </a:extLst>
          </p:cNvPr>
          <p:cNvSpPr txBox="1"/>
          <p:nvPr/>
        </p:nvSpPr>
        <p:spPr>
          <a:xfrm>
            <a:off x="3247221" y="1483858"/>
            <a:ext cx="452422"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引</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9" name="文本框 12">
            <a:extLst>
              <a:ext uri="{FF2B5EF4-FFF2-40B4-BE49-F238E27FC236}">
                <a16:creationId xmlns="" xmlns:a16="http://schemas.microsoft.com/office/drawing/2014/main" id="{2795C5FE-A0E3-4855-B937-A2DA6BC1A4B9}"/>
              </a:ext>
            </a:extLst>
          </p:cNvPr>
          <p:cNvSpPr txBox="1"/>
          <p:nvPr/>
        </p:nvSpPr>
        <p:spPr>
          <a:xfrm>
            <a:off x="4465226" y="1490785"/>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斥</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5" name="文本框 12">
            <a:extLst>
              <a:ext uri="{FF2B5EF4-FFF2-40B4-BE49-F238E27FC236}">
                <a16:creationId xmlns="" xmlns:a16="http://schemas.microsoft.com/office/drawing/2014/main" id="{2795C5FE-A0E3-4855-B937-A2DA6BC1A4B9}"/>
              </a:ext>
            </a:extLst>
          </p:cNvPr>
          <p:cNvSpPr txBox="1"/>
          <p:nvPr/>
        </p:nvSpPr>
        <p:spPr>
          <a:xfrm>
            <a:off x="7806163" y="1890828"/>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扩散</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a16="http://schemas.microsoft.com/office/drawing/2014/main" xmlns=""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latin typeface="微软雅黑" panose="020B0503020204020204" pitchFamily="34" charset="-122"/>
                <a:ea typeface="微软雅黑" panose="020B0503020204020204" pitchFamily="34" charset="-122"/>
              </a:rPr>
              <a:t>考点二</a:t>
            </a:r>
            <a:r>
              <a:rPr lang="zh-CN" altLang="en-US" sz="2000" b="1" dirty="0">
                <a:solidFill>
                  <a:srgbClr val="409E8A"/>
                </a:solidFill>
                <a:latin typeface="微软雅黑" panose="020B0503020204020204" pitchFamily="34" charset="-122"/>
                <a:ea typeface="微软雅黑" panose="020B0503020204020204" pitchFamily="34" charset="-122"/>
              </a:rPr>
              <a:t>　</a:t>
            </a:r>
            <a:r>
              <a:rPr lang="zh-CN" altLang="en-US" sz="2000" b="1" dirty="0" smtClean="0">
                <a:solidFill>
                  <a:srgbClr val="409E8A"/>
                </a:solidFill>
              </a:rPr>
              <a:t>分子动理论的初步知识</a:t>
            </a:r>
            <a:endParaRPr lang="zh-CN" altLang="en-US" sz="2000" b="1" dirty="0">
              <a:solidFill>
                <a:srgbClr val="409E8A"/>
              </a:solidFill>
              <a:latin typeface="微软雅黑" panose="020B0503020204020204" pitchFamily="34" charset="-122"/>
              <a:ea typeface="微软雅黑" panose="020B0503020204020204" pitchFamily="34" charset="-122"/>
            </a:endParaRPr>
          </a:p>
        </p:txBody>
      </p:sp>
      <p:sp>
        <p:nvSpPr>
          <p:cNvPr id="23" name="矩形 22"/>
          <p:cNvSpPr/>
          <p:nvPr/>
        </p:nvSpPr>
        <p:spPr>
          <a:xfrm>
            <a:off x="4618940" y="3209395"/>
            <a:ext cx="646331" cy="369332"/>
          </a:xfrm>
          <a:prstGeom prst="rect">
            <a:avLst/>
          </a:prstGeom>
        </p:spPr>
        <p:txBody>
          <a:bodyPr wrap="none">
            <a:spAutoFit/>
          </a:bodyPr>
          <a:lstStyle/>
          <a:p>
            <a:r>
              <a:rPr lang="zh-CN" altLang="en-US" b="1" dirty="0" smtClean="0">
                <a:solidFill>
                  <a:srgbClr val="C00000"/>
                </a:solidFill>
              </a:rPr>
              <a:t>间隙</a:t>
            </a:r>
            <a:endParaRPr lang="zh-CN" altLang="en-US" b="1" dirty="0">
              <a:solidFill>
                <a:srgbClr val="C00000"/>
              </a:solidFill>
            </a:endParaRPr>
          </a:p>
        </p:txBody>
      </p:sp>
      <p:sp>
        <p:nvSpPr>
          <p:cNvPr id="31" name="矩形 30"/>
          <p:cNvSpPr/>
          <p:nvPr/>
        </p:nvSpPr>
        <p:spPr>
          <a:xfrm>
            <a:off x="1189068" y="3595774"/>
            <a:ext cx="1407758" cy="369332"/>
          </a:xfrm>
          <a:prstGeom prst="rect">
            <a:avLst/>
          </a:prstGeom>
        </p:spPr>
        <p:txBody>
          <a:bodyPr wrap="none">
            <a:spAutoFit/>
          </a:bodyPr>
          <a:lstStyle/>
          <a:p>
            <a:r>
              <a:rPr lang="zh-CN" altLang="en-US" b="1" dirty="0" smtClean="0">
                <a:solidFill>
                  <a:srgbClr val="C00000"/>
                </a:solidFill>
              </a:rPr>
              <a:t>无规则运动 </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5" grpId="0"/>
      <p:bldP spid="17" grpId="0"/>
      <p:bldP spid="18" grpId="0"/>
      <p:bldP spid="19" grpId="0"/>
      <p:bldP spid="25" grpId="0"/>
      <p:bldP spid="23" grpId="0"/>
      <p:bldP spid="3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 xmlns:a16="http://schemas.microsoft.com/office/drawing/2014/main"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a16="http://schemas.microsoft.com/office/drawing/2014/main" xmlns="" id="{513755DF-9709-473A-BB92-B4F2B780B634}"/>
              </a:ext>
            </a:extLst>
          </p:cNvPr>
          <p:cNvSpPr txBox="1"/>
          <p:nvPr/>
        </p:nvSpPr>
        <p:spPr>
          <a:xfrm>
            <a:off x="813797" y="355972"/>
            <a:ext cx="7993872" cy="1734697"/>
          </a:xfrm>
          <a:prstGeom prst="rect">
            <a:avLst/>
          </a:prstGeom>
          <a:noFill/>
        </p:spPr>
        <p:txBody>
          <a:bodyPr wrap="square" lIns="36000" tIns="36000" rIns="36000" bIns="36000" rtlCol="0">
            <a:spAutoFit/>
          </a:bodyPr>
          <a:lstStyle/>
          <a:p>
            <a:pPr>
              <a:lnSpc>
                <a:spcPct val="150000"/>
              </a:lnSpc>
            </a:pPr>
            <a:r>
              <a:rPr lang="en-US" b="1" dirty="0" smtClean="0"/>
              <a:t>5.</a:t>
            </a:r>
            <a:r>
              <a:rPr lang="zh-CN" altLang="en-US" dirty="0" smtClean="0"/>
              <a:t>扩散现象既可以在</a:t>
            </a:r>
            <a:r>
              <a:rPr lang="zh-CN" altLang="en-US" u="sng" dirty="0" smtClean="0"/>
              <a:t>　　　　</a:t>
            </a:r>
            <a:r>
              <a:rPr lang="zh-CN" altLang="en-US" dirty="0" smtClean="0"/>
              <a:t>之间发生，还可以在</a:t>
            </a:r>
            <a:r>
              <a:rPr lang="zh-CN" altLang="en-US" u="sng" dirty="0" smtClean="0"/>
              <a:t>　　　　</a:t>
            </a:r>
            <a:r>
              <a:rPr lang="zh-CN" altLang="en-US" dirty="0" smtClean="0"/>
              <a:t>之间发生，也能够在</a:t>
            </a:r>
            <a:r>
              <a:rPr lang="zh-CN" altLang="en-US" u="sng" dirty="0" smtClean="0"/>
              <a:t>　　　　</a:t>
            </a:r>
            <a:r>
              <a:rPr lang="zh-CN" altLang="en-US" dirty="0" smtClean="0"/>
              <a:t>之间发生。</a:t>
            </a:r>
            <a:r>
              <a:rPr lang="en-US" dirty="0" smtClean="0"/>
              <a:t> </a:t>
            </a:r>
            <a:endParaRPr lang="zh-CN" altLang="en-US" dirty="0" smtClean="0"/>
          </a:p>
          <a:p>
            <a:pPr>
              <a:lnSpc>
                <a:spcPct val="150000"/>
              </a:lnSpc>
            </a:pPr>
            <a:r>
              <a:rPr lang="en-US" b="1" dirty="0" smtClean="0"/>
              <a:t>6.</a:t>
            </a:r>
            <a:r>
              <a:rPr lang="zh-CN" altLang="en-US" dirty="0" smtClean="0"/>
              <a:t>物质中分子的运动情况跟</a:t>
            </a:r>
            <a:r>
              <a:rPr lang="zh-CN" altLang="en-US" u="sng" dirty="0" smtClean="0"/>
              <a:t>　　　　</a:t>
            </a:r>
            <a:r>
              <a:rPr lang="zh-CN" altLang="en-US" dirty="0" smtClean="0"/>
              <a:t>有关，温度越高，分子的无规则运动越</a:t>
            </a:r>
            <a:r>
              <a:rPr lang="zh-CN" altLang="en-US" u="sng" dirty="0" smtClean="0"/>
              <a:t>　　　　</a:t>
            </a:r>
            <a:r>
              <a:rPr lang="zh-CN" altLang="en-US" dirty="0" smtClean="0"/>
              <a:t>。物理学中，将大量分子的无规则运动叫分子的</a:t>
            </a:r>
            <a:r>
              <a:rPr lang="zh-CN" altLang="en-US" u="sng" dirty="0" smtClean="0"/>
              <a:t>　　　　　</a:t>
            </a:r>
            <a:r>
              <a:rPr lang="zh-CN" altLang="en-US" dirty="0" smtClean="0"/>
              <a:t>。</a:t>
            </a:r>
            <a:endParaRPr lang="zh-CN" altLang="en-US" dirty="0" smtClean="0">
              <a:latin typeface="微软雅黑" pitchFamily="34" charset="-122"/>
              <a:ea typeface="微软雅黑" pitchFamily="34" charset="-122"/>
            </a:endParaRPr>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3132171" y="317515"/>
            <a:ext cx="769165"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气体</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文本框 12">
            <a:extLst>
              <a:ext uri="{FF2B5EF4-FFF2-40B4-BE49-F238E27FC236}">
                <a16:creationId xmlns="" xmlns:a16="http://schemas.microsoft.com/office/drawing/2014/main" id="{2795C5FE-A0E3-4855-B937-A2DA6BC1A4B9}"/>
              </a:ext>
            </a:extLst>
          </p:cNvPr>
          <p:cNvSpPr txBox="1"/>
          <p:nvPr/>
        </p:nvSpPr>
        <p:spPr>
          <a:xfrm>
            <a:off x="6068916" y="305506"/>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液体</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 xmlns:a16="http://schemas.microsoft.com/office/drawing/2014/main" id="{2795C5FE-A0E3-4855-B937-A2DA6BC1A4B9}"/>
              </a:ext>
            </a:extLst>
          </p:cNvPr>
          <p:cNvSpPr txBox="1"/>
          <p:nvPr/>
        </p:nvSpPr>
        <p:spPr>
          <a:xfrm>
            <a:off x="1150886" y="730696"/>
            <a:ext cx="656893"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固体</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8" name="文本框 12">
            <a:extLst>
              <a:ext uri="{FF2B5EF4-FFF2-40B4-BE49-F238E27FC236}">
                <a16:creationId xmlns="" xmlns:a16="http://schemas.microsoft.com/office/drawing/2014/main" id="{2795C5FE-A0E3-4855-B937-A2DA6BC1A4B9}"/>
              </a:ext>
            </a:extLst>
          </p:cNvPr>
          <p:cNvSpPr txBox="1"/>
          <p:nvPr/>
        </p:nvSpPr>
        <p:spPr>
          <a:xfrm>
            <a:off x="3787748" y="1158038"/>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温度</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9" name="文本框 12">
            <a:extLst>
              <a:ext uri="{FF2B5EF4-FFF2-40B4-BE49-F238E27FC236}">
                <a16:creationId xmlns="" xmlns:a16="http://schemas.microsoft.com/office/drawing/2014/main" id="{2795C5FE-A0E3-4855-B937-A2DA6BC1A4B9}"/>
              </a:ext>
            </a:extLst>
          </p:cNvPr>
          <p:cNvSpPr txBox="1"/>
          <p:nvPr/>
        </p:nvSpPr>
        <p:spPr>
          <a:xfrm>
            <a:off x="1268076" y="1553848"/>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剧烈</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5" name="文本框 12">
            <a:extLst>
              <a:ext uri="{FF2B5EF4-FFF2-40B4-BE49-F238E27FC236}">
                <a16:creationId xmlns="" xmlns:a16="http://schemas.microsoft.com/office/drawing/2014/main" id="{2795C5FE-A0E3-4855-B937-A2DA6BC1A4B9}"/>
              </a:ext>
            </a:extLst>
          </p:cNvPr>
          <p:cNvSpPr txBox="1"/>
          <p:nvPr/>
        </p:nvSpPr>
        <p:spPr>
          <a:xfrm>
            <a:off x="6932302" y="1534978"/>
            <a:ext cx="803312"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热运动</a:t>
            </a:r>
            <a:endParaRPr lang="zh-CN" altLang="en-US"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5" grpId="0"/>
      <p:bldP spid="17" grpId="0"/>
      <p:bldP spid="18" grpId="0"/>
      <p:bldP spid="19" grpId="0"/>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 xmlns:a16="http://schemas.microsoft.com/office/drawing/2014/main"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a16="http://schemas.microsoft.com/office/drawing/2014/main" xmlns="" id="{513755DF-9709-473A-BB92-B4F2B780B634}"/>
              </a:ext>
            </a:extLst>
          </p:cNvPr>
          <p:cNvSpPr txBox="1"/>
          <p:nvPr/>
        </p:nvSpPr>
        <p:spPr>
          <a:xfrm>
            <a:off x="832980" y="707665"/>
            <a:ext cx="8016730" cy="1734697"/>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dirty="0" smtClean="0"/>
              <a:t>分子由原子组成，原子是由</a:t>
            </a:r>
            <a:r>
              <a:rPr lang="zh-CN" altLang="en-US" u="sng" dirty="0" smtClean="0"/>
              <a:t>　　　　</a:t>
            </a:r>
            <a:r>
              <a:rPr lang="zh-CN" altLang="en-US" dirty="0" smtClean="0"/>
              <a:t>和</a:t>
            </a:r>
            <a:r>
              <a:rPr lang="zh-CN" altLang="en-US" u="sng" dirty="0" smtClean="0"/>
              <a:t>　　　</a:t>
            </a:r>
            <a:r>
              <a:rPr lang="zh-CN" altLang="en-US" dirty="0" smtClean="0"/>
              <a:t>组成的，原子核是由</a:t>
            </a:r>
            <a:r>
              <a:rPr lang="zh-CN" altLang="en-US" u="sng" dirty="0" smtClean="0"/>
              <a:t>　　　</a:t>
            </a:r>
            <a:r>
              <a:rPr lang="zh-CN" altLang="en-US" dirty="0" smtClean="0"/>
              <a:t>和</a:t>
            </a:r>
            <a:endParaRPr lang="en-US" altLang="zh-CN" dirty="0" smtClean="0"/>
          </a:p>
          <a:p>
            <a:pPr algn="just">
              <a:lnSpc>
                <a:spcPct val="150000"/>
              </a:lnSpc>
            </a:pPr>
            <a:r>
              <a:rPr lang="zh-CN" altLang="en-US" u="sng" dirty="0" smtClean="0"/>
              <a:t>　　　　</a:t>
            </a:r>
            <a:r>
              <a:rPr lang="zh-CN" altLang="en-US" dirty="0" smtClean="0"/>
              <a:t>组成的，比它们更小的是</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en-US" b="1" dirty="0" smtClean="0"/>
              <a:t>2.</a:t>
            </a:r>
            <a:r>
              <a:rPr lang="zh-CN" altLang="en-US" dirty="0" smtClean="0"/>
              <a:t>原子核（质子）带</a:t>
            </a:r>
            <a:r>
              <a:rPr lang="zh-CN" altLang="en-US" u="sng" dirty="0" smtClean="0"/>
              <a:t>　　　　</a:t>
            </a:r>
            <a:r>
              <a:rPr lang="zh-CN" altLang="en-US" dirty="0" smtClean="0"/>
              <a:t>电，电子带</a:t>
            </a:r>
            <a:r>
              <a:rPr lang="zh-CN" altLang="en-US" u="sng" dirty="0" smtClean="0"/>
              <a:t>　　　　</a:t>
            </a:r>
            <a:r>
              <a:rPr lang="zh-CN" altLang="en-US" dirty="0" smtClean="0"/>
              <a:t>电，中子</a:t>
            </a:r>
            <a:r>
              <a:rPr lang="zh-CN" altLang="en-US" u="sng" dirty="0" smtClean="0"/>
              <a:t>　　　　</a:t>
            </a:r>
            <a:r>
              <a:rPr lang="zh-CN" altLang="en-US" dirty="0" smtClean="0"/>
              <a:t>电。</a:t>
            </a:r>
            <a:r>
              <a:rPr lang="en-US" dirty="0" smtClean="0"/>
              <a:t> </a:t>
            </a:r>
            <a:endParaRPr lang="zh-CN" altLang="en-US" dirty="0" smtClean="0"/>
          </a:p>
          <a:p>
            <a:pPr algn="just">
              <a:lnSpc>
                <a:spcPct val="150000"/>
              </a:lnSpc>
            </a:pPr>
            <a:r>
              <a:rPr lang="en-US" b="1" dirty="0" smtClean="0"/>
              <a:t>3.</a:t>
            </a:r>
            <a:r>
              <a:rPr lang="zh-CN" altLang="en-US" dirty="0" smtClean="0"/>
              <a:t>原子的核式结构模型是由</a:t>
            </a:r>
            <a:r>
              <a:rPr lang="zh-CN" altLang="en-US" u="sng" dirty="0" smtClean="0"/>
              <a:t>　　　　</a:t>
            </a:r>
            <a:r>
              <a:rPr lang="zh-CN" altLang="en-US" dirty="0" smtClean="0"/>
              <a:t>提出来的。</a:t>
            </a:r>
            <a:r>
              <a:rPr lang="en-US" dirty="0" smtClean="0"/>
              <a:t> </a:t>
            </a:r>
            <a:endParaRPr lang="zh-CN" altLang="en-US" dirty="0"/>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3928960" y="674868"/>
            <a:ext cx="1116006"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原子核</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文本框 12">
            <a:extLst>
              <a:ext uri="{FF2B5EF4-FFF2-40B4-BE49-F238E27FC236}">
                <a16:creationId xmlns="" xmlns:a16="http://schemas.microsoft.com/office/drawing/2014/main" id="{2795C5FE-A0E3-4855-B937-A2DA6BC1A4B9}"/>
              </a:ext>
            </a:extLst>
          </p:cNvPr>
          <p:cNvSpPr txBox="1"/>
          <p:nvPr/>
        </p:nvSpPr>
        <p:spPr>
          <a:xfrm>
            <a:off x="5044910" y="675870"/>
            <a:ext cx="550598"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电子</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 xmlns:a16="http://schemas.microsoft.com/office/drawing/2014/main" id="{2795C5FE-A0E3-4855-B937-A2DA6BC1A4B9}"/>
              </a:ext>
            </a:extLst>
          </p:cNvPr>
          <p:cNvSpPr txBox="1"/>
          <p:nvPr/>
        </p:nvSpPr>
        <p:spPr>
          <a:xfrm>
            <a:off x="7772402" y="657125"/>
            <a:ext cx="688425"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质子</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8" name="文本框 12">
            <a:extLst>
              <a:ext uri="{FF2B5EF4-FFF2-40B4-BE49-F238E27FC236}">
                <a16:creationId xmlns="" xmlns:a16="http://schemas.microsoft.com/office/drawing/2014/main" id="{2795C5FE-A0E3-4855-B937-A2DA6BC1A4B9}"/>
              </a:ext>
            </a:extLst>
          </p:cNvPr>
          <p:cNvSpPr txBox="1"/>
          <p:nvPr/>
        </p:nvSpPr>
        <p:spPr>
          <a:xfrm>
            <a:off x="993729" y="1081838"/>
            <a:ext cx="76149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中子</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a16="http://schemas.microsoft.com/office/drawing/2014/main" xmlns=""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考点三　“解剖”原子</a:t>
            </a:r>
            <a:endParaRPr lang="zh-CN" altLang="en-US" sz="2000" b="1" dirty="0">
              <a:solidFill>
                <a:srgbClr val="409E8A"/>
              </a:solidFill>
              <a:latin typeface="微软雅黑" panose="020B0503020204020204" pitchFamily="34" charset="-122"/>
              <a:ea typeface="微软雅黑" panose="020B0503020204020204" pitchFamily="34" charset="-122"/>
            </a:endParaRPr>
          </a:p>
        </p:txBody>
      </p:sp>
      <p:sp>
        <p:nvSpPr>
          <p:cNvPr id="14" name="矩形 13"/>
          <p:cNvSpPr/>
          <p:nvPr/>
        </p:nvSpPr>
        <p:spPr>
          <a:xfrm>
            <a:off x="4311896" y="1157374"/>
            <a:ext cx="646331" cy="369332"/>
          </a:xfrm>
          <a:prstGeom prst="rect">
            <a:avLst/>
          </a:prstGeom>
        </p:spPr>
        <p:txBody>
          <a:bodyPr wrap="none">
            <a:spAutoFit/>
          </a:bodyPr>
          <a:lstStyle/>
          <a:p>
            <a:r>
              <a:rPr lang="zh-CN" altLang="en-US" b="1" dirty="0" smtClean="0">
                <a:solidFill>
                  <a:srgbClr val="C00000"/>
                </a:solidFill>
              </a:rPr>
              <a:t>夸克</a:t>
            </a:r>
            <a:endParaRPr lang="zh-CN" altLang="en-US" dirty="0">
              <a:solidFill>
                <a:srgbClr val="C00000"/>
              </a:solidFill>
            </a:endParaRPr>
          </a:p>
        </p:txBody>
      </p:sp>
      <p:sp>
        <p:nvSpPr>
          <p:cNvPr id="16" name="矩形 15"/>
          <p:cNvSpPr/>
          <p:nvPr/>
        </p:nvSpPr>
        <p:spPr>
          <a:xfrm>
            <a:off x="3122025" y="1573783"/>
            <a:ext cx="415498" cy="369332"/>
          </a:xfrm>
          <a:prstGeom prst="rect">
            <a:avLst/>
          </a:prstGeom>
        </p:spPr>
        <p:txBody>
          <a:bodyPr wrap="none">
            <a:spAutoFit/>
          </a:bodyPr>
          <a:lstStyle/>
          <a:p>
            <a:r>
              <a:rPr lang="zh-CN" altLang="en-US" b="1" dirty="0" smtClean="0">
                <a:solidFill>
                  <a:srgbClr val="C00000"/>
                </a:solidFill>
              </a:rPr>
              <a:t>正</a:t>
            </a:r>
            <a:endParaRPr lang="zh-CN" altLang="en-US" dirty="0">
              <a:solidFill>
                <a:srgbClr val="C00000"/>
              </a:solidFill>
            </a:endParaRPr>
          </a:p>
        </p:txBody>
      </p:sp>
      <p:sp>
        <p:nvSpPr>
          <p:cNvPr id="18" name="矩形 17"/>
          <p:cNvSpPr/>
          <p:nvPr/>
        </p:nvSpPr>
        <p:spPr>
          <a:xfrm>
            <a:off x="5198068" y="1563273"/>
            <a:ext cx="415498" cy="369332"/>
          </a:xfrm>
          <a:prstGeom prst="rect">
            <a:avLst/>
          </a:prstGeom>
        </p:spPr>
        <p:txBody>
          <a:bodyPr wrap="none">
            <a:spAutoFit/>
          </a:bodyPr>
          <a:lstStyle/>
          <a:p>
            <a:r>
              <a:rPr lang="zh-CN" altLang="en-US" b="1" dirty="0" smtClean="0">
                <a:solidFill>
                  <a:srgbClr val="C00000"/>
                </a:solidFill>
              </a:rPr>
              <a:t>负</a:t>
            </a:r>
            <a:endParaRPr lang="zh-CN" altLang="en-US" dirty="0">
              <a:solidFill>
                <a:srgbClr val="C00000"/>
              </a:solidFill>
            </a:endParaRPr>
          </a:p>
        </p:txBody>
      </p:sp>
      <p:sp>
        <p:nvSpPr>
          <p:cNvPr id="19" name="矩形 18"/>
          <p:cNvSpPr/>
          <p:nvPr/>
        </p:nvSpPr>
        <p:spPr>
          <a:xfrm>
            <a:off x="6900442" y="1584294"/>
            <a:ext cx="646331" cy="369332"/>
          </a:xfrm>
          <a:prstGeom prst="rect">
            <a:avLst/>
          </a:prstGeom>
        </p:spPr>
        <p:txBody>
          <a:bodyPr wrap="none">
            <a:spAutoFit/>
          </a:bodyPr>
          <a:lstStyle/>
          <a:p>
            <a:r>
              <a:rPr lang="zh-CN" altLang="en-US" b="1" dirty="0" smtClean="0">
                <a:solidFill>
                  <a:srgbClr val="C00000"/>
                </a:solidFill>
              </a:rPr>
              <a:t>不带</a:t>
            </a:r>
            <a:endParaRPr lang="zh-CN" altLang="en-US" dirty="0">
              <a:solidFill>
                <a:srgbClr val="C00000"/>
              </a:solidFill>
            </a:endParaRPr>
          </a:p>
        </p:txBody>
      </p:sp>
      <p:sp>
        <p:nvSpPr>
          <p:cNvPr id="22" name="矩形 21"/>
          <p:cNvSpPr/>
          <p:nvPr/>
        </p:nvSpPr>
        <p:spPr>
          <a:xfrm>
            <a:off x="3652445" y="1990194"/>
            <a:ext cx="877163" cy="369332"/>
          </a:xfrm>
          <a:prstGeom prst="rect">
            <a:avLst/>
          </a:prstGeom>
        </p:spPr>
        <p:txBody>
          <a:bodyPr wrap="none">
            <a:spAutoFit/>
          </a:bodyPr>
          <a:lstStyle/>
          <a:p>
            <a:r>
              <a:rPr lang="zh-CN" altLang="en-US" b="1" dirty="0" smtClean="0">
                <a:solidFill>
                  <a:srgbClr val="C00000"/>
                </a:solidFill>
              </a:rPr>
              <a:t>卢瑟福</a:t>
            </a:r>
            <a:endParaRPr lang="zh-CN" altLang="en-US"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5" grpId="0"/>
      <p:bldP spid="17" grpId="0"/>
      <p:bldP spid="28" grpId="0"/>
      <p:bldP spid="14" grpId="0"/>
      <p:bldP spid="16" grpId="0"/>
      <p:bldP spid="18" grpId="0"/>
      <p:bldP spid="19"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 xmlns:a16="http://schemas.microsoft.com/office/drawing/2014/main"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a16="http://schemas.microsoft.com/office/drawing/2014/main" xmlns="" id="{513755DF-9709-473A-BB92-B4F2B780B634}"/>
              </a:ext>
            </a:extLst>
          </p:cNvPr>
          <p:cNvSpPr txBox="1"/>
          <p:nvPr/>
        </p:nvSpPr>
        <p:spPr>
          <a:xfrm>
            <a:off x="832981" y="707665"/>
            <a:ext cx="4583082" cy="2981192"/>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dirty="0" smtClean="0"/>
              <a:t>如图</a:t>
            </a:r>
            <a:r>
              <a:rPr lang="en-US" dirty="0" smtClean="0"/>
              <a:t>10-1</a:t>
            </a:r>
            <a:r>
              <a:rPr lang="zh-CN" altLang="en-US" dirty="0" smtClean="0"/>
              <a:t>所示，提醒人们不要在此处吸烟。在空气不很通畅的公共场所，即使有很少人吸烟，整个场所也会充满烟味，这是分子在</a:t>
            </a:r>
            <a:endParaRPr lang="en-US" altLang="zh-CN" dirty="0" smtClean="0"/>
          </a:p>
          <a:p>
            <a:pPr algn="just">
              <a:lnSpc>
                <a:spcPct val="150000"/>
              </a:lnSpc>
            </a:pPr>
            <a:r>
              <a:rPr lang="zh-CN" altLang="en-US" u="sng" dirty="0" smtClean="0"/>
              <a:t>　　　　　　　　　　　　　　　</a:t>
            </a:r>
            <a:r>
              <a:rPr lang="zh-CN" altLang="en-US" dirty="0" smtClean="0"/>
              <a:t>的缘故。</a:t>
            </a:r>
            <a:r>
              <a:rPr lang="en-US" dirty="0" smtClean="0"/>
              <a:t> </a:t>
            </a:r>
            <a:endParaRPr lang="zh-CN" altLang="en-US" dirty="0" smtClean="0"/>
          </a:p>
          <a:p>
            <a:pPr algn="just">
              <a:lnSpc>
                <a:spcPct val="150000"/>
              </a:lnSpc>
            </a:pPr>
            <a:endParaRPr lang="en-US" b="1" dirty="0" smtClean="0"/>
          </a:p>
          <a:p>
            <a:pPr algn="just">
              <a:lnSpc>
                <a:spcPct val="150000"/>
              </a:lnSpc>
            </a:pPr>
            <a:r>
              <a:rPr lang="en-US" b="1" dirty="0" smtClean="0"/>
              <a:t>2.</a:t>
            </a:r>
            <a:r>
              <a:rPr lang="zh-CN" altLang="en-US" dirty="0" smtClean="0"/>
              <a:t>如图</a:t>
            </a:r>
            <a:r>
              <a:rPr lang="en-US" dirty="0" smtClean="0"/>
              <a:t>10-2</a:t>
            </a:r>
            <a:r>
              <a:rPr lang="zh-CN" altLang="en-US" dirty="0" smtClean="0"/>
              <a:t>所示的现象表明，物质中分子运动的剧烈程度跟</a:t>
            </a:r>
            <a:r>
              <a:rPr lang="zh-CN" altLang="en-US" u="sng" dirty="0" smtClean="0"/>
              <a:t>　　　　</a:t>
            </a:r>
            <a:r>
              <a:rPr lang="zh-CN" altLang="en-US" dirty="0" smtClean="0"/>
              <a:t>有关。</a:t>
            </a:r>
            <a:r>
              <a:rPr lang="en-US" dirty="0" smtClean="0"/>
              <a:t> </a:t>
            </a:r>
            <a:endParaRPr lang="zh-CN" altLang="en-US" dirty="0" smtClean="0"/>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1399459" y="1879553"/>
            <a:ext cx="2618986"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不停地做无规则运动</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a16="http://schemas.microsoft.com/office/drawing/2014/main" xmlns=""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考点四　课本重要图片</a:t>
            </a:r>
            <a:endParaRPr lang="zh-CN" altLang="en-US" sz="2000" b="1" dirty="0">
              <a:solidFill>
                <a:srgbClr val="409E8A"/>
              </a:solidFill>
            </a:endParaRPr>
          </a:p>
        </p:txBody>
      </p:sp>
      <p:pic>
        <p:nvPicPr>
          <p:cNvPr id="14" name="g343.jpg" descr="id:2147501836;FounderCES"/>
          <p:cNvPicPr/>
          <p:nvPr/>
        </p:nvPicPr>
        <p:blipFill>
          <a:blip r:embed="rId2" cstate="print"/>
          <a:stretch>
            <a:fillRect/>
          </a:stretch>
        </p:blipFill>
        <p:spPr>
          <a:xfrm>
            <a:off x="6479958" y="623342"/>
            <a:ext cx="1151916" cy="1143354"/>
          </a:xfrm>
          <a:prstGeom prst="rect">
            <a:avLst/>
          </a:prstGeom>
        </p:spPr>
      </p:pic>
      <p:pic>
        <p:nvPicPr>
          <p:cNvPr id="15" name="G344.EPS" descr="id:2147501843;FounderCES"/>
          <p:cNvPicPr/>
          <p:nvPr/>
        </p:nvPicPr>
        <p:blipFill>
          <a:blip r:embed="rId3" cstate="print"/>
          <a:stretch>
            <a:fillRect/>
          </a:stretch>
        </p:blipFill>
        <p:spPr>
          <a:xfrm>
            <a:off x="5763964" y="2604303"/>
            <a:ext cx="2534191" cy="1327534"/>
          </a:xfrm>
          <a:prstGeom prst="rect">
            <a:avLst/>
          </a:prstGeom>
        </p:spPr>
      </p:pic>
      <p:sp>
        <p:nvSpPr>
          <p:cNvPr id="16" name="矩形 15"/>
          <p:cNvSpPr/>
          <p:nvPr/>
        </p:nvSpPr>
        <p:spPr>
          <a:xfrm>
            <a:off x="6697098" y="1906968"/>
            <a:ext cx="758541" cy="377411"/>
          </a:xfrm>
          <a:prstGeom prst="rect">
            <a:avLst/>
          </a:prstGeom>
        </p:spPr>
        <p:txBody>
          <a:bodyPr wrap="none">
            <a:spAutoFit/>
          </a:bodyPr>
          <a:lstStyle/>
          <a:p>
            <a:pPr algn="just">
              <a:lnSpc>
                <a:spcPct val="150000"/>
              </a:lnSpc>
            </a:pPr>
            <a:r>
              <a:rPr lang="zh-CN" altLang="en-US" sz="1400" dirty="0" smtClean="0"/>
              <a:t>图</a:t>
            </a:r>
            <a:r>
              <a:rPr lang="en-US" sz="1400" dirty="0" smtClean="0"/>
              <a:t>10-1</a:t>
            </a:r>
            <a:endParaRPr lang="zh-CN" altLang="en-US" sz="1400" dirty="0" smtClean="0"/>
          </a:p>
        </p:txBody>
      </p:sp>
      <p:sp>
        <p:nvSpPr>
          <p:cNvPr id="17" name="矩形 16"/>
          <p:cNvSpPr/>
          <p:nvPr/>
        </p:nvSpPr>
        <p:spPr>
          <a:xfrm>
            <a:off x="6662068" y="4040849"/>
            <a:ext cx="758541" cy="377411"/>
          </a:xfrm>
          <a:prstGeom prst="rect">
            <a:avLst/>
          </a:prstGeom>
        </p:spPr>
        <p:txBody>
          <a:bodyPr wrap="none">
            <a:spAutoFit/>
          </a:bodyPr>
          <a:lstStyle/>
          <a:p>
            <a:pPr algn="just">
              <a:lnSpc>
                <a:spcPct val="150000"/>
              </a:lnSpc>
            </a:pPr>
            <a:r>
              <a:rPr lang="zh-CN" altLang="en-US" sz="1400" dirty="0" smtClean="0"/>
              <a:t>图</a:t>
            </a:r>
            <a:r>
              <a:rPr lang="en-US" sz="1400" dirty="0" smtClean="0"/>
              <a:t>10-2</a:t>
            </a:r>
            <a:endParaRPr lang="zh-CN" altLang="en-US" sz="1400" dirty="0"/>
          </a:p>
        </p:txBody>
      </p:sp>
      <p:sp>
        <p:nvSpPr>
          <p:cNvPr id="18" name="矩形 17"/>
          <p:cNvSpPr/>
          <p:nvPr/>
        </p:nvSpPr>
        <p:spPr>
          <a:xfrm>
            <a:off x="2630241" y="3175359"/>
            <a:ext cx="646331" cy="369332"/>
          </a:xfrm>
          <a:prstGeom prst="rect">
            <a:avLst/>
          </a:prstGeom>
        </p:spPr>
        <p:txBody>
          <a:bodyPr wrap="none">
            <a:spAutoFit/>
          </a:bodyPr>
          <a:lstStyle/>
          <a:p>
            <a:r>
              <a:rPr lang="zh-CN" altLang="en-US" b="1" dirty="0" smtClean="0">
                <a:solidFill>
                  <a:srgbClr val="C00000"/>
                </a:solidFill>
              </a:rPr>
              <a:t>温度</a:t>
            </a:r>
            <a:endParaRPr lang="zh-CN" altLang="en-US"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 xmlns:a16="http://schemas.microsoft.com/office/drawing/2014/main"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a16="http://schemas.microsoft.com/office/drawing/2014/main" xmlns="" id="{513755DF-9709-473A-BB92-B4F2B780B634}"/>
              </a:ext>
            </a:extLst>
          </p:cNvPr>
          <p:cNvSpPr txBox="1"/>
          <p:nvPr/>
        </p:nvSpPr>
        <p:spPr>
          <a:xfrm>
            <a:off x="813797" y="355972"/>
            <a:ext cx="4496757" cy="3812188"/>
          </a:xfrm>
          <a:prstGeom prst="rect">
            <a:avLst/>
          </a:prstGeom>
          <a:noFill/>
        </p:spPr>
        <p:txBody>
          <a:bodyPr wrap="square" lIns="36000" tIns="36000" rIns="36000" bIns="36000" rtlCol="0">
            <a:spAutoFit/>
          </a:bodyPr>
          <a:lstStyle/>
          <a:p>
            <a:pPr algn="just">
              <a:lnSpc>
                <a:spcPct val="150000"/>
              </a:lnSpc>
            </a:pPr>
            <a:r>
              <a:rPr lang="en-US" b="1" dirty="0" smtClean="0"/>
              <a:t>3.</a:t>
            </a:r>
            <a:r>
              <a:rPr lang="zh-CN" altLang="en-US" dirty="0" smtClean="0"/>
              <a:t>如图</a:t>
            </a:r>
            <a:r>
              <a:rPr lang="en-US" dirty="0" smtClean="0"/>
              <a:t>10-3</a:t>
            </a:r>
            <a:r>
              <a:rPr lang="zh-CN" altLang="en-US" dirty="0" smtClean="0"/>
              <a:t>所示，水和酒精混合后总体积变小了，这说明分子间存在着</a:t>
            </a:r>
            <a:r>
              <a:rPr lang="zh-CN" altLang="en-US" u="sng" dirty="0" smtClean="0"/>
              <a:t>　　　　</a:t>
            </a:r>
            <a:r>
              <a:rPr lang="zh-CN" altLang="en-US" dirty="0" smtClean="0"/>
              <a:t>。</a:t>
            </a:r>
            <a:r>
              <a:rPr lang="en-US" dirty="0" smtClean="0"/>
              <a:t> </a:t>
            </a:r>
            <a:endParaRPr lang="zh-CN" altLang="en-US" dirty="0" smtClean="0"/>
          </a:p>
          <a:p>
            <a:pPr algn="just">
              <a:lnSpc>
                <a:spcPct val="150000"/>
              </a:lnSpc>
            </a:pPr>
            <a:endParaRPr lang="en-US" dirty="0" smtClean="0"/>
          </a:p>
          <a:p>
            <a:pPr algn="just">
              <a:lnSpc>
                <a:spcPct val="150000"/>
              </a:lnSpc>
            </a:pPr>
            <a:endParaRPr lang="en-US" dirty="0" smtClean="0"/>
          </a:p>
          <a:p>
            <a:pPr algn="just">
              <a:lnSpc>
                <a:spcPct val="150000"/>
              </a:lnSpc>
            </a:pPr>
            <a:endParaRPr lang="en-US" dirty="0" smtClean="0"/>
          </a:p>
          <a:p>
            <a:pPr algn="just">
              <a:lnSpc>
                <a:spcPct val="150000"/>
              </a:lnSpc>
            </a:pPr>
            <a:r>
              <a:rPr lang="en-US" b="1" dirty="0" smtClean="0"/>
              <a:t>4.</a:t>
            </a:r>
            <a:r>
              <a:rPr lang="zh-CN" altLang="en-US" dirty="0" smtClean="0"/>
              <a:t>如图</a:t>
            </a:r>
            <a:r>
              <a:rPr lang="en-US" dirty="0" smtClean="0"/>
              <a:t>10-4</a:t>
            </a:r>
            <a:r>
              <a:rPr lang="zh-CN" altLang="en-US" dirty="0" smtClean="0"/>
              <a:t>所示，取两块表面磨平、干净的铅柱，将它们紧压后，可以在下面吊起一串钩码。通过这个实验我们认识到 ，分子间存在着</a:t>
            </a:r>
            <a:r>
              <a:rPr lang="zh-CN" altLang="en-US" u="sng" dirty="0" smtClean="0"/>
              <a:t>　　　</a:t>
            </a:r>
            <a:r>
              <a:rPr lang="zh-CN" altLang="en-US" dirty="0" smtClean="0"/>
              <a:t>。</a:t>
            </a:r>
            <a:r>
              <a:rPr lang="en-US" dirty="0" smtClean="0"/>
              <a:t> </a:t>
            </a:r>
            <a:endParaRPr lang="zh-CN" altLang="en-US" dirty="0" smtClean="0"/>
          </a:p>
        </p:txBody>
      </p:sp>
      <p:sp>
        <p:nvSpPr>
          <p:cNvPr id="15" name="文本框 12">
            <a:extLst>
              <a:ext uri="{FF2B5EF4-FFF2-40B4-BE49-F238E27FC236}">
                <a16:creationId xmlns="" xmlns:a16="http://schemas.microsoft.com/office/drawing/2014/main" id="{2795C5FE-A0E3-4855-B937-A2DA6BC1A4B9}"/>
              </a:ext>
            </a:extLst>
          </p:cNvPr>
          <p:cNvSpPr txBox="1"/>
          <p:nvPr/>
        </p:nvSpPr>
        <p:spPr>
          <a:xfrm>
            <a:off x="3786672" y="734928"/>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间隙</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8" name="文本框 12">
            <a:extLst>
              <a:ext uri="{FF2B5EF4-FFF2-40B4-BE49-F238E27FC236}">
                <a16:creationId xmlns="" xmlns:a16="http://schemas.microsoft.com/office/drawing/2014/main" id="{2795C5FE-A0E3-4855-B937-A2DA6BC1A4B9}"/>
              </a:ext>
            </a:extLst>
          </p:cNvPr>
          <p:cNvSpPr txBox="1"/>
          <p:nvPr/>
        </p:nvSpPr>
        <p:spPr>
          <a:xfrm>
            <a:off x="1404403" y="3603952"/>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引力</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3" name="G345.EPS" descr="id:2147501850;FounderCES"/>
          <p:cNvPicPr/>
          <p:nvPr/>
        </p:nvPicPr>
        <p:blipFill>
          <a:blip r:embed="rId2" cstate="print"/>
          <a:stretch>
            <a:fillRect/>
          </a:stretch>
        </p:blipFill>
        <p:spPr>
          <a:xfrm>
            <a:off x="5652222" y="486284"/>
            <a:ext cx="2898476" cy="1527154"/>
          </a:xfrm>
          <a:prstGeom prst="rect">
            <a:avLst/>
          </a:prstGeom>
        </p:spPr>
      </p:pic>
      <p:pic>
        <p:nvPicPr>
          <p:cNvPr id="14" name="G346.EPS" descr="id:2147501857;FounderCES"/>
          <p:cNvPicPr/>
          <p:nvPr/>
        </p:nvPicPr>
        <p:blipFill>
          <a:blip r:embed="rId3" cstate="print"/>
          <a:stretch>
            <a:fillRect/>
          </a:stretch>
        </p:blipFill>
        <p:spPr>
          <a:xfrm>
            <a:off x="6257907" y="2761981"/>
            <a:ext cx="2182708" cy="1560191"/>
          </a:xfrm>
          <a:prstGeom prst="rect">
            <a:avLst/>
          </a:prstGeom>
        </p:spPr>
      </p:pic>
      <p:sp>
        <p:nvSpPr>
          <p:cNvPr id="16" name="矩形 15"/>
          <p:cNvSpPr/>
          <p:nvPr/>
        </p:nvSpPr>
        <p:spPr>
          <a:xfrm>
            <a:off x="6864571" y="2159574"/>
            <a:ext cx="758541" cy="377411"/>
          </a:xfrm>
          <a:prstGeom prst="rect">
            <a:avLst/>
          </a:prstGeom>
        </p:spPr>
        <p:txBody>
          <a:bodyPr wrap="none">
            <a:spAutoFit/>
          </a:bodyPr>
          <a:lstStyle/>
          <a:p>
            <a:pPr algn="just">
              <a:lnSpc>
                <a:spcPct val="150000"/>
              </a:lnSpc>
            </a:pPr>
            <a:r>
              <a:rPr lang="zh-CN" altLang="en-US" sz="1400" dirty="0" smtClean="0"/>
              <a:t>图</a:t>
            </a:r>
            <a:r>
              <a:rPr lang="en-US" sz="1400" dirty="0" smtClean="0"/>
              <a:t>10-3</a:t>
            </a:r>
            <a:endParaRPr lang="zh-CN" altLang="en-US" sz="1400" dirty="0" smtClean="0"/>
          </a:p>
        </p:txBody>
      </p:sp>
      <p:sp>
        <p:nvSpPr>
          <p:cNvPr id="21" name="矩形 20"/>
          <p:cNvSpPr/>
          <p:nvPr/>
        </p:nvSpPr>
        <p:spPr>
          <a:xfrm>
            <a:off x="6978871" y="4058712"/>
            <a:ext cx="758541" cy="377411"/>
          </a:xfrm>
          <a:prstGeom prst="rect">
            <a:avLst/>
          </a:prstGeom>
        </p:spPr>
        <p:txBody>
          <a:bodyPr wrap="none">
            <a:spAutoFit/>
          </a:bodyPr>
          <a:lstStyle/>
          <a:p>
            <a:pPr algn="just">
              <a:lnSpc>
                <a:spcPct val="150000"/>
              </a:lnSpc>
            </a:pPr>
            <a:r>
              <a:rPr lang="zh-CN" altLang="en-US" sz="1400" dirty="0" smtClean="0"/>
              <a:t>图</a:t>
            </a:r>
            <a:r>
              <a:rPr lang="en-US" sz="1400" dirty="0" smtClean="0"/>
              <a:t>10-4</a:t>
            </a:r>
            <a:endParaRPr lang="zh-CN" altLang="en-US" sz="1400" dirty="0"/>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Lst>
  </p:timing>
</p:sld>
</file>

<file path=ppt/theme/theme1.xml><?xml version="1.0" encoding="utf-8"?>
<a:theme xmlns:a="http://schemas.openxmlformats.org/drawingml/2006/main" name="1">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定义 2">
      <a:majorFont>
        <a:latin typeface="微软雅黑"/>
        <a:ea typeface="微软雅黑"/>
        <a:cs typeface=""/>
      </a:majorFont>
      <a:minorFont>
        <a:latin typeface="微软雅黑"/>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lIns="36000" tIns="36000" rIns="36000" bIns="36000" rtlCol="0">
        <a:spAutoFit/>
      </a:bodyPr>
      <a:lstStyle>
        <a:defPPr algn="l">
          <a:lnSpc>
            <a:spcPct val="150000"/>
          </a:lnSpc>
          <a:defRPr sz="1400" dirty="0" smtClean="0">
            <a:latin typeface="微软雅黑" panose="020B0503020204020204" pitchFamily="34" charset="-122"/>
            <a:ea typeface="微软雅黑" panose="020B0503020204020204" pitchFamily="34" charset="-122"/>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2645</TotalTime>
  <Words>2162</Words>
  <Application>Microsoft Office PowerPoint</Application>
  <PresentationFormat>全屏显示(16:9)</PresentationFormat>
  <Paragraphs>235</Paragraphs>
  <Slides>24</Slides>
  <Notes>0</Notes>
  <HiddenSlides>0</HiddenSlides>
  <MMClips>0</MMClips>
  <ScaleCrop>false</ScaleCrop>
  <HeadingPairs>
    <vt:vector size="4" baseType="variant">
      <vt:variant>
        <vt:lpstr>主题</vt:lpstr>
      </vt:variant>
      <vt:variant>
        <vt:i4>1</vt:i4>
      </vt:variant>
      <vt:variant>
        <vt:lpstr>幻灯片标题</vt:lpstr>
      </vt:variant>
      <vt:variant>
        <vt:i4>24</vt:i4>
      </vt:variant>
    </vt:vector>
  </HeadingPairs>
  <TitlesOfParts>
    <vt:vector size="25" baseType="lpstr">
      <vt:lpstr>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
  <cp:keywords/>
  <dc:description/>
  <cp:lastModifiedBy>User</cp:lastModifiedBy>
  <cp:revision>1</cp:revision>
  <dcterms:created xsi:type="dcterms:W3CDTF">2018-08-24T06:22:56Z</dcterms:created>
  <dcterms:modified xsi:type="dcterms:W3CDTF">2020-04-08T10:17:00Z</dcterms:modified>
  <cp:category/>
</cp:coreProperties>
</file>