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Default Extension="gif" ContentType="image/gif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sldIdLst>
    <p:sldId id="256" r:id="rId2"/>
    <p:sldId id="381" r:id="rId3"/>
    <p:sldId id="289" r:id="rId4"/>
    <p:sldId id="384" r:id="rId5"/>
    <p:sldId id="396" r:id="rId6"/>
    <p:sldId id="397" r:id="rId7"/>
    <p:sldId id="398" r:id="rId8"/>
    <p:sldId id="399" r:id="rId9"/>
    <p:sldId id="400" r:id="rId10"/>
    <p:sldId id="387" r:id="rId11"/>
    <p:sldId id="415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10" r:id="rId20"/>
    <p:sldId id="388" r:id="rId21"/>
    <p:sldId id="416" r:id="rId22"/>
    <p:sldId id="391" r:id="rId23"/>
    <p:sldId id="392" r:id="rId24"/>
    <p:sldId id="395" r:id="rId25"/>
    <p:sldId id="374" r:id="rId26"/>
    <p:sldId id="376" r:id="rId27"/>
    <p:sldId id="378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F5963"/>
    <a:srgbClr val="CC00FF"/>
    <a:srgbClr val="0E98D6"/>
    <a:srgbClr val="3000B8"/>
    <a:srgbClr val="00FF00"/>
    <a:srgbClr val="009FB9"/>
    <a:srgbClr val="FFFF00"/>
    <a:srgbClr val="FF9900"/>
    <a:srgbClr val="0070C0"/>
    <a:srgbClr val="EAF5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24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352EEE-2952-444A-84BA-BDCE25B5D001}" type="datetimeFigureOut">
              <a:rPr lang="zh-CN" altLang="en-US"/>
              <a:pPr>
                <a:defRPr/>
              </a:pPr>
              <a:t>2019/9/19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ADA2A41-FC2C-4B29-B202-D6C7B9D0F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0A945A2D-8830-4149-BBFE-CA109792ED39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1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fld id="{A1F2E921-3E8D-40D8-9381-B7FD9E283F0F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pPr eaLnBrk="0" hangingPunct="0"/>
              <a:t>3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437697" y="1998580"/>
            <a:ext cx="72683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   凸透镜成像的规律</a:t>
            </a:r>
          </a:p>
        </p:txBody>
      </p:sp>
      <p:sp>
        <p:nvSpPr>
          <p:cNvPr id="4100" name="文本框 4"/>
          <p:cNvSpPr txBox="1">
            <a:spLocks noChangeArrowheads="1"/>
          </p:cNvSpPr>
          <p:nvPr/>
        </p:nvSpPr>
        <p:spPr bwMode="auto">
          <a:xfrm>
            <a:off x="4657725" y="484188"/>
            <a:ext cx="28765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9F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第五章    透镜及其应用</a:t>
            </a:r>
            <a:endParaRPr lang="zh-CN" altLang="en-US" sz="1600" dirty="0">
              <a:solidFill>
                <a:srgbClr val="009FB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01" name="组合 28"/>
          <p:cNvGrpSpPr/>
          <p:nvPr/>
        </p:nvGrpSpPr>
        <p:grpSpPr bwMode="auto">
          <a:xfrm>
            <a:off x="7535863" y="614363"/>
            <a:ext cx="2517775" cy="76200"/>
            <a:chOff x="11867" y="1528"/>
            <a:chExt cx="3966" cy="12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78565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1867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46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280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0074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2868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6234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864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10" name="组合 50"/>
          <p:cNvGrpSpPr/>
          <p:nvPr/>
        </p:nvGrpSpPr>
        <p:grpSpPr bwMode="auto">
          <a:xfrm>
            <a:off x="2138363" y="614363"/>
            <a:ext cx="2517775" cy="76200"/>
            <a:chOff x="11867" y="1528"/>
            <a:chExt cx="3966" cy="120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11867" y="1585"/>
              <a:ext cx="3966" cy="3"/>
            </a:xfrm>
            <a:prstGeom prst="line">
              <a:avLst/>
            </a:prstGeom>
            <a:ln>
              <a:solidFill>
                <a:srgbClr val="009F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217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2692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31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54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98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4425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495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333" y="1528"/>
              <a:ext cx="240" cy="120"/>
            </a:xfrm>
            <a:prstGeom prst="rect">
              <a:avLst/>
            </a:prstGeom>
            <a:solidFill>
              <a:srgbClr val="EA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25098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840038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1146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3813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6607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94017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2767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518025" y="741363"/>
            <a:ext cx="152400" cy="76200"/>
          </a:xfrm>
          <a:prstGeom prst="rect">
            <a:avLst/>
          </a:prstGeom>
          <a:solidFill>
            <a:srgbClr val="EAF5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71619" y="3371147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23"/>
          <p:cNvSpPr txBox="1">
            <a:spLocks noChangeArrowheads="1"/>
          </p:cNvSpPr>
          <p:nvPr/>
        </p:nvSpPr>
        <p:spPr bwMode="auto">
          <a:xfrm>
            <a:off x="2208214" y="3018504"/>
            <a:ext cx="70564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D0D0D"/>
                </a:solidFill>
                <a:latin typeface="楷体_GB2312" pitchFamily="49" charset="-122"/>
              </a:rPr>
              <a:t>　　</a:t>
            </a:r>
          </a:p>
        </p:txBody>
      </p:sp>
      <p:sp>
        <p:nvSpPr>
          <p:cNvPr id="7171" name="矩形 7170"/>
          <p:cNvSpPr>
            <a:spLocks noChangeArrowheads="1"/>
          </p:cNvSpPr>
          <p:nvPr/>
        </p:nvSpPr>
        <p:spPr bwMode="auto">
          <a:xfrm>
            <a:off x="1834055" y="1044916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凸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透镜焦距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＝＿＿＿＿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172" name="表格 7171"/>
          <p:cNvGraphicFramePr/>
          <p:nvPr/>
        </p:nvGraphicFramePr>
        <p:xfrm>
          <a:off x="1680239" y="1695891"/>
          <a:ext cx="8280400" cy="3962400"/>
        </p:xfrm>
        <a:graphic>
          <a:graphicData uri="http://schemas.openxmlformats.org/drawingml/2006/table">
            <a:tbl>
              <a:tblPr/>
              <a:tblGrid>
                <a:gridCol w="1727200"/>
                <a:gridCol w="1152525"/>
                <a:gridCol w="1368425"/>
                <a:gridCol w="1439863"/>
                <a:gridCol w="1301750"/>
                <a:gridCol w="1290637"/>
              </a:tblGrid>
              <a:tr h="518201"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物距与焦距的关系</a:t>
                      </a:r>
                    </a:p>
                  </a:txBody>
                  <a:tcPr marT="45724" marB="45724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物距</a:t>
                      </a:r>
                      <a:r>
                        <a:rPr lang="en-US" altLang="x-none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/cm</a:t>
                      </a: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像的性质</a:t>
                      </a: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zh-CN"/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541038" t="-4587" b="-198624"/>
                      </a:stretch>
                    </a:blipFill>
                  </a:tcPr>
                </a:tc>
              </a:tr>
              <a:tr h="8128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虚实</a:t>
                      </a: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大小</a:t>
                      </a: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正倒</a:t>
                      </a: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915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5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0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03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9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4" marB="45724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24" name="矩形 7224"/>
          <p:cNvSpPr>
            <a:spLocks noChangeArrowheads="1"/>
          </p:cNvSpPr>
          <p:nvPr/>
        </p:nvSpPr>
        <p:spPr bwMode="auto">
          <a:xfrm>
            <a:off x="1311540" y="399368"/>
            <a:ext cx="42510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探究实验记录表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9237" name="ShockwaveFlash1" r:id="rId2" imgW="1828571" imgH="1828571"/>
    </p:controls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xjhgx2" descr="浅色上对角线"/>
          <p:cNvSpPr>
            <a:spLocks noChangeArrowheads="1"/>
          </p:cNvSpPr>
          <p:nvPr/>
        </p:nvSpPr>
        <p:spPr bwMode="auto">
          <a:xfrm>
            <a:off x="5530851" y="1407187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1919288" y="2261254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6672263" y="211679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7680325" y="211679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4727575" y="211679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3719513" y="211679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5664200" y="2223157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4345" name="组合 70664"/>
          <p:cNvGrpSpPr>
            <a:grpSpLocks noChangeAspect="1"/>
          </p:cNvGrpSpPr>
          <p:nvPr/>
        </p:nvGrpSpPr>
        <p:grpSpPr bwMode="auto">
          <a:xfrm>
            <a:off x="2063750" y="1326215"/>
            <a:ext cx="189102" cy="925841"/>
            <a:chOff x="0" y="0"/>
            <a:chExt cx="426" cy="2551"/>
          </a:xfrm>
        </p:grpSpPr>
        <p:grpSp>
          <p:nvGrpSpPr>
            <p:cNvPr id="14346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14347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48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349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0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2208214" y="1397654"/>
            <a:ext cx="3455987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5662613" y="1397654"/>
            <a:ext cx="2590800" cy="2159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2208213" y="1397655"/>
            <a:ext cx="6119812" cy="15128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文本框 70680"/>
          <p:cNvSpPr txBox="1">
            <a:spLocks noChangeArrowheads="1"/>
          </p:cNvSpPr>
          <p:nvPr/>
        </p:nvSpPr>
        <p:spPr bwMode="auto">
          <a:xfrm>
            <a:off x="3432176" y="2477154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4362" name="文本框 70681"/>
          <p:cNvSpPr txBox="1">
            <a:spLocks noChangeArrowheads="1"/>
          </p:cNvSpPr>
          <p:nvPr/>
        </p:nvSpPr>
        <p:spPr bwMode="auto">
          <a:xfrm>
            <a:off x="3489826" y="2241272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4363" name="文本框 70682"/>
          <p:cNvSpPr txBox="1">
            <a:spLocks noChangeArrowheads="1"/>
          </p:cNvSpPr>
          <p:nvPr/>
        </p:nvSpPr>
        <p:spPr bwMode="auto">
          <a:xfrm>
            <a:off x="4589464" y="2259410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4364" name="文本框 70683"/>
          <p:cNvSpPr txBox="1">
            <a:spLocks noChangeArrowheads="1"/>
          </p:cNvSpPr>
          <p:nvPr/>
        </p:nvSpPr>
        <p:spPr bwMode="auto">
          <a:xfrm>
            <a:off x="6541603" y="2241272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4365" name="文本框 70684"/>
          <p:cNvSpPr txBox="1">
            <a:spLocks noChangeArrowheads="1"/>
          </p:cNvSpPr>
          <p:nvPr/>
        </p:nvSpPr>
        <p:spPr bwMode="auto">
          <a:xfrm>
            <a:off x="7493250" y="2241272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6" name="TextBox 65"/>
              <p:cNvSpPr txBox="1">
                <a:spLocks noChangeArrowheads="1"/>
              </p:cNvSpPr>
              <p:nvPr/>
            </p:nvSpPr>
            <p:spPr bwMode="auto">
              <a:xfrm>
                <a:off x="1968492" y="3934691"/>
                <a:ext cx="7124717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u&gt;2f  </a:t>
                </a:r>
                <a:r>
                  <a:rPr lang="en-US" altLang="zh-CN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f&lt;</a:t>
                </a:r>
                <a14:m>
                  <m:oMath xmlns:m="http://schemas.openxmlformats.org/officeDocument/2006/math"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</m:oMath>
                </a14:m>
                <a:r>
                  <a:rPr lang="en-US" altLang="zh-CN" sz="3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&lt;2f     </a:t>
                </a:r>
                <a:r>
                  <a:rPr lang="zh-CN" altLang="en-US" sz="3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倒立、缩小的实</a:t>
                </a:r>
                <a:r>
                  <a:rPr lang="zh-CN" alt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endPara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8492" y="3934691"/>
                <a:ext cx="7124717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2652" t="-17925" r="-2566" b="-34906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组合 70664"/>
          <p:cNvGrpSpPr>
            <a:grpSpLocks noChangeAspect="1"/>
          </p:cNvGrpSpPr>
          <p:nvPr/>
        </p:nvGrpSpPr>
        <p:grpSpPr bwMode="auto">
          <a:xfrm rot="10800000" flipH="1">
            <a:off x="7078019" y="2252055"/>
            <a:ext cx="72147" cy="353232"/>
            <a:chOff x="0" y="0"/>
            <a:chExt cx="426" cy="2551"/>
          </a:xfrm>
        </p:grpSpPr>
        <p:grpSp>
          <p:nvGrpSpPr>
            <p:cNvPr id="31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4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70664"/>
          <p:cNvGrpSpPr>
            <a:grpSpLocks noChangeAspect="1"/>
          </p:cNvGrpSpPr>
          <p:nvPr/>
        </p:nvGrpSpPr>
        <p:grpSpPr bwMode="auto">
          <a:xfrm>
            <a:off x="3048699" y="1279038"/>
            <a:ext cx="189102" cy="925841"/>
            <a:chOff x="0" y="0"/>
            <a:chExt cx="426" cy="2551"/>
          </a:xfrm>
        </p:grpSpPr>
        <p:grpSp>
          <p:nvGrpSpPr>
            <p:cNvPr id="37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40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8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362" name="xjhgx2" descr="浅色上对角线"/>
          <p:cNvSpPr>
            <a:spLocks noChangeArrowheads="1"/>
          </p:cNvSpPr>
          <p:nvPr/>
        </p:nvSpPr>
        <p:spPr bwMode="auto">
          <a:xfrm>
            <a:off x="5530851" y="1279038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1919288" y="2214076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6672263" y="2069614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80325" y="2069614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4727575" y="2069614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3719513" y="2069614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8" name="Oval 8"/>
          <p:cNvSpPr>
            <a:spLocks noChangeArrowheads="1"/>
          </p:cNvSpPr>
          <p:nvPr/>
        </p:nvSpPr>
        <p:spPr bwMode="auto">
          <a:xfrm>
            <a:off x="5664200" y="2142638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5" name="Line 16"/>
          <p:cNvSpPr>
            <a:spLocks noChangeShapeType="1"/>
          </p:cNvSpPr>
          <p:nvPr/>
        </p:nvSpPr>
        <p:spPr bwMode="auto">
          <a:xfrm>
            <a:off x="5662613" y="1350476"/>
            <a:ext cx="2590800" cy="2159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3" name="文本框 71702"/>
          <p:cNvSpPr txBox="1">
            <a:spLocks noChangeArrowheads="1"/>
          </p:cNvSpPr>
          <p:nvPr/>
        </p:nvSpPr>
        <p:spPr bwMode="auto">
          <a:xfrm>
            <a:off x="3432176" y="2429976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4" name="文本框 71703"/>
          <p:cNvSpPr txBox="1">
            <a:spLocks noChangeArrowheads="1"/>
          </p:cNvSpPr>
          <p:nvPr/>
        </p:nvSpPr>
        <p:spPr bwMode="auto">
          <a:xfrm>
            <a:off x="3503614" y="2287101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385" name="文本框 71704"/>
          <p:cNvSpPr txBox="1">
            <a:spLocks noChangeArrowheads="1"/>
          </p:cNvSpPr>
          <p:nvPr/>
        </p:nvSpPr>
        <p:spPr bwMode="auto">
          <a:xfrm>
            <a:off x="4567884" y="2168366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386" name="文本框 71705"/>
          <p:cNvSpPr txBox="1">
            <a:spLocks noChangeArrowheads="1"/>
          </p:cNvSpPr>
          <p:nvPr/>
        </p:nvSpPr>
        <p:spPr bwMode="auto">
          <a:xfrm>
            <a:off x="6483995" y="2168366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387" name="文本框 71706"/>
          <p:cNvSpPr txBox="1">
            <a:spLocks noChangeArrowheads="1"/>
          </p:cNvSpPr>
          <p:nvPr/>
        </p:nvSpPr>
        <p:spPr bwMode="auto">
          <a:xfrm>
            <a:off x="7478037" y="2150779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388" name="直接连接符 71707"/>
          <p:cNvSpPr>
            <a:spLocks noChangeShapeType="1"/>
          </p:cNvSpPr>
          <p:nvPr/>
        </p:nvSpPr>
        <p:spPr bwMode="auto">
          <a:xfrm>
            <a:off x="3143250" y="1350476"/>
            <a:ext cx="252095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9" name="直接连接符 71708"/>
          <p:cNvSpPr>
            <a:spLocks noChangeShapeType="1"/>
          </p:cNvSpPr>
          <p:nvPr/>
        </p:nvSpPr>
        <p:spPr bwMode="auto">
          <a:xfrm>
            <a:off x="3143250" y="1350477"/>
            <a:ext cx="5257800" cy="17287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6" name="TextBox 65"/>
              <p:cNvSpPr txBox="1">
                <a:spLocks noChangeArrowheads="1"/>
              </p:cNvSpPr>
              <p:nvPr/>
            </p:nvSpPr>
            <p:spPr bwMode="auto">
              <a:xfrm>
                <a:off x="1789851" y="3936405"/>
                <a:ext cx="8301206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3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&gt;2</a:t>
                </a:r>
                <a:r>
                  <a:rPr lang="en-US" altLang="zh-CN" sz="3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zh-CN" altLang="en-US" sz="3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4000" b="1" dirty="0"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4000" b="1" i="1" dirty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4000" b="1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&lt;2</a:t>
                </a:r>
                <a:r>
                  <a:rPr lang="en-US" altLang="zh-CN" sz="38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en-US" altLang="zh-CN" sz="3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zh-CN" altLang="en-US" sz="3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倒立、缩小的实</a:t>
                </a:r>
                <a:r>
                  <a:rPr lang="zh-CN" altLang="en-US" sz="3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endParaRPr lang="zh-CN" altLang="en-US" sz="3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89851" y="3936405"/>
                <a:ext cx="8301206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2425" t="-14655" r="-514" b="-33621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组合 70664"/>
          <p:cNvGrpSpPr>
            <a:grpSpLocks noChangeAspect="1"/>
          </p:cNvGrpSpPr>
          <p:nvPr/>
        </p:nvGrpSpPr>
        <p:grpSpPr bwMode="auto">
          <a:xfrm rot="10800000" flipH="1">
            <a:off x="7273962" y="2214076"/>
            <a:ext cx="112136" cy="549022"/>
            <a:chOff x="0" y="0"/>
            <a:chExt cx="426" cy="2551"/>
          </a:xfrm>
        </p:grpSpPr>
        <p:grpSp>
          <p:nvGrpSpPr>
            <p:cNvPr id="31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4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70664"/>
          <p:cNvGrpSpPr>
            <a:grpSpLocks noChangeAspect="1"/>
          </p:cNvGrpSpPr>
          <p:nvPr/>
        </p:nvGrpSpPr>
        <p:grpSpPr bwMode="auto">
          <a:xfrm rot="10800000" flipH="1">
            <a:off x="7650461" y="2128671"/>
            <a:ext cx="193091" cy="945381"/>
            <a:chOff x="0" y="0"/>
            <a:chExt cx="426" cy="2551"/>
          </a:xfrm>
        </p:grpSpPr>
        <p:grpSp>
          <p:nvGrpSpPr>
            <p:cNvPr id="36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9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7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组合 70664"/>
          <p:cNvGrpSpPr>
            <a:grpSpLocks noChangeAspect="1"/>
          </p:cNvGrpSpPr>
          <p:nvPr/>
        </p:nvGrpSpPr>
        <p:grpSpPr bwMode="auto">
          <a:xfrm>
            <a:off x="3624962" y="1207363"/>
            <a:ext cx="189102" cy="925841"/>
            <a:chOff x="0" y="0"/>
            <a:chExt cx="426" cy="2551"/>
          </a:xfrm>
        </p:grpSpPr>
        <p:grpSp>
          <p:nvGrpSpPr>
            <p:cNvPr id="30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3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1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386" name="xjhgx2" descr="浅色上对角线"/>
          <p:cNvSpPr>
            <a:spLocks noChangeArrowheads="1"/>
          </p:cNvSpPr>
          <p:nvPr/>
        </p:nvSpPr>
        <p:spPr bwMode="auto">
          <a:xfrm>
            <a:off x="5530851" y="1202830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388" name="Line 6"/>
          <p:cNvSpPr>
            <a:spLocks noChangeShapeType="1"/>
          </p:cNvSpPr>
          <p:nvPr/>
        </p:nvSpPr>
        <p:spPr bwMode="auto">
          <a:xfrm>
            <a:off x="6672263" y="1993406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7"/>
          <p:cNvSpPr>
            <a:spLocks noChangeShapeType="1"/>
          </p:cNvSpPr>
          <p:nvPr/>
        </p:nvSpPr>
        <p:spPr bwMode="auto">
          <a:xfrm>
            <a:off x="7751763" y="1993406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8"/>
          <p:cNvSpPr>
            <a:spLocks noChangeShapeType="1"/>
          </p:cNvSpPr>
          <p:nvPr/>
        </p:nvSpPr>
        <p:spPr bwMode="auto">
          <a:xfrm>
            <a:off x="4727575" y="1993406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9"/>
          <p:cNvSpPr>
            <a:spLocks noChangeShapeType="1"/>
          </p:cNvSpPr>
          <p:nvPr/>
        </p:nvSpPr>
        <p:spPr bwMode="auto">
          <a:xfrm>
            <a:off x="3719513" y="1993406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Oval 10"/>
          <p:cNvSpPr>
            <a:spLocks noChangeArrowheads="1"/>
          </p:cNvSpPr>
          <p:nvPr/>
        </p:nvSpPr>
        <p:spPr bwMode="auto">
          <a:xfrm>
            <a:off x="5664200" y="2066430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393" name="Line 11"/>
          <p:cNvSpPr>
            <a:spLocks noChangeShapeType="1"/>
          </p:cNvSpPr>
          <p:nvPr/>
        </p:nvSpPr>
        <p:spPr bwMode="auto">
          <a:xfrm>
            <a:off x="3719514" y="1274268"/>
            <a:ext cx="1944687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Line 12"/>
          <p:cNvSpPr>
            <a:spLocks noChangeShapeType="1"/>
          </p:cNvSpPr>
          <p:nvPr/>
        </p:nvSpPr>
        <p:spPr bwMode="auto">
          <a:xfrm>
            <a:off x="5664201" y="1274269"/>
            <a:ext cx="3095625" cy="25923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13"/>
          <p:cNvSpPr>
            <a:spLocks noChangeShapeType="1"/>
          </p:cNvSpPr>
          <p:nvPr/>
        </p:nvSpPr>
        <p:spPr bwMode="auto">
          <a:xfrm>
            <a:off x="3719514" y="1274269"/>
            <a:ext cx="5184775" cy="22320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文本框 72727"/>
          <p:cNvSpPr txBox="1">
            <a:spLocks noChangeArrowheads="1"/>
          </p:cNvSpPr>
          <p:nvPr/>
        </p:nvSpPr>
        <p:spPr bwMode="auto">
          <a:xfrm>
            <a:off x="3399294" y="2139910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16409" name="文本框 72728"/>
          <p:cNvSpPr txBox="1">
            <a:spLocks noChangeArrowheads="1"/>
          </p:cNvSpPr>
          <p:nvPr/>
        </p:nvSpPr>
        <p:spPr bwMode="auto">
          <a:xfrm>
            <a:off x="4583113" y="2128671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6410" name="文本框 72729"/>
          <p:cNvSpPr txBox="1">
            <a:spLocks noChangeArrowheads="1"/>
          </p:cNvSpPr>
          <p:nvPr/>
        </p:nvSpPr>
        <p:spPr bwMode="auto">
          <a:xfrm>
            <a:off x="6538913" y="1444459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6411" name="文本框 72730"/>
          <p:cNvSpPr txBox="1">
            <a:spLocks noChangeArrowheads="1"/>
          </p:cNvSpPr>
          <p:nvPr/>
        </p:nvSpPr>
        <p:spPr bwMode="auto">
          <a:xfrm>
            <a:off x="7479974" y="1412709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7" name="TextBox 66"/>
              <p:cNvSpPr txBox="1">
                <a:spLocks noChangeArrowheads="1"/>
              </p:cNvSpPr>
              <p:nvPr/>
            </p:nvSpPr>
            <p:spPr bwMode="auto">
              <a:xfrm>
                <a:off x="2437493" y="4085725"/>
                <a:ext cx="750116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𝒖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𝒇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600" b="1" i="1" dirty="0" smtClean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altLang="zh-CN" sz="3600" b="1" i="1" dirty="0" smtClean="0">
                        <a:latin typeface="Cambria Math"/>
                        <a:cs typeface="Times New Roman" panose="02020603050405020304" pitchFamily="18" charset="0"/>
                      </a:rPr>
                      <m:t>𝒇</m:t>
                    </m:r>
                  </m:oMath>
                </a14:m>
                <a:r>
                  <a:rPr lang="en-US" altLang="zh-CN" sz="3600" b="1" dirty="0" smtClean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3600" b="1" dirty="0" smtClean="0">
                    <a:latin typeface="宋体" pitchFamily="2" charset="-122"/>
                    <a:cs typeface="Times New Roman" panose="02020603050405020304" pitchFamily="18" charset="0"/>
                  </a:rPr>
                  <a:t>倒立、等大的实</a:t>
                </a:r>
                <a:r>
                  <a:rPr lang="zh-CN" altLang="en-US" sz="3600" b="1" dirty="0">
                    <a:latin typeface="宋体" pitchFamily="2" charset="-122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600" b="1" dirty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endParaRPr lang="zh-CN" altLang="en-US" sz="3600" b="1" dirty="0">
                  <a:latin typeface="宋体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37493" y="4085725"/>
                <a:ext cx="7501164" cy="646331"/>
              </a:xfrm>
              <a:prstGeom prst="rect">
                <a:avLst/>
              </a:prstGeom>
              <a:blipFill rotWithShape="1">
                <a:blip r:embed="rId2"/>
                <a:stretch>
                  <a:fillRect t="-16981" r="-2195" b="-32075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Line 3"/>
          <p:cNvSpPr>
            <a:spLocks noChangeShapeType="1"/>
          </p:cNvSpPr>
          <p:nvPr/>
        </p:nvSpPr>
        <p:spPr bwMode="auto">
          <a:xfrm>
            <a:off x="1919288" y="2137874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70664"/>
          <p:cNvGrpSpPr>
            <a:grpSpLocks noChangeAspect="1"/>
          </p:cNvGrpSpPr>
          <p:nvPr/>
        </p:nvGrpSpPr>
        <p:grpSpPr bwMode="auto">
          <a:xfrm rot="10800000" flipH="1">
            <a:off x="8455983" y="1781963"/>
            <a:ext cx="352545" cy="1726073"/>
            <a:chOff x="0" y="0"/>
            <a:chExt cx="426" cy="2551"/>
          </a:xfrm>
        </p:grpSpPr>
        <p:grpSp>
          <p:nvGrpSpPr>
            <p:cNvPr id="42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45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组合 70664"/>
          <p:cNvGrpSpPr>
            <a:grpSpLocks noChangeAspect="1"/>
          </p:cNvGrpSpPr>
          <p:nvPr/>
        </p:nvGrpSpPr>
        <p:grpSpPr bwMode="auto">
          <a:xfrm>
            <a:off x="4114832" y="848125"/>
            <a:ext cx="189102" cy="925841"/>
            <a:chOff x="0" y="0"/>
            <a:chExt cx="426" cy="2551"/>
          </a:xfrm>
        </p:grpSpPr>
        <p:grpSp>
          <p:nvGrpSpPr>
            <p:cNvPr id="32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9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410" name="xjhgx2" descr="浅色上对角线"/>
          <p:cNvSpPr>
            <a:spLocks noChangeArrowheads="1"/>
          </p:cNvSpPr>
          <p:nvPr/>
        </p:nvSpPr>
        <p:spPr bwMode="auto">
          <a:xfrm>
            <a:off x="5530851" y="847232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6672263" y="1637808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7680325" y="1637808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4727575" y="1637808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3719513" y="1637808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5664200" y="1710832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>
            <a:off x="4222750" y="918670"/>
            <a:ext cx="151288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>
            <a:off x="5664200" y="918670"/>
            <a:ext cx="4464050" cy="37449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4224338" y="918671"/>
            <a:ext cx="6119812" cy="34559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1" name="TextBox 30"/>
              <p:cNvSpPr txBox="1">
                <a:spLocks noChangeArrowheads="1"/>
              </p:cNvSpPr>
              <p:nvPr/>
            </p:nvSpPr>
            <p:spPr bwMode="auto">
              <a:xfrm>
                <a:off x="1919288" y="4134151"/>
                <a:ext cx="722992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&lt;2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 </a:t>
                </a:r>
                <a:r>
                  <a:rPr lang="en-US" altLang="zh-CN" sz="3600" b="1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3600" b="1" i="1" dirty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3600" b="1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6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&gt;2</a:t>
                </a:r>
                <a:r>
                  <a:rPr lang="en-US" altLang="zh-CN" sz="3600" b="1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    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3600" b="1" dirty="0">
                    <a:latin typeface="宋体" pitchFamily="2" charset="-122"/>
                    <a:cs typeface="Times New Roman" panose="02020603050405020304" pitchFamily="18" charset="0"/>
                  </a:rPr>
                  <a:t>倒</a:t>
                </a:r>
                <a:r>
                  <a:rPr lang="zh-CN" altLang="en-US" sz="3600" b="1" dirty="0" smtClean="0">
                    <a:latin typeface="宋体" pitchFamily="2" charset="-122"/>
                    <a:cs typeface="Times New Roman" panose="02020603050405020304" pitchFamily="18" charset="0"/>
                  </a:rPr>
                  <a:t>立</a:t>
                </a:r>
                <a:r>
                  <a:rPr lang="zh-CN" altLang="en-US" sz="3600" b="1" dirty="0">
                    <a:latin typeface="宋体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zh-CN" altLang="en-US" sz="3600" b="1" dirty="0" smtClean="0">
                    <a:latin typeface="宋体" pitchFamily="2" charset="-122"/>
                    <a:cs typeface="Times New Roman" panose="02020603050405020304" pitchFamily="18" charset="0"/>
                  </a:rPr>
                  <a:t>放大的实</a:t>
                </a:r>
                <a:r>
                  <a:rPr lang="zh-CN" altLang="en-US" sz="3600" b="1" dirty="0">
                    <a:latin typeface="宋体" pitchFamily="2" charset="-122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600" b="1" dirty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endParaRPr lang="zh-CN" altLang="en-US" sz="3600" b="1" dirty="0">
                  <a:latin typeface="宋体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19288" y="4134151"/>
                <a:ext cx="7229929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2614" t="-17925" r="-843" b="-34906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文本框 72727"/>
          <p:cNvSpPr txBox="1">
            <a:spLocks noChangeArrowheads="1"/>
          </p:cNvSpPr>
          <p:nvPr/>
        </p:nvSpPr>
        <p:spPr bwMode="auto">
          <a:xfrm>
            <a:off x="3396915" y="1785480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36" name="文本框 72728"/>
          <p:cNvSpPr txBox="1">
            <a:spLocks noChangeArrowheads="1"/>
          </p:cNvSpPr>
          <p:nvPr/>
        </p:nvSpPr>
        <p:spPr bwMode="auto">
          <a:xfrm>
            <a:off x="4580734" y="1774241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7" name="文本框 72729"/>
          <p:cNvSpPr txBox="1">
            <a:spLocks noChangeArrowheads="1"/>
          </p:cNvSpPr>
          <p:nvPr/>
        </p:nvSpPr>
        <p:spPr bwMode="auto">
          <a:xfrm>
            <a:off x="6496847" y="1746551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8" name="文本框 72730"/>
          <p:cNvSpPr txBox="1">
            <a:spLocks noChangeArrowheads="1"/>
          </p:cNvSpPr>
          <p:nvPr/>
        </p:nvSpPr>
        <p:spPr bwMode="auto">
          <a:xfrm>
            <a:off x="7425761" y="1746551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29" name="Line 3"/>
          <p:cNvSpPr>
            <a:spLocks noChangeShapeType="1"/>
          </p:cNvSpPr>
          <p:nvPr/>
        </p:nvSpPr>
        <p:spPr bwMode="auto">
          <a:xfrm>
            <a:off x="1919288" y="1778636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70664"/>
          <p:cNvGrpSpPr>
            <a:grpSpLocks noChangeAspect="1"/>
          </p:cNvGrpSpPr>
          <p:nvPr/>
        </p:nvGrpSpPr>
        <p:grpSpPr bwMode="auto">
          <a:xfrm rot="10800000" flipH="1">
            <a:off x="9239749" y="1669772"/>
            <a:ext cx="575789" cy="2819083"/>
            <a:chOff x="0" y="0"/>
            <a:chExt cx="426" cy="2551"/>
          </a:xfrm>
        </p:grpSpPr>
        <p:grpSp>
          <p:nvGrpSpPr>
            <p:cNvPr id="30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4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434" name="xjhgx2" descr="浅色上对角线"/>
          <p:cNvSpPr>
            <a:spLocks noChangeArrowheads="1"/>
          </p:cNvSpPr>
          <p:nvPr/>
        </p:nvSpPr>
        <p:spPr bwMode="auto">
          <a:xfrm>
            <a:off x="5171613" y="760144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6313025" y="1550720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7321087" y="1550720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4368337" y="1550720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3360275" y="1550720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5304962" y="1623744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4009563" y="831582"/>
            <a:ext cx="133191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5304962" y="831582"/>
            <a:ext cx="5003800" cy="41767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4081000" y="831582"/>
            <a:ext cx="6227762" cy="4032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1" name="TextBox 30"/>
              <p:cNvSpPr txBox="1">
                <a:spLocks noChangeArrowheads="1"/>
              </p:cNvSpPr>
              <p:nvPr/>
            </p:nvSpPr>
            <p:spPr bwMode="auto">
              <a:xfrm>
                <a:off x="2041775" y="4587970"/>
                <a:ext cx="7756195" cy="6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8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8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r>
                  <a:rPr lang="en-US" altLang="zh-CN" sz="3800" b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&lt;2</a:t>
                </a:r>
                <a:r>
                  <a:rPr lang="en-US" altLang="zh-CN" sz="3800" b="1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 </a:t>
                </a:r>
                <a:r>
                  <a:rPr lang="en-US" altLang="zh-CN" sz="3800" b="1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4000" b="1" i="1" dirty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4000" b="1" i="1" dirty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8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&gt;2</a:t>
                </a:r>
                <a:r>
                  <a:rPr lang="en-US" altLang="zh-CN" sz="3800" b="1" i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800" b="1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3800" b="1" dirty="0" smtClean="0">
                    <a:latin typeface="宋体" pitchFamily="2" charset="-122"/>
                    <a:cs typeface="Times New Roman" panose="02020603050405020304" pitchFamily="18" charset="0"/>
                  </a:rPr>
                  <a:t>倒立、放大的实</a:t>
                </a:r>
                <a:r>
                  <a:rPr lang="zh-CN" altLang="en-US" sz="3800" b="1" dirty="0">
                    <a:latin typeface="宋体" pitchFamily="2" charset="-122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800" b="1" dirty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endParaRPr lang="zh-CN" altLang="en-US" sz="3800" b="1" dirty="0">
                  <a:latin typeface="宋体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41775" y="4587970"/>
                <a:ext cx="7756195" cy="693716"/>
              </a:xfrm>
              <a:prstGeom prst="rect">
                <a:avLst/>
              </a:prstGeom>
              <a:blipFill rotWithShape="1">
                <a:blip r:embed="rId2"/>
                <a:stretch>
                  <a:fillRect l="-2594" t="-15929" b="-36283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72727"/>
          <p:cNvSpPr txBox="1">
            <a:spLocks noChangeArrowheads="1"/>
          </p:cNvSpPr>
          <p:nvPr/>
        </p:nvSpPr>
        <p:spPr bwMode="auto">
          <a:xfrm>
            <a:off x="2988350" y="1720182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26" name="文本框 72728"/>
          <p:cNvSpPr txBox="1">
            <a:spLocks noChangeArrowheads="1"/>
          </p:cNvSpPr>
          <p:nvPr/>
        </p:nvSpPr>
        <p:spPr bwMode="auto">
          <a:xfrm>
            <a:off x="4172169" y="1708943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27" name="文本框 72729"/>
          <p:cNvSpPr txBox="1">
            <a:spLocks noChangeArrowheads="1"/>
          </p:cNvSpPr>
          <p:nvPr/>
        </p:nvSpPr>
        <p:spPr bwMode="auto">
          <a:xfrm>
            <a:off x="6088282" y="1681253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28" name="文本框 72730"/>
          <p:cNvSpPr txBox="1">
            <a:spLocks noChangeArrowheads="1"/>
          </p:cNvSpPr>
          <p:nvPr/>
        </p:nvSpPr>
        <p:spPr bwMode="auto">
          <a:xfrm>
            <a:off x="7017196" y="1681253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36" name="Line 3"/>
          <p:cNvSpPr>
            <a:spLocks noChangeShapeType="1"/>
          </p:cNvSpPr>
          <p:nvPr/>
        </p:nvSpPr>
        <p:spPr bwMode="auto">
          <a:xfrm>
            <a:off x="1919288" y="1691548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" name="组合 70664"/>
          <p:cNvGrpSpPr>
            <a:grpSpLocks noChangeAspect="1"/>
          </p:cNvGrpSpPr>
          <p:nvPr/>
        </p:nvGrpSpPr>
        <p:grpSpPr bwMode="auto">
          <a:xfrm>
            <a:off x="3907998" y="771923"/>
            <a:ext cx="189102" cy="925841"/>
            <a:chOff x="0" y="0"/>
            <a:chExt cx="426" cy="2551"/>
          </a:xfrm>
        </p:grpSpPr>
        <p:grpSp>
          <p:nvGrpSpPr>
            <p:cNvPr id="38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41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70664"/>
          <p:cNvGrpSpPr>
            <a:grpSpLocks noChangeAspect="1"/>
          </p:cNvGrpSpPr>
          <p:nvPr/>
        </p:nvGrpSpPr>
        <p:grpSpPr bwMode="auto">
          <a:xfrm>
            <a:off x="4565431" y="1428258"/>
            <a:ext cx="189102" cy="925841"/>
            <a:chOff x="0" y="0"/>
            <a:chExt cx="426" cy="2551"/>
          </a:xfrm>
        </p:grpSpPr>
        <p:grpSp>
          <p:nvGrpSpPr>
            <p:cNvPr id="25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3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6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458" name="xjhgx2" descr="浅色上对角线"/>
          <p:cNvSpPr>
            <a:spLocks noChangeArrowheads="1"/>
          </p:cNvSpPr>
          <p:nvPr/>
        </p:nvSpPr>
        <p:spPr bwMode="auto">
          <a:xfrm>
            <a:off x="5458280" y="1402403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6599692" y="2192979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7607754" y="2192979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4655004" y="2192979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3646942" y="2192979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5591629" y="2266003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4655005" y="1473841"/>
            <a:ext cx="9366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5591629" y="1473842"/>
            <a:ext cx="2808288" cy="23764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4655004" y="1473842"/>
            <a:ext cx="3384550" cy="28797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9" name="TextBox 28"/>
              <p:cNvSpPr txBox="1">
                <a:spLocks noChangeArrowheads="1"/>
              </p:cNvSpPr>
              <p:nvPr/>
            </p:nvSpPr>
            <p:spPr bwMode="auto">
              <a:xfrm>
                <a:off x="3648076" y="4003409"/>
                <a:ext cx="3689349" cy="677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3800" b="1" i="1" dirty="0" smtClean="0">
                        <a:latin typeface="Cambria Math"/>
                        <a:cs typeface="Times New Roman" panose="02020603050405020304" pitchFamily="18" charset="0"/>
                      </a:rPr>
                      <m:t>𝒖</m:t>
                    </m:r>
                    <m:r>
                      <a:rPr lang="en-US" altLang="zh-CN" sz="3800" b="1" i="1" dirty="0">
                        <a:latin typeface="Cambria Math"/>
                      </a:rPr>
                      <m:t>=</m:t>
                    </m:r>
                    <m:r>
                      <a:rPr lang="en-US" altLang="zh-CN" sz="3800" b="1" i="1" dirty="0">
                        <a:latin typeface="Cambria Math"/>
                        <a:cs typeface="Times New Roman" panose="02020603050405020304" pitchFamily="18" charset="0"/>
                      </a:rPr>
                      <m:t>𝒇</m:t>
                    </m:r>
                    <m:r>
                      <a:rPr lang="en-US" altLang="zh-CN" sz="3800" b="1" i="1" dirty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3800" b="1" dirty="0" smtClean="0">
                    <a:latin typeface="宋体" pitchFamily="2" charset="-122"/>
                  </a:rPr>
                  <a:t/>
                </a:r>
                <a:r>
                  <a:rPr lang="zh-CN" altLang="en-US" sz="3800" b="1" dirty="0" smtClean="0">
                    <a:latin typeface="宋体" pitchFamily="2" charset="-122"/>
                  </a:rPr>
                  <a:t>不</a:t>
                </a:r>
                <a:r>
                  <a:rPr lang="zh-CN" altLang="en-US" sz="3800" b="1" dirty="0">
                    <a:latin typeface="宋体" pitchFamily="2" charset="-122"/>
                  </a:rPr>
                  <a:t>成像</a:t>
                </a:r>
                <a:r>
                  <a:rPr lang="en-US" altLang="zh-CN" sz="3800" b="1" dirty="0">
                    <a:latin typeface="宋体" pitchFamily="2" charset="-122"/>
                  </a:rPr>
                  <a:t/>
                </a:r>
                <a:endParaRPr lang="zh-CN" altLang="en-US" sz="3800" b="1" dirty="0">
                  <a:latin typeface="宋体" pitchFamily="2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48076" y="4003409"/>
                <a:ext cx="3689349" cy="677108"/>
              </a:xfrm>
              <a:prstGeom prst="rect">
                <a:avLst/>
              </a:prstGeom>
              <a:blipFill rotWithShape="1">
                <a:blip r:embed="rId2"/>
                <a:stretch>
                  <a:fillRect t="-18018" r="-5446" b="-3153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文本框 72727"/>
          <p:cNvSpPr txBox="1">
            <a:spLocks noChangeArrowheads="1"/>
          </p:cNvSpPr>
          <p:nvPr/>
        </p:nvSpPr>
        <p:spPr bwMode="auto">
          <a:xfrm>
            <a:off x="3308579" y="2376631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30" name="文本框 72728"/>
          <p:cNvSpPr txBox="1">
            <a:spLocks noChangeArrowheads="1"/>
          </p:cNvSpPr>
          <p:nvPr/>
        </p:nvSpPr>
        <p:spPr bwMode="auto">
          <a:xfrm>
            <a:off x="4492398" y="2365392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1" name="文本框 72729"/>
          <p:cNvSpPr txBox="1">
            <a:spLocks noChangeArrowheads="1"/>
          </p:cNvSpPr>
          <p:nvPr/>
        </p:nvSpPr>
        <p:spPr bwMode="auto">
          <a:xfrm>
            <a:off x="6408511" y="2337702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2" name="文本框 72730"/>
          <p:cNvSpPr txBox="1">
            <a:spLocks noChangeArrowheads="1"/>
          </p:cNvSpPr>
          <p:nvPr/>
        </p:nvSpPr>
        <p:spPr bwMode="auto">
          <a:xfrm>
            <a:off x="7337425" y="2337702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>
            <a:off x="1836473" y="2347883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1" name="组合 76820"/>
          <p:cNvGrpSpPr>
            <a:grpSpLocks noChangeAspect="1"/>
          </p:cNvGrpSpPr>
          <p:nvPr/>
        </p:nvGrpSpPr>
        <p:grpSpPr bwMode="auto">
          <a:xfrm>
            <a:off x="3902892" y="595958"/>
            <a:ext cx="407894" cy="2332956"/>
            <a:chOff x="0" y="22"/>
            <a:chExt cx="168" cy="1179"/>
          </a:xfrm>
        </p:grpSpPr>
        <p:grpSp>
          <p:nvGrpSpPr>
            <p:cNvPr id="20502" name="组合 76821"/>
            <p:cNvGrpSpPr>
              <a:grpSpLocks noChangeAspect="1"/>
            </p:cNvGrpSpPr>
            <p:nvPr/>
          </p:nvGrpSpPr>
          <p:grpSpPr bwMode="auto">
            <a:xfrm>
              <a:off x="6" y="22"/>
              <a:ext cx="162" cy="491"/>
              <a:chOff x="-11" y="92"/>
              <a:chExt cx="811" cy="2081"/>
            </a:xfrm>
          </p:grpSpPr>
          <p:sp>
            <p:nvSpPr>
              <p:cNvPr id="20503" name="Freeform 23" descr="之字形"/>
              <p:cNvSpPr>
                <a:spLocks noChangeAspect="1" noChangeArrowheads="1"/>
              </p:cNvSpPr>
              <p:nvPr/>
            </p:nvSpPr>
            <p:spPr bwMode="auto">
              <a:xfrm rot="5700000">
                <a:off x="-646" y="727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pattFill prst="pct5">
                <a:fgClr>
                  <a:schemeClr val="bg2">
                    <a:alpha val="40999"/>
                  </a:schemeClr>
                </a:fgClr>
                <a:bgClr>
                  <a:srgbClr val="DF5963">
                    <a:alpha val="40999"/>
                  </a:srgbClr>
                </a:bgClr>
              </a:patt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04" name="Freeform 24" descr="之字形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pattFill prst="pct5">
                <a:fgClr>
                  <a:schemeClr val="bg2">
                    <a:alpha val="40999"/>
                  </a:schemeClr>
                </a:fgClr>
                <a:bgClr>
                  <a:srgbClr val="FFC000">
                    <a:alpha val="40999"/>
                  </a:srgbClr>
                </a:bgClr>
              </a:patt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0505" name="Rectangle 25" descr="之字形"/>
            <p:cNvSpPr>
              <a:spLocks noChangeAspect="1" noChangeArrowheads="1"/>
            </p:cNvSpPr>
            <p:nvPr/>
          </p:nvSpPr>
          <p:spPr bwMode="auto">
            <a:xfrm>
              <a:off x="0" y="503"/>
              <a:ext cx="162" cy="698"/>
            </a:xfrm>
            <a:prstGeom prst="rect">
              <a:avLst/>
            </a:prstGeom>
            <a:pattFill prst="zigZag">
              <a:fgClr>
                <a:schemeClr val="bg2"/>
              </a:fgClr>
              <a:bgClr>
                <a:schemeClr val="bg1"/>
              </a:bgClr>
            </a:pattFill>
            <a:ln w="19050">
              <a:solidFill>
                <a:srgbClr val="000000"/>
              </a:solidFill>
              <a:prstDash val="dash"/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0482" name="xjhgx2" descr="浅色上对角线"/>
          <p:cNvSpPr>
            <a:spLocks noChangeArrowheads="1"/>
          </p:cNvSpPr>
          <p:nvPr/>
        </p:nvSpPr>
        <p:spPr bwMode="auto">
          <a:xfrm>
            <a:off x="5795730" y="1993876"/>
            <a:ext cx="277813" cy="1709738"/>
          </a:xfrm>
          <a:custGeom>
            <a:avLst/>
            <a:gdLst>
              <a:gd name="T0" fmla="*/ 310 w 620"/>
              <a:gd name="T1" fmla="*/ 0 h 4408"/>
              <a:gd name="T2" fmla="*/ 237 w 620"/>
              <a:gd name="T3" fmla="*/ 270 h 4408"/>
              <a:gd name="T4" fmla="*/ 175 w 620"/>
              <a:gd name="T5" fmla="*/ 542 h 4408"/>
              <a:gd name="T6" fmla="*/ 121 w 620"/>
              <a:gd name="T7" fmla="*/ 816 h 4408"/>
              <a:gd name="T8" fmla="*/ 78 w 620"/>
              <a:gd name="T9" fmla="*/ 1091 h 4408"/>
              <a:gd name="T10" fmla="*/ 44 w 620"/>
              <a:gd name="T11" fmla="*/ 1368 h 4408"/>
              <a:gd name="T12" fmla="*/ 19 w 620"/>
              <a:gd name="T13" fmla="*/ 1646 h 4408"/>
              <a:gd name="T14" fmla="*/ 5 w 620"/>
              <a:gd name="T15" fmla="*/ 1925 h 4408"/>
              <a:gd name="T16" fmla="*/ 0 w 620"/>
              <a:gd name="T17" fmla="*/ 2204 h 4408"/>
              <a:gd name="T18" fmla="*/ 5 w 620"/>
              <a:gd name="T19" fmla="*/ 2483 h 4408"/>
              <a:gd name="T20" fmla="*/ 19 w 620"/>
              <a:gd name="T21" fmla="*/ 2762 h 4408"/>
              <a:gd name="T22" fmla="*/ 44 w 620"/>
              <a:gd name="T23" fmla="*/ 3040 h 4408"/>
              <a:gd name="T24" fmla="*/ 78 w 620"/>
              <a:gd name="T25" fmla="*/ 3317 h 4408"/>
              <a:gd name="T26" fmla="*/ 121 w 620"/>
              <a:gd name="T27" fmla="*/ 3592 h 4408"/>
              <a:gd name="T28" fmla="*/ 175 w 620"/>
              <a:gd name="T29" fmla="*/ 3866 h 4408"/>
              <a:gd name="T30" fmla="*/ 237 w 620"/>
              <a:gd name="T31" fmla="*/ 4138 h 4408"/>
              <a:gd name="T32" fmla="*/ 310 w 620"/>
              <a:gd name="T33" fmla="*/ 4408 h 4408"/>
              <a:gd name="T34" fmla="*/ 310 w 620"/>
              <a:gd name="T35" fmla="*/ 4408 h 4408"/>
              <a:gd name="T36" fmla="*/ 383 w 620"/>
              <a:gd name="T37" fmla="*/ 4138 h 4408"/>
              <a:gd name="T38" fmla="*/ 445 w 620"/>
              <a:gd name="T39" fmla="*/ 3866 h 4408"/>
              <a:gd name="T40" fmla="*/ 499 w 620"/>
              <a:gd name="T41" fmla="*/ 3592 h 4408"/>
              <a:gd name="T42" fmla="*/ 542 w 620"/>
              <a:gd name="T43" fmla="*/ 3317 h 4408"/>
              <a:gd name="T44" fmla="*/ 576 w 620"/>
              <a:gd name="T45" fmla="*/ 3040 h 4408"/>
              <a:gd name="T46" fmla="*/ 601 w 620"/>
              <a:gd name="T47" fmla="*/ 2762 h 4408"/>
              <a:gd name="T48" fmla="*/ 615 w 620"/>
              <a:gd name="T49" fmla="*/ 2483 h 4408"/>
              <a:gd name="T50" fmla="*/ 620 w 620"/>
              <a:gd name="T51" fmla="*/ 2204 h 4408"/>
              <a:gd name="T52" fmla="*/ 615 w 620"/>
              <a:gd name="T53" fmla="*/ 1925 h 4408"/>
              <a:gd name="T54" fmla="*/ 601 w 620"/>
              <a:gd name="T55" fmla="*/ 1646 h 4408"/>
              <a:gd name="T56" fmla="*/ 576 w 620"/>
              <a:gd name="T57" fmla="*/ 1368 h 4408"/>
              <a:gd name="T58" fmla="*/ 542 w 620"/>
              <a:gd name="T59" fmla="*/ 1091 h 4408"/>
              <a:gd name="T60" fmla="*/ 499 w 620"/>
              <a:gd name="T61" fmla="*/ 816 h 4408"/>
              <a:gd name="T62" fmla="*/ 445 w 620"/>
              <a:gd name="T63" fmla="*/ 542 h 4408"/>
              <a:gd name="T64" fmla="*/ 383 w 620"/>
              <a:gd name="T65" fmla="*/ 270 h 4408"/>
              <a:gd name="T66" fmla="*/ 310 w 620"/>
              <a:gd name="T67" fmla="*/ 0 h 4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pattFill prst="ltUpDiag">
            <a:fgClr>
              <a:schemeClr val="accent1"/>
            </a:fgClr>
            <a:bgClr>
              <a:srgbClr val="FFFFFF"/>
            </a:bgClr>
          </a:pattFill>
          <a:ln w="9525">
            <a:solidFill>
              <a:srgbClr val="00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6937142" y="278445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7945204" y="278445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4992454" y="2784452"/>
            <a:ext cx="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3984392" y="2784452"/>
            <a:ext cx="0" cy="14446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5929079" y="2857476"/>
            <a:ext cx="71438" cy="71438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5244867" y="2065314"/>
            <a:ext cx="684212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5929080" y="2065314"/>
            <a:ext cx="2232025" cy="18716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5338773" y="2128360"/>
            <a:ext cx="2305050" cy="2808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 flipH="1" flipV="1">
            <a:off x="4200293" y="625452"/>
            <a:ext cx="1728787" cy="1439863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 flipH="1" flipV="1">
            <a:off x="4128855" y="552427"/>
            <a:ext cx="1223963" cy="1584325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Rectangle 20" descr="之字形"/>
          <p:cNvSpPr>
            <a:spLocks noChangeAspect="1" noChangeArrowheads="1"/>
          </p:cNvSpPr>
          <p:nvPr/>
        </p:nvSpPr>
        <p:spPr bwMode="auto">
          <a:xfrm>
            <a:off x="4070911" y="1447467"/>
            <a:ext cx="22225" cy="180975"/>
          </a:xfrm>
          <a:prstGeom prst="rect">
            <a:avLst/>
          </a:prstGeom>
          <a:pattFill prst="zigZag">
            <a:fgClr>
              <a:schemeClr val="accent1"/>
            </a:fgClr>
            <a:bgClr>
              <a:schemeClr val="bg2"/>
            </a:bgClr>
          </a:patt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0506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28" t="9018"/>
          <a:stretch>
            <a:fillRect/>
          </a:stretch>
        </p:blipFill>
        <p:spPr bwMode="auto">
          <a:xfrm rot="2668418" flipH="1">
            <a:off x="7825930" y="4204958"/>
            <a:ext cx="739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6" name="TextBox 65"/>
              <p:cNvSpPr txBox="1">
                <a:spLocks noChangeArrowheads="1"/>
              </p:cNvSpPr>
              <p:nvPr/>
            </p:nvSpPr>
            <p:spPr bwMode="auto">
              <a:xfrm>
                <a:off x="2569597" y="5168651"/>
                <a:ext cx="6328462" cy="677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CN" sz="3800" b="1" i="1" dirty="0" smtClean="0">
                        <a:latin typeface="Cambria Math"/>
                        <a:cs typeface="Times New Roman" panose="02020603050405020304" pitchFamily="18" charset="0"/>
                      </a:rPr>
                      <m:t>𝒖</m:t>
                    </m:r>
                    <m:r>
                      <a:rPr lang="en-US" altLang="zh-CN" sz="3800" b="1" i="1" dirty="0" smtClean="0">
                        <a:latin typeface="Cambria Math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altLang="zh-CN" sz="3800" b="1" i="1" dirty="0" smtClean="0">
                        <a:latin typeface="Cambria Math"/>
                        <a:cs typeface="Times New Roman" panose="02020603050405020304" pitchFamily="18" charset="0"/>
                      </a:rPr>
                      <m:t>𝒇</m:t>
                    </m:r>
                  </m:oMath>
                </a14:m>
                <a:r>
                  <a:rPr lang="en-US" altLang="zh-CN" sz="3800" b="1" i="1" dirty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3800" b="1" dirty="0" smtClean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3800" b="1" dirty="0" smtClean="0">
                    <a:latin typeface="宋体" pitchFamily="2" charset="-122"/>
                    <a:cs typeface="Times New Roman" panose="02020603050405020304" pitchFamily="18" charset="0"/>
                  </a:rPr>
                  <a:t>正立、放大的虚</a:t>
                </a:r>
                <a:r>
                  <a:rPr lang="zh-CN" altLang="en-US" sz="3800" b="1" dirty="0">
                    <a:latin typeface="宋体" pitchFamily="2" charset="-122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800" b="1" dirty="0">
                    <a:latin typeface="宋体" pitchFamily="2" charset="-122"/>
                    <a:cs typeface="Times New Roman" panose="02020603050405020304" pitchFamily="18" charset="0"/>
                  </a:rPr>
                  <a:t/>
                </a:r>
                <a:endParaRPr lang="zh-CN" altLang="en-US" sz="3800" b="1" dirty="0">
                  <a:latin typeface="宋体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69597" y="5168651"/>
                <a:ext cx="6328462" cy="677108"/>
              </a:xfrm>
              <a:prstGeom prst="rect">
                <a:avLst/>
              </a:prstGeom>
              <a:blipFill rotWithShape="1">
                <a:blip r:embed="rId3"/>
                <a:stretch>
                  <a:fillRect t="-18018" b="-3153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组合 70664"/>
          <p:cNvGrpSpPr>
            <a:grpSpLocks noChangeAspect="1"/>
          </p:cNvGrpSpPr>
          <p:nvPr/>
        </p:nvGrpSpPr>
        <p:grpSpPr bwMode="auto">
          <a:xfrm>
            <a:off x="5163286" y="2002784"/>
            <a:ext cx="189102" cy="925841"/>
            <a:chOff x="0" y="0"/>
            <a:chExt cx="426" cy="2551"/>
          </a:xfrm>
        </p:grpSpPr>
        <p:grpSp>
          <p:nvGrpSpPr>
            <p:cNvPr id="29" name="组合 70665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32" name="Freeform 11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2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0" name="Rectangle 13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Rectangle 14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4" name="Line 3"/>
          <p:cNvSpPr>
            <a:spLocks noChangeShapeType="1"/>
          </p:cNvSpPr>
          <p:nvPr/>
        </p:nvSpPr>
        <p:spPr bwMode="auto">
          <a:xfrm>
            <a:off x="1836473" y="2928915"/>
            <a:ext cx="8388350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72727"/>
          <p:cNvSpPr txBox="1">
            <a:spLocks noChangeArrowheads="1"/>
          </p:cNvSpPr>
          <p:nvPr/>
        </p:nvSpPr>
        <p:spPr bwMode="auto">
          <a:xfrm>
            <a:off x="3656931" y="2899159"/>
            <a:ext cx="50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  <p:sp>
        <p:nvSpPr>
          <p:cNvPr id="36" name="文本框 72728"/>
          <p:cNvSpPr txBox="1">
            <a:spLocks noChangeArrowheads="1"/>
          </p:cNvSpPr>
          <p:nvPr/>
        </p:nvSpPr>
        <p:spPr bwMode="auto">
          <a:xfrm>
            <a:off x="4840750" y="2887920"/>
            <a:ext cx="36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7" name="文本框 72729"/>
          <p:cNvSpPr txBox="1">
            <a:spLocks noChangeArrowheads="1"/>
          </p:cNvSpPr>
          <p:nvPr/>
        </p:nvSpPr>
        <p:spPr bwMode="auto">
          <a:xfrm>
            <a:off x="6756863" y="2860230"/>
            <a:ext cx="36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38" name="文本框 72730"/>
          <p:cNvSpPr txBox="1">
            <a:spLocks noChangeArrowheads="1"/>
          </p:cNvSpPr>
          <p:nvPr/>
        </p:nvSpPr>
        <p:spPr bwMode="auto">
          <a:xfrm>
            <a:off x="7685777" y="2860230"/>
            <a:ext cx="647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2f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表格 31746"/>
          <p:cNvGraphicFramePr/>
          <p:nvPr/>
        </p:nvGraphicFramePr>
        <p:xfrm>
          <a:off x="810077" y="744062"/>
          <a:ext cx="10387693" cy="4052389"/>
        </p:xfrm>
        <a:graphic>
          <a:graphicData uri="http://schemas.openxmlformats.org/drawingml/2006/table">
            <a:tbl>
              <a:tblPr/>
              <a:tblGrid>
                <a:gridCol w="2090639"/>
                <a:gridCol w="1621597"/>
                <a:gridCol w="1493314"/>
                <a:gridCol w="1263286"/>
                <a:gridCol w="1553028"/>
                <a:gridCol w="2365829"/>
              </a:tblGrid>
              <a:tr h="457813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物距（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像的性质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应用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59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立</a:t>
                      </a: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endParaRPr lang="en-US" altLang="zh-CN" sz="2400" b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</a:t>
                      </a: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endParaRPr lang="en-US" altLang="zh-CN" sz="2400" b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缩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小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像</a:t>
                      </a: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</a:t>
                      </a:r>
                      <a:endParaRPr lang="en-US" altLang="zh-CN" sz="2400" b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虚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416471" t="-53205" r="-152157" b="-289744"/>
                      </a:stretch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98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缩小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416471" t="-281176" r="-152157" b="-431765"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照相机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8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等大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416471" t="-376744" r="-152157" b="-326744"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测焦距</a:t>
                      </a:r>
                      <a:endParaRPr lang="zh-CN" alt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8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倒立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放大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416471" t="-482353" r="-152157" b="-230588"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投影仪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6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400" b="1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不成像、得到一束平行光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8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正立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放大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虚像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 l="-416471" t="-691765" r="-152157" b="-21176"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放大镜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90" name="矩形 31806"/>
          <p:cNvSpPr>
            <a:spLocks noChangeArrowheads="1" noChangeShapeType="1" noTextEdit="1"/>
          </p:cNvSpPr>
          <p:nvPr/>
        </p:nvSpPr>
        <p:spPr bwMode="auto">
          <a:xfrm>
            <a:off x="4040640" y="100104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凸透镜成像的规律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718" y="1706712"/>
            <a:ext cx="7506288" cy="423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18095" y="881942"/>
            <a:ext cx="2485969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</a:rPr>
              <a:t>趣味小实验</a:t>
            </a:r>
            <a:endParaRPr lang="zh-CN" altLang="zh-CN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4138" y="0"/>
            <a:ext cx="3496087" cy="1003300"/>
            <a:chOff x="402739" y="21978"/>
            <a:chExt cx="3496087" cy="1003300"/>
          </a:xfrm>
        </p:grpSpPr>
        <p:sp>
          <p:nvSpPr>
            <p:cNvPr id="16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情 境 导 入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8" name="直接连接符 17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9" name="图片 18" descr="标题2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283080" y="940557"/>
            <a:ext cx="7704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分析表中的记录，找出凸透镜成像的规律</a:t>
            </a:r>
          </a:p>
        </p:txBody>
      </p:sp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2208214" y="2887872"/>
            <a:ext cx="70564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D0D0D"/>
                </a:solidFill>
                <a:latin typeface="楷体_GB2312" pitchFamily="49" charset="-122"/>
              </a:rPr>
              <a:t>　　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196" name="Text Box 3"/>
              <p:cNvSpPr txBox="1">
                <a:spLocks noChangeArrowheads="1"/>
              </p:cNvSpPr>
              <p:nvPr/>
            </p:nvSpPr>
            <p:spPr bwMode="auto">
              <a:xfrm>
                <a:off x="1283080" y="2732296"/>
                <a:ext cx="901306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＞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时成实像，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＜</m:t>
                    </m:r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时成虚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一倍焦距点分虚实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>
          <p:sp>
            <p:nvSpPr>
              <p:cNvPr id="8196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3080" y="2732296"/>
                <a:ext cx="9013067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5116" b="-32558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789029" y="1463777"/>
            <a:ext cx="939224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）像的虚实：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凸透镜在什么条件下成实像？在什么条件下成虚像？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42784" y="403113"/>
            <a:ext cx="3762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分析与论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789029" y="3156526"/>
            <a:ext cx="9392242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）像的大小：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</a:t>
            </a: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凸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透镜在什么条件下成缩小的实像？在什么条件下成放大的实像？有没有缩小的虚像？</a:t>
            </a:r>
            <a:endParaRPr lang="en-US" altLang="zh-CN" sz="2800" b="1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653143" y="4830552"/>
                <a:ext cx="10940143" cy="1169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lvl="0">
                  <a:spcBef>
                    <a:spcPct val="50000"/>
                  </a:spcBef>
                </a:pP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𝒖</m:t>
                    </m:r>
                  </m:oMath>
                </a14:m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＞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</m:t>
                    </m:r>
                  </m:oMath>
                </a14:m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，成缩小像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；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𝒖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＜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𝟐</m:t>
                    </m:r>
                    <m:r>
                      <m:rPr>
                        <m:nor/>
                      </m:rPr>
                      <a:rPr lang="en-US" altLang="zh-CN" sz="28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</m:t>
                    </m:r>
                  </m:oMath>
                </a14:m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，成放大像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二倍焦距点分大小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lvl="0">
                  <a:spcBef>
                    <a:spcPct val="50000"/>
                  </a:spcBef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虚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像都是放大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的。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143" y="4830552"/>
                <a:ext cx="10940143" cy="1169551"/>
              </a:xfrm>
              <a:prstGeom prst="rect">
                <a:avLst/>
              </a:prstGeom>
              <a:blipFill rotWithShape="1">
                <a:blip r:embed="rId3"/>
                <a:stretch>
                  <a:fillRect t="-6771" b="-11979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 animBg="1"/>
      <p:bldP spid="8197" grpId="0"/>
      <p:bldP spid="15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934927" y="1587979"/>
            <a:ext cx="2698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a typeface="宋体" panose="02010600030101010101" pitchFamily="2" charset="-122"/>
              </a:rPr>
              <a:t> 动画演示：</a:t>
            </a:r>
            <a:endParaRPr lang="en-US" altLang="zh-CN" sz="2800" b="1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4" name="文本框 13"/>
              <p:cNvSpPr txBox="1">
                <a:spLocks noChangeArrowheads="1"/>
              </p:cNvSpPr>
              <p:nvPr/>
            </p:nvSpPr>
            <p:spPr bwMode="auto">
              <a:xfrm>
                <a:off x="6381835" y="2704253"/>
                <a:ext cx="5678901" cy="1708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25000"/>
                  </a:lnSpc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时成等大的实像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>
                  <a:lnSpc>
                    <a:spcPct val="125000"/>
                  </a:lnSpc>
                </a:pP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二</a:t>
                </a:r>
                <a:r>
                  <a:rPr lang="zh-CN" altLang="en-US" sz="28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倍焦距点分大</a:t>
                </a: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</a:t>
                </a: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没</a:t>
                </a:r>
                <a:r>
                  <a:rPr lang="zh-CN" altLang="en-US" sz="28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有缩小的虚</a:t>
                </a:r>
                <a:r>
                  <a:rPr lang="zh-CN" altLang="en-US" sz="2800" b="1" dirty="0" smtClean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像。</a:t>
                </a:r>
                <a:endParaRPr lang="zh-CN" alt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81835" y="2704253"/>
                <a:ext cx="5678901" cy="1708160"/>
              </a:xfrm>
              <a:prstGeom prst="rect">
                <a:avLst/>
              </a:prstGeom>
              <a:blipFill rotWithShape="1">
                <a:blip r:embed="rId4"/>
                <a:stretch>
                  <a:fillRect l="-2256" t="-1429" r="-1826" b="-500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394328" y="276845"/>
            <a:ext cx="1778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动画演示</a:t>
            </a:r>
            <a:endParaRPr lang="en-US" altLang="zh-CN" sz="2800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p:control spid="35841" name="ShockwaveFlash1" r:id="rId2" imgW="1828571" imgH="1828571"/>
    </p:controls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452124" y="872022"/>
            <a:ext cx="835342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像的正倒：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凸透镜在什么条件下成正立的像？在什么条件下成倒立的像？</a:t>
            </a:r>
            <a:endParaRPr lang="en-US" altLang="zh-CN" sz="2800" b="1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2068074" y="2896016"/>
            <a:ext cx="6589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时成实像，是倒立的；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9" name="矩形 11268"/>
          <p:cNvSpPr>
            <a:spLocks noChangeArrowheads="1"/>
          </p:cNvSpPr>
          <p:nvPr/>
        </p:nvSpPr>
        <p:spPr bwMode="auto">
          <a:xfrm>
            <a:off x="2068074" y="3788191"/>
            <a:ext cx="6292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时成虚像，是正立的。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  <p:bldP spid="112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5591175" y="950557"/>
            <a:ext cx="4864337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）物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距连续变化时像的大小及像距的变化。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1650004" y="688947"/>
            <a:ext cx="2259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动画演示</a:t>
            </a:r>
            <a:endParaRPr lang="en-US" altLang="zh-CN" sz="2800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5980113" y="2060856"/>
            <a:ext cx="4475399" cy="16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当物体成实像时，物距增大，像距减小，所成的像变小</a:t>
            </a:r>
            <a:r>
              <a:rPr lang="zh-CN" altLang="en-US" sz="2400" b="1" dirty="0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（物远像近像变小）</a:t>
            </a:r>
            <a:endParaRPr lang="zh-CN" altLang="en-US" sz="24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980113" y="3605510"/>
            <a:ext cx="4589916" cy="1544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当物体成虚像时，物距增大时，像距增大，所成的像变大</a:t>
            </a:r>
            <a:r>
              <a:rPr lang="zh-CN" altLang="en-US" sz="2400" b="1" dirty="0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0D0D0D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（物远像远像变大）</a:t>
            </a:r>
            <a:endParaRPr lang="zh-CN" altLang="en-US" sz="24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ontrols>
      <p:control spid="46081" name="ShockwaveFlash1" r:id="rId2" imgW="1828571" imgH="1828571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15363"/>
          <p:cNvSpPr>
            <a:spLocks noChangeArrowheads="1"/>
          </p:cNvSpPr>
          <p:nvPr/>
        </p:nvSpPr>
        <p:spPr bwMode="auto">
          <a:xfrm>
            <a:off x="3713650" y="923870"/>
            <a:ext cx="3465771" cy="64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凸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透镜成像的规</a:t>
            </a:r>
            <a:r>
              <a:rPr lang="zh-CN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律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365" name="表格 15364"/>
          <p:cNvGraphicFramePr/>
          <p:nvPr/>
        </p:nvGraphicFramePr>
        <p:xfrm>
          <a:off x="1691962" y="1958996"/>
          <a:ext cx="7742238" cy="3390900"/>
        </p:xfrm>
        <a:graphic>
          <a:graphicData uri="http://schemas.openxmlformats.org/drawingml/2006/table">
            <a:tbl>
              <a:tblPr/>
              <a:tblGrid>
                <a:gridCol w="1692275"/>
                <a:gridCol w="1468438"/>
                <a:gridCol w="1339850"/>
                <a:gridCol w="1439862"/>
                <a:gridCol w="1801813"/>
              </a:tblGrid>
              <a:tr h="427038"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</a:rPr>
                        <a:t>物距</a:t>
                      </a:r>
                      <a:endParaRPr lang="en-US" altLang="x-none" b="1" dirty="0">
                        <a:solidFill>
                          <a:srgbClr val="0066CC"/>
                        </a:solidFill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</a:rPr>
                        <a:t>像的性质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</a:rPr>
                        <a:t>像距</a:t>
                      </a:r>
                      <a:endParaRPr lang="en-US" altLang="x-none" b="1" dirty="0">
                        <a:solidFill>
                          <a:srgbClr val="0066CC"/>
                        </a:solidFill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</a:rPr>
                        <a:t>虚实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</a:rPr>
                        <a:t>大小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</a:rPr>
                        <a:t>正倒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43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i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b="1" i="1" dirty="0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4286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i="1">
                        <a:solidFill>
                          <a:srgbClr val="FF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b="1" i="1" dirty="0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i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x-none" b="1" i="1" dirty="0">
                        <a:solidFill>
                          <a:schemeClr val="tx2"/>
                        </a:solidFill>
                        <a:ea typeface="楷体_GB2312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4730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i="1">
                        <a:solidFill>
                          <a:srgbClr val="FF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97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i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b="0" kern="1200"/>
                      </a:lvl2pPr>
                      <a:lvl3pPr marL="1143000" lvl="2" indent="-228600">
                        <a:defRPr sz="20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800" b="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chemeClr val="tx2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11" name="文本框 15410"/>
          <p:cNvSpPr txBox="1">
            <a:spLocks noChangeArrowheads="1"/>
          </p:cNvSpPr>
          <p:nvPr/>
        </p:nvSpPr>
        <p:spPr bwMode="auto">
          <a:xfrm>
            <a:off x="1728475" y="2901972"/>
            <a:ext cx="1763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2" name="文本框 15411"/>
          <p:cNvSpPr txBox="1">
            <a:spLocks noChangeArrowheads="1"/>
          </p:cNvSpPr>
          <p:nvPr/>
        </p:nvSpPr>
        <p:spPr bwMode="auto">
          <a:xfrm>
            <a:off x="2088837" y="3368697"/>
            <a:ext cx="1223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3" name="文本框 15412"/>
          <p:cNvSpPr txBox="1">
            <a:spLocks noChangeArrowheads="1"/>
          </p:cNvSpPr>
          <p:nvPr/>
        </p:nvSpPr>
        <p:spPr bwMode="auto">
          <a:xfrm>
            <a:off x="1691963" y="3802084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 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b="1" i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4" name="文本框 15413"/>
          <p:cNvSpPr txBox="1">
            <a:spLocks noChangeArrowheads="1"/>
          </p:cNvSpPr>
          <p:nvPr/>
        </p:nvSpPr>
        <p:spPr bwMode="auto">
          <a:xfrm>
            <a:off x="1799912" y="4341834"/>
            <a:ext cx="1439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5" name="文本框 15414"/>
          <p:cNvSpPr txBox="1">
            <a:spLocks noChangeArrowheads="1"/>
          </p:cNvSpPr>
          <p:nvPr/>
        </p:nvSpPr>
        <p:spPr bwMode="auto">
          <a:xfrm>
            <a:off x="1728475" y="4845072"/>
            <a:ext cx="1476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6" name="文本框 15415"/>
          <p:cNvSpPr txBox="1">
            <a:spLocks noChangeArrowheads="1"/>
          </p:cNvSpPr>
          <p:nvPr/>
        </p:nvSpPr>
        <p:spPr bwMode="auto">
          <a:xfrm>
            <a:off x="3636650" y="2865459"/>
            <a:ext cx="1116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</a:t>
            </a:r>
          </a:p>
        </p:txBody>
      </p:sp>
      <p:sp>
        <p:nvSpPr>
          <p:cNvPr id="15417" name="文本框 15416"/>
          <p:cNvSpPr txBox="1">
            <a:spLocks noChangeArrowheads="1"/>
          </p:cNvSpPr>
          <p:nvPr/>
        </p:nvSpPr>
        <p:spPr bwMode="auto">
          <a:xfrm>
            <a:off x="3457263" y="3333772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8" name="文本框 15417"/>
          <p:cNvSpPr txBox="1">
            <a:spLocks noChangeArrowheads="1"/>
          </p:cNvSpPr>
          <p:nvPr/>
        </p:nvSpPr>
        <p:spPr bwMode="auto">
          <a:xfrm>
            <a:off x="3673162" y="4810147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虚像</a:t>
            </a:r>
          </a:p>
        </p:txBody>
      </p:sp>
      <p:sp>
        <p:nvSpPr>
          <p:cNvPr id="15419" name="文本框 15418"/>
          <p:cNvSpPr txBox="1">
            <a:spLocks noChangeArrowheads="1"/>
          </p:cNvSpPr>
          <p:nvPr/>
        </p:nvSpPr>
        <p:spPr bwMode="auto">
          <a:xfrm>
            <a:off x="3673163" y="3802084"/>
            <a:ext cx="126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实像</a:t>
            </a:r>
          </a:p>
        </p:txBody>
      </p:sp>
      <p:sp>
        <p:nvSpPr>
          <p:cNvPr id="15420" name="文本框 15419"/>
          <p:cNvSpPr txBox="1">
            <a:spLocks noChangeArrowheads="1"/>
          </p:cNvSpPr>
          <p:nvPr/>
        </p:nvSpPr>
        <p:spPr bwMode="auto">
          <a:xfrm>
            <a:off x="5040000" y="2828947"/>
            <a:ext cx="1044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</a:p>
        </p:txBody>
      </p:sp>
      <p:sp>
        <p:nvSpPr>
          <p:cNvPr id="15421" name="文本框 15420"/>
          <p:cNvSpPr txBox="1">
            <a:spLocks noChangeArrowheads="1"/>
          </p:cNvSpPr>
          <p:nvPr/>
        </p:nvSpPr>
        <p:spPr bwMode="auto">
          <a:xfrm>
            <a:off x="5040000" y="3333772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</a:t>
            </a:r>
          </a:p>
        </p:txBody>
      </p:sp>
      <p:sp>
        <p:nvSpPr>
          <p:cNvPr id="15422" name="文本框 15421"/>
          <p:cNvSpPr txBox="1">
            <a:spLocks noChangeArrowheads="1"/>
          </p:cNvSpPr>
          <p:nvPr/>
        </p:nvSpPr>
        <p:spPr bwMode="auto">
          <a:xfrm>
            <a:off x="4860612" y="3802084"/>
            <a:ext cx="1331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23" name="文本框 15422"/>
          <p:cNvSpPr txBox="1">
            <a:spLocks noChangeArrowheads="1"/>
          </p:cNvSpPr>
          <p:nvPr/>
        </p:nvSpPr>
        <p:spPr bwMode="auto">
          <a:xfrm>
            <a:off x="4860612" y="4810147"/>
            <a:ext cx="1331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24" name="文本框 15423"/>
          <p:cNvSpPr txBox="1">
            <a:spLocks noChangeArrowheads="1"/>
          </p:cNvSpPr>
          <p:nvPr/>
        </p:nvSpPr>
        <p:spPr bwMode="auto">
          <a:xfrm>
            <a:off x="6444937" y="2865459"/>
            <a:ext cx="1223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</a:p>
        </p:txBody>
      </p:sp>
      <p:sp>
        <p:nvSpPr>
          <p:cNvPr id="15425" name="文本框 15424"/>
          <p:cNvSpPr txBox="1">
            <a:spLocks noChangeArrowheads="1"/>
          </p:cNvSpPr>
          <p:nvPr/>
        </p:nvSpPr>
        <p:spPr bwMode="auto">
          <a:xfrm>
            <a:off x="6444937" y="3368697"/>
            <a:ext cx="1223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</a:p>
        </p:txBody>
      </p:sp>
      <p:sp>
        <p:nvSpPr>
          <p:cNvPr id="15426" name="文本框 15425"/>
          <p:cNvSpPr txBox="1">
            <a:spLocks noChangeArrowheads="1"/>
          </p:cNvSpPr>
          <p:nvPr/>
        </p:nvSpPr>
        <p:spPr bwMode="auto">
          <a:xfrm>
            <a:off x="6481450" y="3837009"/>
            <a:ext cx="1223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</a:p>
        </p:txBody>
      </p:sp>
      <p:sp>
        <p:nvSpPr>
          <p:cNvPr id="15427" name="文本框 15426"/>
          <p:cNvSpPr txBox="1">
            <a:spLocks noChangeArrowheads="1"/>
          </p:cNvSpPr>
          <p:nvPr/>
        </p:nvSpPr>
        <p:spPr bwMode="auto">
          <a:xfrm>
            <a:off x="6516375" y="4845072"/>
            <a:ext cx="1008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</a:p>
        </p:txBody>
      </p:sp>
      <p:sp>
        <p:nvSpPr>
          <p:cNvPr id="15429" name="文本框 15428"/>
          <p:cNvSpPr txBox="1">
            <a:spLocks noChangeArrowheads="1"/>
          </p:cNvSpPr>
          <p:nvPr/>
        </p:nvSpPr>
        <p:spPr bwMode="auto">
          <a:xfrm>
            <a:off x="5724213" y="4305322"/>
            <a:ext cx="126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不成像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430" name="文本框 15429"/>
              <p:cNvSpPr txBox="1">
                <a:spLocks noChangeArrowheads="1"/>
              </p:cNvSpPr>
              <p:nvPr/>
            </p:nvSpPr>
            <p:spPr bwMode="auto">
              <a:xfrm>
                <a:off x="7705413" y="2865459"/>
                <a:ext cx="169227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r>
                  <a:rPr lang="zh-CN" altLang="en-US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＞</a:t>
                </a:r>
                <a:r>
                  <a:rPr lang="en-US" altLang="zh-CN" sz="2400" b="1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＞ </a:t>
                </a:r>
                <a:r>
                  <a:rPr lang="en-US" altLang="zh-CN" sz="24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b="1" i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430" name="文本框 15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05413" y="2865459"/>
                <a:ext cx="1692275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5396" t="-14474" r="-2518" b="-30263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431" name="文本框 15430"/>
              <p:cNvSpPr txBox="1">
                <a:spLocks noChangeArrowheads="1"/>
              </p:cNvSpPr>
              <p:nvPr/>
            </p:nvSpPr>
            <p:spPr bwMode="auto">
              <a:xfrm>
                <a:off x="7957825" y="3333772"/>
                <a:ext cx="104457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431" name="文本框 15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57825" y="3333772"/>
                <a:ext cx="1044575" cy="461665"/>
              </a:xfrm>
              <a:prstGeom prst="rect">
                <a:avLst/>
              </a:prstGeom>
              <a:blipFill rotWithShape="1">
                <a:blip r:embed="rId3"/>
                <a:stretch>
                  <a:fillRect t="-14474" r="-6395" b="-30263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432" name="文本框 15431"/>
              <p:cNvSpPr txBox="1">
                <a:spLocks noChangeArrowheads="1"/>
              </p:cNvSpPr>
              <p:nvPr/>
            </p:nvSpPr>
            <p:spPr bwMode="auto">
              <a:xfrm>
                <a:off x="7992749" y="3837009"/>
                <a:ext cx="129698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＞</a:t>
                </a:r>
                <a:r>
                  <a:rPr lang="en-US" altLang="zh-CN" sz="2400" b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b="1" i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432" name="文本框 15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92749" y="3837009"/>
                <a:ext cx="1296988" cy="461665"/>
              </a:xfrm>
              <a:prstGeom prst="rect">
                <a:avLst/>
              </a:prstGeom>
              <a:blipFill rotWithShape="1">
                <a:blip r:embed="rId4"/>
                <a:stretch>
                  <a:fillRect t="-14474" b="-30263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33" name="文本框 15432"/>
          <p:cNvSpPr txBox="1">
            <a:spLocks noChangeArrowheads="1"/>
          </p:cNvSpPr>
          <p:nvPr/>
        </p:nvSpPr>
        <p:spPr bwMode="auto">
          <a:xfrm>
            <a:off x="7668900" y="4810147"/>
            <a:ext cx="1692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与物同侧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62676" y="-41951"/>
            <a:ext cx="3496087" cy="1003300"/>
            <a:chOff x="402739" y="21978"/>
            <a:chExt cx="3496087" cy="1003300"/>
          </a:xfrm>
        </p:grpSpPr>
        <p:sp>
          <p:nvSpPr>
            <p:cNvPr id="34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本 课 小 结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36" name="直接连接符 35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7" name="图片 36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2000"/>
                                        <p:tgtEl>
                                          <p:spTgt spid="1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411" grpId="0"/>
      <p:bldP spid="15412" grpId="0"/>
      <p:bldP spid="15413" grpId="0"/>
      <p:bldP spid="15414" grpId="0"/>
      <p:bldP spid="15415" grpId="0"/>
      <p:bldP spid="15416" grpId="0"/>
      <p:bldP spid="15417" grpId="0"/>
      <p:bldP spid="15418" grpId="0"/>
      <p:bldP spid="15419" grpId="0"/>
      <p:bldP spid="15420" grpId="0"/>
      <p:bldP spid="15421" grpId="0"/>
      <p:bldP spid="15422" grpId="0"/>
      <p:bldP spid="15423" grpId="0"/>
      <p:bldP spid="15424" grpId="0"/>
      <p:bldP spid="15425" grpId="0"/>
      <p:bldP spid="15426" grpId="0"/>
      <p:bldP spid="15427" grpId="0"/>
      <p:bldP spid="15429" grpId="0"/>
      <p:bldP spid="15430" grpId="0" animBg="1"/>
      <p:bldP spid="15431" grpId="0" animBg="1"/>
      <p:bldP spid="15432" grpId="0" animBg="1"/>
      <p:bldP spid="154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381000" y="977209"/>
            <a:ext cx="9200882" cy="5373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．某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同学将一支点燃的蜡烛放在距凸透镜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15cm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处时，在光屏上得到一个缩小的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像。当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蜡烛距透镜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9cm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时，在光屏上得到一个放大的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像。这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个凸透镜的焦距可能是　（　　）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　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cm  	C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cm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　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．用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圆形的鱼缸或透明的罐头瓶养鱼，从侧面观赏缸内的鱼，你看到的那条鱼是（  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．缩小的实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 　　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．等大的实像 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1"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．放大的实像　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．放大的虚像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体经凸透镜所成的像，无法显示在光屏上的是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 )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倒立的像      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放大的像</a:t>
            </a:r>
          </a:p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缩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小的像       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立的</a:t>
            </a:r>
            <a:r>
              <a:rPr kumimoji="1"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endParaRPr kumimoji="1"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002" name="Text Box 10">
            <a:hlinkClick r:id="" action="ppaction://noaction" highlightClick="1">
              <a:snd r:embed="rId2" name="WRONG4.WAV"/>
            </a:hlinkClick>
          </p:cNvPr>
          <p:cNvSpPr txBox="1">
            <a:spLocks noChangeArrowheads="1"/>
          </p:cNvSpPr>
          <p:nvPr/>
        </p:nvSpPr>
        <p:spPr bwMode="auto">
          <a:xfrm>
            <a:off x="5138292" y="1985951"/>
            <a:ext cx="1128184" cy="461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kumimoji="1"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" name="Picture 3" descr="E:\导入资料\负责系列\2016-2017\全练\教师素材2016.2.20\教师素材\5化学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25237" y="2122145"/>
            <a:ext cx="2638425" cy="25701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0">
            <a:hlinkClick r:id="" action="ppaction://noaction" highlightClick="1">
              <a:snd r:embed="rId2" name="WRONG4.WAV"/>
            </a:hlinkClick>
          </p:cNvPr>
          <p:cNvSpPr txBox="1">
            <a:spLocks noChangeArrowheads="1"/>
          </p:cNvSpPr>
          <p:nvPr/>
        </p:nvSpPr>
        <p:spPr bwMode="auto">
          <a:xfrm>
            <a:off x="3056739" y="3407226"/>
            <a:ext cx="1128184" cy="461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10">
            <a:hlinkClick r:id="" action="ppaction://noaction" highlightClick="1">
              <a:snd r:embed="rId2" name="WRONG4.WAV"/>
            </a:hlinkClick>
          </p:cNvPr>
          <p:cNvSpPr txBox="1">
            <a:spLocks noChangeArrowheads="1"/>
          </p:cNvSpPr>
          <p:nvPr/>
        </p:nvSpPr>
        <p:spPr bwMode="auto">
          <a:xfrm>
            <a:off x="7837250" y="4886830"/>
            <a:ext cx="1128184" cy="461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bg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=""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8020" y="-4319"/>
            <a:ext cx="3496087" cy="1003300"/>
            <a:chOff x="402739" y="21978"/>
            <a:chExt cx="3496087" cy="1003300"/>
          </a:xfrm>
        </p:grpSpPr>
        <p:sp>
          <p:nvSpPr>
            <p:cNvPr id="17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课 堂 练 习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9" name="直接连接符 18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0" name="图片 19" descr="标题2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2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403890" y="441539"/>
            <a:ext cx="7875385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．用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凸透镜成像时，下列说法正确（         ）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实像时，物体离凸透镜越远，像越大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虚像时，物体离凸透镜越近，像越大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像总是倒立的，虚像总是正立的</a:t>
            </a: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像和虚像都可能是放大或缩小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投影仪投影胶片时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要使屏幕上的字大些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可采用的方法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是（          ）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投影仪远离屏幕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些，同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时将镜头移近胶片一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投影仪靠近屏幕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些，同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时将镜头远离胶片一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需将投影仪远离屏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需将投影仪移近屏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幕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6129239" y="419617"/>
            <a:ext cx="1289675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4" descr="投影器原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681" y="2207807"/>
            <a:ext cx="3048000" cy="2971800"/>
          </a:xfrm>
          <a:prstGeom prst="rect">
            <a:avLst/>
          </a:prstGeom>
          <a:noFill/>
          <a:ln w="38100">
            <a:solidFill>
              <a:srgbClr val="E90B35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215901" y="3031881"/>
            <a:ext cx="1289675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24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572648" y="517936"/>
            <a:ext cx="8690024" cy="345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如图所示，保持凸透镜的位置不变，先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后把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烛焰放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各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点，并分别调整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光屏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的位置。则：</a:t>
            </a:r>
          </a:p>
          <a:p>
            <a:pPr indent="457200">
              <a:lnSpc>
                <a:spcPct val="130000"/>
              </a:lnSpc>
            </a:pP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（１）把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烛焰放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在＿＿＿＿＿点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，屏上出现的像最大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（２）把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烛焰放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＿＿＿＿＿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，屏上出现的像最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小；</a:t>
            </a:r>
            <a:endParaRPr lang="en-US" altLang="zh-CN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（３）把烛焰放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＿＿＿＿＿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，屏上出现清晰的像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屏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距凸透镜最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远；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（４）把烛焰放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＿＿＿＿＿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，屏上不会出现</a:t>
            </a:r>
            <a:r>
              <a:rPr lang="zh-C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4063679" y="1509037"/>
            <a:ext cx="809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49092" y="3859326"/>
            <a:ext cx="6265862" cy="1871662"/>
            <a:chOff x="1557717" y="4314563"/>
            <a:chExt cx="6265862" cy="1871662"/>
          </a:xfrm>
        </p:grpSpPr>
        <p:grpSp>
          <p:nvGrpSpPr>
            <p:cNvPr id="58" name="Group 5"/>
            <p:cNvGrpSpPr/>
            <p:nvPr/>
          </p:nvGrpSpPr>
          <p:grpSpPr>
            <a:xfrm>
              <a:off x="1557717" y="4314563"/>
              <a:ext cx="6265862" cy="1871662"/>
              <a:chOff x="1111" y="2818"/>
              <a:chExt cx="3947" cy="1179"/>
            </a:xfrm>
          </p:grpSpPr>
          <p:sp>
            <p:nvSpPr>
              <p:cNvPr id="59" name="Text Box 6"/>
              <p:cNvSpPr txBox="1"/>
              <p:nvPr/>
            </p:nvSpPr>
            <p:spPr>
              <a:xfrm>
                <a:off x="1285" y="3017"/>
                <a:ext cx="238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A</a:t>
                </a:r>
                <a:endParaRPr lang="en-US" altLang="zh-CN" sz="2400" i="1">
                  <a:latin typeface="Verdana" panose="020B0604030504040204" pitchFamily="34" charset="0"/>
                </a:endParaRPr>
              </a:p>
            </p:txBody>
          </p:sp>
          <p:sp>
            <p:nvSpPr>
              <p:cNvPr id="60" name="Text Box 7"/>
              <p:cNvSpPr txBox="1"/>
              <p:nvPr/>
            </p:nvSpPr>
            <p:spPr>
              <a:xfrm>
                <a:off x="2568" y="3021"/>
                <a:ext cx="238" cy="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D</a:t>
                </a:r>
                <a:endParaRPr lang="en-US" altLang="zh-CN" sz="2400" i="1">
                  <a:latin typeface="Verdana" panose="020B0604030504040204" pitchFamily="34" charset="0"/>
                </a:endParaRPr>
              </a:p>
            </p:txBody>
          </p:sp>
          <p:sp>
            <p:nvSpPr>
              <p:cNvPr id="61" name="Text Box 8"/>
              <p:cNvSpPr txBox="1"/>
              <p:nvPr/>
            </p:nvSpPr>
            <p:spPr>
              <a:xfrm>
                <a:off x="1826" y="3014"/>
                <a:ext cx="119" cy="21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B</a:t>
                </a:r>
                <a:endParaRPr lang="en-US" altLang="zh-CN" sz="2400" i="1">
                  <a:latin typeface="Verdana" panose="020B0604030504040204" pitchFamily="34" charset="0"/>
                </a:endParaRPr>
              </a:p>
            </p:txBody>
          </p:sp>
          <p:sp>
            <p:nvSpPr>
              <p:cNvPr id="62" name="Text Box 9"/>
              <p:cNvSpPr txBox="1"/>
              <p:nvPr/>
            </p:nvSpPr>
            <p:spPr>
              <a:xfrm>
                <a:off x="2133" y="3003"/>
                <a:ext cx="133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C</a:t>
                </a:r>
                <a:endParaRPr lang="en-US" altLang="zh-CN" sz="2400" i="1">
                  <a:latin typeface="Verdana" panose="020B0604030504040204" pitchFamily="34" charset="0"/>
                </a:endParaRPr>
              </a:p>
            </p:txBody>
          </p:sp>
          <p:sp>
            <p:nvSpPr>
              <p:cNvPr id="63" name="Line 10"/>
              <p:cNvSpPr/>
              <p:nvPr/>
            </p:nvSpPr>
            <p:spPr>
              <a:xfrm>
                <a:off x="1111" y="3250"/>
                <a:ext cx="3677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4" name="Oval 11"/>
              <p:cNvSpPr/>
              <p:nvPr/>
            </p:nvSpPr>
            <p:spPr>
              <a:xfrm>
                <a:off x="1869" y="3227"/>
                <a:ext cx="36" cy="44"/>
              </a:xfrm>
              <a:prstGeom prst="ellipse">
                <a:avLst/>
              </a:prstGeom>
              <a:solidFill>
                <a:srgbClr val="CC0000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65" name="Group 12"/>
              <p:cNvGrpSpPr/>
              <p:nvPr/>
            </p:nvGrpSpPr>
            <p:grpSpPr>
              <a:xfrm>
                <a:off x="3448" y="2818"/>
                <a:ext cx="135" cy="862"/>
                <a:chOff x="0" y="0"/>
                <a:chExt cx="406" cy="1290"/>
              </a:xfrm>
            </p:grpSpPr>
            <p:sp>
              <p:nvSpPr>
                <p:cNvPr id="80" name="未知"/>
                <p:cNvSpPr/>
                <p:nvPr/>
              </p:nvSpPr>
              <p:spPr>
                <a:xfrm>
                  <a:off x="0" y="0"/>
                  <a:ext cx="196" cy="1290"/>
                </a:xfrm>
                <a:custGeom>
                  <a:avLst/>
                  <a:gdLst/>
                  <a:ahLst/>
                  <a:cxnLst>
                    <a:cxn ang="0">
                      <a:pos x="196" y="0"/>
                    </a:cxn>
                    <a:cxn ang="0">
                      <a:pos x="0" y="630"/>
                    </a:cxn>
                    <a:cxn ang="0">
                      <a:pos x="196" y="1290"/>
                    </a:cxn>
                  </a:cxnLst>
                  <a:rect l="0" t="0" r="0" b="0"/>
                  <a:pathLst>
                    <a:path w="196" h="1290">
                      <a:moveTo>
                        <a:pt x="196" y="0"/>
                      </a:moveTo>
                      <a:cubicBezTo>
                        <a:pt x="98" y="207"/>
                        <a:pt x="0" y="415"/>
                        <a:pt x="0" y="630"/>
                      </a:cubicBezTo>
                      <a:cubicBezTo>
                        <a:pt x="0" y="845"/>
                        <a:pt x="163" y="1178"/>
                        <a:pt x="196" y="129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1" name="未知"/>
                <p:cNvSpPr/>
                <p:nvPr/>
              </p:nvSpPr>
              <p:spPr>
                <a:xfrm flipH="1">
                  <a:off x="210" y="0"/>
                  <a:ext cx="196" cy="1290"/>
                </a:xfrm>
                <a:custGeom>
                  <a:avLst/>
                  <a:gdLst/>
                  <a:ahLst/>
                  <a:cxnLst>
                    <a:cxn ang="0">
                      <a:pos x="196" y="0"/>
                    </a:cxn>
                    <a:cxn ang="0">
                      <a:pos x="0" y="630"/>
                    </a:cxn>
                    <a:cxn ang="0">
                      <a:pos x="196" y="1290"/>
                    </a:cxn>
                  </a:cxnLst>
                  <a:rect l="0" t="0" r="0" b="0"/>
                  <a:pathLst>
                    <a:path w="196" h="1290">
                      <a:moveTo>
                        <a:pt x="196" y="0"/>
                      </a:moveTo>
                      <a:cubicBezTo>
                        <a:pt x="98" y="207"/>
                        <a:pt x="0" y="415"/>
                        <a:pt x="0" y="630"/>
                      </a:cubicBezTo>
                      <a:cubicBezTo>
                        <a:pt x="0" y="845"/>
                        <a:pt x="163" y="1178"/>
                        <a:pt x="196" y="129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6" name="Oval 15"/>
              <p:cNvSpPr/>
              <p:nvPr/>
            </p:nvSpPr>
            <p:spPr>
              <a:xfrm>
                <a:off x="3152" y="3236"/>
                <a:ext cx="46" cy="23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7" name="Oval 16"/>
              <p:cNvSpPr/>
              <p:nvPr/>
            </p:nvSpPr>
            <p:spPr>
              <a:xfrm>
                <a:off x="4184" y="3229"/>
                <a:ext cx="34" cy="42"/>
              </a:xfrm>
              <a:prstGeom prst="ellipse">
                <a:avLst/>
              </a:prstGeom>
              <a:solidFill>
                <a:srgbClr val="CC0000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8" name="Text Box 17"/>
              <p:cNvSpPr txBox="1"/>
              <p:nvPr/>
            </p:nvSpPr>
            <p:spPr>
              <a:xfrm>
                <a:off x="2556" y="3312"/>
                <a:ext cx="239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solidFill>
                      <a:srgbClr val="0066CC"/>
                    </a:solidFill>
                    <a:latin typeface="Times New Roman" panose="02020603050405020304" pitchFamily="18" charset="0"/>
                  </a:rPr>
                  <a:t>F</a:t>
                </a:r>
                <a:endParaRPr lang="en-US" altLang="zh-CN" sz="2400">
                  <a:solidFill>
                    <a:srgbClr val="0066CC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69" name="Oval 18"/>
              <p:cNvSpPr/>
              <p:nvPr/>
            </p:nvSpPr>
            <p:spPr>
              <a:xfrm>
                <a:off x="2179" y="3229"/>
                <a:ext cx="31" cy="42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0" name="Text Box 19"/>
              <p:cNvSpPr txBox="1"/>
              <p:nvPr/>
            </p:nvSpPr>
            <p:spPr>
              <a:xfrm>
                <a:off x="2632" y="3690"/>
                <a:ext cx="238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>
                    <a:solidFill>
                      <a:srgbClr val="0066CC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400" b="1" i="1">
                    <a:solidFill>
                      <a:srgbClr val="0066CC"/>
                    </a:solidFill>
                    <a:latin typeface="Times New Roman" panose="02020603050405020304" pitchFamily="18" charset="0"/>
                  </a:rPr>
                  <a:t>f</a:t>
                </a:r>
                <a:endParaRPr lang="en-US" altLang="zh-CN" sz="2400">
                  <a:solidFill>
                    <a:srgbClr val="0066CC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71" name="Oval 20"/>
              <p:cNvSpPr/>
              <p:nvPr/>
            </p:nvSpPr>
            <p:spPr>
              <a:xfrm>
                <a:off x="2608" y="3229"/>
                <a:ext cx="30" cy="30"/>
              </a:xfrm>
              <a:prstGeom prst="ellipse">
                <a:avLst/>
              </a:prstGeom>
              <a:solidFill>
                <a:srgbClr val="CC0000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2" name="Line 21"/>
              <p:cNvSpPr/>
              <p:nvPr/>
            </p:nvSpPr>
            <p:spPr>
              <a:xfrm>
                <a:off x="3509" y="3702"/>
                <a:ext cx="0" cy="24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" name="Line 22"/>
              <p:cNvSpPr/>
              <p:nvPr/>
            </p:nvSpPr>
            <p:spPr>
              <a:xfrm flipV="1">
                <a:off x="2948" y="3832"/>
                <a:ext cx="559" cy="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74" name="Line 23"/>
              <p:cNvSpPr/>
              <p:nvPr/>
            </p:nvSpPr>
            <p:spPr>
              <a:xfrm flipH="1">
                <a:off x="1858" y="3832"/>
                <a:ext cx="698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stealth" w="med" len="lg"/>
              </a:ln>
            </p:spPr>
          </p:sp>
          <p:sp>
            <p:nvSpPr>
              <p:cNvPr id="75" name="Line 24"/>
              <p:cNvSpPr/>
              <p:nvPr/>
            </p:nvSpPr>
            <p:spPr>
              <a:xfrm>
                <a:off x="1871" y="3418"/>
                <a:ext cx="0" cy="5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6" name="Oval 25"/>
              <p:cNvSpPr/>
              <p:nvPr/>
            </p:nvSpPr>
            <p:spPr>
              <a:xfrm>
                <a:off x="1325" y="3229"/>
                <a:ext cx="35" cy="42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77" name="Line 26"/>
              <p:cNvSpPr/>
              <p:nvPr/>
            </p:nvSpPr>
            <p:spPr>
              <a:xfrm>
                <a:off x="4513" y="2908"/>
                <a:ext cx="0" cy="673"/>
              </a:xfrm>
              <a:prstGeom prst="line">
                <a:avLst/>
              </a:prstGeom>
              <a:ln w="28575" cap="flat" cmpd="sng">
                <a:solidFill>
                  <a:srgbClr val="0066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8" name="Text Box 27"/>
              <p:cNvSpPr txBox="1"/>
              <p:nvPr/>
            </p:nvSpPr>
            <p:spPr>
              <a:xfrm>
                <a:off x="4075" y="3324"/>
                <a:ext cx="238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en-US" altLang="zh-CN" sz="2400" b="1" i="1">
                    <a:solidFill>
                      <a:srgbClr val="0066CC"/>
                    </a:solidFill>
                    <a:latin typeface="Times New Roman" panose="02020603050405020304" pitchFamily="18" charset="0"/>
                  </a:rPr>
                  <a:t>F</a:t>
                </a:r>
                <a:endParaRPr lang="en-US" altLang="zh-CN" sz="2400">
                  <a:solidFill>
                    <a:srgbClr val="0066CC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79" name="Text Box 28"/>
              <p:cNvSpPr txBox="1"/>
              <p:nvPr/>
            </p:nvSpPr>
            <p:spPr>
              <a:xfrm>
                <a:off x="4552" y="3631"/>
                <a:ext cx="506" cy="23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lIns="0" tIns="0" rIns="0" bIns="0"/>
              <a:lstStyle/>
              <a:p>
                <a:pPr algn="just">
                  <a:buFontTx/>
                </a:pPr>
                <a:r>
                  <a:rPr lang="zh-CN" altLang="en-US" sz="2800" b="1" dirty="0">
                    <a:solidFill>
                      <a:srgbClr val="0066CC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光屏</a:t>
                </a:r>
                <a:endParaRPr lang="zh-CN" altLang="en-US" sz="2800" dirty="0">
                  <a:solidFill>
                    <a:srgbClr val="0066CC"/>
                  </a:solidFill>
                  <a:latin typeface="Verdana" panose="020B060403050404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82" name="Text Box 7"/>
            <p:cNvSpPr txBox="1"/>
            <p:nvPr/>
          </p:nvSpPr>
          <p:spPr>
            <a:xfrm>
              <a:off x="4797804" y="4620191"/>
              <a:ext cx="377825" cy="4524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>
                <a:buFontTx/>
              </a:pPr>
              <a:r>
                <a:rPr lang="en-US" altLang="zh-CN" sz="2400" b="1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Text Box 13"/>
          <p:cNvSpPr txBox="1">
            <a:spLocks noChangeArrowheads="1"/>
          </p:cNvSpPr>
          <p:nvPr/>
        </p:nvSpPr>
        <p:spPr bwMode="auto">
          <a:xfrm>
            <a:off x="4063679" y="2017904"/>
            <a:ext cx="809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 Box 13"/>
          <p:cNvSpPr txBox="1">
            <a:spLocks noChangeArrowheads="1"/>
          </p:cNvSpPr>
          <p:nvPr/>
        </p:nvSpPr>
        <p:spPr bwMode="auto">
          <a:xfrm>
            <a:off x="4054497" y="2479865"/>
            <a:ext cx="809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 Box 13"/>
          <p:cNvSpPr txBox="1">
            <a:spLocks noChangeArrowheads="1"/>
          </p:cNvSpPr>
          <p:nvPr/>
        </p:nvSpPr>
        <p:spPr bwMode="auto">
          <a:xfrm>
            <a:off x="3871402" y="3378335"/>
            <a:ext cx="11944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1" grpId="0"/>
      <p:bldP spid="83" grpId="0"/>
      <p:bldP spid="84" grpId="0"/>
      <p:bldP spid="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44093" y="1400297"/>
            <a:ext cx="8881143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．探究并理解凸透镜成像的规律。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．知道凸透镜所成像的正倒、大小、虚实与物距的关系。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  <a:p>
            <a:pPr indent="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方正兰亭黑_GB18030" panose="02000000000000000000" charset="-122"/>
                <a:cs typeface="Times New Roman" panose="02020603050405020304" pitchFamily="18" charset="0"/>
              </a:rPr>
              <a:t>．会运用凸透镜成像规律解释一些简单的现象。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方正兰亭黑_GB18030" panose="02000000000000000000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3" descr="E:\导入资料\负责系列\2016-2017\全练\教师素材2016.2.20\教师素材\5化学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25237" y="2143917"/>
            <a:ext cx="2638425" cy="257016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02739" y="21978"/>
            <a:ext cx="3496087" cy="1003300"/>
            <a:chOff x="402739" y="21978"/>
            <a:chExt cx="3496087" cy="1003300"/>
          </a:xfrm>
        </p:grpSpPr>
        <p:sp>
          <p:nvSpPr>
            <p:cNvPr id="13" name="TextBox 2"/>
            <p:cNvSpPr txBox="1"/>
            <p:nvPr/>
          </p:nvSpPr>
          <p:spPr bwMode="auto">
            <a:xfrm>
              <a:off x="1190236" y="248322"/>
              <a:ext cx="27085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 smtClean="0">
                  <a:solidFill>
                    <a:srgbClr val="009FB9"/>
                  </a:solidFill>
                  <a:latin typeface="+mj-ea"/>
                  <a:ea typeface="+mj-ea"/>
                </a:rPr>
                <a:t>学 习 目 标</a:t>
              </a:r>
              <a:endParaRPr lang="zh-CN" altLang="en-US" sz="3600" b="1" dirty="0">
                <a:solidFill>
                  <a:srgbClr val="009FB9"/>
                </a:solidFill>
                <a:latin typeface="+mj-ea"/>
                <a:ea typeface="+mj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02739" y="21978"/>
              <a:ext cx="3346936" cy="1003300"/>
              <a:chOff x="402739" y="21978"/>
              <a:chExt cx="3346936" cy="1003300"/>
            </a:xfrm>
          </p:grpSpPr>
          <p:cxnSp>
            <p:nvCxnSpPr>
              <p:cNvPr id="15" name="直接连接符 14"/>
              <p:cNvCxnSpPr/>
              <p:nvPr/>
            </p:nvCxnSpPr>
            <p:spPr bwMode="auto">
              <a:xfrm>
                <a:off x="736656" y="860108"/>
                <a:ext cx="3013019" cy="0"/>
              </a:xfrm>
              <a:prstGeom prst="line">
                <a:avLst/>
              </a:prstGeom>
              <a:ln>
                <a:solidFill>
                  <a:srgbClr val="009FB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" name="图片 15" descr="标题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02739" y="21978"/>
                <a:ext cx="1003300" cy="100330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3"/>
          <p:cNvSpPr txBox="1">
            <a:spLocks noChangeArrowheads="1"/>
          </p:cNvSpPr>
          <p:nvPr/>
        </p:nvSpPr>
        <p:spPr bwMode="auto">
          <a:xfrm>
            <a:off x="1237920" y="908839"/>
            <a:ext cx="633515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生活中的凸透镜能成什么样的像？</a:t>
            </a:r>
          </a:p>
        </p:txBody>
      </p:sp>
      <p:pic>
        <p:nvPicPr>
          <p:cNvPr id="4098" name="图片 40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76" y="2788912"/>
            <a:ext cx="19462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4099" descr="放大镜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916" y="4003350"/>
            <a:ext cx="176371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3"/>
          <p:cNvSpPr txBox="1">
            <a:spLocks noChangeArrowheads="1"/>
          </p:cNvSpPr>
          <p:nvPr/>
        </p:nvSpPr>
        <p:spPr bwMode="auto">
          <a:xfrm>
            <a:off x="1567759" y="1619361"/>
            <a:ext cx="244792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倒立、放大的实像</a:t>
            </a:r>
          </a:p>
        </p:txBody>
      </p:sp>
      <p:sp>
        <p:nvSpPr>
          <p:cNvPr id="4102" name="Text Box 3"/>
          <p:cNvSpPr txBox="1">
            <a:spLocks noChangeArrowheads="1"/>
          </p:cNvSpPr>
          <p:nvPr/>
        </p:nvSpPr>
        <p:spPr bwMode="auto">
          <a:xfrm>
            <a:off x="4405497" y="2090065"/>
            <a:ext cx="244792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倒立、缩小的实像</a:t>
            </a:r>
          </a:p>
        </p:txBody>
      </p:sp>
      <p:sp>
        <p:nvSpPr>
          <p:cNvPr id="4103" name="Text Box 3"/>
          <p:cNvSpPr txBox="1">
            <a:spLocks noChangeArrowheads="1"/>
          </p:cNvSpPr>
          <p:nvPr/>
        </p:nvSpPr>
        <p:spPr bwMode="auto">
          <a:xfrm>
            <a:off x="7365310" y="2557003"/>
            <a:ext cx="2447925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正立、放大的虚像</a:t>
            </a:r>
          </a:p>
        </p:txBody>
      </p:sp>
      <p:pic>
        <p:nvPicPr>
          <p:cNvPr id="4104" name="图片 4104" descr="单镜头135照相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935" y="3672940"/>
            <a:ext cx="224948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090344" y="3378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问题探究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】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3"/>
          <p:cNvSpPr txBox="1">
            <a:spLocks noChangeArrowheads="1"/>
          </p:cNvSpPr>
          <p:nvPr/>
        </p:nvSpPr>
        <p:spPr bwMode="auto">
          <a:xfrm>
            <a:off x="888036" y="916911"/>
            <a:ext cx="2334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究问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题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64" name="直接连接符 40963"/>
          <p:cNvSpPr>
            <a:spLocks noChangeShapeType="1"/>
          </p:cNvSpPr>
          <p:nvPr/>
        </p:nvSpPr>
        <p:spPr bwMode="auto">
          <a:xfrm>
            <a:off x="2453765" y="4238945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965" name="组合 40964"/>
          <p:cNvGrpSpPr/>
          <p:nvPr/>
        </p:nvGrpSpPr>
        <p:grpSpPr bwMode="auto">
          <a:xfrm>
            <a:off x="1661603" y="4383408"/>
            <a:ext cx="7777162" cy="1603375"/>
            <a:chOff x="453" y="2571"/>
            <a:chExt cx="4899" cy="1010"/>
          </a:xfrm>
        </p:grpSpPr>
        <p:sp>
          <p:nvSpPr>
            <p:cNvPr id="7173" name="椭圆 40965"/>
            <p:cNvSpPr>
              <a:spLocks noChangeArrowheads="1"/>
            </p:cNvSpPr>
            <p:nvPr/>
          </p:nvSpPr>
          <p:spPr bwMode="auto">
            <a:xfrm>
              <a:off x="3061" y="2571"/>
              <a:ext cx="136" cy="649"/>
            </a:xfrm>
            <a:prstGeom prst="ellipse">
              <a:avLst/>
            </a:prstGeom>
            <a:solidFill>
              <a:srgbClr val="C5F4FF"/>
            </a:solidFill>
            <a:ln w="9525">
              <a:solidFill>
                <a:srgbClr val="00C4F2"/>
              </a:solidFill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74" name="直接连接符 40966"/>
            <p:cNvSpPr>
              <a:spLocks noChangeShapeType="1"/>
            </p:cNvSpPr>
            <p:nvPr/>
          </p:nvSpPr>
          <p:spPr bwMode="auto">
            <a:xfrm>
              <a:off x="453" y="2895"/>
              <a:ext cx="4899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5" name="椭圆 40967"/>
            <p:cNvSpPr>
              <a:spLocks noChangeArrowheads="1"/>
            </p:cNvSpPr>
            <p:nvPr/>
          </p:nvSpPr>
          <p:spPr bwMode="auto">
            <a:xfrm>
              <a:off x="2222" y="2872"/>
              <a:ext cx="45" cy="4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76" name="椭圆 40968"/>
            <p:cNvSpPr>
              <a:spLocks noChangeArrowheads="1"/>
            </p:cNvSpPr>
            <p:nvPr/>
          </p:nvSpPr>
          <p:spPr bwMode="auto">
            <a:xfrm>
              <a:off x="1292" y="2872"/>
              <a:ext cx="45" cy="4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77" name="椭圆 40969"/>
            <p:cNvSpPr>
              <a:spLocks noChangeArrowheads="1"/>
            </p:cNvSpPr>
            <p:nvPr/>
          </p:nvSpPr>
          <p:spPr bwMode="auto">
            <a:xfrm>
              <a:off x="3107" y="2872"/>
              <a:ext cx="45" cy="4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78" name="直接连接符 40970"/>
            <p:cNvSpPr>
              <a:spLocks noChangeShapeType="1"/>
            </p:cNvSpPr>
            <p:nvPr/>
          </p:nvSpPr>
          <p:spPr bwMode="auto">
            <a:xfrm>
              <a:off x="2245" y="3105"/>
              <a:ext cx="0" cy="115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直接连接符 40971"/>
            <p:cNvSpPr>
              <a:spLocks noChangeShapeType="1"/>
            </p:cNvSpPr>
            <p:nvPr/>
          </p:nvSpPr>
          <p:spPr bwMode="auto">
            <a:xfrm>
              <a:off x="3129" y="3105"/>
              <a:ext cx="0" cy="115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直接连接符 40972"/>
            <p:cNvSpPr>
              <a:spLocks noChangeShapeType="1"/>
            </p:cNvSpPr>
            <p:nvPr/>
          </p:nvSpPr>
          <p:spPr bwMode="auto">
            <a:xfrm>
              <a:off x="2245" y="3151"/>
              <a:ext cx="88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文本框 40973"/>
            <p:cNvSpPr txBox="1">
              <a:spLocks noChangeArrowheads="1"/>
            </p:cNvSpPr>
            <p:nvPr/>
          </p:nvSpPr>
          <p:spPr bwMode="auto">
            <a:xfrm>
              <a:off x="2539" y="3015"/>
              <a:ext cx="182" cy="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 i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f</a:t>
              </a:r>
            </a:p>
          </p:txBody>
        </p:sp>
        <p:sp>
          <p:nvSpPr>
            <p:cNvPr id="7182" name="文本框 40974"/>
            <p:cNvSpPr txBox="1">
              <a:spLocks noChangeArrowheads="1"/>
            </p:cNvSpPr>
            <p:nvPr/>
          </p:nvSpPr>
          <p:spPr bwMode="auto">
            <a:xfrm>
              <a:off x="2199" y="2617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F</a:t>
              </a:r>
            </a:p>
          </p:txBody>
        </p:sp>
        <p:sp>
          <p:nvSpPr>
            <p:cNvPr id="7183" name="文本框 40975"/>
            <p:cNvSpPr txBox="1">
              <a:spLocks noChangeArrowheads="1"/>
            </p:cNvSpPr>
            <p:nvPr/>
          </p:nvSpPr>
          <p:spPr bwMode="auto">
            <a:xfrm>
              <a:off x="3197" y="2663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O</a:t>
              </a:r>
            </a:p>
          </p:txBody>
        </p:sp>
        <p:sp>
          <p:nvSpPr>
            <p:cNvPr id="7184" name="文本框 40976"/>
            <p:cNvSpPr txBox="1">
              <a:spLocks noChangeArrowheads="1"/>
            </p:cNvSpPr>
            <p:nvPr/>
          </p:nvSpPr>
          <p:spPr bwMode="auto">
            <a:xfrm>
              <a:off x="2857" y="3312"/>
              <a:ext cx="8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凸透镜</a:t>
              </a:r>
            </a:p>
          </p:txBody>
        </p:sp>
      </p:grpSp>
      <p:sp>
        <p:nvSpPr>
          <p:cNvPr id="40978" name="Text Box 23"/>
          <p:cNvSpPr txBox="1">
            <a:spLocks noChangeArrowheads="1"/>
          </p:cNvSpPr>
          <p:nvPr/>
        </p:nvSpPr>
        <p:spPr bwMode="auto">
          <a:xfrm>
            <a:off x="905953" y="3356739"/>
            <a:ext cx="309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验方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案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0979" name="组合 40978"/>
          <p:cNvGrpSpPr/>
          <p:nvPr/>
        </p:nvGrpSpPr>
        <p:grpSpPr bwMode="auto">
          <a:xfrm>
            <a:off x="7817929" y="3878583"/>
            <a:ext cx="827087" cy="1935163"/>
            <a:chOff x="4309" y="2409"/>
            <a:chExt cx="521" cy="1219"/>
          </a:xfrm>
        </p:grpSpPr>
        <p:sp>
          <p:nvSpPr>
            <p:cNvPr id="7187" name="文本框 40979"/>
            <p:cNvSpPr txBox="1">
              <a:spLocks noChangeArrowheads="1"/>
            </p:cNvSpPr>
            <p:nvPr/>
          </p:nvSpPr>
          <p:spPr bwMode="auto">
            <a:xfrm>
              <a:off x="4309" y="3359"/>
              <a:ext cx="52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光屏</a:t>
              </a:r>
            </a:p>
          </p:txBody>
        </p:sp>
        <p:sp>
          <p:nvSpPr>
            <p:cNvPr id="7188" name="直接连接符 40980"/>
            <p:cNvSpPr>
              <a:spLocks noChangeShapeType="1"/>
            </p:cNvSpPr>
            <p:nvPr/>
          </p:nvSpPr>
          <p:spPr bwMode="auto">
            <a:xfrm>
              <a:off x="4558" y="2409"/>
              <a:ext cx="0" cy="973"/>
            </a:xfrm>
            <a:prstGeom prst="line">
              <a:avLst/>
            </a:prstGeom>
            <a:noFill/>
            <a:ln w="38100">
              <a:solidFill>
                <a:srgbClr val="00CCFF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82" name="组合 40981"/>
          <p:cNvGrpSpPr/>
          <p:nvPr/>
        </p:nvGrpSpPr>
        <p:grpSpPr bwMode="auto">
          <a:xfrm>
            <a:off x="2201353" y="4383408"/>
            <a:ext cx="755650" cy="900113"/>
            <a:chOff x="793" y="2727"/>
            <a:chExt cx="476" cy="567"/>
          </a:xfrm>
        </p:grpSpPr>
        <p:sp>
          <p:nvSpPr>
            <p:cNvPr id="7190" name="文本框 40982"/>
            <p:cNvSpPr txBox="1">
              <a:spLocks noChangeArrowheads="1"/>
            </p:cNvSpPr>
            <p:nvPr/>
          </p:nvSpPr>
          <p:spPr bwMode="auto">
            <a:xfrm>
              <a:off x="793" y="3025"/>
              <a:ext cx="4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物体</a:t>
              </a:r>
            </a:p>
          </p:txBody>
        </p:sp>
        <p:sp>
          <p:nvSpPr>
            <p:cNvPr id="7191" name="上箭头 40983"/>
            <p:cNvSpPr>
              <a:spLocks noChangeArrowheads="1"/>
            </p:cNvSpPr>
            <p:nvPr/>
          </p:nvSpPr>
          <p:spPr bwMode="auto">
            <a:xfrm>
              <a:off x="952" y="2727"/>
              <a:ext cx="113" cy="278"/>
            </a:xfrm>
            <a:prstGeom prst="upArrow">
              <a:avLst>
                <a:gd name="adj1" fmla="val 50000"/>
                <a:gd name="adj2" fmla="val 61493"/>
              </a:avLst>
            </a:prstGeom>
            <a:solidFill>
              <a:srgbClr val="FF0000"/>
            </a:solidFill>
            <a:ln w="9525">
              <a:solidFill>
                <a:schemeClr val="tx2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985" name="上箭头 40984"/>
          <p:cNvSpPr>
            <a:spLocks noChangeArrowheads="1"/>
          </p:cNvSpPr>
          <p:nvPr/>
        </p:nvSpPr>
        <p:spPr bwMode="auto">
          <a:xfrm>
            <a:off x="3641216" y="4392933"/>
            <a:ext cx="180975" cy="441325"/>
          </a:xfrm>
          <a:prstGeom prst="upArrow">
            <a:avLst>
              <a:gd name="adj1" fmla="val 50000"/>
              <a:gd name="adj2" fmla="val 60954"/>
            </a:avLst>
          </a:prstGeom>
          <a:solidFill>
            <a:srgbClr val="FFCCCC"/>
          </a:solidFill>
          <a:ln w="9525">
            <a:solidFill>
              <a:schemeClr val="bg2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0986" name="上箭头 40985"/>
          <p:cNvSpPr>
            <a:spLocks noChangeArrowheads="1"/>
          </p:cNvSpPr>
          <p:nvPr/>
        </p:nvSpPr>
        <p:spPr bwMode="auto">
          <a:xfrm>
            <a:off x="4865179" y="4392933"/>
            <a:ext cx="180975" cy="441325"/>
          </a:xfrm>
          <a:prstGeom prst="upArrow">
            <a:avLst>
              <a:gd name="adj1" fmla="val 50000"/>
              <a:gd name="adj2" fmla="val 60954"/>
            </a:avLst>
          </a:prstGeom>
          <a:solidFill>
            <a:srgbClr val="FFCCCC"/>
          </a:solidFill>
          <a:ln w="9525">
            <a:solidFill>
              <a:schemeClr val="bg2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0987" name="Text Box 23"/>
          <p:cNvSpPr txBox="1">
            <a:spLocks noChangeArrowheads="1"/>
          </p:cNvSpPr>
          <p:nvPr/>
        </p:nvSpPr>
        <p:spPr bwMode="auto">
          <a:xfrm>
            <a:off x="1733040" y="857986"/>
            <a:ext cx="8569325" cy="111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        </a:t>
            </a:r>
            <a:r>
              <a:rPr lang="zh-CN" altLang="en-US" sz="2800" b="1" dirty="0" smtClean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的虚、实，大、小，正、倒跟物距有什么关系呢？</a:t>
            </a:r>
          </a:p>
        </p:txBody>
      </p:sp>
      <p:sp>
        <p:nvSpPr>
          <p:cNvPr id="40989" name="Text Box 5"/>
          <p:cNvSpPr txBox="1">
            <a:spLocks noChangeArrowheads="1"/>
          </p:cNvSpPr>
          <p:nvPr/>
        </p:nvSpPr>
        <p:spPr bwMode="auto">
          <a:xfrm>
            <a:off x="1478861" y="2799079"/>
            <a:ext cx="8281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凸透镜成像可能与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物体到透镜的距离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关。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Box 1"/>
          <p:cNvSpPr txBox="1">
            <a:spLocks noChangeArrowheads="1"/>
          </p:cNvSpPr>
          <p:nvPr/>
        </p:nvSpPr>
        <p:spPr bwMode="auto">
          <a:xfrm>
            <a:off x="382193" y="43544"/>
            <a:ext cx="7576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HY얕은샘물M" pitchFamily="18" charset="-127"/>
                <a:ea typeface="HY얕은샘물M" pitchFamily="18" charset="-127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一、探</a:t>
            </a:r>
            <a:r>
              <a:rPr lang="zh-CN" altLang="en-US" sz="44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究凸透镜成像的规律</a:t>
            </a:r>
          </a:p>
        </p:txBody>
      </p:sp>
      <p:sp>
        <p:nvSpPr>
          <p:cNvPr id="2" name="矩形 1"/>
          <p:cNvSpPr/>
          <p:nvPr/>
        </p:nvSpPr>
        <p:spPr>
          <a:xfrm>
            <a:off x="873451" y="215731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提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出猜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想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4" grpId="0" animBg="1"/>
      <p:bldP spid="40978" grpId="0"/>
      <p:bldP spid="40987" grpId="0"/>
      <p:bldP spid="4098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3"/>
          <p:cNvSpPr txBox="1">
            <a:spLocks noChangeArrowheads="1"/>
          </p:cNvSpPr>
          <p:nvPr/>
        </p:nvSpPr>
        <p:spPr bwMode="auto">
          <a:xfrm>
            <a:off x="1416801" y="361625"/>
            <a:ext cx="2371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实验器材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1507441" y="1621782"/>
            <a:ext cx="52229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两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个物理名词及实验前的调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989" name="Text Box 3"/>
          <p:cNvSpPr txBox="1">
            <a:spLocks noChangeArrowheads="1"/>
          </p:cNvSpPr>
          <p:nvPr/>
        </p:nvSpPr>
        <p:spPr bwMode="auto">
          <a:xfrm>
            <a:off x="2052045" y="944228"/>
            <a:ext cx="70832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en-US" sz="2800" b="1" smtClean="0">
                <a:solidFill>
                  <a:srgbClr val="0D0D0D"/>
                </a:solidFill>
                <a:latin typeface="宋体" panose="02010600030101010101" pitchFamily="2" charset="-122"/>
              </a:rPr>
              <a:t>凸</a:t>
            </a:r>
            <a:r>
              <a:rPr lang="zh-CN" altLang="en-US" sz="2800" b="1">
                <a:solidFill>
                  <a:srgbClr val="0D0D0D"/>
                </a:solidFill>
                <a:latin typeface="宋体" panose="02010600030101010101" pitchFamily="2" charset="-122"/>
              </a:rPr>
              <a:t>透镜、蜡烛、光屏、火柴、光具座</a:t>
            </a:r>
            <a:endParaRPr lang="en-US" altLang="zh-CN" sz="2800" b="1">
              <a:solidFill>
                <a:srgbClr val="0D0D0D"/>
              </a:solidFill>
              <a:latin typeface="宋体" panose="02010600030101010101" pitchFamily="2" charset="-122"/>
            </a:endParaRPr>
          </a:p>
        </p:txBody>
      </p:sp>
      <p:grpSp>
        <p:nvGrpSpPr>
          <p:cNvPr id="41990" name="组合 41989"/>
          <p:cNvGrpSpPr/>
          <p:nvPr/>
        </p:nvGrpSpPr>
        <p:grpSpPr bwMode="auto">
          <a:xfrm>
            <a:off x="3679435" y="4038632"/>
            <a:ext cx="3850890" cy="552450"/>
            <a:chOff x="-42" y="-172"/>
            <a:chExt cx="2005" cy="348"/>
          </a:xfrm>
        </p:grpSpPr>
        <p:sp>
          <p:nvSpPr>
            <p:cNvPr id="8197" name="矩形 41990"/>
            <p:cNvSpPr>
              <a:spLocks noChangeArrowheads="1"/>
            </p:cNvSpPr>
            <p:nvPr/>
          </p:nvSpPr>
          <p:spPr bwMode="auto">
            <a:xfrm>
              <a:off x="-42" y="-172"/>
              <a:ext cx="833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800" b="1">
                  <a:latin typeface="Times New Roman" panose="02020603050405020304" pitchFamily="18" charset="0"/>
                </a:rPr>
                <a:t>物距</a:t>
              </a:r>
              <a:r>
                <a:rPr lang="zh-CN" altLang="en-US" sz="2400" b="1">
                  <a:latin typeface="Times New Roman" panose="02020603050405020304" pitchFamily="18" charset="0"/>
                </a:rPr>
                <a:t>（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  <a:r>
                <a:rPr lang="zh-CN" altLang="en-US" sz="2400" b="1">
                  <a:latin typeface="Times New Roman" panose="02020603050405020304" pitchFamily="18" charset="0"/>
                </a:rPr>
                <a:t>）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198" name="矩形 41991"/>
            <p:cNvSpPr>
              <a:spLocks noChangeArrowheads="1"/>
            </p:cNvSpPr>
            <p:nvPr/>
          </p:nvSpPr>
          <p:spPr bwMode="auto">
            <a:xfrm>
              <a:off x="1130" y="-167"/>
              <a:ext cx="833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800" b="1">
                  <a:latin typeface="Times New Roman" panose="02020603050405020304" pitchFamily="18" charset="0"/>
                </a:rPr>
                <a:t>像距</a:t>
              </a:r>
              <a:r>
                <a:rPr lang="zh-CN" altLang="en-US" sz="2400" b="1">
                  <a:latin typeface="Times New Roman" panose="02020603050405020304" pitchFamily="18" charset="0"/>
                </a:rPr>
                <a:t>（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v</a:t>
              </a:r>
              <a:r>
                <a:rPr lang="zh-CN" altLang="en-US" sz="2400" b="1">
                  <a:latin typeface="Times New Roman" panose="02020603050405020304" pitchFamily="18" charset="0"/>
                </a:rPr>
                <a:t>）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41993" name="直接连接符 41992"/>
          <p:cNvSpPr>
            <a:spLocks noChangeShapeType="1"/>
          </p:cNvSpPr>
          <p:nvPr/>
        </p:nvSpPr>
        <p:spPr bwMode="auto">
          <a:xfrm>
            <a:off x="2478990" y="3279496"/>
            <a:ext cx="638016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995" name="图片 4199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65" y="2097704"/>
            <a:ext cx="68326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6" name="组合 41995"/>
          <p:cNvGrpSpPr>
            <a:grpSpLocks noChangeAspect="1"/>
          </p:cNvGrpSpPr>
          <p:nvPr/>
        </p:nvGrpSpPr>
        <p:grpSpPr bwMode="auto">
          <a:xfrm flipH="1">
            <a:off x="2947303" y="2292072"/>
            <a:ext cx="176213" cy="874713"/>
            <a:chOff x="0" y="0"/>
            <a:chExt cx="426" cy="2551"/>
          </a:xfrm>
        </p:grpSpPr>
        <p:grpSp>
          <p:nvGrpSpPr>
            <p:cNvPr id="8202" name="组合 41996"/>
            <p:cNvGrpSpPr>
              <a:grpSpLocks noChangeAspect="1"/>
            </p:cNvGrpSpPr>
            <p:nvPr/>
          </p:nvGrpSpPr>
          <p:grpSpPr bwMode="auto">
            <a:xfrm>
              <a:off x="20" y="0"/>
              <a:ext cx="406" cy="1042"/>
              <a:chOff x="0" y="0"/>
              <a:chExt cx="811" cy="2081"/>
            </a:xfrm>
          </p:grpSpPr>
          <p:sp>
            <p:nvSpPr>
              <p:cNvPr id="8203" name="未知"/>
              <p:cNvSpPr>
                <a:spLocks noChangeAspect="1" noChangeArrowheads="1"/>
              </p:cNvSpPr>
              <p:nvPr/>
            </p:nvSpPr>
            <p:spPr bwMode="auto">
              <a:xfrm rot="5700000">
                <a:off x="-635" y="635"/>
                <a:ext cx="2081" cy="811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BF02E"/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04" name="未知"/>
              <p:cNvSpPr>
                <a:spLocks noChangeAspect="1" noChangeArrowheads="1"/>
              </p:cNvSpPr>
              <p:nvPr/>
            </p:nvSpPr>
            <p:spPr bwMode="auto">
              <a:xfrm rot="5700000">
                <a:off x="-156" y="1304"/>
                <a:ext cx="1102" cy="430"/>
              </a:xfrm>
              <a:custGeom>
                <a:avLst/>
                <a:gdLst>
                  <a:gd name="T0" fmla="*/ 8000 w 8000"/>
                  <a:gd name="T1" fmla="*/ 1577 h 3154"/>
                  <a:gd name="T2" fmla="*/ 7804 w 8000"/>
                  <a:gd name="T3" fmla="*/ 2300 h 3154"/>
                  <a:gd name="T4" fmla="*/ 7236 w 8000"/>
                  <a:gd name="T5" fmla="*/ 2853 h 3154"/>
                  <a:gd name="T6" fmla="*/ 6351 w 8000"/>
                  <a:gd name="T7" fmla="*/ 3118 h 3154"/>
                  <a:gd name="T8" fmla="*/ 5236 w 8000"/>
                  <a:gd name="T9" fmla="*/ 3071 h 3154"/>
                  <a:gd name="T10" fmla="*/ 4000 w 8000"/>
                  <a:gd name="T11" fmla="*/ 2777 h 3154"/>
                  <a:gd name="T12" fmla="*/ 2764 w 8000"/>
                  <a:gd name="T13" fmla="*/ 2366 h 3154"/>
                  <a:gd name="T14" fmla="*/ 1649 w 8000"/>
                  <a:gd name="T15" fmla="*/ 1977 h 3154"/>
                  <a:gd name="T16" fmla="*/ 764 w 8000"/>
                  <a:gd name="T17" fmla="*/ 1712 h 3154"/>
                  <a:gd name="T18" fmla="*/ 196 w 8000"/>
                  <a:gd name="T19" fmla="*/ 1595 h 3154"/>
                  <a:gd name="T20" fmla="*/ 0 w 8000"/>
                  <a:gd name="T21" fmla="*/ 1577 h 3154"/>
                  <a:gd name="T22" fmla="*/ 196 w 8000"/>
                  <a:gd name="T23" fmla="*/ 1559 h 3154"/>
                  <a:gd name="T24" fmla="*/ 764 w 8000"/>
                  <a:gd name="T25" fmla="*/ 1442 h 3154"/>
                  <a:gd name="T26" fmla="*/ 1649 w 8000"/>
                  <a:gd name="T27" fmla="*/ 1177 h 3154"/>
                  <a:gd name="T28" fmla="*/ 2764 w 8000"/>
                  <a:gd name="T29" fmla="*/ 788 h 3154"/>
                  <a:gd name="T30" fmla="*/ 4000 w 8000"/>
                  <a:gd name="T31" fmla="*/ 377 h 3154"/>
                  <a:gd name="T32" fmla="*/ 5236 w 8000"/>
                  <a:gd name="T33" fmla="*/ 83 h 3154"/>
                  <a:gd name="T34" fmla="*/ 6351 w 8000"/>
                  <a:gd name="T35" fmla="*/ 36 h 3154"/>
                  <a:gd name="T36" fmla="*/ 7236 w 8000"/>
                  <a:gd name="T37" fmla="*/ 301 h 3154"/>
                  <a:gd name="T38" fmla="*/ 7804 w 8000"/>
                  <a:gd name="T39" fmla="*/ 854 h 3154"/>
                  <a:gd name="T40" fmla="*/ 8000 w 8000"/>
                  <a:gd name="T41" fmla="*/ 1577 h 3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0" h="3154">
                    <a:moveTo>
                      <a:pt x="8000" y="1577"/>
                    </a:moveTo>
                    <a:cubicBezTo>
                      <a:pt x="8000" y="1818"/>
                      <a:pt x="7931" y="2087"/>
                      <a:pt x="7804" y="2300"/>
                    </a:cubicBezTo>
                    <a:cubicBezTo>
                      <a:pt x="7677" y="2513"/>
                      <a:pt x="7478" y="2717"/>
                      <a:pt x="7236" y="2853"/>
                    </a:cubicBezTo>
                    <a:cubicBezTo>
                      <a:pt x="6994" y="2989"/>
                      <a:pt x="6684" y="3082"/>
                      <a:pt x="6351" y="3118"/>
                    </a:cubicBezTo>
                    <a:cubicBezTo>
                      <a:pt x="6018" y="3154"/>
                      <a:pt x="5628" y="3128"/>
                      <a:pt x="5236" y="3071"/>
                    </a:cubicBezTo>
                    <a:cubicBezTo>
                      <a:pt x="4844" y="3014"/>
                      <a:pt x="4412" y="2895"/>
                      <a:pt x="4000" y="2777"/>
                    </a:cubicBezTo>
                    <a:cubicBezTo>
                      <a:pt x="3588" y="2659"/>
                      <a:pt x="3156" y="2499"/>
                      <a:pt x="2764" y="2366"/>
                    </a:cubicBezTo>
                    <a:cubicBezTo>
                      <a:pt x="2372" y="2233"/>
                      <a:pt x="1982" y="2086"/>
                      <a:pt x="1649" y="1977"/>
                    </a:cubicBezTo>
                    <a:cubicBezTo>
                      <a:pt x="1316" y="1868"/>
                      <a:pt x="1006" y="1776"/>
                      <a:pt x="764" y="1712"/>
                    </a:cubicBezTo>
                    <a:cubicBezTo>
                      <a:pt x="522" y="1648"/>
                      <a:pt x="323" y="1617"/>
                      <a:pt x="196" y="1595"/>
                    </a:cubicBezTo>
                    <a:cubicBezTo>
                      <a:pt x="69" y="1573"/>
                      <a:pt x="0" y="1571"/>
                      <a:pt x="0" y="1577"/>
                    </a:cubicBezTo>
                    <a:cubicBezTo>
                      <a:pt x="0" y="1583"/>
                      <a:pt x="69" y="1581"/>
                      <a:pt x="196" y="1559"/>
                    </a:cubicBezTo>
                    <a:cubicBezTo>
                      <a:pt x="323" y="1537"/>
                      <a:pt x="522" y="1506"/>
                      <a:pt x="764" y="1442"/>
                    </a:cubicBezTo>
                    <a:cubicBezTo>
                      <a:pt x="1006" y="1378"/>
                      <a:pt x="1316" y="1286"/>
                      <a:pt x="1649" y="1177"/>
                    </a:cubicBezTo>
                    <a:cubicBezTo>
                      <a:pt x="1982" y="1068"/>
                      <a:pt x="2372" y="921"/>
                      <a:pt x="2764" y="788"/>
                    </a:cubicBezTo>
                    <a:cubicBezTo>
                      <a:pt x="3156" y="655"/>
                      <a:pt x="3588" y="495"/>
                      <a:pt x="4000" y="377"/>
                    </a:cubicBezTo>
                    <a:cubicBezTo>
                      <a:pt x="4412" y="259"/>
                      <a:pt x="4844" y="140"/>
                      <a:pt x="5236" y="83"/>
                    </a:cubicBezTo>
                    <a:cubicBezTo>
                      <a:pt x="5628" y="26"/>
                      <a:pt x="6018" y="0"/>
                      <a:pt x="6351" y="36"/>
                    </a:cubicBezTo>
                    <a:cubicBezTo>
                      <a:pt x="6684" y="72"/>
                      <a:pt x="6994" y="165"/>
                      <a:pt x="7236" y="301"/>
                    </a:cubicBezTo>
                    <a:cubicBezTo>
                      <a:pt x="7478" y="437"/>
                      <a:pt x="7677" y="641"/>
                      <a:pt x="7804" y="854"/>
                    </a:cubicBezTo>
                    <a:cubicBezTo>
                      <a:pt x="7931" y="1067"/>
                      <a:pt x="8000" y="1336"/>
                      <a:pt x="8000" y="15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9900"/>
                  </a:gs>
                  <a:gs pos="100000">
                    <a:srgbClr val="99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205" name="矩形 41999"/>
            <p:cNvSpPr>
              <a:spLocks noChangeAspect="1" noChangeArrowheads="1"/>
            </p:cNvSpPr>
            <p:nvPr/>
          </p:nvSpPr>
          <p:spPr bwMode="auto">
            <a:xfrm>
              <a:off x="180" y="896"/>
              <a:ext cx="35" cy="24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CC"/>
                </a:gs>
              </a:gsLst>
              <a:lin ang="5400000" scaled="1"/>
            </a:gra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06" name="矩形 42000"/>
            <p:cNvSpPr>
              <a:spLocks noChangeAspect="1" noChangeArrowheads="1"/>
            </p:cNvSpPr>
            <p:nvPr/>
          </p:nvSpPr>
          <p:spPr bwMode="auto">
            <a:xfrm>
              <a:off x="0" y="1068"/>
              <a:ext cx="406" cy="1483"/>
            </a:xfrm>
            <a:prstGeom prst="rect">
              <a:avLst/>
            </a:prstGeom>
            <a:solidFill>
              <a:srgbClr val="FFFFE1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002" name="组合 42001"/>
          <p:cNvGrpSpPr/>
          <p:nvPr/>
        </p:nvGrpSpPr>
        <p:grpSpPr bwMode="auto">
          <a:xfrm>
            <a:off x="3020327" y="3553240"/>
            <a:ext cx="4654550" cy="549275"/>
            <a:chOff x="0" y="0"/>
            <a:chExt cx="2932" cy="346"/>
          </a:xfrm>
        </p:grpSpPr>
        <p:sp>
          <p:nvSpPr>
            <p:cNvPr id="8208" name="直接连接符 42002"/>
            <p:cNvSpPr>
              <a:spLocks noChangeShapeType="1"/>
            </p:cNvSpPr>
            <p:nvPr/>
          </p:nvSpPr>
          <p:spPr bwMode="auto">
            <a:xfrm>
              <a:off x="0" y="10"/>
              <a:ext cx="0" cy="32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直接连接符 42003"/>
            <p:cNvSpPr>
              <a:spLocks noChangeShapeType="1"/>
            </p:cNvSpPr>
            <p:nvPr/>
          </p:nvSpPr>
          <p:spPr bwMode="auto">
            <a:xfrm>
              <a:off x="1610" y="23"/>
              <a:ext cx="0" cy="32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直接连接符 42004"/>
            <p:cNvSpPr>
              <a:spLocks noChangeShapeType="1"/>
            </p:cNvSpPr>
            <p:nvPr/>
          </p:nvSpPr>
          <p:spPr bwMode="auto">
            <a:xfrm>
              <a:off x="2" y="292"/>
              <a:ext cx="160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直接连接符 42005"/>
            <p:cNvSpPr>
              <a:spLocks noChangeShapeType="1"/>
            </p:cNvSpPr>
            <p:nvPr/>
          </p:nvSpPr>
          <p:spPr bwMode="auto">
            <a:xfrm>
              <a:off x="2932" y="0"/>
              <a:ext cx="0" cy="32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直接连接符 42006"/>
            <p:cNvSpPr>
              <a:spLocks noChangeShapeType="1"/>
            </p:cNvSpPr>
            <p:nvPr/>
          </p:nvSpPr>
          <p:spPr bwMode="auto">
            <a:xfrm>
              <a:off x="1608" y="302"/>
              <a:ext cx="132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09" name="组合 42008"/>
          <p:cNvGrpSpPr/>
          <p:nvPr/>
        </p:nvGrpSpPr>
        <p:grpSpPr bwMode="auto">
          <a:xfrm>
            <a:off x="1507440" y="4548172"/>
            <a:ext cx="2057400" cy="998538"/>
            <a:chOff x="0" y="0"/>
            <a:chExt cx="1152" cy="629"/>
          </a:xfrm>
        </p:grpSpPr>
        <p:sp>
          <p:nvSpPr>
            <p:cNvPr id="8215" name="文本框 42009"/>
            <p:cNvSpPr txBox="1">
              <a:spLocks noChangeArrowheads="1"/>
            </p:cNvSpPr>
            <p:nvPr/>
          </p:nvSpPr>
          <p:spPr bwMode="auto">
            <a:xfrm>
              <a:off x="192" y="0"/>
              <a:ext cx="96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物距</a:t>
              </a:r>
              <a:r>
                <a:rPr lang="en-US" altLang="zh-CN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  <p:sp>
          <p:nvSpPr>
            <p:cNvPr id="8216" name="左大括号 42010"/>
            <p:cNvSpPr/>
            <p:nvPr/>
          </p:nvSpPr>
          <p:spPr bwMode="auto">
            <a:xfrm>
              <a:off x="0" y="78"/>
              <a:ext cx="192" cy="551"/>
            </a:xfrm>
            <a:prstGeom prst="leftBrace">
              <a:avLst>
                <a:gd name="adj1" fmla="val 2915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2012" name="文本框 42011"/>
              <p:cNvSpPr txBox="1">
                <a:spLocks noChangeArrowheads="1"/>
              </p:cNvSpPr>
              <p:nvPr/>
            </p:nvSpPr>
            <p:spPr bwMode="auto">
              <a:xfrm>
                <a:off x="1850340" y="5195217"/>
                <a:ext cx="182880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ea typeface="黑体" panose="02010609060101010101" pitchFamily="49" charset="-122"/>
                  </a:rPr>
                  <a:t>像距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/>
                        <a:cs typeface="Times New Roman" panose="02020603050405020304" pitchFamily="18" charset="0"/>
                      </a:rPr>
                      <m:t>𝒗</m:t>
                    </m:r>
                  </m:oMath>
                </a14:m>
                <a:r>
                  <a:rPr lang="en-US" altLang="zh-CN" sz="2800" dirty="0"/>
                  <a:t/>
                </a:r>
                <a:r>
                  <a:rPr lang="zh-CN" altLang="en-US" sz="2800" b="1" dirty="0">
                    <a:ea typeface="黑体" panose="02010609060101010101" pitchFamily="49" charset="-122"/>
                  </a:rPr>
                  <a:t>：</a:t>
                </a:r>
              </a:p>
            </p:txBody>
          </p:sp>
        </mc:Choice>
        <mc:Fallback>
          <p:sp>
            <p:nvSpPr>
              <p:cNvPr id="42012" name="文本框 42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50340" y="5195217"/>
                <a:ext cx="1828800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7000" t="-15116" b="-27907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013" name="文本框 42012"/>
          <p:cNvSpPr txBox="1">
            <a:spLocks noChangeArrowheads="1"/>
          </p:cNvSpPr>
          <p:nvPr/>
        </p:nvSpPr>
        <p:spPr bwMode="auto">
          <a:xfrm>
            <a:off x="3224931" y="4591083"/>
            <a:ext cx="4696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黑体" panose="02010609060101010101" pitchFamily="49" charset="-122"/>
              </a:rPr>
              <a:t>物体到透镜中心的距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离。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42014" name="文本框 42013"/>
          <p:cNvSpPr txBox="1">
            <a:spLocks noChangeArrowheads="1"/>
          </p:cNvSpPr>
          <p:nvPr/>
        </p:nvSpPr>
        <p:spPr bwMode="auto">
          <a:xfrm>
            <a:off x="3224931" y="5236617"/>
            <a:ext cx="5608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ea typeface="黑体" panose="02010609060101010101" pitchFamily="49" charset="-122"/>
              </a:rPr>
              <a:t>像（光屏）到透镜中心的距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离。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3" grpId="0" animBg="1"/>
      <p:bldP spid="42012" grpId="0" animBg="1"/>
      <p:bldP spid="42013" grpId="0"/>
      <p:bldP spid="420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3"/>
          <p:cNvGrpSpPr/>
          <p:nvPr/>
        </p:nvGrpSpPr>
        <p:grpSpPr bwMode="auto">
          <a:xfrm>
            <a:off x="1450963" y="790186"/>
            <a:ext cx="8575084" cy="3327401"/>
            <a:chOff x="590" y="1314"/>
            <a:chExt cx="5213" cy="2096"/>
          </a:xfrm>
        </p:grpSpPr>
        <p:pic>
          <p:nvPicPr>
            <p:cNvPr id="921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" y="1748"/>
              <a:ext cx="5213" cy="1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9" name="Text Box 5"/>
            <p:cNvSpPr txBox="1">
              <a:spLocks noChangeArrowheads="1"/>
            </p:cNvSpPr>
            <p:nvPr/>
          </p:nvSpPr>
          <p:spPr bwMode="auto">
            <a:xfrm>
              <a:off x="915" y="1314"/>
              <a:ext cx="43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798955" indent="-179895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</a:rPr>
                <a:t>如何保证蜡烛的像始终能成在光屏上？</a:t>
              </a:r>
            </a:p>
          </p:txBody>
        </p:sp>
      </p:grp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517924" y="1979093"/>
            <a:ext cx="4450420" cy="6439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450963" y="4116999"/>
            <a:ext cx="853440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调节烛焰、透镜、光屏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的中</a:t>
            </a:r>
            <a:r>
              <a:rPr lang="zh-CN" altLang="en-US" sz="2800" b="1" dirty="0">
                <a:latin typeface="宋体" panose="02010600030101010101" pitchFamily="2" charset="-122"/>
              </a:rPr>
              <a:t>心，使三者的中心在同一高度上</a:t>
            </a:r>
            <a:r>
              <a:rPr lang="en-US" altLang="zh-CN" sz="2800" b="1" dirty="0"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为了</a:t>
            </a:r>
            <a:r>
              <a:rPr lang="zh-CN" altLang="en-US" sz="2800" b="1" dirty="0">
                <a:solidFill>
                  <a:srgbClr val="FF0066"/>
                </a:solidFill>
                <a:latin typeface="宋体" panose="02010600030101010101" pitchFamily="2" charset="-122"/>
              </a:rPr>
              <a:t>使烛焰的像成在光屏的中央。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23"/>
          <p:cNvSpPr txBox="1">
            <a:spLocks noChangeArrowheads="1"/>
          </p:cNvSpPr>
          <p:nvPr/>
        </p:nvSpPr>
        <p:spPr bwMode="auto">
          <a:xfrm>
            <a:off x="791416" y="919457"/>
            <a:ext cx="9126837" cy="445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（１）组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装实验装置，将烛焰中心、凸透镜中心和光屏中心调整到同一高度。</a:t>
            </a:r>
          </a:p>
          <a:p>
            <a:pPr indent="4572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（２）将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凸透镜固定在光具座中间某刻度处，把蜡烛放在较远处，使物距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，调整光屏到凸透镜的距离，使烛焰在光屏上成清晰的实像。观察实像的大小和正倒。记录物距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和像距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（３）把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蜡烛向凸透镜移近，改变物距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，仍使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，仿照步骤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（２）再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次实验，分别观察实像的大小和正倒。记录物距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和像距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365335" y="418919"/>
            <a:ext cx="45440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进行实验与收集证据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3"/>
          <p:cNvSpPr txBox="1">
            <a:spLocks noChangeArrowheads="1"/>
          </p:cNvSpPr>
          <p:nvPr/>
        </p:nvSpPr>
        <p:spPr bwMode="auto">
          <a:xfrm>
            <a:off x="2088468" y="2190043"/>
            <a:ext cx="70564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sp>
        <p:nvSpPr>
          <p:cNvPr id="44035" name="矩形 44034"/>
          <p:cNvSpPr>
            <a:spLocks noChangeArrowheads="1"/>
          </p:cNvSpPr>
          <p:nvPr/>
        </p:nvSpPr>
        <p:spPr bwMode="auto">
          <a:xfrm>
            <a:off x="715526" y="542259"/>
            <a:ext cx="9375531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（４）把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蜡烛向凸透镜移近，改变物距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，调整光屏到凸透镜的距离，使烛焰在光屏上成清晰的实像。观察实像的大小和正倒。记录物距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和像距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（５）把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蜡烛向凸透镜移近，改变物距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，仿照步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骤（４）再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次实验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，分别观察实像的大小和正倒。记录物距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和像距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（６）</a:t>
            </a:r>
            <a:r>
              <a:rPr lang="zh-CN" altLang="en-US" sz="2400" b="1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zh-CN" altLang="en-US" sz="2400" b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蜡烛向凸透镜移近，改变物距</a:t>
            </a:r>
            <a:r>
              <a:rPr lang="en-US" altLang="zh-CN" sz="2400" b="1" i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en-US" sz="2400" b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</a:t>
            </a:r>
            <a:r>
              <a:rPr lang="en-US" altLang="zh-CN" sz="2400" b="1" i="1" spc="-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="1" spc="-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i="1" spc="-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，在光屏上不能得到蜡烛的像，此时成虚像，应从光屏这侧</a:t>
            </a:r>
            <a:r>
              <a:rPr lang="zh-CN" altLang="en-US" sz="2400" b="1" spc="-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向透过透镜观</a:t>
            </a:r>
            <a:r>
              <a:rPr lang="zh-CN" altLang="en-US" sz="2400" b="1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察蜡烛的像，观察虚像的大小和正倒。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</Words>
  <Application>WPS 演示</Application>
  <PresentationFormat>自定义</PresentationFormat>
  <Paragraphs>217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27</cp:revision>
  <dcterms:created xsi:type="dcterms:W3CDTF">2018-03-01T02:03:00Z</dcterms:created>
  <dcterms:modified xsi:type="dcterms:W3CDTF">2019-09-19T13:52:17Z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