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8"/>
  </p:handoutMasterIdLst>
  <p:sldIdLst>
    <p:sldId id="257" r:id="rId3"/>
    <p:sldId id="280" r:id="rId4"/>
    <p:sldId id="258" r:id="rId5"/>
    <p:sldId id="259" r:id="rId6"/>
    <p:sldId id="314" r:id="rId7"/>
    <p:sldId id="263" r:id="rId8"/>
    <p:sldId id="322" r:id="rId9"/>
    <p:sldId id="266" r:id="rId10"/>
    <p:sldId id="323" r:id="rId11"/>
    <p:sldId id="269" r:id="rId12"/>
    <p:sldId id="316" r:id="rId13"/>
    <p:sldId id="270" r:id="rId14"/>
    <p:sldId id="324" r:id="rId15"/>
    <p:sldId id="271" r:id="rId16"/>
    <p:sldId id="317" r:id="rId17"/>
    <p:sldId id="318" r:id="rId18"/>
    <p:sldId id="319" r:id="rId20"/>
    <p:sldId id="272" r:id="rId21"/>
    <p:sldId id="275" r:id="rId22"/>
    <p:sldId id="321" r:id="rId23"/>
    <p:sldId id="276" r:id="rId24"/>
    <p:sldId id="277" r:id="rId25"/>
    <p:sldId id="325" r:id="rId26"/>
    <p:sldId id="279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2B2B2"/>
    <a:srgbClr val="202020"/>
    <a:srgbClr val="323232"/>
    <a:srgbClr val="CC3300"/>
    <a:srgbClr val="CC00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96"/>
      </p:cViewPr>
      <p:guideLst>
        <p:guide orient="horz" pos="2151"/>
        <p:guide pos="385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hyperlink" Target="&#29748;&#24358;&#38899;&#35843;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wmf"/><Relationship Id="rId1" Type="http://schemas.openxmlformats.org/officeDocument/2006/relationships/control" Target="../activeX/activeX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65" name="图片 2064" descr="200861~1"/>
          <p:cNvPicPr>
            <a:picLocks noChangeAspect="1"/>
          </p:cNvPicPr>
          <p:nvPr/>
        </p:nvPicPr>
        <p:blipFill>
          <a:blip r:embed="rId1"/>
          <a:srcRect t="4153" b="2939"/>
          <a:stretch>
            <a:fillRect/>
          </a:stretch>
        </p:blipFill>
        <p:spPr>
          <a:xfrm>
            <a:off x="0" y="0"/>
            <a:ext cx="1215580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Text Box 10"/>
          <p:cNvSpPr txBox="1"/>
          <p:nvPr/>
        </p:nvSpPr>
        <p:spPr>
          <a:xfrm>
            <a:off x="324803" y="2498408"/>
            <a:ext cx="11542395" cy="1861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sym typeface="+mn-ea"/>
              </a:rPr>
              <a:t>2.2</a:t>
            </a:r>
            <a:r>
              <a:rPr lang="en-US" altLang="zh-C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sym typeface="+mn-ea"/>
              </a:rPr>
              <a:t> </a:t>
            </a:r>
            <a:r>
              <a:rPr lang="zh-CN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行楷" pitchFamily="2" charset="-122"/>
              </a:rPr>
              <a:t>我们怎样区分声音</a:t>
            </a:r>
            <a:endParaRPr lang="zh-CN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5" name="Rectangle 3"/>
          <p:cNvSpPr>
            <a:spLocks noGrp="1" noRot="1"/>
          </p:cNvSpPr>
          <p:nvPr>
            <p:ph idx="1"/>
          </p:nvPr>
        </p:nvSpPr>
        <p:spPr>
          <a:xfrm>
            <a:off x="10795" y="81280"/>
            <a:ext cx="12215495" cy="6828155"/>
          </a:xfrm>
        </p:spPr>
        <p:txBody>
          <a:bodyPr wrap="square" lIns="91440" tIns="45720" rIns="91440" bIns="45720" anchor="t" anchorCtr="0">
            <a:noAutofit/>
          </a:bodyPr>
          <a:p>
            <a:pPr marL="0" indent="0" fontAlgn="auto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6000" b="1" dirty="0">
                <a:solidFill>
                  <a:schemeClr val="tx1"/>
                </a:solidFill>
              </a:rPr>
              <a:t>影响音调高低的因素：</a:t>
            </a:r>
            <a:endParaRPr lang="zh-CN" altLang="en-US" sz="6000" b="1" dirty="0">
              <a:solidFill>
                <a:schemeClr val="accent2"/>
              </a:solidFill>
            </a:endParaRPr>
          </a:p>
          <a:p>
            <a:pPr marL="0" indent="0" fontAlgn="auto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6000" b="1" dirty="0">
                <a:solidFill>
                  <a:schemeClr val="accent2"/>
                </a:solidFill>
              </a:rPr>
              <a:t>声源振动的频率</a:t>
            </a:r>
            <a:r>
              <a:rPr lang="zh-CN" altLang="en-US" sz="6000" b="1" u="sng" dirty="0">
                <a:solidFill>
                  <a:schemeClr val="accent2"/>
                </a:solidFill>
              </a:rPr>
              <a:t>        </a:t>
            </a:r>
            <a:r>
              <a:rPr lang="zh-CN" altLang="en-US" sz="6000" b="1" dirty="0">
                <a:solidFill>
                  <a:schemeClr val="accent2"/>
                </a:solidFill>
              </a:rPr>
              <a:t>，音调</a:t>
            </a:r>
            <a:r>
              <a:rPr lang="zh-CN" altLang="en-US" sz="6000" b="1" u="sng" dirty="0">
                <a:solidFill>
                  <a:schemeClr val="accent2"/>
                </a:solidFill>
                <a:sym typeface="+mn-ea"/>
              </a:rPr>
              <a:t>        </a:t>
            </a:r>
            <a:r>
              <a:rPr lang="zh-CN" altLang="en-US" sz="6000" b="1" dirty="0">
                <a:solidFill>
                  <a:schemeClr val="accent2"/>
                </a:solidFill>
              </a:rPr>
              <a:t>；反之，声源振动的频率</a:t>
            </a:r>
            <a:r>
              <a:rPr lang="zh-CN" altLang="en-US" sz="6000" b="1" u="sng" dirty="0">
                <a:solidFill>
                  <a:schemeClr val="accent2"/>
                </a:solidFill>
                <a:sym typeface="+mn-ea"/>
              </a:rPr>
              <a:t>        </a:t>
            </a:r>
            <a:r>
              <a:rPr lang="zh-CN" altLang="en-US" sz="6000" b="1" dirty="0">
                <a:solidFill>
                  <a:schemeClr val="accent2"/>
                </a:solidFill>
              </a:rPr>
              <a:t>，音调</a:t>
            </a:r>
            <a:r>
              <a:rPr lang="zh-CN" altLang="en-US" sz="6000" b="1" u="sng" dirty="0">
                <a:solidFill>
                  <a:schemeClr val="accent2"/>
                </a:solidFill>
                <a:sym typeface="+mn-ea"/>
              </a:rPr>
              <a:t>        </a:t>
            </a:r>
            <a:r>
              <a:rPr lang="zh-CN" altLang="en-US" sz="6000" b="1" dirty="0">
                <a:solidFill>
                  <a:schemeClr val="accent2"/>
                </a:solidFill>
              </a:rPr>
              <a:t>。</a:t>
            </a:r>
            <a:endParaRPr lang="zh-CN" altLang="en-US" sz="6000" b="1" dirty="0">
              <a:solidFill>
                <a:schemeClr val="accent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30520" y="1313815"/>
            <a:ext cx="18967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fontAlgn="auto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越高</a:t>
            </a:r>
            <a:endParaRPr lang="zh-CN" altLang="en-US" sz="6000"/>
          </a:p>
        </p:txBody>
      </p:sp>
      <p:sp>
        <p:nvSpPr>
          <p:cNvPr id="9" name="文本框 8"/>
          <p:cNvSpPr txBox="1"/>
          <p:nvPr/>
        </p:nvSpPr>
        <p:spPr>
          <a:xfrm>
            <a:off x="9439275" y="1313815"/>
            <a:ext cx="18967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fontAlgn="auto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越高</a:t>
            </a:r>
            <a:endParaRPr lang="zh-CN" altLang="en-US" sz="6000"/>
          </a:p>
        </p:txBody>
      </p:sp>
      <p:sp>
        <p:nvSpPr>
          <p:cNvPr id="10" name="文本框 9"/>
          <p:cNvSpPr txBox="1"/>
          <p:nvPr/>
        </p:nvSpPr>
        <p:spPr>
          <a:xfrm>
            <a:off x="7779385" y="2578735"/>
            <a:ext cx="18967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fontAlgn="auto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越低</a:t>
            </a:r>
            <a:endParaRPr lang="zh-CN" altLang="en-US" sz="6000"/>
          </a:p>
        </p:txBody>
      </p:sp>
      <p:sp>
        <p:nvSpPr>
          <p:cNvPr id="11" name="文本框 10"/>
          <p:cNvSpPr txBox="1"/>
          <p:nvPr/>
        </p:nvSpPr>
        <p:spPr>
          <a:xfrm>
            <a:off x="913765" y="3873500"/>
            <a:ext cx="18967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fontAlgn="auto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越低</a:t>
            </a:r>
            <a:endParaRPr lang="zh-CN" altLang="en-US" sz="6000"/>
          </a:p>
        </p:txBody>
      </p:sp>
      <p:pic>
        <p:nvPicPr>
          <p:cNvPr id="12" name="图片 11" descr="A000220150318I73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600" y="4529455"/>
            <a:ext cx="2438400" cy="2328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33133" y="2165033"/>
            <a:ext cx="10325735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请完成</a:t>
            </a:r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大本</a:t>
            </a: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高分突破第</a:t>
            </a:r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21</a:t>
            </a: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页</a:t>
            </a:r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例</a:t>
            </a:r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变式拓展</a:t>
            </a:r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9" name="Freeform 5"/>
          <p:cNvSpPr/>
          <p:nvPr/>
        </p:nvSpPr>
        <p:spPr>
          <a:xfrm>
            <a:off x="2590800" y="1219200"/>
            <a:ext cx="6400800" cy="1600200"/>
          </a:xfrm>
          <a:custGeom>
            <a:avLst/>
            <a:gdLst/>
            <a:ahLst/>
            <a:cxnLst>
              <a:cxn ang="0">
                <a:pos x="200" y="1653"/>
              </a:cxn>
              <a:cxn ang="0">
                <a:pos x="600" y="1000"/>
              </a:cxn>
              <a:cxn ang="0">
                <a:pos x="1000" y="468"/>
              </a:cxn>
              <a:cxn ang="0">
                <a:pos x="1400" y="121"/>
              </a:cxn>
              <a:cxn ang="0">
                <a:pos x="1800" y="0"/>
              </a:cxn>
              <a:cxn ang="0">
                <a:pos x="2200" y="121"/>
              </a:cxn>
              <a:cxn ang="0">
                <a:pos x="2600" y="468"/>
              </a:cxn>
              <a:cxn ang="0">
                <a:pos x="3000" y="1000"/>
              </a:cxn>
              <a:cxn ang="0">
                <a:pos x="3400" y="1653"/>
              </a:cxn>
              <a:cxn ang="0">
                <a:pos x="3800" y="2347"/>
              </a:cxn>
              <a:cxn ang="0">
                <a:pos x="4200" y="3000"/>
              </a:cxn>
              <a:cxn ang="0">
                <a:pos x="4600" y="3532"/>
              </a:cxn>
              <a:cxn ang="0">
                <a:pos x="5000" y="3879"/>
              </a:cxn>
              <a:cxn ang="0">
                <a:pos x="5400" y="4000"/>
              </a:cxn>
              <a:cxn ang="0">
                <a:pos x="5800" y="3879"/>
              </a:cxn>
              <a:cxn ang="0">
                <a:pos x="6200" y="3532"/>
              </a:cxn>
              <a:cxn ang="0">
                <a:pos x="6600" y="3000"/>
              </a:cxn>
              <a:cxn ang="0">
                <a:pos x="7000" y="2348"/>
              </a:cxn>
              <a:cxn ang="0">
                <a:pos x="7400" y="1653"/>
              </a:cxn>
              <a:cxn ang="0">
                <a:pos x="7800" y="1000"/>
              </a:cxn>
              <a:cxn ang="0">
                <a:pos x="8200" y="468"/>
              </a:cxn>
              <a:cxn ang="0">
                <a:pos x="8600" y="121"/>
              </a:cxn>
              <a:cxn ang="0">
                <a:pos x="9000" y="0"/>
              </a:cxn>
              <a:cxn ang="0">
                <a:pos x="9400" y="120"/>
              </a:cxn>
              <a:cxn ang="0">
                <a:pos x="9800" y="468"/>
              </a:cxn>
              <a:cxn ang="0">
                <a:pos x="10200" y="1000"/>
              </a:cxn>
              <a:cxn ang="0">
                <a:pos x="10600" y="1652"/>
              </a:cxn>
              <a:cxn ang="0">
                <a:pos x="11000" y="2347"/>
              </a:cxn>
              <a:cxn ang="0">
                <a:pos x="11400" y="2999"/>
              </a:cxn>
              <a:cxn ang="0">
                <a:pos x="11800" y="3532"/>
              </a:cxn>
              <a:cxn ang="0">
                <a:pos x="12200" y="3879"/>
              </a:cxn>
              <a:cxn ang="0">
                <a:pos x="12600" y="4000"/>
              </a:cxn>
              <a:cxn ang="0">
                <a:pos x="13000" y="3880"/>
              </a:cxn>
              <a:cxn ang="0">
                <a:pos x="13400" y="3533"/>
              </a:cxn>
              <a:cxn ang="0">
                <a:pos x="13800" y="3001"/>
              </a:cxn>
              <a:cxn ang="0">
                <a:pos x="14200" y="2348"/>
              </a:cxn>
              <a:cxn ang="0">
                <a:pos x="14600" y="1653"/>
              </a:cxn>
              <a:cxn ang="0">
                <a:pos x="15000" y="1001"/>
              </a:cxn>
              <a:cxn ang="0">
                <a:pos x="15400" y="468"/>
              </a:cxn>
              <a:cxn ang="0">
                <a:pos x="15800" y="121"/>
              </a:cxn>
              <a:cxn ang="0">
                <a:pos x="16200" y="0"/>
              </a:cxn>
              <a:cxn ang="0">
                <a:pos x="16600" y="120"/>
              </a:cxn>
              <a:cxn ang="0">
                <a:pos x="17000" y="467"/>
              </a:cxn>
              <a:cxn ang="0">
                <a:pos x="17400" y="999"/>
              </a:cxn>
              <a:cxn ang="0">
                <a:pos x="17800" y="1652"/>
              </a:cxn>
              <a:cxn ang="0">
                <a:pos x="18200" y="2346"/>
              </a:cxn>
              <a:cxn ang="0">
                <a:pos x="18600" y="2999"/>
              </a:cxn>
              <a:cxn ang="0">
                <a:pos x="19000" y="3531"/>
              </a:cxn>
              <a:cxn ang="0">
                <a:pos x="19400" y="3879"/>
              </a:cxn>
              <a:cxn ang="0">
                <a:pos x="19800" y="4000"/>
              </a:cxn>
              <a:cxn ang="0">
                <a:pos x="20200" y="3880"/>
              </a:cxn>
              <a:cxn ang="0">
                <a:pos x="20600" y="3533"/>
              </a:cxn>
              <a:cxn ang="0">
                <a:pos x="21000" y="3001"/>
              </a:cxn>
              <a:cxn ang="0">
                <a:pos x="21400" y="2348"/>
              </a:cxn>
              <a:cxn ang="0">
                <a:pos x="21600" y="2001"/>
              </a:cxn>
            </a:cxnLst>
            <a:pathLst>
              <a:path w="21633" h="4000">
                <a:moveTo>
                  <a:pt x="0" y="2000"/>
                </a:moveTo>
                <a:cubicBezTo>
                  <a:pt x="66" y="1883"/>
                  <a:pt x="133" y="1767"/>
                  <a:pt x="200" y="1653"/>
                </a:cubicBezTo>
                <a:cubicBezTo>
                  <a:pt x="267" y="1539"/>
                  <a:pt x="333" y="1425"/>
                  <a:pt x="400" y="1316"/>
                </a:cubicBezTo>
                <a:cubicBezTo>
                  <a:pt x="467" y="1207"/>
                  <a:pt x="533" y="1100"/>
                  <a:pt x="600" y="1000"/>
                </a:cubicBezTo>
                <a:cubicBezTo>
                  <a:pt x="667" y="900"/>
                  <a:pt x="733" y="803"/>
                  <a:pt x="800" y="714"/>
                </a:cubicBezTo>
                <a:cubicBezTo>
                  <a:pt x="867" y="625"/>
                  <a:pt x="933" y="542"/>
                  <a:pt x="1000" y="468"/>
                </a:cubicBezTo>
                <a:cubicBezTo>
                  <a:pt x="1067" y="394"/>
                  <a:pt x="1133" y="326"/>
                  <a:pt x="1200" y="268"/>
                </a:cubicBezTo>
                <a:cubicBezTo>
                  <a:pt x="1267" y="210"/>
                  <a:pt x="1333" y="161"/>
                  <a:pt x="1400" y="121"/>
                </a:cubicBezTo>
                <a:cubicBezTo>
                  <a:pt x="1467" y="81"/>
                  <a:pt x="1533" y="50"/>
                  <a:pt x="1600" y="30"/>
                </a:cubicBezTo>
                <a:cubicBezTo>
                  <a:pt x="1667" y="10"/>
                  <a:pt x="1733" y="0"/>
                  <a:pt x="1800" y="0"/>
                </a:cubicBezTo>
                <a:cubicBezTo>
                  <a:pt x="1867" y="0"/>
                  <a:pt x="1933" y="10"/>
                  <a:pt x="2000" y="30"/>
                </a:cubicBezTo>
                <a:cubicBezTo>
                  <a:pt x="2067" y="50"/>
                  <a:pt x="2133" y="81"/>
                  <a:pt x="2200" y="121"/>
                </a:cubicBezTo>
                <a:cubicBezTo>
                  <a:pt x="2267" y="161"/>
                  <a:pt x="2333" y="210"/>
                  <a:pt x="2400" y="268"/>
                </a:cubicBezTo>
                <a:cubicBezTo>
                  <a:pt x="2467" y="326"/>
                  <a:pt x="2533" y="394"/>
                  <a:pt x="2600" y="468"/>
                </a:cubicBezTo>
                <a:cubicBezTo>
                  <a:pt x="2667" y="542"/>
                  <a:pt x="2733" y="625"/>
                  <a:pt x="2800" y="714"/>
                </a:cubicBezTo>
                <a:cubicBezTo>
                  <a:pt x="2867" y="803"/>
                  <a:pt x="2933" y="900"/>
                  <a:pt x="3000" y="1000"/>
                </a:cubicBezTo>
                <a:cubicBezTo>
                  <a:pt x="3067" y="1100"/>
                  <a:pt x="3133" y="1207"/>
                  <a:pt x="3200" y="1316"/>
                </a:cubicBezTo>
                <a:cubicBezTo>
                  <a:pt x="3267" y="1425"/>
                  <a:pt x="3333" y="1539"/>
                  <a:pt x="3400" y="1653"/>
                </a:cubicBezTo>
                <a:cubicBezTo>
                  <a:pt x="3467" y="1767"/>
                  <a:pt x="3533" y="1884"/>
                  <a:pt x="3600" y="2000"/>
                </a:cubicBezTo>
                <a:cubicBezTo>
                  <a:pt x="3667" y="2116"/>
                  <a:pt x="3733" y="2233"/>
                  <a:pt x="3800" y="2347"/>
                </a:cubicBezTo>
                <a:cubicBezTo>
                  <a:pt x="3867" y="2461"/>
                  <a:pt x="3933" y="2575"/>
                  <a:pt x="4000" y="2684"/>
                </a:cubicBezTo>
                <a:cubicBezTo>
                  <a:pt x="4067" y="2793"/>
                  <a:pt x="4133" y="2900"/>
                  <a:pt x="4200" y="3000"/>
                </a:cubicBezTo>
                <a:cubicBezTo>
                  <a:pt x="4267" y="3100"/>
                  <a:pt x="4333" y="3196"/>
                  <a:pt x="4400" y="3285"/>
                </a:cubicBezTo>
                <a:cubicBezTo>
                  <a:pt x="4467" y="3374"/>
                  <a:pt x="4533" y="3458"/>
                  <a:pt x="4600" y="3532"/>
                </a:cubicBezTo>
                <a:cubicBezTo>
                  <a:pt x="4667" y="3606"/>
                  <a:pt x="4733" y="3674"/>
                  <a:pt x="4800" y="3732"/>
                </a:cubicBezTo>
                <a:cubicBezTo>
                  <a:pt x="4867" y="3790"/>
                  <a:pt x="4933" y="3839"/>
                  <a:pt x="5000" y="3879"/>
                </a:cubicBezTo>
                <a:cubicBezTo>
                  <a:pt x="5067" y="3919"/>
                  <a:pt x="5133" y="3950"/>
                  <a:pt x="5200" y="3970"/>
                </a:cubicBezTo>
                <a:cubicBezTo>
                  <a:pt x="5267" y="3990"/>
                  <a:pt x="5333" y="4000"/>
                  <a:pt x="5400" y="4000"/>
                </a:cubicBezTo>
                <a:cubicBezTo>
                  <a:pt x="5467" y="4000"/>
                  <a:pt x="5533" y="3990"/>
                  <a:pt x="5600" y="3970"/>
                </a:cubicBezTo>
                <a:cubicBezTo>
                  <a:pt x="5667" y="3950"/>
                  <a:pt x="5733" y="3919"/>
                  <a:pt x="5800" y="3879"/>
                </a:cubicBezTo>
                <a:cubicBezTo>
                  <a:pt x="5867" y="3839"/>
                  <a:pt x="5933" y="3790"/>
                  <a:pt x="6000" y="3732"/>
                </a:cubicBezTo>
                <a:cubicBezTo>
                  <a:pt x="6067" y="3674"/>
                  <a:pt x="6133" y="3606"/>
                  <a:pt x="6200" y="3532"/>
                </a:cubicBezTo>
                <a:cubicBezTo>
                  <a:pt x="6267" y="3458"/>
                  <a:pt x="6333" y="3375"/>
                  <a:pt x="6400" y="3286"/>
                </a:cubicBezTo>
                <a:cubicBezTo>
                  <a:pt x="6467" y="3197"/>
                  <a:pt x="6533" y="3100"/>
                  <a:pt x="6600" y="3000"/>
                </a:cubicBezTo>
                <a:cubicBezTo>
                  <a:pt x="6667" y="2900"/>
                  <a:pt x="6733" y="2793"/>
                  <a:pt x="6800" y="2684"/>
                </a:cubicBezTo>
                <a:cubicBezTo>
                  <a:pt x="6867" y="2575"/>
                  <a:pt x="6933" y="2462"/>
                  <a:pt x="7000" y="2348"/>
                </a:cubicBezTo>
                <a:cubicBezTo>
                  <a:pt x="7067" y="2234"/>
                  <a:pt x="7133" y="2116"/>
                  <a:pt x="7200" y="2000"/>
                </a:cubicBezTo>
                <a:cubicBezTo>
                  <a:pt x="7267" y="1884"/>
                  <a:pt x="7333" y="1767"/>
                  <a:pt x="7400" y="1653"/>
                </a:cubicBezTo>
                <a:cubicBezTo>
                  <a:pt x="7467" y="1539"/>
                  <a:pt x="7533" y="1425"/>
                  <a:pt x="7600" y="1316"/>
                </a:cubicBezTo>
                <a:cubicBezTo>
                  <a:pt x="7667" y="1207"/>
                  <a:pt x="7733" y="1100"/>
                  <a:pt x="7800" y="1000"/>
                </a:cubicBezTo>
                <a:cubicBezTo>
                  <a:pt x="7867" y="900"/>
                  <a:pt x="7933" y="804"/>
                  <a:pt x="8000" y="715"/>
                </a:cubicBezTo>
                <a:cubicBezTo>
                  <a:pt x="8067" y="626"/>
                  <a:pt x="8133" y="542"/>
                  <a:pt x="8200" y="468"/>
                </a:cubicBezTo>
                <a:cubicBezTo>
                  <a:pt x="8267" y="394"/>
                  <a:pt x="8333" y="326"/>
                  <a:pt x="8400" y="268"/>
                </a:cubicBezTo>
                <a:cubicBezTo>
                  <a:pt x="8467" y="210"/>
                  <a:pt x="8533" y="161"/>
                  <a:pt x="8600" y="121"/>
                </a:cubicBezTo>
                <a:cubicBezTo>
                  <a:pt x="8667" y="81"/>
                  <a:pt x="8733" y="50"/>
                  <a:pt x="8800" y="30"/>
                </a:cubicBezTo>
                <a:cubicBezTo>
                  <a:pt x="8867" y="10"/>
                  <a:pt x="8933" y="0"/>
                  <a:pt x="9000" y="0"/>
                </a:cubicBezTo>
                <a:cubicBezTo>
                  <a:pt x="9067" y="0"/>
                  <a:pt x="9133" y="10"/>
                  <a:pt x="9200" y="30"/>
                </a:cubicBezTo>
                <a:cubicBezTo>
                  <a:pt x="9267" y="50"/>
                  <a:pt x="9333" y="80"/>
                  <a:pt x="9400" y="120"/>
                </a:cubicBezTo>
                <a:cubicBezTo>
                  <a:pt x="9467" y="160"/>
                  <a:pt x="9533" y="210"/>
                  <a:pt x="9600" y="268"/>
                </a:cubicBezTo>
                <a:cubicBezTo>
                  <a:pt x="9667" y="326"/>
                  <a:pt x="9733" y="394"/>
                  <a:pt x="9800" y="468"/>
                </a:cubicBezTo>
                <a:cubicBezTo>
                  <a:pt x="9867" y="542"/>
                  <a:pt x="9933" y="625"/>
                  <a:pt x="10000" y="714"/>
                </a:cubicBezTo>
                <a:cubicBezTo>
                  <a:pt x="10067" y="803"/>
                  <a:pt x="10133" y="900"/>
                  <a:pt x="10200" y="1000"/>
                </a:cubicBezTo>
                <a:cubicBezTo>
                  <a:pt x="10267" y="1100"/>
                  <a:pt x="10333" y="1206"/>
                  <a:pt x="10400" y="1315"/>
                </a:cubicBezTo>
                <a:cubicBezTo>
                  <a:pt x="10467" y="1424"/>
                  <a:pt x="10533" y="1538"/>
                  <a:pt x="10600" y="1652"/>
                </a:cubicBezTo>
                <a:cubicBezTo>
                  <a:pt x="10667" y="1766"/>
                  <a:pt x="10733" y="1883"/>
                  <a:pt x="10800" y="1999"/>
                </a:cubicBezTo>
                <a:cubicBezTo>
                  <a:pt x="10867" y="2115"/>
                  <a:pt x="10933" y="2233"/>
                  <a:pt x="11000" y="2347"/>
                </a:cubicBezTo>
                <a:cubicBezTo>
                  <a:pt x="11067" y="2461"/>
                  <a:pt x="11133" y="2574"/>
                  <a:pt x="11200" y="2683"/>
                </a:cubicBezTo>
                <a:cubicBezTo>
                  <a:pt x="11267" y="2792"/>
                  <a:pt x="11333" y="2899"/>
                  <a:pt x="11400" y="2999"/>
                </a:cubicBezTo>
                <a:cubicBezTo>
                  <a:pt x="11467" y="3099"/>
                  <a:pt x="11533" y="3196"/>
                  <a:pt x="11600" y="3285"/>
                </a:cubicBezTo>
                <a:cubicBezTo>
                  <a:pt x="11667" y="3374"/>
                  <a:pt x="11733" y="3458"/>
                  <a:pt x="11800" y="3532"/>
                </a:cubicBezTo>
                <a:cubicBezTo>
                  <a:pt x="11867" y="3606"/>
                  <a:pt x="11933" y="3674"/>
                  <a:pt x="12000" y="3732"/>
                </a:cubicBezTo>
                <a:cubicBezTo>
                  <a:pt x="12067" y="3790"/>
                  <a:pt x="12133" y="3839"/>
                  <a:pt x="12200" y="3879"/>
                </a:cubicBezTo>
                <a:cubicBezTo>
                  <a:pt x="12267" y="3919"/>
                  <a:pt x="12333" y="3950"/>
                  <a:pt x="12400" y="3970"/>
                </a:cubicBezTo>
                <a:cubicBezTo>
                  <a:pt x="12467" y="3990"/>
                  <a:pt x="12533" y="4000"/>
                  <a:pt x="12600" y="4000"/>
                </a:cubicBezTo>
                <a:cubicBezTo>
                  <a:pt x="12667" y="4000"/>
                  <a:pt x="12733" y="3990"/>
                  <a:pt x="12800" y="3970"/>
                </a:cubicBezTo>
                <a:cubicBezTo>
                  <a:pt x="12867" y="3950"/>
                  <a:pt x="12933" y="3920"/>
                  <a:pt x="13000" y="3880"/>
                </a:cubicBezTo>
                <a:cubicBezTo>
                  <a:pt x="13067" y="3840"/>
                  <a:pt x="13133" y="3790"/>
                  <a:pt x="13200" y="3732"/>
                </a:cubicBezTo>
                <a:cubicBezTo>
                  <a:pt x="13267" y="3674"/>
                  <a:pt x="13333" y="3607"/>
                  <a:pt x="13400" y="3533"/>
                </a:cubicBezTo>
                <a:cubicBezTo>
                  <a:pt x="13467" y="3459"/>
                  <a:pt x="13533" y="3375"/>
                  <a:pt x="13600" y="3286"/>
                </a:cubicBezTo>
                <a:cubicBezTo>
                  <a:pt x="13667" y="3197"/>
                  <a:pt x="13733" y="3101"/>
                  <a:pt x="13800" y="3001"/>
                </a:cubicBezTo>
                <a:cubicBezTo>
                  <a:pt x="13867" y="2901"/>
                  <a:pt x="13933" y="2794"/>
                  <a:pt x="14000" y="2685"/>
                </a:cubicBezTo>
                <a:cubicBezTo>
                  <a:pt x="14067" y="2576"/>
                  <a:pt x="14133" y="2462"/>
                  <a:pt x="14200" y="2348"/>
                </a:cubicBezTo>
                <a:cubicBezTo>
                  <a:pt x="14267" y="2234"/>
                  <a:pt x="14333" y="2117"/>
                  <a:pt x="14400" y="2001"/>
                </a:cubicBezTo>
                <a:cubicBezTo>
                  <a:pt x="14467" y="1885"/>
                  <a:pt x="14533" y="1767"/>
                  <a:pt x="14600" y="1653"/>
                </a:cubicBezTo>
                <a:cubicBezTo>
                  <a:pt x="14667" y="1539"/>
                  <a:pt x="14733" y="1426"/>
                  <a:pt x="14800" y="1317"/>
                </a:cubicBezTo>
                <a:cubicBezTo>
                  <a:pt x="14867" y="1208"/>
                  <a:pt x="14933" y="1101"/>
                  <a:pt x="15000" y="1001"/>
                </a:cubicBezTo>
                <a:cubicBezTo>
                  <a:pt x="15067" y="901"/>
                  <a:pt x="15133" y="804"/>
                  <a:pt x="15200" y="715"/>
                </a:cubicBezTo>
                <a:cubicBezTo>
                  <a:pt x="15267" y="626"/>
                  <a:pt x="15333" y="542"/>
                  <a:pt x="15400" y="468"/>
                </a:cubicBezTo>
                <a:cubicBezTo>
                  <a:pt x="15467" y="394"/>
                  <a:pt x="15533" y="326"/>
                  <a:pt x="15600" y="268"/>
                </a:cubicBezTo>
                <a:cubicBezTo>
                  <a:pt x="15667" y="210"/>
                  <a:pt x="15733" y="161"/>
                  <a:pt x="15800" y="121"/>
                </a:cubicBezTo>
                <a:cubicBezTo>
                  <a:pt x="15867" y="81"/>
                  <a:pt x="15933" y="51"/>
                  <a:pt x="16000" y="31"/>
                </a:cubicBezTo>
                <a:cubicBezTo>
                  <a:pt x="16067" y="11"/>
                  <a:pt x="16133" y="0"/>
                  <a:pt x="16200" y="0"/>
                </a:cubicBezTo>
                <a:cubicBezTo>
                  <a:pt x="16267" y="0"/>
                  <a:pt x="16333" y="10"/>
                  <a:pt x="16400" y="30"/>
                </a:cubicBezTo>
                <a:cubicBezTo>
                  <a:pt x="16467" y="50"/>
                  <a:pt x="16533" y="80"/>
                  <a:pt x="16600" y="120"/>
                </a:cubicBezTo>
                <a:cubicBezTo>
                  <a:pt x="16667" y="160"/>
                  <a:pt x="16733" y="210"/>
                  <a:pt x="16800" y="268"/>
                </a:cubicBezTo>
                <a:cubicBezTo>
                  <a:pt x="16867" y="326"/>
                  <a:pt x="16933" y="393"/>
                  <a:pt x="17000" y="467"/>
                </a:cubicBezTo>
                <a:cubicBezTo>
                  <a:pt x="17067" y="541"/>
                  <a:pt x="17133" y="625"/>
                  <a:pt x="17200" y="714"/>
                </a:cubicBezTo>
                <a:cubicBezTo>
                  <a:pt x="17267" y="803"/>
                  <a:pt x="17333" y="899"/>
                  <a:pt x="17400" y="999"/>
                </a:cubicBezTo>
                <a:cubicBezTo>
                  <a:pt x="17467" y="1099"/>
                  <a:pt x="17533" y="1206"/>
                  <a:pt x="17600" y="1315"/>
                </a:cubicBezTo>
                <a:cubicBezTo>
                  <a:pt x="17667" y="1424"/>
                  <a:pt x="17733" y="1538"/>
                  <a:pt x="17800" y="1652"/>
                </a:cubicBezTo>
                <a:cubicBezTo>
                  <a:pt x="17867" y="1766"/>
                  <a:pt x="17933" y="1883"/>
                  <a:pt x="18000" y="1999"/>
                </a:cubicBezTo>
                <a:cubicBezTo>
                  <a:pt x="18067" y="2115"/>
                  <a:pt x="18133" y="2232"/>
                  <a:pt x="18200" y="2346"/>
                </a:cubicBezTo>
                <a:cubicBezTo>
                  <a:pt x="18267" y="2460"/>
                  <a:pt x="18333" y="2574"/>
                  <a:pt x="18400" y="2683"/>
                </a:cubicBezTo>
                <a:cubicBezTo>
                  <a:pt x="18467" y="2792"/>
                  <a:pt x="18533" y="2899"/>
                  <a:pt x="18600" y="2999"/>
                </a:cubicBezTo>
                <a:cubicBezTo>
                  <a:pt x="18667" y="3099"/>
                  <a:pt x="18733" y="3196"/>
                  <a:pt x="18800" y="3285"/>
                </a:cubicBezTo>
                <a:cubicBezTo>
                  <a:pt x="18867" y="3374"/>
                  <a:pt x="18933" y="3456"/>
                  <a:pt x="19000" y="3531"/>
                </a:cubicBezTo>
                <a:cubicBezTo>
                  <a:pt x="19067" y="3606"/>
                  <a:pt x="19133" y="3674"/>
                  <a:pt x="19200" y="3732"/>
                </a:cubicBezTo>
                <a:cubicBezTo>
                  <a:pt x="19267" y="3790"/>
                  <a:pt x="19333" y="3839"/>
                  <a:pt x="19400" y="3879"/>
                </a:cubicBezTo>
                <a:cubicBezTo>
                  <a:pt x="19467" y="3919"/>
                  <a:pt x="19533" y="3949"/>
                  <a:pt x="19600" y="3969"/>
                </a:cubicBezTo>
                <a:cubicBezTo>
                  <a:pt x="19667" y="3989"/>
                  <a:pt x="19733" y="4000"/>
                  <a:pt x="19800" y="4000"/>
                </a:cubicBezTo>
                <a:cubicBezTo>
                  <a:pt x="19867" y="4000"/>
                  <a:pt x="19933" y="3990"/>
                  <a:pt x="20000" y="3970"/>
                </a:cubicBezTo>
                <a:cubicBezTo>
                  <a:pt x="20067" y="3950"/>
                  <a:pt x="20133" y="3920"/>
                  <a:pt x="20200" y="3880"/>
                </a:cubicBezTo>
                <a:cubicBezTo>
                  <a:pt x="20267" y="3840"/>
                  <a:pt x="20333" y="3791"/>
                  <a:pt x="20400" y="3733"/>
                </a:cubicBezTo>
                <a:cubicBezTo>
                  <a:pt x="20467" y="3675"/>
                  <a:pt x="20533" y="3608"/>
                  <a:pt x="20600" y="3533"/>
                </a:cubicBezTo>
                <a:cubicBezTo>
                  <a:pt x="20667" y="3458"/>
                  <a:pt x="20733" y="3375"/>
                  <a:pt x="20800" y="3286"/>
                </a:cubicBezTo>
                <a:cubicBezTo>
                  <a:pt x="20867" y="3197"/>
                  <a:pt x="20933" y="3101"/>
                  <a:pt x="21000" y="3001"/>
                </a:cubicBezTo>
                <a:cubicBezTo>
                  <a:pt x="21067" y="2901"/>
                  <a:pt x="21133" y="2794"/>
                  <a:pt x="21200" y="2685"/>
                </a:cubicBezTo>
                <a:cubicBezTo>
                  <a:pt x="21267" y="2576"/>
                  <a:pt x="21333" y="2462"/>
                  <a:pt x="21400" y="2348"/>
                </a:cubicBezTo>
                <a:cubicBezTo>
                  <a:pt x="21467" y="2234"/>
                  <a:pt x="21567" y="2059"/>
                  <a:pt x="21600" y="2001"/>
                </a:cubicBezTo>
                <a:cubicBezTo>
                  <a:pt x="21633" y="1943"/>
                  <a:pt x="21616" y="1972"/>
                  <a:pt x="21600" y="2001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86" name="Line 7"/>
          <p:cNvSpPr/>
          <p:nvPr/>
        </p:nvSpPr>
        <p:spPr>
          <a:xfrm>
            <a:off x="2590800" y="2057400"/>
            <a:ext cx="7239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6387" name="Line 9"/>
          <p:cNvSpPr/>
          <p:nvPr/>
        </p:nvSpPr>
        <p:spPr>
          <a:xfrm flipV="1">
            <a:off x="2590800" y="1066800"/>
            <a:ext cx="0" cy="1752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6388" name="Line 10"/>
          <p:cNvSpPr/>
          <p:nvPr/>
        </p:nvSpPr>
        <p:spPr>
          <a:xfrm flipV="1">
            <a:off x="2590800" y="3429000"/>
            <a:ext cx="0" cy="1828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6389" name="Line 11"/>
          <p:cNvSpPr/>
          <p:nvPr/>
        </p:nvSpPr>
        <p:spPr>
          <a:xfrm>
            <a:off x="2590800" y="4419600"/>
            <a:ext cx="7239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276" name="Freeform 12"/>
          <p:cNvSpPr/>
          <p:nvPr/>
        </p:nvSpPr>
        <p:spPr>
          <a:xfrm>
            <a:off x="2590800" y="3581400"/>
            <a:ext cx="6400800" cy="1625600"/>
          </a:xfrm>
          <a:custGeom>
            <a:avLst/>
            <a:gdLst/>
            <a:ahLst/>
            <a:cxnLst>
              <a:cxn ang="0">
                <a:pos x="600" y="1000"/>
              </a:cxn>
              <a:cxn ang="0">
                <a:pos x="1400" y="121"/>
              </a:cxn>
              <a:cxn ang="0">
                <a:pos x="2200" y="121"/>
              </a:cxn>
              <a:cxn ang="0">
                <a:pos x="3000" y="1000"/>
              </a:cxn>
              <a:cxn ang="0">
                <a:pos x="3800" y="2347"/>
              </a:cxn>
              <a:cxn ang="0">
                <a:pos x="4600" y="3532"/>
              </a:cxn>
              <a:cxn ang="0">
                <a:pos x="5400" y="4000"/>
              </a:cxn>
              <a:cxn ang="0">
                <a:pos x="6200" y="3532"/>
              </a:cxn>
              <a:cxn ang="0">
                <a:pos x="7000" y="2348"/>
              </a:cxn>
              <a:cxn ang="0">
                <a:pos x="7800" y="1000"/>
              </a:cxn>
              <a:cxn ang="0">
                <a:pos x="8600" y="121"/>
              </a:cxn>
              <a:cxn ang="0">
                <a:pos x="9400" y="120"/>
              </a:cxn>
              <a:cxn ang="0">
                <a:pos x="10200" y="1000"/>
              </a:cxn>
              <a:cxn ang="0">
                <a:pos x="11000" y="2347"/>
              </a:cxn>
              <a:cxn ang="0">
                <a:pos x="11800" y="3532"/>
              </a:cxn>
              <a:cxn ang="0">
                <a:pos x="12600" y="4000"/>
              </a:cxn>
              <a:cxn ang="0">
                <a:pos x="13400" y="3533"/>
              </a:cxn>
              <a:cxn ang="0">
                <a:pos x="14200" y="2348"/>
              </a:cxn>
              <a:cxn ang="0">
                <a:pos x="15000" y="1001"/>
              </a:cxn>
              <a:cxn ang="0">
                <a:pos x="15800" y="121"/>
              </a:cxn>
              <a:cxn ang="0">
                <a:pos x="16600" y="120"/>
              </a:cxn>
              <a:cxn ang="0">
                <a:pos x="17400" y="999"/>
              </a:cxn>
              <a:cxn ang="0">
                <a:pos x="18200" y="2346"/>
              </a:cxn>
              <a:cxn ang="0">
                <a:pos x="19000" y="3531"/>
              </a:cxn>
              <a:cxn ang="0">
                <a:pos x="19800" y="4000"/>
              </a:cxn>
              <a:cxn ang="0">
                <a:pos x="20600" y="3533"/>
              </a:cxn>
              <a:cxn ang="0">
                <a:pos x="21400" y="2348"/>
              </a:cxn>
              <a:cxn ang="0">
                <a:pos x="22200" y="1001"/>
              </a:cxn>
              <a:cxn ang="0">
                <a:pos x="23000" y="121"/>
              </a:cxn>
              <a:cxn ang="0">
                <a:pos x="23800" y="120"/>
              </a:cxn>
              <a:cxn ang="0">
                <a:pos x="24600" y="999"/>
              </a:cxn>
              <a:cxn ang="0">
                <a:pos x="25400" y="2346"/>
              </a:cxn>
              <a:cxn ang="0">
                <a:pos x="26200" y="3531"/>
              </a:cxn>
              <a:cxn ang="0">
                <a:pos x="27000" y="4000"/>
              </a:cxn>
              <a:cxn ang="0">
                <a:pos x="27800" y="3533"/>
              </a:cxn>
              <a:cxn ang="0">
                <a:pos x="28600" y="2349"/>
              </a:cxn>
              <a:cxn ang="0">
                <a:pos x="29400" y="1001"/>
              </a:cxn>
              <a:cxn ang="0">
                <a:pos x="30200" y="121"/>
              </a:cxn>
              <a:cxn ang="0">
                <a:pos x="31000" y="120"/>
              </a:cxn>
              <a:cxn ang="0">
                <a:pos x="31800" y="999"/>
              </a:cxn>
              <a:cxn ang="0">
                <a:pos x="32600" y="2346"/>
              </a:cxn>
              <a:cxn ang="0">
                <a:pos x="33400" y="3531"/>
              </a:cxn>
              <a:cxn ang="0">
                <a:pos x="34200" y="4000"/>
              </a:cxn>
              <a:cxn ang="0">
                <a:pos x="35000" y="3533"/>
              </a:cxn>
              <a:cxn ang="0">
                <a:pos x="35800" y="2349"/>
              </a:cxn>
              <a:cxn ang="0">
                <a:pos x="36600" y="1002"/>
              </a:cxn>
              <a:cxn ang="0">
                <a:pos x="37400" y="121"/>
              </a:cxn>
              <a:cxn ang="0">
                <a:pos x="38200" y="120"/>
              </a:cxn>
              <a:cxn ang="0">
                <a:pos x="39000" y="998"/>
              </a:cxn>
              <a:cxn ang="0">
                <a:pos x="39800" y="2345"/>
              </a:cxn>
              <a:cxn ang="0">
                <a:pos x="40600" y="3531"/>
              </a:cxn>
              <a:cxn ang="0">
                <a:pos x="41400" y="4000"/>
              </a:cxn>
              <a:cxn ang="0">
                <a:pos x="42200" y="3533"/>
              </a:cxn>
              <a:cxn ang="0">
                <a:pos x="43000" y="2349"/>
              </a:cxn>
            </a:cxnLst>
            <a:pathLst>
              <a:path w="43233" h="4000">
                <a:moveTo>
                  <a:pt x="0" y="2000"/>
                </a:moveTo>
                <a:cubicBezTo>
                  <a:pt x="66" y="1883"/>
                  <a:pt x="133" y="1767"/>
                  <a:pt x="200" y="1653"/>
                </a:cubicBezTo>
                <a:cubicBezTo>
                  <a:pt x="267" y="1539"/>
                  <a:pt x="333" y="1425"/>
                  <a:pt x="400" y="1316"/>
                </a:cubicBezTo>
                <a:cubicBezTo>
                  <a:pt x="467" y="1207"/>
                  <a:pt x="533" y="1100"/>
                  <a:pt x="600" y="1000"/>
                </a:cubicBezTo>
                <a:cubicBezTo>
                  <a:pt x="667" y="900"/>
                  <a:pt x="733" y="803"/>
                  <a:pt x="800" y="714"/>
                </a:cubicBezTo>
                <a:cubicBezTo>
                  <a:pt x="867" y="625"/>
                  <a:pt x="933" y="542"/>
                  <a:pt x="1000" y="468"/>
                </a:cubicBezTo>
                <a:cubicBezTo>
                  <a:pt x="1067" y="394"/>
                  <a:pt x="1133" y="326"/>
                  <a:pt x="1200" y="268"/>
                </a:cubicBezTo>
                <a:cubicBezTo>
                  <a:pt x="1267" y="210"/>
                  <a:pt x="1333" y="161"/>
                  <a:pt x="1400" y="121"/>
                </a:cubicBezTo>
                <a:cubicBezTo>
                  <a:pt x="1467" y="81"/>
                  <a:pt x="1533" y="50"/>
                  <a:pt x="1600" y="30"/>
                </a:cubicBezTo>
                <a:cubicBezTo>
                  <a:pt x="1667" y="10"/>
                  <a:pt x="1733" y="0"/>
                  <a:pt x="1800" y="0"/>
                </a:cubicBezTo>
                <a:cubicBezTo>
                  <a:pt x="1867" y="0"/>
                  <a:pt x="1933" y="10"/>
                  <a:pt x="2000" y="30"/>
                </a:cubicBezTo>
                <a:cubicBezTo>
                  <a:pt x="2067" y="50"/>
                  <a:pt x="2133" y="81"/>
                  <a:pt x="2200" y="121"/>
                </a:cubicBezTo>
                <a:cubicBezTo>
                  <a:pt x="2267" y="161"/>
                  <a:pt x="2333" y="210"/>
                  <a:pt x="2400" y="268"/>
                </a:cubicBezTo>
                <a:cubicBezTo>
                  <a:pt x="2467" y="326"/>
                  <a:pt x="2533" y="394"/>
                  <a:pt x="2600" y="468"/>
                </a:cubicBezTo>
                <a:cubicBezTo>
                  <a:pt x="2667" y="542"/>
                  <a:pt x="2733" y="625"/>
                  <a:pt x="2800" y="714"/>
                </a:cubicBezTo>
                <a:cubicBezTo>
                  <a:pt x="2867" y="803"/>
                  <a:pt x="2933" y="900"/>
                  <a:pt x="3000" y="1000"/>
                </a:cubicBezTo>
                <a:cubicBezTo>
                  <a:pt x="3067" y="1100"/>
                  <a:pt x="3133" y="1207"/>
                  <a:pt x="3200" y="1316"/>
                </a:cubicBezTo>
                <a:cubicBezTo>
                  <a:pt x="3267" y="1425"/>
                  <a:pt x="3333" y="1539"/>
                  <a:pt x="3400" y="1653"/>
                </a:cubicBezTo>
                <a:cubicBezTo>
                  <a:pt x="3467" y="1767"/>
                  <a:pt x="3533" y="1884"/>
                  <a:pt x="3600" y="2000"/>
                </a:cubicBezTo>
                <a:cubicBezTo>
                  <a:pt x="3667" y="2116"/>
                  <a:pt x="3733" y="2233"/>
                  <a:pt x="3800" y="2347"/>
                </a:cubicBezTo>
                <a:cubicBezTo>
                  <a:pt x="3867" y="2461"/>
                  <a:pt x="3933" y="2575"/>
                  <a:pt x="4000" y="2684"/>
                </a:cubicBezTo>
                <a:cubicBezTo>
                  <a:pt x="4067" y="2793"/>
                  <a:pt x="4133" y="2900"/>
                  <a:pt x="4200" y="3000"/>
                </a:cubicBezTo>
                <a:cubicBezTo>
                  <a:pt x="4267" y="3100"/>
                  <a:pt x="4333" y="3196"/>
                  <a:pt x="4400" y="3285"/>
                </a:cubicBezTo>
                <a:cubicBezTo>
                  <a:pt x="4467" y="3374"/>
                  <a:pt x="4533" y="3458"/>
                  <a:pt x="4600" y="3532"/>
                </a:cubicBezTo>
                <a:cubicBezTo>
                  <a:pt x="4667" y="3606"/>
                  <a:pt x="4733" y="3674"/>
                  <a:pt x="4800" y="3732"/>
                </a:cubicBezTo>
                <a:cubicBezTo>
                  <a:pt x="4867" y="3790"/>
                  <a:pt x="4933" y="3839"/>
                  <a:pt x="5000" y="3879"/>
                </a:cubicBezTo>
                <a:cubicBezTo>
                  <a:pt x="5067" y="3919"/>
                  <a:pt x="5133" y="3950"/>
                  <a:pt x="5200" y="3970"/>
                </a:cubicBezTo>
                <a:cubicBezTo>
                  <a:pt x="5267" y="3990"/>
                  <a:pt x="5333" y="4000"/>
                  <a:pt x="5400" y="4000"/>
                </a:cubicBezTo>
                <a:cubicBezTo>
                  <a:pt x="5467" y="4000"/>
                  <a:pt x="5533" y="3990"/>
                  <a:pt x="5600" y="3970"/>
                </a:cubicBezTo>
                <a:cubicBezTo>
                  <a:pt x="5667" y="3950"/>
                  <a:pt x="5733" y="3919"/>
                  <a:pt x="5800" y="3879"/>
                </a:cubicBezTo>
                <a:cubicBezTo>
                  <a:pt x="5867" y="3839"/>
                  <a:pt x="5933" y="3790"/>
                  <a:pt x="6000" y="3732"/>
                </a:cubicBezTo>
                <a:cubicBezTo>
                  <a:pt x="6067" y="3674"/>
                  <a:pt x="6133" y="3606"/>
                  <a:pt x="6200" y="3532"/>
                </a:cubicBezTo>
                <a:cubicBezTo>
                  <a:pt x="6267" y="3458"/>
                  <a:pt x="6333" y="3375"/>
                  <a:pt x="6400" y="3286"/>
                </a:cubicBezTo>
                <a:cubicBezTo>
                  <a:pt x="6467" y="3197"/>
                  <a:pt x="6533" y="3100"/>
                  <a:pt x="6600" y="3000"/>
                </a:cubicBezTo>
                <a:cubicBezTo>
                  <a:pt x="6667" y="2900"/>
                  <a:pt x="6733" y="2793"/>
                  <a:pt x="6800" y="2684"/>
                </a:cubicBezTo>
                <a:cubicBezTo>
                  <a:pt x="6867" y="2575"/>
                  <a:pt x="6933" y="2462"/>
                  <a:pt x="7000" y="2348"/>
                </a:cubicBezTo>
                <a:cubicBezTo>
                  <a:pt x="7067" y="2234"/>
                  <a:pt x="7133" y="2116"/>
                  <a:pt x="7200" y="2000"/>
                </a:cubicBezTo>
                <a:cubicBezTo>
                  <a:pt x="7267" y="1884"/>
                  <a:pt x="7333" y="1767"/>
                  <a:pt x="7400" y="1653"/>
                </a:cubicBezTo>
                <a:cubicBezTo>
                  <a:pt x="7467" y="1539"/>
                  <a:pt x="7533" y="1425"/>
                  <a:pt x="7600" y="1316"/>
                </a:cubicBezTo>
                <a:cubicBezTo>
                  <a:pt x="7667" y="1207"/>
                  <a:pt x="7733" y="1100"/>
                  <a:pt x="7800" y="1000"/>
                </a:cubicBezTo>
                <a:cubicBezTo>
                  <a:pt x="7867" y="900"/>
                  <a:pt x="7933" y="804"/>
                  <a:pt x="8000" y="715"/>
                </a:cubicBezTo>
                <a:cubicBezTo>
                  <a:pt x="8067" y="626"/>
                  <a:pt x="8133" y="542"/>
                  <a:pt x="8200" y="468"/>
                </a:cubicBezTo>
                <a:cubicBezTo>
                  <a:pt x="8267" y="394"/>
                  <a:pt x="8333" y="326"/>
                  <a:pt x="8400" y="268"/>
                </a:cubicBezTo>
                <a:cubicBezTo>
                  <a:pt x="8467" y="210"/>
                  <a:pt x="8533" y="161"/>
                  <a:pt x="8600" y="121"/>
                </a:cubicBezTo>
                <a:cubicBezTo>
                  <a:pt x="8667" y="81"/>
                  <a:pt x="8733" y="50"/>
                  <a:pt x="8800" y="30"/>
                </a:cubicBezTo>
                <a:cubicBezTo>
                  <a:pt x="8867" y="10"/>
                  <a:pt x="8933" y="0"/>
                  <a:pt x="9000" y="0"/>
                </a:cubicBezTo>
                <a:cubicBezTo>
                  <a:pt x="9067" y="0"/>
                  <a:pt x="9133" y="10"/>
                  <a:pt x="9200" y="30"/>
                </a:cubicBezTo>
                <a:cubicBezTo>
                  <a:pt x="9267" y="50"/>
                  <a:pt x="9333" y="80"/>
                  <a:pt x="9400" y="120"/>
                </a:cubicBezTo>
                <a:cubicBezTo>
                  <a:pt x="9467" y="160"/>
                  <a:pt x="9533" y="210"/>
                  <a:pt x="9600" y="268"/>
                </a:cubicBezTo>
                <a:cubicBezTo>
                  <a:pt x="9667" y="326"/>
                  <a:pt x="9733" y="394"/>
                  <a:pt x="9800" y="468"/>
                </a:cubicBezTo>
                <a:cubicBezTo>
                  <a:pt x="9867" y="542"/>
                  <a:pt x="9933" y="625"/>
                  <a:pt x="10000" y="714"/>
                </a:cubicBezTo>
                <a:cubicBezTo>
                  <a:pt x="10067" y="803"/>
                  <a:pt x="10133" y="900"/>
                  <a:pt x="10200" y="1000"/>
                </a:cubicBezTo>
                <a:cubicBezTo>
                  <a:pt x="10267" y="1100"/>
                  <a:pt x="10333" y="1206"/>
                  <a:pt x="10400" y="1315"/>
                </a:cubicBezTo>
                <a:cubicBezTo>
                  <a:pt x="10467" y="1424"/>
                  <a:pt x="10533" y="1538"/>
                  <a:pt x="10600" y="1652"/>
                </a:cubicBezTo>
                <a:cubicBezTo>
                  <a:pt x="10667" y="1766"/>
                  <a:pt x="10733" y="1883"/>
                  <a:pt x="10800" y="1999"/>
                </a:cubicBezTo>
                <a:cubicBezTo>
                  <a:pt x="10867" y="2115"/>
                  <a:pt x="10933" y="2233"/>
                  <a:pt x="11000" y="2347"/>
                </a:cubicBezTo>
                <a:cubicBezTo>
                  <a:pt x="11067" y="2461"/>
                  <a:pt x="11133" y="2574"/>
                  <a:pt x="11200" y="2683"/>
                </a:cubicBezTo>
                <a:cubicBezTo>
                  <a:pt x="11267" y="2792"/>
                  <a:pt x="11333" y="2899"/>
                  <a:pt x="11400" y="2999"/>
                </a:cubicBezTo>
                <a:cubicBezTo>
                  <a:pt x="11467" y="3099"/>
                  <a:pt x="11533" y="3196"/>
                  <a:pt x="11600" y="3285"/>
                </a:cubicBezTo>
                <a:cubicBezTo>
                  <a:pt x="11667" y="3374"/>
                  <a:pt x="11733" y="3458"/>
                  <a:pt x="11800" y="3532"/>
                </a:cubicBezTo>
                <a:cubicBezTo>
                  <a:pt x="11867" y="3606"/>
                  <a:pt x="11933" y="3674"/>
                  <a:pt x="12000" y="3732"/>
                </a:cubicBezTo>
                <a:cubicBezTo>
                  <a:pt x="12067" y="3790"/>
                  <a:pt x="12133" y="3839"/>
                  <a:pt x="12200" y="3879"/>
                </a:cubicBezTo>
                <a:cubicBezTo>
                  <a:pt x="12267" y="3919"/>
                  <a:pt x="12333" y="3950"/>
                  <a:pt x="12400" y="3970"/>
                </a:cubicBezTo>
                <a:cubicBezTo>
                  <a:pt x="12467" y="3990"/>
                  <a:pt x="12533" y="4000"/>
                  <a:pt x="12600" y="4000"/>
                </a:cubicBezTo>
                <a:cubicBezTo>
                  <a:pt x="12667" y="4000"/>
                  <a:pt x="12733" y="3990"/>
                  <a:pt x="12800" y="3970"/>
                </a:cubicBezTo>
                <a:cubicBezTo>
                  <a:pt x="12867" y="3950"/>
                  <a:pt x="12933" y="3920"/>
                  <a:pt x="13000" y="3880"/>
                </a:cubicBezTo>
                <a:cubicBezTo>
                  <a:pt x="13067" y="3840"/>
                  <a:pt x="13133" y="3790"/>
                  <a:pt x="13200" y="3732"/>
                </a:cubicBezTo>
                <a:cubicBezTo>
                  <a:pt x="13267" y="3674"/>
                  <a:pt x="13333" y="3607"/>
                  <a:pt x="13400" y="3533"/>
                </a:cubicBezTo>
                <a:cubicBezTo>
                  <a:pt x="13467" y="3459"/>
                  <a:pt x="13533" y="3375"/>
                  <a:pt x="13600" y="3286"/>
                </a:cubicBezTo>
                <a:cubicBezTo>
                  <a:pt x="13667" y="3197"/>
                  <a:pt x="13733" y="3101"/>
                  <a:pt x="13800" y="3001"/>
                </a:cubicBezTo>
                <a:cubicBezTo>
                  <a:pt x="13867" y="2901"/>
                  <a:pt x="13933" y="2794"/>
                  <a:pt x="14000" y="2685"/>
                </a:cubicBezTo>
                <a:cubicBezTo>
                  <a:pt x="14067" y="2576"/>
                  <a:pt x="14133" y="2462"/>
                  <a:pt x="14200" y="2348"/>
                </a:cubicBezTo>
                <a:cubicBezTo>
                  <a:pt x="14267" y="2234"/>
                  <a:pt x="14333" y="2117"/>
                  <a:pt x="14400" y="2001"/>
                </a:cubicBezTo>
                <a:cubicBezTo>
                  <a:pt x="14467" y="1885"/>
                  <a:pt x="14533" y="1767"/>
                  <a:pt x="14600" y="1653"/>
                </a:cubicBezTo>
                <a:cubicBezTo>
                  <a:pt x="14667" y="1539"/>
                  <a:pt x="14733" y="1426"/>
                  <a:pt x="14800" y="1317"/>
                </a:cubicBezTo>
                <a:cubicBezTo>
                  <a:pt x="14867" y="1208"/>
                  <a:pt x="14933" y="1101"/>
                  <a:pt x="15000" y="1001"/>
                </a:cubicBezTo>
                <a:cubicBezTo>
                  <a:pt x="15067" y="901"/>
                  <a:pt x="15133" y="804"/>
                  <a:pt x="15200" y="715"/>
                </a:cubicBezTo>
                <a:cubicBezTo>
                  <a:pt x="15267" y="626"/>
                  <a:pt x="15333" y="542"/>
                  <a:pt x="15400" y="468"/>
                </a:cubicBezTo>
                <a:cubicBezTo>
                  <a:pt x="15467" y="394"/>
                  <a:pt x="15533" y="326"/>
                  <a:pt x="15600" y="268"/>
                </a:cubicBezTo>
                <a:cubicBezTo>
                  <a:pt x="15667" y="210"/>
                  <a:pt x="15733" y="161"/>
                  <a:pt x="15800" y="121"/>
                </a:cubicBezTo>
                <a:cubicBezTo>
                  <a:pt x="15867" y="81"/>
                  <a:pt x="15933" y="51"/>
                  <a:pt x="16000" y="31"/>
                </a:cubicBezTo>
                <a:cubicBezTo>
                  <a:pt x="16067" y="11"/>
                  <a:pt x="16133" y="0"/>
                  <a:pt x="16200" y="0"/>
                </a:cubicBezTo>
                <a:cubicBezTo>
                  <a:pt x="16267" y="0"/>
                  <a:pt x="16333" y="10"/>
                  <a:pt x="16400" y="30"/>
                </a:cubicBezTo>
                <a:cubicBezTo>
                  <a:pt x="16467" y="50"/>
                  <a:pt x="16533" y="80"/>
                  <a:pt x="16600" y="120"/>
                </a:cubicBezTo>
                <a:cubicBezTo>
                  <a:pt x="16667" y="160"/>
                  <a:pt x="16733" y="210"/>
                  <a:pt x="16800" y="268"/>
                </a:cubicBezTo>
                <a:cubicBezTo>
                  <a:pt x="16867" y="326"/>
                  <a:pt x="16933" y="393"/>
                  <a:pt x="17000" y="467"/>
                </a:cubicBezTo>
                <a:cubicBezTo>
                  <a:pt x="17067" y="541"/>
                  <a:pt x="17133" y="625"/>
                  <a:pt x="17200" y="714"/>
                </a:cubicBezTo>
                <a:cubicBezTo>
                  <a:pt x="17267" y="803"/>
                  <a:pt x="17333" y="899"/>
                  <a:pt x="17400" y="999"/>
                </a:cubicBezTo>
                <a:cubicBezTo>
                  <a:pt x="17467" y="1099"/>
                  <a:pt x="17533" y="1206"/>
                  <a:pt x="17600" y="1315"/>
                </a:cubicBezTo>
                <a:cubicBezTo>
                  <a:pt x="17667" y="1424"/>
                  <a:pt x="17733" y="1538"/>
                  <a:pt x="17800" y="1652"/>
                </a:cubicBezTo>
                <a:cubicBezTo>
                  <a:pt x="17867" y="1766"/>
                  <a:pt x="17933" y="1883"/>
                  <a:pt x="18000" y="1999"/>
                </a:cubicBezTo>
                <a:cubicBezTo>
                  <a:pt x="18067" y="2115"/>
                  <a:pt x="18133" y="2232"/>
                  <a:pt x="18200" y="2346"/>
                </a:cubicBezTo>
                <a:cubicBezTo>
                  <a:pt x="18267" y="2460"/>
                  <a:pt x="18333" y="2574"/>
                  <a:pt x="18400" y="2683"/>
                </a:cubicBezTo>
                <a:cubicBezTo>
                  <a:pt x="18467" y="2792"/>
                  <a:pt x="18533" y="2899"/>
                  <a:pt x="18600" y="2999"/>
                </a:cubicBezTo>
                <a:cubicBezTo>
                  <a:pt x="18667" y="3099"/>
                  <a:pt x="18733" y="3196"/>
                  <a:pt x="18800" y="3285"/>
                </a:cubicBezTo>
                <a:cubicBezTo>
                  <a:pt x="18867" y="3374"/>
                  <a:pt x="18933" y="3456"/>
                  <a:pt x="19000" y="3531"/>
                </a:cubicBezTo>
                <a:cubicBezTo>
                  <a:pt x="19067" y="3606"/>
                  <a:pt x="19133" y="3674"/>
                  <a:pt x="19200" y="3732"/>
                </a:cubicBezTo>
                <a:cubicBezTo>
                  <a:pt x="19267" y="3790"/>
                  <a:pt x="19333" y="3839"/>
                  <a:pt x="19400" y="3879"/>
                </a:cubicBezTo>
                <a:cubicBezTo>
                  <a:pt x="19467" y="3919"/>
                  <a:pt x="19533" y="3949"/>
                  <a:pt x="19600" y="3969"/>
                </a:cubicBezTo>
                <a:cubicBezTo>
                  <a:pt x="19667" y="3989"/>
                  <a:pt x="19733" y="4000"/>
                  <a:pt x="19800" y="4000"/>
                </a:cubicBezTo>
                <a:cubicBezTo>
                  <a:pt x="19867" y="4000"/>
                  <a:pt x="19933" y="3990"/>
                  <a:pt x="20000" y="3970"/>
                </a:cubicBezTo>
                <a:cubicBezTo>
                  <a:pt x="20067" y="3950"/>
                  <a:pt x="20133" y="3920"/>
                  <a:pt x="20200" y="3880"/>
                </a:cubicBezTo>
                <a:cubicBezTo>
                  <a:pt x="20267" y="3840"/>
                  <a:pt x="20333" y="3791"/>
                  <a:pt x="20400" y="3733"/>
                </a:cubicBezTo>
                <a:cubicBezTo>
                  <a:pt x="20467" y="3675"/>
                  <a:pt x="20533" y="3608"/>
                  <a:pt x="20600" y="3533"/>
                </a:cubicBezTo>
                <a:cubicBezTo>
                  <a:pt x="20667" y="3458"/>
                  <a:pt x="20733" y="3375"/>
                  <a:pt x="20800" y="3286"/>
                </a:cubicBezTo>
                <a:cubicBezTo>
                  <a:pt x="20867" y="3197"/>
                  <a:pt x="20933" y="3101"/>
                  <a:pt x="21000" y="3001"/>
                </a:cubicBezTo>
                <a:cubicBezTo>
                  <a:pt x="21067" y="2901"/>
                  <a:pt x="21133" y="2794"/>
                  <a:pt x="21200" y="2685"/>
                </a:cubicBezTo>
                <a:cubicBezTo>
                  <a:pt x="21267" y="2576"/>
                  <a:pt x="21333" y="2462"/>
                  <a:pt x="21400" y="2348"/>
                </a:cubicBezTo>
                <a:cubicBezTo>
                  <a:pt x="21467" y="2234"/>
                  <a:pt x="21533" y="2117"/>
                  <a:pt x="21600" y="2001"/>
                </a:cubicBezTo>
                <a:cubicBezTo>
                  <a:pt x="21667" y="1885"/>
                  <a:pt x="21733" y="1768"/>
                  <a:pt x="21800" y="1654"/>
                </a:cubicBezTo>
                <a:cubicBezTo>
                  <a:pt x="21867" y="1540"/>
                  <a:pt x="21933" y="1426"/>
                  <a:pt x="22000" y="1317"/>
                </a:cubicBezTo>
                <a:cubicBezTo>
                  <a:pt x="22067" y="1208"/>
                  <a:pt x="22133" y="1101"/>
                  <a:pt x="22200" y="1001"/>
                </a:cubicBezTo>
                <a:cubicBezTo>
                  <a:pt x="22267" y="901"/>
                  <a:pt x="22333" y="804"/>
                  <a:pt x="22400" y="715"/>
                </a:cubicBezTo>
                <a:cubicBezTo>
                  <a:pt x="22467" y="626"/>
                  <a:pt x="22533" y="543"/>
                  <a:pt x="22600" y="469"/>
                </a:cubicBezTo>
                <a:cubicBezTo>
                  <a:pt x="22667" y="395"/>
                  <a:pt x="22733" y="327"/>
                  <a:pt x="22800" y="269"/>
                </a:cubicBezTo>
                <a:cubicBezTo>
                  <a:pt x="22867" y="211"/>
                  <a:pt x="22933" y="161"/>
                  <a:pt x="23000" y="121"/>
                </a:cubicBezTo>
                <a:cubicBezTo>
                  <a:pt x="23067" y="81"/>
                  <a:pt x="23133" y="51"/>
                  <a:pt x="23200" y="31"/>
                </a:cubicBezTo>
                <a:cubicBezTo>
                  <a:pt x="23267" y="11"/>
                  <a:pt x="23333" y="0"/>
                  <a:pt x="23400" y="0"/>
                </a:cubicBezTo>
                <a:cubicBezTo>
                  <a:pt x="23467" y="0"/>
                  <a:pt x="23533" y="10"/>
                  <a:pt x="23600" y="30"/>
                </a:cubicBezTo>
                <a:cubicBezTo>
                  <a:pt x="23667" y="50"/>
                  <a:pt x="23733" y="80"/>
                  <a:pt x="23800" y="120"/>
                </a:cubicBezTo>
                <a:cubicBezTo>
                  <a:pt x="23867" y="160"/>
                  <a:pt x="23933" y="209"/>
                  <a:pt x="24000" y="267"/>
                </a:cubicBezTo>
                <a:cubicBezTo>
                  <a:pt x="24067" y="325"/>
                  <a:pt x="24133" y="393"/>
                  <a:pt x="24200" y="467"/>
                </a:cubicBezTo>
                <a:cubicBezTo>
                  <a:pt x="24267" y="541"/>
                  <a:pt x="24333" y="624"/>
                  <a:pt x="24400" y="713"/>
                </a:cubicBezTo>
                <a:cubicBezTo>
                  <a:pt x="24467" y="802"/>
                  <a:pt x="24533" y="899"/>
                  <a:pt x="24600" y="999"/>
                </a:cubicBezTo>
                <a:cubicBezTo>
                  <a:pt x="24667" y="1099"/>
                  <a:pt x="24733" y="1206"/>
                  <a:pt x="24800" y="1315"/>
                </a:cubicBezTo>
                <a:cubicBezTo>
                  <a:pt x="24867" y="1424"/>
                  <a:pt x="24933" y="1537"/>
                  <a:pt x="25000" y="1651"/>
                </a:cubicBezTo>
                <a:cubicBezTo>
                  <a:pt x="25067" y="1765"/>
                  <a:pt x="25133" y="1883"/>
                  <a:pt x="25200" y="1999"/>
                </a:cubicBezTo>
                <a:cubicBezTo>
                  <a:pt x="25267" y="2115"/>
                  <a:pt x="25333" y="2232"/>
                  <a:pt x="25400" y="2346"/>
                </a:cubicBezTo>
                <a:cubicBezTo>
                  <a:pt x="25467" y="2460"/>
                  <a:pt x="25533" y="2574"/>
                  <a:pt x="25600" y="2683"/>
                </a:cubicBezTo>
                <a:cubicBezTo>
                  <a:pt x="25667" y="2792"/>
                  <a:pt x="25733" y="2899"/>
                  <a:pt x="25800" y="2999"/>
                </a:cubicBezTo>
                <a:cubicBezTo>
                  <a:pt x="25867" y="3099"/>
                  <a:pt x="25933" y="3196"/>
                  <a:pt x="26000" y="3285"/>
                </a:cubicBezTo>
                <a:cubicBezTo>
                  <a:pt x="26067" y="3374"/>
                  <a:pt x="26133" y="3457"/>
                  <a:pt x="26200" y="3531"/>
                </a:cubicBezTo>
                <a:cubicBezTo>
                  <a:pt x="26267" y="3605"/>
                  <a:pt x="26333" y="3673"/>
                  <a:pt x="26400" y="3731"/>
                </a:cubicBezTo>
                <a:cubicBezTo>
                  <a:pt x="26467" y="3789"/>
                  <a:pt x="26533" y="3839"/>
                  <a:pt x="26600" y="3879"/>
                </a:cubicBezTo>
                <a:cubicBezTo>
                  <a:pt x="26667" y="3919"/>
                  <a:pt x="26733" y="3949"/>
                  <a:pt x="26800" y="3969"/>
                </a:cubicBezTo>
                <a:cubicBezTo>
                  <a:pt x="26867" y="3989"/>
                  <a:pt x="26933" y="4000"/>
                  <a:pt x="27000" y="4000"/>
                </a:cubicBezTo>
                <a:cubicBezTo>
                  <a:pt x="27067" y="4000"/>
                  <a:pt x="27133" y="3990"/>
                  <a:pt x="27200" y="3970"/>
                </a:cubicBezTo>
                <a:cubicBezTo>
                  <a:pt x="27267" y="3950"/>
                  <a:pt x="27333" y="3920"/>
                  <a:pt x="27400" y="3880"/>
                </a:cubicBezTo>
                <a:cubicBezTo>
                  <a:pt x="27467" y="3840"/>
                  <a:pt x="27533" y="3791"/>
                  <a:pt x="27600" y="3733"/>
                </a:cubicBezTo>
                <a:cubicBezTo>
                  <a:pt x="27667" y="3675"/>
                  <a:pt x="27733" y="3607"/>
                  <a:pt x="27800" y="3533"/>
                </a:cubicBezTo>
                <a:cubicBezTo>
                  <a:pt x="27867" y="3459"/>
                  <a:pt x="27933" y="3376"/>
                  <a:pt x="28000" y="3287"/>
                </a:cubicBezTo>
                <a:cubicBezTo>
                  <a:pt x="28067" y="3198"/>
                  <a:pt x="28133" y="3101"/>
                  <a:pt x="28200" y="3001"/>
                </a:cubicBezTo>
                <a:cubicBezTo>
                  <a:pt x="28267" y="2901"/>
                  <a:pt x="28333" y="2794"/>
                  <a:pt x="28400" y="2685"/>
                </a:cubicBezTo>
                <a:cubicBezTo>
                  <a:pt x="28467" y="2576"/>
                  <a:pt x="28533" y="2463"/>
                  <a:pt x="28600" y="2349"/>
                </a:cubicBezTo>
                <a:cubicBezTo>
                  <a:pt x="28667" y="2235"/>
                  <a:pt x="28733" y="2117"/>
                  <a:pt x="28800" y="2001"/>
                </a:cubicBezTo>
                <a:cubicBezTo>
                  <a:pt x="28867" y="1885"/>
                  <a:pt x="28933" y="1768"/>
                  <a:pt x="29000" y="1654"/>
                </a:cubicBezTo>
                <a:cubicBezTo>
                  <a:pt x="29067" y="1540"/>
                  <a:pt x="29133" y="1426"/>
                  <a:pt x="29200" y="1317"/>
                </a:cubicBezTo>
                <a:cubicBezTo>
                  <a:pt x="29267" y="1208"/>
                  <a:pt x="29333" y="1101"/>
                  <a:pt x="29400" y="1001"/>
                </a:cubicBezTo>
                <a:cubicBezTo>
                  <a:pt x="29467" y="901"/>
                  <a:pt x="29533" y="805"/>
                  <a:pt x="29600" y="716"/>
                </a:cubicBezTo>
                <a:cubicBezTo>
                  <a:pt x="29667" y="627"/>
                  <a:pt x="29733" y="544"/>
                  <a:pt x="29800" y="469"/>
                </a:cubicBezTo>
                <a:cubicBezTo>
                  <a:pt x="29867" y="394"/>
                  <a:pt x="29933" y="327"/>
                  <a:pt x="30000" y="269"/>
                </a:cubicBezTo>
                <a:cubicBezTo>
                  <a:pt x="30067" y="211"/>
                  <a:pt x="30133" y="161"/>
                  <a:pt x="30200" y="121"/>
                </a:cubicBezTo>
                <a:cubicBezTo>
                  <a:pt x="30267" y="81"/>
                  <a:pt x="30333" y="51"/>
                  <a:pt x="30400" y="31"/>
                </a:cubicBezTo>
                <a:cubicBezTo>
                  <a:pt x="30467" y="11"/>
                  <a:pt x="30533" y="0"/>
                  <a:pt x="30600" y="0"/>
                </a:cubicBezTo>
                <a:cubicBezTo>
                  <a:pt x="30667" y="0"/>
                  <a:pt x="30733" y="10"/>
                  <a:pt x="30800" y="30"/>
                </a:cubicBezTo>
                <a:cubicBezTo>
                  <a:pt x="30867" y="50"/>
                  <a:pt x="30933" y="80"/>
                  <a:pt x="31000" y="120"/>
                </a:cubicBezTo>
                <a:cubicBezTo>
                  <a:pt x="31067" y="160"/>
                  <a:pt x="31133" y="209"/>
                  <a:pt x="31200" y="267"/>
                </a:cubicBezTo>
                <a:cubicBezTo>
                  <a:pt x="31267" y="325"/>
                  <a:pt x="31333" y="393"/>
                  <a:pt x="31400" y="467"/>
                </a:cubicBezTo>
                <a:cubicBezTo>
                  <a:pt x="31467" y="541"/>
                  <a:pt x="31533" y="624"/>
                  <a:pt x="31600" y="713"/>
                </a:cubicBezTo>
                <a:cubicBezTo>
                  <a:pt x="31667" y="802"/>
                  <a:pt x="31733" y="899"/>
                  <a:pt x="31800" y="999"/>
                </a:cubicBezTo>
                <a:cubicBezTo>
                  <a:pt x="31867" y="1099"/>
                  <a:pt x="31933" y="1205"/>
                  <a:pt x="32000" y="1314"/>
                </a:cubicBezTo>
                <a:cubicBezTo>
                  <a:pt x="32067" y="1423"/>
                  <a:pt x="32133" y="1537"/>
                  <a:pt x="32200" y="1651"/>
                </a:cubicBezTo>
                <a:cubicBezTo>
                  <a:pt x="32267" y="1765"/>
                  <a:pt x="32333" y="1882"/>
                  <a:pt x="32400" y="1998"/>
                </a:cubicBezTo>
                <a:cubicBezTo>
                  <a:pt x="32467" y="2114"/>
                  <a:pt x="32533" y="2232"/>
                  <a:pt x="32600" y="2346"/>
                </a:cubicBezTo>
                <a:cubicBezTo>
                  <a:pt x="32667" y="2460"/>
                  <a:pt x="32733" y="2573"/>
                  <a:pt x="32800" y="2682"/>
                </a:cubicBezTo>
                <a:cubicBezTo>
                  <a:pt x="32867" y="2791"/>
                  <a:pt x="32933" y="2899"/>
                  <a:pt x="33000" y="2999"/>
                </a:cubicBezTo>
                <a:cubicBezTo>
                  <a:pt x="33067" y="3099"/>
                  <a:pt x="33133" y="3195"/>
                  <a:pt x="33200" y="3284"/>
                </a:cubicBezTo>
                <a:cubicBezTo>
                  <a:pt x="33267" y="3373"/>
                  <a:pt x="33333" y="3456"/>
                  <a:pt x="33400" y="3531"/>
                </a:cubicBezTo>
                <a:cubicBezTo>
                  <a:pt x="33467" y="3606"/>
                  <a:pt x="33533" y="3673"/>
                  <a:pt x="33600" y="3731"/>
                </a:cubicBezTo>
                <a:cubicBezTo>
                  <a:pt x="33667" y="3789"/>
                  <a:pt x="33733" y="3839"/>
                  <a:pt x="33800" y="3879"/>
                </a:cubicBezTo>
                <a:cubicBezTo>
                  <a:pt x="33867" y="3919"/>
                  <a:pt x="33933" y="3949"/>
                  <a:pt x="34000" y="3969"/>
                </a:cubicBezTo>
                <a:cubicBezTo>
                  <a:pt x="34067" y="3989"/>
                  <a:pt x="34133" y="4000"/>
                  <a:pt x="34200" y="4000"/>
                </a:cubicBezTo>
                <a:cubicBezTo>
                  <a:pt x="34267" y="4000"/>
                  <a:pt x="34333" y="3990"/>
                  <a:pt x="34400" y="3970"/>
                </a:cubicBezTo>
                <a:cubicBezTo>
                  <a:pt x="34467" y="3950"/>
                  <a:pt x="34533" y="3920"/>
                  <a:pt x="34600" y="3880"/>
                </a:cubicBezTo>
                <a:cubicBezTo>
                  <a:pt x="34667" y="3840"/>
                  <a:pt x="34733" y="3791"/>
                  <a:pt x="34800" y="3733"/>
                </a:cubicBezTo>
                <a:cubicBezTo>
                  <a:pt x="34867" y="3675"/>
                  <a:pt x="34933" y="3607"/>
                  <a:pt x="35000" y="3533"/>
                </a:cubicBezTo>
                <a:cubicBezTo>
                  <a:pt x="35067" y="3459"/>
                  <a:pt x="35133" y="3375"/>
                  <a:pt x="35200" y="3287"/>
                </a:cubicBezTo>
                <a:cubicBezTo>
                  <a:pt x="35267" y="3199"/>
                  <a:pt x="35333" y="3102"/>
                  <a:pt x="35400" y="3002"/>
                </a:cubicBezTo>
                <a:cubicBezTo>
                  <a:pt x="35467" y="2902"/>
                  <a:pt x="35533" y="2795"/>
                  <a:pt x="35600" y="2686"/>
                </a:cubicBezTo>
                <a:cubicBezTo>
                  <a:pt x="35667" y="2577"/>
                  <a:pt x="35733" y="2463"/>
                  <a:pt x="35800" y="2349"/>
                </a:cubicBezTo>
                <a:cubicBezTo>
                  <a:pt x="35867" y="2235"/>
                  <a:pt x="35933" y="2118"/>
                  <a:pt x="36000" y="2002"/>
                </a:cubicBezTo>
                <a:cubicBezTo>
                  <a:pt x="36067" y="1886"/>
                  <a:pt x="36133" y="1769"/>
                  <a:pt x="36200" y="1655"/>
                </a:cubicBezTo>
                <a:cubicBezTo>
                  <a:pt x="36267" y="1541"/>
                  <a:pt x="36333" y="1427"/>
                  <a:pt x="36400" y="1318"/>
                </a:cubicBezTo>
                <a:cubicBezTo>
                  <a:pt x="36467" y="1209"/>
                  <a:pt x="36533" y="1102"/>
                  <a:pt x="36600" y="1002"/>
                </a:cubicBezTo>
                <a:cubicBezTo>
                  <a:pt x="36667" y="902"/>
                  <a:pt x="36733" y="805"/>
                  <a:pt x="36800" y="716"/>
                </a:cubicBezTo>
                <a:cubicBezTo>
                  <a:pt x="36867" y="627"/>
                  <a:pt x="36933" y="544"/>
                  <a:pt x="37000" y="469"/>
                </a:cubicBezTo>
                <a:cubicBezTo>
                  <a:pt x="37067" y="394"/>
                  <a:pt x="37133" y="327"/>
                  <a:pt x="37200" y="269"/>
                </a:cubicBezTo>
                <a:cubicBezTo>
                  <a:pt x="37267" y="211"/>
                  <a:pt x="37333" y="161"/>
                  <a:pt x="37400" y="121"/>
                </a:cubicBezTo>
                <a:cubicBezTo>
                  <a:pt x="37467" y="81"/>
                  <a:pt x="37533" y="51"/>
                  <a:pt x="37600" y="31"/>
                </a:cubicBezTo>
                <a:cubicBezTo>
                  <a:pt x="37667" y="11"/>
                  <a:pt x="37733" y="0"/>
                  <a:pt x="37800" y="0"/>
                </a:cubicBezTo>
                <a:cubicBezTo>
                  <a:pt x="37867" y="0"/>
                  <a:pt x="37933" y="10"/>
                  <a:pt x="38000" y="30"/>
                </a:cubicBezTo>
                <a:cubicBezTo>
                  <a:pt x="38067" y="50"/>
                  <a:pt x="38133" y="80"/>
                  <a:pt x="38200" y="120"/>
                </a:cubicBezTo>
                <a:cubicBezTo>
                  <a:pt x="38267" y="160"/>
                  <a:pt x="38333" y="209"/>
                  <a:pt x="38400" y="267"/>
                </a:cubicBezTo>
                <a:cubicBezTo>
                  <a:pt x="38467" y="325"/>
                  <a:pt x="38533" y="393"/>
                  <a:pt x="38600" y="467"/>
                </a:cubicBezTo>
                <a:cubicBezTo>
                  <a:pt x="38667" y="541"/>
                  <a:pt x="38733" y="625"/>
                  <a:pt x="38800" y="713"/>
                </a:cubicBezTo>
                <a:cubicBezTo>
                  <a:pt x="38867" y="801"/>
                  <a:pt x="38933" y="898"/>
                  <a:pt x="39000" y="998"/>
                </a:cubicBezTo>
                <a:cubicBezTo>
                  <a:pt x="39067" y="1098"/>
                  <a:pt x="39133" y="1205"/>
                  <a:pt x="39200" y="1314"/>
                </a:cubicBezTo>
                <a:cubicBezTo>
                  <a:pt x="39267" y="1423"/>
                  <a:pt x="39333" y="1537"/>
                  <a:pt x="39400" y="1651"/>
                </a:cubicBezTo>
                <a:cubicBezTo>
                  <a:pt x="39467" y="1765"/>
                  <a:pt x="39533" y="1882"/>
                  <a:pt x="39600" y="1998"/>
                </a:cubicBezTo>
                <a:cubicBezTo>
                  <a:pt x="39667" y="2114"/>
                  <a:pt x="39733" y="2231"/>
                  <a:pt x="39800" y="2345"/>
                </a:cubicBezTo>
                <a:cubicBezTo>
                  <a:pt x="39867" y="2459"/>
                  <a:pt x="39933" y="2573"/>
                  <a:pt x="40000" y="2682"/>
                </a:cubicBezTo>
                <a:cubicBezTo>
                  <a:pt x="40067" y="2791"/>
                  <a:pt x="40133" y="2898"/>
                  <a:pt x="40200" y="2998"/>
                </a:cubicBezTo>
                <a:cubicBezTo>
                  <a:pt x="40267" y="3098"/>
                  <a:pt x="40333" y="3195"/>
                  <a:pt x="40400" y="3284"/>
                </a:cubicBezTo>
                <a:cubicBezTo>
                  <a:pt x="40467" y="3373"/>
                  <a:pt x="40533" y="3456"/>
                  <a:pt x="40600" y="3531"/>
                </a:cubicBezTo>
                <a:cubicBezTo>
                  <a:pt x="40667" y="3606"/>
                  <a:pt x="40733" y="3673"/>
                  <a:pt x="40800" y="3731"/>
                </a:cubicBezTo>
                <a:cubicBezTo>
                  <a:pt x="40867" y="3789"/>
                  <a:pt x="40933" y="3839"/>
                  <a:pt x="41000" y="3879"/>
                </a:cubicBezTo>
                <a:cubicBezTo>
                  <a:pt x="41067" y="3919"/>
                  <a:pt x="41133" y="3949"/>
                  <a:pt x="41200" y="3969"/>
                </a:cubicBezTo>
                <a:cubicBezTo>
                  <a:pt x="41267" y="3989"/>
                  <a:pt x="41333" y="4000"/>
                  <a:pt x="41400" y="4000"/>
                </a:cubicBezTo>
                <a:cubicBezTo>
                  <a:pt x="41467" y="4000"/>
                  <a:pt x="41533" y="3990"/>
                  <a:pt x="41600" y="3970"/>
                </a:cubicBezTo>
                <a:cubicBezTo>
                  <a:pt x="41667" y="3950"/>
                  <a:pt x="41733" y="3920"/>
                  <a:pt x="41800" y="3880"/>
                </a:cubicBezTo>
                <a:cubicBezTo>
                  <a:pt x="41867" y="3840"/>
                  <a:pt x="41933" y="3791"/>
                  <a:pt x="42000" y="3733"/>
                </a:cubicBezTo>
                <a:cubicBezTo>
                  <a:pt x="42067" y="3675"/>
                  <a:pt x="42133" y="3607"/>
                  <a:pt x="42200" y="3533"/>
                </a:cubicBezTo>
                <a:cubicBezTo>
                  <a:pt x="42267" y="3459"/>
                  <a:pt x="42333" y="3375"/>
                  <a:pt x="42400" y="3287"/>
                </a:cubicBezTo>
                <a:cubicBezTo>
                  <a:pt x="42467" y="3199"/>
                  <a:pt x="42533" y="3102"/>
                  <a:pt x="42600" y="3002"/>
                </a:cubicBezTo>
                <a:cubicBezTo>
                  <a:pt x="42667" y="2902"/>
                  <a:pt x="42733" y="2795"/>
                  <a:pt x="42800" y="2686"/>
                </a:cubicBezTo>
                <a:cubicBezTo>
                  <a:pt x="42867" y="2577"/>
                  <a:pt x="42933" y="2463"/>
                  <a:pt x="43000" y="2349"/>
                </a:cubicBezTo>
                <a:cubicBezTo>
                  <a:pt x="43067" y="2235"/>
                  <a:pt x="43167" y="2060"/>
                  <a:pt x="43200" y="2002"/>
                </a:cubicBezTo>
                <a:cubicBezTo>
                  <a:pt x="43233" y="1944"/>
                  <a:pt x="43216" y="1973"/>
                  <a:pt x="43200" y="2002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1" name="Line 13"/>
          <p:cNvSpPr/>
          <p:nvPr/>
        </p:nvSpPr>
        <p:spPr>
          <a:xfrm>
            <a:off x="8991600" y="533400"/>
            <a:ext cx="0" cy="5334000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278" name="Text Box 14"/>
          <p:cNvSpPr txBox="1"/>
          <p:nvPr/>
        </p:nvSpPr>
        <p:spPr>
          <a:xfrm>
            <a:off x="3048000" y="2133600"/>
            <a:ext cx="28194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波的个数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9" name="Text Box 15"/>
          <p:cNvSpPr txBox="1"/>
          <p:nvPr/>
        </p:nvSpPr>
        <p:spPr>
          <a:xfrm>
            <a:off x="3124200" y="4572000"/>
            <a:ext cx="28194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波的个数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0" name="Text Box 16"/>
          <p:cNvSpPr txBox="1"/>
          <p:nvPr/>
        </p:nvSpPr>
        <p:spPr>
          <a:xfrm>
            <a:off x="5448300" y="2133600"/>
            <a:ext cx="12954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1" name="Text Box 17"/>
          <p:cNvSpPr txBox="1"/>
          <p:nvPr/>
        </p:nvSpPr>
        <p:spPr>
          <a:xfrm>
            <a:off x="5562600" y="4572000"/>
            <a:ext cx="12954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6" name="Text Box 19"/>
          <p:cNvSpPr txBox="1"/>
          <p:nvPr/>
        </p:nvSpPr>
        <p:spPr>
          <a:xfrm>
            <a:off x="1676400" y="1752600"/>
            <a:ext cx="8382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甲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7" name="Text Box 20"/>
          <p:cNvSpPr txBox="1"/>
          <p:nvPr/>
        </p:nvSpPr>
        <p:spPr>
          <a:xfrm>
            <a:off x="1676400" y="4038600"/>
            <a:ext cx="8382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乙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85" name="Line 21"/>
          <p:cNvSpPr/>
          <p:nvPr/>
        </p:nvSpPr>
        <p:spPr>
          <a:xfrm>
            <a:off x="4724400" y="1066800"/>
            <a:ext cx="0" cy="1981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286" name="Line 22"/>
          <p:cNvSpPr/>
          <p:nvPr/>
        </p:nvSpPr>
        <p:spPr>
          <a:xfrm>
            <a:off x="3657600" y="3505200"/>
            <a:ext cx="0" cy="1981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287" name="Line 23"/>
          <p:cNvSpPr/>
          <p:nvPr/>
        </p:nvSpPr>
        <p:spPr>
          <a:xfrm>
            <a:off x="4724400" y="3505200"/>
            <a:ext cx="0" cy="1981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288" name="Line 24"/>
          <p:cNvSpPr/>
          <p:nvPr/>
        </p:nvSpPr>
        <p:spPr>
          <a:xfrm>
            <a:off x="5791200" y="3505200"/>
            <a:ext cx="0" cy="1981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296" name="Line 32"/>
          <p:cNvSpPr/>
          <p:nvPr/>
        </p:nvSpPr>
        <p:spPr>
          <a:xfrm>
            <a:off x="6858000" y="1066800"/>
            <a:ext cx="0" cy="1981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297" name="Line 33"/>
          <p:cNvSpPr/>
          <p:nvPr/>
        </p:nvSpPr>
        <p:spPr>
          <a:xfrm>
            <a:off x="6858000" y="3505200"/>
            <a:ext cx="0" cy="1981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298" name="Line 34"/>
          <p:cNvSpPr/>
          <p:nvPr/>
        </p:nvSpPr>
        <p:spPr>
          <a:xfrm>
            <a:off x="7924800" y="3505200"/>
            <a:ext cx="0" cy="1981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300" name="Rectangle 36"/>
          <p:cNvSpPr>
            <a:spLocks noGrp="1" noRot="1"/>
          </p:cNvSpPr>
          <p:nvPr>
            <p:ph idx="1"/>
          </p:nvPr>
        </p:nvSpPr>
        <p:spPr>
          <a:xfrm>
            <a:off x="2454910" y="5867400"/>
            <a:ext cx="7282180" cy="990600"/>
          </a:xfrm>
        </p:spPr>
        <p:txBody>
          <a:bodyPr wrap="square" lIns="91440" tIns="45720" rIns="91440" bIns="45720" anchor="t"/>
          <a:p>
            <a:pPr algn="ctr" eaLnBrk="1" hangingPunct="1">
              <a:buNone/>
            </a:pPr>
            <a:r>
              <a:rPr lang="zh-CN" altLang="en-US" sz="5400" b="1" dirty="0"/>
              <a:t>乙的频率高，音调高。</a:t>
            </a:r>
            <a:endParaRPr lang="zh-CN" altLang="en-US" sz="5400" b="1" dirty="0"/>
          </a:p>
        </p:txBody>
      </p:sp>
      <p:sp>
        <p:nvSpPr>
          <p:cNvPr id="11301" name="Text Box 37"/>
          <p:cNvSpPr txBox="1"/>
          <p:nvPr/>
        </p:nvSpPr>
        <p:spPr>
          <a:xfrm>
            <a:off x="10513060" y="128270"/>
            <a:ext cx="921385" cy="660146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latin typeface="Arial" panose="020B0604020202020204" pitchFamily="34" charset="0"/>
                <a:ea typeface="宋体" panose="02010600030101010101" pitchFamily="2" charset="-122"/>
              </a:rPr>
              <a:t>相同时间个数多频率高</a:t>
            </a:r>
            <a:endParaRPr lang="zh-CN" altLang="en-US" sz="4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398" name="文本框 59397"/>
          <p:cNvSpPr txBox="1"/>
          <p:nvPr/>
        </p:nvSpPr>
        <p:spPr>
          <a:xfrm>
            <a:off x="0" y="0"/>
            <a:ext cx="824420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1" hangingPunct="1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二、</a:t>
            </a:r>
            <a:r>
              <a:rPr lang="zh-CN" altLang="en-US" sz="6000" b="1" dirty="0">
                <a:sym typeface="+mn-ea"/>
              </a:rPr>
              <a:t>用</a:t>
            </a:r>
            <a:r>
              <a:rPr lang="zh-CN" alt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波形</a:t>
            </a:r>
            <a:r>
              <a:rPr lang="zh-CN" altLang="en-US" sz="6000" b="1" dirty="0">
                <a:sym typeface="+mn-ea"/>
              </a:rPr>
              <a:t>比较频率</a:t>
            </a:r>
            <a:endParaRPr lang="zh-CN" altLang="en-US" sz="6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30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 animBg="1"/>
      <p:bldP spid="11276" grpId="0" bldLvl="0" animBg="1"/>
      <p:bldP spid="11278" grpId="0"/>
      <p:bldP spid="11279" grpId="0"/>
      <p:bldP spid="11280" grpId="0"/>
      <p:bldP spid="11281" grpId="0"/>
      <p:bldP spid="11300" grpId="0" build="p"/>
      <p:bldP spid="113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33133" y="2165033"/>
            <a:ext cx="10325735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请完成</a:t>
            </a:r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大本</a:t>
            </a: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高分突破第</a:t>
            </a:r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21</a:t>
            </a: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页</a:t>
            </a:r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例</a:t>
            </a:r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变式拓展</a:t>
            </a:r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1" name="图片 27650" descr="guzhen"/>
          <p:cNvPicPr>
            <a:picLocks noChangeAspect="1"/>
          </p:cNvPicPr>
          <p:nvPr/>
        </p:nvPicPr>
        <p:blipFill>
          <a:blip r:embed="rId1"/>
          <a:srcRect l="2132" t="15149" b="20838"/>
          <a:stretch>
            <a:fillRect/>
          </a:stretch>
        </p:blipFill>
        <p:spPr>
          <a:xfrm>
            <a:off x="4445" y="-13335"/>
            <a:ext cx="12165330" cy="3496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图片 28673" descr="xiaotiqin"/>
          <p:cNvPicPr>
            <a:picLocks noChangeAspect="1"/>
          </p:cNvPicPr>
          <p:nvPr/>
        </p:nvPicPr>
        <p:blipFill>
          <a:blip r:embed="rId2"/>
          <a:srcRect l="11543" t="8237" r="14453" b="8646"/>
          <a:stretch>
            <a:fillRect/>
          </a:stretch>
        </p:blipFill>
        <p:spPr>
          <a:xfrm>
            <a:off x="4445" y="3482975"/>
            <a:ext cx="12183110" cy="342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Rectangle 18"/>
          <p:cNvSpPr>
            <a:spLocks noGrp="1" noRot="1"/>
          </p:cNvSpPr>
          <p:nvPr>
            <p:ph sz="half" idx="2"/>
          </p:nvPr>
        </p:nvSpPr>
        <p:spPr>
          <a:xfrm>
            <a:off x="1458278" y="2751138"/>
            <a:ext cx="9275445" cy="135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 lIns="91440" tIns="45720" rIns="91440" bIns="45720" anchor="t">
            <a:noAutofit/>
          </a:bodyPr>
          <a:p>
            <a:pPr eaLnBrk="1" hangingPunct="1">
              <a:lnSpc>
                <a:spcPct val="100000"/>
              </a:lnSpc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课本第</a:t>
            </a:r>
            <a:r>
              <a:rPr lang="en-US" altLang="zh-C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32</a:t>
            </a:r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页活动</a:t>
            </a:r>
            <a:r>
              <a:rPr lang="zh-CN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２</a:t>
            </a:r>
            <a:endParaRPr lang="zh-CN" alt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7" name="Picture 3" descr="JEM-JR_W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650" cy="6860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8" name="文本框 59397"/>
          <p:cNvSpPr txBox="1"/>
          <p:nvPr/>
        </p:nvSpPr>
        <p:spPr>
          <a:xfrm>
            <a:off x="0" y="0"/>
            <a:ext cx="1084643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1" hangingPunct="1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三、探究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弦乐器的音调的因素</a:t>
            </a:r>
            <a:endParaRPr lang="zh-CN" altLang="en-US" sz="6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3666" name="Text Box 2"/>
          <p:cNvSpPr txBox="1"/>
          <p:nvPr/>
        </p:nvSpPr>
        <p:spPr>
          <a:xfrm>
            <a:off x="1107440" y="1369695"/>
            <a:ext cx="1074864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482600">
                    <a:schemeClr val="accent3">
                      <a:satMod val="175000"/>
                      <a:alpha val="10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482600">
                    <a:schemeClr val="accent3">
                      <a:satMod val="175000"/>
                      <a:alpha val="10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、提出问题：弦乐器能够演奏出各种优美的音乐，那么是怎样调节弦乐器的音调？</a:t>
            </a:r>
            <a:endParaRPr lang="zh-CN" alt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482600">
                  <a:schemeClr val="accent3">
                    <a:satMod val="175000"/>
                    <a:alpha val="10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3667" name="Text Box 3"/>
          <p:cNvSpPr txBox="1"/>
          <p:nvPr/>
        </p:nvSpPr>
        <p:spPr>
          <a:xfrm>
            <a:off x="1107440" y="3401695"/>
            <a:ext cx="10311130" cy="3002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3300"/>
                </a:solidFill>
                <a:effectLst>
                  <a:glow rad="368300">
                    <a:schemeClr val="accent5">
                      <a:satMod val="175000"/>
                      <a:alpha val="10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2、猜想：</a:t>
            </a:r>
            <a:endParaRPr lang="zh-CN" altLang="en-US" sz="4400" b="1" dirty="0">
              <a:solidFill>
                <a:srgbClr val="FF3300"/>
              </a:solidFill>
              <a:effectLst>
                <a:glow rad="368300">
                  <a:schemeClr val="accent5">
                    <a:satMod val="175000"/>
                    <a:alpha val="10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3300"/>
                </a:solidFill>
                <a:effectLst>
                  <a:glow rad="368300">
                    <a:schemeClr val="accent5">
                      <a:satMod val="175000"/>
                      <a:alpha val="10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①可能与弦的粗细有关？</a:t>
            </a:r>
            <a:endParaRPr lang="zh-CN" altLang="en-US" sz="4400" b="1" dirty="0">
              <a:solidFill>
                <a:srgbClr val="FF3300"/>
              </a:solidFill>
              <a:effectLst>
                <a:glow rad="368300">
                  <a:schemeClr val="accent5">
                    <a:satMod val="175000"/>
                    <a:alpha val="10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3300"/>
                </a:solidFill>
                <a:effectLst>
                  <a:glow rad="368300">
                    <a:schemeClr val="accent5">
                      <a:satMod val="175000"/>
                      <a:alpha val="10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②可能与弦的长短有关？</a:t>
            </a:r>
            <a:endParaRPr lang="zh-CN" altLang="en-US" sz="4400" b="1" dirty="0">
              <a:solidFill>
                <a:srgbClr val="FF3300"/>
              </a:solidFill>
              <a:effectLst>
                <a:glow rad="368300">
                  <a:schemeClr val="accent5">
                    <a:satMod val="175000"/>
                    <a:alpha val="10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3300"/>
                </a:solidFill>
                <a:effectLst>
                  <a:glow rad="368300">
                    <a:schemeClr val="accent5">
                      <a:satMod val="175000"/>
                      <a:alpha val="10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③可能与弦的松紧程度有关？</a:t>
            </a:r>
            <a:endParaRPr lang="zh-CN" altLang="en-US" sz="4400" b="1" dirty="0">
              <a:solidFill>
                <a:srgbClr val="FF3300"/>
              </a:solidFill>
              <a:effectLst>
                <a:glow rad="368300">
                  <a:schemeClr val="accent5">
                    <a:satMod val="175000"/>
                    <a:alpha val="10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8" name="Text Box 4"/>
          <p:cNvSpPr txBox="1"/>
          <p:nvPr/>
        </p:nvSpPr>
        <p:spPr>
          <a:xfrm>
            <a:off x="1008380" y="123825"/>
            <a:ext cx="11072495" cy="5490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、设计实验：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indent="-914400" fontAlgn="auto">
              <a:lnSpc>
                <a:spcPct val="13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保证粗细、松紧相同，改变长短；</a:t>
            </a:r>
            <a:endParaRPr lang="zh-CN" alt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indent="-914400" fontAlgn="auto">
              <a:lnSpc>
                <a:spcPct val="13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保证长短、松紧相同改变粗细；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indent="-914400" fontAlgn="auto">
              <a:lnSpc>
                <a:spcPct val="13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保证粗细长短相同，改变松紧程度。</a:t>
            </a:r>
            <a:endParaRPr lang="zh-CN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2" name="Text Box 2"/>
          <p:cNvSpPr txBox="1"/>
          <p:nvPr/>
        </p:nvSpPr>
        <p:spPr>
          <a:xfrm>
            <a:off x="1008380" y="5801360"/>
            <a:ext cx="78867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4、进行实验与收集证据：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96603" y="4168775"/>
            <a:ext cx="5598795" cy="14452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科学探究方法：控制变量法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 descr="A000220150322A21PPIC">
            <a:hlinkClick r:id="rId1" tooltip="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290" y="5511165"/>
            <a:ext cx="2512060" cy="141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3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3" grpId="0" animBg="1"/>
      <p:bldP spid="153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Text Box 3"/>
          <p:cNvSpPr txBox="1"/>
          <p:nvPr/>
        </p:nvSpPr>
        <p:spPr>
          <a:xfrm>
            <a:off x="2930525" y="1557338"/>
            <a:ext cx="29495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、分析论证：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0" y="798195"/>
          <a:ext cx="12172950" cy="606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590"/>
                <a:gridCol w="2434590"/>
                <a:gridCol w="2434590"/>
                <a:gridCol w="2434590"/>
                <a:gridCol w="2434590"/>
              </a:tblGrid>
              <a:tr h="140081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实验</a:t>
                      </a:r>
                      <a:endParaRPr lang="zh-CN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序号</a:t>
                      </a:r>
                      <a:endParaRPr lang="zh-CN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粗细</a:t>
                      </a:r>
                      <a:endParaRPr lang="zh-CN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㎜</a:t>
                      </a:r>
                      <a:r>
                        <a:rPr lang="en-US" altLang="zh-CN" sz="44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4400" b="1" baseline="30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长短</a:t>
                      </a:r>
                      <a:endParaRPr lang="zh-CN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4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alt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松紧</a:t>
                      </a:r>
                      <a:endParaRPr lang="zh-CN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音调</a:t>
                      </a:r>
                      <a:endParaRPr lang="zh-CN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77875">
                <a:tc rowSpan="2">
                  <a:txBody>
                    <a:bodyPr/>
                    <a:p>
                      <a:pPr marL="0" lvl="0"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6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zh-CN" sz="6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4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0.5</a:t>
                      </a:r>
                      <a:endParaRPr lang="en-US" altLang="zh-CN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4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0.6</a:t>
                      </a:r>
                      <a:endParaRPr lang="en-US" altLang="zh-CN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紧</a:t>
                      </a:r>
                      <a:endParaRPr lang="zh-CN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zh-CN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78510">
                <a:tc vMerge="1">
                  <a:tcPr/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4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0.8</a:t>
                      </a:r>
                      <a:endParaRPr lang="en-US" altLang="zh-CN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4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0.6</a:t>
                      </a:r>
                      <a:endParaRPr lang="en-US" altLang="zh-CN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紧</a:t>
                      </a:r>
                      <a:endParaRPr lang="zh-CN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zh-CN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77240">
                <a:tc rowSpan="2">
                  <a:txBody>
                    <a:bodyPr/>
                    <a:p>
                      <a:pPr marL="0" lvl="0"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60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  <a:endParaRPr lang="en-US" altLang="zh-CN" sz="60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44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0.8</a:t>
                      </a:r>
                      <a:endParaRPr lang="en-US" altLang="zh-CN" sz="44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44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0.6</a:t>
                      </a:r>
                      <a:endParaRPr lang="en-US" altLang="zh-CN" sz="44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松</a:t>
                      </a:r>
                      <a:endParaRPr lang="zh-CN" altLang="en-US" sz="4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zh-CN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78510">
                <a:tc vMerge="1">
                  <a:tcPr/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44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0.8</a:t>
                      </a:r>
                      <a:endParaRPr lang="en-US" altLang="zh-CN" sz="44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44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0.4</a:t>
                      </a:r>
                      <a:endParaRPr lang="en-US" altLang="zh-CN" sz="44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松</a:t>
                      </a:r>
                      <a:endParaRPr lang="zh-CN" altLang="en-US" sz="4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zh-CN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77875">
                <a:tc rowSpan="2">
                  <a:txBody>
                    <a:bodyPr/>
                    <a:p>
                      <a:pPr marL="0" lvl="0"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60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zh-CN" sz="6000" b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44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0.5</a:t>
                      </a:r>
                      <a:endParaRPr lang="en-US" altLang="zh-CN" sz="4400" b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44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0.4</a:t>
                      </a:r>
                      <a:endParaRPr lang="en-US" altLang="zh-CN" sz="4400" b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松</a:t>
                      </a:r>
                      <a:endParaRPr lang="zh-CN" altLang="en-US" sz="4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zh-CN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78510">
                <a:tc vMerge="1">
                  <a:tcPr/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44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0.5</a:t>
                      </a:r>
                      <a:endParaRPr lang="en-US" altLang="zh-CN" sz="4400" b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44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0.4</a:t>
                      </a:r>
                      <a:endParaRPr lang="en-US" altLang="zh-CN" sz="4400" b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紧</a:t>
                      </a:r>
                      <a:endParaRPr lang="zh-CN" altLang="en-US" sz="4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zh-CN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51"/>
          <p:cNvSpPr txBox="1"/>
          <p:nvPr/>
        </p:nvSpPr>
        <p:spPr>
          <a:xfrm>
            <a:off x="10632440" y="2206308"/>
            <a:ext cx="5111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高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742" name="Text Box 54"/>
          <p:cNvSpPr txBox="1"/>
          <p:nvPr/>
        </p:nvSpPr>
        <p:spPr>
          <a:xfrm>
            <a:off x="10632440" y="3044508"/>
            <a:ext cx="5111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低</a:t>
            </a:r>
            <a:endParaRPr lang="zh-CN" altLang="en-US" sz="44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4743" name="Text Box 55"/>
          <p:cNvSpPr txBox="1"/>
          <p:nvPr/>
        </p:nvSpPr>
        <p:spPr>
          <a:xfrm>
            <a:off x="10632440" y="3812858"/>
            <a:ext cx="5111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低</a:t>
            </a:r>
            <a:endParaRPr lang="zh-CN" alt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4740" name="Text Box 52"/>
          <p:cNvSpPr txBox="1"/>
          <p:nvPr/>
        </p:nvSpPr>
        <p:spPr>
          <a:xfrm>
            <a:off x="10632440" y="4581208"/>
            <a:ext cx="5111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高</a:t>
            </a:r>
            <a:endParaRPr lang="zh-CN" alt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4744" name="Text Box 56"/>
          <p:cNvSpPr txBox="1"/>
          <p:nvPr/>
        </p:nvSpPr>
        <p:spPr>
          <a:xfrm>
            <a:off x="10632440" y="5349558"/>
            <a:ext cx="5111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低</a:t>
            </a:r>
            <a:endParaRPr lang="zh-CN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4741" name="Text Box 53"/>
          <p:cNvSpPr txBox="1"/>
          <p:nvPr/>
        </p:nvSpPr>
        <p:spPr>
          <a:xfrm>
            <a:off x="10632440" y="6130608"/>
            <a:ext cx="5111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高</a:t>
            </a:r>
            <a:endParaRPr lang="zh-CN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0" y="0"/>
            <a:ext cx="45802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5、分析论证：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40" grpId="0"/>
      <p:bldP spid="114741" grpId="0"/>
      <p:bldP spid="114742" grpId="0"/>
      <p:bldP spid="114743" grpId="0"/>
      <p:bldP spid="11474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A000220150318I73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600" y="4529455"/>
            <a:ext cx="2438400" cy="2328545"/>
          </a:xfrm>
          <a:prstGeom prst="rect">
            <a:avLst/>
          </a:prstGeom>
        </p:spPr>
      </p:pic>
      <p:sp>
        <p:nvSpPr>
          <p:cNvPr id="69634" name="Text Box 2"/>
          <p:cNvSpPr txBox="1"/>
          <p:nvPr/>
        </p:nvSpPr>
        <p:spPr>
          <a:xfrm>
            <a:off x="0" y="0"/>
            <a:ext cx="1196340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当弦的粗细、张紧程度相同时，弦越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音调越</a:t>
            </a:r>
            <a:r>
              <a:rPr lang="en-US" altLang="zh-CN" sz="4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 _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9635" name="Text Box 3"/>
          <p:cNvSpPr txBox="1"/>
          <p:nvPr/>
        </p:nvSpPr>
        <p:spPr>
          <a:xfrm>
            <a:off x="0" y="1445260"/>
            <a:ext cx="1104455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当弦的粗细、长短相同时，弦拉得越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紧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音调越</a:t>
            </a:r>
            <a:r>
              <a:rPr lang="en-US" altLang="zh-CN" sz="4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__ _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9636" name="Text Box 4"/>
          <p:cNvSpPr txBox="1"/>
          <p:nvPr/>
        </p:nvSpPr>
        <p:spPr>
          <a:xfrm>
            <a:off x="0" y="3031490"/>
            <a:ext cx="1196340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当弦的张紧程度、长短相同时，弦越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细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音调越</a:t>
            </a:r>
            <a:r>
              <a:rPr lang="en-US" altLang="zh-CN" sz="4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__ _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9637" name="Text Box 5"/>
          <p:cNvSpPr txBox="1"/>
          <p:nvPr/>
        </p:nvSpPr>
        <p:spPr>
          <a:xfrm>
            <a:off x="824865" y="676910"/>
            <a:ext cx="6858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638" name="Text Box 6"/>
          <p:cNvSpPr txBox="1"/>
          <p:nvPr/>
        </p:nvSpPr>
        <p:spPr>
          <a:xfrm>
            <a:off x="1410335" y="2122170"/>
            <a:ext cx="74422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639" name="Text Box 7"/>
          <p:cNvSpPr txBox="1"/>
          <p:nvPr/>
        </p:nvSpPr>
        <p:spPr>
          <a:xfrm>
            <a:off x="824865" y="3708400"/>
            <a:ext cx="74422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58" name="文本框 74757"/>
          <p:cNvSpPr txBox="1"/>
          <p:nvPr/>
        </p:nvSpPr>
        <p:spPr>
          <a:xfrm>
            <a:off x="0" y="4617720"/>
            <a:ext cx="12050395" cy="21837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附：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管乐器的音调与管内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空气柱的长短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有关，一般情况下，空气柱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越短音调越高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。用杯子、水壶去打水听到的声音都是一样的原理。</a:t>
            </a:r>
            <a:endParaRPr lang="zh-CN" altLang="en-US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96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96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96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96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96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96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47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7" grpId="0"/>
      <p:bldP spid="69635" grpId="0"/>
      <p:bldP spid="69638" grpId="0"/>
      <p:bldP spid="69636" grpId="0"/>
      <p:bldP spid="69639" grpId="0"/>
      <p:bldP spid="747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76803"/>
          <p:cNvSpPr txBox="1"/>
          <p:nvPr/>
        </p:nvSpPr>
        <p:spPr>
          <a:xfrm>
            <a:off x="0" y="0"/>
            <a:ext cx="12141835" cy="5297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6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zh-CN" altLang="en-US" sz="5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往保温瓶里</a:t>
            </a:r>
            <a:r>
              <a:rPr lang="zh-CN" altLang="en-US" sz="54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灌开水</a:t>
            </a:r>
            <a:r>
              <a:rPr lang="zh-CN" altLang="en-US" sz="5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的过程中，听声音就能</a:t>
            </a:r>
            <a:r>
              <a:rPr lang="zh-CN" altLang="en-US" sz="5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判断</a:t>
            </a:r>
            <a:r>
              <a:rPr lang="zh-CN" altLang="en-US" sz="5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水是否快灌满了。其判断的依据：瓶里</a:t>
            </a:r>
            <a:r>
              <a:rPr lang="zh-CN" altLang="en-US" sz="5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水位升高</a:t>
            </a:r>
            <a:r>
              <a:rPr lang="zh-CN" altLang="en-US" sz="5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空气柱变短</a:t>
            </a:r>
            <a:r>
              <a:rPr lang="zh-CN" altLang="en-US" sz="5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，振动＿＿＿＿（加快或减慢），＿＿＿逐渐升高。</a:t>
            </a:r>
            <a:endParaRPr lang="zh-CN" altLang="en-US" sz="5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05" name="文本框 76804"/>
          <p:cNvSpPr txBox="1"/>
          <p:nvPr/>
        </p:nvSpPr>
        <p:spPr>
          <a:xfrm>
            <a:off x="1982470" y="3188335"/>
            <a:ext cx="178625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加快</a:t>
            </a:r>
            <a:endParaRPr lang="zh-CN" altLang="en-US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06" name="文本框 76805"/>
          <p:cNvSpPr txBox="1"/>
          <p:nvPr/>
        </p:nvSpPr>
        <p:spPr>
          <a:xfrm>
            <a:off x="9847263" y="3188335"/>
            <a:ext cx="194945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音调</a:t>
            </a:r>
            <a:endParaRPr lang="zh-CN" altLang="en-US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7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学习目标</a:t>
            </a:r>
            <a:endParaRPr lang="zh-CN" altLang="en-US" sz="7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825625"/>
            <a:ext cx="12188825" cy="4988560"/>
          </a:xfrm>
        </p:spPr>
        <p:txBody>
          <a:bodyPr>
            <a:noAutofit/>
          </a:bodyPr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知道声音的高低叫音调，了解影响弦乐器音调高低的因素</a:t>
            </a:r>
            <a:endParaRPr lang="zh-CN" alt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经历</a:t>
            </a:r>
            <a:r>
              <a:rPr lang="en-US" altLang="zh-CN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</a:t>
            </a:r>
            <a:r>
              <a:rPr lang="zh-CN" altLang="en-US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探究影响声音高低的因素</a:t>
            </a:r>
            <a:r>
              <a:rPr lang="en-US" altLang="zh-CN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”</a:t>
            </a:r>
            <a:r>
              <a:rPr lang="zh-CN" altLang="en-US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的实验过程，培养我们仔细观察的习惯</a:t>
            </a:r>
            <a:endParaRPr lang="zh-CN" altLang="en-US" sz="44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通过参与两个探究活动，让学生养成善于观察、乐于探究的习惯</a:t>
            </a:r>
            <a:endParaRPr lang="zh-CN" alt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endParaRPr lang="zh-CN" alt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48398" y="2767965"/>
            <a:ext cx="98952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请完成第</a:t>
            </a:r>
            <a:r>
              <a:rPr lang="en-US" altLang="zh-CN" sz="8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页</a:t>
            </a:r>
            <a:r>
              <a:rPr lang="zh-CN" altLang="en-US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</a:t>
            </a:r>
            <a:r>
              <a:rPr lang="en-US" altLang="zh-CN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拓展</a:t>
            </a:r>
            <a:r>
              <a:rPr lang="en-US" altLang="zh-CN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zh-CN" sz="7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6" name="Rectangle 10"/>
          <p:cNvSpPr>
            <a:spLocks noGrp="1" noRot="1"/>
          </p:cNvSpPr>
          <p:nvPr>
            <p:ph sz="half" idx="1"/>
          </p:nvPr>
        </p:nvSpPr>
        <p:spPr>
          <a:xfrm>
            <a:off x="0" y="0"/>
            <a:ext cx="12017375" cy="6578600"/>
          </a:xfrm>
        </p:spPr>
        <p:txBody>
          <a:bodyPr wrap="square" lIns="91440" tIns="45720" rIns="91440" bIns="45720" anchor="t">
            <a:noAutofit/>
          </a:bodyPr>
          <a:p>
            <a:pPr eaLnBrk="1" hangingPunct="1"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6000" b="1" dirty="0">
                <a:latin typeface="+mn-lt"/>
                <a:ea typeface="+mn-ea"/>
                <a:cs typeface="+mn-cs"/>
              </a:rPr>
              <a:t>课本</a:t>
            </a:r>
            <a:r>
              <a:rPr lang="en-US" altLang="zh-CN" sz="6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33</a:t>
            </a:r>
            <a:r>
              <a:rPr lang="zh-CN" altLang="en-US" sz="6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页</a:t>
            </a:r>
            <a:r>
              <a:rPr lang="zh-CN" altLang="en-US" sz="6000" b="1" dirty="0">
                <a:latin typeface="+mn-lt"/>
                <a:ea typeface="+mn-ea"/>
                <a:cs typeface="+mn-cs"/>
              </a:rPr>
              <a:t>信息浏览 （阅读课本，快速抢答）</a:t>
            </a:r>
            <a:endParaRPr lang="zh-CN" altLang="en-US" sz="6000" b="1" dirty="0">
              <a:latin typeface="+mn-lt"/>
              <a:ea typeface="+mn-ea"/>
              <a:cs typeface="+mn-cs"/>
            </a:endParaRPr>
          </a:p>
          <a:p>
            <a:pPr eaLnBrk="1" hangingPunct="1"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60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①人与一些动物发声的频率范围？</a:t>
            </a:r>
            <a:endParaRPr lang="zh-CN" altLang="en-US" sz="6000" b="1" dirty="0">
              <a:latin typeface="+mn-lt"/>
              <a:ea typeface="+mn-ea"/>
              <a:cs typeface="+mn-cs"/>
            </a:endParaRPr>
          </a:p>
          <a:p>
            <a:pPr eaLnBrk="1" hangingPunct="1"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60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②人与一些动物听声的频率范围？</a:t>
            </a:r>
            <a:endParaRPr lang="zh-CN" altLang="en-US" sz="60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A000220150318I73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600" y="4529455"/>
            <a:ext cx="2438400" cy="23285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0"/>
            <a:ext cx="12103735" cy="6959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6000" b="1" dirty="0">
                <a:sym typeface="+mn-ea"/>
              </a:rPr>
              <a:t>知识点：</a:t>
            </a:r>
            <a:br>
              <a:rPr lang="zh-CN" altLang="en-US" sz="4800" b="1" dirty="0">
                <a:sym typeface="+mn-ea"/>
              </a:rPr>
            </a:br>
            <a:r>
              <a:rPr lang="en-US" altLang="zh-CN" sz="4800" b="1" dirty="0">
                <a:sym typeface="+mn-ea"/>
              </a:rPr>
              <a:t>1.</a:t>
            </a:r>
            <a:r>
              <a:rPr lang="zh-CN" altLang="en-US" sz="4800" b="1" dirty="0">
                <a:sym typeface="+mn-ea"/>
              </a:rPr>
              <a:t>人的声频率范围（大约）</a:t>
            </a: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85～1100HZ</a:t>
            </a:r>
            <a:b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zh-CN" altLang="en-US" sz="4800" dirty="0">
                <a:sym typeface="+mn-ea"/>
              </a:rPr>
              <a:t>2.一般，儿童说话的音调比成年人高，女的音调比男的高。</a:t>
            </a:r>
            <a:endParaRPr lang="zh-CN" altLang="en-US" sz="4800" dirty="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4800" dirty="0">
                <a:sym typeface="+mn-ea"/>
              </a:rPr>
              <a:t>3.</a:t>
            </a:r>
            <a:r>
              <a:rPr lang="zh-CN" altLang="en-US" sz="4800" b="1" dirty="0">
                <a:sym typeface="+mn-ea"/>
              </a:rPr>
              <a:t>人听到声音的频率范围：</a:t>
            </a: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20~20000Hz</a:t>
            </a: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（背诵）</a:t>
            </a:r>
            <a:r>
              <a:rPr lang="zh-CN" altLang="en-US" sz="4800" b="1" dirty="0">
                <a:sym typeface="+mn-ea"/>
              </a:rPr>
              <a:t>不在这个范围，人耳是察觉不到的。</a:t>
            </a:r>
            <a:br>
              <a:rPr lang="zh-CN" altLang="en-US" sz="4800" b="1" dirty="0">
                <a:sym typeface="+mn-ea"/>
              </a:rPr>
            </a:br>
            <a:endParaRPr lang="en-US" altLang="zh-CN" sz="48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561205" cy="1325880"/>
          </a:xfrm>
        </p:spPr>
        <p:txBody>
          <a:bodyPr/>
          <a:p>
            <a:r>
              <a:rPr lang="zh-CN" altLang="en-US" sz="6000"/>
              <a:t>知识小结：</a:t>
            </a:r>
            <a:endParaRPr lang="zh-CN" altLang="en-US" sz="6000"/>
          </a:p>
        </p:txBody>
      </p:sp>
      <p:sp>
        <p:nvSpPr>
          <p:cNvPr id="5" name="文本框 4"/>
          <p:cNvSpPr txBox="1"/>
          <p:nvPr/>
        </p:nvSpPr>
        <p:spPr>
          <a:xfrm>
            <a:off x="1270" y="1228725"/>
            <a:ext cx="12190095" cy="5573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1、乐音和噪声</a:t>
            </a:r>
            <a:endParaRPr lang="zh-CN" altLang="en-US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zh-CN" altLang="en-US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2、音调</a:t>
            </a:r>
            <a:endParaRPr lang="zh-CN" altLang="en-US" sz="54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>
              <a:lnSpc>
                <a:spcPct val="110000"/>
              </a:lnSpc>
            </a:pPr>
            <a:r>
              <a:rPr lang="zh-CN" altLang="en-US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定义：声音的高低</a:t>
            </a:r>
            <a:endParaRPr lang="zh-CN" altLang="en-US" sz="54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>
              <a:lnSpc>
                <a:spcPct val="110000"/>
              </a:lnSpc>
            </a:pPr>
            <a:r>
              <a:rPr lang="zh-CN" altLang="en-US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决定因素：频率（Hz）的高低</a:t>
            </a:r>
            <a:endParaRPr lang="zh-CN" altLang="en-US" sz="54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>
              <a:lnSpc>
                <a:spcPct val="110000"/>
              </a:lnSpc>
            </a:pP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3、音调与弦的粗细、长短、紧张程度有关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>
          <a:xfrm>
            <a:off x="0" y="0"/>
            <a:ext cx="12115165" cy="2303145"/>
          </a:xfrm>
        </p:spPr>
        <p:txBody>
          <a:bodyPr anchor="t" anchorCtr="0">
            <a:noAutofit/>
          </a:bodyPr>
          <a:p>
            <a:pPr marL="0" indent="0" fontAlgn="ctr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7200"/>
              <a:t>本章寄语：</a:t>
            </a:r>
            <a:r>
              <a:rPr lang="zh-CN" altLang="en-US" sz="6000">
                <a:solidFill>
                  <a:srgbClr val="00B0F0"/>
                </a:solidFill>
              </a:rPr>
              <a:t>若不给自己设限，则人生中就没有限制你发挥的藩篱。</a:t>
            </a:r>
            <a:endParaRPr lang="zh-CN" altLang="en-US" sz="6000">
              <a:solidFill>
                <a:srgbClr val="00B0F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33140" y="2872105"/>
            <a:ext cx="51257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作业：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高分突破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背诵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自我评价与作业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8" name="文本框 59397"/>
          <p:cNvSpPr txBox="1"/>
          <p:nvPr/>
        </p:nvSpPr>
        <p:spPr>
          <a:xfrm>
            <a:off x="0" y="0"/>
            <a:ext cx="60960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一、乐音与噪声</a:t>
            </a:r>
            <a:r>
              <a:rPr lang="zh-CN" altLang="en-US" sz="6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6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399" name="文本框 59398"/>
          <p:cNvSpPr txBox="1"/>
          <p:nvPr/>
        </p:nvSpPr>
        <p:spPr>
          <a:xfrm>
            <a:off x="145415" y="1093470"/>
            <a:ext cx="1048067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、乐音：使人感觉到愉悦的声音叫做乐音。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400" name="文本框 59399"/>
          <p:cNvSpPr txBox="1"/>
          <p:nvPr/>
        </p:nvSpPr>
        <p:spPr>
          <a:xfrm>
            <a:off x="953770" y="1997710"/>
            <a:ext cx="1048131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特征：有益于身心健康，振动波形有规律。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9401" name="图片 59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8585" y="2907665"/>
            <a:ext cx="9434830" cy="1042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02" name="文本框 59401"/>
          <p:cNvSpPr txBox="1"/>
          <p:nvPr/>
        </p:nvSpPr>
        <p:spPr>
          <a:xfrm>
            <a:off x="144780" y="4083050"/>
            <a:ext cx="104813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、噪声：使人感觉到讨厌的声音叫做噪声。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403" name="文本框 59402"/>
          <p:cNvSpPr txBox="1"/>
          <p:nvPr/>
        </p:nvSpPr>
        <p:spPr>
          <a:xfrm>
            <a:off x="903605" y="4789805"/>
            <a:ext cx="111004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特征：不利于身心健康，振动波形没有规律。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9404" name="图片 594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85" y="5496560"/>
            <a:ext cx="9434830" cy="1259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4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940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94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940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940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>
            <a:spLocks noGrp="1" noRot="1"/>
          </p:cNvSpPr>
          <p:nvPr>
            <p:ph idx="1"/>
          </p:nvPr>
        </p:nvSpPr>
        <p:spPr>
          <a:xfrm>
            <a:off x="55880" y="2362200"/>
            <a:ext cx="12078970" cy="3886200"/>
          </a:xfrm>
        </p:spPr>
        <p:txBody>
          <a:bodyPr wrap="square" lIns="91440" tIns="45720" rIns="91440" bIns="45720" anchor="t">
            <a:normAutofit lnSpcReduction="10000"/>
          </a:bodyPr>
          <a:p>
            <a:pPr eaLnBrk="1" hangingPunct="1">
              <a:lnSpc>
                <a:spcPct val="120000"/>
              </a:lnSpc>
              <a:buNone/>
            </a:pPr>
            <a:r>
              <a:rPr lang="en-US" altLang="zh-CN" sz="5400" b="1" dirty="0"/>
              <a:t>         </a:t>
            </a:r>
            <a:r>
              <a:rPr lang="zh-CN" altLang="en-US" sz="5400">
                <a:sym typeface="+mn-ea"/>
              </a:rPr>
              <a:t>身边的声音千差万别，有的使人</a:t>
            </a:r>
            <a:r>
              <a:rPr lang="zh-CN" altLang="en-US" sz="5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愉悦</a:t>
            </a:r>
            <a:r>
              <a:rPr lang="zh-CN" altLang="en-US" sz="5400">
                <a:sym typeface="+mn-ea"/>
              </a:rPr>
              <a:t>，有的令人</a:t>
            </a:r>
            <a:r>
              <a:rPr lang="zh-CN" altLang="en-US" sz="5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烦躁</a:t>
            </a:r>
            <a:r>
              <a:rPr lang="zh-CN" altLang="en-US" sz="5400">
                <a:sym typeface="+mn-ea"/>
              </a:rPr>
              <a:t>，有的</a:t>
            </a:r>
            <a:r>
              <a:rPr lang="zh-CN" altLang="en-US" sz="5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高昂</a:t>
            </a:r>
            <a:r>
              <a:rPr lang="zh-CN" altLang="en-US" sz="5400">
                <a:sym typeface="+mn-ea"/>
              </a:rPr>
              <a:t>，有的</a:t>
            </a:r>
            <a:r>
              <a:rPr lang="zh-CN" altLang="en-US" sz="5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低沉</a:t>
            </a:r>
            <a:r>
              <a:rPr lang="zh-CN" altLang="en-US" sz="5400">
                <a:sym typeface="+mn-ea"/>
              </a:rPr>
              <a:t>，那我们应该</a:t>
            </a:r>
            <a:r>
              <a:rPr lang="zh-CN" altLang="en-US" sz="5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如何区分</a:t>
            </a:r>
            <a:r>
              <a:rPr lang="zh-CN" altLang="en-US" sz="5400">
                <a:sym typeface="+mn-ea"/>
              </a:rPr>
              <a:t>声音呢？今天，我们先从</a:t>
            </a:r>
            <a:r>
              <a:rPr lang="zh-CN" altLang="en-US" sz="54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音调</a:t>
            </a:r>
            <a:r>
              <a:rPr lang="zh-CN" altLang="en-US" sz="5400">
                <a:sym typeface="+mn-ea"/>
              </a:rPr>
              <a:t>去区分它们。</a:t>
            </a:r>
            <a:endParaRPr lang="zh-CN" altLang="en-US" sz="5400"/>
          </a:p>
          <a:p>
            <a:pPr eaLnBrk="1" hangingPunct="1">
              <a:lnSpc>
                <a:spcPct val="120000"/>
              </a:lnSpc>
              <a:buNone/>
            </a:pPr>
            <a:endParaRPr lang="zh-CN" altLang="en-US" sz="6000" b="1" dirty="0"/>
          </a:p>
        </p:txBody>
      </p:sp>
      <p:pic>
        <p:nvPicPr>
          <p:cNvPr id="5122" name="Picture 3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9300" y="114300"/>
            <a:ext cx="19812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4"/>
          <p:cNvSpPr>
            <a:spLocks noTextEdit="1"/>
          </p:cNvSpPr>
          <p:nvPr/>
        </p:nvSpPr>
        <p:spPr>
          <a:xfrm>
            <a:off x="4000500" y="533400"/>
            <a:ext cx="4191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思考空间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58445"/>
            <a:ext cx="10515600" cy="1325563"/>
          </a:xfrm>
        </p:spPr>
        <p:txBody>
          <a:bodyPr/>
          <a:p>
            <a:pPr algn="ctr"/>
            <a:r>
              <a:rPr lang="zh-CN" altLang="en-US" sz="6000"/>
              <a:t>请</a:t>
            </a:r>
            <a:r>
              <a:rPr lang="zh-CN" altLang="en-US" sz="6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一男一女</a:t>
            </a:r>
            <a:r>
              <a:rPr lang="zh-CN" altLang="en-US" sz="6000"/>
              <a:t>学来朗读一句话！</a:t>
            </a:r>
            <a:endParaRPr lang="zh-CN" altLang="en-US" sz="6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825625"/>
            <a:ext cx="12188825" cy="2884805"/>
          </a:xfrm>
        </p:spPr>
        <p:txBody>
          <a:bodyPr>
            <a:normAutofit/>
          </a:bodyPr>
          <a:p>
            <a:pPr marL="0" indent="0">
              <a:lnSpc>
                <a:spcPct val="100000"/>
              </a:lnSpc>
              <a:buNone/>
            </a:pPr>
            <a:r>
              <a:rPr lang="zh-CN" altLang="en-US" sz="8000"/>
              <a:t>物理学中，把</a:t>
            </a:r>
            <a:r>
              <a:rPr lang="zh-CN" altLang="en-US" sz="8800" b="1" u="sng">
                <a:solidFill>
                  <a:srgbClr val="FF0000"/>
                </a:solidFill>
              </a:rPr>
              <a:t>声音</a:t>
            </a:r>
            <a:r>
              <a:rPr lang="zh-CN" altLang="en-US" sz="8000"/>
              <a:t>的</a:t>
            </a:r>
            <a:r>
              <a:rPr lang="zh-CN" altLang="en-US" sz="8800" b="1" u="sng">
                <a:solidFill>
                  <a:srgbClr val="FF0000"/>
                </a:solidFill>
              </a:rPr>
              <a:t>高低</a:t>
            </a:r>
            <a:r>
              <a:rPr lang="zh-CN" altLang="en-US" sz="8000"/>
              <a:t>叫做音调。</a:t>
            </a:r>
            <a:endParaRPr lang="zh-CN" altLang="en-US" sz="8000"/>
          </a:p>
        </p:txBody>
      </p:sp>
      <p:pic>
        <p:nvPicPr>
          <p:cNvPr id="15370" name="图片 7186" descr="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4155" y="3780155"/>
            <a:ext cx="3077845" cy="3077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1" name="图片 819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55170" cy="6843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Text Box 15"/>
          <p:cNvSpPr txBox="1"/>
          <p:nvPr/>
        </p:nvSpPr>
        <p:spPr>
          <a:xfrm>
            <a:off x="0" y="0"/>
            <a:ext cx="12155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新魏" pitchFamily="2" charset="-122"/>
              </a:rPr>
              <a:t>课本第</a:t>
            </a:r>
            <a:r>
              <a:rPr lang="en-US" altLang="zh-C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华文新魏" pitchFamily="2" charset="-122"/>
              </a:rPr>
              <a:t>31</a:t>
            </a:r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新魏" pitchFamily="2" charset="-122"/>
              </a:rPr>
              <a:t>页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新魏" pitchFamily="2" charset="-122"/>
              </a:rPr>
              <a:t>活动１</a:t>
            </a:r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新魏" pitchFamily="2" charset="-122"/>
              </a:rPr>
              <a:t>：</a:t>
            </a:r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itchFamily="2" charset="-122"/>
                <a:sym typeface="+mn-ea"/>
              </a:rPr>
              <a:t>探究影响声音高低的因素</a:t>
            </a:r>
            <a:endParaRPr lang="zh-CN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1" name="图片 819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55170" cy="6843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Text Box 15"/>
          <p:cNvSpPr txBox="1"/>
          <p:nvPr/>
        </p:nvSpPr>
        <p:spPr>
          <a:xfrm>
            <a:off x="0" y="0"/>
            <a:ext cx="12155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新魏" pitchFamily="2" charset="-122"/>
              </a:rPr>
              <a:t>课本第</a:t>
            </a:r>
            <a:r>
              <a:rPr lang="en-US" altLang="zh-C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华文新魏" pitchFamily="2" charset="-122"/>
              </a:rPr>
              <a:t>31</a:t>
            </a:r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新魏" pitchFamily="2" charset="-122"/>
              </a:rPr>
              <a:t>页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新魏" pitchFamily="2" charset="-122"/>
              </a:rPr>
              <a:t>活动１</a:t>
            </a:r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新魏" pitchFamily="2" charset="-122"/>
              </a:rPr>
              <a:t>：</a:t>
            </a:r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itchFamily="2" charset="-122"/>
                <a:sym typeface="+mn-ea"/>
              </a:rPr>
              <a:t>探究影响声音高低的因素</a:t>
            </a:r>
            <a:endParaRPr lang="zh-CN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5538788" y="3284538"/>
            <a:ext cx="5397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快</a:t>
            </a:r>
            <a:endParaRPr kumimoji="0" lang="zh-CN" altLang="en-US" sz="28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8544878" y="3284855"/>
            <a:ext cx="5384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高</a:t>
            </a:r>
            <a:endParaRPr kumimoji="0" lang="zh-CN" altLang="en-US" sz="28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5539105" y="3946843"/>
            <a:ext cx="5384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慢</a:t>
            </a:r>
            <a:endParaRPr kumimoji="0" lang="zh-CN" altLang="en-US" sz="28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8545195" y="3946843"/>
            <a:ext cx="5384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低</a:t>
            </a:r>
            <a:endParaRPr kumimoji="0" lang="zh-CN" altLang="en-US" sz="28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5390515" y="4878070"/>
            <a:ext cx="483743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cs"/>
              </a:rPr>
              <a:t>音调不同是因为钢尺</a:t>
            </a:r>
            <a:endParaRPr kumimoji="0" lang="zh-CN" altLang="en-US" sz="2800" b="1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cs"/>
              </a:rPr>
              <a:t>的振动快慢不同</a:t>
            </a:r>
            <a:endParaRPr kumimoji="0" lang="zh-CN" altLang="en-US" sz="28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0" y="1138555"/>
          <a:ext cx="12155805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935"/>
                <a:gridCol w="4051935"/>
                <a:gridCol w="4051935"/>
              </a:tblGrid>
              <a:tr h="219646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伸出桌面的钢尺长度</a:t>
                      </a:r>
                      <a:endParaRPr kumimoji="0" lang="zh-CN" alt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振动快慢</a:t>
                      </a:r>
                      <a:endParaRPr kumimoji="0" lang="zh-CN" alt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2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音调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</a:tr>
              <a:tr h="121221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¼钢尺长</a:t>
                      </a:r>
                      <a:endParaRPr kumimoji="0" lang="zh-CN" alt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</a:tr>
              <a:tr h="121221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¾钢尺长</a:t>
                      </a:r>
                      <a:endParaRPr kumimoji="0" lang="zh-CN" alt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</a:tr>
              <a:tr h="1083945">
                <a:tc>
                  <a:txBody>
                    <a:bodyPr/>
                    <a:p>
                      <a:pPr marL="0" marR="0" lvl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结论</a:t>
                      </a:r>
                      <a:endParaRPr kumimoji="0" lang="zh-CN" alt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" name="Text Box 37"/>
          <p:cNvSpPr txBox="1">
            <a:spLocks noChangeArrowheads="1"/>
          </p:cNvSpPr>
          <p:nvPr/>
        </p:nvSpPr>
        <p:spPr bwMode="auto">
          <a:xfrm>
            <a:off x="5808345" y="3606800"/>
            <a:ext cx="82232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快</a:t>
            </a:r>
            <a:endParaRPr kumimoji="0" lang="zh-CN" altLang="en-US" sz="4400" b="1" kern="1200" cap="none" spc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10030143" y="3606800"/>
            <a:ext cx="74422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高</a:t>
            </a:r>
            <a:endParaRPr kumimoji="0" lang="zh-CN" altLang="en-US" sz="4400" b="1" kern="1200" cap="none" spc="0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5847715" y="4877753"/>
            <a:ext cx="74422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慢</a:t>
            </a:r>
            <a:endParaRPr kumimoji="0" lang="zh-CN" altLang="en-US" sz="28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10030460" y="4877753"/>
            <a:ext cx="74422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低</a:t>
            </a:r>
            <a:endParaRPr kumimoji="0" lang="zh-CN" altLang="en-US" sz="28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4074160" y="5989320"/>
            <a:ext cx="808164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音调不同是因为钢尺的</a:t>
            </a:r>
            <a:r>
              <a:rPr kumimoji="0" lang="zh-CN" altLang="en-US" sz="4000" b="1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振动快慢</a:t>
            </a:r>
            <a:r>
              <a:rPr kumimoji="0" lang="zh-CN" altLang="en-US" sz="3600" b="1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不同</a:t>
            </a:r>
            <a:endParaRPr kumimoji="0" lang="zh-CN" altLang="en-US" sz="3600" b="1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A000220150318I73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600" y="4529455"/>
            <a:ext cx="2438400" cy="2328545"/>
          </a:xfrm>
          <a:prstGeom prst="rect">
            <a:avLst/>
          </a:prstGeom>
        </p:spPr>
      </p:pic>
      <p:sp>
        <p:nvSpPr>
          <p:cNvPr id="34820" name="Rectangle 4"/>
          <p:cNvSpPr>
            <a:spLocks noGrp="1" noRot="1"/>
          </p:cNvSpPr>
          <p:nvPr>
            <p:ph type="title"/>
          </p:nvPr>
        </p:nvSpPr>
        <p:spPr>
          <a:xfrm>
            <a:off x="0" y="1471930"/>
            <a:ext cx="8146415" cy="1713865"/>
          </a:xfrm>
        </p:spPr>
        <p:txBody>
          <a:bodyPr wrap="square" lIns="91440" tIns="45720" rIns="91440" bIns="45720" anchor="ctr">
            <a:normAutofit/>
          </a:bodyPr>
          <a:p>
            <a:pPr algn="l" eaLnBrk="1" hangingPunct="1"/>
            <a:r>
              <a:rPr lang="zh-CN" altLang="en-US" sz="5400" dirty="0">
                <a:sym typeface="+mn-ea"/>
              </a:rPr>
              <a:t>频率的单位：</a:t>
            </a:r>
            <a:r>
              <a:rPr lang="zh-CN" altLang="en-US" sz="5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赫兹（</a:t>
            </a:r>
            <a:r>
              <a:rPr lang="en-US" altLang="zh-CN" sz="5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H</a:t>
            </a:r>
            <a:r>
              <a:rPr lang="en-US" altLang="zh-CN" sz="5400" baseline="-25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Z</a:t>
            </a:r>
            <a:r>
              <a:rPr lang="zh-CN" altLang="en-US" sz="5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）</a:t>
            </a:r>
            <a:endParaRPr lang="zh-CN" alt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sym typeface="+mn-ea"/>
            </a:endParaRPr>
          </a:p>
        </p:txBody>
      </p:sp>
      <p:sp>
        <p:nvSpPr>
          <p:cNvPr id="12290" name="Rectangle 6"/>
          <p:cNvSpPr>
            <a:spLocks noGrp="1" noRot="1"/>
          </p:cNvSpPr>
          <p:nvPr>
            <p:ph sz="half" idx="2"/>
          </p:nvPr>
        </p:nvSpPr>
        <p:spPr>
          <a:xfrm>
            <a:off x="0" y="0"/>
            <a:ext cx="9237345" cy="1041400"/>
          </a:xfrm>
          <a:solidFill>
            <a:schemeClr val="accent3"/>
          </a:solidFill>
        </p:spPr>
        <p:txBody>
          <a:bodyPr wrap="square" lIns="91440" tIns="45720" rIns="91440" bIns="45720" anchor="t">
            <a:noAutofit/>
          </a:bodyPr>
          <a:p>
            <a:pPr marL="0" indent="0" algn="ctr" eaLnBrk="1" hangingPunct="1">
              <a:lnSpc>
                <a:spcPct val="110000"/>
              </a:lnSpc>
              <a:buSzPct val="75000"/>
              <a:buNone/>
            </a:pPr>
            <a:r>
              <a:rPr lang="zh-CN" altLang="en-US" sz="5400" b="1" dirty="0">
                <a:latin typeface="+mn-lt"/>
                <a:ea typeface="+mn-ea"/>
                <a:cs typeface="+mn-cs"/>
              </a:rPr>
              <a:t>频率：</a:t>
            </a:r>
            <a:r>
              <a:rPr lang="zh-CN" altLang="en-US" sz="5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声源每秒振动的</a:t>
            </a:r>
            <a:r>
              <a:rPr lang="zh-CN" altLang="en-US" sz="54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次数</a:t>
            </a:r>
            <a:r>
              <a:rPr lang="zh-CN" altLang="en-US" sz="5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5400" b="1" dirty="0">
              <a:latin typeface="+mn-lt"/>
              <a:ea typeface="+mn-ea"/>
              <a:cs typeface="+mn-cs"/>
            </a:endParaRPr>
          </a:p>
        </p:txBody>
      </p:sp>
      <p:sp>
        <p:nvSpPr>
          <p:cNvPr id="70658" name="Text Box 2"/>
          <p:cNvSpPr txBox="1"/>
          <p:nvPr/>
        </p:nvSpPr>
        <p:spPr>
          <a:xfrm>
            <a:off x="0" y="3064510"/>
            <a:ext cx="12162790" cy="1660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：蝴蝶翅膀</a:t>
            </a:r>
            <a:r>
              <a:rPr lang="zh-CN" alt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每秒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钟振动约</a:t>
            </a:r>
            <a:r>
              <a:rPr lang="en-US" altLang="zh-CN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次，则蝴蝶发声的频率是 </a:t>
            </a:r>
            <a:r>
              <a:rPr lang="zh-CN" alt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0661" name="Text Box 5"/>
          <p:cNvSpPr txBox="1"/>
          <p:nvPr/>
        </p:nvSpPr>
        <p:spPr>
          <a:xfrm>
            <a:off x="3443605" y="3803015"/>
            <a:ext cx="15576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5 Hz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0662" name="Text Box 6"/>
          <p:cNvSpPr txBox="1"/>
          <p:nvPr/>
        </p:nvSpPr>
        <p:spPr>
          <a:xfrm>
            <a:off x="14605" y="5098415"/>
            <a:ext cx="1017841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例2：老师的手</a:t>
            </a:r>
            <a:r>
              <a:rPr lang="zh-CN" alt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两秒</a:t>
            </a:r>
            <a:r>
              <a:rPr lang="zh-CN" altLang="en-US" sz="4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振动</a:t>
            </a:r>
            <a:r>
              <a:rPr lang="zh-CN" alt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4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次</a:t>
            </a:r>
            <a:r>
              <a:rPr lang="zh-CN" altLang="en-US" sz="4800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</a:t>
            </a:r>
            <a:r>
              <a:rPr lang="zh-CN" altLang="en-US" sz="4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。</a:t>
            </a:r>
            <a:endParaRPr lang="zh-CN" alt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0663" name="Text Box 7"/>
          <p:cNvSpPr txBox="1"/>
          <p:nvPr/>
        </p:nvSpPr>
        <p:spPr>
          <a:xfrm>
            <a:off x="8252460" y="5191125"/>
            <a:ext cx="1384935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5 Hz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318" name="图片 63493" descr="蝴蝶之三十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0" y="0"/>
            <a:ext cx="2349500" cy="2224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06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066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" name="" r:id="rId1" imgW="12177395" imgH="6885940"/>
        </mc:Choice>
        <mc:Fallback>
          <p:control name="" r:id="rId1" imgW="12177395" imgH="6885940">
            <p:pic>
              <p:nvPicPr>
                <p:cNvPr id="0" name="Host Control  4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12177395" cy="688594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WPS 演示</Application>
  <PresentationFormat>宽屏</PresentationFormat>
  <Paragraphs>251</Paragraphs>
  <Slides>24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华文行楷</vt:lpstr>
      <vt:lpstr>Times New Roman</vt:lpstr>
      <vt:lpstr>华文新魏</vt:lpstr>
      <vt:lpstr>微软雅黑</vt:lpstr>
      <vt:lpstr>Arial Unicode MS</vt:lpstr>
      <vt:lpstr>等线</vt:lpstr>
      <vt:lpstr>Office 主题​​</vt:lpstr>
      <vt:lpstr>PowerPoint 演示文稿</vt:lpstr>
      <vt:lpstr>学习目标</vt:lpstr>
      <vt:lpstr>PowerPoint 演示文稿</vt:lpstr>
      <vt:lpstr>PowerPoint 演示文稿</vt:lpstr>
      <vt:lpstr>请一男一女学来朗读一句话！</vt:lpstr>
      <vt:lpstr>PowerPoint 演示文稿</vt:lpstr>
      <vt:lpstr>PowerPoint 演示文稿</vt:lpstr>
      <vt:lpstr>频率的单位：赫兹（HZ）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知识小结：</vt:lpstr>
      <vt:lpstr>本章寄语：若不给自己设限，则人生中就没有限制你发挥的藩篱。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有志者事竟成</cp:lastModifiedBy>
  <cp:revision>443</cp:revision>
  <dcterms:created xsi:type="dcterms:W3CDTF">2017-08-03T09:01:00Z</dcterms:created>
  <dcterms:modified xsi:type="dcterms:W3CDTF">2018-10-08T03:50:14Z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2052-11.1.0.7849</vt:lpwstr>
  </property>
</Properties>
</file>